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6858000" type="screen4x3"/>
  <p:notesSz cx="6858000" cy="9144000"/>
  <p:embeddedFontLst>
    <p:embeddedFont>
      <p:font typeface="Calibri" pitchFamily="34" charset="0"/>
      <p:regular r:id="rId40"/>
      <p:bold r:id="rId41"/>
      <p:italic r:id="rId42"/>
      <p:boldItalic r:id="rId43"/>
    </p:embeddedFont>
    <p:embeddedFont>
      <p:font typeface="Century Gothic"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3" roundtripDataSignature="AMtx7mgfQi4GBX+iCN9pANzuNdTFZWNaP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145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2.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56"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tr-TR"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744919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38" name="Google Shape;338;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7" name="Google Shape;347;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48" name="Google Shape;348;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6" name="Google Shape;356;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57" name="Google Shape;357;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5" name="Google Shape;365;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66" name="Google Shape;366;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6" name="Google Shape;376;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77" name="Google Shape;377;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6" name="Google Shape;386;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87" name="Google Shape;387;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5" name="Google Shape;395;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96" name="Google Shape;396;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5" name="Google Shape;405;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06" name="Google Shape;406;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4" name="Google Shape;414;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15" name="Google Shape;415;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24" name="Google Shape;424;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2" name="Google Shape;432;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33" name="Google Shape;433;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2" name="Google Shape;442;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43" name="Google Shape;443;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1" name="Google Shape;451;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52" name="Google Shape;452;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0" name="Google Shape;460;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61" name="Google Shape;461;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1" name="Google Shape;471;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72" name="Google Shape;472;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0" name="Google Shape;480;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81" name="Google Shape;481;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0" name="Google Shape;490;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91" name="Google Shape;491;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0" name="Google Shape;500;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01" name="Google Shape;501;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0" name="Google Shape;510;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11" name="Google Shape;511;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9" name="Google Shape;519;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20" name="Google Shape;520;p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73" name="Google Shape;273;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8" name="Google Shape;528;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29" name="Google Shape;529;p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7" name="Google Shape;537;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38" name="Google Shape;538;p3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6" name="Google Shape;546;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47" name="Google Shape;547;p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6" name="Google Shape;556;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57" name="Google Shape;557;p3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6" name="Google Shape;566;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67" name="Google Shape;567;p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6" name="Google Shape;576;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77" name="Google Shape;577;p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6" name="Google Shape;586;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87" name="Google Shape;587;p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6" name="Google Shape;596;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97" name="Google Shape;597;p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37</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82" name="Google Shape;282;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1" name="Google Shape;291;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92" name="Google Shape;292;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01" name="Google Shape;301;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8" name="Google Shape;31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19" name="Google Shape;319;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7" name="Google Shape;327;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28" name="Google Shape;328;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7"/>
        <p:cNvGrpSpPr/>
        <p:nvPr/>
      </p:nvGrpSpPr>
      <p:grpSpPr>
        <a:xfrm>
          <a:off x="0" y="0"/>
          <a:ext cx="0" cy="0"/>
          <a:chOff x="0" y="0"/>
          <a:chExt cx="0" cy="0"/>
        </a:xfrm>
      </p:grpSpPr>
      <p:grpSp>
        <p:nvGrpSpPr>
          <p:cNvPr id="58" name="Google Shape;58;p44"/>
          <p:cNvGrpSpPr/>
          <p:nvPr/>
        </p:nvGrpSpPr>
        <p:grpSpPr>
          <a:xfrm>
            <a:off x="-644959" y="0"/>
            <a:ext cx="10458653" cy="7117071"/>
            <a:chOff x="-644959" y="0"/>
            <a:chExt cx="10458653" cy="7117071"/>
          </a:xfrm>
        </p:grpSpPr>
        <p:grpSp>
          <p:nvGrpSpPr>
            <p:cNvPr id="59" name="Google Shape;59;p44"/>
            <p:cNvGrpSpPr/>
            <p:nvPr/>
          </p:nvGrpSpPr>
          <p:grpSpPr>
            <a:xfrm>
              <a:off x="0" y="0"/>
              <a:ext cx="9144000" cy="6858000"/>
              <a:chOff x="0" y="0"/>
              <a:chExt cx="9144000" cy="6858000"/>
            </a:xfrm>
          </p:grpSpPr>
          <p:grpSp>
            <p:nvGrpSpPr>
              <p:cNvPr id="60" name="Google Shape;60;p44"/>
              <p:cNvGrpSpPr/>
              <p:nvPr/>
            </p:nvGrpSpPr>
            <p:grpSpPr>
              <a:xfrm>
                <a:off x="0" y="0"/>
                <a:ext cx="2514600" cy="6858000"/>
                <a:chOff x="0" y="0"/>
                <a:chExt cx="2514600" cy="6858000"/>
              </a:xfrm>
            </p:grpSpPr>
            <p:sp>
              <p:nvSpPr>
                <p:cNvPr id="61" name="Google Shape;61;p44"/>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2" name="Google Shape;62;p44"/>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3" name="Google Shape;63;p44"/>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4" name="Google Shape;64;p44"/>
              <p:cNvGrpSpPr/>
              <p:nvPr/>
            </p:nvGrpSpPr>
            <p:grpSpPr>
              <a:xfrm>
                <a:off x="422910" y="0"/>
                <a:ext cx="2514600" cy="6858000"/>
                <a:chOff x="0" y="0"/>
                <a:chExt cx="2514600" cy="6858000"/>
              </a:xfrm>
            </p:grpSpPr>
            <p:sp>
              <p:nvSpPr>
                <p:cNvPr id="65" name="Google Shape;65;p44"/>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6" name="Google Shape;66;p44"/>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7" name="Google Shape;67;p44"/>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8" name="Google Shape;68;p44"/>
              <p:cNvGrpSpPr/>
              <p:nvPr/>
            </p:nvGrpSpPr>
            <p:grpSpPr>
              <a:xfrm rot="10800000">
                <a:off x="6629400" y="0"/>
                <a:ext cx="2514600" cy="6858000"/>
                <a:chOff x="0" y="0"/>
                <a:chExt cx="2514600" cy="6858000"/>
              </a:xfrm>
            </p:grpSpPr>
            <p:sp>
              <p:nvSpPr>
                <p:cNvPr id="69" name="Google Shape;69;p44"/>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0" name="Google Shape;70;p44"/>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1" name="Google Shape;71;p44"/>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72" name="Google Shape;72;p44"/>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3" name="Google Shape;73;p44"/>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4" name="Google Shape;74;p44"/>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75" name="Google Shape;75;p44"/>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6" name="Google Shape;76;p44"/>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7" name="Google Shape;77;p44"/>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8" name="Google Shape;78;p44"/>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9" name="Google Shape;79;p44"/>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80" name="Google Shape;80;p44"/>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1" name="Google Shape;81;p44"/>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2" name="Google Shape;82;p44"/>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3" name="Google Shape;83;p44"/>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4" name="Google Shape;84;p44"/>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5" name="Google Shape;85;p44"/>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6" name="Google Shape;86;p44"/>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7" name="Google Shape;87;p44"/>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8" name="Google Shape;88;p44"/>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9" name="Google Shape;89;p44"/>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0" name="Google Shape;90;p44"/>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1" name="Google Shape;91;p44"/>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2" name="Google Shape;92;p44"/>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3" name="Google Shape;93;p44"/>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4" name="Google Shape;94;p44"/>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5" name="Google Shape;95;p44"/>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6" name="Google Shape;96;p44"/>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97" name="Google Shape;97;p44"/>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8" name="Google Shape;98;p44"/>
          <p:cNvSpPr/>
          <p:nvPr/>
        </p:nvSpPr>
        <p:spPr>
          <a:xfrm>
            <a:off x="4649096" y="-21511"/>
            <a:ext cx="3505200" cy="23128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9" name="Google Shape;99;p44"/>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44"/>
          <p:cNvSpPr txBox="1">
            <a:spLocks noGrp="1"/>
          </p:cNvSpPr>
          <p:nvPr>
            <p:ph type="subTitle" idx="1"/>
          </p:nvPr>
        </p:nvSpPr>
        <p:spPr>
          <a:xfrm>
            <a:off x="4733365" y="4421080"/>
            <a:ext cx="3309803" cy="1260629"/>
          </a:xfrm>
          <a:prstGeom prst="rect">
            <a:avLst/>
          </a:prstGeom>
          <a:noFill/>
          <a:ln>
            <a:noFill/>
          </a:ln>
        </p:spPr>
        <p:txBody>
          <a:bodyPr spcFirstLastPara="1" wrap="square" lIns="91425" tIns="45700" rIns="91425" bIns="45700" anchor="t" anchorCtr="0">
            <a:normAutofit/>
          </a:bodyPr>
          <a:lstStyle>
            <a:lvl1pPr lvl="0" algn="l">
              <a:spcBef>
                <a:spcPts val="360"/>
              </a:spcBef>
              <a:spcAft>
                <a:spcPts val="0"/>
              </a:spcAft>
              <a:buSzPts val="1368"/>
              <a:buNone/>
              <a:defRPr sz="1800">
                <a:solidFill>
                  <a:srgbClr val="424242"/>
                </a:solidFill>
              </a:defRPr>
            </a:lvl1pPr>
            <a:lvl2pPr lvl="1" algn="ctr">
              <a:spcBef>
                <a:spcPts val="440"/>
              </a:spcBef>
              <a:spcAft>
                <a:spcPts val="0"/>
              </a:spcAft>
              <a:buSzPts val="1672"/>
              <a:buNone/>
              <a:defRPr>
                <a:solidFill>
                  <a:srgbClr val="888888"/>
                </a:solidFill>
              </a:defRPr>
            </a:lvl2pPr>
            <a:lvl3pPr lvl="2" algn="ctr">
              <a:spcBef>
                <a:spcPts val="400"/>
              </a:spcBef>
              <a:spcAft>
                <a:spcPts val="0"/>
              </a:spcAft>
              <a:buSzPts val="1520"/>
              <a:buNone/>
              <a:defRPr>
                <a:solidFill>
                  <a:srgbClr val="888888"/>
                </a:solidFill>
              </a:defRPr>
            </a:lvl3pPr>
            <a:lvl4pPr lvl="3" algn="ctr">
              <a:spcBef>
                <a:spcPts val="360"/>
              </a:spcBef>
              <a:spcAft>
                <a:spcPts val="0"/>
              </a:spcAft>
              <a:buSzPts val="1368"/>
              <a:buNone/>
              <a:defRPr>
                <a:solidFill>
                  <a:srgbClr val="888888"/>
                </a:solidFill>
              </a:defRPr>
            </a:lvl4pPr>
            <a:lvl5pPr lvl="4" algn="ctr">
              <a:spcBef>
                <a:spcPts val="320"/>
              </a:spcBef>
              <a:spcAft>
                <a:spcPts val="0"/>
              </a:spcAft>
              <a:buSzPts val="1216"/>
              <a:buNone/>
              <a:defRPr>
                <a:solidFill>
                  <a:srgbClr val="888888"/>
                </a:solidFill>
              </a:defRPr>
            </a:lvl5pPr>
            <a:lvl6pPr lvl="5" algn="ctr">
              <a:spcBef>
                <a:spcPts val="280"/>
              </a:spcBef>
              <a:spcAft>
                <a:spcPts val="0"/>
              </a:spcAft>
              <a:buSzPts val="1064"/>
              <a:buNone/>
              <a:defRPr>
                <a:solidFill>
                  <a:srgbClr val="888888"/>
                </a:solidFill>
              </a:defRPr>
            </a:lvl6pPr>
            <a:lvl7pPr lvl="6" algn="ctr">
              <a:spcBef>
                <a:spcPts val="280"/>
              </a:spcBef>
              <a:spcAft>
                <a:spcPts val="0"/>
              </a:spcAft>
              <a:buSzPts val="1064"/>
              <a:buNone/>
              <a:defRPr>
                <a:solidFill>
                  <a:srgbClr val="888888"/>
                </a:solidFill>
              </a:defRPr>
            </a:lvl7pPr>
            <a:lvl8pPr lvl="7" algn="ctr">
              <a:spcBef>
                <a:spcPts val="280"/>
              </a:spcBef>
              <a:spcAft>
                <a:spcPts val="0"/>
              </a:spcAft>
              <a:buSzPts val="1064"/>
              <a:buNone/>
              <a:defRPr>
                <a:solidFill>
                  <a:srgbClr val="888888"/>
                </a:solidFill>
              </a:defRPr>
            </a:lvl8pPr>
            <a:lvl9pPr lvl="8" algn="ctr">
              <a:spcBef>
                <a:spcPts val="280"/>
              </a:spcBef>
              <a:spcAft>
                <a:spcPts val="0"/>
              </a:spcAft>
              <a:buSzPts val="1064"/>
              <a:buNone/>
              <a:defRPr>
                <a:solidFill>
                  <a:srgbClr val="888888"/>
                </a:solidFill>
              </a:defRPr>
            </a:lvl9pPr>
          </a:lstStyle>
          <a:p>
            <a:endParaRPr/>
          </a:p>
        </p:txBody>
      </p:sp>
      <p:sp>
        <p:nvSpPr>
          <p:cNvPr id="101" name="Google Shape;101;p44"/>
          <p:cNvSpPr txBox="1">
            <a:spLocks noGrp="1"/>
          </p:cNvSpPr>
          <p:nvPr>
            <p:ph type="dt" idx="10"/>
          </p:nvPr>
        </p:nvSpPr>
        <p:spPr>
          <a:xfrm>
            <a:off x="4738744" y="1516828"/>
            <a:ext cx="2133600" cy="7509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44"/>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03" name="Google Shape;103;p44"/>
          <p:cNvSpPr txBox="1">
            <a:spLocks noGrp="1"/>
          </p:cNvSpPr>
          <p:nvPr>
            <p:ph type="ftr" idx="11"/>
          </p:nvPr>
        </p:nvSpPr>
        <p:spPr>
          <a:xfrm>
            <a:off x="5303520" y="5719966"/>
            <a:ext cx="2831592"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44"/>
          <p:cNvSpPr txBox="1">
            <a:spLocks noGrp="1"/>
          </p:cNvSpPr>
          <p:nvPr>
            <p:ph type="sldNum" idx="12"/>
          </p:nvPr>
        </p:nvSpPr>
        <p:spPr>
          <a:xfrm>
            <a:off x="4649096" y="5719966"/>
            <a:ext cx="64366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1200" b="0" i="0" u="none" strike="noStrike" cap="none">
                <a:solidFill>
                  <a:schemeClr val="accent1"/>
                </a:solidFill>
                <a:latin typeface="Century Gothic"/>
                <a:ea typeface="Century Gothic"/>
                <a:cs typeface="Century Gothic"/>
                <a:sym typeface="Century Gothic"/>
              </a:defRPr>
            </a:lvl1pPr>
            <a:lvl2pPr marL="0" lvl="1" indent="0" algn="l">
              <a:spcBef>
                <a:spcPts val="0"/>
              </a:spcBef>
              <a:buNone/>
              <a:defRPr sz="1200" b="0" i="0" u="none" strike="noStrike" cap="none">
                <a:solidFill>
                  <a:schemeClr val="accent1"/>
                </a:solidFill>
                <a:latin typeface="Century Gothic"/>
                <a:ea typeface="Century Gothic"/>
                <a:cs typeface="Century Gothic"/>
                <a:sym typeface="Century Gothic"/>
              </a:defRPr>
            </a:lvl2pPr>
            <a:lvl3pPr marL="0" lvl="2" indent="0" algn="l">
              <a:spcBef>
                <a:spcPts val="0"/>
              </a:spcBef>
              <a:buNone/>
              <a:defRPr sz="1200" b="0" i="0" u="none" strike="noStrike" cap="none">
                <a:solidFill>
                  <a:schemeClr val="accent1"/>
                </a:solidFill>
                <a:latin typeface="Century Gothic"/>
                <a:ea typeface="Century Gothic"/>
                <a:cs typeface="Century Gothic"/>
                <a:sym typeface="Century Gothic"/>
              </a:defRPr>
            </a:lvl3pPr>
            <a:lvl4pPr marL="0" lvl="3" indent="0" algn="l">
              <a:spcBef>
                <a:spcPts val="0"/>
              </a:spcBef>
              <a:buNone/>
              <a:defRPr sz="1200" b="0" i="0" u="none" strike="noStrike" cap="none">
                <a:solidFill>
                  <a:schemeClr val="accent1"/>
                </a:solidFill>
                <a:latin typeface="Century Gothic"/>
                <a:ea typeface="Century Gothic"/>
                <a:cs typeface="Century Gothic"/>
                <a:sym typeface="Century Gothic"/>
              </a:defRPr>
            </a:lvl4pPr>
            <a:lvl5pPr marL="0" lvl="4" indent="0" algn="l">
              <a:spcBef>
                <a:spcPts val="0"/>
              </a:spcBef>
              <a:buNone/>
              <a:defRPr sz="1200" b="0" i="0" u="none" strike="noStrike" cap="none">
                <a:solidFill>
                  <a:schemeClr val="accent1"/>
                </a:solidFill>
                <a:latin typeface="Century Gothic"/>
                <a:ea typeface="Century Gothic"/>
                <a:cs typeface="Century Gothic"/>
                <a:sym typeface="Century Gothic"/>
              </a:defRPr>
            </a:lvl5pPr>
            <a:lvl6pPr marL="0" lvl="5" indent="0" algn="l">
              <a:spcBef>
                <a:spcPts val="0"/>
              </a:spcBef>
              <a:buNone/>
              <a:defRPr sz="1200" b="0" i="0" u="none" strike="noStrike" cap="none">
                <a:solidFill>
                  <a:schemeClr val="accent1"/>
                </a:solidFill>
                <a:latin typeface="Century Gothic"/>
                <a:ea typeface="Century Gothic"/>
                <a:cs typeface="Century Gothic"/>
                <a:sym typeface="Century Gothic"/>
              </a:defRPr>
            </a:lvl6pPr>
            <a:lvl7pPr marL="0" lvl="6" indent="0" algn="l">
              <a:spcBef>
                <a:spcPts val="0"/>
              </a:spcBef>
              <a:buNone/>
              <a:defRPr sz="1200" b="0" i="0" u="none" strike="noStrike" cap="none">
                <a:solidFill>
                  <a:schemeClr val="accent1"/>
                </a:solidFill>
                <a:latin typeface="Century Gothic"/>
                <a:ea typeface="Century Gothic"/>
                <a:cs typeface="Century Gothic"/>
                <a:sym typeface="Century Gothic"/>
              </a:defRPr>
            </a:lvl7pPr>
            <a:lvl8pPr marL="0" lvl="7" indent="0" algn="l">
              <a:spcBef>
                <a:spcPts val="0"/>
              </a:spcBef>
              <a:buNone/>
              <a:defRPr sz="1200" b="0" i="0" u="none" strike="noStrike" cap="none">
                <a:solidFill>
                  <a:schemeClr val="accent1"/>
                </a:solidFill>
                <a:latin typeface="Century Gothic"/>
                <a:ea typeface="Century Gothic"/>
                <a:cs typeface="Century Gothic"/>
                <a:sym typeface="Century Gothic"/>
              </a:defRPr>
            </a:lvl8pPr>
            <a:lvl9pPr marL="0" lvl="8" indent="0" algn="l">
              <a:spcBef>
                <a:spcPts val="0"/>
              </a:spcBef>
              <a:buNone/>
              <a:defRPr sz="1200" b="0" i="0" u="none" strike="noStrike" cap="none">
                <a:solidFill>
                  <a:schemeClr val="accen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tr-TR"/>
              <a:t>‹#›</a:t>
            </a:fld>
            <a:endParaRPr/>
          </a:p>
        </p:txBody>
      </p:sp>
      <p:sp>
        <p:nvSpPr>
          <p:cNvPr id="105" name="Google Shape;105;p44"/>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3"/>
        <p:cNvGrpSpPr/>
        <p:nvPr/>
      </p:nvGrpSpPr>
      <p:grpSpPr>
        <a:xfrm>
          <a:off x="0" y="0"/>
          <a:ext cx="0" cy="0"/>
          <a:chOff x="0" y="0"/>
          <a:chExt cx="0" cy="0"/>
        </a:xfrm>
      </p:grpSpPr>
      <p:sp>
        <p:nvSpPr>
          <p:cNvPr id="244" name="Google Shape;244;p53"/>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53"/>
          <p:cNvSpPr txBox="1">
            <a:spLocks noGrp="1"/>
          </p:cNvSpPr>
          <p:nvPr>
            <p:ph type="body" idx="1"/>
          </p:nvPr>
        </p:nvSpPr>
        <p:spPr>
          <a:xfrm rot="5400000">
            <a:off x="2677662" y="689482"/>
            <a:ext cx="3508977" cy="6777317"/>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246" name="Google Shape;246;p53"/>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7" name="Google Shape;247;p53"/>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5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9"/>
        <p:cNvGrpSpPr/>
        <p:nvPr/>
      </p:nvGrpSpPr>
      <p:grpSpPr>
        <a:xfrm>
          <a:off x="0" y="0"/>
          <a:ext cx="0" cy="0"/>
          <a:chOff x="0" y="0"/>
          <a:chExt cx="0" cy="0"/>
        </a:xfrm>
      </p:grpSpPr>
      <p:sp>
        <p:nvSpPr>
          <p:cNvPr id="250" name="Google Shape;250;p54"/>
          <p:cNvSpPr txBox="1">
            <a:spLocks noGrp="1"/>
          </p:cNvSpPr>
          <p:nvPr>
            <p:ph type="title"/>
          </p:nvPr>
        </p:nvSpPr>
        <p:spPr>
          <a:xfrm rot="5400000">
            <a:off x="4981455" y="2678093"/>
            <a:ext cx="4780344" cy="148445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54"/>
          <p:cNvSpPr txBox="1">
            <a:spLocks noGrp="1"/>
          </p:cNvSpPr>
          <p:nvPr>
            <p:ph type="body" idx="1"/>
          </p:nvPr>
        </p:nvSpPr>
        <p:spPr>
          <a:xfrm rot="5400000">
            <a:off x="1374976" y="708467"/>
            <a:ext cx="4780344" cy="5423704"/>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252" name="Google Shape;252;p54"/>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3" name="Google Shape;253;p54"/>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5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6"/>
        <p:cNvGrpSpPr/>
        <p:nvPr/>
      </p:nvGrpSpPr>
      <p:grpSpPr>
        <a:xfrm>
          <a:off x="0" y="0"/>
          <a:ext cx="0" cy="0"/>
          <a:chOff x="0" y="0"/>
          <a:chExt cx="0" cy="0"/>
        </a:xfrm>
      </p:grpSpPr>
      <p:sp>
        <p:nvSpPr>
          <p:cNvPr id="107" name="Google Shape;107;p45"/>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45"/>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109" name="Google Shape;109;p45"/>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45"/>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4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2"/>
        <p:cNvGrpSpPr/>
        <p:nvPr/>
      </p:nvGrpSpPr>
      <p:grpSpPr>
        <a:xfrm>
          <a:off x="0" y="0"/>
          <a:ext cx="0" cy="0"/>
          <a:chOff x="0" y="0"/>
          <a:chExt cx="0" cy="0"/>
        </a:xfrm>
      </p:grpSpPr>
      <p:sp>
        <p:nvSpPr>
          <p:cNvPr id="113" name="Google Shape;113;p46"/>
          <p:cNvSpPr txBox="1">
            <a:spLocks noGrp="1"/>
          </p:cNvSpPr>
          <p:nvPr>
            <p:ph type="title"/>
          </p:nvPr>
        </p:nvSpPr>
        <p:spPr>
          <a:xfrm>
            <a:off x="1258645" y="2900829"/>
            <a:ext cx="6637468" cy="136207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46"/>
          <p:cNvSpPr txBox="1">
            <a:spLocks noGrp="1"/>
          </p:cNvSpPr>
          <p:nvPr>
            <p:ph type="body" idx="1"/>
          </p:nvPr>
        </p:nvSpPr>
        <p:spPr>
          <a:xfrm>
            <a:off x="1258645" y="4267200"/>
            <a:ext cx="6637467" cy="1520413"/>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520"/>
              <a:buNone/>
              <a:defRPr sz="2000">
                <a:solidFill>
                  <a:srgbClr val="888888"/>
                </a:solidFill>
              </a:defRPr>
            </a:lvl1pPr>
            <a:lvl2pPr marL="914400" lvl="1" indent="-228600" algn="l">
              <a:spcBef>
                <a:spcPts val="360"/>
              </a:spcBef>
              <a:spcAft>
                <a:spcPts val="0"/>
              </a:spcAft>
              <a:buSzPts val="1368"/>
              <a:buNone/>
              <a:defRPr sz="1800">
                <a:solidFill>
                  <a:srgbClr val="888888"/>
                </a:solidFill>
              </a:defRPr>
            </a:lvl2pPr>
            <a:lvl3pPr marL="1371600" lvl="2" indent="-228600" algn="l">
              <a:spcBef>
                <a:spcPts val="320"/>
              </a:spcBef>
              <a:spcAft>
                <a:spcPts val="0"/>
              </a:spcAft>
              <a:buSzPts val="1216"/>
              <a:buNone/>
              <a:defRPr sz="1600">
                <a:solidFill>
                  <a:srgbClr val="888888"/>
                </a:solidFill>
              </a:defRPr>
            </a:lvl3pPr>
            <a:lvl4pPr marL="1828800" lvl="3" indent="-228600" algn="l">
              <a:spcBef>
                <a:spcPts val="280"/>
              </a:spcBef>
              <a:spcAft>
                <a:spcPts val="0"/>
              </a:spcAft>
              <a:buSzPts val="1064"/>
              <a:buNone/>
              <a:defRPr sz="1400">
                <a:solidFill>
                  <a:srgbClr val="888888"/>
                </a:solidFill>
              </a:defRPr>
            </a:lvl4pPr>
            <a:lvl5pPr marL="2286000" lvl="4" indent="-228600" algn="l">
              <a:spcBef>
                <a:spcPts val="280"/>
              </a:spcBef>
              <a:spcAft>
                <a:spcPts val="0"/>
              </a:spcAft>
              <a:buSzPts val="1064"/>
              <a:buNone/>
              <a:defRPr sz="1400">
                <a:solidFill>
                  <a:srgbClr val="888888"/>
                </a:solidFill>
              </a:defRPr>
            </a:lvl5pPr>
            <a:lvl6pPr marL="2743200" lvl="5" indent="-228600" algn="l">
              <a:spcBef>
                <a:spcPts val="280"/>
              </a:spcBef>
              <a:spcAft>
                <a:spcPts val="0"/>
              </a:spcAft>
              <a:buSzPts val="1064"/>
              <a:buNone/>
              <a:defRPr sz="1400">
                <a:solidFill>
                  <a:srgbClr val="888888"/>
                </a:solidFill>
              </a:defRPr>
            </a:lvl6pPr>
            <a:lvl7pPr marL="3200400" lvl="6" indent="-228600" algn="l">
              <a:spcBef>
                <a:spcPts val="280"/>
              </a:spcBef>
              <a:spcAft>
                <a:spcPts val="0"/>
              </a:spcAft>
              <a:buSzPts val="1064"/>
              <a:buNone/>
              <a:defRPr sz="1400">
                <a:solidFill>
                  <a:srgbClr val="888888"/>
                </a:solidFill>
              </a:defRPr>
            </a:lvl7pPr>
            <a:lvl8pPr marL="3657600" lvl="7" indent="-228600" algn="l">
              <a:spcBef>
                <a:spcPts val="280"/>
              </a:spcBef>
              <a:spcAft>
                <a:spcPts val="0"/>
              </a:spcAft>
              <a:buSzPts val="1064"/>
              <a:buNone/>
              <a:defRPr sz="1400">
                <a:solidFill>
                  <a:srgbClr val="888888"/>
                </a:solidFill>
              </a:defRPr>
            </a:lvl8pPr>
            <a:lvl9pPr marL="4114800" lvl="8" indent="-228600" algn="l">
              <a:spcBef>
                <a:spcPts val="280"/>
              </a:spcBef>
              <a:spcAft>
                <a:spcPts val="0"/>
              </a:spcAft>
              <a:buSzPts val="1064"/>
              <a:buNone/>
              <a:defRPr sz="1400">
                <a:solidFill>
                  <a:srgbClr val="888888"/>
                </a:solidFill>
              </a:defRPr>
            </a:lvl9pPr>
          </a:lstStyle>
          <a:p>
            <a:endParaRPr/>
          </a:p>
        </p:txBody>
      </p:sp>
      <p:sp>
        <p:nvSpPr>
          <p:cNvPr id="115" name="Google Shape;115;p46"/>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46"/>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4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8"/>
        <p:cNvGrpSpPr/>
        <p:nvPr/>
      </p:nvGrpSpPr>
      <p:grpSpPr>
        <a:xfrm>
          <a:off x="0" y="0"/>
          <a:ext cx="0" cy="0"/>
          <a:chOff x="0" y="0"/>
          <a:chExt cx="0" cy="0"/>
        </a:xfrm>
      </p:grpSpPr>
      <p:sp>
        <p:nvSpPr>
          <p:cNvPr id="119" name="Google Shape;119;p47"/>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47"/>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47"/>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4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
        <p:nvSpPr>
          <p:cNvPr id="123" name="Google Shape;123;p47"/>
          <p:cNvSpPr txBox="1">
            <a:spLocks noGrp="1"/>
          </p:cNvSpPr>
          <p:nvPr>
            <p:ph type="body" idx="1"/>
          </p:nvPr>
        </p:nvSpPr>
        <p:spPr>
          <a:xfrm>
            <a:off x="1042416" y="2313432"/>
            <a:ext cx="3419856" cy="3493008"/>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124" name="Google Shape;124;p47"/>
          <p:cNvSpPr txBox="1">
            <a:spLocks noGrp="1"/>
          </p:cNvSpPr>
          <p:nvPr>
            <p:ph type="body" idx="2"/>
          </p:nvPr>
        </p:nvSpPr>
        <p:spPr>
          <a:xfrm>
            <a:off x="4645152" y="2313431"/>
            <a:ext cx="3419856" cy="3493008"/>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5"/>
        <p:cNvGrpSpPr/>
        <p:nvPr/>
      </p:nvGrpSpPr>
      <p:grpSpPr>
        <a:xfrm>
          <a:off x="0" y="0"/>
          <a:ext cx="0" cy="0"/>
          <a:chOff x="0" y="0"/>
          <a:chExt cx="0" cy="0"/>
        </a:xfrm>
      </p:grpSpPr>
      <p:sp>
        <p:nvSpPr>
          <p:cNvPr id="126" name="Google Shape;126;p48"/>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48"/>
          <p:cNvSpPr txBox="1">
            <a:spLocks noGrp="1"/>
          </p:cNvSpPr>
          <p:nvPr>
            <p:ph type="body" idx="1"/>
          </p:nvPr>
        </p:nvSpPr>
        <p:spPr>
          <a:xfrm>
            <a:off x="1412111" y="2316009"/>
            <a:ext cx="305714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824"/>
              <a:buNone/>
              <a:defRPr sz="2400" b="1">
                <a:solidFill>
                  <a:schemeClr val="accent1"/>
                </a:solidFill>
              </a:defRPr>
            </a:lvl1pPr>
            <a:lvl2pPr marL="914400" lvl="1" indent="-228600" algn="l">
              <a:spcBef>
                <a:spcPts val="400"/>
              </a:spcBef>
              <a:spcAft>
                <a:spcPts val="0"/>
              </a:spcAft>
              <a:buSzPts val="1520"/>
              <a:buNone/>
              <a:defRPr sz="2000" b="1"/>
            </a:lvl2pPr>
            <a:lvl3pPr marL="1371600" lvl="2" indent="-228600" algn="l">
              <a:spcBef>
                <a:spcPts val="360"/>
              </a:spcBef>
              <a:spcAft>
                <a:spcPts val="0"/>
              </a:spcAft>
              <a:buSzPts val="1368"/>
              <a:buNone/>
              <a:defRPr sz="1800" b="1"/>
            </a:lvl3pPr>
            <a:lvl4pPr marL="1828800" lvl="3" indent="-228600" algn="l">
              <a:spcBef>
                <a:spcPts val="320"/>
              </a:spcBef>
              <a:spcAft>
                <a:spcPts val="0"/>
              </a:spcAft>
              <a:buSzPts val="1216"/>
              <a:buNone/>
              <a:defRPr sz="1600" b="1"/>
            </a:lvl4pPr>
            <a:lvl5pPr marL="2286000" lvl="4" indent="-228600" algn="l">
              <a:spcBef>
                <a:spcPts val="320"/>
              </a:spcBef>
              <a:spcAft>
                <a:spcPts val="0"/>
              </a:spcAft>
              <a:buSzPts val="1216"/>
              <a:buNone/>
              <a:defRPr sz="1600" b="1"/>
            </a:lvl5pPr>
            <a:lvl6pPr marL="2743200" lvl="5" indent="-228600" algn="l">
              <a:spcBef>
                <a:spcPts val="320"/>
              </a:spcBef>
              <a:spcAft>
                <a:spcPts val="0"/>
              </a:spcAft>
              <a:buSzPts val="1216"/>
              <a:buNone/>
              <a:defRPr sz="1600" b="1"/>
            </a:lvl6pPr>
            <a:lvl7pPr marL="3200400" lvl="6" indent="-228600" algn="l">
              <a:spcBef>
                <a:spcPts val="320"/>
              </a:spcBef>
              <a:spcAft>
                <a:spcPts val="0"/>
              </a:spcAft>
              <a:buSzPts val="1216"/>
              <a:buNone/>
              <a:defRPr sz="1600" b="1"/>
            </a:lvl7pPr>
            <a:lvl8pPr marL="3657600" lvl="7" indent="-228600" algn="l">
              <a:spcBef>
                <a:spcPts val="320"/>
              </a:spcBef>
              <a:spcAft>
                <a:spcPts val="0"/>
              </a:spcAft>
              <a:buSzPts val="1216"/>
              <a:buNone/>
              <a:defRPr sz="1600" b="1"/>
            </a:lvl8pPr>
            <a:lvl9pPr marL="4114800" lvl="8" indent="-228600" algn="l">
              <a:spcBef>
                <a:spcPts val="320"/>
              </a:spcBef>
              <a:spcAft>
                <a:spcPts val="0"/>
              </a:spcAft>
              <a:buSzPts val="1216"/>
              <a:buNone/>
              <a:defRPr sz="1600" b="1"/>
            </a:lvl9pPr>
          </a:lstStyle>
          <a:p>
            <a:endParaRPr/>
          </a:p>
        </p:txBody>
      </p:sp>
      <p:sp>
        <p:nvSpPr>
          <p:cNvPr id="128" name="Google Shape;128;p48"/>
          <p:cNvSpPr txBox="1">
            <a:spLocks noGrp="1"/>
          </p:cNvSpPr>
          <p:nvPr>
            <p:ph type="body" idx="2"/>
          </p:nvPr>
        </p:nvSpPr>
        <p:spPr>
          <a:xfrm>
            <a:off x="1041721"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25119" algn="l">
              <a:spcBef>
                <a:spcPts val="400"/>
              </a:spcBef>
              <a:spcAft>
                <a:spcPts val="0"/>
              </a:spcAft>
              <a:buSzPts val="1520"/>
              <a:buChar char="🞇"/>
              <a:defRPr sz="2000"/>
            </a:lvl2pPr>
            <a:lvl3pPr marL="1371600" lvl="2" indent="-315467" algn="l">
              <a:spcBef>
                <a:spcPts val="360"/>
              </a:spcBef>
              <a:spcAft>
                <a:spcPts val="0"/>
              </a:spcAft>
              <a:buSzPts val="1368"/>
              <a:buChar char="🞇"/>
              <a:defRPr sz="1800"/>
            </a:lvl3pPr>
            <a:lvl4pPr marL="1828800" lvl="3" indent="-305816" algn="l">
              <a:spcBef>
                <a:spcPts val="320"/>
              </a:spcBef>
              <a:spcAft>
                <a:spcPts val="0"/>
              </a:spcAft>
              <a:buSzPts val="1216"/>
              <a:buChar char="🞇"/>
              <a:defRPr sz="1600"/>
            </a:lvl4pPr>
            <a:lvl5pPr marL="2286000" lvl="4" indent="-305816" algn="l">
              <a:spcBef>
                <a:spcPts val="320"/>
              </a:spcBef>
              <a:spcAft>
                <a:spcPts val="0"/>
              </a:spcAft>
              <a:buSzPts val="1216"/>
              <a:buChar char="🞇"/>
              <a:defRPr sz="1600"/>
            </a:lvl5pPr>
            <a:lvl6pPr marL="2743200" lvl="5" indent="-305816" algn="l">
              <a:spcBef>
                <a:spcPts val="320"/>
              </a:spcBef>
              <a:spcAft>
                <a:spcPts val="0"/>
              </a:spcAft>
              <a:buSzPts val="1216"/>
              <a:buChar char="🞇"/>
              <a:defRPr sz="1600"/>
            </a:lvl6pPr>
            <a:lvl7pPr marL="3200400" lvl="6" indent="-305816" algn="l">
              <a:spcBef>
                <a:spcPts val="320"/>
              </a:spcBef>
              <a:spcAft>
                <a:spcPts val="0"/>
              </a:spcAft>
              <a:buSzPts val="1216"/>
              <a:buChar char="🞇"/>
              <a:defRPr sz="1600"/>
            </a:lvl7pPr>
            <a:lvl8pPr marL="3657600" lvl="7" indent="-305815" algn="l">
              <a:spcBef>
                <a:spcPts val="320"/>
              </a:spcBef>
              <a:spcAft>
                <a:spcPts val="0"/>
              </a:spcAft>
              <a:buSzPts val="1216"/>
              <a:buChar char="🞇"/>
              <a:defRPr sz="1600"/>
            </a:lvl8pPr>
            <a:lvl9pPr marL="4114800" lvl="8" indent="-305815" algn="l">
              <a:spcBef>
                <a:spcPts val="320"/>
              </a:spcBef>
              <a:spcAft>
                <a:spcPts val="0"/>
              </a:spcAft>
              <a:buSzPts val="1216"/>
              <a:buChar char="🞇"/>
              <a:defRPr sz="1600"/>
            </a:lvl9pPr>
          </a:lstStyle>
          <a:p>
            <a:endParaRPr/>
          </a:p>
        </p:txBody>
      </p:sp>
      <p:sp>
        <p:nvSpPr>
          <p:cNvPr id="129" name="Google Shape;129;p48"/>
          <p:cNvSpPr txBox="1">
            <a:spLocks noGrp="1"/>
          </p:cNvSpPr>
          <p:nvPr>
            <p:ph type="body" idx="3"/>
          </p:nvPr>
        </p:nvSpPr>
        <p:spPr>
          <a:xfrm>
            <a:off x="5011837" y="2316010"/>
            <a:ext cx="30557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824"/>
              <a:buNone/>
              <a:defRPr sz="2400" b="1">
                <a:solidFill>
                  <a:schemeClr val="accent1"/>
                </a:solidFill>
              </a:defRPr>
            </a:lvl1pPr>
            <a:lvl2pPr marL="914400" lvl="1" indent="-228600" algn="l">
              <a:spcBef>
                <a:spcPts val="400"/>
              </a:spcBef>
              <a:spcAft>
                <a:spcPts val="0"/>
              </a:spcAft>
              <a:buSzPts val="1520"/>
              <a:buNone/>
              <a:defRPr sz="2000" b="1"/>
            </a:lvl2pPr>
            <a:lvl3pPr marL="1371600" lvl="2" indent="-228600" algn="l">
              <a:spcBef>
                <a:spcPts val="360"/>
              </a:spcBef>
              <a:spcAft>
                <a:spcPts val="0"/>
              </a:spcAft>
              <a:buSzPts val="1368"/>
              <a:buNone/>
              <a:defRPr sz="1800" b="1"/>
            </a:lvl3pPr>
            <a:lvl4pPr marL="1828800" lvl="3" indent="-228600" algn="l">
              <a:spcBef>
                <a:spcPts val="320"/>
              </a:spcBef>
              <a:spcAft>
                <a:spcPts val="0"/>
              </a:spcAft>
              <a:buSzPts val="1216"/>
              <a:buNone/>
              <a:defRPr sz="1600" b="1"/>
            </a:lvl4pPr>
            <a:lvl5pPr marL="2286000" lvl="4" indent="-228600" algn="l">
              <a:spcBef>
                <a:spcPts val="320"/>
              </a:spcBef>
              <a:spcAft>
                <a:spcPts val="0"/>
              </a:spcAft>
              <a:buSzPts val="1216"/>
              <a:buNone/>
              <a:defRPr sz="1600" b="1"/>
            </a:lvl5pPr>
            <a:lvl6pPr marL="2743200" lvl="5" indent="-228600" algn="l">
              <a:spcBef>
                <a:spcPts val="320"/>
              </a:spcBef>
              <a:spcAft>
                <a:spcPts val="0"/>
              </a:spcAft>
              <a:buSzPts val="1216"/>
              <a:buNone/>
              <a:defRPr sz="1600" b="1"/>
            </a:lvl6pPr>
            <a:lvl7pPr marL="3200400" lvl="6" indent="-228600" algn="l">
              <a:spcBef>
                <a:spcPts val="320"/>
              </a:spcBef>
              <a:spcAft>
                <a:spcPts val="0"/>
              </a:spcAft>
              <a:buSzPts val="1216"/>
              <a:buNone/>
              <a:defRPr sz="1600" b="1"/>
            </a:lvl7pPr>
            <a:lvl8pPr marL="3657600" lvl="7" indent="-228600" algn="l">
              <a:spcBef>
                <a:spcPts val="320"/>
              </a:spcBef>
              <a:spcAft>
                <a:spcPts val="0"/>
              </a:spcAft>
              <a:buSzPts val="1216"/>
              <a:buNone/>
              <a:defRPr sz="1600" b="1"/>
            </a:lvl8pPr>
            <a:lvl9pPr marL="4114800" lvl="8" indent="-228600" algn="l">
              <a:spcBef>
                <a:spcPts val="320"/>
              </a:spcBef>
              <a:spcAft>
                <a:spcPts val="0"/>
              </a:spcAft>
              <a:buSzPts val="1216"/>
              <a:buNone/>
              <a:defRPr sz="1600" b="1"/>
            </a:lvl9pPr>
          </a:lstStyle>
          <a:p>
            <a:endParaRPr/>
          </a:p>
        </p:txBody>
      </p:sp>
      <p:sp>
        <p:nvSpPr>
          <p:cNvPr id="130" name="Google Shape;130;p48"/>
          <p:cNvSpPr txBox="1">
            <a:spLocks noGrp="1"/>
          </p:cNvSpPr>
          <p:nvPr>
            <p:ph type="body" idx="4"/>
          </p:nvPr>
        </p:nvSpPr>
        <p:spPr>
          <a:xfrm>
            <a:off x="4645152"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25119" algn="l">
              <a:spcBef>
                <a:spcPts val="400"/>
              </a:spcBef>
              <a:spcAft>
                <a:spcPts val="0"/>
              </a:spcAft>
              <a:buSzPts val="1520"/>
              <a:buChar char="🞇"/>
              <a:defRPr sz="2000"/>
            </a:lvl2pPr>
            <a:lvl3pPr marL="1371600" lvl="2" indent="-315467" algn="l">
              <a:spcBef>
                <a:spcPts val="360"/>
              </a:spcBef>
              <a:spcAft>
                <a:spcPts val="0"/>
              </a:spcAft>
              <a:buSzPts val="1368"/>
              <a:buChar char="🞇"/>
              <a:defRPr sz="1800"/>
            </a:lvl3pPr>
            <a:lvl4pPr marL="1828800" lvl="3" indent="-305816" algn="l">
              <a:spcBef>
                <a:spcPts val="320"/>
              </a:spcBef>
              <a:spcAft>
                <a:spcPts val="0"/>
              </a:spcAft>
              <a:buSzPts val="1216"/>
              <a:buChar char="🞇"/>
              <a:defRPr sz="1600"/>
            </a:lvl4pPr>
            <a:lvl5pPr marL="2286000" lvl="4" indent="-305816" algn="l">
              <a:spcBef>
                <a:spcPts val="320"/>
              </a:spcBef>
              <a:spcAft>
                <a:spcPts val="0"/>
              </a:spcAft>
              <a:buSzPts val="1216"/>
              <a:buChar char="🞇"/>
              <a:defRPr sz="1600"/>
            </a:lvl5pPr>
            <a:lvl6pPr marL="2743200" lvl="5" indent="-305816" algn="l">
              <a:spcBef>
                <a:spcPts val="320"/>
              </a:spcBef>
              <a:spcAft>
                <a:spcPts val="0"/>
              </a:spcAft>
              <a:buSzPts val="1216"/>
              <a:buChar char="🞇"/>
              <a:defRPr sz="1600"/>
            </a:lvl6pPr>
            <a:lvl7pPr marL="3200400" lvl="6" indent="-305816" algn="l">
              <a:spcBef>
                <a:spcPts val="320"/>
              </a:spcBef>
              <a:spcAft>
                <a:spcPts val="0"/>
              </a:spcAft>
              <a:buSzPts val="1216"/>
              <a:buChar char="🞇"/>
              <a:defRPr sz="1600"/>
            </a:lvl7pPr>
            <a:lvl8pPr marL="3657600" lvl="7" indent="-305815" algn="l">
              <a:spcBef>
                <a:spcPts val="320"/>
              </a:spcBef>
              <a:spcAft>
                <a:spcPts val="0"/>
              </a:spcAft>
              <a:buSzPts val="1216"/>
              <a:buChar char="🞇"/>
              <a:defRPr sz="1600"/>
            </a:lvl8pPr>
            <a:lvl9pPr marL="4114800" lvl="8" indent="-305815" algn="l">
              <a:spcBef>
                <a:spcPts val="320"/>
              </a:spcBef>
              <a:spcAft>
                <a:spcPts val="0"/>
              </a:spcAft>
              <a:buSzPts val="1216"/>
              <a:buChar char="🞇"/>
              <a:defRPr sz="1600"/>
            </a:lvl9pPr>
          </a:lstStyle>
          <a:p>
            <a:endParaRPr/>
          </a:p>
        </p:txBody>
      </p:sp>
      <p:sp>
        <p:nvSpPr>
          <p:cNvPr id="131" name="Google Shape;131;p48"/>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48"/>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4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4"/>
        <p:cNvGrpSpPr/>
        <p:nvPr/>
      </p:nvGrpSpPr>
      <p:grpSpPr>
        <a:xfrm>
          <a:off x="0" y="0"/>
          <a:ext cx="0" cy="0"/>
          <a:chOff x="0" y="0"/>
          <a:chExt cx="0" cy="0"/>
        </a:xfrm>
      </p:grpSpPr>
      <p:sp>
        <p:nvSpPr>
          <p:cNvPr id="135" name="Google Shape;135;p49"/>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49"/>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49"/>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4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9"/>
        <p:cNvGrpSpPr/>
        <p:nvPr/>
      </p:nvGrpSpPr>
      <p:grpSpPr>
        <a:xfrm>
          <a:off x="0" y="0"/>
          <a:ext cx="0" cy="0"/>
          <a:chOff x="0" y="0"/>
          <a:chExt cx="0" cy="0"/>
        </a:xfrm>
      </p:grpSpPr>
      <p:sp>
        <p:nvSpPr>
          <p:cNvPr id="140" name="Google Shape;140;p50"/>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50"/>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5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43"/>
        <p:cNvGrpSpPr/>
        <p:nvPr/>
      </p:nvGrpSpPr>
      <p:grpSpPr>
        <a:xfrm>
          <a:off x="0" y="0"/>
          <a:ext cx="0" cy="0"/>
          <a:chOff x="0" y="0"/>
          <a:chExt cx="0" cy="0"/>
        </a:xfrm>
      </p:grpSpPr>
      <p:grpSp>
        <p:nvGrpSpPr>
          <p:cNvPr id="144" name="Google Shape;144;p51"/>
          <p:cNvGrpSpPr/>
          <p:nvPr/>
        </p:nvGrpSpPr>
        <p:grpSpPr>
          <a:xfrm>
            <a:off x="-644959" y="0"/>
            <a:ext cx="10458653" cy="7117071"/>
            <a:chOff x="-644959" y="0"/>
            <a:chExt cx="10458653" cy="7117071"/>
          </a:xfrm>
        </p:grpSpPr>
        <p:grpSp>
          <p:nvGrpSpPr>
            <p:cNvPr id="145" name="Google Shape;145;p51"/>
            <p:cNvGrpSpPr/>
            <p:nvPr/>
          </p:nvGrpSpPr>
          <p:grpSpPr>
            <a:xfrm>
              <a:off x="0" y="0"/>
              <a:ext cx="9144000" cy="6858000"/>
              <a:chOff x="0" y="0"/>
              <a:chExt cx="9144000" cy="6858000"/>
            </a:xfrm>
          </p:grpSpPr>
          <p:grpSp>
            <p:nvGrpSpPr>
              <p:cNvPr id="146" name="Google Shape;146;p51"/>
              <p:cNvGrpSpPr/>
              <p:nvPr/>
            </p:nvGrpSpPr>
            <p:grpSpPr>
              <a:xfrm>
                <a:off x="0" y="0"/>
                <a:ext cx="2514600" cy="6858000"/>
                <a:chOff x="0" y="0"/>
                <a:chExt cx="2514600" cy="6858000"/>
              </a:xfrm>
            </p:grpSpPr>
            <p:sp>
              <p:nvSpPr>
                <p:cNvPr id="147" name="Google Shape;147;p51"/>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8" name="Google Shape;148;p51"/>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9" name="Google Shape;149;p51"/>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50" name="Google Shape;150;p51"/>
              <p:cNvGrpSpPr/>
              <p:nvPr/>
            </p:nvGrpSpPr>
            <p:grpSpPr>
              <a:xfrm>
                <a:off x="422910" y="0"/>
                <a:ext cx="2514600" cy="6858000"/>
                <a:chOff x="0" y="0"/>
                <a:chExt cx="2514600" cy="6858000"/>
              </a:xfrm>
            </p:grpSpPr>
            <p:sp>
              <p:nvSpPr>
                <p:cNvPr id="151" name="Google Shape;151;p51"/>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2" name="Google Shape;152;p51"/>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3" name="Google Shape;153;p51"/>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54" name="Google Shape;154;p51"/>
              <p:cNvGrpSpPr/>
              <p:nvPr/>
            </p:nvGrpSpPr>
            <p:grpSpPr>
              <a:xfrm rot="10800000">
                <a:off x="6629400" y="0"/>
                <a:ext cx="2514600" cy="6858000"/>
                <a:chOff x="0" y="0"/>
                <a:chExt cx="2514600" cy="6858000"/>
              </a:xfrm>
            </p:grpSpPr>
            <p:sp>
              <p:nvSpPr>
                <p:cNvPr id="155" name="Google Shape;155;p51"/>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6" name="Google Shape;156;p51"/>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7" name="Google Shape;157;p51"/>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158" name="Google Shape;158;p51"/>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9" name="Google Shape;159;p51"/>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0" name="Google Shape;160;p51"/>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161" name="Google Shape;161;p51"/>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2" name="Google Shape;162;p51"/>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3" name="Google Shape;163;p51"/>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4" name="Google Shape;164;p51"/>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5" name="Google Shape;165;p51"/>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6" name="Google Shape;166;p51"/>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7" name="Google Shape;167;p51"/>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8" name="Google Shape;168;p51"/>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9" name="Google Shape;169;p51"/>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0" name="Google Shape;170;p51"/>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1" name="Google Shape;171;p51"/>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2" name="Google Shape;172;p51"/>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3" name="Google Shape;173;p51"/>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4" name="Google Shape;174;p51"/>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5" name="Google Shape;175;p51"/>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6" name="Google Shape;176;p51"/>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7" name="Google Shape;177;p51"/>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8" name="Google Shape;178;p51"/>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9" name="Google Shape;179;p51"/>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0" name="Google Shape;180;p51"/>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1" name="Google Shape;181;p51"/>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2" name="Google Shape;182;p51"/>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183" name="Google Shape;183;p51"/>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4" name="Google Shape;184;p51"/>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5" name="Google Shape;185;p51"/>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6" name="Google Shape;186;p5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
        <p:nvSpPr>
          <p:cNvPr id="187" name="Google Shape;187;p51"/>
          <p:cNvSpPr/>
          <p:nvPr/>
        </p:nvSpPr>
        <p:spPr>
          <a:xfrm>
            <a:off x="905571" y="601883"/>
            <a:ext cx="3562257" cy="5648445"/>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8" name="Google Shape;188;p51"/>
          <p:cNvSpPr txBox="1">
            <a:spLocks noGrp="1"/>
          </p:cNvSpPr>
          <p:nvPr>
            <p:ph type="body" idx="1"/>
          </p:nvPr>
        </p:nvSpPr>
        <p:spPr>
          <a:xfrm>
            <a:off x="1145894" y="856527"/>
            <a:ext cx="3090440" cy="5150734"/>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34772" algn="l">
              <a:spcBef>
                <a:spcPts val="440"/>
              </a:spcBef>
              <a:spcAft>
                <a:spcPts val="0"/>
              </a:spcAft>
              <a:buSzPts val="1672"/>
              <a:buChar char="🞇"/>
              <a:defRPr sz="2200"/>
            </a:lvl2pPr>
            <a:lvl3pPr marL="1371600" lvl="2" indent="-325119" algn="l">
              <a:spcBef>
                <a:spcPts val="400"/>
              </a:spcBef>
              <a:spcAft>
                <a:spcPts val="0"/>
              </a:spcAft>
              <a:buSzPts val="1520"/>
              <a:buChar char="🞇"/>
              <a:defRPr sz="2000"/>
            </a:lvl3pPr>
            <a:lvl4pPr marL="1828800" lvl="3" indent="-315467" algn="l">
              <a:spcBef>
                <a:spcPts val="360"/>
              </a:spcBef>
              <a:spcAft>
                <a:spcPts val="0"/>
              </a:spcAft>
              <a:buSzPts val="1368"/>
              <a:buChar char="🞇"/>
              <a:defRPr sz="1800"/>
            </a:lvl4pPr>
            <a:lvl5pPr marL="2286000" lvl="4" indent="-305816" algn="l">
              <a:spcBef>
                <a:spcPts val="320"/>
              </a:spcBef>
              <a:spcAft>
                <a:spcPts val="0"/>
              </a:spcAft>
              <a:buSzPts val="1216"/>
              <a:buChar char="🞇"/>
              <a:defRPr sz="1600"/>
            </a:lvl5pPr>
            <a:lvl6pPr marL="2743200" lvl="5" indent="-325120" algn="l">
              <a:spcBef>
                <a:spcPts val="400"/>
              </a:spcBef>
              <a:spcAft>
                <a:spcPts val="0"/>
              </a:spcAft>
              <a:buSzPts val="1520"/>
              <a:buChar char="🞇"/>
              <a:defRPr sz="2000"/>
            </a:lvl6pPr>
            <a:lvl7pPr marL="3200400" lvl="6" indent="-325120" algn="l">
              <a:spcBef>
                <a:spcPts val="400"/>
              </a:spcBef>
              <a:spcAft>
                <a:spcPts val="0"/>
              </a:spcAft>
              <a:buSzPts val="1520"/>
              <a:buChar char="🞇"/>
              <a:defRPr sz="2000"/>
            </a:lvl7pPr>
            <a:lvl8pPr marL="3657600" lvl="7" indent="-325120" algn="l">
              <a:spcBef>
                <a:spcPts val="400"/>
              </a:spcBef>
              <a:spcAft>
                <a:spcPts val="0"/>
              </a:spcAft>
              <a:buSzPts val="1520"/>
              <a:buChar char="🞇"/>
              <a:defRPr sz="2000"/>
            </a:lvl8pPr>
            <a:lvl9pPr marL="4114800" lvl="8" indent="-325120" algn="l">
              <a:spcBef>
                <a:spcPts val="400"/>
              </a:spcBef>
              <a:spcAft>
                <a:spcPts val="0"/>
              </a:spcAft>
              <a:buSzPts val="1520"/>
              <a:buChar char="🞇"/>
              <a:defRPr sz="2000"/>
            </a:lvl9pPr>
          </a:lstStyle>
          <a:p>
            <a:endParaRPr/>
          </a:p>
        </p:txBody>
      </p:sp>
      <p:sp>
        <p:nvSpPr>
          <p:cNvPr id="189" name="Google Shape;189;p51"/>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0" name="Google Shape;190;p51"/>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51"/>
          <p:cNvSpPr txBox="1">
            <a:spLocks noGrp="1"/>
          </p:cNvSpPr>
          <p:nvPr>
            <p:ph type="title"/>
          </p:nvPr>
        </p:nvSpPr>
        <p:spPr>
          <a:xfrm>
            <a:off x="4739833" y="2657434"/>
            <a:ext cx="3304572" cy="146315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51"/>
          <p:cNvSpPr txBox="1">
            <a:spLocks noGrp="1"/>
          </p:cNvSpPr>
          <p:nvPr>
            <p:ph type="body" idx="2"/>
          </p:nvPr>
        </p:nvSpPr>
        <p:spPr>
          <a:xfrm>
            <a:off x="4736592" y="4136994"/>
            <a:ext cx="3298784" cy="1517904"/>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16"/>
              <a:buNone/>
              <a:defRPr sz="1600">
                <a:solidFill>
                  <a:srgbClr val="424242"/>
                </a:solidFill>
              </a:defRPr>
            </a:lvl1pPr>
            <a:lvl2pPr marL="914400" lvl="1" indent="-228600" algn="l">
              <a:spcBef>
                <a:spcPts val="240"/>
              </a:spcBef>
              <a:spcAft>
                <a:spcPts val="0"/>
              </a:spcAft>
              <a:buSzPts val="912"/>
              <a:buNone/>
              <a:defRPr sz="1200"/>
            </a:lvl2pPr>
            <a:lvl3pPr marL="1371600" lvl="2" indent="-228600" algn="l">
              <a:spcBef>
                <a:spcPts val="200"/>
              </a:spcBef>
              <a:spcAft>
                <a:spcPts val="0"/>
              </a:spcAft>
              <a:buSzPts val="760"/>
              <a:buNone/>
              <a:defRPr sz="1000"/>
            </a:lvl3pPr>
            <a:lvl4pPr marL="1828800" lvl="3" indent="-228600" algn="l">
              <a:spcBef>
                <a:spcPts val="180"/>
              </a:spcBef>
              <a:spcAft>
                <a:spcPts val="0"/>
              </a:spcAft>
              <a:buSzPts val="684"/>
              <a:buNone/>
              <a:defRPr sz="900"/>
            </a:lvl4pPr>
            <a:lvl5pPr marL="2286000" lvl="4" indent="-228600" algn="l">
              <a:spcBef>
                <a:spcPts val="180"/>
              </a:spcBef>
              <a:spcAft>
                <a:spcPts val="0"/>
              </a:spcAft>
              <a:buSzPts val="684"/>
              <a:buNone/>
              <a:defRPr sz="900"/>
            </a:lvl5pPr>
            <a:lvl6pPr marL="2743200" lvl="5" indent="-228600" algn="l">
              <a:spcBef>
                <a:spcPts val="180"/>
              </a:spcBef>
              <a:spcAft>
                <a:spcPts val="0"/>
              </a:spcAft>
              <a:buSzPts val="684"/>
              <a:buNone/>
              <a:defRPr sz="900"/>
            </a:lvl6pPr>
            <a:lvl7pPr marL="3200400" lvl="6" indent="-228600" algn="l">
              <a:spcBef>
                <a:spcPts val="180"/>
              </a:spcBef>
              <a:spcAft>
                <a:spcPts val="0"/>
              </a:spcAft>
              <a:buSzPts val="684"/>
              <a:buNone/>
              <a:defRPr sz="900"/>
            </a:lvl7pPr>
            <a:lvl8pPr marL="3657600" lvl="7" indent="-228600" algn="l">
              <a:spcBef>
                <a:spcPts val="180"/>
              </a:spcBef>
              <a:spcAft>
                <a:spcPts val="0"/>
              </a:spcAft>
              <a:buSzPts val="684"/>
              <a:buNone/>
              <a:defRPr sz="900"/>
            </a:lvl8pPr>
            <a:lvl9pPr marL="4114800" lvl="8" indent="-228600" algn="l">
              <a:spcBef>
                <a:spcPts val="180"/>
              </a:spcBef>
              <a:spcAft>
                <a:spcPts val="0"/>
              </a:spcAft>
              <a:buSzPts val="684"/>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93"/>
        <p:cNvGrpSpPr/>
        <p:nvPr/>
      </p:nvGrpSpPr>
      <p:grpSpPr>
        <a:xfrm>
          <a:off x="0" y="0"/>
          <a:ext cx="0" cy="0"/>
          <a:chOff x="0" y="0"/>
          <a:chExt cx="0" cy="0"/>
        </a:xfrm>
      </p:grpSpPr>
      <p:grpSp>
        <p:nvGrpSpPr>
          <p:cNvPr id="194" name="Google Shape;194;p52"/>
          <p:cNvGrpSpPr/>
          <p:nvPr/>
        </p:nvGrpSpPr>
        <p:grpSpPr>
          <a:xfrm>
            <a:off x="-644959" y="0"/>
            <a:ext cx="10458653" cy="7117071"/>
            <a:chOff x="-644959" y="0"/>
            <a:chExt cx="10458653" cy="7117071"/>
          </a:xfrm>
        </p:grpSpPr>
        <p:grpSp>
          <p:nvGrpSpPr>
            <p:cNvPr id="195" name="Google Shape;195;p52"/>
            <p:cNvGrpSpPr/>
            <p:nvPr/>
          </p:nvGrpSpPr>
          <p:grpSpPr>
            <a:xfrm>
              <a:off x="0" y="0"/>
              <a:ext cx="9144000" cy="6858000"/>
              <a:chOff x="0" y="0"/>
              <a:chExt cx="9144000" cy="6858000"/>
            </a:xfrm>
          </p:grpSpPr>
          <p:grpSp>
            <p:nvGrpSpPr>
              <p:cNvPr id="196" name="Google Shape;196;p52"/>
              <p:cNvGrpSpPr/>
              <p:nvPr/>
            </p:nvGrpSpPr>
            <p:grpSpPr>
              <a:xfrm>
                <a:off x="0" y="0"/>
                <a:ext cx="2514600" cy="6858000"/>
                <a:chOff x="0" y="0"/>
                <a:chExt cx="2514600" cy="6858000"/>
              </a:xfrm>
            </p:grpSpPr>
            <p:sp>
              <p:nvSpPr>
                <p:cNvPr id="197" name="Google Shape;197;p52"/>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8" name="Google Shape;198;p52"/>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9" name="Google Shape;199;p52"/>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0" name="Google Shape;200;p52"/>
              <p:cNvGrpSpPr/>
              <p:nvPr/>
            </p:nvGrpSpPr>
            <p:grpSpPr>
              <a:xfrm>
                <a:off x="422910" y="0"/>
                <a:ext cx="2514600" cy="6858000"/>
                <a:chOff x="0" y="0"/>
                <a:chExt cx="2514600" cy="6858000"/>
              </a:xfrm>
            </p:grpSpPr>
            <p:sp>
              <p:nvSpPr>
                <p:cNvPr id="201" name="Google Shape;201;p52"/>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2" name="Google Shape;202;p52"/>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3" name="Google Shape;203;p52"/>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4" name="Google Shape;204;p52"/>
              <p:cNvGrpSpPr/>
              <p:nvPr/>
            </p:nvGrpSpPr>
            <p:grpSpPr>
              <a:xfrm rot="10800000">
                <a:off x="6629400" y="0"/>
                <a:ext cx="2514600" cy="6858000"/>
                <a:chOff x="0" y="0"/>
                <a:chExt cx="2514600" cy="6858000"/>
              </a:xfrm>
            </p:grpSpPr>
            <p:sp>
              <p:nvSpPr>
                <p:cNvPr id="205" name="Google Shape;205;p52"/>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6" name="Google Shape;206;p52"/>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7" name="Google Shape;207;p52"/>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08" name="Google Shape;208;p52"/>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9" name="Google Shape;209;p52"/>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0" name="Google Shape;210;p52"/>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11" name="Google Shape;211;p52"/>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2" name="Google Shape;212;p52"/>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3" name="Google Shape;213;p52"/>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4" name="Google Shape;214;p52"/>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5" name="Google Shape;215;p52"/>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6" name="Google Shape;216;p52"/>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7" name="Google Shape;217;p52"/>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8" name="Google Shape;218;p52"/>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9" name="Google Shape;219;p52"/>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0" name="Google Shape;220;p52"/>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1" name="Google Shape;221;p52"/>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2" name="Google Shape;222;p52"/>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3" name="Google Shape;223;p52"/>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4" name="Google Shape;224;p52"/>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5" name="Google Shape;225;p52"/>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6" name="Google Shape;226;p52"/>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7" name="Google Shape;227;p52"/>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8" name="Google Shape;228;p52"/>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9" name="Google Shape;229;p52"/>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0" name="Google Shape;230;p52"/>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1" name="Google Shape;231;p52"/>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2" name="Google Shape;232;p52"/>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33" name="Google Shape;233;p52"/>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4" name="Google Shape;234;p52"/>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5" name="Google Shape;235;p52"/>
          <p:cNvSpPr/>
          <p:nvPr/>
        </p:nvSpPr>
        <p:spPr>
          <a:xfrm>
            <a:off x="905571" y="601883"/>
            <a:ext cx="3562257" cy="5648445"/>
          </a:xfrm>
          <a:prstGeom prst="rect">
            <a:avLst/>
          </a:prstGeom>
          <a:solidFill>
            <a:srgbClr val="FFFFFF"/>
          </a:solidFill>
          <a:ln w="9525" cap="flat" cmpd="sng">
            <a:solidFill>
              <a:srgbClr val="1E1E1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6" name="Google Shape;236;p52"/>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7" name="Google Shape;237;p52"/>
          <p:cNvSpPr txBox="1">
            <a:spLocks noGrp="1"/>
          </p:cNvSpPr>
          <p:nvPr>
            <p:ph type="title"/>
          </p:nvPr>
        </p:nvSpPr>
        <p:spPr>
          <a:xfrm>
            <a:off x="4734424" y="2660904"/>
            <a:ext cx="3300984" cy="146304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8" name="Google Shape;238;p52"/>
          <p:cNvSpPr>
            <a:spLocks noGrp="1"/>
          </p:cNvSpPr>
          <p:nvPr>
            <p:ph type="pic" idx="2"/>
          </p:nvPr>
        </p:nvSpPr>
        <p:spPr>
          <a:xfrm>
            <a:off x="1005208" y="693795"/>
            <a:ext cx="3359623" cy="5468112"/>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accent1"/>
              </a:buClr>
              <a:buSzPts val="2432"/>
              <a:buFont typeface="Noto Sans Symbols"/>
              <a:buNone/>
              <a:defRPr sz="3200" b="0" i="0" u="none" strike="noStrike" cap="none">
                <a:solidFill>
                  <a:schemeClr val="accent1"/>
                </a:solidFill>
                <a:latin typeface="Century Gothic"/>
                <a:ea typeface="Century Gothic"/>
                <a:cs typeface="Century Gothic"/>
                <a:sym typeface="Century Gothic"/>
              </a:defRPr>
            </a:lvl1pPr>
            <a:lvl2pPr marR="0" lvl="1" algn="l" rtl="0">
              <a:spcBef>
                <a:spcPts val="560"/>
              </a:spcBef>
              <a:spcAft>
                <a:spcPts val="0"/>
              </a:spcAft>
              <a:buClr>
                <a:schemeClr val="accent1"/>
              </a:buClr>
              <a:buSzPts val="2128"/>
              <a:buFont typeface="Noto Sans Symbols"/>
              <a:buNone/>
              <a:defRPr sz="2800" b="0" i="0" u="none" strike="noStrike" cap="none">
                <a:solidFill>
                  <a:schemeClr val="dk2"/>
                </a:solidFill>
                <a:latin typeface="Century Gothic"/>
                <a:ea typeface="Century Gothic"/>
                <a:cs typeface="Century Gothic"/>
                <a:sym typeface="Century Gothic"/>
              </a:defRPr>
            </a:lvl2pPr>
            <a:lvl3pPr marR="0" lvl="2" algn="l" rtl="0">
              <a:spcBef>
                <a:spcPts val="480"/>
              </a:spcBef>
              <a:spcAft>
                <a:spcPts val="0"/>
              </a:spcAft>
              <a:buClr>
                <a:schemeClr val="accent1"/>
              </a:buClr>
              <a:buSzPts val="1824"/>
              <a:buFont typeface="Noto Sans Symbols"/>
              <a:buNone/>
              <a:defRPr sz="2400" b="0" i="0" u="none" strike="noStrike" cap="none">
                <a:solidFill>
                  <a:schemeClr val="dk2"/>
                </a:solidFill>
                <a:latin typeface="Century Gothic"/>
                <a:ea typeface="Century Gothic"/>
                <a:cs typeface="Century Gothic"/>
                <a:sym typeface="Century Gothic"/>
              </a:defRPr>
            </a:lvl3pPr>
            <a:lvl4pPr marR="0" lvl="3"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4pPr>
            <a:lvl5pPr marR="0" lvl="4"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5pPr>
            <a:lvl6pPr marR="0" lvl="5"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6pPr>
            <a:lvl7pPr marR="0" lvl="6"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7pPr>
            <a:lvl8pPr marR="0" lvl="7"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8pPr>
            <a:lvl9pPr marR="0" lvl="8"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9pPr>
          </a:lstStyle>
          <a:p>
            <a:endParaRPr/>
          </a:p>
        </p:txBody>
      </p:sp>
      <p:sp>
        <p:nvSpPr>
          <p:cNvPr id="239" name="Google Shape;239;p52"/>
          <p:cNvSpPr txBox="1">
            <a:spLocks noGrp="1"/>
          </p:cNvSpPr>
          <p:nvPr>
            <p:ph type="body" idx="1"/>
          </p:nvPr>
        </p:nvSpPr>
        <p:spPr>
          <a:xfrm>
            <a:off x="4734630" y="4133088"/>
            <a:ext cx="3300573" cy="1519561"/>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16"/>
              <a:buNone/>
              <a:defRPr sz="1600">
                <a:solidFill>
                  <a:srgbClr val="424242"/>
                </a:solidFill>
              </a:defRPr>
            </a:lvl1pPr>
            <a:lvl2pPr marL="914400" lvl="1" indent="-228600" algn="l">
              <a:spcBef>
                <a:spcPts val="240"/>
              </a:spcBef>
              <a:spcAft>
                <a:spcPts val="0"/>
              </a:spcAft>
              <a:buSzPts val="912"/>
              <a:buNone/>
              <a:defRPr sz="1200"/>
            </a:lvl2pPr>
            <a:lvl3pPr marL="1371600" lvl="2" indent="-228600" algn="l">
              <a:spcBef>
                <a:spcPts val="200"/>
              </a:spcBef>
              <a:spcAft>
                <a:spcPts val="0"/>
              </a:spcAft>
              <a:buSzPts val="760"/>
              <a:buNone/>
              <a:defRPr sz="1000"/>
            </a:lvl3pPr>
            <a:lvl4pPr marL="1828800" lvl="3" indent="-228600" algn="l">
              <a:spcBef>
                <a:spcPts val="180"/>
              </a:spcBef>
              <a:spcAft>
                <a:spcPts val="0"/>
              </a:spcAft>
              <a:buSzPts val="684"/>
              <a:buNone/>
              <a:defRPr sz="900"/>
            </a:lvl4pPr>
            <a:lvl5pPr marL="2286000" lvl="4" indent="-228600" algn="l">
              <a:spcBef>
                <a:spcPts val="180"/>
              </a:spcBef>
              <a:spcAft>
                <a:spcPts val="0"/>
              </a:spcAft>
              <a:buSzPts val="684"/>
              <a:buNone/>
              <a:defRPr sz="900"/>
            </a:lvl5pPr>
            <a:lvl6pPr marL="2743200" lvl="5" indent="-228600" algn="l">
              <a:spcBef>
                <a:spcPts val="180"/>
              </a:spcBef>
              <a:spcAft>
                <a:spcPts val="0"/>
              </a:spcAft>
              <a:buSzPts val="684"/>
              <a:buNone/>
              <a:defRPr sz="900"/>
            </a:lvl6pPr>
            <a:lvl7pPr marL="3200400" lvl="6" indent="-228600" algn="l">
              <a:spcBef>
                <a:spcPts val="180"/>
              </a:spcBef>
              <a:spcAft>
                <a:spcPts val="0"/>
              </a:spcAft>
              <a:buSzPts val="684"/>
              <a:buNone/>
              <a:defRPr sz="900"/>
            </a:lvl7pPr>
            <a:lvl8pPr marL="3657600" lvl="7" indent="-228600" algn="l">
              <a:spcBef>
                <a:spcPts val="180"/>
              </a:spcBef>
              <a:spcAft>
                <a:spcPts val="0"/>
              </a:spcAft>
              <a:buSzPts val="684"/>
              <a:buNone/>
              <a:defRPr sz="900"/>
            </a:lvl8pPr>
            <a:lvl9pPr marL="4114800" lvl="8" indent="-228600" algn="l">
              <a:spcBef>
                <a:spcPts val="180"/>
              </a:spcBef>
              <a:spcAft>
                <a:spcPts val="0"/>
              </a:spcAft>
              <a:buSzPts val="684"/>
              <a:buNone/>
              <a:defRPr sz="900"/>
            </a:lvl9pPr>
          </a:lstStyle>
          <a:p>
            <a:endParaRPr/>
          </a:p>
        </p:txBody>
      </p:sp>
      <p:sp>
        <p:nvSpPr>
          <p:cNvPr id="240" name="Google Shape;240;p52"/>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1" name="Google Shape;241;p52"/>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2" name="Google Shape;242;p5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C1F15E"/>
            </a:gs>
            <a:gs pos="62000">
              <a:srgbClr val="90BA3F"/>
            </a:gs>
            <a:gs pos="100000">
              <a:srgbClr val="7FA03E"/>
            </a:gs>
          </a:gsLst>
          <a:lin ang="5400000" scaled="0"/>
        </a:gradFill>
        <a:effectLst/>
      </p:bgPr>
    </p:bg>
    <p:spTree>
      <p:nvGrpSpPr>
        <p:cNvPr id="1" name="Shape 9"/>
        <p:cNvGrpSpPr/>
        <p:nvPr/>
      </p:nvGrpSpPr>
      <p:grpSpPr>
        <a:xfrm>
          <a:off x="0" y="0"/>
          <a:ext cx="0" cy="0"/>
          <a:chOff x="0" y="0"/>
          <a:chExt cx="0" cy="0"/>
        </a:xfrm>
      </p:grpSpPr>
      <p:grpSp>
        <p:nvGrpSpPr>
          <p:cNvPr id="10" name="Google Shape;10;p43"/>
          <p:cNvGrpSpPr/>
          <p:nvPr/>
        </p:nvGrpSpPr>
        <p:grpSpPr>
          <a:xfrm>
            <a:off x="-567355" y="0"/>
            <a:ext cx="10458653" cy="7117071"/>
            <a:chOff x="-644959" y="0"/>
            <a:chExt cx="10458653" cy="7117071"/>
          </a:xfrm>
        </p:grpSpPr>
        <p:grpSp>
          <p:nvGrpSpPr>
            <p:cNvPr id="11" name="Google Shape;11;p43"/>
            <p:cNvGrpSpPr/>
            <p:nvPr/>
          </p:nvGrpSpPr>
          <p:grpSpPr>
            <a:xfrm>
              <a:off x="0" y="0"/>
              <a:ext cx="9144000" cy="6858000"/>
              <a:chOff x="0" y="0"/>
              <a:chExt cx="9144000" cy="6858000"/>
            </a:xfrm>
          </p:grpSpPr>
          <p:grpSp>
            <p:nvGrpSpPr>
              <p:cNvPr id="12" name="Google Shape;12;p43"/>
              <p:cNvGrpSpPr/>
              <p:nvPr/>
            </p:nvGrpSpPr>
            <p:grpSpPr>
              <a:xfrm>
                <a:off x="0" y="0"/>
                <a:ext cx="2514600" cy="6858000"/>
                <a:chOff x="0" y="0"/>
                <a:chExt cx="2514600" cy="6858000"/>
              </a:xfrm>
            </p:grpSpPr>
            <p:sp>
              <p:nvSpPr>
                <p:cNvPr id="13" name="Google Shape;13;p43"/>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 name="Google Shape;14;p43"/>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 name="Google Shape;15;p43"/>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6" name="Google Shape;16;p43"/>
              <p:cNvGrpSpPr/>
              <p:nvPr/>
            </p:nvGrpSpPr>
            <p:grpSpPr>
              <a:xfrm>
                <a:off x="422910" y="0"/>
                <a:ext cx="2514600" cy="6858000"/>
                <a:chOff x="0" y="0"/>
                <a:chExt cx="2514600" cy="6858000"/>
              </a:xfrm>
            </p:grpSpPr>
            <p:sp>
              <p:nvSpPr>
                <p:cNvPr id="17" name="Google Shape;17;p43"/>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 name="Google Shape;18;p43"/>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 name="Google Shape;19;p43"/>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 name="Google Shape;20;p43"/>
              <p:cNvGrpSpPr/>
              <p:nvPr/>
            </p:nvGrpSpPr>
            <p:grpSpPr>
              <a:xfrm rot="10800000">
                <a:off x="6629400" y="0"/>
                <a:ext cx="2514600" cy="6858000"/>
                <a:chOff x="0" y="0"/>
                <a:chExt cx="2514600" cy="6858000"/>
              </a:xfrm>
            </p:grpSpPr>
            <p:sp>
              <p:nvSpPr>
                <p:cNvPr id="21" name="Google Shape;21;p43"/>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 name="Google Shape;22;p43"/>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 name="Google Shape;23;p43"/>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4" name="Google Shape;24;p43"/>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5" name="Google Shape;25;p43"/>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6" name="Google Shape;26;p43"/>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7" name="Google Shape;27;p43"/>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8" name="Google Shape;28;p43"/>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9" name="Google Shape;29;p43"/>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0" name="Google Shape;30;p43"/>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1" name="Google Shape;31;p43"/>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2" name="Google Shape;32;p43"/>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3" name="Google Shape;33;p43"/>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4" name="Google Shape;34;p43"/>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5" name="Google Shape;35;p43"/>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6" name="Google Shape;36;p43"/>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7" name="Google Shape;37;p43"/>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8" name="Google Shape;38;p43"/>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9" name="Google Shape;39;p43"/>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0" name="Google Shape;40;p43"/>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1" name="Google Shape;41;p43"/>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2" name="Google Shape;42;p43"/>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3" name="Google Shape;43;p43"/>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4" name="Google Shape;44;p43"/>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5" name="Google Shape;45;p43"/>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6" name="Google Shape;46;p43"/>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7" name="Google Shape;47;p43"/>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8" name="Google Shape;48;p43"/>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49" name="Google Shape;49;p43"/>
          <p:cNvSpPr/>
          <p:nvPr/>
        </p:nvSpPr>
        <p:spPr>
          <a:xfrm>
            <a:off x="457200" y="333487"/>
            <a:ext cx="8229600" cy="6185647"/>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0" name="Google Shape;50;p43"/>
          <p:cNvSpPr/>
          <p:nvPr/>
        </p:nvSpPr>
        <p:spPr>
          <a:xfrm>
            <a:off x="4561242" y="-21511"/>
            <a:ext cx="3679116" cy="699244"/>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1" name="Google Shape;51;p43"/>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2" name="Google Shape;52;p43"/>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accent1"/>
              </a:buClr>
              <a:buSzPts val="4000"/>
              <a:buFont typeface="Century Gothic"/>
              <a:buNone/>
              <a:defRPr sz="4000" b="0"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53" name="Google Shape;53;p43"/>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marR="0" lvl="0" indent="-344424" algn="l" rtl="0">
              <a:spcBef>
                <a:spcPts val="480"/>
              </a:spcBef>
              <a:spcAft>
                <a:spcPts val="0"/>
              </a:spcAft>
              <a:buClr>
                <a:schemeClr val="accent1"/>
              </a:buClr>
              <a:buSzPts val="1824"/>
              <a:buFont typeface="Noto Sans Symbols"/>
              <a:buChar char="🞇"/>
              <a:defRPr sz="2400" b="0" i="0" u="none" strike="noStrike" cap="none">
                <a:solidFill>
                  <a:schemeClr val="dk2"/>
                </a:solidFill>
                <a:latin typeface="Century Gothic"/>
                <a:ea typeface="Century Gothic"/>
                <a:cs typeface="Century Gothic"/>
                <a:sym typeface="Century Gothic"/>
              </a:defRPr>
            </a:lvl1pPr>
            <a:lvl2pPr marL="914400" marR="0" lvl="1" indent="-334772" algn="l" rtl="0">
              <a:spcBef>
                <a:spcPts val="440"/>
              </a:spcBef>
              <a:spcAft>
                <a:spcPts val="0"/>
              </a:spcAft>
              <a:buClr>
                <a:schemeClr val="accent1"/>
              </a:buClr>
              <a:buSzPts val="1672"/>
              <a:buFont typeface="Noto Sans Symbols"/>
              <a:buChar char="🞇"/>
              <a:defRPr sz="2200" b="0" i="0" u="none" strike="noStrike" cap="none">
                <a:solidFill>
                  <a:schemeClr val="dk2"/>
                </a:solidFill>
                <a:latin typeface="Century Gothic"/>
                <a:ea typeface="Century Gothic"/>
                <a:cs typeface="Century Gothic"/>
                <a:sym typeface="Century Gothic"/>
              </a:defRPr>
            </a:lvl2pPr>
            <a:lvl3pPr marL="1371600" marR="0" lvl="2" indent="-325119" algn="l" rtl="0">
              <a:spcBef>
                <a:spcPts val="400"/>
              </a:spcBef>
              <a:spcAft>
                <a:spcPts val="0"/>
              </a:spcAft>
              <a:buClr>
                <a:schemeClr val="accent1"/>
              </a:buClr>
              <a:buSzPts val="1520"/>
              <a:buFont typeface="Noto Sans Symbols"/>
              <a:buChar char="🞇"/>
              <a:defRPr sz="2000" b="0" i="0" u="none" strike="noStrike" cap="none">
                <a:solidFill>
                  <a:schemeClr val="dk2"/>
                </a:solidFill>
                <a:latin typeface="Century Gothic"/>
                <a:ea typeface="Century Gothic"/>
                <a:cs typeface="Century Gothic"/>
                <a:sym typeface="Century Gothic"/>
              </a:defRPr>
            </a:lvl3pPr>
            <a:lvl4pPr marL="1828800" marR="0" lvl="3" indent="-315467" algn="l" rtl="0">
              <a:spcBef>
                <a:spcPts val="360"/>
              </a:spcBef>
              <a:spcAft>
                <a:spcPts val="0"/>
              </a:spcAft>
              <a:buClr>
                <a:schemeClr val="accent1"/>
              </a:buClr>
              <a:buSzPts val="1368"/>
              <a:buFont typeface="Noto Sans Symbols"/>
              <a:buChar char="🞇"/>
              <a:defRPr sz="1800" b="0" i="0" u="none" strike="noStrike" cap="none">
                <a:solidFill>
                  <a:schemeClr val="dk2"/>
                </a:solidFill>
                <a:latin typeface="Century Gothic"/>
                <a:ea typeface="Century Gothic"/>
                <a:cs typeface="Century Gothic"/>
                <a:sym typeface="Century Gothic"/>
              </a:defRPr>
            </a:lvl4pPr>
            <a:lvl5pPr marL="2286000" marR="0" lvl="4" indent="-305816" algn="l" rtl="0">
              <a:spcBef>
                <a:spcPts val="320"/>
              </a:spcBef>
              <a:spcAft>
                <a:spcPts val="0"/>
              </a:spcAft>
              <a:buClr>
                <a:schemeClr val="accent1"/>
              </a:buClr>
              <a:buSzPts val="1216"/>
              <a:buFont typeface="Noto Sans Symbols"/>
              <a:buChar char="🞇"/>
              <a:defRPr sz="1600" b="0" i="0" u="none" strike="noStrike" cap="none">
                <a:solidFill>
                  <a:schemeClr val="dk2"/>
                </a:solidFill>
                <a:latin typeface="Century Gothic"/>
                <a:ea typeface="Century Gothic"/>
                <a:cs typeface="Century Gothic"/>
                <a:sym typeface="Century Gothic"/>
              </a:defRPr>
            </a:lvl5pPr>
            <a:lvl6pPr marL="2743200" marR="0" lvl="5"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6pPr>
            <a:lvl7pPr marL="3200400" marR="0" lvl="6"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7pPr>
            <a:lvl8pPr marL="3657600" marR="0" lvl="7"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8pPr>
            <a:lvl9pPr marL="4114800" marR="0" lvl="8"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9pPr>
          </a:lstStyle>
          <a:p>
            <a:endParaRPr/>
          </a:p>
        </p:txBody>
      </p:sp>
      <p:sp>
        <p:nvSpPr>
          <p:cNvPr id="54" name="Google Shape;54;p43"/>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5" name="Google Shape;55;p43"/>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6" name="Google Shape;56;p4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i="0" u="none" strike="noStrike" cap="none">
                <a:solidFill>
                  <a:srgbClr val="FEFEFE"/>
                </a:solidFill>
                <a:latin typeface="Century Gothic"/>
                <a:ea typeface="Century Gothic"/>
                <a:cs typeface="Century Gothic"/>
                <a:sym typeface="Century Gothic"/>
              </a:defRPr>
            </a:lvl1pPr>
            <a:lvl2pPr marL="0" marR="0" lvl="1" indent="0" algn="l" rtl="0">
              <a:spcBef>
                <a:spcPts val="0"/>
              </a:spcBef>
              <a:buNone/>
              <a:defRPr sz="1200" b="0" i="0" u="none" strike="noStrike" cap="none">
                <a:solidFill>
                  <a:srgbClr val="FEFEFE"/>
                </a:solidFill>
                <a:latin typeface="Century Gothic"/>
                <a:ea typeface="Century Gothic"/>
                <a:cs typeface="Century Gothic"/>
                <a:sym typeface="Century Gothic"/>
              </a:defRPr>
            </a:lvl2pPr>
            <a:lvl3pPr marL="0" marR="0" lvl="2" indent="0" algn="l" rtl="0">
              <a:spcBef>
                <a:spcPts val="0"/>
              </a:spcBef>
              <a:buNone/>
              <a:defRPr sz="1200" b="0" i="0" u="none" strike="noStrike" cap="none">
                <a:solidFill>
                  <a:srgbClr val="FEFEFE"/>
                </a:solidFill>
                <a:latin typeface="Century Gothic"/>
                <a:ea typeface="Century Gothic"/>
                <a:cs typeface="Century Gothic"/>
                <a:sym typeface="Century Gothic"/>
              </a:defRPr>
            </a:lvl3pPr>
            <a:lvl4pPr marL="0" marR="0" lvl="3" indent="0" algn="l" rtl="0">
              <a:spcBef>
                <a:spcPts val="0"/>
              </a:spcBef>
              <a:buNone/>
              <a:defRPr sz="1200" b="0" i="0" u="none" strike="noStrike" cap="none">
                <a:solidFill>
                  <a:srgbClr val="FEFEFE"/>
                </a:solidFill>
                <a:latin typeface="Century Gothic"/>
                <a:ea typeface="Century Gothic"/>
                <a:cs typeface="Century Gothic"/>
                <a:sym typeface="Century Gothic"/>
              </a:defRPr>
            </a:lvl4pPr>
            <a:lvl5pPr marL="0" marR="0" lvl="4" indent="0" algn="l" rtl="0">
              <a:spcBef>
                <a:spcPts val="0"/>
              </a:spcBef>
              <a:buNone/>
              <a:defRPr sz="1200" b="0" i="0" u="none" strike="noStrike" cap="none">
                <a:solidFill>
                  <a:srgbClr val="FEFEFE"/>
                </a:solidFill>
                <a:latin typeface="Century Gothic"/>
                <a:ea typeface="Century Gothic"/>
                <a:cs typeface="Century Gothic"/>
                <a:sym typeface="Century Gothic"/>
              </a:defRPr>
            </a:lvl5pPr>
            <a:lvl6pPr marL="0" marR="0" lvl="5" indent="0" algn="l" rtl="0">
              <a:spcBef>
                <a:spcPts val="0"/>
              </a:spcBef>
              <a:buNone/>
              <a:defRPr sz="1200" b="0" i="0" u="none" strike="noStrike" cap="none">
                <a:solidFill>
                  <a:srgbClr val="FEFEFE"/>
                </a:solidFill>
                <a:latin typeface="Century Gothic"/>
                <a:ea typeface="Century Gothic"/>
                <a:cs typeface="Century Gothic"/>
                <a:sym typeface="Century Gothic"/>
              </a:defRPr>
            </a:lvl6pPr>
            <a:lvl7pPr marL="0" marR="0" lvl="6" indent="0" algn="l" rtl="0">
              <a:spcBef>
                <a:spcPts val="0"/>
              </a:spcBef>
              <a:buNone/>
              <a:defRPr sz="1200" b="0" i="0" u="none" strike="noStrike" cap="none">
                <a:solidFill>
                  <a:srgbClr val="FEFEFE"/>
                </a:solidFill>
                <a:latin typeface="Century Gothic"/>
                <a:ea typeface="Century Gothic"/>
                <a:cs typeface="Century Gothic"/>
                <a:sym typeface="Century Gothic"/>
              </a:defRPr>
            </a:lvl7pPr>
            <a:lvl8pPr marL="0" marR="0" lvl="7" indent="0" algn="l" rtl="0">
              <a:spcBef>
                <a:spcPts val="0"/>
              </a:spcBef>
              <a:buNone/>
              <a:defRPr sz="1200" b="0" i="0" u="none" strike="noStrike" cap="none">
                <a:solidFill>
                  <a:srgbClr val="FEFEFE"/>
                </a:solidFill>
                <a:latin typeface="Century Gothic"/>
                <a:ea typeface="Century Gothic"/>
                <a:cs typeface="Century Gothic"/>
                <a:sym typeface="Century Gothic"/>
              </a:defRPr>
            </a:lvl8pPr>
            <a:lvl9pPr marL="0" marR="0" lvl="8" indent="0" algn="l" rtl="0">
              <a:spcBef>
                <a:spcPts val="0"/>
              </a:spcBef>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tr-T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a:t>BLM267</a:t>
            </a:r>
            <a:endParaRPr/>
          </a:p>
        </p:txBody>
      </p:sp>
      <p:sp>
        <p:nvSpPr>
          <p:cNvPr id="260" name="Google Shape;260;p1"/>
          <p:cNvSpPr txBox="1">
            <a:spLocks noGrp="1"/>
          </p:cNvSpPr>
          <p:nvPr>
            <p:ph type="subTitle" idx="1"/>
          </p:nvPr>
        </p:nvSpPr>
        <p:spPr>
          <a:xfrm>
            <a:off x="4733365" y="4421080"/>
            <a:ext cx="3309803" cy="15225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368"/>
              <a:buNone/>
            </a:pPr>
            <a:r>
              <a:rPr lang="tr-TR"/>
              <a:t>Chapter 12: Heaps</a:t>
            </a:r>
            <a:endParaRPr/>
          </a:p>
          <a:p>
            <a:pPr marL="0" lvl="0" indent="0" algn="l" rtl="0">
              <a:spcBef>
                <a:spcPts val="360"/>
              </a:spcBef>
              <a:spcAft>
                <a:spcPts val="0"/>
              </a:spcAft>
              <a:buSzPts val="1368"/>
              <a:buNone/>
            </a:pPr>
            <a:r>
              <a:rPr lang="tr-TR" b="1"/>
              <a:t>Data Structures Using C, Second Edition</a:t>
            </a:r>
            <a:endParaRPr b="1"/>
          </a:p>
        </p:txBody>
      </p:sp>
      <p:sp>
        <p:nvSpPr>
          <p:cNvPr id="261" name="Google Shape;261;p1"/>
          <p:cNvSpPr txBox="1">
            <a:spLocks noGrp="1"/>
          </p:cNvSpPr>
          <p:nvPr>
            <p:ph type="sldNum" idx="12"/>
          </p:nvPr>
        </p:nvSpPr>
        <p:spPr>
          <a:xfrm>
            <a:off x="4649096" y="5719966"/>
            <a:ext cx="64366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a:t>
            </a:fld>
            <a:endParaRPr/>
          </a:p>
        </p:txBody>
      </p:sp>
      <p:sp>
        <p:nvSpPr>
          <p:cNvPr id="262" name="Google Shape;262;p1"/>
          <p:cNvSpPr txBox="1">
            <a:spLocks noGrp="1"/>
          </p:cNvSpPr>
          <p:nvPr>
            <p:ph type="ftr" idx="11"/>
          </p:nvPr>
        </p:nvSpPr>
        <p:spPr>
          <a:xfrm>
            <a:off x="5303520" y="5638800"/>
            <a:ext cx="2831592" cy="446291"/>
          </a:xfrm>
          <a:prstGeom prst="rect">
            <a:avLst/>
          </a:prstGeom>
          <a:noFill/>
          <a:ln>
            <a:noFill/>
          </a:ln>
        </p:spPr>
        <p:txBody>
          <a:bodyPr spcFirstLastPara="1" wrap="square" lIns="91425" tIns="45700" rIns="91425" bIns="45700" anchor="ctr" anchorCtr="0">
            <a:normAutofit fontScale="92500"/>
          </a:bodyPr>
          <a:lstStyle/>
          <a:p>
            <a:pPr marL="0" lvl="0" indent="0" algn="r" rtl="0">
              <a:spcBef>
                <a:spcPts val="0"/>
              </a:spcBef>
              <a:spcAft>
                <a:spcPts val="0"/>
              </a:spcAft>
              <a:buNone/>
            </a:pPr>
            <a:r>
              <a:rPr lang="tr-TR" sz="1110" b="1">
                <a:solidFill>
                  <a:schemeClr val="dk1"/>
                </a:solidFill>
              </a:rPr>
              <a:t>Data Structures Using C, Second Edition</a:t>
            </a:r>
            <a:endParaRPr sz="1110" b="1">
              <a:solidFill>
                <a:schemeClr val="dk1"/>
              </a:solidFill>
            </a:endParaRPr>
          </a:p>
          <a:p>
            <a:pPr marL="0" lvl="0" indent="0" algn="r" rtl="0">
              <a:spcBef>
                <a:spcPts val="0"/>
              </a:spcBef>
              <a:spcAft>
                <a:spcPts val="0"/>
              </a:spcAft>
              <a:buNone/>
            </a:pPr>
            <a:r>
              <a:rPr lang="tr-TR" sz="1110">
                <a:solidFill>
                  <a:schemeClr val="dk1"/>
                </a:solidFill>
              </a:rPr>
              <a:t>Reema Thareja</a:t>
            </a:r>
            <a:endParaRPr sz="1110">
              <a:solidFill>
                <a:schemeClr val="dk1"/>
              </a:solidFill>
            </a:endParaRPr>
          </a:p>
          <a:p>
            <a:pPr marL="0" lvl="0" indent="0" algn="r" rtl="0">
              <a:spcBef>
                <a:spcPts val="0"/>
              </a:spcBef>
              <a:spcAft>
                <a:spcPts val="0"/>
              </a:spcAft>
              <a:buNone/>
            </a:pPr>
            <a:endParaRPr sz="111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10"/>
          <p:cNvSpPr txBox="1">
            <a:spLocks noGrp="1"/>
          </p:cNvSpPr>
          <p:nvPr>
            <p:ph type="title"/>
          </p:nvPr>
        </p:nvSpPr>
        <p:spPr>
          <a:xfrm>
            <a:off x="442856" y="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Binary Heaps</a:t>
            </a:r>
            <a:endParaRPr sz="3600"/>
          </a:p>
        </p:txBody>
      </p:sp>
      <p:sp>
        <p:nvSpPr>
          <p:cNvPr id="341" name="Google Shape;341;p10"/>
          <p:cNvSpPr txBox="1">
            <a:spLocks noGrp="1"/>
          </p:cNvSpPr>
          <p:nvPr>
            <p:ph type="body" idx="1"/>
          </p:nvPr>
        </p:nvSpPr>
        <p:spPr>
          <a:xfrm>
            <a:off x="685800" y="685800"/>
            <a:ext cx="7848600" cy="17526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None/>
            </a:pPr>
            <a:r>
              <a:rPr lang="tr-TR" sz="1679" b="1"/>
              <a:t>Inserting a New Element in a Binary Heap</a:t>
            </a:r>
            <a:endParaRPr/>
          </a:p>
          <a:p>
            <a:pPr marL="342900" lvl="0" indent="-274320" algn="l" rtl="0">
              <a:lnSpc>
                <a:spcPct val="80000"/>
              </a:lnSpc>
              <a:spcBef>
                <a:spcPts val="336"/>
              </a:spcBef>
              <a:spcAft>
                <a:spcPts val="0"/>
              </a:spcAft>
              <a:buSzPts val="1276"/>
              <a:buChar char="🞇"/>
            </a:pPr>
            <a:r>
              <a:rPr lang="tr-TR" sz="1679"/>
              <a:t>After discussing the concept behind inserting a new value in the heap, let us now look at the algorithm to do so as shown in Fig. 12.7. </a:t>
            </a:r>
            <a:endParaRPr sz="1679"/>
          </a:p>
          <a:p>
            <a:pPr marL="342900" lvl="0" indent="-274320" algn="l" rtl="0">
              <a:lnSpc>
                <a:spcPct val="80000"/>
              </a:lnSpc>
              <a:spcBef>
                <a:spcPts val="336"/>
              </a:spcBef>
              <a:spcAft>
                <a:spcPts val="0"/>
              </a:spcAft>
              <a:buSzPts val="1276"/>
              <a:buChar char="🞇"/>
            </a:pPr>
            <a:r>
              <a:rPr lang="tr-TR" sz="1679"/>
              <a:t>We assume that H with n elements is stored in array HEAP. </a:t>
            </a:r>
            <a:endParaRPr/>
          </a:p>
          <a:p>
            <a:pPr marL="342900" lvl="0" indent="-274320" algn="l" rtl="0">
              <a:lnSpc>
                <a:spcPct val="80000"/>
              </a:lnSpc>
              <a:spcBef>
                <a:spcPts val="336"/>
              </a:spcBef>
              <a:spcAft>
                <a:spcPts val="0"/>
              </a:spcAft>
              <a:buSzPts val="1276"/>
              <a:buChar char="🞇"/>
            </a:pPr>
            <a:r>
              <a:rPr lang="tr-TR" sz="1679"/>
              <a:t>VAL has to be inserted in HEAP. The location of VAL as it rises in the heap is given by POS, and PAR denotes the location of the parent of VAL.</a:t>
            </a:r>
            <a:endParaRPr/>
          </a:p>
        </p:txBody>
      </p:sp>
      <p:sp>
        <p:nvSpPr>
          <p:cNvPr id="342" name="Google Shape;342;p1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10</a:t>
            </a:fld>
            <a:endParaRPr/>
          </a:p>
        </p:txBody>
      </p:sp>
      <p:sp>
        <p:nvSpPr>
          <p:cNvPr id="343" name="Google Shape;343;p1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344" name="Google Shape;344;p10"/>
          <p:cNvPicPr preferRelativeResize="0"/>
          <p:nvPr/>
        </p:nvPicPr>
        <p:blipFill rotWithShape="1">
          <a:blip r:embed="rId3">
            <a:alphaModFix/>
          </a:blip>
          <a:srcRect/>
          <a:stretch/>
        </p:blipFill>
        <p:spPr>
          <a:xfrm>
            <a:off x="1143000" y="2324100"/>
            <a:ext cx="5010150" cy="400050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11"/>
          <p:cNvSpPr txBox="1">
            <a:spLocks noGrp="1"/>
          </p:cNvSpPr>
          <p:nvPr>
            <p:ph type="title"/>
          </p:nvPr>
        </p:nvSpPr>
        <p:spPr>
          <a:xfrm>
            <a:off x="442856" y="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Binary Heaps</a:t>
            </a:r>
            <a:endParaRPr sz="3600"/>
          </a:p>
        </p:txBody>
      </p:sp>
      <p:sp>
        <p:nvSpPr>
          <p:cNvPr id="351" name="Google Shape;351;p11"/>
          <p:cNvSpPr txBox="1">
            <a:spLocks noGrp="1"/>
          </p:cNvSpPr>
          <p:nvPr>
            <p:ph type="body" idx="1"/>
          </p:nvPr>
        </p:nvSpPr>
        <p:spPr>
          <a:xfrm>
            <a:off x="685800" y="685800"/>
            <a:ext cx="7848600" cy="56388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687"/>
              <a:buNone/>
            </a:pPr>
            <a:r>
              <a:rPr lang="tr-TR" sz="2220" b="1"/>
              <a:t>Inserting a New Element in a Binary Heap</a:t>
            </a:r>
            <a:endParaRPr/>
          </a:p>
          <a:p>
            <a:pPr marL="342900" lvl="0" indent="-274319" algn="l" rtl="0">
              <a:lnSpc>
                <a:spcPct val="80000"/>
              </a:lnSpc>
              <a:spcBef>
                <a:spcPts val="444"/>
              </a:spcBef>
              <a:spcAft>
                <a:spcPts val="0"/>
              </a:spcAft>
              <a:buSzPts val="1687"/>
              <a:buChar char="🞇"/>
            </a:pPr>
            <a:r>
              <a:rPr lang="tr-TR" sz="2220"/>
              <a:t>Note that this algorithm inserts a single value in the heap. In order to build a heap, use this algorithm in a loop. </a:t>
            </a:r>
            <a:endParaRPr sz="2220"/>
          </a:p>
          <a:p>
            <a:pPr marL="342900" lvl="0" indent="-274319" algn="l" rtl="0">
              <a:lnSpc>
                <a:spcPct val="80000"/>
              </a:lnSpc>
              <a:spcBef>
                <a:spcPts val="444"/>
              </a:spcBef>
              <a:spcAft>
                <a:spcPts val="0"/>
              </a:spcAft>
              <a:buSzPts val="1687"/>
              <a:buChar char="🞇"/>
            </a:pPr>
            <a:r>
              <a:rPr lang="tr-TR" sz="2220"/>
              <a:t>For example, to build a heap with 9 elements, use a for loop that executes 9 times and in each pass, a single value is inserted.</a:t>
            </a:r>
            <a:endParaRPr/>
          </a:p>
          <a:p>
            <a:pPr marL="342900" lvl="0" indent="-274319" algn="l" rtl="0">
              <a:lnSpc>
                <a:spcPct val="80000"/>
              </a:lnSpc>
              <a:spcBef>
                <a:spcPts val="444"/>
              </a:spcBef>
              <a:spcAft>
                <a:spcPts val="0"/>
              </a:spcAft>
              <a:buSzPts val="1687"/>
              <a:buChar char="🞇"/>
            </a:pPr>
            <a:r>
              <a:rPr lang="tr-TR" sz="2220"/>
              <a:t>The complexity of this algorithm in the average case is O(1). </a:t>
            </a:r>
            <a:endParaRPr sz="2220"/>
          </a:p>
          <a:p>
            <a:pPr marL="342900" lvl="0" indent="-274319" algn="l" rtl="0">
              <a:lnSpc>
                <a:spcPct val="80000"/>
              </a:lnSpc>
              <a:spcBef>
                <a:spcPts val="444"/>
              </a:spcBef>
              <a:spcAft>
                <a:spcPts val="0"/>
              </a:spcAft>
              <a:buSzPts val="1687"/>
              <a:buChar char="🞇"/>
            </a:pPr>
            <a:r>
              <a:rPr lang="tr-TR" sz="2220"/>
              <a:t>This is because a binary heap has O(log n) height.</a:t>
            </a:r>
            <a:endParaRPr/>
          </a:p>
          <a:p>
            <a:pPr marL="342900" lvl="0" indent="-274319" algn="l" rtl="0">
              <a:lnSpc>
                <a:spcPct val="80000"/>
              </a:lnSpc>
              <a:spcBef>
                <a:spcPts val="444"/>
              </a:spcBef>
              <a:spcAft>
                <a:spcPts val="0"/>
              </a:spcAft>
              <a:buSzPts val="1687"/>
              <a:buChar char="🞇"/>
            </a:pPr>
            <a:r>
              <a:rPr lang="tr-TR" sz="2220"/>
              <a:t>Since approximately 50% of the elements are leaves and 75% are in the bottom two levels, the new element to be inserted will only move a few levels upwards to maintain the heap.</a:t>
            </a:r>
            <a:endParaRPr sz="2220"/>
          </a:p>
          <a:p>
            <a:pPr marL="342900" lvl="0" indent="-274319" algn="l" rtl="0">
              <a:lnSpc>
                <a:spcPct val="80000"/>
              </a:lnSpc>
              <a:spcBef>
                <a:spcPts val="444"/>
              </a:spcBef>
              <a:spcAft>
                <a:spcPts val="0"/>
              </a:spcAft>
              <a:buSzPts val="1687"/>
              <a:buChar char="🞇"/>
            </a:pPr>
            <a:r>
              <a:rPr lang="tr-TR" sz="2220"/>
              <a:t>In the worst case, insertion of a single value may take O(log n) time and, similarly, to build a heap of n elements, the algorithm will execute in O(n log n) time.</a:t>
            </a:r>
            <a:endParaRPr/>
          </a:p>
        </p:txBody>
      </p:sp>
      <p:sp>
        <p:nvSpPr>
          <p:cNvPr id="352" name="Google Shape;352;p1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11</a:t>
            </a:fld>
            <a:endParaRPr/>
          </a:p>
        </p:txBody>
      </p:sp>
      <p:sp>
        <p:nvSpPr>
          <p:cNvPr id="353" name="Google Shape;353;p1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2"/>
          <p:cNvSpPr txBox="1">
            <a:spLocks noGrp="1"/>
          </p:cNvSpPr>
          <p:nvPr>
            <p:ph type="title"/>
          </p:nvPr>
        </p:nvSpPr>
        <p:spPr>
          <a:xfrm>
            <a:off x="442856" y="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Binary Heaps</a:t>
            </a:r>
            <a:endParaRPr sz="3600"/>
          </a:p>
        </p:txBody>
      </p:sp>
      <p:sp>
        <p:nvSpPr>
          <p:cNvPr id="360" name="Google Shape;360;p12"/>
          <p:cNvSpPr txBox="1">
            <a:spLocks noGrp="1"/>
          </p:cNvSpPr>
          <p:nvPr>
            <p:ph type="body" idx="1"/>
          </p:nvPr>
        </p:nvSpPr>
        <p:spPr>
          <a:xfrm>
            <a:off x="685800" y="685800"/>
            <a:ext cx="7848600" cy="5715000"/>
          </a:xfrm>
          <a:prstGeom prst="rect">
            <a:avLst/>
          </a:prstGeom>
          <a:noFill/>
          <a:ln>
            <a:noFill/>
          </a:ln>
        </p:spPr>
        <p:txBody>
          <a:bodyPr spcFirstLastPara="1" wrap="square" lIns="91425" tIns="45700" rIns="91425" bIns="45700" anchor="t" anchorCtr="0">
            <a:normAutofit/>
          </a:bodyPr>
          <a:lstStyle/>
          <a:p>
            <a:pPr marL="342900" lvl="0" indent="-274320" algn="l" rtl="0">
              <a:spcBef>
                <a:spcPts val="0"/>
              </a:spcBef>
              <a:spcAft>
                <a:spcPts val="0"/>
              </a:spcAft>
              <a:buSzPts val="1687"/>
              <a:buNone/>
            </a:pPr>
            <a:r>
              <a:rPr lang="tr-TR" sz="2220" b="1"/>
              <a:t>Deleting an Element from a Binary Heap </a:t>
            </a:r>
            <a:endParaRPr sz="2220" b="1"/>
          </a:p>
          <a:p>
            <a:pPr marL="342900" lvl="0" indent="-274319" algn="l" rtl="0">
              <a:spcBef>
                <a:spcPts val="444"/>
              </a:spcBef>
              <a:spcAft>
                <a:spcPts val="0"/>
              </a:spcAft>
              <a:buSzPts val="1687"/>
              <a:buChar char="🞇"/>
            </a:pPr>
            <a:r>
              <a:rPr lang="tr-TR" sz="2220"/>
              <a:t>Consider a max heap H having n elements. An element is always deleted from the root of the heap.</a:t>
            </a:r>
            <a:endParaRPr sz="2220"/>
          </a:p>
          <a:p>
            <a:pPr marL="342900" lvl="0" indent="-274319" algn="l" rtl="0">
              <a:spcBef>
                <a:spcPts val="444"/>
              </a:spcBef>
              <a:spcAft>
                <a:spcPts val="0"/>
              </a:spcAft>
              <a:buSzPts val="1687"/>
              <a:buChar char="🞇"/>
            </a:pPr>
            <a:r>
              <a:rPr lang="tr-TR" sz="2220"/>
              <a:t>So, deleting an element from the heap is done in the following three steps:</a:t>
            </a:r>
            <a:endParaRPr sz="2220"/>
          </a:p>
          <a:p>
            <a:pPr marL="342900" lvl="0" indent="-167182" algn="l" rtl="0">
              <a:spcBef>
                <a:spcPts val="444"/>
              </a:spcBef>
              <a:spcAft>
                <a:spcPts val="0"/>
              </a:spcAft>
              <a:buSzPts val="1687"/>
              <a:buNone/>
            </a:pPr>
            <a:endParaRPr sz="2220"/>
          </a:p>
          <a:p>
            <a:pPr marL="342900" lvl="0" indent="-274319" algn="l" rtl="0">
              <a:spcBef>
                <a:spcPts val="444"/>
              </a:spcBef>
              <a:spcAft>
                <a:spcPts val="0"/>
              </a:spcAft>
              <a:buSzPts val="1687"/>
              <a:buChar char="🞇"/>
            </a:pPr>
            <a:r>
              <a:rPr lang="tr-TR" sz="2220"/>
              <a:t>1. Replace the root node’s value with the last node’s value so that H is still a complete binary tree but not necessarily a heap.</a:t>
            </a:r>
            <a:endParaRPr/>
          </a:p>
          <a:p>
            <a:pPr marL="342900" lvl="0" indent="-274319" algn="l" rtl="0">
              <a:spcBef>
                <a:spcPts val="444"/>
              </a:spcBef>
              <a:spcAft>
                <a:spcPts val="0"/>
              </a:spcAft>
              <a:buSzPts val="1687"/>
              <a:buChar char="🞇"/>
            </a:pPr>
            <a:r>
              <a:rPr lang="tr-TR" sz="2220"/>
              <a:t>2. Delete the last node.</a:t>
            </a:r>
            <a:endParaRPr/>
          </a:p>
          <a:p>
            <a:pPr marL="342900" lvl="0" indent="-274319" algn="l" rtl="0">
              <a:spcBef>
                <a:spcPts val="444"/>
              </a:spcBef>
              <a:spcAft>
                <a:spcPts val="0"/>
              </a:spcAft>
              <a:buSzPts val="1687"/>
              <a:buChar char="🞇"/>
            </a:pPr>
            <a:r>
              <a:rPr lang="tr-TR" sz="2220"/>
              <a:t>3. Sink down the new root node’s value so that H satisfies the heap property. </a:t>
            </a:r>
            <a:endParaRPr sz="2220"/>
          </a:p>
          <a:p>
            <a:pPr marL="342900" lvl="0" indent="-274319" algn="l" rtl="0">
              <a:spcBef>
                <a:spcPts val="444"/>
              </a:spcBef>
              <a:spcAft>
                <a:spcPts val="0"/>
              </a:spcAft>
              <a:buSzPts val="1687"/>
              <a:buChar char="🞇"/>
            </a:pPr>
            <a:r>
              <a:rPr lang="tr-TR" sz="2220"/>
              <a:t>In this step, interchange the root node’s value with its child node’s value (whichever is largest among its children).</a:t>
            </a:r>
            <a:endParaRPr sz="2220"/>
          </a:p>
        </p:txBody>
      </p:sp>
      <p:sp>
        <p:nvSpPr>
          <p:cNvPr id="361" name="Google Shape;361;p1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12</a:t>
            </a:fld>
            <a:endParaRPr/>
          </a:p>
        </p:txBody>
      </p:sp>
      <p:sp>
        <p:nvSpPr>
          <p:cNvPr id="362" name="Google Shape;362;p1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13"/>
          <p:cNvSpPr txBox="1">
            <a:spLocks noGrp="1"/>
          </p:cNvSpPr>
          <p:nvPr>
            <p:ph type="title"/>
          </p:nvPr>
        </p:nvSpPr>
        <p:spPr>
          <a:xfrm>
            <a:off x="442856" y="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Binary Heaps</a:t>
            </a:r>
            <a:endParaRPr sz="3600"/>
          </a:p>
        </p:txBody>
      </p:sp>
      <p:sp>
        <p:nvSpPr>
          <p:cNvPr id="369" name="Google Shape;369;p13"/>
          <p:cNvSpPr txBox="1">
            <a:spLocks noGrp="1"/>
          </p:cNvSpPr>
          <p:nvPr>
            <p:ph type="body" idx="1"/>
          </p:nvPr>
        </p:nvSpPr>
        <p:spPr>
          <a:xfrm>
            <a:off x="685800" y="685800"/>
            <a:ext cx="7848600" cy="990600"/>
          </a:xfrm>
          <a:prstGeom prst="rect">
            <a:avLst/>
          </a:prstGeom>
          <a:noFill/>
          <a:ln>
            <a:noFill/>
          </a:ln>
        </p:spPr>
        <p:txBody>
          <a:bodyPr spcFirstLastPara="1" wrap="square" lIns="91425" tIns="45700" rIns="91425" bIns="45700" anchor="t" anchorCtr="0">
            <a:normAutofit fontScale="92500"/>
          </a:bodyPr>
          <a:lstStyle/>
          <a:p>
            <a:pPr marL="342900" lvl="0" indent="-274320" algn="l" rtl="0">
              <a:lnSpc>
                <a:spcPct val="90000"/>
              </a:lnSpc>
              <a:spcBef>
                <a:spcPts val="0"/>
              </a:spcBef>
              <a:spcAft>
                <a:spcPts val="0"/>
              </a:spcAft>
              <a:buSzPts val="1550"/>
              <a:buNone/>
            </a:pPr>
            <a:r>
              <a:rPr lang="tr-TR" sz="2040" b="1"/>
              <a:t>Deleting an Element from a Binary Heap </a:t>
            </a:r>
            <a:endParaRPr sz="2040" b="1"/>
          </a:p>
          <a:p>
            <a:pPr marL="342900" lvl="0" indent="-274320" algn="l" rtl="0">
              <a:lnSpc>
                <a:spcPct val="90000"/>
              </a:lnSpc>
              <a:spcBef>
                <a:spcPts val="408"/>
              </a:spcBef>
              <a:spcAft>
                <a:spcPts val="0"/>
              </a:spcAft>
              <a:buSzPts val="1550"/>
              <a:buChar char="🞇"/>
            </a:pPr>
            <a:r>
              <a:rPr lang="tr-TR" sz="2040"/>
              <a:t>Here, the value of root node = 54 and the value of the last node = 11. So, replace 54 with 11 and delete the last node.</a:t>
            </a:r>
            <a:endParaRPr/>
          </a:p>
        </p:txBody>
      </p:sp>
      <p:sp>
        <p:nvSpPr>
          <p:cNvPr id="370" name="Google Shape;370;p1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13</a:t>
            </a:fld>
            <a:endParaRPr/>
          </a:p>
        </p:txBody>
      </p:sp>
      <p:sp>
        <p:nvSpPr>
          <p:cNvPr id="371" name="Google Shape;371;p1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372" name="Google Shape;372;p13"/>
          <p:cNvPicPr preferRelativeResize="0"/>
          <p:nvPr/>
        </p:nvPicPr>
        <p:blipFill rotWithShape="1">
          <a:blip r:embed="rId3">
            <a:alphaModFix/>
          </a:blip>
          <a:srcRect/>
          <a:stretch/>
        </p:blipFill>
        <p:spPr>
          <a:xfrm>
            <a:off x="990599" y="1828800"/>
            <a:ext cx="4044721" cy="2209799"/>
          </a:xfrm>
          <a:prstGeom prst="rect">
            <a:avLst/>
          </a:prstGeom>
          <a:noFill/>
          <a:ln>
            <a:noFill/>
          </a:ln>
        </p:spPr>
      </p:pic>
      <p:pic>
        <p:nvPicPr>
          <p:cNvPr id="373" name="Google Shape;373;p13"/>
          <p:cNvPicPr preferRelativeResize="0"/>
          <p:nvPr/>
        </p:nvPicPr>
        <p:blipFill rotWithShape="1">
          <a:blip r:embed="rId4">
            <a:alphaModFix/>
          </a:blip>
          <a:srcRect/>
          <a:stretch/>
        </p:blipFill>
        <p:spPr>
          <a:xfrm>
            <a:off x="1219200" y="4191000"/>
            <a:ext cx="7252470" cy="1957387"/>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a:spLocks noGrp="1"/>
          </p:cNvSpPr>
          <p:nvPr>
            <p:ph type="title"/>
          </p:nvPr>
        </p:nvSpPr>
        <p:spPr>
          <a:xfrm>
            <a:off x="442856" y="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Binary Heaps</a:t>
            </a:r>
            <a:endParaRPr sz="3600"/>
          </a:p>
        </p:txBody>
      </p:sp>
      <p:sp>
        <p:nvSpPr>
          <p:cNvPr id="380" name="Google Shape;380;p14"/>
          <p:cNvSpPr txBox="1">
            <a:spLocks noGrp="1"/>
          </p:cNvSpPr>
          <p:nvPr>
            <p:ph type="body" idx="1"/>
          </p:nvPr>
        </p:nvSpPr>
        <p:spPr>
          <a:xfrm>
            <a:off x="533400" y="685800"/>
            <a:ext cx="8001000" cy="17526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140"/>
              <a:buNone/>
            </a:pPr>
            <a:r>
              <a:rPr lang="tr-TR" sz="1500" b="1"/>
              <a:t>Deleting an Element from a Binary Heap </a:t>
            </a:r>
            <a:endParaRPr sz="1500" b="1"/>
          </a:p>
          <a:p>
            <a:pPr marL="342900" lvl="0" indent="-274319" algn="l" rtl="0">
              <a:lnSpc>
                <a:spcPct val="80000"/>
              </a:lnSpc>
              <a:spcBef>
                <a:spcPts val="300"/>
              </a:spcBef>
              <a:spcAft>
                <a:spcPts val="0"/>
              </a:spcAft>
              <a:buSzPts val="1140"/>
              <a:buChar char="🞇"/>
            </a:pPr>
            <a:r>
              <a:rPr lang="tr-TR" sz="1500"/>
              <a:t>After discussing the concept behind deleting the root element from the heap, let us look at the algorithm given in Fig. 12.10. </a:t>
            </a:r>
            <a:endParaRPr sz="1500"/>
          </a:p>
          <a:p>
            <a:pPr marL="342900" lvl="0" indent="-274319" algn="l" rtl="0">
              <a:lnSpc>
                <a:spcPct val="80000"/>
              </a:lnSpc>
              <a:spcBef>
                <a:spcPts val="300"/>
              </a:spcBef>
              <a:spcAft>
                <a:spcPts val="0"/>
              </a:spcAft>
              <a:buSzPts val="1140"/>
              <a:buChar char="🞇"/>
            </a:pPr>
            <a:r>
              <a:rPr lang="tr-TR" sz="1500"/>
              <a:t>We assume that heap H with n elements is stored using a sequential array called HEAP. </a:t>
            </a:r>
            <a:endParaRPr sz="1500"/>
          </a:p>
          <a:p>
            <a:pPr marL="342900" lvl="0" indent="-274319" algn="l" rtl="0">
              <a:lnSpc>
                <a:spcPct val="80000"/>
              </a:lnSpc>
              <a:spcBef>
                <a:spcPts val="300"/>
              </a:spcBef>
              <a:spcAft>
                <a:spcPts val="0"/>
              </a:spcAft>
              <a:buSzPts val="1140"/>
              <a:buChar char="🞇"/>
            </a:pPr>
            <a:r>
              <a:rPr lang="tr-TR" sz="1500"/>
              <a:t>LAST is the last element in the heap and PTR, LEFT, and RIGHT denote the position of LAST and its left and right children respectively as it moves down the heap.</a:t>
            </a:r>
            <a:endParaRPr/>
          </a:p>
        </p:txBody>
      </p:sp>
      <p:sp>
        <p:nvSpPr>
          <p:cNvPr id="381" name="Google Shape;381;p1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14</a:t>
            </a:fld>
            <a:endParaRPr/>
          </a:p>
        </p:txBody>
      </p:sp>
      <p:sp>
        <p:nvSpPr>
          <p:cNvPr id="382" name="Google Shape;382;p1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383" name="Google Shape;383;p14"/>
          <p:cNvPicPr preferRelativeResize="0"/>
          <p:nvPr/>
        </p:nvPicPr>
        <p:blipFill rotWithShape="1">
          <a:blip r:embed="rId3">
            <a:alphaModFix/>
          </a:blip>
          <a:srcRect/>
          <a:stretch/>
        </p:blipFill>
        <p:spPr>
          <a:xfrm>
            <a:off x="1447800" y="2286000"/>
            <a:ext cx="4314825" cy="405765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5"/>
          <p:cNvSpPr txBox="1">
            <a:spLocks noGrp="1"/>
          </p:cNvSpPr>
          <p:nvPr>
            <p:ph type="title"/>
          </p:nvPr>
        </p:nvSpPr>
        <p:spPr>
          <a:xfrm>
            <a:off x="442856" y="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Binary Heaps</a:t>
            </a:r>
            <a:endParaRPr sz="3600"/>
          </a:p>
        </p:txBody>
      </p:sp>
      <p:sp>
        <p:nvSpPr>
          <p:cNvPr id="390" name="Google Shape;390;p15"/>
          <p:cNvSpPr txBox="1">
            <a:spLocks noGrp="1"/>
          </p:cNvSpPr>
          <p:nvPr>
            <p:ph type="body" idx="1"/>
          </p:nvPr>
        </p:nvSpPr>
        <p:spPr>
          <a:xfrm>
            <a:off x="533400" y="609600"/>
            <a:ext cx="8001000" cy="59436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None/>
            </a:pPr>
            <a:r>
              <a:rPr lang="tr-TR" sz="2040" b="1"/>
              <a:t>Applications of Binary Heaps </a:t>
            </a:r>
            <a:endParaRPr sz="2040" b="1"/>
          </a:p>
          <a:p>
            <a:pPr marL="342900" lvl="0" indent="-274320" algn="l" rtl="0">
              <a:lnSpc>
                <a:spcPct val="80000"/>
              </a:lnSpc>
              <a:spcBef>
                <a:spcPts val="408"/>
              </a:spcBef>
              <a:spcAft>
                <a:spcPts val="0"/>
              </a:spcAft>
              <a:buSzPts val="1550"/>
              <a:buChar char="🞇"/>
            </a:pPr>
            <a:r>
              <a:rPr lang="tr-TR" sz="2040"/>
              <a:t>Binary heaps are mainly applied for </a:t>
            </a:r>
            <a:endParaRPr/>
          </a:p>
          <a:p>
            <a:pPr marL="342900" lvl="0" indent="-274320" algn="l" rtl="0">
              <a:lnSpc>
                <a:spcPct val="80000"/>
              </a:lnSpc>
              <a:spcBef>
                <a:spcPts val="408"/>
              </a:spcBef>
              <a:spcAft>
                <a:spcPts val="0"/>
              </a:spcAft>
              <a:buSzPts val="1550"/>
              <a:buNone/>
            </a:pPr>
            <a:r>
              <a:rPr lang="tr-TR" sz="2040"/>
              <a:t>1. Sorting an array using </a:t>
            </a:r>
            <a:r>
              <a:rPr lang="tr-TR" sz="2040" i="1"/>
              <a:t>heapsort algorithm.</a:t>
            </a:r>
            <a:endParaRPr/>
          </a:p>
          <a:p>
            <a:pPr marL="342900" lvl="0" indent="-274320" algn="l" rtl="0">
              <a:lnSpc>
                <a:spcPct val="80000"/>
              </a:lnSpc>
              <a:spcBef>
                <a:spcPts val="408"/>
              </a:spcBef>
              <a:spcAft>
                <a:spcPts val="0"/>
              </a:spcAft>
              <a:buSzPts val="1550"/>
              <a:buNone/>
            </a:pPr>
            <a:r>
              <a:rPr lang="tr-TR" sz="2040"/>
              <a:t>2. Implementing priority queues.</a:t>
            </a:r>
            <a:endParaRPr/>
          </a:p>
          <a:p>
            <a:pPr marL="342900" lvl="0" indent="-274320" algn="l" rtl="0">
              <a:lnSpc>
                <a:spcPct val="80000"/>
              </a:lnSpc>
              <a:spcBef>
                <a:spcPts val="408"/>
              </a:spcBef>
              <a:spcAft>
                <a:spcPts val="0"/>
              </a:spcAft>
              <a:buSzPts val="1550"/>
              <a:buNone/>
            </a:pPr>
            <a:endParaRPr sz="2040"/>
          </a:p>
          <a:p>
            <a:pPr marL="342900" lvl="0" indent="-274320" algn="l" rtl="0">
              <a:lnSpc>
                <a:spcPct val="80000"/>
              </a:lnSpc>
              <a:spcBef>
                <a:spcPts val="408"/>
              </a:spcBef>
              <a:spcAft>
                <a:spcPts val="0"/>
              </a:spcAft>
              <a:buSzPts val="1550"/>
              <a:buNone/>
            </a:pPr>
            <a:r>
              <a:rPr lang="tr-TR" sz="2040" b="1"/>
              <a:t>Binary Heap Implementation of Priority Queues</a:t>
            </a:r>
            <a:endParaRPr sz="2040" b="1"/>
          </a:p>
          <a:p>
            <a:pPr marL="342900" lvl="0" indent="-274320" algn="l" rtl="0">
              <a:lnSpc>
                <a:spcPct val="80000"/>
              </a:lnSpc>
              <a:spcBef>
                <a:spcPts val="408"/>
              </a:spcBef>
              <a:spcAft>
                <a:spcPts val="0"/>
              </a:spcAft>
              <a:buSzPts val="1550"/>
              <a:buChar char="🞇"/>
            </a:pPr>
            <a:r>
              <a:rPr lang="tr-TR" sz="2040"/>
              <a:t>A priority queue is similar to a queue in which an item is dequeued (or removed) from the front. </a:t>
            </a:r>
            <a:endParaRPr sz="2040"/>
          </a:p>
          <a:p>
            <a:pPr marL="342900" lvl="0" indent="-274320" algn="l" rtl="0">
              <a:lnSpc>
                <a:spcPct val="80000"/>
              </a:lnSpc>
              <a:spcBef>
                <a:spcPts val="408"/>
              </a:spcBef>
              <a:spcAft>
                <a:spcPts val="0"/>
              </a:spcAft>
              <a:buSzPts val="1550"/>
              <a:buChar char="🞇"/>
            </a:pPr>
            <a:r>
              <a:rPr lang="tr-TR" sz="2040"/>
              <a:t>However, unlike a regular queue, in a priority queue the logical order of elements is determined by their priority. </a:t>
            </a:r>
            <a:endParaRPr sz="2040"/>
          </a:p>
          <a:p>
            <a:pPr marL="342900" lvl="0" indent="-274320" algn="l" rtl="0">
              <a:lnSpc>
                <a:spcPct val="80000"/>
              </a:lnSpc>
              <a:spcBef>
                <a:spcPts val="408"/>
              </a:spcBef>
              <a:spcAft>
                <a:spcPts val="0"/>
              </a:spcAft>
              <a:buSzPts val="1550"/>
              <a:buChar char="🞇"/>
            </a:pPr>
            <a:r>
              <a:rPr lang="tr-TR" sz="2040"/>
              <a:t>While the higher priority elements are added at the front of the queue, elements with lower priority are added at the rear.</a:t>
            </a:r>
            <a:endParaRPr/>
          </a:p>
          <a:p>
            <a:pPr marL="342900" lvl="0" indent="-274320" algn="l" rtl="0">
              <a:lnSpc>
                <a:spcPct val="80000"/>
              </a:lnSpc>
              <a:spcBef>
                <a:spcPts val="408"/>
              </a:spcBef>
              <a:spcAft>
                <a:spcPts val="0"/>
              </a:spcAft>
              <a:buSzPts val="1550"/>
              <a:buChar char="🞇"/>
            </a:pPr>
            <a:r>
              <a:rPr lang="tr-TR" sz="2040"/>
              <a:t>Though we can easily implement priority queues using a linear array, but we should first consider the time required to insert an element in the array and then sort it. </a:t>
            </a:r>
            <a:endParaRPr sz="2040"/>
          </a:p>
          <a:p>
            <a:pPr marL="342900" lvl="0" indent="-274320" algn="l" rtl="0">
              <a:lnSpc>
                <a:spcPct val="80000"/>
              </a:lnSpc>
              <a:spcBef>
                <a:spcPts val="408"/>
              </a:spcBef>
              <a:spcAft>
                <a:spcPts val="0"/>
              </a:spcAft>
              <a:buSzPts val="1550"/>
              <a:buChar char="🞇"/>
            </a:pPr>
            <a:r>
              <a:rPr lang="tr-TR" sz="2040"/>
              <a:t>We need O(n) time to insert an element and at least O(n log n) time to sort the array. </a:t>
            </a:r>
            <a:endParaRPr sz="2040"/>
          </a:p>
          <a:p>
            <a:pPr marL="342900" lvl="0" indent="-274320" algn="l" rtl="0">
              <a:lnSpc>
                <a:spcPct val="80000"/>
              </a:lnSpc>
              <a:spcBef>
                <a:spcPts val="408"/>
              </a:spcBef>
              <a:spcAft>
                <a:spcPts val="0"/>
              </a:spcAft>
              <a:buSzPts val="1550"/>
              <a:buChar char="🞇"/>
            </a:pPr>
            <a:r>
              <a:rPr lang="tr-TR" sz="2040"/>
              <a:t>Therefore, a better way to implement a priority queue is by using a binary heap which allows both enqueue and dequeue of elements in O(log n) time.</a:t>
            </a:r>
            <a:endParaRPr sz="2040"/>
          </a:p>
        </p:txBody>
      </p:sp>
      <p:sp>
        <p:nvSpPr>
          <p:cNvPr id="391" name="Google Shape;391;p1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15</a:t>
            </a:fld>
            <a:endParaRPr/>
          </a:p>
        </p:txBody>
      </p:sp>
      <p:sp>
        <p:nvSpPr>
          <p:cNvPr id="392" name="Google Shape;392;p1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733" y="3741493"/>
            <a:ext cx="4019550" cy="2733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8" name="Google Shape;398;p1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Heap Sort</a:t>
            </a:r>
            <a:endParaRPr sz="3600"/>
          </a:p>
        </p:txBody>
      </p:sp>
      <p:sp>
        <p:nvSpPr>
          <p:cNvPr id="399" name="Google Shape;399;p16"/>
          <p:cNvSpPr txBox="1">
            <a:spLocks noGrp="1"/>
          </p:cNvSpPr>
          <p:nvPr>
            <p:ph type="body" idx="1"/>
          </p:nvPr>
        </p:nvSpPr>
        <p:spPr>
          <a:xfrm>
            <a:off x="533400" y="914400"/>
            <a:ext cx="8077200" cy="29718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tr-TR" sz="2040"/>
              <a:t>Heap sort has a running time complexity of O(nlogn).</a:t>
            </a:r>
            <a:endParaRPr/>
          </a:p>
          <a:p>
            <a:pPr marL="342900" lvl="0" indent="-274320" algn="l" rtl="0">
              <a:lnSpc>
                <a:spcPct val="80000"/>
              </a:lnSpc>
              <a:spcBef>
                <a:spcPts val="408"/>
              </a:spcBef>
              <a:spcAft>
                <a:spcPts val="0"/>
              </a:spcAft>
              <a:buSzPts val="1550"/>
              <a:buChar char="🞇"/>
            </a:pPr>
            <a:r>
              <a:rPr lang="tr-TR" sz="2040"/>
              <a:t>Given an array ARR with n elements, the heap sort algorithm can be used to sort ARR in two phases:</a:t>
            </a:r>
            <a:endParaRPr sz="2040"/>
          </a:p>
          <a:p>
            <a:pPr marL="342900" lvl="0" indent="-274320" algn="l" rtl="0">
              <a:lnSpc>
                <a:spcPct val="80000"/>
              </a:lnSpc>
              <a:spcBef>
                <a:spcPts val="408"/>
              </a:spcBef>
              <a:spcAft>
                <a:spcPts val="0"/>
              </a:spcAft>
              <a:buSzPts val="1550"/>
              <a:buChar char="🞇"/>
            </a:pPr>
            <a:r>
              <a:rPr lang="tr-TR" sz="2040"/>
              <a:t>In phase 1, build a heap H using the elements of ARR.</a:t>
            </a:r>
            <a:endParaRPr sz="2040"/>
          </a:p>
          <a:p>
            <a:pPr marL="342900" lvl="0" indent="-274320" algn="l" rtl="0">
              <a:lnSpc>
                <a:spcPct val="80000"/>
              </a:lnSpc>
              <a:spcBef>
                <a:spcPts val="408"/>
              </a:spcBef>
              <a:spcAft>
                <a:spcPts val="0"/>
              </a:spcAft>
              <a:buSzPts val="1550"/>
              <a:buChar char="🞇"/>
            </a:pPr>
            <a:r>
              <a:rPr lang="tr-TR" sz="2040"/>
              <a:t>In phase 2, repeatedly delete the root element of the heap formed in phase 1.</a:t>
            </a:r>
            <a:endParaRPr/>
          </a:p>
          <a:p>
            <a:pPr marL="342900" lvl="0" indent="-274320" algn="l" rtl="0">
              <a:lnSpc>
                <a:spcPct val="80000"/>
              </a:lnSpc>
              <a:spcBef>
                <a:spcPts val="408"/>
              </a:spcBef>
              <a:spcAft>
                <a:spcPts val="0"/>
              </a:spcAft>
              <a:buSzPts val="1550"/>
              <a:buChar char="🞇"/>
            </a:pPr>
            <a:r>
              <a:rPr lang="tr-TR" sz="2040"/>
              <a:t>In a max heap, we know that the largest value in H is always present at the root node. So in phase 2, when the root element is deleted, we are actually collecting the elements of ARR in decreasing order. </a:t>
            </a:r>
            <a:endParaRPr sz="2040"/>
          </a:p>
        </p:txBody>
      </p:sp>
      <p:sp>
        <p:nvSpPr>
          <p:cNvPr id="400" name="Google Shape;400;p1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16</a:t>
            </a:fld>
            <a:endParaRPr/>
          </a:p>
        </p:txBody>
      </p:sp>
      <p:sp>
        <p:nvSpPr>
          <p:cNvPr id="401" name="Google Shape;401;p1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1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Heap Sort</a:t>
            </a:r>
            <a:endParaRPr sz="3600"/>
          </a:p>
        </p:txBody>
      </p:sp>
      <p:sp>
        <p:nvSpPr>
          <p:cNvPr id="409" name="Google Shape;409;p17"/>
          <p:cNvSpPr txBox="1">
            <a:spLocks noGrp="1"/>
          </p:cNvSpPr>
          <p:nvPr>
            <p:ph type="body" idx="1"/>
          </p:nvPr>
        </p:nvSpPr>
        <p:spPr>
          <a:xfrm>
            <a:off x="533400" y="914400"/>
            <a:ext cx="8077200" cy="52578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687"/>
              <a:buChar char="🞇"/>
            </a:pPr>
            <a:r>
              <a:rPr lang="tr-TR" sz="2220" b="1" i="1"/>
              <a:t>Complexity of Heap Sort</a:t>
            </a:r>
            <a:endParaRPr sz="2220" b="1" i="1"/>
          </a:p>
          <a:p>
            <a:pPr marL="342900" lvl="0" indent="-274319" algn="l" rtl="0">
              <a:spcBef>
                <a:spcPts val="444"/>
              </a:spcBef>
              <a:spcAft>
                <a:spcPts val="0"/>
              </a:spcAft>
              <a:buSzPts val="1687"/>
              <a:buChar char="🞇"/>
            </a:pPr>
            <a:r>
              <a:rPr lang="tr-TR" sz="2220"/>
              <a:t>Heap sort uses two heap operations: </a:t>
            </a:r>
            <a:r>
              <a:rPr lang="tr-TR" sz="2220" i="1"/>
              <a:t>insertion and root deletion. Each element extracted from the </a:t>
            </a:r>
            <a:r>
              <a:rPr lang="tr-TR" sz="2220"/>
              <a:t>root is placed in the last empty location of the array.</a:t>
            </a:r>
            <a:endParaRPr/>
          </a:p>
          <a:p>
            <a:pPr marL="342900" lvl="0" indent="-274319" algn="l" rtl="0">
              <a:spcBef>
                <a:spcPts val="444"/>
              </a:spcBef>
              <a:spcAft>
                <a:spcPts val="0"/>
              </a:spcAft>
              <a:buSzPts val="1687"/>
              <a:buChar char="🞇"/>
            </a:pPr>
            <a:r>
              <a:rPr lang="tr-TR" sz="2220"/>
              <a:t>In phase 1, when we build a heap, the number of comparisons to find the right location of the new element in H cannot exceed the depth of H. </a:t>
            </a:r>
            <a:endParaRPr sz="2220"/>
          </a:p>
          <a:p>
            <a:pPr marL="342900" lvl="0" indent="-274319" algn="l" rtl="0">
              <a:spcBef>
                <a:spcPts val="444"/>
              </a:spcBef>
              <a:spcAft>
                <a:spcPts val="0"/>
              </a:spcAft>
              <a:buSzPts val="1687"/>
              <a:buChar char="🞇"/>
            </a:pPr>
            <a:r>
              <a:rPr lang="tr-TR" sz="2220"/>
              <a:t>Since H is a complete tree, its depth cannot exceed log n, where n is the number of elements in heap H.</a:t>
            </a:r>
            <a:endParaRPr/>
          </a:p>
          <a:p>
            <a:pPr marL="342900" lvl="0" indent="-274319" algn="l" rtl="0">
              <a:spcBef>
                <a:spcPts val="444"/>
              </a:spcBef>
              <a:spcAft>
                <a:spcPts val="0"/>
              </a:spcAft>
              <a:buSzPts val="1687"/>
              <a:buChar char="🞇"/>
            </a:pPr>
            <a:r>
              <a:rPr lang="tr-TR" sz="2220"/>
              <a:t>Thus, the total number of comparisons g(n) to insert n elements of ARR in H is bounded as:</a:t>
            </a:r>
            <a:endParaRPr/>
          </a:p>
          <a:p>
            <a:pPr marL="342900" lvl="0" indent="-274320" algn="l" rtl="0">
              <a:spcBef>
                <a:spcPts val="444"/>
              </a:spcBef>
              <a:spcAft>
                <a:spcPts val="0"/>
              </a:spcAft>
              <a:buSzPts val="1687"/>
              <a:buNone/>
            </a:pPr>
            <a:r>
              <a:rPr lang="tr-TR" sz="2220"/>
              <a:t>		g(n) &lt;= n log n</a:t>
            </a:r>
            <a:endParaRPr/>
          </a:p>
          <a:p>
            <a:pPr marL="342900" lvl="0" indent="-274319" algn="l" rtl="0">
              <a:spcBef>
                <a:spcPts val="444"/>
              </a:spcBef>
              <a:spcAft>
                <a:spcPts val="0"/>
              </a:spcAft>
              <a:buSzPts val="1687"/>
              <a:buChar char="🞇"/>
            </a:pPr>
            <a:r>
              <a:rPr lang="tr-TR" sz="2220"/>
              <a:t>Hence, the running time of the first phase of the heap sort algorithm is O(n log n).</a:t>
            </a:r>
            <a:endParaRPr sz="2220"/>
          </a:p>
        </p:txBody>
      </p:sp>
      <p:sp>
        <p:nvSpPr>
          <p:cNvPr id="410" name="Google Shape;410;p1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17</a:t>
            </a:fld>
            <a:endParaRPr/>
          </a:p>
        </p:txBody>
      </p:sp>
      <p:sp>
        <p:nvSpPr>
          <p:cNvPr id="411" name="Google Shape;411;p1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1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Heap Sort</a:t>
            </a:r>
            <a:endParaRPr sz="3600"/>
          </a:p>
        </p:txBody>
      </p:sp>
      <p:sp>
        <p:nvSpPr>
          <p:cNvPr id="418" name="Google Shape;418;p18"/>
          <p:cNvSpPr txBox="1">
            <a:spLocks noGrp="1"/>
          </p:cNvSpPr>
          <p:nvPr>
            <p:ph type="body" idx="1"/>
          </p:nvPr>
        </p:nvSpPr>
        <p:spPr>
          <a:xfrm>
            <a:off x="533400" y="914400"/>
            <a:ext cx="8077200" cy="52578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tr-TR" sz="1860" b="1" i="1"/>
              <a:t>Complexity of Heap Sort</a:t>
            </a:r>
            <a:endParaRPr sz="1860" b="1" i="1"/>
          </a:p>
          <a:p>
            <a:pPr marL="342900" lvl="0" indent="-274319" algn="l" rtl="0">
              <a:lnSpc>
                <a:spcPct val="80000"/>
              </a:lnSpc>
              <a:spcBef>
                <a:spcPts val="372"/>
              </a:spcBef>
              <a:spcAft>
                <a:spcPts val="0"/>
              </a:spcAft>
              <a:buSzPts val="1414"/>
              <a:buChar char="🞇"/>
            </a:pPr>
            <a:r>
              <a:rPr lang="tr-TR" sz="1860"/>
              <a:t>In phase 2, we have H which is a complete tree with n elements having left and right sub-trees as heaps. </a:t>
            </a:r>
            <a:endParaRPr sz="1860"/>
          </a:p>
          <a:p>
            <a:pPr marL="342900" lvl="0" indent="-274319" algn="l" rtl="0">
              <a:lnSpc>
                <a:spcPct val="80000"/>
              </a:lnSpc>
              <a:spcBef>
                <a:spcPts val="372"/>
              </a:spcBef>
              <a:spcAft>
                <a:spcPts val="0"/>
              </a:spcAft>
              <a:buSzPts val="1414"/>
              <a:buChar char="🞇"/>
            </a:pPr>
            <a:r>
              <a:rPr lang="tr-TR" sz="1860"/>
              <a:t>Assuming L to be the root of the tree, </a:t>
            </a:r>
            <a:r>
              <a:rPr lang="tr-TR" sz="1860" i="1"/>
              <a:t>reheaping the tree would need 4 comparisons to </a:t>
            </a:r>
            <a:r>
              <a:rPr lang="tr-TR" sz="1860"/>
              <a:t>move L one step down the tree H. Since the depth of H cannot exceed O(log n), reheaping the tree will require a maximum of 4 log n comparisons to find the right location of L in H.</a:t>
            </a:r>
            <a:endParaRPr/>
          </a:p>
          <a:p>
            <a:pPr marL="342900" lvl="0" indent="-274319" algn="l" rtl="0">
              <a:lnSpc>
                <a:spcPct val="80000"/>
              </a:lnSpc>
              <a:spcBef>
                <a:spcPts val="372"/>
              </a:spcBef>
              <a:spcAft>
                <a:spcPts val="0"/>
              </a:spcAft>
              <a:buSzPts val="1414"/>
              <a:buChar char="🞇"/>
            </a:pPr>
            <a:r>
              <a:rPr lang="tr-TR" sz="1860"/>
              <a:t>Since n elements will be deleted from heap H, reheaping will be done n times. Therefore, the number of comparisons to delete n elements is bounded as:</a:t>
            </a:r>
            <a:endParaRPr/>
          </a:p>
          <a:p>
            <a:pPr marL="342900" lvl="0" indent="-274320" algn="l" rtl="0">
              <a:lnSpc>
                <a:spcPct val="80000"/>
              </a:lnSpc>
              <a:spcBef>
                <a:spcPts val="372"/>
              </a:spcBef>
              <a:spcAft>
                <a:spcPts val="0"/>
              </a:spcAft>
              <a:buSzPts val="1414"/>
              <a:buNone/>
            </a:pPr>
            <a:r>
              <a:rPr lang="tr-TR" sz="1860"/>
              <a:t>			h(n) &lt;= 4n log n</a:t>
            </a:r>
            <a:endParaRPr/>
          </a:p>
          <a:p>
            <a:pPr marL="342900" lvl="0" indent="-274319" algn="l" rtl="0">
              <a:lnSpc>
                <a:spcPct val="80000"/>
              </a:lnSpc>
              <a:spcBef>
                <a:spcPts val="372"/>
              </a:spcBef>
              <a:spcAft>
                <a:spcPts val="0"/>
              </a:spcAft>
              <a:buSzPts val="1414"/>
              <a:buChar char="🞇"/>
            </a:pPr>
            <a:r>
              <a:rPr lang="tr-TR" sz="1860"/>
              <a:t>Hence, the running time of the second phase of the heap sort algorithm is O(n log n).</a:t>
            </a:r>
            <a:endParaRPr/>
          </a:p>
          <a:p>
            <a:pPr marL="342900" lvl="0" indent="-274319" algn="l" rtl="0">
              <a:lnSpc>
                <a:spcPct val="80000"/>
              </a:lnSpc>
              <a:spcBef>
                <a:spcPts val="372"/>
              </a:spcBef>
              <a:spcAft>
                <a:spcPts val="0"/>
              </a:spcAft>
              <a:buSzPts val="1414"/>
              <a:buChar char="🞇"/>
            </a:pPr>
            <a:r>
              <a:rPr lang="tr-TR" sz="1860"/>
              <a:t>Each phase requires time proportional to O(n log n). Therefore, the running time to sort an array of n elements in the worst case is proportional to O(n log n).</a:t>
            </a:r>
            <a:endParaRPr/>
          </a:p>
          <a:p>
            <a:pPr marL="342900" lvl="0" indent="-274319" algn="l" rtl="0">
              <a:lnSpc>
                <a:spcPct val="80000"/>
              </a:lnSpc>
              <a:spcBef>
                <a:spcPts val="372"/>
              </a:spcBef>
              <a:spcAft>
                <a:spcPts val="0"/>
              </a:spcAft>
              <a:buSzPts val="1414"/>
              <a:buChar char="🞇"/>
            </a:pPr>
            <a:r>
              <a:rPr lang="tr-TR" sz="1860"/>
              <a:t>Therefore, we can conclude that heap sort is a simple, fast, and stable sorting algorithm that can be used to sort large sets of data efficiently.</a:t>
            </a:r>
            <a:endParaRPr sz="1860"/>
          </a:p>
        </p:txBody>
      </p:sp>
      <p:sp>
        <p:nvSpPr>
          <p:cNvPr id="419" name="Google Shape;419;p1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18</a:t>
            </a:fld>
            <a:endParaRPr/>
          </a:p>
        </p:txBody>
      </p:sp>
      <p:sp>
        <p:nvSpPr>
          <p:cNvPr id="420" name="Google Shape;420;p1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1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Binomial Heaps</a:t>
            </a:r>
            <a:endParaRPr sz="3600"/>
          </a:p>
        </p:txBody>
      </p:sp>
      <p:sp>
        <p:nvSpPr>
          <p:cNvPr id="427" name="Google Shape;427;p19"/>
          <p:cNvSpPr txBox="1">
            <a:spLocks noGrp="1"/>
          </p:cNvSpPr>
          <p:nvPr>
            <p:ph type="body" idx="1"/>
          </p:nvPr>
        </p:nvSpPr>
        <p:spPr>
          <a:xfrm>
            <a:off x="533400" y="914400"/>
            <a:ext cx="8077200" cy="51816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a:t>A binomial heap H is a set of binomial trees that satisfy the binomial heap properties. </a:t>
            </a:r>
            <a:endParaRPr/>
          </a:p>
          <a:p>
            <a:pPr marL="342900" lvl="0" indent="-274319" algn="l" rtl="0">
              <a:spcBef>
                <a:spcPts val="480"/>
              </a:spcBef>
              <a:spcAft>
                <a:spcPts val="0"/>
              </a:spcAft>
              <a:buSzPts val="1824"/>
              <a:buChar char="🞇"/>
            </a:pPr>
            <a:r>
              <a:rPr lang="tr-TR"/>
              <a:t>First, let us discuss what a binomial tree is.</a:t>
            </a:r>
            <a:endParaRPr/>
          </a:p>
          <a:p>
            <a:pPr marL="342900" lvl="0" indent="-274319" algn="l" rtl="0">
              <a:spcBef>
                <a:spcPts val="480"/>
              </a:spcBef>
              <a:spcAft>
                <a:spcPts val="0"/>
              </a:spcAft>
              <a:buSzPts val="1824"/>
              <a:buChar char="🞇"/>
            </a:pPr>
            <a:r>
              <a:rPr lang="tr-TR"/>
              <a:t>A </a:t>
            </a:r>
            <a:r>
              <a:rPr lang="tr-TR" i="1"/>
              <a:t>binomial tree is an ordered tree that can be recursively defined as follows:</a:t>
            </a:r>
            <a:endParaRPr/>
          </a:p>
          <a:p>
            <a:pPr marL="640080" lvl="1" indent="-274320" algn="l" rtl="0">
              <a:spcBef>
                <a:spcPts val="440"/>
              </a:spcBef>
              <a:spcAft>
                <a:spcPts val="0"/>
              </a:spcAft>
              <a:buSzPts val="1672"/>
              <a:buChar char="🞇"/>
            </a:pPr>
            <a:r>
              <a:rPr lang="tr-TR"/>
              <a:t>A binomial tree of order 0 has a single node.</a:t>
            </a:r>
            <a:endParaRPr/>
          </a:p>
          <a:p>
            <a:pPr marL="640080" lvl="1" indent="-274320" algn="l" rtl="0">
              <a:spcBef>
                <a:spcPts val="440"/>
              </a:spcBef>
              <a:spcAft>
                <a:spcPts val="0"/>
              </a:spcAft>
              <a:buSzPts val="1672"/>
              <a:buChar char="🞇"/>
            </a:pPr>
            <a:r>
              <a:rPr lang="tr-TR"/>
              <a:t>A binomial tree of order i has a root node whose children are the root nodes of binomial trees of order i–1, i–2, ..., 2, 1, and 0.</a:t>
            </a:r>
            <a:endParaRPr/>
          </a:p>
          <a:p>
            <a:pPr marL="640080" lvl="1" indent="-274320" algn="l" rtl="0">
              <a:spcBef>
                <a:spcPts val="440"/>
              </a:spcBef>
              <a:spcAft>
                <a:spcPts val="0"/>
              </a:spcAft>
              <a:buSzPts val="1672"/>
              <a:buChar char="🞇"/>
            </a:pPr>
            <a:r>
              <a:rPr lang="tr-TR"/>
              <a:t>A binomial tree B</a:t>
            </a:r>
            <a:r>
              <a:rPr lang="tr-TR" baseline="-25000"/>
              <a:t>i</a:t>
            </a:r>
            <a:r>
              <a:rPr lang="tr-TR"/>
              <a:t> has 2</a:t>
            </a:r>
            <a:r>
              <a:rPr lang="tr-TR" baseline="30000"/>
              <a:t>i</a:t>
            </a:r>
            <a:r>
              <a:rPr lang="tr-TR"/>
              <a:t> nodes.</a:t>
            </a:r>
            <a:endParaRPr/>
          </a:p>
          <a:p>
            <a:pPr marL="640080" lvl="1" indent="-274320" algn="l" rtl="0">
              <a:spcBef>
                <a:spcPts val="440"/>
              </a:spcBef>
              <a:spcAft>
                <a:spcPts val="0"/>
              </a:spcAft>
              <a:buSzPts val="1672"/>
              <a:buChar char="🞇"/>
            </a:pPr>
            <a:r>
              <a:rPr lang="tr-TR"/>
              <a:t>The height of a binomial tree B</a:t>
            </a:r>
            <a:r>
              <a:rPr lang="tr-TR" baseline="-25000"/>
              <a:t>i</a:t>
            </a:r>
            <a:r>
              <a:rPr lang="tr-TR"/>
              <a:t> is i.</a:t>
            </a:r>
            <a:endParaRPr/>
          </a:p>
        </p:txBody>
      </p:sp>
      <p:sp>
        <p:nvSpPr>
          <p:cNvPr id="428" name="Google Shape;428;p1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19</a:t>
            </a:fld>
            <a:endParaRPr/>
          </a:p>
        </p:txBody>
      </p:sp>
      <p:sp>
        <p:nvSpPr>
          <p:cNvPr id="429" name="Google Shape;429;p1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
          <p:cNvSpPr txBox="1">
            <a:spLocks noGrp="1"/>
          </p:cNvSpPr>
          <p:nvPr>
            <p:ph type="body" idx="1"/>
          </p:nvPr>
        </p:nvSpPr>
        <p:spPr>
          <a:xfrm>
            <a:off x="1043492" y="990600"/>
            <a:ext cx="7186108" cy="5105399"/>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a:t>Binary Heaps</a:t>
            </a:r>
            <a:endParaRPr/>
          </a:p>
          <a:p>
            <a:pPr marL="342900" lvl="0" indent="-274319" algn="l" rtl="0">
              <a:spcBef>
                <a:spcPts val="480"/>
              </a:spcBef>
              <a:spcAft>
                <a:spcPts val="0"/>
              </a:spcAft>
              <a:buSzPts val="1824"/>
              <a:buChar char="🞇"/>
            </a:pPr>
            <a:r>
              <a:rPr lang="tr-TR"/>
              <a:t>Binomial Heaps</a:t>
            </a:r>
            <a:endParaRPr/>
          </a:p>
        </p:txBody>
      </p:sp>
      <p:sp>
        <p:nvSpPr>
          <p:cNvPr id="268" name="Google Shape;268;p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a:t>
            </a:fld>
            <a:endParaRPr/>
          </a:p>
        </p:txBody>
      </p:sp>
      <p:sp>
        <p:nvSpPr>
          <p:cNvPr id="269" name="Google Shape;269;p2"/>
          <p:cNvSpPr txBox="1">
            <a:spLocks noGrp="1"/>
          </p:cNvSpPr>
          <p:nvPr>
            <p:ph type="ftr" idx="11"/>
          </p:nvPr>
        </p:nvSpPr>
        <p:spPr>
          <a:xfrm>
            <a:off x="4641448" y="5715000"/>
            <a:ext cx="3502152" cy="50228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a:p>
            <a:pPr marL="0" lvl="0" indent="0" algn="r"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2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Binomial Heaps</a:t>
            </a:r>
            <a:endParaRPr sz="3600"/>
          </a:p>
        </p:txBody>
      </p:sp>
      <p:sp>
        <p:nvSpPr>
          <p:cNvPr id="436" name="Google Shape;436;p20"/>
          <p:cNvSpPr txBox="1">
            <a:spLocks noGrp="1"/>
          </p:cNvSpPr>
          <p:nvPr>
            <p:ph type="body" idx="1"/>
          </p:nvPr>
        </p:nvSpPr>
        <p:spPr>
          <a:xfrm>
            <a:off x="533400" y="914400"/>
            <a:ext cx="8077200" cy="14478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tr-TR" sz="2040"/>
              <a:t>Look at Fig. 12.12 which shows a few binomial trees of different orders. We can construct a binomial tree B</a:t>
            </a:r>
            <a:r>
              <a:rPr lang="tr-TR" sz="2040" baseline="-25000"/>
              <a:t>i</a:t>
            </a:r>
            <a:r>
              <a:rPr lang="tr-TR" sz="2040"/>
              <a:t> from two binomial trees of order B</a:t>
            </a:r>
            <a:r>
              <a:rPr lang="tr-TR" sz="2040" baseline="-25000"/>
              <a:t>i–1</a:t>
            </a:r>
            <a:r>
              <a:rPr lang="tr-TR" sz="2040"/>
              <a:t> by linking them together in such a way that the root of one is the leftmost child of the root of another.</a:t>
            </a:r>
            <a:endParaRPr sz="2040"/>
          </a:p>
        </p:txBody>
      </p:sp>
      <p:sp>
        <p:nvSpPr>
          <p:cNvPr id="437" name="Google Shape;437;p2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20</a:t>
            </a:fld>
            <a:endParaRPr/>
          </a:p>
        </p:txBody>
      </p:sp>
      <p:sp>
        <p:nvSpPr>
          <p:cNvPr id="438" name="Google Shape;438;p2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439" name="Google Shape;439;p20"/>
          <p:cNvPicPr preferRelativeResize="0"/>
          <p:nvPr/>
        </p:nvPicPr>
        <p:blipFill rotWithShape="1">
          <a:blip r:embed="rId3">
            <a:alphaModFix/>
          </a:blip>
          <a:srcRect/>
          <a:stretch/>
        </p:blipFill>
        <p:spPr>
          <a:xfrm>
            <a:off x="1471550" y="2300288"/>
            <a:ext cx="6365929" cy="3781425"/>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2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Binomial Heaps</a:t>
            </a:r>
            <a:endParaRPr sz="3600"/>
          </a:p>
        </p:txBody>
      </p:sp>
      <p:sp>
        <p:nvSpPr>
          <p:cNvPr id="446" name="Google Shape;446;p21"/>
          <p:cNvSpPr txBox="1">
            <a:spLocks noGrp="1"/>
          </p:cNvSpPr>
          <p:nvPr>
            <p:ph type="body" idx="1"/>
          </p:nvPr>
        </p:nvSpPr>
        <p:spPr>
          <a:xfrm>
            <a:off x="533400" y="914400"/>
            <a:ext cx="8077200" cy="48768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a:t>A </a:t>
            </a:r>
            <a:r>
              <a:rPr lang="tr-TR" i="1"/>
              <a:t>binomial heap H is a collection of binomial trees that satisfy the following properties:</a:t>
            </a:r>
            <a:endParaRPr/>
          </a:p>
          <a:p>
            <a:pPr marL="640080" lvl="1" indent="-274320" algn="l" rtl="0">
              <a:spcBef>
                <a:spcPts val="440"/>
              </a:spcBef>
              <a:spcAft>
                <a:spcPts val="0"/>
              </a:spcAft>
              <a:buSzPts val="1672"/>
              <a:buChar char="🞇"/>
            </a:pPr>
            <a:r>
              <a:rPr lang="tr-TR"/>
              <a:t>Every binomial tree in H satisfies the minimum heap property (i.e., the key of a node is either greater than or equal to the key of its parent).</a:t>
            </a:r>
            <a:endParaRPr/>
          </a:p>
          <a:p>
            <a:pPr marL="640080" lvl="1" indent="-274320" algn="l" rtl="0">
              <a:spcBef>
                <a:spcPts val="440"/>
              </a:spcBef>
              <a:spcAft>
                <a:spcPts val="0"/>
              </a:spcAft>
              <a:buSzPts val="1672"/>
              <a:buChar char="🞇"/>
            </a:pPr>
            <a:r>
              <a:rPr lang="tr-TR"/>
              <a:t>There can be one or zero binomial trees for each order including zero order.</a:t>
            </a:r>
            <a:endParaRPr/>
          </a:p>
          <a:p>
            <a:pPr marL="342900" lvl="0" indent="-274319" algn="l" rtl="0">
              <a:spcBef>
                <a:spcPts val="480"/>
              </a:spcBef>
              <a:spcAft>
                <a:spcPts val="0"/>
              </a:spcAft>
              <a:buSzPts val="1824"/>
              <a:buChar char="🞇"/>
            </a:pPr>
            <a:r>
              <a:rPr lang="tr-TR"/>
              <a:t>According to the first property, the root of a heap-ordered tree contains the smallest key in the tree.</a:t>
            </a:r>
            <a:endParaRPr/>
          </a:p>
          <a:p>
            <a:pPr marL="342900" lvl="0" indent="-274319" algn="l" rtl="0">
              <a:spcBef>
                <a:spcPts val="480"/>
              </a:spcBef>
              <a:spcAft>
                <a:spcPts val="0"/>
              </a:spcAft>
              <a:buSzPts val="1824"/>
              <a:buChar char="🞇"/>
            </a:pPr>
            <a:r>
              <a:rPr lang="tr-TR"/>
              <a:t>The second property, on the other hand, implies that a binomial heap H having N nodes contains at most log (N + 1) binomial trees.</a:t>
            </a:r>
            <a:endParaRPr/>
          </a:p>
        </p:txBody>
      </p:sp>
      <p:sp>
        <p:nvSpPr>
          <p:cNvPr id="447" name="Google Shape;447;p2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21</a:t>
            </a:fld>
            <a:endParaRPr/>
          </a:p>
        </p:txBody>
      </p:sp>
      <p:sp>
        <p:nvSpPr>
          <p:cNvPr id="448" name="Google Shape;448;p2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2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Binomial Heaps</a:t>
            </a:r>
            <a:endParaRPr sz="3600"/>
          </a:p>
        </p:txBody>
      </p:sp>
      <p:sp>
        <p:nvSpPr>
          <p:cNvPr id="455" name="Google Shape;455;p22"/>
          <p:cNvSpPr txBox="1">
            <a:spLocks noGrp="1"/>
          </p:cNvSpPr>
          <p:nvPr>
            <p:ph type="body" idx="1"/>
          </p:nvPr>
        </p:nvSpPr>
        <p:spPr>
          <a:xfrm>
            <a:off x="533400" y="914400"/>
            <a:ext cx="8077200" cy="53340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687"/>
              <a:buChar char="🞇"/>
            </a:pPr>
            <a:r>
              <a:rPr lang="tr-TR" sz="2220" b="1"/>
              <a:t>Linked Representation of Binomial Heaps</a:t>
            </a:r>
            <a:endParaRPr/>
          </a:p>
          <a:p>
            <a:pPr marL="342900" lvl="0" indent="-274319" algn="l" rtl="0">
              <a:lnSpc>
                <a:spcPct val="90000"/>
              </a:lnSpc>
              <a:spcBef>
                <a:spcPts val="444"/>
              </a:spcBef>
              <a:spcAft>
                <a:spcPts val="0"/>
              </a:spcAft>
              <a:buSzPts val="1687"/>
              <a:buChar char="🞇"/>
            </a:pPr>
            <a:r>
              <a:rPr lang="tr-TR" sz="2220"/>
              <a:t>Each node in a binomial heap H has a val field that stores its value. In addition, each node N has following pointers:</a:t>
            </a:r>
            <a:endParaRPr/>
          </a:p>
          <a:p>
            <a:pPr marL="640080" lvl="1" indent="-274320" algn="l" rtl="0">
              <a:lnSpc>
                <a:spcPct val="90000"/>
              </a:lnSpc>
              <a:spcBef>
                <a:spcPts val="407"/>
              </a:spcBef>
              <a:spcAft>
                <a:spcPts val="0"/>
              </a:spcAft>
              <a:buSzPts val="1547"/>
              <a:buChar char="🞇"/>
            </a:pPr>
            <a:r>
              <a:rPr lang="tr-TR" sz="2035"/>
              <a:t>P[N] that points to the parent of N</a:t>
            </a:r>
            <a:endParaRPr/>
          </a:p>
          <a:p>
            <a:pPr marL="640080" lvl="1" indent="-274320" algn="l" rtl="0">
              <a:lnSpc>
                <a:spcPct val="90000"/>
              </a:lnSpc>
              <a:spcBef>
                <a:spcPts val="407"/>
              </a:spcBef>
              <a:spcAft>
                <a:spcPts val="0"/>
              </a:spcAft>
              <a:buSzPts val="1547"/>
              <a:buChar char="🞇"/>
            </a:pPr>
            <a:r>
              <a:rPr lang="tr-TR" sz="2035"/>
              <a:t>Child[N] that points to the leftmost child</a:t>
            </a:r>
            <a:endParaRPr/>
          </a:p>
          <a:p>
            <a:pPr marL="640080" lvl="1" indent="-274320" algn="l" rtl="0">
              <a:lnSpc>
                <a:spcPct val="90000"/>
              </a:lnSpc>
              <a:spcBef>
                <a:spcPts val="407"/>
              </a:spcBef>
              <a:spcAft>
                <a:spcPts val="0"/>
              </a:spcAft>
              <a:buSzPts val="1547"/>
              <a:buChar char="🞇"/>
            </a:pPr>
            <a:r>
              <a:rPr lang="tr-TR" sz="2035"/>
              <a:t>Sibling[N] that points to the sibling of N which is immediately to its right</a:t>
            </a:r>
            <a:endParaRPr/>
          </a:p>
          <a:p>
            <a:pPr marL="342900" lvl="0" indent="-274319" algn="l" rtl="0">
              <a:lnSpc>
                <a:spcPct val="90000"/>
              </a:lnSpc>
              <a:spcBef>
                <a:spcPts val="444"/>
              </a:spcBef>
              <a:spcAft>
                <a:spcPts val="0"/>
              </a:spcAft>
              <a:buSzPts val="1687"/>
              <a:buChar char="🞇"/>
            </a:pPr>
            <a:r>
              <a:rPr lang="tr-TR" sz="2220"/>
              <a:t>If N is the root node, then P[N] = NULL. If N has no children, then Child[N] = NULL, and if N is the rightmost child of its parent, then Sibling[N] = NULL.</a:t>
            </a:r>
            <a:endParaRPr/>
          </a:p>
          <a:p>
            <a:pPr marL="342900" lvl="0" indent="-274319" algn="l" rtl="0">
              <a:lnSpc>
                <a:spcPct val="90000"/>
              </a:lnSpc>
              <a:spcBef>
                <a:spcPts val="444"/>
              </a:spcBef>
              <a:spcAft>
                <a:spcPts val="0"/>
              </a:spcAft>
              <a:buSzPts val="1687"/>
              <a:buChar char="🞇"/>
            </a:pPr>
            <a:r>
              <a:rPr lang="tr-TR" sz="2220"/>
              <a:t>In addition to this, every node N has a degree field which stores the number of children of N. </a:t>
            </a:r>
            <a:endParaRPr/>
          </a:p>
        </p:txBody>
      </p:sp>
      <p:sp>
        <p:nvSpPr>
          <p:cNvPr id="456" name="Google Shape;456;p2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22</a:t>
            </a:fld>
            <a:endParaRPr/>
          </a:p>
        </p:txBody>
      </p:sp>
      <p:sp>
        <p:nvSpPr>
          <p:cNvPr id="457" name="Google Shape;457;p2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2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Binomial Heaps</a:t>
            </a:r>
            <a:endParaRPr sz="3600"/>
          </a:p>
        </p:txBody>
      </p:sp>
      <p:sp>
        <p:nvSpPr>
          <p:cNvPr id="464" name="Google Shape;464;p2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23</a:t>
            </a:fld>
            <a:endParaRPr/>
          </a:p>
        </p:txBody>
      </p:sp>
      <p:sp>
        <p:nvSpPr>
          <p:cNvPr id="465" name="Google Shape;465;p2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467" name="Google Shape;467;p23"/>
          <p:cNvPicPr preferRelativeResize="0"/>
          <p:nvPr/>
        </p:nvPicPr>
        <p:blipFill rotWithShape="1">
          <a:blip r:embed="rId3">
            <a:alphaModFix/>
          </a:blip>
          <a:srcRect/>
          <a:stretch/>
        </p:blipFill>
        <p:spPr>
          <a:xfrm>
            <a:off x="3173181" y="2524124"/>
            <a:ext cx="5317138" cy="3800475"/>
          </a:xfrm>
          <a:prstGeom prst="rect">
            <a:avLst/>
          </a:prstGeom>
          <a:noFill/>
          <a:ln>
            <a:noFill/>
          </a:ln>
        </p:spPr>
      </p:pic>
      <p:sp>
        <p:nvSpPr>
          <p:cNvPr id="468" name="Google Shape;468;p23"/>
          <p:cNvSpPr txBox="1"/>
          <p:nvPr/>
        </p:nvSpPr>
        <p:spPr>
          <a:xfrm>
            <a:off x="542000" y="914388"/>
            <a:ext cx="8322300" cy="1311300"/>
          </a:xfrm>
          <a:prstGeom prst="rect">
            <a:avLst/>
          </a:prstGeom>
          <a:noFill/>
          <a:ln>
            <a:noFill/>
          </a:ln>
        </p:spPr>
        <p:txBody>
          <a:bodyPr spcFirstLastPara="1" wrap="square" lIns="91425" tIns="91425" rIns="91425" bIns="91425" anchor="t" anchorCtr="0">
            <a:noAutofit/>
          </a:bodyPr>
          <a:lstStyle/>
          <a:p>
            <a:pPr marL="342900" lvl="0" indent="-274319" algn="l" rtl="0">
              <a:lnSpc>
                <a:spcPct val="90000"/>
              </a:lnSpc>
              <a:spcBef>
                <a:spcPts val="444"/>
              </a:spcBef>
              <a:spcAft>
                <a:spcPts val="0"/>
              </a:spcAft>
              <a:buClr>
                <a:schemeClr val="accent1"/>
              </a:buClr>
              <a:buSzPts val="1687"/>
              <a:buFont typeface="Noto Sans Symbols"/>
              <a:buChar char="🞇"/>
            </a:pPr>
            <a:r>
              <a:rPr lang="tr-TR" sz="2220">
                <a:solidFill>
                  <a:schemeClr val="dk2"/>
                </a:solidFill>
                <a:latin typeface="Century Gothic"/>
                <a:ea typeface="Century Gothic"/>
                <a:cs typeface="Century Gothic"/>
                <a:sym typeface="Century Gothic"/>
              </a:rPr>
              <a:t>Look at the binomial heap shown in Fig. 12.13. </a:t>
            </a:r>
            <a:endParaRPr sz="2220">
              <a:solidFill>
                <a:schemeClr val="dk2"/>
              </a:solidFill>
              <a:latin typeface="Century Gothic"/>
              <a:ea typeface="Century Gothic"/>
              <a:cs typeface="Century Gothic"/>
              <a:sym typeface="Century Gothic"/>
            </a:endParaRPr>
          </a:p>
          <a:p>
            <a:pPr marL="342900" lvl="0" indent="-274319" algn="l" rtl="0">
              <a:lnSpc>
                <a:spcPct val="90000"/>
              </a:lnSpc>
              <a:spcBef>
                <a:spcPts val="444"/>
              </a:spcBef>
              <a:spcAft>
                <a:spcPts val="0"/>
              </a:spcAft>
              <a:buClr>
                <a:schemeClr val="accent1"/>
              </a:buClr>
              <a:buSzPts val="1687"/>
              <a:buFont typeface="Noto Sans Symbols"/>
              <a:buChar char="🞇"/>
            </a:pPr>
            <a:r>
              <a:rPr lang="tr-TR" sz="2220">
                <a:solidFill>
                  <a:schemeClr val="dk2"/>
                </a:solidFill>
                <a:latin typeface="Century Gothic"/>
                <a:ea typeface="Century Gothic"/>
                <a:cs typeface="Century Gothic"/>
                <a:sym typeface="Century Gothic"/>
              </a:rPr>
              <a:t>Figure 12.14 shows its corresponding linked representation.</a:t>
            </a:r>
            <a:endParaRPr sz="2400">
              <a:solidFill>
                <a:schemeClr val="dk2"/>
              </a:solidFill>
              <a:latin typeface="Century Gothic"/>
              <a:ea typeface="Century Gothic"/>
              <a:cs typeface="Century Gothic"/>
              <a:sym typeface="Century Gothic"/>
            </a:endParaRPr>
          </a:p>
        </p:txBody>
      </p:sp>
      <p:pic>
        <p:nvPicPr>
          <p:cNvPr id="466" name="Google Shape;466;p23"/>
          <p:cNvPicPr preferRelativeResize="0"/>
          <p:nvPr/>
        </p:nvPicPr>
        <p:blipFill rotWithShape="1">
          <a:blip r:embed="rId4">
            <a:alphaModFix/>
          </a:blip>
          <a:srcRect/>
          <a:stretch/>
        </p:blipFill>
        <p:spPr>
          <a:xfrm>
            <a:off x="899831" y="2304269"/>
            <a:ext cx="2971800" cy="1550106"/>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2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Binomial Heaps</a:t>
            </a:r>
            <a:endParaRPr sz="3600"/>
          </a:p>
        </p:txBody>
      </p:sp>
      <p:sp>
        <p:nvSpPr>
          <p:cNvPr id="475" name="Google Shape;475;p24"/>
          <p:cNvSpPr txBox="1">
            <a:spLocks noGrp="1"/>
          </p:cNvSpPr>
          <p:nvPr>
            <p:ph type="body" idx="1"/>
          </p:nvPr>
        </p:nvSpPr>
        <p:spPr>
          <a:xfrm>
            <a:off x="533400" y="914400"/>
            <a:ext cx="8077200" cy="52578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tr-TR" sz="2040" b="1"/>
              <a:t>Operations on Binomial Heaps</a:t>
            </a:r>
            <a:endParaRPr sz="2040" b="1"/>
          </a:p>
          <a:p>
            <a:pPr marL="342900" lvl="0" indent="-274320" algn="l" rtl="0">
              <a:lnSpc>
                <a:spcPct val="80000"/>
              </a:lnSpc>
              <a:spcBef>
                <a:spcPts val="408"/>
              </a:spcBef>
              <a:spcAft>
                <a:spcPts val="0"/>
              </a:spcAft>
              <a:buSzPts val="1550"/>
              <a:buChar char="🞇"/>
            </a:pPr>
            <a:r>
              <a:rPr lang="tr-TR" sz="2040"/>
              <a:t>In this section, we will discuss the different operations that can be performed on binomial heaps.</a:t>
            </a:r>
            <a:endParaRPr/>
          </a:p>
          <a:p>
            <a:pPr marL="342900" lvl="0" indent="-274320" algn="l" rtl="0">
              <a:lnSpc>
                <a:spcPct val="80000"/>
              </a:lnSpc>
              <a:spcBef>
                <a:spcPts val="408"/>
              </a:spcBef>
              <a:spcAft>
                <a:spcPts val="0"/>
              </a:spcAft>
              <a:buSzPts val="1550"/>
              <a:buChar char="🞇"/>
            </a:pPr>
            <a:r>
              <a:rPr lang="tr-TR" sz="2040" b="1" i="1"/>
              <a:t>Creating a New Binomial Heap</a:t>
            </a:r>
            <a:endParaRPr/>
          </a:p>
          <a:p>
            <a:pPr marL="342900" lvl="0" indent="-274320" algn="l" rtl="0">
              <a:lnSpc>
                <a:spcPct val="80000"/>
              </a:lnSpc>
              <a:spcBef>
                <a:spcPts val="408"/>
              </a:spcBef>
              <a:spcAft>
                <a:spcPts val="0"/>
              </a:spcAft>
              <a:buSzPts val="1550"/>
              <a:buChar char="🞇"/>
            </a:pPr>
            <a:r>
              <a:rPr lang="tr-TR" sz="2040"/>
              <a:t>The procedure Create_Binomial–Heap() allocates and returns an object H, where Head[H] is set to NULL. The running time of this procedure can be given as O(1).</a:t>
            </a:r>
            <a:endParaRPr/>
          </a:p>
          <a:p>
            <a:pPr marL="342900" lvl="0" indent="-274320" algn="l" rtl="0">
              <a:lnSpc>
                <a:spcPct val="80000"/>
              </a:lnSpc>
              <a:spcBef>
                <a:spcPts val="408"/>
              </a:spcBef>
              <a:spcAft>
                <a:spcPts val="0"/>
              </a:spcAft>
              <a:buSzPts val="1550"/>
              <a:buChar char="🞇"/>
            </a:pPr>
            <a:r>
              <a:rPr lang="tr-TR" sz="2040" b="1" i="1"/>
              <a:t>Finding the Node with Minimum Key</a:t>
            </a:r>
            <a:endParaRPr/>
          </a:p>
          <a:p>
            <a:pPr marL="342900" lvl="0" indent="-274320" algn="l" rtl="0">
              <a:lnSpc>
                <a:spcPct val="80000"/>
              </a:lnSpc>
              <a:spcBef>
                <a:spcPts val="408"/>
              </a:spcBef>
              <a:spcAft>
                <a:spcPts val="0"/>
              </a:spcAft>
              <a:buSzPts val="1550"/>
              <a:buChar char="🞇"/>
            </a:pPr>
            <a:r>
              <a:rPr lang="tr-TR" sz="2040"/>
              <a:t>The procedure Min_Binomial–Heap() returns a pointer to the node which has the minimum value in the binomial heap H. The algorithm for Min_Binomial–Heap() is shown in Fig. 12.15.</a:t>
            </a:r>
            <a:endParaRPr sz="2040"/>
          </a:p>
          <a:p>
            <a:pPr marL="342900" lvl="0" indent="-274320" algn="l" rtl="0">
              <a:lnSpc>
                <a:spcPct val="80000"/>
              </a:lnSpc>
              <a:spcBef>
                <a:spcPts val="408"/>
              </a:spcBef>
              <a:spcAft>
                <a:spcPts val="0"/>
              </a:spcAft>
              <a:buSzPts val="1550"/>
              <a:buChar char="🞇"/>
            </a:pPr>
            <a:r>
              <a:rPr lang="tr-TR" sz="2040"/>
              <a:t>We have already discussed that a binomial heap is heap-ordered; therefore, the node with the minimum value in a particular binomial tree will appear as a root node in the binomial heap. </a:t>
            </a:r>
            <a:endParaRPr sz="2040"/>
          </a:p>
          <a:p>
            <a:pPr marL="342900" lvl="0" indent="-274320" algn="l" rtl="0">
              <a:lnSpc>
                <a:spcPct val="80000"/>
              </a:lnSpc>
              <a:spcBef>
                <a:spcPts val="408"/>
              </a:spcBef>
              <a:spcAft>
                <a:spcPts val="0"/>
              </a:spcAft>
              <a:buSzPts val="1550"/>
              <a:buChar char="🞇"/>
            </a:pPr>
            <a:r>
              <a:rPr lang="tr-TR" sz="2040"/>
              <a:t>Thus, the Min_ Binomial–Heap() procedure checks all roots. Since there are at most log (n + 1) roots to check, the running time of this procedure is O(log n).</a:t>
            </a:r>
            <a:endParaRPr sz="2040" b="1"/>
          </a:p>
        </p:txBody>
      </p:sp>
      <p:sp>
        <p:nvSpPr>
          <p:cNvPr id="476" name="Google Shape;476;p2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24</a:t>
            </a:fld>
            <a:endParaRPr/>
          </a:p>
        </p:txBody>
      </p:sp>
      <p:sp>
        <p:nvSpPr>
          <p:cNvPr id="477" name="Google Shape;477;p2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2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Binomial Heaps</a:t>
            </a:r>
            <a:endParaRPr sz="3600"/>
          </a:p>
        </p:txBody>
      </p:sp>
      <p:sp>
        <p:nvSpPr>
          <p:cNvPr id="484" name="Google Shape;484;p2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25</a:t>
            </a:fld>
            <a:endParaRPr/>
          </a:p>
        </p:txBody>
      </p:sp>
      <p:sp>
        <p:nvSpPr>
          <p:cNvPr id="485" name="Google Shape;485;p2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486" name="Google Shape;486;p25"/>
          <p:cNvPicPr preferRelativeResize="0"/>
          <p:nvPr/>
        </p:nvPicPr>
        <p:blipFill rotWithShape="1">
          <a:blip r:embed="rId3">
            <a:alphaModFix/>
          </a:blip>
          <a:srcRect/>
          <a:stretch/>
        </p:blipFill>
        <p:spPr>
          <a:xfrm>
            <a:off x="990600" y="762000"/>
            <a:ext cx="5410200" cy="2286000"/>
          </a:xfrm>
          <a:prstGeom prst="rect">
            <a:avLst/>
          </a:prstGeom>
          <a:noFill/>
          <a:ln>
            <a:noFill/>
          </a:ln>
        </p:spPr>
      </p:pic>
      <p:pic>
        <p:nvPicPr>
          <p:cNvPr id="487" name="Google Shape;487;p25"/>
          <p:cNvPicPr preferRelativeResize="0"/>
          <p:nvPr/>
        </p:nvPicPr>
        <p:blipFill rotWithShape="1">
          <a:blip r:embed="rId4">
            <a:alphaModFix/>
          </a:blip>
          <a:srcRect/>
          <a:stretch/>
        </p:blipFill>
        <p:spPr>
          <a:xfrm>
            <a:off x="2133600" y="3124200"/>
            <a:ext cx="6457950" cy="3122751"/>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2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Binomial Heaps</a:t>
            </a:r>
            <a:endParaRPr sz="3600"/>
          </a:p>
        </p:txBody>
      </p:sp>
      <p:sp>
        <p:nvSpPr>
          <p:cNvPr id="494" name="Google Shape;494;p26"/>
          <p:cNvSpPr txBox="1">
            <a:spLocks noGrp="1"/>
          </p:cNvSpPr>
          <p:nvPr>
            <p:ph type="body" idx="1"/>
          </p:nvPr>
        </p:nvSpPr>
        <p:spPr>
          <a:xfrm>
            <a:off x="533400" y="914400"/>
            <a:ext cx="8077200" cy="28194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tr-TR" sz="2040" b="1" i="1"/>
              <a:t>Uniting Two Binomial Heaps</a:t>
            </a:r>
            <a:endParaRPr sz="2040" b="1" i="1"/>
          </a:p>
          <a:p>
            <a:pPr marL="342900" lvl="0" indent="-274320" algn="l" rtl="0">
              <a:lnSpc>
                <a:spcPct val="80000"/>
              </a:lnSpc>
              <a:spcBef>
                <a:spcPts val="408"/>
              </a:spcBef>
              <a:spcAft>
                <a:spcPts val="0"/>
              </a:spcAft>
              <a:buSzPts val="1550"/>
              <a:buChar char="🞇"/>
            </a:pPr>
            <a:r>
              <a:rPr lang="tr-TR" sz="2040"/>
              <a:t>The procedure of uniting two binomial heaps is used as a subroutine by other operations. </a:t>
            </a:r>
            <a:endParaRPr sz="2040"/>
          </a:p>
          <a:p>
            <a:pPr marL="342900" lvl="0" indent="-274320" algn="l" rtl="0">
              <a:lnSpc>
                <a:spcPct val="80000"/>
              </a:lnSpc>
              <a:spcBef>
                <a:spcPts val="408"/>
              </a:spcBef>
              <a:spcAft>
                <a:spcPts val="0"/>
              </a:spcAft>
              <a:buSzPts val="1550"/>
              <a:buChar char="🞇"/>
            </a:pPr>
            <a:r>
              <a:rPr lang="tr-TR" sz="2040"/>
              <a:t>The Link_Binomial–Tree() procedure links together binomial trees whose roots have the same degree. </a:t>
            </a:r>
            <a:endParaRPr sz="2040"/>
          </a:p>
          <a:p>
            <a:pPr marL="342900" lvl="0" indent="-274320" algn="l" rtl="0">
              <a:lnSpc>
                <a:spcPct val="80000"/>
              </a:lnSpc>
              <a:spcBef>
                <a:spcPts val="408"/>
              </a:spcBef>
              <a:spcAft>
                <a:spcPts val="0"/>
              </a:spcAft>
              <a:buSzPts val="1550"/>
              <a:buChar char="🞇"/>
            </a:pPr>
            <a:r>
              <a:rPr lang="tr-TR" sz="2040"/>
              <a:t>The algorithm to link B</a:t>
            </a:r>
            <a:r>
              <a:rPr lang="tr-TR" sz="2040" baseline="-25000"/>
              <a:t>i–1</a:t>
            </a:r>
            <a:r>
              <a:rPr lang="tr-TR" sz="2040"/>
              <a:t> tree rooted at node Y to the B</a:t>
            </a:r>
            <a:r>
              <a:rPr lang="tr-TR" sz="2040" baseline="-25000"/>
              <a:t>i–1</a:t>
            </a:r>
            <a:r>
              <a:rPr lang="tr-TR" sz="2040"/>
              <a:t> tree rooted at node Z, making Z the parent of Y, is shown in Fig. 12.17.</a:t>
            </a:r>
            <a:endParaRPr sz="2040"/>
          </a:p>
          <a:p>
            <a:pPr marL="342900" lvl="0" indent="-274320" algn="l" rtl="0">
              <a:lnSpc>
                <a:spcPct val="80000"/>
              </a:lnSpc>
              <a:spcBef>
                <a:spcPts val="408"/>
              </a:spcBef>
              <a:spcAft>
                <a:spcPts val="0"/>
              </a:spcAft>
              <a:buSzPts val="1550"/>
              <a:buChar char="🞇"/>
            </a:pPr>
            <a:r>
              <a:rPr lang="tr-TR" sz="2040"/>
              <a:t>The Link_Binomial–Tree() procedure makes Y the new head of the linked list of node Z’s children in O(1) time.</a:t>
            </a:r>
            <a:endParaRPr sz="2040" b="1"/>
          </a:p>
        </p:txBody>
      </p:sp>
      <p:sp>
        <p:nvSpPr>
          <p:cNvPr id="495" name="Google Shape;495;p2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26</a:t>
            </a:fld>
            <a:endParaRPr/>
          </a:p>
        </p:txBody>
      </p:sp>
      <p:sp>
        <p:nvSpPr>
          <p:cNvPr id="496" name="Google Shape;496;p2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497" name="Google Shape;497;p26"/>
          <p:cNvPicPr preferRelativeResize="0"/>
          <p:nvPr/>
        </p:nvPicPr>
        <p:blipFill rotWithShape="1">
          <a:blip r:embed="rId3">
            <a:alphaModFix/>
          </a:blip>
          <a:srcRect/>
          <a:stretch/>
        </p:blipFill>
        <p:spPr>
          <a:xfrm>
            <a:off x="990600" y="3851523"/>
            <a:ext cx="4419600" cy="2549277"/>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2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Binomial Heaps</a:t>
            </a:r>
            <a:endParaRPr sz="3600"/>
          </a:p>
        </p:txBody>
      </p:sp>
      <p:sp>
        <p:nvSpPr>
          <p:cNvPr id="504" name="Google Shape;504;p27"/>
          <p:cNvSpPr txBox="1">
            <a:spLocks noGrp="1"/>
          </p:cNvSpPr>
          <p:nvPr>
            <p:ph type="body" idx="1"/>
          </p:nvPr>
        </p:nvSpPr>
        <p:spPr>
          <a:xfrm>
            <a:off x="533400" y="914400"/>
            <a:ext cx="8077200" cy="8382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tr-TR" sz="1679" b="1" i="1"/>
              <a:t>Uniting Two Binomial Heaps</a:t>
            </a:r>
            <a:endParaRPr sz="1679" b="1" i="1"/>
          </a:p>
          <a:p>
            <a:pPr marL="342900" lvl="0" indent="-274320" algn="l" rtl="0">
              <a:lnSpc>
                <a:spcPct val="80000"/>
              </a:lnSpc>
              <a:spcBef>
                <a:spcPts val="336"/>
              </a:spcBef>
              <a:spcAft>
                <a:spcPts val="0"/>
              </a:spcAft>
              <a:buSzPts val="1276"/>
              <a:buChar char="🞇"/>
            </a:pPr>
            <a:r>
              <a:rPr lang="tr-TR" sz="1679"/>
              <a:t>The algorithm to unite two binomial heaps H1 and H2 is given in Fig. 12.18.</a:t>
            </a:r>
            <a:endParaRPr sz="1679" b="1"/>
          </a:p>
        </p:txBody>
      </p:sp>
      <p:sp>
        <p:nvSpPr>
          <p:cNvPr id="505" name="Google Shape;505;p2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27</a:t>
            </a:fld>
            <a:endParaRPr/>
          </a:p>
        </p:txBody>
      </p:sp>
      <p:sp>
        <p:nvSpPr>
          <p:cNvPr id="506" name="Google Shape;506;p2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507" name="Google Shape;507;p27"/>
          <p:cNvPicPr preferRelativeResize="0"/>
          <p:nvPr/>
        </p:nvPicPr>
        <p:blipFill rotWithShape="1">
          <a:blip r:embed="rId3">
            <a:alphaModFix/>
          </a:blip>
          <a:srcRect/>
          <a:stretch/>
        </p:blipFill>
        <p:spPr>
          <a:xfrm>
            <a:off x="838200" y="1676400"/>
            <a:ext cx="4605310" cy="4752975"/>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2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Binomial Heaps</a:t>
            </a:r>
            <a:endParaRPr sz="3600"/>
          </a:p>
        </p:txBody>
      </p:sp>
      <p:sp>
        <p:nvSpPr>
          <p:cNvPr id="514" name="Google Shape;514;p28"/>
          <p:cNvSpPr txBox="1">
            <a:spLocks noGrp="1"/>
          </p:cNvSpPr>
          <p:nvPr>
            <p:ph type="body" idx="1"/>
          </p:nvPr>
        </p:nvSpPr>
        <p:spPr>
          <a:xfrm>
            <a:off x="533400" y="914400"/>
            <a:ext cx="8077200" cy="49530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tr-TR" sz="2040" b="1" i="1"/>
              <a:t>Uniting Two Binomial Heaps</a:t>
            </a:r>
            <a:endParaRPr sz="2040" b="1" i="1"/>
          </a:p>
          <a:p>
            <a:pPr marL="342900" lvl="0" indent="-274320" algn="l" rtl="0">
              <a:lnSpc>
                <a:spcPct val="80000"/>
              </a:lnSpc>
              <a:spcBef>
                <a:spcPts val="408"/>
              </a:spcBef>
              <a:spcAft>
                <a:spcPts val="0"/>
              </a:spcAft>
              <a:buSzPts val="1550"/>
              <a:buChar char="🞇"/>
            </a:pPr>
            <a:r>
              <a:rPr lang="tr-TR" sz="2040"/>
              <a:t>The algorithm destroys the original representations of heaps H1 and H2. </a:t>
            </a:r>
            <a:endParaRPr sz="2040"/>
          </a:p>
          <a:p>
            <a:pPr marL="342900" lvl="0" indent="-274320" algn="l" rtl="0">
              <a:lnSpc>
                <a:spcPct val="80000"/>
              </a:lnSpc>
              <a:spcBef>
                <a:spcPts val="408"/>
              </a:spcBef>
              <a:spcAft>
                <a:spcPts val="0"/>
              </a:spcAft>
              <a:buSzPts val="1550"/>
              <a:buChar char="🞇"/>
            </a:pPr>
            <a:r>
              <a:rPr lang="tr-TR" sz="2040"/>
              <a:t>Apart from Link_Binomial–Tree(), it uses another procedure Merge_Binomial–Heap() which is used to merge the root lists of H1 and H2 into a single linked list that is sorted by degree into a monotonically increasing order.</a:t>
            </a:r>
            <a:endParaRPr/>
          </a:p>
          <a:p>
            <a:pPr marL="342900" lvl="0" indent="-274320" algn="l" rtl="0">
              <a:lnSpc>
                <a:spcPct val="80000"/>
              </a:lnSpc>
              <a:spcBef>
                <a:spcPts val="408"/>
              </a:spcBef>
              <a:spcAft>
                <a:spcPts val="0"/>
              </a:spcAft>
              <a:buSzPts val="1550"/>
              <a:buChar char="🞇"/>
            </a:pPr>
            <a:r>
              <a:rPr lang="tr-TR" sz="2040"/>
              <a:t>In the algorithm, Steps 1 to 3 merge the root lists of binomial heaps H1 and H2 into a single root list H in such a way that H1 and H2 are sorted strictly by increasing degree. </a:t>
            </a:r>
            <a:endParaRPr/>
          </a:p>
          <a:p>
            <a:pPr marL="342900" lvl="0" indent="-274320" algn="l" rtl="0">
              <a:lnSpc>
                <a:spcPct val="80000"/>
              </a:lnSpc>
              <a:spcBef>
                <a:spcPts val="408"/>
              </a:spcBef>
              <a:spcAft>
                <a:spcPts val="0"/>
              </a:spcAft>
              <a:buSzPts val="1550"/>
              <a:buChar char="🞇"/>
            </a:pPr>
            <a:r>
              <a:rPr lang="tr-TR" sz="2040"/>
              <a:t>Merge_Binomial–Heap() returns a root list H that is sorted by monotonically increasing degree. </a:t>
            </a:r>
            <a:endParaRPr sz="2040"/>
          </a:p>
          <a:p>
            <a:pPr marL="342900" lvl="0" indent="-274320" algn="l" rtl="0">
              <a:lnSpc>
                <a:spcPct val="80000"/>
              </a:lnSpc>
              <a:spcBef>
                <a:spcPts val="408"/>
              </a:spcBef>
              <a:spcAft>
                <a:spcPts val="0"/>
              </a:spcAft>
              <a:buSzPts val="1550"/>
              <a:buChar char="🞇"/>
            </a:pPr>
            <a:r>
              <a:rPr lang="tr-TR" sz="2040"/>
              <a:t>If there are m roots in the root lists of H1 and H2, then Merge_Binomial–Heap() runs in O(m) time. </a:t>
            </a:r>
            <a:endParaRPr sz="2040"/>
          </a:p>
          <a:p>
            <a:pPr marL="342900" lvl="0" indent="-274320" algn="l" rtl="0">
              <a:lnSpc>
                <a:spcPct val="80000"/>
              </a:lnSpc>
              <a:spcBef>
                <a:spcPts val="408"/>
              </a:spcBef>
              <a:spcAft>
                <a:spcPts val="0"/>
              </a:spcAft>
              <a:buSzPts val="1550"/>
              <a:buChar char="🞇"/>
            </a:pPr>
            <a:r>
              <a:rPr lang="tr-TR" sz="2040"/>
              <a:t>This procedure repeatedly examines the roots at the heads of the two root lists and appends the root with the lower degree to the output root list, while removing it from its input root list.</a:t>
            </a:r>
            <a:endParaRPr sz="2040" b="1" i="1"/>
          </a:p>
        </p:txBody>
      </p:sp>
      <p:sp>
        <p:nvSpPr>
          <p:cNvPr id="515" name="Google Shape;515;p2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28</a:t>
            </a:fld>
            <a:endParaRPr/>
          </a:p>
        </p:txBody>
      </p:sp>
      <p:sp>
        <p:nvSpPr>
          <p:cNvPr id="516" name="Google Shape;516;p2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2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Binomial Heaps</a:t>
            </a:r>
            <a:endParaRPr sz="3600"/>
          </a:p>
        </p:txBody>
      </p:sp>
      <p:sp>
        <p:nvSpPr>
          <p:cNvPr id="523" name="Google Shape;523;p29"/>
          <p:cNvSpPr txBox="1">
            <a:spLocks noGrp="1"/>
          </p:cNvSpPr>
          <p:nvPr>
            <p:ph type="body" idx="1"/>
          </p:nvPr>
        </p:nvSpPr>
        <p:spPr>
          <a:xfrm>
            <a:off x="533400" y="914400"/>
            <a:ext cx="8077200" cy="51054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824"/>
              <a:buChar char="🞇"/>
            </a:pPr>
            <a:r>
              <a:rPr lang="tr-TR" b="1" i="1"/>
              <a:t>Uniting Two Binomial Heaps</a:t>
            </a:r>
            <a:endParaRPr b="1" i="1"/>
          </a:p>
          <a:p>
            <a:pPr marL="342900" lvl="0" indent="-274319" algn="l" rtl="0">
              <a:lnSpc>
                <a:spcPct val="90000"/>
              </a:lnSpc>
              <a:spcBef>
                <a:spcPts val="480"/>
              </a:spcBef>
              <a:spcAft>
                <a:spcPts val="0"/>
              </a:spcAft>
              <a:buSzPts val="1824"/>
              <a:buChar char="🞇"/>
            </a:pPr>
            <a:r>
              <a:rPr lang="tr-TR"/>
              <a:t>Step 4 of the algorithm checks if there is at least one root in the heap H. </a:t>
            </a:r>
            <a:endParaRPr/>
          </a:p>
          <a:p>
            <a:pPr marL="342900" lvl="0" indent="-274319" algn="l" rtl="0">
              <a:lnSpc>
                <a:spcPct val="90000"/>
              </a:lnSpc>
              <a:spcBef>
                <a:spcPts val="480"/>
              </a:spcBef>
              <a:spcAft>
                <a:spcPts val="0"/>
              </a:spcAft>
              <a:buSzPts val="1824"/>
              <a:buChar char="🞇"/>
            </a:pPr>
            <a:r>
              <a:rPr lang="tr-TR"/>
              <a:t>The algorithm proceeds only if H has at least one root. </a:t>
            </a:r>
            <a:endParaRPr/>
          </a:p>
          <a:p>
            <a:pPr marL="342900" lvl="0" indent="-274319" algn="l" rtl="0">
              <a:lnSpc>
                <a:spcPct val="90000"/>
              </a:lnSpc>
              <a:spcBef>
                <a:spcPts val="480"/>
              </a:spcBef>
              <a:spcAft>
                <a:spcPts val="0"/>
              </a:spcAft>
              <a:buSzPts val="1824"/>
              <a:buChar char="🞇"/>
            </a:pPr>
            <a:r>
              <a:rPr lang="tr-TR"/>
              <a:t>In Step 5, we initialize three pointers: PTR which points to the root that is currently being examined, PREV which points to the root preceding PTR on the root list, and NEXT which points to the root following PTR on the root list.</a:t>
            </a:r>
            <a:endParaRPr/>
          </a:p>
          <a:p>
            <a:pPr marL="342900" lvl="0" indent="-274319" algn="l" rtl="0">
              <a:lnSpc>
                <a:spcPct val="90000"/>
              </a:lnSpc>
              <a:spcBef>
                <a:spcPts val="480"/>
              </a:spcBef>
              <a:spcAft>
                <a:spcPts val="0"/>
              </a:spcAft>
              <a:buSzPts val="1824"/>
              <a:buChar char="🞇"/>
            </a:pPr>
            <a:r>
              <a:rPr lang="tr-TR"/>
              <a:t>In Step 6, we have a while loop in which at each iteration, we decide whether to link PTR to NEXT or NEXT to PTR depending on their degrees and possibly the degree of sibling[NEXT].</a:t>
            </a:r>
            <a:endParaRPr b="1" i="1"/>
          </a:p>
        </p:txBody>
      </p:sp>
      <p:sp>
        <p:nvSpPr>
          <p:cNvPr id="524" name="Google Shape;524;p2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29</a:t>
            </a:fld>
            <a:endParaRPr/>
          </a:p>
        </p:txBody>
      </p:sp>
      <p:sp>
        <p:nvSpPr>
          <p:cNvPr id="525" name="Google Shape;525;p2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Binary Heaps</a:t>
            </a:r>
            <a:endParaRPr sz="3600"/>
          </a:p>
        </p:txBody>
      </p:sp>
      <p:sp>
        <p:nvSpPr>
          <p:cNvPr id="276" name="Google Shape;276;p3"/>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687"/>
              <a:buChar char="🞇"/>
            </a:pPr>
            <a:r>
              <a:rPr lang="tr-TR" sz="2220"/>
              <a:t>A binary heap is a complete binary tree in which every node satisfies the heap property which states that:</a:t>
            </a:r>
            <a:endParaRPr/>
          </a:p>
          <a:p>
            <a:pPr marL="342900" lvl="0" indent="-274319" algn="l" rtl="0">
              <a:lnSpc>
                <a:spcPct val="90000"/>
              </a:lnSpc>
              <a:spcBef>
                <a:spcPts val="444"/>
              </a:spcBef>
              <a:spcAft>
                <a:spcPts val="0"/>
              </a:spcAft>
              <a:buSzPts val="1687"/>
              <a:buChar char="🞇"/>
            </a:pPr>
            <a:r>
              <a:rPr lang="tr-TR" sz="2220" b="1"/>
              <a:t>If B is a child of A, then key(A) ≥ key(B)</a:t>
            </a:r>
            <a:endParaRPr/>
          </a:p>
          <a:p>
            <a:pPr marL="342900" lvl="0" indent="-274319" algn="l" rtl="0">
              <a:lnSpc>
                <a:spcPct val="90000"/>
              </a:lnSpc>
              <a:spcBef>
                <a:spcPts val="444"/>
              </a:spcBef>
              <a:spcAft>
                <a:spcPts val="0"/>
              </a:spcAft>
              <a:buSzPts val="1687"/>
              <a:buChar char="🞇"/>
            </a:pPr>
            <a:r>
              <a:rPr lang="tr-TR" sz="2220"/>
              <a:t>This implies that elements at every node will be either greater than or equal to the element at its left and right child. </a:t>
            </a:r>
            <a:endParaRPr sz="2220"/>
          </a:p>
          <a:p>
            <a:pPr marL="342900" lvl="0" indent="-274319" algn="l" rtl="0">
              <a:lnSpc>
                <a:spcPct val="90000"/>
              </a:lnSpc>
              <a:spcBef>
                <a:spcPts val="444"/>
              </a:spcBef>
              <a:spcAft>
                <a:spcPts val="0"/>
              </a:spcAft>
              <a:buSzPts val="1687"/>
              <a:buChar char="🞇"/>
            </a:pPr>
            <a:r>
              <a:rPr lang="tr-TR" sz="2220"/>
              <a:t>Thus, the root node has the highest key value in the heap. Such a heap is commonly known as a </a:t>
            </a:r>
            <a:r>
              <a:rPr lang="tr-TR" sz="2220" b="1" i="1"/>
              <a:t>max-heap.</a:t>
            </a:r>
            <a:endParaRPr/>
          </a:p>
          <a:p>
            <a:pPr marL="342900" lvl="0" indent="-274319" algn="l" rtl="0">
              <a:lnSpc>
                <a:spcPct val="90000"/>
              </a:lnSpc>
              <a:spcBef>
                <a:spcPts val="444"/>
              </a:spcBef>
              <a:spcAft>
                <a:spcPts val="0"/>
              </a:spcAft>
              <a:buSzPts val="1687"/>
              <a:buChar char="🞇"/>
            </a:pPr>
            <a:r>
              <a:rPr lang="tr-TR" sz="2220"/>
              <a:t>Alternatively, elements at every node will be either less than or equal to the element at its left and right child. </a:t>
            </a:r>
            <a:endParaRPr sz="2220"/>
          </a:p>
          <a:p>
            <a:pPr marL="342900" lvl="0" indent="-274319" algn="l" rtl="0">
              <a:lnSpc>
                <a:spcPct val="90000"/>
              </a:lnSpc>
              <a:spcBef>
                <a:spcPts val="444"/>
              </a:spcBef>
              <a:spcAft>
                <a:spcPts val="0"/>
              </a:spcAft>
              <a:buSzPts val="1687"/>
              <a:buChar char="🞇"/>
            </a:pPr>
            <a:r>
              <a:rPr lang="tr-TR" sz="2220"/>
              <a:t>Thus, the root has the lowest key value. Such a heap is called a </a:t>
            </a:r>
            <a:r>
              <a:rPr lang="tr-TR" sz="2220" b="1" i="1"/>
              <a:t>min-heap.</a:t>
            </a:r>
            <a:endParaRPr sz="2220" b="1"/>
          </a:p>
        </p:txBody>
      </p:sp>
      <p:sp>
        <p:nvSpPr>
          <p:cNvPr id="277" name="Google Shape;277;p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a:t>
            </a:fld>
            <a:endParaRPr/>
          </a:p>
        </p:txBody>
      </p:sp>
      <p:sp>
        <p:nvSpPr>
          <p:cNvPr id="278" name="Google Shape;278;p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3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Binomial Heaps</a:t>
            </a:r>
            <a:endParaRPr sz="3600"/>
          </a:p>
        </p:txBody>
      </p:sp>
      <p:sp>
        <p:nvSpPr>
          <p:cNvPr id="532" name="Google Shape;532;p30"/>
          <p:cNvSpPr txBox="1">
            <a:spLocks noGrp="1"/>
          </p:cNvSpPr>
          <p:nvPr>
            <p:ph type="body" idx="1"/>
          </p:nvPr>
        </p:nvSpPr>
        <p:spPr>
          <a:xfrm>
            <a:off x="533400" y="914400"/>
            <a:ext cx="8077200" cy="53340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tr-TR" sz="2040" b="1" i="1"/>
              <a:t>Uniting Two Binomial Heaps</a:t>
            </a:r>
            <a:endParaRPr sz="2040" b="1" i="1"/>
          </a:p>
          <a:p>
            <a:pPr marL="342900" lvl="0" indent="-274320" algn="l" rtl="0">
              <a:lnSpc>
                <a:spcPct val="80000"/>
              </a:lnSpc>
              <a:spcBef>
                <a:spcPts val="408"/>
              </a:spcBef>
              <a:spcAft>
                <a:spcPts val="0"/>
              </a:spcAft>
              <a:buSzPts val="1550"/>
              <a:buChar char="🞇"/>
            </a:pPr>
            <a:r>
              <a:rPr lang="tr-TR" sz="2040"/>
              <a:t>In Step 7, we check for two conditions. First, if degree[PTR] ≠ degree[NEXT], that is, when PTR is the root of a B</a:t>
            </a:r>
            <a:r>
              <a:rPr lang="tr-TR" sz="2040" baseline="-25000"/>
              <a:t>i</a:t>
            </a:r>
            <a:r>
              <a:rPr lang="tr-TR" sz="2040"/>
              <a:t> tree and NEXT is the root of a Bj tree for some j &gt; i, then PTR and NEXT are not linked to each other, but we move the pointers one position further down the list. </a:t>
            </a:r>
            <a:endParaRPr sz="2040"/>
          </a:p>
          <a:p>
            <a:pPr marL="342900" lvl="0" indent="-274320" algn="l" rtl="0">
              <a:lnSpc>
                <a:spcPct val="80000"/>
              </a:lnSpc>
              <a:spcBef>
                <a:spcPts val="408"/>
              </a:spcBef>
              <a:spcAft>
                <a:spcPts val="0"/>
              </a:spcAft>
              <a:buSzPts val="1550"/>
              <a:buChar char="🞇"/>
            </a:pPr>
            <a:r>
              <a:rPr lang="tr-TR" sz="2040"/>
              <a:t>Second, we check if PTR is the first of three roots of equal degree, that is, </a:t>
            </a:r>
            <a:endParaRPr/>
          </a:p>
          <a:p>
            <a:pPr marL="342900" lvl="0" indent="-274320" algn="l" rtl="0">
              <a:lnSpc>
                <a:spcPct val="80000"/>
              </a:lnSpc>
              <a:spcBef>
                <a:spcPts val="408"/>
              </a:spcBef>
              <a:spcAft>
                <a:spcPts val="0"/>
              </a:spcAft>
              <a:buSzPts val="1550"/>
              <a:buNone/>
            </a:pPr>
            <a:r>
              <a:rPr lang="tr-TR" sz="2040"/>
              <a:t>	degree[PTR] = degree[NEXT] = degree[Sibling[NEXT]]</a:t>
            </a:r>
            <a:endParaRPr/>
          </a:p>
          <a:p>
            <a:pPr marL="342900" lvl="0" indent="-274320" algn="l" rtl="0">
              <a:lnSpc>
                <a:spcPct val="80000"/>
              </a:lnSpc>
              <a:spcBef>
                <a:spcPts val="408"/>
              </a:spcBef>
              <a:spcAft>
                <a:spcPts val="0"/>
              </a:spcAft>
              <a:buSzPts val="1550"/>
              <a:buChar char="🞇"/>
            </a:pPr>
            <a:r>
              <a:rPr lang="tr-TR" sz="2040"/>
              <a:t>In this case also, we just move the pointers one position further down the list by writing PREV= PTR, PTR = NEXT.</a:t>
            </a:r>
            <a:endParaRPr/>
          </a:p>
          <a:p>
            <a:pPr marL="342900" lvl="0" indent="-274320" algn="l" rtl="0">
              <a:lnSpc>
                <a:spcPct val="80000"/>
              </a:lnSpc>
              <a:spcBef>
                <a:spcPts val="408"/>
              </a:spcBef>
              <a:spcAft>
                <a:spcPts val="0"/>
              </a:spcAft>
              <a:buSzPts val="1550"/>
              <a:buChar char="🞇"/>
            </a:pPr>
            <a:r>
              <a:rPr lang="tr-TR" sz="2040"/>
              <a:t>However, if the above IF conditions do not satisfy, then the case that pops up is that PTR is the first of two roots of equal degree, that is, </a:t>
            </a:r>
            <a:endParaRPr/>
          </a:p>
          <a:p>
            <a:pPr marL="342900" lvl="0" indent="-274320" algn="l" rtl="0">
              <a:lnSpc>
                <a:spcPct val="80000"/>
              </a:lnSpc>
              <a:spcBef>
                <a:spcPts val="408"/>
              </a:spcBef>
              <a:spcAft>
                <a:spcPts val="0"/>
              </a:spcAft>
              <a:buSzPts val="1550"/>
              <a:buNone/>
            </a:pPr>
            <a:r>
              <a:rPr lang="tr-TR" sz="2040"/>
              <a:t>	degree[PTR] = degree[NEXT] ≠ degree[Sibling[NEXT]]</a:t>
            </a:r>
            <a:endParaRPr/>
          </a:p>
          <a:p>
            <a:pPr marL="342900" lvl="0" indent="-274320" algn="l" rtl="0">
              <a:lnSpc>
                <a:spcPct val="80000"/>
              </a:lnSpc>
              <a:spcBef>
                <a:spcPts val="408"/>
              </a:spcBef>
              <a:spcAft>
                <a:spcPts val="0"/>
              </a:spcAft>
              <a:buSzPts val="1550"/>
              <a:buChar char="🞇"/>
            </a:pPr>
            <a:r>
              <a:rPr lang="tr-TR" sz="2040"/>
              <a:t>In this case, we link either PTR with NEXT or NEXT with PTR depending on whichever has the smaller key. </a:t>
            </a:r>
            <a:endParaRPr sz="2040"/>
          </a:p>
          <a:p>
            <a:pPr marL="342900" lvl="0" indent="-274320" algn="l" rtl="0">
              <a:lnSpc>
                <a:spcPct val="80000"/>
              </a:lnSpc>
              <a:spcBef>
                <a:spcPts val="408"/>
              </a:spcBef>
              <a:spcAft>
                <a:spcPts val="0"/>
              </a:spcAft>
              <a:buSzPts val="1550"/>
              <a:buChar char="🞇"/>
            </a:pPr>
            <a:r>
              <a:rPr lang="tr-TR" sz="2040"/>
              <a:t>Of course, the node with the smaller key will be the root after the two nodes are linked.</a:t>
            </a:r>
            <a:endParaRPr sz="2040" b="1" i="1"/>
          </a:p>
        </p:txBody>
      </p:sp>
      <p:sp>
        <p:nvSpPr>
          <p:cNvPr id="533" name="Google Shape;533;p3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30</a:t>
            </a:fld>
            <a:endParaRPr/>
          </a:p>
        </p:txBody>
      </p:sp>
      <p:sp>
        <p:nvSpPr>
          <p:cNvPr id="534" name="Google Shape;534;p3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3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Binomial Heaps</a:t>
            </a:r>
            <a:endParaRPr sz="3600"/>
          </a:p>
        </p:txBody>
      </p:sp>
      <p:sp>
        <p:nvSpPr>
          <p:cNvPr id="541" name="Google Shape;541;p31"/>
          <p:cNvSpPr txBox="1">
            <a:spLocks noGrp="1"/>
          </p:cNvSpPr>
          <p:nvPr>
            <p:ph type="body" idx="1"/>
          </p:nvPr>
        </p:nvSpPr>
        <p:spPr>
          <a:xfrm>
            <a:off x="533400" y="914400"/>
            <a:ext cx="8077200" cy="53340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824"/>
              <a:buChar char="🞇"/>
            </a:pPr>
            <a:r>
              <a:rPr lang="tr-TR" b="1" i="1" dirty="0" err="1"/>
              <a:t>Uniting</a:t>
            </a:r>
            <a:r>
              <a:rPr lang="tr-TR" b="1" i="1" dirty="0"/>
              <a:t> </a:t>
            </a:r>
            <a:r>
              <a:rPr lang="tr-TR" b="1" i="1" dirty="0" err="1"/>
              <a:t>Two</a:t>
            </a:r>
            <a:r>
              <a:rPr lang="tr-TR" b="1" i="1" dirty="0"/>
              <a:t> </a:t>
            </a:r>
            <a:r>
              <a:rPr lang="tr-TR" b="1" i="1" dirty="0" err="1"/>
              <a:t>Binomial</a:t>
            </a:r>
            <a:r>
              <a:rPr lang="tr-TR" b="1" i="1" dirty="0"/>
              <a:t> </a:t>
            </a:r>
            <a:r>
              <a:rPr lang="tr-TR" b="1" i="1" dirty="0" err="1"/>
              <a:t>Heaps</a:t>
            </a:r>
            <a:endParaRPr b="1" i="1" dirty="0"/>
          </a:p>
          <a:p>
            <a:pPr marL="342900" lvl="0" indent="-274319" algn="l" rtl="0">
              <a:lnSpc>
                <a:spcPct val="90000"/>
              </a:lnSpc>
              <a:spcBef>
                <a:spcPts val="480"/>
              </a:spcBef>
              <a:spcAft>
                <a:spcPts val="0"/>
              </a:spcAft>
              <a:buSzPts val="1824"/>
              <a:buChar char="🞇"/>
            </a:pPr>
            <a:r>
              <a:rPr lang="tr-TR" dirty="0" err="1"/>
              <a:t>The</a:t>
            </a:r>
            <a:r>
              <a:rPr lang="tr-TR" dirty="0"/>
              <a:t> </a:t>
            </a:r>
            <a:r>
              <a:rPr lang="tr-TR" dirty="0" err="1"/>
              <a:t>running</a:t>
            </a:r>
            <a:r>
              <a:rPr lang="tr-TR" dirty="0"/>
              <a:t> time of </a:t>
            </a:r>
            <a:r>
              <a:rPr lang="tr-TR" dirty="0" err="1"/>
              <a:t>Union_Binomial</a:t>
            </a:r>
            <a:r>
              <a:rPr lang="tr-TR" dirty="0"/>
              <a:t>–</a:t>
            </a:r>
            <a:r>
              <a:rPr lang="tr-TR" dirty="0" err="1"/>
              <a:t>Heap</a:t>
            </a:r>
            <a:r>
              <a:rPr lang="tr-TR" dirty="0"/>
              <a:t>() can be </a:t>
            </a:r>
            <a:r>
              <a:rPr lang="tr-TR" dirty="0" err="1"/>
              <a:t>given</a:t>
            </a:r>
            <a:r>
              <a:rPr lang="tr-TR" dirty="0"/>
              <a:t> as O(1og n), </a:t>
            </a:r>
            <a:r>
              <a:rPr lang="tr-TR" dirty="0" err="1"/>
              <a:t>where</a:t>
            </a:r>
            <a:r>
              <a:rPr lang="tr-TR" dirty="0"/>
              <a:t> n is </a:t>
            </a:r>
            <a:r>
              <a:rPr lang="tr-TR" dirty="0" err="1"/>
              <a:t>the</a:t>
            </a:r>
            <a:r>
              <a:rPr lang="tr-TR" dirty="0"/>
              <a:t> total </a:t>
            </a:r>
            <a:r>
              <a:rPr lang="tr-TR" dirty="0" err="1"/>
              <a:t>number</a:t>
            </a:r>
            <a:r>
              <a:rPr lang="tr-TR" dirty="0"/>
              <a:t> of </a:t>
            </a:r>
            <a:r>
              <a:rPr lang="tr-TR" dirty="0" err="1"/>
              <a:t>nodes</a:t>
            </a:r>
            <a:r>
              <a:rPr lang="tr-TR" dirty="0"/>
              <a:t> in </a:t>
            </a:r>
            <a:r>
              <a:rPr lang="tr-TR" dirty="0" err="1"/>
              <a:t>binomial</a:t>
            </a:r>
            <a:r>
              <a:rPr lang="tr-TR" dirty="0"/>
              <a:t> </a:t>
            </a:r>
            <a:r>
              <a:rPr lang="tr-TR" dirty="0" err="1"/>
              <a:t>heaps</a:t>
            </a:r>
            <a:r>
              <a:rPr lang="tr-TR" dirty="0"/>
              <a:t> H</a:t>
            </a:r>
            <a:r>
              <a:rPr lang="tr-TR" baseline="-25000" dirty="0"/>
              <a:t>1</a:t>
            </a:r>
            <a:r>
              <a:rPr lang="tr-TR" dirty="0"/>
              <a:t> </a:t>
            </a:r>
            <a:r>
              <a:rPr lang="tr-TR" dirty="0" err="1"/>
              <a:t>and</a:t>
            </a:r>
            <a:r>
              <a:rPr lang="tr-TR" dirty="0"/>
              <a:t> H</a:t>
            </a:r>
            <a:r>
              <a:rPr lang="tr-TR" baseline="-25000" dirty="0"/>
              <a:t>2</a:t>
            </a:r>
            <a:r>
              <a:rPr lang="tr-TR" dirty="0"/>
              <a:t>. </a:t>
            </a:r>
            <a:endParaRPr dirty="0"/>
          </a:p>
          <a:p>
            <a:pPr marL="342900" lvl="0" indent="-274319" algn="l" rtl="0">
              <a:lnSpc>
                <a:spcPct val="90000"/>
              </a:lnSpc>
              <a:spcBef>
                <a:spcPts val="480"/>
              </a:spcBef>
              <a:spcAft>
                <a:spcPts val="0"/>
              </a:spcAft>
              <a:buSzPts val="1824"/>
              <a:buChar char="🞇"/>
            </a:pPr>
            <a:r>
              <a:rPr lang="tr-TR" dirty="0" err="1"/>
              <a:t>If</a:t>
            </a:r>
            <a:r>
              <a:rPr lang="tr-TR" dirty="0"/>
              <a:t> H</a:t>
            </a:r>
            <a:r>
              <a:rPr lang="tr-TR" baseline="-25000" dirty="0"/>
              <a:t>1</a:t>
            </a:r>
            <a:r>
              <a:rPr lang="tr-TR" dirty="0"/>
              <a:t> </a:t>
            </a:r>
            <a:r>
              <a:rPr lang="tr-TR" dirty="0" err="1"/>
              <a:t>contains</a:t>
            </a:r>
            <a:r>
              <a:rPr lang="tr-TR" dirty="0"/>
              <a:t> n</a:t>
            </a:r>
            <a:r>
              <a:rPr lang="tr-TR" baseline="-25000" dirty="0"/>
              <a:t>1</a:t>
            </a:r>
            <a:r>
              <a:rPr lang="tr-TR" dirty="0"/>
              <a:t> </a:t>
            </a:r>
            <a:r>
              <a:rPr lang="tr-TR" dirty="0" err="1"/>
              <a:t>nodes</a:t>
            </a:r>
            <a:r>
              <a:rPr lang="tr-TR" dirty="0"/>
              <a:t> </a:t>
            </a:r>
            <a:r>
              <a:rPr lang="tr-TR" dirty="0" err="1"/>
              <a:t>and</a:t>
            </a:r>
            <a:r>
              <a:rPr lang="tr-TR" dirty="0"/>
              <a:t> H</a:t>
            </a:r>
            <a:r>
              <a:rPr lang="tr-TR" baseline="-25000" dirty="0"/>
              <a:t>2</a:t>
            </a:r>
            <a:r>
              <a:rPr lang="tr-TR" dirty="0"/>
              <a:t> </a:t>
            </a:r>
            <a:r>
              <a:rPr lang="tr-TR" dirty="0" err="1"/>
              <a:t>contains</a:t>
            </a:r>
            <a:r>
              <a:rPr lang="tr-TR" dirty="0"/>
              <a:t> n</a:t>
            </a:r>
            <a:r>
              <a:rPr lang="tr-TR" baseline="-25000" dirty="0"/>
              <a:t>2</a:t>
            </a:r>
            <a:r>
              <a:rPr lang="tr-TR" dirty="0"/>
              <a:t> </a:t>
            </a:r>
            <a:r>
              <a:rPr lang="tr-TR" dirty="0" err="1"/>
              <a:t>nodes</a:t>
            </a:r>
            <a:r>
              <a:rPr lang="tr-TR" dirty="0"/>
              <a:t>, </a:t>
            </a:r>
            <a:r>
              <a:rPr lang="tr-TR" dirty="0" err="1"/>
              <a:t>then</a:t>
            </a:r>
            <a:r>
              <a:rPr lang="tr-TR" dirty="0"/>
              <a:t> H</a:t>
            </a:r>
            <a:r>
              <a:rPr lang="tr-TR" baseline="-25000" dirty="0"/>
              <a:t>1</a:t>
            </a:r>
            <a:r>
              <a:rPr lang="tr-TR" dirty="0"/>
              <a:t> </a:t>
            </a:r>
            <a:r>
              <a:rPr lang="tr-TR" dirty="0" err="1"/>
              <a:t>contains</a:t>
            </a:r>
            <a:r>
              <a:rPr lang="tr-TR" dirty="0"/>
              <a:t> at </a:t>
            </a:r>
            <a:r>
              <a:rPr lang="tr-TR" dirty="0" err="1"/>
              <a:t>most</a:t>
            </a:r>
            <a:r>
              <a:rPr lang="tr-TR" dirty="0"/>
              <a:t> 1og(n</a:t>
            </a:r>
            <a:r>
              <a:rPr lang="tr-TR" baseline="-25000" dirty="0"/>
              <a:t>1</a:t>
            </a:r>
            <a:r>
              <a:rPr lang="tr-TR" dirty="0"/>
              <a:t> + 1) </a:t>
            </a:r>
            <a:r>
              <a:rPr lang="tr-TR" dirty="0" err="1"/>
              <a:t>roots</a:t>
            </a:r>
            <a:r>
              <a:rPr lang="tr-TR" dirty="0"/>
              <a:t> </a:t>
            </a:r>
            <a:r>
              <a:rPr lang="tr-TR" dirty="0" err="1"/>
              <a:t>and</a:t>
            </a:r>
            <a:r>
              <a:rPr lang="tr-TR" dirty="0"/>
              <a:t> H</a:t>
            </a:r>
            <a:r>
              <a:rPr lang="tr-TR" baseline="-25000" dirty="0"/>
              <a:t>2</a:t>
            </a:r>
            <a:r>
              <a:rPr lang="tr-TR" dirty="0"/>
              <a:t> </a:t>
            </a:r>
            <a:r>
              <a:rPr lang="tr-TR" dirty="0" err="1"/>
              <a:t>contains</a:t>
            </a:r>
            <a:r>
              <a:rPr lang="tr-TR" dirty="0"/>
              <a:t> at </a:t>
            </a:r>
            <a:r>
              <a:rPr lang="tr-TR" dirty="0" err="1"/>
              <a:t>most</a:t>
            </a:r>
            <a:r>
              <a:rPr lang="tr-TR" dirty="0"/>
              <a:t> 1og(n</a:t>
            </a:r>
            <a:r>
              <a:rPr lang="tr-TR" baseline="-25000" dirty="0"/>
              <a:t>2</a:t>
            </a:r>
            <a:r>
              <a:rPr lang="tr-TR" dirty="0"/>
              <a:t> + 1) </a:t>
            </a:r>
            <a:r>
              <a:rPr lang="tr-TR" dirty="0" err="1"/>
              <a:t>roots</a:t>
            </a:r>
            <a:r>
              <a:rPr lang="tr-TR" dirty="0"/>
              <a:t>, </a:t>
            </a:r>
            <a:r>
              <a:rPr lang="tr-TR" dirty="0" err="1"/>
              <a:t>so</a:t>
            </a:r>
            <a:r>
              <a:rPr lang="tr-TR" dirty="0"/>
              <a:t> H </a:t>
            </a:r>
            <a:r>
              <a:rPr lang="tr-TR" dirty="0" err="1"/>
              <a:t>contains</a:t>
            </a:r>
            <a:r>
              <a:rPr lang="tr-TR" dirty="0"/>
              <a:t> at </a:t>
            </a:r>
            <a:r>
              <a:rPr lang="tr-TR" dirty="0" err="1"/>
              <a:t>most</a:t>
            </a:r>
            <a:r>
              <a:rPr lang="tr-TR" dirty="0"/>
              <a:t> (1og n</a:t>
            </a:r>
            <a:r>
              <a:rPr lang="tr-TR" baseline="-25000" dirty="0"/>
              <a:t>2</a:t>
            </a:r>
            <a:r>
              <a:rPr lang="tr-TR" dirty="0"/>
              <a:t> + 1og n</a:t>
            </a:r>
            <a:r>
              <a:rPr lang="tr-TR" baseline="-25000" dirty="0"/>
              <a:t>1</a:t>
            </a:r>
            <a:r>
              <a:rPr lang="tr-TR" dirty="0"/>
              <a:t> + 2) ≤ (2 1og n + 2) = O(1og n) </a:t>
            </a:r>
            <a:r>
              <a:rPr lang="tr-TR" dirty="0" err="1"/>
              <a:t>roots</a:t>
            </a:r>
            <a:r>
              <a:rPr lang="tr-TR" dirty="0"/>
              <a:t> </a:t>
            </a:r>
            <a:r>
              <a:rPr lang="tr-TR" dirty="0" err="1"/>
              <a:t>when</a:t>
            </a:r>
            <a:r>
              <a:rPr lang="tr-TR" dirty="0"/>
              <a:t> </a:t>
            </a:r>
            <a:r>
              <a:rPr lang="tr-TR" dirty="0" err="1"/>
              <a:t>we</a:t>
            </a:r>
            <a:r>
              <a:rPr lang="tr-TR" dirty="0"/>
              <a:t> </a:t>
            </a:r>
            <a:r>
              <a:rPr lang="tr-TR" dirty="0" err="1"/>
              <a:t>call</a:t>
            </a:r>
            <a:r>
              <a:rPr lang="tr-TR" dirty="0"/>
              <a:t> </a:t>
            </a:r>
            <a:r>
              <a:rPr lang="tr-TR" dirty="0" err="1"/>
              <a:t>Merge_Binomial</a:t>
            </a:r>
            <a:r>
              <a:rPr lang="tr-TR" dirty="0"/>
              <a:t>–</a:t>
            </a:r>
            <a:r>
              <a:rPr lang="tr-TR" dirty="0" err="1"/>
              <a:t>Heap</a:t>
            </a:r>
            <a:r>
              <a:rPr lang="tr-TR" dirty="0"/>
              <a:t>(). </a:t>
            </a:r>
            <a:endParaRPr dirty="0"/>
          </a:p>
          <a:p>
            <a:pPr marL="342900" lvl="0" indent="-274319" algn="l" rtl="0">
              <a:lnSpc>
                <a:spcPct val="90000"/>
              </a:lnSpc>
              <a:spcBef>
                <a:spcPts val="480"/>
              </a:spcBef>
              <a:spcAft>
                <a:spcPts val="0"/>
              </a:spcAft>
              <a:buSzPts val="1824"/>
              <a:buChar char="🞇"/>
            </a:pPr>
            <a:r>
              <a:rPr lang="tr-TR" dirty="0"/>
              <a:t>Since, n = n</a:t>
            </a:r>
            <a:r>
              <a:rPr lang="tr-TR" baseline="-25000" dirty="0"/>
              <a:t>1</a:t>
            </a:r>
            <a:r>
              <a:rPr lang="tr-TR" dirty="0"/>
              <a:t>+ n</a:t>
            </a:r>
            <a:r>
              <a:rPr lang="tr-TR" baseline="-25000" dirty="0"/>
              <a:t>2</a:t>
            </a:r>
            <a:r>
              <a:rPr lang="tr-TR" dirty="0"/>
              <a:t>, </a:t>
            </a:r>
            <a:r>
              <a:rPr lang="tr-TR" dirty="0" err="1"/>
              <a:t>the</a:t>
            </a:r>
            <a:r>
              <a:rPr lang="tr-TR" dirty="0"/>
              <a:t> </a:t>
            </a:r>
            <a:r>
              <a:rPr lang="tr-TR" dirty="0" err="1"/>
              <a:t>Merge_Binomial</a:t>
            </a:r>
            <a:r>
              <a:rPr lang="tr-TR" dirty="0"/>
              <a:t>–</a:t>
            </a:r>
            <a:r>
              <a:rPr lang="tr-TR" dirty="0" err="1"/>
              <a:t>Heap</a:t>
            </a:r>
            <a:r>
              <a:rPr lang="tr-TR" dirty="0"/>
              <a:t>() </a:t>
            </a:r>
            <a:r>
              <a:rPr lang="tr-TR" dirty="0" err="1"/>
              <a:t>takes</a:t>
            </a:r>
            <a:r>
              <a:rPr lang="tr-TR" dirty="0"/>
              <a:t> O(</a:t>
            </a:r>
            <a:r>
              <a:rPr lang="tr-TR" dirty="0" err="1"/>
              <a:t>log</a:t>
            </a:r>
            <a:r>
              <a:rPr lang="tr-TR" dirty="0"/>
              <a:t> n) </a:t>
            </a:r>
            <a:r>
              <a:rPr lang="tr-TR" dirty="0" err="1"/>
              <a:t>to</a:t>
            </a:r>
            <a:r>
              <a:rPr lang="tr-TR" dirty="0"/>
              <a:t> </a:t>
            </a:r>
            <a:r>
              <a:rPr lang="tr-TR" dirty="0" err="1"/>
              <a:t>execute</a:t>
            </a:r>
            <a:r>
              <a:rPr lang="tr-TR" dirty="0"/>
              <a:t>. </a:t>
            </a:r>
            <a:endParaRPr dirty="0"/>
          </a:p>
          <a:p>
            <a:pPr marL="342900" lvl="0" indent="-274319" algn="l" rtl="0">
              <a:lnSpc>
                <a:spcPct val="90000"/>
              </a:lnSpc>
              <a:spcBef>
                <a:spcPts val="480"/>
              </a:spcBef>
              <a:spcAft>
                <a:spcPts val="0"/>
              </a:spcAft>
              <a:buSzPts val="1824"/>
              <a:buChar char="🞇"/>
            </a:pPr>
            <a:r>
              <a:rPr lang="tr-TR" dirty="0" err="1"/>
              <a:t>Each</a:t>
            </a:r>
            <a:r>
              <a:rPr lang="tr-TR" dirty="0"/>
              <a:t> </a:t>
            </a:r>
            <a:r>
              <a:rPr lang="tr-TR" dirty="0" err="1"/>
              <a:t>iteration</a:t>
            </a:r>
            <a:r>
              <a:rPr lang="tr-TR" dirty="0"/>
              <a:t> of </a:t>
            </a:r>
            <a:r>
              <a:rPr lang="tr-TR" dirty="0" err="1"/>
              <a:t>the</a:t>
            </a:r>
            <a:r>
              <a:rPr lang="tr-TR" dirty="0"/>
              <a:t> </a:t>
            </a:r>
            <a:r>
              <a:rPr lang="tr-TR" dirty="0" err="1"/>
              <a:t>while</a:t>
            </a:r>
            <a:r>
              <a:rPr lang="tr-TR" dirty="0"/>
              <a:t> </a:t>
            </a:r>
            <a:r>
              <a:rPr lang="tr-TR" dirty="0" err="1"/>
              <a:t>loop</a:t>
            </a:r>
            <a:r>
              <a:rPr lang="tr-TR" dirty="0"/>
              <a:t> </a:t>
            </a:r>
            <a:r>
              <a:rPr lang="tr-TR" dirty="0" err="1"/>
              <a:t>takes</a:t>
            </a:r>
            <a:r>
              <a:rPr lang="tr-TR" dirty="0"/>
              <a:t> O(1) time, </a:t>
            </a:r>
            <a:r>
              <a:rPr lang="tr-TR" dirty="0" err="1"/>
              <a:t>and</a:t>
            </a:r>
            <a:r>
              <a:rPr lang="tr-TR" dirty="0"/>
              <a:t> </a:t>
            </a:r>
            <a:r>
              <a:rPr lang="tr-TR" dirty="0" err="1"/>
              <a:t>because</a:t>
            </a:r>
            <a:r>
              <a:rPr lang="tr-TR" dirty="0"/>
              <a:t> </a:t>
            </a:r>
            <a:r>
              <a:rPr lang="tr-TR" dirty="0" err="1"/>
              <a:t>there</a:t>
            </a:r>
            <a:r>
              <a:rPr lang="tr-TR" dirty="0"/>
              <a:t> </a:t>
            </a:r>
            <a:r>
              <a:rPr lang="tr-TR" dirty="0" err="1"/>
              <a:t>are</a:t>
            </a:r>
            <a:r>
              <a:rPr lang="tr-TR" dirty="0"/>
              <a:t> at </a:t>
            </a:r>
            <a:r>
              <a:rPr lang="tr-TR" dirty="0" err="1"/>
              <a:t>most</a:t>
            </a:r>
            <a:r>
              <a:rPr lang="tr-TR" dirty="0"/>
              <a:t> (1og n</a:t>
            </a:r>
            <a:r>
              <a:rPr lang="tr-TR" baseline="-25000" dirty="0"/>
              <a:t>1</a:t>
            </a:r>
            <a:r>
              <a:rPr lang="tr-TR" dirty="0"/>
              <a:t> + 1og n</a:t>
            </a:r>
            <a:r>
              <a:rPr lang="tr-TR" baseline="-25000" dirty="0"/>
              <a:t>2</a:t>
            </a:r>
            <a:r>
              <a:rPr lang="tr-TR" dirty="0"/>
              <a:t> + 2) </a:t>
            </a:r>
            <a:r>
              <a:rPr lang="tr-TR" dirty="0" err="1"/>
              <a:t>iterations</a:t>
            </a:r>
            <a:r>
              <a:rPr lang="tr-TR" dirty="0"/>
              <a:t>, </a:t>
            </a:r>
            <a:r>
              <a:rPr lang="tr-TR" dirty="0" err="1"/>
              <a:t>the</a:t>
            </a:r>
            <a:r>
              <a:rPr lang="tr-TR" dirty="0"/>
              <a:t> total time is </a:t>
            </a:r>
            <a:r>
              <a:rPr lang="tr-TR" dirty="0" err="1"/>
              <a:t>thus</a:t>
            </a:r>
            <a:r>
              <a:rPr lang="tr-TR" dirty="0"/>
              <a:t> O(</a:t>
            </a:r>
            <a:r>
              <a:rPr lang="tr-TR" dirty="0" err="1"/>
              <a:t>log</a:t>
            </a:r>
            <a:r>
              <a:rPr lang="tr-TR" dirty="0"/>
              <a:t> n).</a:t>
            </a:r>
            <a:endParaRPr b="1" i="1" dirty="0"/>
          </a:p>
        </p:txBody>
      </p:sp>
      <p:sp>
        <p:nvSpPr>
          <p:cNvPr id="542" name="Google Shape;542;p3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31</a:t>
            </a:fld>
            <a:endParaRPr/>
          </a:p>
        </p:txBody>
      </p:sp>
      <p:sp>
        <p:nvSpPr>
          <p:cNvPr id="543" name="Google Shape;543;p3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3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Binomial Heaps</a:t>
            </a:r>
            <a:endParaRPr sz="3600"/>
          </a:p>
        </p:txBody>
      </p:sp>
      <p:sp>
        <p:nvSpPr>
          <p:cNvPr id="550" name="Google Shape;550;p32"/>
          <p:cNvSpPr txBox="1">
            <a:spLocks noGrp="1"/>
          </p:cNvSpPr>
          <p:nvPr>
            <p:ph type="body" idx="1"/>
          </p:nvPr>
        </p:nvSpPr>
        <p:spPr>
          <a:xfrm>
            <a:off x="533400" y="914400"/>
            <a:ext cx="8077200" cy="457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i="1"/>
              <a:t>Uniting Two Binomial Heaps</a:t>
            </a:r>
            <a:endParaRPr b="1" i="1"/>
          </a:p>
        </p:txBody>
      </p:sp>
      <p:sp>
        <p:nvSpPr>
          <p:cNvPr id="551" name="Google Shape;551;p3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32</a:t>
            </a:fld>
            <a:endParaRPr/>
          </a:p>
        </p:txBody>
      </p:sp>
      <p:sp>
        <p:nvSpPr>
          <p:cNvPr id="552" name="Google Shape;552;p3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553" name="Google Shape;553;p32"/>
          <p:cNvPicPr preferRelativeResize="0"/>
          <p:nvPr/>
        </p:nvPicPr>
        <p:blipFill rotWithShape="1">
          <a:blip r:embed="rId3">
            <a:alphaModFix/>
          </a:blip>
          <a:srcRect/>
          <a:stretch/>
        </p:blipFill>
        <p:spPr>
          <a:xfrm>
            <a:off x="1295400" y="1543050"/>
            <a:ext cx="6553200" cy="4400550"/>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3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Binomial Heaps</a:t>
            </a:r>
            <a:endParaRPr sz="3600"/>
          </a:p>
        </p:txBody>
      </p:sp>
      <p:sp>
        <p:nvSpPr>
          <p:cNvPr id="560" name="Google Shape;560;p33"/>
          <p:cNvSpPr txBox="1">
            <a:spLocks noGrp="1"/>
          </p:cNvSpPr>
          <p:nvPr>
            <p:ph type="body" idx="1"/>
          </p:nvPr>
        </p:nvSpPr>
        <p:spPr>
          <a:xfrm>
            <a:off x="533400" y="914400"/>
            <a:ext cx="8077200" cy="457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i="1"/>
              <a:t>Uniting Two Binomial Heaps</a:t>
            </a:r>
            <a:endParaRPr b="1" i="1"/>
          </a:p>
        </p:txBody>
      </p:sp>
      <p:sp>
        <p:nvSpPr>
          <p:cNvPr id="561" name="Google Shape;561;p3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33</a:t>
            </a:fld>
            <a:endParaRPr/>
          </a:p>
        </p:txBody>
      </p:sp>
      <p:sp>
        <p:nvSpPr>
          <p:cNvPr id="562" name="Google Shape;562;p3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563" name="Google Shape;563;p33"/>
          <p:cNvPicPr preferRelativeResize="0"/>
          <p:nvPr/>
        </p:nvPicPr>
        <p:blipFill rotWithShape="1">
          <a:blip r:embed="rId3">
            <a:alphaModFix/>
          </a:blip>
          <a:srcRect/>
          <a:stretch/>
        </p:blipFill>
        <p:spPr>
          <a:xfrm>
            <a:off x="1295400" y="1447800"/>
            <a:ext cx="6520218" cy="4800600"/>
          </a:xfrm>
          <a:prstGeom prst="rect">
            <a:avLst/>
          </a:prstGeom>
          <a:noFill/>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3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Binomial Heaps</a:t>
            </a:r>
            <a:endParaRPr sz="3600"/>
          </a:p>
        </p:txBody>
      </p:sp>
      <p:sp>
        <p:nvSpPr>
          <p:cNvPr id="570" name="Google Shape;570;p34"/>
          <p:cNvSpPr txBox="1">
            <a:spLocks noGrp="1"/>
          </p:cNvSpPr>
          <p:nvPr>
            <p:ph type="body" idx="1"/>
          </p:nvPr>
        </p:nvSpPr>
        <p:spPr>
          <a:xfrm>
            <a:off x="533400" y="914400"/>
            <a:ext cx="8077200" cy="457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i="1"/>
              <a:t>Uniting Two Binomial Heaps</a:t>
            </a:r>
            <a:endParaRPr b="1" i="1"/>
          </a:p>
        </p:txBody>
      </p:sp>
      <p:sp>
        <p:nvSpPr>
          <p:cNvPr id="571" name="Google Shape;571;p3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34</a:t>
            </a:fld>
            <a:endParaRPr/>
          </a:p>
        </p:txBody>
      </p:sp>
      <p:sp>
        <p:nvSpPr>
          <p:cNvPr id="572" name="Google Shape;572;p3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573" name="Google Shape;573;p34"/>
          <p:cNvPicPr preferRelativeResize="0"/>
          <p:nvPr/>
        </p:nvPicPr>
        <p:blipFill rotWithShape="1">
          <a:blip r:embed="rId3">
            <a:alphaModFix/>
          </a:blip>
          <a:srcRect/>
          <a:stretch/>
        </p:blipFill>
        <p:spPr>
          <a:xfrm>
            <a:off x="1295400" y="1524000"/>
            <a:ext cx="5209509" cy="4743450"/>
          </a:xfrm>
          <a:prstGeom prst="rect">
            <a:avLst/>
          </a:prstGeom>
          <a:noFill/>
          <a:ln>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3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Binomial Heaps</a:t>
            </a:r>
            <a:endParaRPr sz="3600"/>
          </a:p>
        </p:txBody>
      </p:sp>
      <p:sp>
        <p:nvSpPr>
          <p:cNvPr id="580" name="Google Shape;580;p35"/>
          <p:cNvSpPr txBox="1">
            <a:spLocks noGrp="1"/>
          </p:cNvSpPr>
          <p:nvPr>
            <p:ph type="body" idx="1"/>
          </p:nvPr>
        </p:nvSpPr>
        <p:spPr>
          <a:xfrm>
            <a:off x="533400" y="914400"/>
            <a:ext cx="8077200" cy="2907324"/>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tr-TR" sz="1679" b="1" i="1" dirty="0" err="1"/>
              <a:t>Inserting</a:t>
            </a:r>
            <a:r>
              <a:rPr lang="tr-TR" sz="1679" b="1" i="1" dirty="0"/>
              <a:t> a New </a:t>
            </a:r>
            <a:r>
              <a:rPr lang="tr-TR" sz="1679" b="1" i="1" dirty="0" err="1"/>
              <a:t>Node</a:t>
            </a:r>
            <a:endParaRPr sz="1679" b="1" i="1" dirty="0"/>
          </a:p>
          <a:p>
            <a:pPr marL="342900" lvl="0" indent="-274320" algn="l" rtl="0">
              <a:lnSpc>
                <a:spcPct val="80000"/>
              </a:lnSpc>
              <a:spcBef>
                <a:spcPts val="336"/>
              </a:spcBef>
              <a:spcAft>
                <a:spcPts val="0"/>
              </a:spcAft>
              <a:buSzPts val="1276"/>
              <a:buChar char="🞇"/>
            </a:pPr>
            <a:r>
              <a:rPr lang="tr-TR" sz="2000" dirty="0" err="1"/>
              <a:t>The</a:t>
            </a:r>
            <a:r>
              <a:rPr lang="tr-TR" sz="2000" dirty="0"/>
              <a:t> </a:t>
            </a:r>
            <a:r>
              <a:rPr lang="tr-TR" sz="2000" dirty="0" err="1"/>
              <a:t>Insert_Binomial</a:t>
            </a:r>
            <a:r>
              <a:rPr lang="tr-TR" sz="2000" dirty="0"/>
              <a:t>–</a:t>
            </a:r>
            <a:r>
              <a:rPr lang="tr-TR" sz="2000" dirty="0" err="1"/>
              <a:t>Heap</a:t>
            </a:r>
            <a:r>
              <a:rPr lang="tr-TR" sz="2000" dirty="0"/>
              <a:t>() </a:t>
            </a:r>
            <a:r>
              <a:rPr lang="tr-TR" sz="2000" dirty="0" err="1"/>
              <a:t>procedure</a:t>
            </a:r>
            <a:r>
              <a:rPr lang="tr-TR" sz="2000" dirty="0"/>
              <a:t> is </a:t>
            </a:r>
            <a:r>
              <a:rPr lang="tr-TR" sz="2000" dirty="0" err="1"/>
              <a:t>used</a:t>
            </a:r>
            <a:r>
              <a:rPr lang="tr-TR" sz="2000" dirty="0"/>
              <a:t> </a:t>
            </a:r>
            <a:r>
              <a:rPr lang="tr-TR" sz="2000" dirty="0" err="1"/>
              <a:t>to</a:t>
            </a:r>
            <a:r>
              <a:rPr lang="tr-TR" sz="2000" dirty="0"/>
              <a:t> insert a </a:t>
            </a:r>
            <a:r>
              <a:rPr lang="tr-TR" sz="2000" dirty="0" err="1"/>
              <a:t>node</a:t>
            </a:r>
            <a:r>
              <a:rPr lang="tr-TR" sz="2000" dirty="0"/>
              <a:t> x </a:t>
            </a:r>
            <a:r>
              <a:rPr lang="tr-TR" sz="2000" dirty="0" err="1"/>
              <a:t>into</a:t>
            </a:r>
            <a:r>
              <a:rPr lang="tr-TR" sz="2000" dirty="0"/>
              <a:t> </a:t>
            </a:r>
            <a:r>
              <a:rPr lang="tr-TR" sz="2000" dirty="0" err="1"/>
              <a:t>the</a:t>
            </a:r>
            <a:r>
              <a:rPr lang="tr-TR" sz="2000" dirty="0"/>
              <a:t> </a:t>
            </a:r>
            <a:r>
              <a:rPr lang="tr-TR" sz="2000" dirty="0" err="1"/>
              <a:t>binomial</a:t>
            </a:r>
            <a:r>
              <a:rPr lang="tr-TR" sz="2000" dirty="0"/>
              <a:t> </a:t>
            </a:r>
            <a:r>
              <a:rPr lang="tr-TR" sz="2000" dirty="0" err="1"/>
              <a:t>heap</a:t>
            </a:r>
            <a:r>
              <a:rPr lang="tr-TR" sz="2000" dirty="0"/>
              <a:t> H</a:t>
            </a:r>
            <a:r>
              <a:rPr lang="tr-TR" sz="2000" i="1" dirty="0"/>
              <a:t>. </a:t>
            </a:r>
            <a:endParaRPr sz="2000" i="1" dirty="0"/>
          </a:p>
          <a:p>
            <a:pPr marL="342900" lvl="0" indent="-274320" algn="l" rtl="0">
              <a:lnSpc>
                <a:spcPct val="80000"/>
              </a:lnSpc>
              <a:spcBef>
                <a:spcPts val="336"/>
              </a:spcBef>
              <a:spcAft>
                <a:spcPts val="0"/>
              </a:spcAft>
              <a:buSzPts val="1276"/>
              <a:buChar char="🞇"/>
            </a:pPr>
            <a:r>
              <a:rPr lang="tr-TR" sz="2000" i="1" dirty="0" err="1"/>
              <a:t>The</a:t>
            </a:r>
            <a:r>
              <a:rPr lang="tr-TR" sz="2000" i="1" dirty="0"/>
              <a:t> </a:t>
            </a:r>
            <a:r>
              <a:rPr lang="tr-TR" sz="2000" dirty="0" err="1"/>
              <a:t>pre-condition</a:t>
            </a:r>
            <a:r>
              <a:rPr lang="tr-TR" sz="2000" dirty="0"/>
              <a:t> of </a:t>
            </a:r>
            <a:r>
              <a:rPr lang="tr-TR" sz="2000" dirty="0" err="1"/>
              <a:t>this</a:t>
            </a:r>
            <a:r>
              <a:rPr lang="tr-TR" sz="2000" dirty="0"/>
              <a:t> </a:t>
            </a:r>
            <a:r>
              <a:rPr lang="tr-TR" sz="2000" dirty="0" err="1"/>
              <a:t>procedure</a:t>
            </a:r>
            <a:r>
              <a:rPr lang="tr-TR" sz="2000" dirty="0"/>
              <a:t> is </a:t>
            </a:r>
            <a:r>
              <a:rPr lang="tr-TR" sz="2000" dirty="0" err="1"/>
              <a:t>that</a:t>
            </a:r>
            <a:r>
              <a:rPr lang="tr-TR" sz="2000" dirty="0"/>
              <a:t> x has </a:t>
            </a:r>
            <a:r>
              <a:rPr lang="tr-TR" sz="2000" dirty="0" err="1"/>
              <a:t>already</a:t>
            </a:r>
            <a:r>
              <a:rPr lang="tr-TR" sz="2000" dirty="0"/>
              <a:t> </a:t>
            </a:r>
            <a:r>
              <a:rPr lang="tr-TR" sz="2000" dirty="0" err="1"/>
              <a:t>been</a:t>
            </a:r>
            <a:r>
              <a:rPr lang="tr-TR" sz="2000" dirty="0"/>
              <a:t> </a:t>
            </a:r>
            <a:r>
              <a:rPr lang="tr-TR" sz="2000" dirty="0" err="1"/>
              <a:t>allocated</a:t>
            </a:r>
            <a:r>
              <a:rPr lang="tr-TR" sz="2000" dirty="0"/>
              <a:t> </a:t>
            </a:r>
            <a:r>
              <a:rPr lang="tr-TR" sz="2000" dirty="0" err="1"/>
              <a:t>space</a:t>
            </a:r>
            <a:r>
              <a:rPr lang="tr-TR" sz="2000" dirty="0"/>
              <a:t> </a:t>
            </a:r>
            <a:r>
              <a:rPr lang="tr-TR" sz="2000" dirty="0" err="1"/>
              <a:t>and</a:t>
            </a:r>
            <a:r>
              <a:rPr lang="tr-TR" sz="2000" dirty="0"/>
              <a:t> </a:t>
            </a:r>
            <a:r>
              <a:rPr lang="tr-TR" sz="2000" dirty="0" err="1"/>
              <a:t>val</a:t>
            </a:r>
            <a:r>
              <a:rPr lang="tr-TR" sz="2000" dirty="0"/>
              <a:t>[x] has </a:t>
            </a:r>
            <a:r>
              <a:rPr lang="tr-TR" sz="2000" dirty="0" err="1"/>
              <a:t>already</a:t>
            </a:r>
            <a:r>
              <a:rPr lang="tr-TR" sz="2000" dirty="0"/>
              <a:t> </a:t>
            </a:r>
            <a:r>
              <a:rPr lang="tr-TR" sz="2000" dirty="0" err="1"/>
              <a:t>been</a:t>
            </a:r>
            <a:r>
              <a:rPr lang="tr-TR" sz="2000" dirty="0"/>
              <a:t> </a:t>
            </a:r>
            <a:r>
              <a:rPr lang="tr-TR" sz="2000" dirty="0" err="1"/>
              <a:t>filled</a:t>
            </a:r>
            <a:r>
              <a:rPr lang="tr-TR" sz="2000" dirty="0"/>
              <a:t> in.</a:t>
            </a:r>
            <a:endParaRPr sz="3200" dirty="0"/>
          </a:p>
          <a:p>
            <a:pPr marL="342900" lvl="0" indent="-274320" algn="l" rtl="0">
              <a:lnSpc>
                <a:spcPct val="80000"/>
              </a:lnSpc>
              <a:spcBef>
                <a:spcPts val="336"/>
              </a:spcBef>
              <a:spcAft>
                <a:spcPts val="0"/>
              </a:spcAft>
              <a:buSzPts val="1276"/>
              <a:buChar char="🞇"/>
            </a:pPr>
            <a:r>
              <a:rPr lang="tr-TR" sz="2000" dirty="0" err="1"/>
              <a:t>The</a:t>
            </a:r>
            <a:r>
              <a:rPr lang="tr-TR" sz="2000" dirty="0"/>
              <a:t> </a:t>
            </a:r>
            <a:r>
              <a:rPr lang="tr-TR" sz="2000" dirty="0" err="1"/>
              <a:t>algorithm</a:t>
            </a:r>
            <a:r>
              <a:rPr lang="tr-TR" sz="2000" dirty="0"/>
              <a:t> </a:t>
            </a:r>
            <a:r>
              <a:rPr lang="tr-TR" sz="2000" dirty="0" err="1"/>
              <a:t>shown</a:t>
            </a:r>
            <a:r>
              <a:rPr lang="tr-TR" sz="2000" dirty="0"/>
              <a:t> in </a:t>
            </a:r>
            <a:r>
              <a:rPr lang="tr-TR" sz="2000" dirty="0" err="1"/>
              <a:t>Fig</a:t>
            </a:r>
            <a:r>
              <a:rPr lang="tr-TR" sz="2000" dirty="0"/>
              <a:t>. 12.20 </a:t>
            </a:r>
            <a:r>
              <a:rPr lang="tr-TR" sz="2000" dirty="0" err="1"/>
              <a:t>simply</a:t>
            </a:r>
            <a:r>
              <a:rPr lang="tr-TR" sz="2000" dirty="0"/>
              <a:t> </a:t>
            </a:r>
            <a:r>
              <a:rPr lang="tr-TR" sz="2000" dirty="0" err="1"/>
              <a:t>makes</a:t>
            </a:r>
            <a:r>
              <a:rPr lang="tr-TR" sz="2000" dirty="0"/>
              <a:t> a </a:t>
            </a:r>
            <a:r>
              <a:rPr lang="tr-TR" sz="2000" dirty="0" err="1"/>
              <a:t>binomial</a:t>
            </a:r>
            <a:r>
              <a:rPr lang="tr-TR" sz="2000" dirty="0"/>
              <a:t> </a:t>
            </a:r>
            <a:r>
              <a:rPr lang="tr-TR" sz="2000" dirty="0" err="1"/>
              <a:t>heap</a:t>
            </a:r>
            <a:r>
              <a:rPr lang="tr-TR" sz="2000" dirty="0"/>
              <a:t> H’ in O(1) time. </a:t>
            </a:r>
            <a:endParaRPr sz="2000" dirty="0"/>
          </a:p>
          <a:p>
            <a:pPr marL="342900" lvl="0" indent="-274320" algn="l" rtl="0">
              <a:lnSpc>
                <a:spcPct val="80000"/>
              </a:lnSpc>
              <a:spcBef>
                <a:spcPts val="336"/>
              </a:spcBef>
              <a:spcAft>
                <a:spcPts val="0"/>
              </a:spcAft>
              <a:buSzPts val="1276"/>
              <a:buChar char="🞇"/>
            </a:pPr>
            <a:r>
              <a:rPr lang="tr-TR" sz="2000" dirty="0"/>
              <a:t>H’ </a:t>
            </a:r>
            <a:r>
              <a:rPr lang="tr-TR" sz="2000" dirty="0" err="1"/>
              <a:t>contains</a:t>
            </a:r>
            <a:r>
              <a:rPr lang="tr-TR" sz="2000" dirty="0"/>
              <a:t> </a:t>
            </a:r>
            <a:r>
              <a:rPr lang="tr-TR" sz="2000" dirty="0" err="1"/>
              <a:t>just</a:t>
            </a:r>
            <a:r>
              <a:rPr lang="tr-TR" sz="2000" dirty="0"/>
              <a:t> </a:t>
            </a:r>
            <a:r>
              <a:rPr lang="tr-TR" sz="2000" dirty="0" err="1"/>
              <a:t>one</a:t>
            </a:r>
            <a:r>
              <a:rPr lang="tr-TR" sz="2000" dirty="0"/>
              <a:t> </a:t>
            </a:r>
            <a:r>
              <a:rPr lang="tr-TR" sz="2000" dirty="0" err="1"/>
              <a:t>node</a:t>
            </a:r>
            <a:r>
              <a:rPr lang="tr-TR" sz="2000" dirty="0"/>
              <a:t> </a:t>
            </a:r>
            <a:r>
              <a:rPr lang="tr-TR" sz="2000" dirty="0" err="1"/>
              <a:t>which</a:t>
            </a:r>
            <a:r>
              <a:rPr lang="tr-TR" sz="2000" dirty="0"/>
              <a:t> is x. </a:t>
            </a:r>
            <a:endParaRPr sz="2000" dirty="0"/>
          </a:p>
          <a:p>
            <a:pPr marL="342900" lvl="0" indent="-274320" algn="l" rtl="0">
              <a:lnSpc>
                <a:spcPct val="80000"/>
              </a:lnSpc>
              <a:spcBef>
                <a:spcPts val="336"/>
              </a:spcBef>
              <a:spcAft>
                <a:spcPts val="0"/>
              </a:spcAft>
              <a:buSzPts val="1276"/>
              <a:buChar char="🞇"/>
            </a:pPr>
            <a:r>
              <a:rPr lang="tr-TR" sz="2000" dirty="0" err="1" smtClean="0"/>
              <a:t>Note</a:t>
            </a:r>
            <a:r>
              <a:rPr lang="tr-TR" sz="2000" dirty="0" smtClean="0"/>
              <a:t> </a:t>
            </a:r>
            <a:r>
              <a:rPr lang="tr-TR" sz="2000" dirty="0" err="1"/>
              <a:t>that</a:t>
            </a:r>
            <a:r>
              <a:rPr lang="tr-TR" sz="2000" dirty="0"/>
              <a:t> </a:t>
            </a:r>
            <a:r>
              <a:rPr lang="tr-TR" sz="2000" dirty="0" err="1"/>
              <a:t>the</a:t>
            </a:r>
            <a:r>
              <a:rPr lang="tr-TR" sz="2000" dirty="0"/>
              <a:t> </a:t>
            </a:r>
            <a:r>
              <a:rPr lang="tr-TR" sz="2000" dirty="0" err="1"/>
              <a:t>memory</a:t>
            </a:r>
            <a:r>
              <a:rPr lang="tr-TR" sz="2000" dirty="0"/>
              <a:t> </a:t>
            </a:r>
            <a:r>
              <a:rPr lang="tr-TR" sz="2000" dirty="0" err="1"/>
              <a:t>occupied</a:t>
            </a:r>
            <a:r>
              <a:rPr lang="tr-TR" sz="2000" dirty="0"/>
              <a:t> </a:t>
            </a:r>
            <a:r>
              <a:rPr lang="tr-TR" sz="2000" dirty="0" err="1"/>
              <a:t>by</a:t>
            </a:r>
            <a:r>
              <a:rPr lang="tr-TR" sz="2000" dirty="0"/>
              <a:t> H’ is </a:t>
            </a:r>
            <a:r>
              <a:rPr lang="tr-TR" sz="2000" dirty="0" err="1"/>
              <a:t>freed</a:t>
            </a:r>
            <a:r>
              <a:rPr lang="tr-TR" sz="2000" dirty="0"/>
              <a:t> in </a:t>
            </a:r>
            <a:r>
              <a:rPr lang="tr-TR" sz="2000" dirty="0" err="1"/>
              <a:t>the</a:t>
            </a:r>
            <a:r>
              <a:rPr lang="tr-TR" sz="2000" dirty="0"/>
              <a:t> </a:t>
            </a:r>
            <a:r>
              <a:rPr lang="tr-TR" sz="2000" dirty="0" err="1"/>
              <a:t>Union_Binomial</a:t>
            </a:r>
            <a:r>
              <a:rPr lang="tr-TR" sz="2000" dirty="0"/>
              <a:t>–</a:t>
            </a:r>
            <a:r>
              <a:rPr lang="tr-TR" sz="2000" dirty="0" err="1"/>
              <a:t>Heap</a:t>
            </a:r>
            <a:r>
              <a:rPr lang="tr-TR" sz="2000" dirty="0"/>
              <a:t>(H, H’) </a:t>
            </a:r>
            <a:r>
              <a:rPr lang="tr-TR" sz="2000" dirty="0" err="1"/>
              <a:t>procedure</a:t>
            </a:r>
            <a:r>
              <a:rPr lang="tr-TR" sz="2000" dirty="0"/>
              <a:t>.</a:t>
            </a:r>
            <a:endParaRPr sz="2000" b="1" i="1" dirty="0"/>
          </a:p>
        </p:txBody>
      </p:sp>
      <p:sp>
        <p:nvSpPr>
          <p:cNvPr id="581" name="Google Shape;581;p3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35</a:t>
            </a:fld>
            <a:endParaRPr/>
          </a:p>
        </p:txBody>
      </p:sp>
      <p:sp>
        <p:nvSpPr>
          <p:cNvPr id="582" name="Google Shape;582;p3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7696" y="3821724"/>
            <a:ext cx="4619625"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3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Binomial Heaps</a:t>
            </a:r>
            <a:endParaRPr sz="3600"/>
          </a:p>
        </p:txBody>
      </p:sp>
      <p:sp>
        <p:nvSpPr>
          <p:cNvPr id="590" name="Google Shape;590;p36"/>
          <p:cNvSpPr txBox="1">
            <a:spLocks noGrp="1"/>
          </p:cNvSpPr>
          <p:nvPr>
            <p:ph type="body" idx="1"/>
          </p:nvPr>
        </p:nvSpPr>
        <p:spPr>
          <a:xfrm>
            <a:off x="533400" y="914400"/>
            <a:ext cx="8077200" cy="29718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140"/>
              <a:buChar char="🞇"/>
            </a:pPr>
            <a:r>
              <a:rPr lang="tr-TR" sz="1500" b="1" i="1"/>
              <a:t>Extracting the Node with Minimum Key</a:t>
            </a:r>
            <a:endParaRPr/>
          </a:p>
          <a:p>
            <a:pPr marL="342900" lvl="0" indent="-274319" algn="l" rtl="0">
              <a:lnSpc>
                <a:spcPct val="80000"/>
              </a:lnSpc>
              <a:spcBef>
                <a:spcPts val="300"/>
              </a:spcBef>
              <a:spcAft>
                <a:spcPts val="0"/>
              </a:spcAft>
              <a:buSzPts val="1140"/>
              <a:buChar char="🞇"/>
            </a:pPr>
            <a:r>
              <a:rPr lang="tr-TR" sz="1500"/>
              <a:t>The algorithm to extract the node with minimum key from a binomial heap H is shown in Fig. 12.21. </a:t>
            </a:r>
            <a:endParaRPr/>
          </a:p>
          <a:p>
            <a:pPr marL="342900" lvl="0" indent="-274319" algn="l" rtl="0">
              <a:lnSpc>
                <a:spcPct val="80000"/>
              </a:lnSpc>
              <a:spcBef>
                <a:spcPts val="300"/>
              </a:spcBef>
              <a:spcAft>
                <a:spcPts val="0"/>
              </a:spcAft>
              <a:buSzPts val="1140"/>
              <a:buChar char="🞇"/>
            </a:pPr>
            <a:r>
              <a:rPr lang="tr-TR" sz="1500"/>
              <a:t>The Min–Extract_Binomial–Heap procedure accepts a heap H as a parameter and returns a pointer to the extracted node.</a:t>
            </a:r>
            <a:endParaRPr/>
          </a:p>
          <a:p>
            <a:pPr marL="342900" lvl="0" indent="-274319" algn="l" rtl="0">
              <a:lnSpc>
                <a:spcPct val="80000"/>
              </a:lnSpc>
              <a:spcBef>
                <a:spcPts val="300"/>
              </a:spcBef>
              <a:spcAft>
                <a:spcPts val="0"/>
              </a:spcAft>
              <a:buSzPts val="1140"/>
              <a:buChar char="🞇"/>
            </a:pPr>
            <a:r>
              <a:rPr lang="tr-TR" sz="1500"/>
              <a:t>In the first step, it finds a root node R with the minimum value and removes it from the root list of H. </a:t>
            </a:r>
            <a:endParaRPr sz="1500"/>
          </a:p>
          <a:p>
            <a:pPr marL="342900" lvl="0" indent="-274319" algn="l" rtl="0">
              <a:lnSpc>
                <a:spcPct val="80000"/>
              </a:lnSpc>
              <a:spcBef>
                <a:spcPts val="300"/>
              </a:spcBef>
              <a:spcAft>
                <a:spcPts val="0"/>
              </a:spcAft>
              <a:buSzPts val="1140"/>
              <a:buChar char="🞇"/>
            </a:pPr>
            <a:r>
              <a:rPr lang="tr-TR" sz="1500"/>
              <a:t>Then, the order of R’s children is reversed and they are all added to the root list of</a:t>
            </a:r>
            <a:endParaRPr/>
          </a:p>
          <a:p>
            <a:pPr marL="342900" lvl="0" indent="-274319" algn="l" rtl="0">
              <a:lnSpc>
                <a:spcPct val="80000"/>
              </a:lnSpc>
              <a:spcBef>
                <a:spcPts val="300"/>
              </a:spcBef>
              <a:spcAft>
                <a:spcPts val="0"/>
              </a:spcAft>
              <a:buSzPts val="1140"/>
              <a:buChar char="🞇"/>
            </a:pPr>
            <a:r>
              <a:rPr lang="tr-TR" sz="1500"/>
              <a:t>H’. </a:t>
            </a:r>
            <a:endParaRPr sz="1500"/>
          </a:p>
          <a:p>
            <a:pPr marL="342900" lvl="0" indent="-274319" algn="l" rtl="0">
              <a:lnSpc>
                <a:spcPct val="80000"/>
              </a:lnSpc>
              <a:spcBef>
                <a:spcPts val="300"/>
              </a:spcBef>
              <a:spcAft>
                <a:spcPts val="0"/>
              </a:spcAft>
              <a:buSzPts val="1140"/>
              <a:buChar char="🞇"/>
            </a:pPr>
            <a:r>
              <a:rPr lang="tr-TR" sz="1500"/>
              <a:t>Finally, Union_Binomial–Heap (H, H’) is called to unite the two heaps and R is returned. </a:t>
            </a:r>
            <a:endParaRPr sz="1500"/>
          </a:p>
          <a:p>
            <a:pPr marL="342900" lvl="0" indent="-274319" algn="l" rtl="0">
              <a:lnSpc>
                <a:spcPct val="80000"/>
              </a:lnSpc>
              <a:spcBef>
                <a:spcPts val="300"/>
              </a:spcBef>
              <a:spcAft>
                <a:spcPts val="0"/>
              </a:spcAft>
              <a:buSzPts val="1140"/>
              <a:buChar char="🞇"/>
            </a:pPr>
            <a:r>
              <a:rPr lang="tr-TR" sz="1500"/>
              <a:t>The algorithm Min–Extract_Binomial–Heap() runs in O(log n) time, where n is the number of nodes in H.</a:t>
            </a:r>
            <a:endParaRPr sz="1500" b="1" i="1"/>
          </a:p>
        </p:txBody>
      </p:sp>
      <p:sp>
        <p:nvSpPr>
          <p:cNvPr id="591" name="Google Shape;591;p3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36</a:t>
            </a:fld>
            <a:endParaRPr/>
          </a:p>
        </p:txBody>
      </p:sp>
      <p:sp>
        <p:nvSpPr>
          <p:cNvPr id="592" name="Google Shape;592;p3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593" name="Google Shape;593;p36"/>
          <p:cNvPicPr preferRelativeResize="0"/>
          <p:nvPr/>
        </p:nvPicPr>
        <p:blipFill rotWithShape="1">
          <a:blip r:embed="rId3">
            <a:alphaModFix/>
          </a:blip>
          <a:srcRect/>
          <a:stretch/>
        </p:blipFill>
        <p:spPr>
          <a:xfrm>
            <a:off x="1066800" y="3581400"/>
            <a:ext cx="4211552" cy="2743200"/>
          </a:xfrm>
          <a:prstGeom prst="rect">
            <a:avLst/>
          </a:prstGeom>
          <a:noFill/>
          <a:ln>
            <a:noFill/>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3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Binomial Heaps</a:t>
            </a:r>
            <a:endParaRPr sz="3600"/>
          </a:p>
        </p:txBody>
      </p:sp>
      <p:sp>
        <p:nvSpPr>
          <p:cNvPr id="600" name="Google Shape;600;p37"/>
          <p:cNvSpPr txBox="1">
            <a:spLocks noGrp="1"/>
          </p:cNvSpPr>
          <p:nvPr>
            <p:ph type="body" idx="1"/>
          </p:nvPr>
        </p:nvSpPr>
        <p:spPr>
          <a:xfrm>
            <a:off x="533400" y="914400"/>
            <a:ext cx="8077200" cy="3810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tr-TR" sz="2220" b="1" i="1"/>
              <a:t>Extracting the Node with Minimum Key</a:t>
            </a:r>
            <a:endParaRPr/>
          </a:p>
        </p:txBody>
      </p:sp>
      <p:sp>
        <p:nvSpPr>
          <p:cNvPr id="601" name="Google Shape;601;p3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37</a:t>
            </a:fld>
            <a:endParaRPr/>
          </a:p>
        </p:txBody>
      </p:sp>
      <p:sp>
        <p:nvSpPr>
          <p:cNvPr id="602" name="Google Shape;602;p3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603" name="Google Shape;603;p37"/>
          <p:cNvPicPr preferRelativeResize="0"/>
          <p:nvPr/>
        </p:nvPicPr>
        <p:blipFill rotWithShape="1">
          <a:blip r:embed="rId3">
            <a:alphaModFix/>
          </a:blip>
          <a:srcRect/>
          <a:stretch/>
        </p:blipFill>
        <p:spPr>
          <a:xfrm>
            <a:off x="800100" y="1295400"/>
            <a:ext cx="4762500" cy="4962525"/>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Binary Heaps</a:t>
            </a:r>
            <a:endParaRPr sz="3600"/>
          </a:p>
        </p:txBody>
      </p:sp>
      <p:sp>
        <p:nvSpPr>
          <p:cNvPr id="285" name="Google Shape;285;p4"/>
          <p:cNvSpPr txBox="1">
            <a:spLocks noGrp="1"/>
          </p:cNvSpPr>
          <p:nvPr>
            <p:ph type="body" idx="1"/>
          </p:nvPr>
        </p:nvSpPr>
        <p:spPr>
          <a:xfrm>
            <a:off x="685800" y="990600"/>
            <a:ext cx="7848600" cy="838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a:t>Figure 12.1 shows a binary min heap and a binary max heap.</a:t>
            </a:r>
            <a:endParaRPr b="1"/>
          </a:p>
        </p:txBody>
      </p:sp>
      <p:sp>
        <p:nvSpPr>
          <p:cNvPr id="286" name="Google Shape;286;p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4</a:t>
            </a:fld>
            <a:endParaRPr/>
          </a:p>
        </p:txBody>
      </p:sp>
      <p:sp>
        <p:nvSpPr>
          <p:cNvPr id="287" name="Google Shape;287;p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288" name="Google Shape;288;p4"/>
          <p:cNvPicPr preferRelativeResize="0"/>
          <p:nvPr/>
        </p:nvPicPr>
        <p:blipFill rotWithShape="1">
          <a:blip r:embed="rId3">
            <a:alphaModFix/>
          </a:blip>
          <a:srcRect/>
          <a:stretch/>
        </p:blipFill>
        <p:spPr>
          <a:xfrm>
            <a:off x="1371600" y="2066924"/>
            <a:ext cx="6477000" cy="3267075"/>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Binary Heaps</a:t>
            </a:r>
            <a:endParaRPr sz="3600"/>
          </a:p>
        </p:txBody>
      </p:sp>
      <p:sp>
        <p:nvSpPr>
          <p:cNvPr id="295" name="Google Shape;295;p5"/>
          <p:cNvSpPr txBox="1">
            <a:spLocks noGrp="1"/>
          </p:cNvSpPr>
          <p:nvPr>
            <p:ph type="body" idx="1"/>
          </p:nvPr>
        </p:nvSpPr>
        <p:spPr>
          <a:xfrm>
            <a:off x="685800" y="838200"/>
            <a:ext cx="7848600" cy="54102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tr-TR" sz="2220"/>
              <a:t>The properties of binary heaps are given as follows:</a:t>
            </a:r>
            <a:endParaRPr/>
          </a:p>
          <a:p>
            <a:pPr marL="640080" lvl="1" indent="-274320" algn="l" rtl="0">
              <a:lnSpc>
                <a:spcPct val="80000"/>
              </a:lnSpc>
              <a:spcBef>
                <a:spcPts val="407"/>
              </a:spcBef>
              <a:spcAft>
                <a:spcPts val="0"/>
              </a:spcAft>
              <a:buSzPts val="1547"/>
              <a:buChar char="🞇"/>
            </a:pPr>
            <a:r>
              <a:rPr lang="tr-TR" sz="2035"/>
              <a:t>Since a heap is defined as a complete binary tree, all its elements can be stored sequentially in an array. It follows the same rules as that of a complete binary tree. That is, if an element is at position </a:t>
            </a:r>
            <a:r>
              <a:rPr lang="tr-TR" sz="1665"/>
              <a:t>i </a:t>
            </a:r>
            <a:r>
              <a:rPr lang="tr-TR" sz="2035"/>
              <a:t>in the array, then its left child is stored at position </a:t>
            </a:r>
            <a:r>
              <a:rPr lang="tr-TR" sz="1665"/>
              <a:t>2i </a:t>
            </a:r>
            <a:r>
              <a:rPr lang="tr-TR" sz="2035"/>
              <a:t>and its right child at position </a:t>
            </a:r>
            <a:r>
              <a:rPr lang="tr-TR" sz="1665"/>
              <a:t>2i+1</a:t>
            </a:r>
            <a:r>
              <a:rPr lang="tr-TR" sz="2035"/>
              <a:t>. Conversely, an element at position </a:t>
            </a:r>
            <a:r>
              <a:rPr lang="tr-TR" sz="1665"/>
              <a:t>i </a:t>
            </a:r>
            <a:r>
              <a:rPr lang="tr-TR" sz="2035"/>
              <a:t>has its parent stored at position </a:t>
            </a:r>
            <a:r>
              <a:rPr lang="tr-TR" sz="1665"/>
              <a:t>i/2</a:t>
            </a:r>
            <a:r>
              <a:rPr lang="tr-TR" sz="2035"/>
              <a:t>.</a:t>
            </a:r>
            <a:endParaRPr sz="2035"/>
          </a:p>
          <a:p>
            <a:pPr marL="640080" lvl="1" indent="-274320" algn="l" rtl="0">
              <a:lnSpc>
                <a:spcPct val="80000"/>
              </a:lnSpc>
              <a:spcBef>
                <a:spcPts val="407"/>
              </a:spcBef>
              <a:spcAft>
                <a:spcPts val="0"/>
              </a:spcAft>
              <a:buSzPts val="1547"/>
              <a:buChar char="🞇"/>
            </a:pPr>
            <a:r>
              <a:rPr lang="tr-TR" sz="2035"/>
              <a:t>Being a complete binary tree, all the levels of the tree except the last level are completely filled.</a:t>
            </a:r>
            <a:endParaRPr sz="2035"/>
          </a:p>
          <a:p>
            <a:pPr marL="640080" lvl="1" indent="-274320" algn="l" rtl="0">
              <a:lnSpc>
                <a:spcPct val="80000"/>
              </a:lnSpc>
              <a:spcBef>
                <a:spcPts val="407"/>
              </a:spcBef>
              <a:spcAft>
                <a:spcPts val="0"/>
              </a:spcAft>
              <a:buSzPts val="1547"/>
              <a:buChar char="🞇"/>
            </a:pPr>
            <a:r>
              <a:rPr lang="tr-TR" sz="2035"/>
              <a:t>The height of a binary tree is given as </a:t>
            </a:r>
            <a:r>
              <a:rPr lang="tr-TR" sz="1665"/>
              <a:t>log</a:t>
            </a:r>
            <a:r>
              <a:rPr lang="tr-TR" sz="740"/>
              <a:t>2</a:t>
            </a:r>
            <a:r>
              <a:rPr lang="tr-TR" sz="1665"/>
              <a:t>n</a:t>
            </a:r>
            <a:r>
              <a:rPr lang="tr-TR" sz="2035"/>
              <a:t>, where </a:t>
            </a:r>
            <a:r>
              <a:rPr lang="tr-TR" sz="1665"/>
              <a:t>n </a:t>
            </a:r>
            <a:r>
              <a:rPr lang="tr-TR" sz="2035"/>
              <a:t>is the number of elements.</a:t>
            </a:r>
            <a:endParaRPr sz="2035"/>
          </a:p>
          <a:p>
            <a:pPr marL="640080" lvl="1" indent="-274320" algn="l" rtl="0">
              <a:lnSpc>
                <a:spcPct val="80000"/>
              </a:lnSpc>
              <a:spcBef>
                <a:spcPts val="407"/>
              </a:spcBef>
              <a:spcAft>
                <a:spcPts val="0"/>
              </a:spcAft>
              <a:buSzPts val="1547"/>
              <a:buChar char="🞇"/>
            </a:pPr>
            <a:r>
              <a:rPr lang="tr-TR" sz="2035"/>
              <a:t>Heaps (also known as partially ordered trees) are a very popular data structure for implementing priority queues.</a:t>
            </a:r>
            <a:endParaRPr/>
          </a:p>
          <a:p>
            <a:pPr marL="342900" lvl="0" indent="-274319" algn="l" rtl="0">
              <a:lnSpc>
                <a:spcPct val="80000"/>
              </a:lnSpc>
              <a:spcBef>
                <a:spcPts val="444"/>
              </a:spcBef>
              <a:spcAft>
                <a:spcPts val="0"/>
              </a:spcAft>
              <a:buSzPts val="1687"/>
              <a:buChar char="🞇"/>
            </a:pPr>
            <a:r>
              <a:rPr lang="tr-TR" sz="2220"/>
              <a:t>A binary heap is a useful data structure in which elements can be added randomly but only the element with the highest value is removed in case of max heap and lowest value in case of min heap.</a:t>
            </a:r>
            <a:endParaRPr/>
          </a:p>
        </p:txBody>
      </p:sp>
      <p:sp>
        <p:nvSpPr>
          <p:cNvPr id="296" name="Google Shape;296;p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5</a:t>
            </a:fld>
            <a:endParaRPr/>
          </a:p>
        </p:txBody>
      </p:sp>
      <p:sp>
        <p:nvSpPr>
          <p:cNvPr id="297" name="Google Shape;297;p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Binary Heaps</a:t>
            </a:r>
            <a:endParaRPr sz="3600"/>
          </a:p>
        </p:txBody>
      </p:sp>
      <p:sp>
        <p:nvSpPr>
          <p:cNvPr id="304" name="Google Shape;304;p6"/>
          <p:cNvSpPr txBox="1">
            <a:spLocks noGrp="1"/>
          </p:cNvSpPr>
          <p:nvPr>
            <p:ph type="body" idx="1"/>
          </p:nvPr>
        </p:nvSpPr>
        <p:spPr>
          <a:xfrm>
            <a:off x="685800" y="838200"/>
            <a:ext cx="7848600" cy="5410200"/>
          </a:xfrm>
          <a:prstGeom prst="rect">
            <a:avLst/>
          </a:prstGeom>
          <a:noFill/>
          <a:ln>
            <a:noFill/>
          </a:ln>
        </p:spPr>
        <p:txBody>
          <a:bodyPr spcFirstLastPara="1" wrap="square" lIns="91425" tIns="45700" rIns="91425" bIns="45700" anchor="t" anchorCtr="0">
            <a:normAutofit/>
          </a:bodyPr>
          <a:lstStyle/>
          <a:p>
            <a:pPr marL="342900" lvl="0" indent="-274320" algn="l" rtl="0">
              <a:lnSpc>
                <a:spcPct val="90000"/>
              </a:lnSpc>
              <a:spcBef>
                <a:spcPts val="0"/>
              </a:spcBef>
              <a:spcAft>
                <a:spcPts val="0"/>
              </a:spcAft>
              <a:buSzPts val="1687"/>
              <a:buNone/>
            </a:pPr>
            <a:r>
              <a:rPr lang="tr-TR" sz="2220" b="1"/>
              <a:t>Inserting a New Element in a Binary Heap</a:t>
            </a:r>
            <a:endParaRPr/>
          </a:p>
          <a:p>
            <a:pPr marL="342900" lvl="0" indent="-274319" algn="l" rtl="0">
              <a:lnSpc>
                <a:spcPct val="90000"/>
              </a:lnSpc>
              <a:spcBef>
                <a:spcPts val="444"/>
              </a:spcBef>
              <a:spcAft>
                <a:spcPts val="0"/>
              </a:spcAft>
              <a:buSzPts val="1687"/>
              <a:buChar char="🞇"/>
            </a:pPr>
            <a:r>
              <a:rPr lang="tr-TR" sz="2220"/>
              <a:t>Consider a max heap H with n elements. Inserting a new value into the heap is done in the following two steps:</a:t>
            </a:r>
            <a:endParaRPr/>
          </a:p>
          <a:p>
            <a:pPr marL="342900" lvl="0" indent="-274320" algn="l" rtl="0">
              <a:lnSpc>
                <a:spcPct val="90000"/>
              </a:lnSpc>
              <a:spcBef>
                <a:spcPts val="444"/>
              </a:spcBef>
              <a:spcAft>
                <a:spcPts val="0"/>
              </a:spcAft>
              <a:buSzPts val="1687"/>
              <a:buNone/>
            </a:pPr>
            <a:endParaRPr sz="2220"/>
          </a:p>
          <a:p>
            <a:pPr marL="342900" lvl="0" indent="-274319" algn="l" rtl="0">
              <a:lnSpc>
                <a:spcPct val="90000"/>
              </a:lnSpc>
              <a:spcBef>
                <a:spcPts val="444"/>
              </a:spcBef>
              <a:spcAft>
                <a:spcPts val="0"/>
              </a:spcAft>
              <a:buSzPts val="1687"/>
              <a:buChar char="🞇"/>
            </a:pPr>
            <a:r>
              <a:rPr lang="tr-TR" sz="2220"/>
              <a:t>1. Add the new value at the bottom of H in such a way that H is still a complete binary tree but not necessarily a heap.</a:t>
            </a:r>
            <a:endParaRPr/>
          </a:p>
          <a:p>
            <a:pPr marL="342900" lvl="0" indent="-274319" algn="l" rtl="0">
              <a:lnSpc>
                <a:spcPct val="90000"/>
              </a:lnSpc>
              <a:spcBef>
                <a:spcPts val="444"/>
              </a:spcBef>
              <a:spcAft>
                <a:spcPts val="0"/>
              </a:spcAft>
              <a:buSzPts val="1687"/>
              <a:buChar char="🞇"/>
            </a:pPr>
            <a:r>
              <a:rPr lang="tr-TR" sz="2220"/>
              <a:t>2. Let the new value rise to its appropriate place in H so that H now becomes a heap as well. </a:t>
            </a:r>
            <a:endParaRPr/>
          </a:p>
          <a:p>
            <a:pPr marL="342900" lvl="0" indent="-167182" algn="l" rtl="0">
              <a:lnSpc>
                <a:spcPct val="90000"/>
              </a:lnSpc>
              <a:spcBef>
                <a:spcPts val="444"/>
              </a:spcBef>
              <a:spcAft>
                <a:spcPts val="0"/>
              </a:spcAft>
              <a:buSzPts val="1687"/>
              <a:buNone/>
            </a:pPr>
            <a:endParaRPr sz="2220"/>
          </a:p>
          <a:p>
            <a:pPr marL="342900" lvl="0" indent="-274319" algn="l" rtl="0">
              <a:lnSpc>
                <a:spcPct val="90000"/>
              </a:lnSpc>
              <a:spcBef>
                <a:spcPts val="444"/>
              </a:spcBef>
              <a:spcAft>
                <a:spcPts val="0"/>
              </a:spcAft>
              <a:buSzPts val="1687"/>
              <a:buChar char="🞇"/>
            </a:pPr>
            <a:r>
              <a:rPr lang="tr-TR" sz="2220"/>
              <a:t>To do this, compare the new value with its parent to check if they are in the correct order. If they are, then the procedure halts, else the new value and its parent’s value are swapped and Step 2 is repeated.</a:t>
            </a:r>
            <a:endParaRPr sz="2220"/>
          </a:p>
        </p:txBody>
      </p:sp>
      <p:sp>
        <p:nvSpPr>
          <p:cNvPr id="305" name="Google Shape;305;p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6</a:t>
            </a:fld>
            <a:endParaRPr/>
          </a:p>
        </p:txBody>
      </p:sp>
      <p:sp>
        <p:nvSpPr>
          <p:cNvPr id="306" name="Google Shape;306;p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7"/>
          <p:cNvSpPr txBox="1">
            <a:spLocks noGrp="1"/>
          </p:cNvSpPr>
          <p:nvPr>
            <p:ph type="ftr" idx="11"/>
          </p:nvPr>
        </p:nvSpPr>
        <p:spPr>
          <a:xfrm>
            <a:off x="5184648" y="6340475"/>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p>
        </p:txBody>
      </p:sp>
      <p:sp>
        <p:nvSpPr>
          <p:cNvPr id="312" name="Google Shape;312;p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7</a:t>
            </a:fld>
            <a:endParaRPr/>
          </a:p>
        </p:txBody>
      </p:sp>
      <p:sp>
        <p:nvSpPr>
          <p:cNvPr id="313" name="Google Shape;313;p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Binary Heaps</a:t>
            </a:r>
            <a:endParaRPr sz="3600"/>
          </a:p>
        </p:txBody>
      </p:sp>
      <p:pic>
        <p:nvPicPr>
          <p:cNvPr id="314" name="Google Shape;314;p7"/>
          <p:cNvPicPr preferRelativeResize="0"/>
          <p:nvPr/>
        </p:nvPicPr>
        <p:blipFill rotWithShape="1">
          <a:blip r:embed="rId3">
            <a:alphaModFix/>
          </a:blip>
          <a:srcRect/>
          <a:stretch/>
        </p:blipFill>
        <p:spPr>
          <a:xfrm>
            <a:off x="914400" y="1143001"/>
            <a:ext cx="6840852" cy="2133599"/>
          </a:xfrm>
          <a:prstGeom prst="rect">
            <a:avLst/>
          </a:prstGeom>
          <a:noFill/>
          <a:ln>
            <a:noFill/>
          </a:ln>
        </p:spPr>
      </p:pic>
      <p:pic>
        <p:nvPicPr>
          <p:cNvPr id="315" name="Google Shape;315;p7"/>
          <p:cNvPicPr preferRelativeResize="0"/>
          <p:nvPr/>
        </p:nvPicPr>
        <p:blipFill rotWithShape="1">
          <a:blip r:embed="rId4">
            <a:alphaModFix/>
          </a:blip>
          <a:srcRect/>
          <a:stretch/>
        </p:blipFill>
        <p:spPr>
          <a:xfrm>
            <a:off x="838200" y="3465802"/>
            <a:ext cx="7629525" cy="2096798"/>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Binary Heaps</a:t>
            </a:r>
            <a:endParaRPr sz="3600"/>
          </a:p>
        </p:txBody>
      </p:sp>
      <p:sp>
        <p:nvSpPr>
          <p:cNvPr id="322" name="Google Shape;322;p8"/>
          <p:cNvSpPr txBox="1">
            <a:spLocks noGrp="1"/>
          </p:cNvSpPr>
          <p:nvPr>
            <p:ph type="body" idx="1"/>
          </p:nvPr>
        </p:nvSpPr>
        <p:spPr>
          <a:xfrm>
            <a:off x="685800" y="838200"/>
            <a:ext cx="7848600" cy="5410200"/>
          </a:xfrm>
          <a:prstGeom prst="rect">
            <a:avLst/>
          </a:prstGeom>
          <a:noFill/>
          <a:ln>
            <a:noFill/>
          </a:ln>
        </p:spPr>
        <p:txBody>
          <a:bodyPr spcFirstLastPara="1" wrap="square" lIns="91425" tIns="45700" rIns="91425" bIns="45700" anchor="t" anchorCtr="0">
            <a:normAutofit/>
          </a:bodyPr>
          <a:lstStyle/>
          <a:p>
            <a:pPr marL="342900" lvl="0" indent="-274320" algn="l" rtl="0">
              <a:lnSpc>
                <a:spcPct val="90000"/>
              </a:lnSpc>
              <a:spcBef>
                <a:spcPts val="0"/>
              </a:spcBef>
              <a:spcAft>
                <a:spcPts val="0"/>
              </a:spcAft>
              <a:buSzPts val="1687"/>
              <a:buNone/>
            </a:pPr>
            <a:r>
              <a:rPr lang="tr-TR" sz="2220" b="1"/>
              <a:t>Inserting a New Element in a Binary Heap</a:t>
            </a:r>
            <a:endParaRPr/>
          </a:p>
          <a:p>
            <a:pPr marL="342900" lvl="0" indent="-274319" algn="l" rtl="0">
              <a:lnSpc>
                <a:spcPct val="90000"/>
              </a:lnSpc>
              <a:spcBef>
                <a:spcPts val="444"/>
              </a:spcBef>
              <a:spcAft>
                <a:spcPts val="0"/>
              </a:spcAft>
              <a:buSzPts val="1687"/>
              <a:buChar char="🞇"/>
            </a:pPr>
            <a:r>
              <a:rPr lang="tr-TR" sz="2220"/>
              <a:t>The first step says that insert the element in the heap so that the heap is a complete binary tree.</a:t>
            </a:r>
            <a:endParaRPr/>
          </a:p>
          <a:p>
            <a:pPr marL="342900" lvl="0" indent="-274319" algn="l" rtl="0">
              <a:lnSpc>
                <a:spcPct val="90000"/>
              </a:lnSpc>
              <a:spcBef>
                <a:spcPts val="444"/>
              </a:spcBef>
              <a:spcAft>
                <a:spcPts val="0"/>
              </a:spcAft>
              <a:buSzPts val="1687"/>
              <a:buChar char="🞇"/>
            </a:pPr>
            <a:r>
              <a:rPr lang="tr-TR" sz="2220"/>
              <a:t>So, insert the new value as the right child of node 27 in the heap. This is illustrated in Fig. 12.3.</a:t>
            </a:r>
            <a:endParaRPr/>
          </a:p>
          <a:p>
            <a:pPr marL="342900" lvl="0" indent="-274319" algn="l" rtl="0">
              <a:lnSpc>
                <a:spcPct val="90000"/>
              </a:lnSpc>
              <a:spcBef>
                <a:spcPts val="444"/>
              </a:spcBef>
              <a:spcAft>
                <a:spcPts val="0"/>
              </a:spcAft>
              <a:buSzPts val="1687"/>
              <a:buChar char="🞇"/>
            </a:pPr>
            <a:r>
              <a:rPr lang="tr-TR" sz="2220"/>
              <a:t>Now, as per the second step, let the new value rise to its appropriate place in H so that H becomes a heap as well. </a:t>
            </a:r>
            <a:endParaRPr sz="2220"/>
          </a:p>
          <a:p>
            <a:pPr marL="342900" lvl="0" indent="-274319" algn="l" rtl="0">
              <a:lnSpc>
                <a:spcPct val="90000"/>
              </a:lnSpc>
              <a:spcBef>
                <a:spcPts val="444"/>
              </a:spcBef>
              <a:spcAft>
                <a:spcPts val="0"/>
              </a:spcAft>
              <a:buSzPts val="1687"/>
              <a:buChar char="🞇"/>
            </a:pPr>
            <a:r>
              <a:rPr lang="tr-TR" sz="2220"/>
              <a:t>Compare 99 with its parent node value. If it is less than its parent’s value, then the new node is in its appropriate place and H is a heap. </a:t>
            </a:r>
            <a:endParaRPr sz="2220"/>
          </a:p>
          <a:p>
            <a:pPr marL="342900" lvl="0" indent="-274319" algn="l" rtl="0">
              <a:lnSpc>
                <a:spcPct val="90000"/>
              </a:lnSpc>
              <a:spcBef>
                <a:spcPts val="444"/>
              </a:spcBef>
              <a:spcAft>
                <a:spcPts val="0"/>
              </a:spcAft>
              <a:buSzPts val="1687"/>
              <a:buChar char="🞇"/>
            </a:pPr>
            <a:r>
              <a:rPr lang="tr-TR" sz="2220"/>
              <a:t>If the new value is greater than that of its parent’s node, then swap the two values. </a:t>
            </a:r>
            <a:endParaRPr sz="2220"/>
          </a:p>
          <a:p>
            <a:pPr marL="342900" lvl="0" indent="-274319" algn="l" rtl="0">
              <a:lnSpc>
                <a:spcPct val="90000"/>
              </a:lnSpc>
              <a:spcBef>
                <a:spcPts val="444"/>
              </a:spcBef>
              <a:spcAft>
                <a:spcPts val="0"/>
              </a:spcAft>
              <a:buSzPts val="1687"/>
              <a:buChar char="🞇"/>
            </a:pPr>
            <a:r>
              <a:rPr lang="tr-TR" sz="2220"/>
              <a:t>Repeat the whole process until H becomes a heap. This is illustrated in Fig. 12.4.</a:t>
            </a:r>
            <a:endParaRPr sz="2220"/>
          </a:p>
        </p:txBody>
      </p:sp>
      <p:sp>
        <p:nvSpPr>
          <p:cNvPr id="323" name="Google Shape;323;p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8</a:t>
            </a:fld>
            <a:endParaRPr/>
          </a:p>
        </p:txBody>
      </p:sp>
      <p:sp>
        <p:nvSpPr>
          <p:cNvPr id="324" name="Google Shape;324;p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Binary Heaps</a:t>
            </a:r>
            <a:endParaRPr sz="3600"/>
          </a:p>
        </p:txBody>
      </p:sp>
      <p:sp>
        <p:nvSpPr>
          <p:cNvPr id="331" name="Google Shape;331;p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9</a:t>
            </a:fld>
            <a:endParaRPr/>
          </a:p>
        </p:txBody>
      </p:sp>
      <p:sp>
        <p:nvSpPr>
          <p:cNvPr id="332" name="Google Shape;332;p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333" name="Google Shape;333;p9"/>
          <p:cNvPicPr preferRelativeResize="0"/>
          <p:nvPr/>
        </p:nvPicPr>
        <p:blipFill rotWithShape="1">
          <a:blip r:embed="rId3">
            <a:alphaModFix/>
          </a:blip>
          <a:srcRect/>
          <a:stretch/>
        </p:blipFill>
        <p:spPr>
          <a:xfrm>
            <a:off x="1457325" y="990600"/>
            <a:ext cx="6086475" cy="4055952"/>
          </a:xfrm>
          <a:prstGeom prst="rect">
            <a:avLst/>
          </a:prstGeom>
          <a:noFill/>
          <a:ln>
            <a:noFill/>
          </a:ln>
        </p:spPr>
      </p:pic>
      <p:pic>
        <p:nvPicPr>
          <p:cNvPr id="334" name="Google Shape;334;p9"/>
          <p:cNvPicPr preferRelativeResize="0"/>
          <p:nvPr/>
        </p:nvPicPr>
        <p:blipFill rotWithShape="1">
          <a:blip r:embed="rId4">
            <a:alphaModFix/>
          </a:blip>
          <a:srcRect/>
          <a:stretch/>
        </p:blipFill>
        <p:spPr>
          <a:xfrm>
            <a:off x="1524000" y="5181600"/>
            <a:ext cx="6019800" cy="74295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Austin">
  <a:themeElements>
    <a:clrScheme name="Austin">
      <a:dk1>
        <a:srgbClr val="000000"/>
      </a:dk1>
      <a:lt1>
        <a:srgbClr val="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575</TotalTime>
  <Words>3566</Words>
  <Application>Microsoft Office PowerPoint</Application>
  <PresentationFormat>Ekran Gösterisi (4:3)</PresentationFormat>
  <Paragraphs>350</Paragraphs>
  <Slides>37</Slides>
  <Notes>37</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37</vt:i4>
      </vt:variant>
    </vt:vector>
  </HeadingPairs>
  <TitlesOfParts>
    <vt:vector size="42" baseType="lpstr">
      <vt:lpstr>Arial</vt:lpstr>
      <vt:lpstr>Calibri</vt:lpstr>
      <vt:lpstr>Noto Sans Symbols</vt:lpstr>
      <vt:lpstr>Century Gothic</vt:lpstr>
      <vt:lpstr>Austin</vt:lpstr>
      <vt:lpstr>BLM267</vt:lpstr>
      <vt:lpstr>PowerPoint Sunusu</vt:lpstr>
      <vt:lpstr>Binary Heaps</vt:lpstr>
      <vt:lpstr>Binary Heaps</vt:lpstr>
      <vt:lpstr>Binary Heaps</vt:lpstr>
      <vt:lpstr>Binary Heaps</vt:lpstr>
      <vt:lpstr>Binary Heaps</vt:lpstr>
      <vt:lpstr>Binary Heaps</vt:lpstr>
      <vt:lpstr>Binary Heaps</vt:lpstr>
      <vt:lpstr>Binary Heaps</vt:lpstr>
      <vt:lpstr>Binary Heaps</vt:lpstr>
      <vt:lpstr>Binary Heaps</vt:lpstr>
      <vt:lpstr>Binary Heaps</vt:lpstr>
      <vt:lpstr>Binary Heaps</vt:lpstr>
      <vt:lpstr>Binary Heaps</vt:lpstr>
      <vt:lpstr>Heap Sort</vt:lpstr>
      <vt:lpstr>Heap Sort</vt:lpstr>
      <vt:lpstr>Heap Sort</vt:lpstr>
      <vt:lpstr>Binomial Heaps</vt:lpstr>
      <vt:lpstr>Binomial Heaps</vt:lpstr>
      <vt:lpstr>Binomial Heaps</vt:lpstr>
      <vt:lpstr>Binomial Heaps</vt:lpstr>
      <vt:lpstr>Binomial Heaps</vt:lpstr>
      <vt:lpstr>Binomial Heaps</vt:lpstr>
      <vt:lpstr>Binomial Heaps</vt:lpstr>
      <vt:lpstr>Binomial Heaps</vt:lpstr>
      <vt:lpstr>Binomial Heaps</vt:lpstr>
      <vt:lpstr>Binomial Heaps</vt:lpstr>
      <vt:lpstr>Binomial Heaps</vt:lpstr>
      <vt:lpstr>Binomial Heaps</vt:lpstr>
      <vt:lpstr>Binomial Heaps</vt:lpstr>
      <vt:lpstr>Binomial Heaps</vt:lpstr>
      <vt:lpstr>Binomial Heaps</vt:lpstr>
      <vt:lpstr>Binomial Heaps</vt:lpstr>
      <vt:lpstr>Binomial Heaps</vt:lpstr>
      <vt:lpstr>Binomial Heaps</vt:lpstr>
      <vt:lpstr>Binomial Heaps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BLM267</dc:title>
  <dc:creator>AR</dc:creator>
  <cp:lastModifiedBy>Admin</cp:lastModifiedBy>
  <cp:revision>9</cp:revision>
  <dcterms:created xsi:type="dcterms:W3CDTF">2006-08-16T00:00:00Z</dcterms:created>
  <dcterms:modified xsi:type="dcterms:W3CDTF">2021-12-23T19:36:48Z</dcterms:modified>
</cp:coreProperties>
</file>