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6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90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0" r:id="rId54"/>
    <p:sldId id="311" r:id="rId55"/>
    <p:sldId id="312" r:id="rId56"/>
    <p:sldId id="313" r:id="rId57"/>
    <p:sldId id="314" r:id="rId58"/>
    <p:sldId id="315" r:id="rId59"/>
    <p:sldId id="316" r:id="rId60"/>
    <p:sldId id="317" r:id="rId61"/>
  </p:sldIdLst>
  <p:sldSz cx="9144000" cy="6858000" type="screen4x3"/>
  <p:notesSz cx="6858000" cy="9144000"/>
  <p:embeddedFontLst>
    <p:embeddedFont>
      <p:font typeface="Century Gothic" pitchFamily="34" charset="0"/>
      <p:regular r:id="rId63"/>
      <p:bold r:id="rId64"/>
      <p:italic r:id="rId65"/>
      <p:boldItalic r:id="rId66"/>
    </p:embeddedFont>
    <p:embeddedFont>
      <p:font typeface="Calibri" pitchFamily="34" charset="0"/>
      <p:regular r:id="rId67"/>
      <p:bold r:id="rId68"/>
      <p:italic r:id="rId69"/>
      <p:boldItalic r:id="rId7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73" roundtripDataSignature="AMtx7mjMAxxZPIFnkbaJKxl8pfuQ5HT8Q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0" d="100"/>
          <a:sy n="60" d="100"/>
        </p:scale>
        <p:origin x="-1572" y="-1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font" Target="fonts/font1.fntdata"/><Relationship Id="rId68" Type="http://schemas.openxmlformats.org/officeDocument/2006/relationships/font" Target="fonts/font6.fntdata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font" Target="fonts/font4.fntdata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font" Target="fonts/font3.fntdata"/><Relationship Id="rId73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font" Target="fonts/font2.fntdata"/><Relationship Id="rId69" Type="http://schemas.openxmlformats.org/officeDocument/2006/relationships/font" Target="fonts/font7.fntdata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font" Target="fonts/font5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70" Type="http://schemas.openxmlformats.org/officeDocument/2006/relationships/font" Target="fonts/font8.fntdata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8488247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7" name="Google Shape;337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6" name="Google Shape;346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5" name="Google Shape;355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p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4" name="Google Shape;364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4" name="Google Shape;37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" name="Google Shape;375;p1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3" name="Google Shape;383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1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15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2" name="Google Shape;392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16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2" name="Google Shape;402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1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17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1" name="Google Shape;411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2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18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1" name="Google Shape;421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2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19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30" name="Google Shape;430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" name="Google Shape;431;p2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20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0" name="Google Shape;440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2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21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9" name="Google Shape;449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0" name="Google Shape;450;p2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22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8" name="Google Shape;458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2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23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7" name="Google Shape;467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8" name="Google Shape;468;p2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24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76" name="Google Shape;476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7" name="Google Shape;477;p2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25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87" name="Google Shape;487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p2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26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8" name="Google Shape;498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9" name="Google Shape;499;p2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27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10" name="Google Shape;510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3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28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1" name="Google Shape;521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3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29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2" name="Google Shape;27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3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1" name="Google Shape;531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2" name="Google Shape;532;p3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30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1" name="Google Shape;541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2" name="Google Shape;542;p3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31</a:t>
            </a:fld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0" name="Google Shape;550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1" name="Google Shape;551;p3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32</a:t>
            </a:fld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9" name="Google Shape;559;p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0" name="Google Shape;560;p3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33</a:t>
            </a:fld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77" name="Google Shape;577;p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8" name="Google Shape;578;p3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34</a:t>
            </a:fld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95" name="Google Shape;595;p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6" name="Google Shape;596;p3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35</a:t>
            </a:fld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5" name="Google Shape;605;p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6" name="Google Shape;606;p4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36</a:t>
            </a:fld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5" name="Google Shape;615;p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6" name="Google Shape;616;p4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37</a:t>
            </a:fld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5" name="Google Shape;625;p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6" name="Google Shape;626;p4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38</a:t>
            </a:fld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35" name="Google Shape;635;p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6" name="Google Shape;636;p4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39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1" name="Google Shape;28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4</a:t>
            </a:fld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47" name="Google Shape;647;p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8" name="Google Shape;648;p4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40</a:t>
            </a:fld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56" name="Google Shape;656;p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7" name="Google Shape;657;p4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41</a:t>
            </a:fld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65" name="Google Shape;665;p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6" name="Google Shape;666;p4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42</a:t>
            </a:fld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75" name="Google Shape;675;p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6" name="Google Shape;676;p4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43</a:t>
            </a:fld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84" name="Google Shape;684;p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5" name="Google Shape;685;p4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44</a:t>
            </a:fld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p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3" name="Google Shape;693;p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4" name="Google Shape;694;p4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45</a:t>
            </a:fld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02" name="Google Shape;702;p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3" name="Google Shape;703;p5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46</a:t>
            </a:fld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p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12" name="Google Shape;712;p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3" name="Google Shape;713;p5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47</a:t>
            </a:fld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p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23" name="Google Shape;723;p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4" name="Google Shape;724;p5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48</a:t>
            </a:fld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p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3" name="Google Shape;733;p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4" name="Google Shape;734;p5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49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1" name="Google Shape;29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5</a:t>
            </a:fld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p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4" name="Google Shape;744;p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5" name="Google Shape;745;p5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50</a:t>
            </a:fld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p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55" name="Google Shape;755;p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6" name="Google Shape;756;p5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51</a:t>
            </a:fld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p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4" name="Google Shape;764;p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5" name="Google Shape;765;p5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52</a:t>
            </a:fld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p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5" name="Google Shape;775;p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6" name="Google Shape;776;p5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53</a:t>
            </a:fld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p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84" name="Google Shape;784;p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5" name="Google Shape;785;p5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54</a:t>
            </a:fld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p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94" name="Google Shape;794;p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5" name="Google Shape;795;p5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55</a:t>
            </a:fld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p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03" name="Google Shape;803;p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4" name="Google Shape;804;p6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56</a:t>
            </a:fld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p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12" name="Google Shape;812;p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3" name="Google Shape;813;p6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57</a:t>
            </a:fld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p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21" name="Google Shape;821;p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2" name="Google Shape;822;p6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58</a:t>
            </a:fld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p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31" name="Google Shape;831;p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2" name="Google Shape;832;p6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59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1" name="Google Shape;30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6</a:t>
            </a:fld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p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1" name="Google Shape;841;p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2" name="Google Shape;842;p6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60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0" name="Google Shape;310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9" name="Google Shape;319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8" name="Google Shape;328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oogle Shape;58;p68"/>
          <p:cNvGrpSpPr/>
          <p:nvPr/>
        </p:nvGrpSpPr>
        <p:grpSpPr>
          <a:xfrm>
            <a:off x="-644959" y="0"/>
            <a:ext cx="10458653" cy="7117071"/>
            <a:chOff x="-644959" y="0"/>
            <a:chExt cx="10458653" cy="7117071"/>
          </a:xfrm>
        </p:grpSpPr>
        <p:grpSp>
          <p:nvGrpSpPr>
            <p:cNvPr id="59" name="Google Shape;59;p68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60" name="Google Shape;60;p68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61" name="Google Shape;61;p68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62" name="Google Shape;62;p6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63" name="Google Shape;63;p6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</p:grpSp>
          <p:grpSp>
            <p:nvGrpSpPr>
              <p:cNvPr id="64" name="Google Shape;64;p68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65" name="Google Shape;65;p68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66" name="Google Shape;66;p6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67" name="Google Shape;67;p6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</p:grpSp>
          <p:grpSp>
            <p:nvGrpSpPr>
              <p:cNvPr id="68" name="Google Shape;68;p68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69" name="Google Shape;69;p68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70" name="Google Shape;70;p6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71" name="Google Shape;71;p6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</p:grpSp>
          <p:sp>
            <p:nvSpPr>
              <p:cNvPr id="72" name="Google Shape;72;p68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lt1">
                  <a:alpha val="9803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73" name="Google Shape;73;p6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lt1">
                  <a:alpha val="9803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74" name="Google Shape;74;p68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lt1">
                  <a:alpha val="9803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</p:grpSp>
        <p:sp>
          <p:nvSpPr>
            <p:cNvPr id="75" name="Google Shape;75;p68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/>
              <a:ahLst/>
              <a:cxnLst/>
              <a:rect l="l" t="t" r="r" b="b"/>
              <a:pathLst>
                <a:path w="9144000" h="1175655" extrusionOk="0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noFill/>
            <a:ln w="9525" cap="flat" cmpd="sng">
              <a:solidFill>
                <a:schemeClr val="lt1">
                  <a:alpha val="2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6" name="Google Shape;76;p68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/>
              <a:ahLst/>
              <a:cxnLst/>
              <a:rect l="l" t="t" r="r" b="b"/>
              <a:pathLst>
                <a:path w="9144000" h="890650" extrusionOk="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noFill/>
            <a:ln w="9525" cap="flat" cmpd="sng">
              <a:solidFill>
                <a:schemeClr val="lt1">
                  <a:alpha val="2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7" name="Google Shape;77;p6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/>
              <a:ahLst/>
              <a:cxnLst/>
              <a:rect l="l" t="t" r="r" b="b"/>
              <a:pathLst>
                <a:path w="3004457" h="1211283" extrusionOk="0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noFill/>
            <a:ln w="9525" cap="flat" cmpd="sng">
              <a:solidFill>
                <a:schemeClr val="lt1">
                  <a:alpha val="2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8" name="Google Shape;78;p6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/>
              <a:ahLst/>
              <a:cxnLst/>
              <a:rect l="l" t="t" r="r" b="b"/>
              <a:pathLst>
                <a:path w="9144000" h="1478478" extrusionOk="0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noFill/>
            <a:ln w="9525" cap="flat" cmpd="sng">
              <a:solidFill>
                <a:schemeClr val="lt1">
                  <a:alpha val="2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9" name="Google Shape;79;p6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/>
              <a:ahLst/>
              <a:cxnLst/>
              <a:rect l="l" t="t" r="r" b="b"/>
              <a:pathLst>
                <a:path w="6982691" h="1719942" extrusionOk="0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noFill/>
            <a:ln w="9525" cap="flat" cmpd="sng">
              <a:solidFill>
                <a:schemeClr val="lt1">
                  <a:alpha val="2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80" name="Google Shape;80;p68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lt1">
                <a:alpha val="9803"/>
              </a:schemeClr>
            </a:solidFill>
            <a:ln w="12700" cap="flat" cmpd="sng">
              <a:solidFill>
                <a:schemeClr val="lt1">
                  <a:alpha val="11764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81" name="Google Shape;81;p68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lt1">
                <a:alpha val="0"/>
              </a:schemeClr>
            </a:solidFill>
            <a:ln w="12700" cap="flat" cmpd="sng">
              <a:solidFill>
                <a:schemeClr val="lt1">
                  <a:alpha val="11764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82" name="Google Shape;82;p68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lt1">
                <a:alpha val="6666"/>
              </a:schemeClr>
            </a:solidFill>
            <a:ln w="12700" cap="flat" cmpd="sng">
              <a:solidFill>
                <a:schemeClr val="lt1">
                  <a:alpha val="7843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83" name="Google Shape;83;p68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lt1">
                <a:alpha val="3921"/>
              </a:schemeClr>
            </a:solidFill>
            <a:ln w="12700" cap="flat" cmpd="sng">
              <a:solidFill>
                <a:schemeClr val="lt1">
                  <a:alpha val="7843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84" name="Google Shape;84;p68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lt1">
                <a:alpha val="5882"/>
              </a:schemeClr>
            </a:solidFill>
            <a:ln w="12700" cap="flat" cmpd="sng">
              <a:solidFill>
                <a:schemeClr val="lt1">
                  <a:alpha val="11764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85" name="Google Shape;85;p6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/>
              <a:ahLst/>
              <a:cxnLst/>
              <a:rect l="l" t="t" r="r" b="b"/>
              <a:pathLst>
                <a:path w="1261499" h="1388236" extrusionOk="0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lt1">
                <a:alpha val="9803"/>
              </a:schemeClr>
            </a:solidFill>
            <a:ln w="12700" cap="flat" cmpd="sng">
              <a:solidFill>
                <a:schemeClr val="lt1">
                  <a:alpha val="11764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86" name="Google Shape;86;p6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lt1">
                <a:alpha val="0"/>
              </a:schemeClr>
            </a:solidFill>
            <a:ln w="12700" cap="flat" cmpd="sng">
              <a:solidFill>
                <a:schemeClr val="lt1">
                  <a:alpha val="11764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87" name="Google Shape;87;p68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lt1">
                <a:alpha val="6666"/>
              </a:schemeClr>
            </a:solidFill>
            <a:ln w="12700" cap="flat" cmpd="sng">
              <a:solidFill>
                <a:schemeClr val="lt1">
                  <a:alpha val="7843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88" name="Google Shape;88;p68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lt1">
                <a:alpha val="0"/>
              </a:schemeClr>
            </a:solidFill>
            <a:ln w="12700" cap="flat" cmpd="sng">
              <a:solidFill>
                <a:schemeClr val="lt1">
                  <a:alpha val="11764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89" name="Google Shape;89;p6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lt1">
                <a:alpha val="0"/>
              </a:schemeClr>
            </a:solidFill>
            <a:ln w="12700" cap="flat" cmpd="sng">
              <a:solidFill>
                <a:schemeClr val="lt1">
                  <a:alpha val="11764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90" name="Google Shape;90;p68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lt1">
                <a:alpha val="6666"/>
              </a:schemeClr>
            </a:solidFill>
            <a:ln w="12700" cap="flat" cmpd="sng">
              <a:solidFill>
                <a:schemeClr val="lt1">
                  <a:alpha val="7843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91" name="Google Shape;91;p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lt1">
                <a:alpha val="0"/>
              </a:schemeClr>
            </a:solidFill>
            <a:ln w="12700" cap="flat" cmpd="sng">
              <a:solidFill>
                <a:schemeClr val="lt1">
                  <a:alpha val="11764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92" name="Google Shape;92;p68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lt1">
                <a:alpha val="9803"/>
              </a:schemeClr>
            </a:solidFill>
            <a:ln w="12700" cap="flat" cmpd="sng">
              <a:solidFill>
                <a:schemeClr val="lt1">
                  <a:alpha val="11764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93" name="Google Shape;93;p68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lt1">
                <a:alpha val="0"/>
              </a:schemeClr>
            </a:solidFill>
            <a:ln w="12700" cap="flat" cmpd="sng">
              <a:solidFill>
                <a:schemeClr val="lt1">
                  <a:alpha val="11764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94" name="Google Shape;94;p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lt1">
                <a:alpha val="6666"/>
              </a:schemeClr>
            </a:solidFill>
            <a:ln w="12700" cap="flat" cmpd="sng">
              <a:solidFill>
                <a:schemeClr val="lt1">
                  <a:alpha val="7843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95" name="Google Shape;95;p6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/>
              <a:ahLst/>
              <a:cxnLst/>
              <a:rect l="l" t="t" r="r" b="b"/>
              <a:pathLst>
                <a:path w="1243407" h="1388236" extrusionOk="0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lt1">
                <a:alpha val="3921"/>
              </a:schemeClr>
            </a:solidFill>
            <a:ln w="12700" cap="flat" cmpd="sng">
              <a:solidFill>
                <a:schemeClr val="lt1">
                  <a:alpha val="11764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96" name="Google Shape;96;p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/>
              <a:ahLst/>
              <a:cxnLst/>
              <a:rect l="l" t="t" r="r" b="b"/>
              <a:pathLst>
                <a:path w="1241871" h="1388822" extrusionOk="0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lt1">
                <a:alpha val="0"/>
              </a:schemeClr>
            </a:solidFill>
            <a:ln w="12700" cap="flat" cmpd="sng">
              <a:solidFill>
                <a:schemeClr val="lt1">
                  <a:alpha val="11764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sp>
        <p:nvSpPr>
          <p:cNvPr id="97" name="Google Shape;97;p68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 w="15875" cap="flat" cmpd="sng">
            <a:solidFill>
              <a:srgbClr val="74A50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8" name="Google Shape;98;p68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9" name="Google Shape;99;p68"/>
          <p:cNvSpPr txBox="1"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Century Gothic"/>
              <a:buNone/>
              <a:defRPr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68"/>
          <p:cNvSpPr txBox="1"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360"/>
              </a:spcBef>
              <a:spcAft>
                <a:spcPts val="0"/>
              </a:spcAft>
              <a:buSzPts val="1368"/>
              <a:buNone/>
              <a:defRPr sz="1800">
                <a:solidFill>
                  <a:srgbClr val="424242"/>
                </a:solidFill>
              </a:defRPr>
            </a:lvl1pPr>
            <a:lvl2pPr lvl="1" algn="ctr">
              <a:spcBef>
                <a:spcPts val="440"/>
              </a:spcBef>
              <a:spcAft>
                <a:spcPts val="0"/>
              </a:spcAft>
              <a:buSzPts val="1672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00"/>
              </a:spcBef>
              <a:spcAft>
                <a:spcPts val="0"/>
              </a:spcAft>
              <a:buSzPts val="152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60"/>
              </a:spcBef>
              <a:spcAft>
                <a:spcPts val="0"/>
              </a:spcAft>
              <a:buSzPts val="1368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20"/>
              </a:spcBef>
              <a:spcAft>
                <a:spcPts val="0"/>
              </a:spcAft>
              <a:buSzPts val="1216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280"/>
              </a:spcBef>
              <a:spcAft>
                <a:spcPts val="0"/>
              </a:spcAft>
              <a:buSzPts val="1064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280"/>
              </a:spcBef>
              <a:spcAft>
                <a:spcPts val="0"/>
              </a:spcAft>
              <a:buSzPts val="1064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280"/>
              </a:spcBef>
              <a:spcAft>
                <a:spcPts val="0"/>
              </a:spcAft>
              <a:buSzPts val="1064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280"/>
              </a:spcBef>
              <a:spcAft>
                <a:spcPts val="0"/>
              </a:spcAft>
              <a:buSzPts val="1064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68"/>
          <p:cNvSpPr txBox="1">
            <a:spLocks noGrp="1"/>
          </p:cNvSpPr>
          <p:nvPr>
            <p:ph type="dt" idx="10"/>
          </p:nvPr>
        </p:nvSpPr>
        <p:spPr>
          <a:xfrm>
            <a:off x="4738744" y="1516828"/>
            <a:ext cx="2133600" cy="7509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6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3" name="Google Shape;103;p68"/>
          <p:cNvSpPr txBox="1">
            <a:spLocks noGrp="1"/>
          </p:cNvSpPr>
          <p:nvPr>
            <p:ph type="ftr" idx="11"/>
          </p:nvPr>
        </p:nvSpPr>
        <p:spPr>
          <a:xfrm>
            <a:off x="5303520" y="5719966"/>
            <a:ext cx="283159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68"/>
          <p:cNvSpPr txBox="1">
            <a:spLocks noGrp="1"/>
          </p:cNvSpPr>
          <p:nvPr>
            <p:ph type="sldNum" idx="12"/>
          </p:nvPr>
        </p:nvSpPr>
        <p:spPr>
          <a:xfrm>
            <a:off x="4649096" y="5719966"/>
            <a:ext cx="64366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12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lvl="1" indent="0" algn="l">
              <a:spcBef>
                <a:spcPts val="0"/>
              </a:spcBef>
              <a:buNone/>
              <a:defRPr sz="12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lvl="2" indent="0" algn="l">
              <a:spcBef>
                <a:spcPts val="0"/>
              </a:spcBef>
              <a:buNone/>
              <a:defRPr sz="12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lvl="3" indent="0" algn="l">
              <a:spcBef>
                <a:spcPts val="0"/>
              </a:spcBef>
              <a:buNone/>
              <a:defRPr sz="12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lvl="4" indent="0" algn="l">
              <a:spcBef>
                <a:spcPts val="0"/>
              </a:spcBef>
              <a:buNone/>
              <a:defRPr sz="12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lvl="5" indent="0" algn="l">
              <a:spcBef>
                <a:spcPts val="0"/>
              </a:spcBef>
              <a:buNone/>
              <a:defRPr sz="12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lvl="6" indent="0" algn="l">
              <a:spcBef>
                <a:spcPts val="0"/>
              </a:spcBef>
              <a:buNone/>
              <a:defRPr sz="12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lvl="7" indent="0" algn="l">
              <a:spcBef>
                <a:spcPts val="0"/>
              </a:spcBef>
              <a:buNone/>
              <a:defRPr sz="12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lvl="8" indent="0" algn="l">
              <a:spcBef>
                <a:spcPts val="0"/>
              </a:spcBef>
              <a:buNone/>
              <a:defRPr sz="12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  <p:sp>
        <p:nvSpPr>
          <p:cNvPr id="105" name="Google Shape;105;p6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77"/>
          <p:cNvSpPr txBox="1"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5" name="Google Shape;245;p77"/>
          <p:cNvSpPr txBox="1">
            <a:spLocks noGrp="1"/>
          </p:cNvSpPr>
          <p:nvPr>
            <p:ph type="body" idx="1"/>
          </p:nvPr>
        </p:nvSpPr>
        <p:spPr>
          <a:xfrm rot="5400000">
            <a:off x="2677662" y="689482"/>
            <a:ext cx="3508977" cy="67773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15468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1pPr>
            <a:lvl2pPr marL="914400" lvl="1" indent="-315468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2pPr>
            <a:lvl3pPr marL="1371600" lvl="2" indent="-315467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3pPr>
            <a:lvl4pPr marL="1828800" lvl="3" indent="-315467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4pPr>
            <a:lvl5pPr marL="2286000" lvl="4" indent="-315467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5pPr>
            <a:lvl6pPr marL="2743200" lvl="5" indent="-315467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6pPr>
            <a:lvl7pPr marL="3200400" lvl="6" indent="-315467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7pPr>
            <a:lvl8pPr marL="3657600" lvl="7" indent="-315467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8pPr>
            <a:lvl9pPr marL="4114800" lvl="8" indent="-315467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9pPr>
          </a:lstStyle>
          <a:p>
            <a:endParaRPr/>
          </a:p>
        </p:txBody>
      </p:sp>
      <p:sp>
        <p:nvSpPr>
          <p:cNvPr id="246" name="Google Shape;246;p77"/>
          <p:cNvSpPr txBox="1">
            <a:spLocks noGrp="1"/>
          </p:cNvSpPr>
          <p:nvPr>
            <p:ph type="dt" idx="10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7" name="Google Shape;247;p77"/>
          <p:cNvSpPr txBox="1">
            <a:spLocks noGrp="1"/>
          </p:cNvSpPr>
          <p:nvPr>
            <p:ph type="ftr" idx="11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8" name="Google Shape;248;p77"/>
          <p:cNvSpPr txBox="1">
            <a:spLocks noGrp="1"/>
          </p:cNvSpPr>
          <p:nvPr>
            <p:ph type="sldNum" idx="12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78"/>
          <p:cNvSpPr txBox="1">
            <a:spLocks noGrp="1"/>
          </p:cNvSpPr>
          <p:nvPr>
            <p:ph type="title"/>
          </p:nvPr>
        </p:nvSpPr>
        <p:spPr>
          <a:xfrm rot="5400000">
            <a:off x="4981455" y="2678093"/>
            <a:ext cx="4780344" cy="1484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1" name="Google Shape;251;p78"/>
          <p:cNvSpPr txBox="1">
            <a:spLocks noGrp="1"/>
          </p:cNvSpPr>
          <p:nvPr>
            <p:ph type="body" idx="1"/>
          </p:nvPr>
        </p:nvSpPr>
        <p:spPr>
          <a:xfrm rot="5400000">
            <a:off x="1374976" y="708467"/>
            <a:ext cx="4780344" cy="54237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15468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1pPr>
            <a:lvl2pPr marL="914400" lvl="1" indent="-315468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2pPr>
            <a:lvl3pPr marL="1371600" lvl="2" indent="-315467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3pPr>
            <a:lvl4pPr marL="1828800" lvl="3" indent="-315467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4pPr>
            <a:lvl5pPr marL="2286000" lvl="4" indent="-315467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5pPr>
            <a:lvl6pPr marL="2743200" lvl="5" indent="-315467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6pPr>
            <a:lvl7pPr marL="3200400" lvl="6" indent="-315467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7pPr>
            <a:lvl8pPr marL="3657600" lvl="7" indent="-315467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8pPr>
            <a:lvl9pPr marL="4114800" lvl="8" indent="-315467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9pPr>
          </a:lstStyle>
          <a:p>
            <a:endParaRPr/>
          </a:p>
        </p:txBody>
      </p:sp>
      <p:sp>
        <p:nvSpPr>
          <p:cNvPr id="252" name="Google Shape;252;p78"/>
          <p:cNvSpPr txBox="1">
            <a:spLocks noGrp="1"/>
          </p:cNvSpPr>
          <p:nvPr>
            <p:ph type="dt" idx="10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3" name="Google Shape;253;p78"/>
          <p:cNvSpPr txBox="1">
            <a:spLocks noGrp="1"/>
          </p:cNvSpPr>
          <p:nvPr>
            <p:ph type="ftr" idx="11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4" name="Google Shape;254;p78"/>
          <p:cNvSpPr txBox="1">
            <a:spLocks noGrp="1"/>
          </p:cNvSpPr>
          <p:nvPr>
            <p:ph type="sldNum" idx="12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69"/>
          <p:cNvSpPr txBox="1"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69"/>
          <p:cNvSpPr txBox="1"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15468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1pPr>
            <a:lvl2pPr marL="914400" lvl="1" indent="-315468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2pPr>
            <a:lvl3pPr marL="1371600" lvl="2" indent="-315467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3pPr>
            <a:lvl4pPr marL="1828800" lvl="3" indent="-315467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4pPr>
            <a:lvl5pPr marL="2286000" lvl="4" indent="-315467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5pPr>
            <a:lvl6pPr marL="2743200" lvl="5" indent="-315467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6pPr>
            <a:lvl7pPr marL="3200400" lvl="6" indent="-315467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7pPr>
            <a:lvl8pPr marL="3657600" lvl="7" indent="-315467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8pPr>
            <a:lvl9pPr marL="4114800" lvl="8" indent="-315467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9pPr>
          </a:lstStyle>
          <a:p>
            <a:endParaRPr/>
          </a:p>
        </p:txBody>
      </p:sp>
      <p:sp>
        <p:nvSpPr>
          <p:cNvPr id="109" name="Google Shape;109;p69"/>
          <p:cNvSpPr txBox="1">
            <a:spLocks noGrp="1"/>
          </p:cNvSpPr>
          <p:nvPr>
            <p:ph type="dt" idx="10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69"/>
          <p:cNvSpPr txBox="1">
            <a:spLocks noGrp="1"/>
          </p:cNvSpPr>
          <p:nvPr>
            <p:ph type="ftr" idx="11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69"/>
          <p:cNvSpPr txBox="1">
            <a:spLocks noGrp="1"/>
          </p:cNvSpPr>
          <p:nvPr>
            <p:ph type="sldNum" idx="12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70"/>
          <p:cNvSpPr txBox="1"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Century Gothic"/>
              <a:buNone/>
              <a:defRPr sz="4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70"/>
          <p:cNvSpPr txBox="1"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152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SzPts val="1368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SzPts val="1216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SzPts val="1064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SzPts val="1064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SzPts val="1064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SzPts val="1064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SzPts val="1064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SzPts val="1064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5" name="Google Shape;115;p70"/>
          <p:cNvSpPr txBox="1">
            <a:spLocks noGrp="1"/>
          </p:cNvSpPr>
          <p:nvPr>
            <p:ph type="dt" idx="10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70"/>
          <p:cNvSpPr txBox="1">
            <a:spLocks noGrp="1"/>
          </p:cNvSpPr>
          <p:nvPr>
            <p:ph type="ftr" idx="11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70"/>
          <p:cNvSpPr txBox="1">
            <a:spLocks noGrp="1"/>
          </p:cNvSpPr>
          <p:nvPr>
            <p:ph type="sldNum" idx="12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71"/>
          <p:cNvSpPr txBox="1"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71"/>
          <p:cNvSpPr txBox="1">
            <a:spLocks noGrp="1"/>
          </p:cNvSpPr>
          <p:nvPr>
            <p:ph type="dt" idx="10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71"/>
          <p:cNvSpPr txBox="1">
            <a:spLocks noGrp="1"/>
          </p:cNvSpPr>
          <p:nvPr>
            <p:ph type="ftr" idx="11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71"/>
          <p:cNvSpPr txBox="1">
            <a:spLocks noGrp="1"/>
          </p:cNvSpPr>
          <p:nvPr>
            <p:ph type="sldNum" idx="12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  <p:sp>
        <p:nvSpPr>
          <p:cNvPr id="123" name="Google Shape;123;p71"/>
          <p:cNvSpPr txBox="1">
            <a:spLocks noGrp="1"/>
          </p:cNvSpPr>
          <p:nvPr>
            <p:ph type="body" idx="1"/>
          </p:nvPr>
        </p:nvSpPr>
        <p:spPr>
          <a:xfrm>
            <a:off x="1042416" y="2313432"/>
            <a:ext cx="3419856" cy="34930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15468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1pPr>
            <a:lvl2pPr marL="914400" lvl="1" indent="-315468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2pPr>
            <a:lvl3pPr marL="1371600" lvl="2" indent="-315467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3pPr>
            <a:lvl4pPr marL="1828800" lvl="3" indent="-315467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4pPr>
            <a:lvl5pPr marL="2286000" lvl="4" indent="-315467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5pPr>
            <a:lvl6pPr marL="2743200" lvl="5" indent="-315467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6pPr>
            <a:lvl7pPr marL="3200400" lvl="6" indent="-315467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7pPr>
            <a:lvl8pPr marL="3657600" lvl="7" indent="-315467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8pPr>
            <a:lvl9pPr marL="4114800" lvl="8" indent="-315467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9pPr>
          </a:lstStyle>
          <a:p>
            <a:endParaRPr/>
          </a:p>
        </p:txBody>
      </p:sp>
      <p:sp>
        <p:nvSpPr>
          <p:cNvPr id="124" name="Google Shape;124;p71"/>
          <p:cNvSpPr txBox="1">
            <a:spLocks noGrp="1"/>
          </p:cNvSpPr>
          <p:nvPr>
            <p:ph type="body" idx="2"/>
          </p:nvPr>
        </p:nvSpPr>
        <p:spPr>
          <a:xfrm>
            <a:off x="4645152" y="2313431"/>
            <a:ext cx="3419856" cy="34930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15468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1pPr>
            <a:lvl2pPr marL="914400" lvl="1" indent="-315468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2pPr>
            <a:lvl3pPr marL="1371600" lvl="2" indent="-315467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3pPr>
            <a:lvl4pPr marL="1828800" lvl="3" indent="-315467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4pPr>
            <a:lvl5pPr marL="2286000" lvl="4" indent="-315467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5pPr>
            <a:lvl6pPr marL="2743200" lvl="5" indent="-315467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6pPr>
            <a:lvl7pPr marL="3200400" lvl="6" indent="-315467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7pPr>
            <a:lvl8pPr marL="3657600" lvl="7" indent="-315467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8pPr>
            <a:lvl9pPr marL="4114800" lvl="8" indent="-315467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72"/>
          <p:cNvSpPr txBox="1"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72"/>
          <p:cNvSpPr txBox="1"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1824"/>
              <a:buNone/>
              <a:defRPr sz="2400" b="1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152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368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216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216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SzPts val="1216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SzPts val="1216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SzPts val="1216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SzPts val="1216"/>
              <a:buNone/>
              <a:defRPr sz="1600" b="1"/>
            </a:lvl9pPr>
          </a:lstStyle>
          <a:p>
            <a:endParaRPr/>
          </a:p>
        </p:txBody>
      </p:sp>
      <p:sp>
        <p:nvSpPr>
          <p:cNvPr id="128" name="Google Shape;128;p72"/>
          <p:cNvSpPr txBox="1">
            <a:spLocks noGrp="1"/>
          </p:cNvSpPr>
          <p:nvPr>
            <p:ph type="body" idx="2"/>
          </p:nvPr>
        </p:nvSpPr>
        <p:spPr>
          <a:xfrm>
            <a:off x="1041721" y="2974694"/>
            <a:ext cx="3419856" cy="2835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4424" algn="l">
              <a:spcBef>
                <a:spcPts val="480"/>
              </a:spcBef>
              <a:spcAft>
                <a:spcPts val="0"/>
              </a:spcAft>
              <a:buSzPts val="1824"/>
              <a:buChar char="🞇"/>
              <a:defRPr sz="2400"/>
            </a:lvl1pPr>
            <a:lvl2pPr marL="914400" lvl="1" indent="-325119" algn="l">
              <a:spcBef>
                <a:spcPts val="400"/>
              </a:spcBef>
              <a:spcAft>
                <a:spcPts val="0"/>
              </a:spcAft>
              <a:buSzPts val="1520"/>
              <a:buChar char="🞇"/>
              <a:defRPr sz="2000"/>
            </a:lvl2pPr>
            <a:lvl3pPr marL="1371600" lvl="2" indent="-315467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 sz="1800"/>
            </a:lvl3pPr>
            <a:lvl4pPr marL="1828800" lvl="3" indent="-305816" algn="l">
              <a:spcBef>
                <a:spcPts val="320"/>
              </a:spcBef>
              <a:spcAft>
                <a:spcPts val="0"/>
              </a:spcAft>
              <a:buSzPts val="1216"/>
              <a:buChar char="🞇"/>
              <a:defRPr sz="1600"/>
            </a:lvl4pPr>
            <a:lvl5pPr marL="2286000" lvl="4" indent="-305816" algn="l">
              <a:spcBef>
                <a:spcPts val="320"/>
              </a:spcBef>
              <a:spcAft>
                <a:spcPts val="0"/>
              </a:spcAft>
              <a:buSzPts val="1216"/>
              <a:buChar char="🞇"/>
              <a:defRPr sz="1600"/>
            </a:lvl5pPr>
            <a:lvl6pPr marL="2743200" lvl="5" indent="-305816" algn="l">
              <a:spcBef>
                <a:spcPts val="320"/>
              </a:spcBef>
              <a:spcAft>
                <a:spcPts val="0"/>
              </a:spcAft>
              <a:buSzPts val="1216"/>
              <a:buChar char="🞇"/>
              <a:defRPr sz="1600"/>
            </a:lvl6pPr>
            <a:lvl7pPr marL="3200400" lvl="6" indent="-305816" algn="l">
              <a:spcBef>
                <a:spcPts val="320"/>
              </a:spcBef>
              <a:spcAft>
                <a:spcPts val="0"/>
              </a:spcAft>
              <a:buSzPts val="1216"/>
              <a:buChar char="🞇"/>
              <a:defRPr sz="1600"/>
            </a:lvl7pPr>
            <a:lvl8pPr marL="3657600" lvl="7" indent="-305815" algn="l">
              <a:spcBef>
                <a:spcPts val="320"/>
              </a:spcBef>
              <a:spcAft>
                <a:spcPts val="0"/>
              </a:spcAft>
              <a:buSzPts val="1216"/>
              <a:buChar char="🞇"/>
              <a:defRPr sz="1600"/>
            </a:lvl8pPr>
            <a:lvl9pPr marL="4114800" lvl="8" indent="-305815" algn="l">
              <a:spcBef>
                <a:spcPts val="320"/>
              </a:spcBef>
              <a:spcAft>
                <a:spcPts val="0"/>
              </a:spcAft>
              <a:buSzPts val="1216"/>
              <a:buChar char="🞇"/>
              <a:defRPr sz="1600"/>
            </a:lvl9pPr>
          </a:lstStyle>
          <a:p>
            <a:endParaRPr/>
          </a:p>
        </p:txBody>
      </p:sp>
      <p:sp>
        <p:nvSpPr>
          <p:cNvPr id="129" name="Google Shape;129;p72"/>
          <p:cNvSpPr txBox="1">
            <a:spLocks noGrp="1"/>
          </p:cNvSpPr>
          <p:nvPr>
            <p:ph type="body" idx="3"/>
          </p:nvPr>
        </p:nvSpPr>
        <p:spPr>
          <a:xfrm>
            <a:off x="5011837" y="2316010"/>
            <a:ext cx="3055717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1824"/>
              <a:buNone/>
              <a:defRPr sz="2400" b="1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152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368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216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216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SzPts val="1216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SzPts val="1216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SzPts val="1216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SzPts val="1216"/>
              <a:buNone/>
              <a:defRPr sz="1600" b="1"/>
            </a:lvl9pPr>
          </a:lstStyle>
          <a:p>
            <a:endParaRPr/>
          </a:p>
        </p:txBody>
      </p:sp>
      <p:sp>
        <p:nvSpPr>
          <p:cNvPr id="130" name="Google Shape;130;p72"/>
          <p:cNvSpPr txBox="1">
            <a:spLocks noGrp="1"/>
          </p:cNvSpPr>
          <p:nvPr>
            <p:ph type="body" idx="4"/>
          </p:nvPr>
        </p:nvSpPr>
        <p:spPr>
          <a:xfrm>
            <a:off x="4645152" y="2974694"/>
            <a:ext cx="3419856" cy="2835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4424" algn="l">
              <a:spcBef>
                <a:spcPts val="480"/>
              </a:spcBef>
              <a:spcAft>
                <a:spcPts val="0"/>
              </a:spcAft>
              <a:buSzPts val="1824"/>
              <a:buChar char="🞇"/>
              <a:defRPr sz="2400"/>
            </a:lvl1pPr>
            <a:lvl2pPr marL="914400" lvl="1" indent="-325119" algn="l">
              <a:spcBef>
                <a:spcPts val="400"/>
              </a:spcBef>
              <a:spcAft>
                <a:spcPts val="0"/>
              </a:spcAft>
              <a:buSzPts val="1520"/>
              <a:buChar char="🞇"/>
              <a:defRPr sz="2000"/>
            </a:lvl2pPr>
            <a:lvl3pPr marL="1371600" lvl="2" indent="-315467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 sz="1800"/>
            </a:lvl3pPr>
            <a:lvl4pPr marL="1828800" lvl="3" indent="-305816" algn="l">
              <a:spcBef>
                <a:spcPts val="320"/>
              </a:spcBef>
              <a:spcAft>
                <a:spcPts val="0"/>
              </a:spcAft>
              <a:buSzPts val="1216"/>
              <a:buChar char="🞇"/>
              <a:defRPr sz="1600"/>
            </a:lvl4pPr>
            <a:lvl5pPr marL="2286000" lvl="4" indent="-305816" algn="l">
              <a:spcBef>
                <a:spcPts val="320"/>
              </a:spcBef>
              <a:spcAft>
                <a:spcPts val="0"/>
              </a:spcAft>
              <a:buSzPts val="1216"/>
              <a:buChar char="🞇"/>
              <a:defRPr sz="1600"/>
            </a:lvl5pPr>
            <a:lvl6pPr marL="2743200" lvl="5" indent="-305816" algn="l">
              <a:spcBef>
                <a:spcPts val="320"/>
              </a:spcBef>
              <a:spcAft>
                <a:spcPts val="0"/>
              </a:spcAft>
              <a:buSzPts val="1216"/>
              <a:buChar char="🞇"/>
              <a:defRPr sz="1600"/>
            </a:lvl6pPr>
            <a:lvl7pPr marL="3200400" lvl="6" indent="-305816" algn="l">
              <a:spcBef>
                <a:spcPts val="320"/>
              </a:spcBef>
              <a:spcAft>
                <a:spcPts val="0"/>
              </a:spcAft>
              <a:buSzPts val="1216"/>
              <a:buChar char="🞇"/>
              <a:defRPr sz="1600"/>
            </a:lvl7pPr>
            <a:lvl8pPr marL="3657600" lvl="7" indent="-305815" algn="l">
              <a:spcBef>
                <a:spcPts val="320"/>
              </a:spcBef>
              <a:spcAft>
                <a:spcPts val="0"/>
              </a:spcAft>
              <a:buSzPts val="1216"/>
              <a:buChar char="🞇"/>
              <a:defRPr sz="1600"/>
            </a:lvl8pPr>
            <a:lvl9pPr marL="4114800" lvl="8" indent="-305815" algn="l">
              <a:spcBef>
                <a:spcPts val="320"/>
              </a:spcBef>
              <a:spcAft>
                <a:spcPts val="0"/>
              </a:spcAft>
              <a:buSzPts val="1216"/>
              <a:buChar char="🞇"/>
              <a:defRPr sz="1600"/>
            </a:lvl9pPr>
          </a:lstStyle>
          <a:p>
            <a:endParaRPr/>
          </a:p>
        </p:txBody>
      </p:sp>
      <p:sp>
        <p:nvSpPr>
          <p:cNvPr id="131" name="Google Shape;131;p72"/>
          <p:cNvSpPr txBox="1">
            <a:spLocks noGrp="1"/>
          </p:cNvSpPr>
          <p:nvPr>
            <p:ph type="dt" idx="10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72"/>
          <p:cNvSpPr txBox="1">
            <a:spLocks noGrp="1"/>
          </p:cNvSpPr>
          <p:nvPr>
            <p:ph type="ftr" idx="11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72"/>
          <p:cNvSpPr txBox="1">
            <a:spLocks noGrp="1"/>
          </p:cNvSpPr>
          <p:nvPr>
            <p:ph type="sldNum" idx="12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73"/>
          <p:cNvSpPr txBox="1"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73"/>
          <p:cNvSpPr txBox="1">
            <a:spLocks noGrp="1"/>
          </p:cNvSpPr>
          <p:nvPr>
            <p:ph type="dt" idx="10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73"/>
          <p:cNvSpPr txBox="1">
            <a:spLocks noGrp="1"/>
          </p:cNvSpPr>
          <p:nvPr>
            <p:ph type="ftr" idx="11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73"/>
          <p:cNvSpPr txBox="1">
            <a:spLocks noGrp="1"/>
          </p:cNvSpPr>
          <p:nvPr>
            <p:ph type="sldNum" idx="12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74"/>
          <p:cNvSpPr txBox="1">
            <a:spLocks noGrp="1"/>
          </p:cNvSpPr>
          <p:nvPr>
            <p:ph type="dt" idx="10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74"/>
          <p:cNvSpPr txBox="1">
            <a:spLocks noGrp="1"/>
          </p:cNvSpPr>
          <p:nvPr>
            <p:ph type="ftr" idx="11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74"/>
          <p:cNvSpPr txBox="1">
            <a:spLocks noGrp="1"/>
          </p:cNvSpPr>
          <p:nvPr>
            <p:ph type="sldNum" idx="12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OBJECT_WITH_CAPTION_TEXT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" name="Google Shape;144;p75"/>
          <p:cNvGrpSpPr/>
          <p:nvPr/>
        </p:nvGrpSpPr>
        <p:grpSpPr>
          <a:xfrm>
            <a:off x="-644959" y="0"/>
            <a:ext cx="10458653" cy="7117071"/>
            <a:chOff x="-644959" y="0"/>
            <a:chExt cx="10458653" cy="7117071"/>
          </a:xfrm>
        </p:grpSpPr>
        <p:grpSp>
          <p:nvGrpSpPr>
            <p:cNvPr id="145" name="Google Shape;145;p75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46" name="Google Shape;146;p75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47" name="Google Shape;147;p75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48" name="Google Shape;148;p7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49" name="Google Shape;149;p7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</p:grpSp>
          <p:grpSp>
            <p:nvGrpSpPr>
              <p:cNvPr id="150" name="Google Shape;150;p7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51" name="Google Shape;151;p75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52" name="Google Shape;152;p7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53" name="Google Shape;153;p7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</p:grpSp>
          <p:grpSp>
            <p:nvGrpSpPr>
              <p:cNvPr id="154" name="Google Shape;154;p75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55" name="Google Shape;155;p75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56" name="Google Shape;156;p7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57" name="Google Shape;157;p7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</p:grpSp>
          <p:sp>
            <p:nvSpPr>
              <p:cNvPr id="158" name="Google Shape;158;p75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lt1">
                  <a:alpha val="9803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159" name="Google Shape;159;p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lt1">
                  <a:alpha val="9803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160" name="Google Shape;160;p7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lt1">
                  <a:alpha val="9803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</p:grpSp>
        <p:sp>
          <p:nvSpPr>
            <p:cNvPr id="161" name="Google Shape;161;p7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/>
              <a:ahLst/>
              <a:cxnLst/>
              <a:rect l="l" t="t" r="r" b="b"/>
              <a:pathLst>
                <a:path w="9144000" h="1175655" extrusionOk="0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noFill/>
            <a:ln w="9525" cap="flat" cmpd="sng">
              <a:solidFill>
                <a:schemeClr val="lt1">
                  <a:alpha val="2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62" name="Google Shape;162;p75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/>
              <a:ahLst/>
              <a:cxnLst/>
              <a:rect l="l" t="t" r="r" b="b"/>
              <a:pathLst>
                <a:path w="9144000" h="890650" extrusionOk="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noFill/>
            <a:ln w="9525" cap="flat" cmpd="sng">
              <a:solidFill>
                <a:schemeClr val="lt1">
                  <a:alpha val="2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63" name="Google Shape;163;p7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/>
              <a:ahLst/>
              <a:cxnLst/>
              <a:rect l="l" t="t" r="r" b="b"/>
              <a:pathLst>
                <a:path w="3004457" h="1211283" extrusionOk="0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noFill/>
            <a:ln w="9525" cap="flat" cmpd="sng">
              <a:solidFill>
                <a:schemeClr val="lt1">
                  <a:alpha val="2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64" name="Google Shape;164;p75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/>
              <a:ahLst/>
              <a:cxnLst/>
              <a:rect l="l" t="t" r="r" b="b"/>
              <a:pathLst>
                <a:path w="9144000" h="1478478" extrusionOk="0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noFill/>
            <a:ln w="9525" cap="flat" cmpd="sng">
              <a:solidFill>
                <a:schemeClr val="lt1">
                  <a:alpha val="2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65" name="Google Shape;165;p75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/>
              <a:ahLst/>
              <a:cxnLst/>
              <a:rect l="l" t="t" r="r" b="b"/>
              <a:pathLst>
                <a:path w="6982691" h="1719942" extrusionOk="0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noFill/>
            <a:ln w="9525" cap="flat" cmpd="sng">
              <a:solidFill>
                <a:schemeClr val="lt1">
                  <a:alpha val="2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66" name="Google Shape;166;p75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lt1">
                <a:alpha val="9803"/>
              </a:schemeClr>
            </a:solidFill>
            <a:ln w="12700" cap="flat" cmpd="sng">
              <a:solidFill>
                <a:schemeClr val="lt1">
                  <a:alpha val="11764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67" name="Google Shape;167;p75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lt1">
                <a:alpha val="0"/>
              </a:schemeClr>
            </a:solidFill>
            <a:ln w="12700" cap="flat" cmpd="sng">
              <a:solidFill>
                <a:schemeClr val="lt1">
                  <a:alpha val="11764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68" name="Google Shape;168;p75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lt1">
                <a:alpha val="6666"/>
              </a:schemeClr>
            </a:solidFill>
            <a:ln w="12700" cap="flat" cmpd="sng">
              <a:solidFill>
                <a:schemeClr val="lt1">
                  <a:alpha val="7843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69" name="Google Shape;169;p7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lt1">
                <a:alpha val="3921"/>
              </a:schemeClr>
            </a:solidFill>
            <a:ln w="12700" cap="flat" cmpd="sng">
              <a:solidFill>
                <a:schemeClr val="lt1">
                  <a:alpha val="7843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70" name="Google Shape;170;p7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lt1">
                <a:alpha val="5882"/>
              </a:schemeClr>
            </a:solidFill>
            <a:ln w="12700" cap="flat" cmpd="sng">
              <a:solidFill>
                <a:schemeClr val="lt1">
                  <a:alpha val="11764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71" name="Google Shape;171;p75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/>
              <a:ahLst/>
              <a:cxnLst/>
              <a:rect l="l" t="t" r="r" b="b"/>
              <a:pathLst>
                <a:path w="1261499" h="1388236" extrusionOk="0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lt1">
                <a:alpha val="9803"/>
              </a:schemeClr>
            </a:solidFill>
            <a:ln w="12700" cap="flat" cmpd="sng">
              <a:solidFill>
                <a:schemeClr val="lt1">
                  <a:alpha val="11764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72" name="Google Shape;172;p7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lt1">
                <a:alpha val="0"/>
              </a:schemeClr>
            </a:solidFill>
            <a:ln w="12700" cap="flat" cmpd="sng">
              <a:solidFill>
                <a:schemeClr val="lt1">
                  <a:alpha val="11764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73" name="Google Shape;173;p75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lt1">
                <a:alpha val="6666"/>
              </a:schemeClr>
            </a:solidFill>
            <a:ln w="12700" cap="flat" cmpd="sng">
              <a:solidFill>
                <a:schemeClr val="lt1">
                  <a:alpha val="7843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74" name="Google Shape;174;p7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lt1">
                <a:alpha val="0"/>
              </a:schemeClr>
            </a:solidFill>
            <a:ln w="12700" cap="flat" cmpd="sng">
              <a:solidFill>
                <a:schemeClr val="lt1">
                  <a:alpha val="11764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75" name="Google Shape;175;p75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lt1">
                <a:alpha val="0"/>
              </a:schemeClr>
            </a:solidFill>
            <a:ln w="12700" cap="flat" cmpd="sng">
              <a:solidFill>
                <a:schemeClr val="lt1">
                  <a:alpha val="11764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76" name="Google Shape;176;p75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lt1">
                <a:alpha val="6666"/>
              </a:schemeClr>
            </a:solidFill>
            <a:ln w="12700" cap="flat" cmpd="sng">
              <a:solidFill>
                <a:schemeClr val="lt1">
                  <a:alpha val="7843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77" name="Google Shape;177;p7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lt1">
                <a:alpha val="0"/>
              </a:schemeClr>
            </a:solidFill>
            <a:ln w="12700" cap="flat" cmpd="sng">
              <a:solidFill>
                <a:schemeClr val="lt1">
                  <a:alpha val="11764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78" name="Google Shape;178;p7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lt1">
                <a:alpha val="9803"/>
              </a:schemeClr>
            </a:solidFill>
            <a:ln w="12700" cap="flat" cmpd="sng">
              <a:solidFill>
                <a:schemeClr val="lt1">
                  <a:alpha val="11764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79" name="Google Shape;179;p7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lt1">
                <a:alpha val="0"/>
              </a:schemeClr>
            </a:solidFill>
            <a:ln w="12700" cap="flat" cmpd="sng">
              <a:solidFill>
                <a:schemeClr val="lt1">
                  <a:alpha val="11764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80" name="Google Shape;180;p75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lt1">
                <a:alpha val="6666"/>
              </a:schemeClr>
            </a:solidFill>
            <a:ln w="12700" cap="flat" cmpd="sng">
              <a:solidFill>
                <a:schemeClr val="lt1">
                  <a:alpha val="7843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81" name="Google Shape;181;p75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/>
              <a:ahLst/>
              <a:cxnLst/>
              <a:rect l="l" t="t" r="r" b="b"/>
              <a:pathLst>
                <a:path w="1243407" h="1388236" extrusionOk="0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lt1">
                <a:alpha val="3921"/>
              </a:schemeClr>
            </a:solidFill>
            <a:ln w="12700" cap="flat" cmpd="sng">
              <a:solidFill>
                <a:schemeClr val="lt1">
                  <a:alpha val="11764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82" name="Google Shape;182;p75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/>
              <a:ahLst/>
              <a:cxnLst/>
              <a:rect l="l" t="t" r="r" b="b"/>
              <a:pathLst>
                <a:path w="1241871" h="1388822" extrusionOk="0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lt1">
                <a:alpha val="0"/>
              </a:schemeClr>
            </a:solidFill>
            <a:ln w="12700" cap="flat" cmpd="sng">
              <a:solidFill>
                <a:schemeClr val="lt1">
                  <a:alpha val="11764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sp>
        <p:nvSpPr>
          <p:cNvPr id="183" name="Google Shape;183;p7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 w="15875" cap="flat" cmpd="sng">
            <a:solidFill>
              <a:srgbClr val="74A50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4" name="Google Shape;184;p75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5" name="Google Shape;185;p75"/>
          <p:cNvSpPr txBox="1">
            <a:spLocks noGrp="1"/>
          </p:cNvSpPr>
          <p:nvPr>
            <p:ph type="dt" idx="10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6" name="Google Shape;186;p75"/>
          <p:cNvSpPr txBox="1">
            <a:spLocks noGrp="1"/>
          </p:cNvSpPr>
          <p:nvPr>
            <p:ph type="sldNum" idx="12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  <p:sp>
        <p:nvSpPr>
          <p:cNvPr id="187" name="Google Shape;187;p75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8" name="Google Shape;188;p75"/>
          <p:cNvSpPr txBox="1">
            <a:spLocks noGrp="1"/>
          </p:cNvSpPr>
          <p:nvPr>
            <p:ph type="body" idx="1"/>
          </p:nvPr>
        </p:nvSpPr>
        <p:spPr>
          <a:xfrm>
            <a:off x="1145894" y="856527"/>
            <a:ext cx="3090440" cy="5150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4424" algn="l">
              <a:spcBef>
                <a:spcPts val="480"/>
              </a:spcBef>
              <a:spcAft>
                <a:spcPts val="0"/>
              </a:spcAft>
              <a:buSzPts val="1824"/>
              <a:buChar char="🞇"/>
              <a:defRPr sz="2400"/>
            </a:lvl1pPr>
            <a:lvl2pPr marL="914400" lvl="1" indent="-334772" algn="l">
              <a:spcBef>
                <a:spcPts val="440"/>
              </a:spcBef>
              <a:spcAft>
                <a:spcPts val="0"/>
              </a:spcAft>
              <a:buSzPts val="1672"/>
              <a:buChar char="🞇"/>
              <a:defRPr sz="2200"/>
            </a:lvl2pPr>
            <a:lvl3pPr marL="1371600" lvl="2" indent="-325119" algn="l">
              <a:spcBef>
                <a:spcPts val="400"/>
              </a:spcBef>
              <a:spcAft>
                <a:spcPts val="0"/>
              </a:spcAft>
              <a:buSzPts val="1520"/>
              <a:buChar char="🞇"/>
              <a:defRPr sz="2000"/>
            </a:lvl3pPr>
            <a:lvl4pPr marL="1828800" lvl="3" indent="-315467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 sz="1800"/>
            </a:lvl4pPr>
            <a:lvl5pPr marL="2286000" lvl="4" indent="-305816" algn="l">
              <a:spcBef>
                <a:spcPts val="320"/>
              </a:spcBef>
              <a:spcAft>
                <a:spcPts val="0"/>
              </a:spcAft>
              <a:buSzPts val="1216"/>
              <a:buChar char="🞇"/>
              <a:defRPr sz="1600"/>
            </a:lvl5pPr>
            <a:lvl6pPr marL="2743200" lvl="5" indent="-325120" algn="l">
              <a:spcBef>
                <a:spcPts val="400"/>
              </a:spcBef>
              <a:spcAft>
                <a:spcPts val="0"/>
              </a:spcAft>
              <a:buSzPts val="1520"/>
              <a:buChar char="🞇"/>
              <a:defRPr sz="2000"/>
            </a:lvl6pPr>
            <a:lvl7pPr marL="3200400" lvl="6" indent="-325120" algn="l">
              <a:spcBef>
                <a:spcPts val="400"/>
              </a:spcBef>
              <a:spcAft>
                <a:spcPts val="0"/>
              </a:spcAft>
              <a:buSzPts val="1520"/>
              <a:buChar char="🞇"/>
              <a:defRPr sz="2000"/>
            </a:lvl7pPr>
            <a:lvl8pPr marL="3657600" lvl="7" indent="-325120" algn="l">
              <a:spcBef>
                <a:spcPts val="400"/>
              </a:spcBef>
              <a:spcAft>
                <a:spcPts val="0"/>
              </a:spcAft>
              <a:buSzPts val="1520"/>
              <a:buChar char="🞇"/>
              <a:defRPr sz="2000"/>
            </a:lvl8pPr>
            <a:lvl9pPr marL="4114800" lvl="8" indent="-325120" algn="l">
              <a:spcBef>
                <a:spcPts val="400"/>
              </a:spcBef>
              <a:spcAft>
                <a:spcPts val="0"/>
              </a:spcAft>
              <a:buSzPts val="1520"/>
              <a:buChar char="🞇"/>
              <a:defRPr sz="2000"/>
            </a:lvl9pPr>
          </a:lstStyle>
          <a:p>
            <a:endParaRPr/>
          </a:p>
        </p:txBody>
      </p:sp>
      <p:sp>
        <p:nvSpPr>
          <p:cNvPr id="189" name="Google Shape;189;p75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0" name="Google Shape;190;p75"/>
          <p:cNvSpPr txBox="1">
            <a:spLocks noGrp="1"/>
          </p:cNvSpPr>
          <p:nvPr>
            <p:ph type="ftr" idx="11"/>
          </p:nvPr>
        </p:nvSpPr>
        <p:spPr>
          <a:xfrm>
            <a:off x="4641448" y="5724835"/>
            <a:ext cx="349366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1" name="Google Shape;191;p75"/>
          <p:cNvSpPr txBox="1"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entury Gothic"/>
              <a:buNone/>
              <a:defRPr sz="28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75"/>
          <p:cNvSpPr txBox="1">
            <a:spLocks noGrp="1"/>
          </p:cNvSpPr>
          <p:nvPr>
            <p:ph type="body" idx="2"/>
          </p:nvPr>
        </p:nvSpPr>
        <p:spPr>
          <a:xfrm>
            <a:off x="4736592" y="4136994"/>
            <a:ext cx="3298784" cy="1517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SzPts val="1216"/>
              <a:buNone/>
              <a:defRPr sz="1600">
                <a:solidFill>
                  <a:srgbClr val="424242"/>
                </a:solidFill>
              </a:defRPr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SzPts val="912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76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684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SzPts val="684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SzPts val="684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SzPts val="684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SzPts val="684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SzPts val="684"/>
              <a:buNone/>
              <a:defRPr sz="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" name="Google Shape;194;p76"/>
          <p:cNvGrpSpPr/>
          <p:nvPr/>
        </p:nvGrpSpPr>
        <p:grpSpPr>
          <a:xfrm>
            <a:off x="-644959" y="0"/>
            <a:ext cx="10458653" cy="7117071"/>
            <a:chOff x="-644959" y="0"/>
            <a:chExt cx="10458653" cy="7117071"/>
          </a:xfrm>
        </p:grpSpPr>
        <p:grpSp>
          <p:nvGrpSpPr>
            <p:cNvPr id="195" name="Google Shape;195;p76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96" name="Google Shape;196;p76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97" name="Google Shape;197;p7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98" name="Google Shape;198;p76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99" name="Google Shape;199;p76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</p:grpSp>
          <p:grpSp>
            <p:nvGrpSpPr>
              <p:cNvPr id="200" name="Google Shape;200;p76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201" name="Google Shape;201;p7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202" name="Google Shape;202;p76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203" name="Google Shape;203;p76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</p:grpSp>
          <p:grpSp>
            <p:nvGrpSpPr>
              <p:cNvPr id="204" name="Google Shape;204;p76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205" name="Google Shape;205;p7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206" name="Google Shape;206;p76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207" name="Google Shape;207;p76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</p:grpSp>
          <p:sp>
            <p:nvSpPr>
              <p:cNvPr id="208" name="Google Shape;208;p76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lt1">
                  <a:alpha val="9803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209" name="Google Shape;209;p76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lt1">
                  <a:alpha val="9803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210" name="Google Shape;210;p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lt1">
                  <a:alpha val="9803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</p:grpSp>
        <p:sp>
          <p:nvSpPr>
            <p:cNvPr id="211" name="Google Shape;211;p7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/>
              <a:ahLst/>
              <a:cxnLst/>
              <a:rect l="l" t="t" r="r" b="b"/>
              <a:pathLst>
                <a:path w="9144000" h="1175655" extrusionOk="0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noFill/>
            <a:ln w="9525" cap="flat" cmpd="sng">
              <a:solidFill>
                <a:schemeClr val="lt1">
                  <a:alpha val="2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12" name="Google Shape;212;p7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/>
              <a:ahLst/>
              <a:cxnLst/>
              <a:rect l="l" t="t" r="r" b="b"/>
              <a:pathLst>
                <a:path w="9144000" h="890650" extrusionOk="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noFill/>
            <a:ln w="9525" cap="flat" cmpd="sng">
              <a:solidFill>
                <a:schemeClr val="lt1">
                  <a:alpha val="2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13" name="Google Shape;213;p76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/>
              <a:ahLst/>
              <a:cxnLst/>
              <a:rect l="l" t="t" r="r" b="b"/>
              <a:pathLst>
                <a:path w="3004457" h="1211283" extrusionOk="0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noFill/>
            <a:ln w="9525" cap="flat" cmpd="sng">
              <a:solidFill>
                <a:schemeClr val="lt1">
                  <a:alpha val="2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14" name="Google Shape;214;p7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/>
              <a:ahLst/>
              <a:cxnLst/>
              <a:rect l="l" t="t" r="r" b="b"/>
              <a:pathLst>
                <a:path w="9144000" h="1478478" extrusionOk="0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noFill/>
            <a:ln w="9525" cap="flat" cmpd="sng">
              <a:solidFill>
                <a:schemeClr val="lt1">
                  <a:alpha val="2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15" name="Google Shape;215;p76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/>
              <a:ahLst/>
              <a:cxnLst/>
              <a:rect l="l" t="t" r="r" b="b"/>
              <a:pathLst>
                <a:path w="6982691" h="1719942" extrusionOk="0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noFill/>
            <a:ln w="9525" cap="flat" cmpd="sng">
              <a:solidFill>
                <a:schemeClr val="lt1">
                  <a:alpha val="2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16" name="Google Shape;216;p76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lt1">
                <a:alpha val="9803"/>
              </a:schemeClr>
            </a:solidFill>
            <a:ln w="12700" cap="flat" cmpd="sng">
              <a:solidFill>
                <a:schemeClr val="lt1">
                  <a:alpha val="11764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17" name="Google Shape;217;p76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lt1">
                <a:alpha val="0"/>
              </a:schemeClr>
            </a:solidFill>
            <a:ln w="12700" cap="flat" cmpd="sng">
              <a:solidFill>
                <a:schemeClr val="lt1">
                  <a:alpha val="11764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18" name="Google Shape;218;p76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lt1">
                <a:alpha val="6666"/>
              </a:schemeClr>
            </a:solidFill>
            <a:ln w="12700" cap="flat" cmpd="sng">
              <a:solidFill>
                <a:schemeClr val="lt1">
                  <a:alpha val="7843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19" name="Google Shape;219;p76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lt1">
                <a:alpha val="3921"/>
              </a:schemeClr>
            </a:solidFill>
            <a:ln w="12700" cap="flat" cmpd="sng">
              <a:solidFill>
                <a:schemeClr val="lt1">
                  <a:alpha val="7843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20" name="Google Shape;220;p7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lt1">
                <a:alpha val="5882"/>
              </a:schemeClr>
            </a:solidFill>
            <a:ln w="12700" cap="flat" cmpd="sng">
              <a:solidFill>
                <a:schemeClr val="lt1">
                  <a:alpha val="11764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21" name="Google Shape;221;p76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/>
              <a:ahLst/>
              <a:cxnLst/>
              <a:rect l="l" t="t" r="r" b="b"/>
              <a:pathLst>
                <a:path w="1261499" h="1388236" extrusionOk="0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lt1">
                <a:alpha val="9803"/>
              </a:schemeClr>
            </a:solidFill>
            <a:ln w="12700" cap="flat" cmpd="sng">
              <a:solidFill>
                <a:schemeClr val="lt1">
                  <a:alpha val="11764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22" name="Google Shape;222;p76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lt1">
                <a:alpha val="0"/>
              </a:schemeClr>
            </a:solidFill>
            <a:ln w="12700" cap="flat" cmpd="sng">
              <a:solidFill>
                <a:schemeClr val="lt1">
                  <a:alpha val="11764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23" name="Google Shape;223;p7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lt1">
                <a:alpha val="6666"/>
              </a:schemeClr>
            </a:solidFill>
            <a:ln w="12700" cap="flat" cmpd="sng">
              <a:solidFill>
                <a:schemeClr val="lt1">
                  <a:alpha val="7843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24" name="Google Shape;224;p76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lt1">
                <a:alpha val="0"/>
              </a:schemeClr>
            </a:solidFill>
            <a:ln w="12700" cap="flat" cmpd="sng">
              <a:solidFill>
                <a:schemeClr val="lt1">
                  <a:alpha val="11764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25" name="Google Shape;225;p7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lt1">
                <a:alpha val="0"/>
              </a:schemeClr>
            </a:solidFill>
            <a:ln w="12700" cap="flat" cmpd="sng">
              <a:solidFill>
                <a:schemeClr val="lt1">
                  <a:alpha val="11764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26" name="Google Shape;226;p76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lt1">
                <a:alpha val="6666"/>
              </a:schemeClr>
            </a:solidFill>
            <a:ln w="12700" cap="flat" cmpd="sng">
              <a:solidFill>
                <a:schemeClr val="lt1">
                  <a:alpha val="7843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27" name="Google Shape;227;p76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lt1">
                <a:alpha val="0"/>
              </a:schemeClr>
            </a:solidFill>
            <a:ln w="12700" cap="flat" cmpd="sng">
              <a:solidFill>
                <a:schemeClr val="lt1">
                  <a:alpha val="11764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28" name="Google Shape;228;p7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lt1">
                <a:alpha val="9803"/>
              </a:schemeClr>
            </a:solidFill>
            <a:ln w="12700" cap="flat" cmpd="sng">
              <a:solidFill>
                <a:schemeClr val="lt1">
                  <a:alpha val="11764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29" name="Google Shape;229;p7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lt1">
                <a:alpha val="0"/>
              </a:schemeClr>
            </a:solidFill>
            <a:ln w="12700" cap="flat" cmpd="sng">
              <a:solidFill>
                <a:schemeClr val="lt1">
                  <a:alpha val="11764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30" name="Google Shape;230;p7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lt1">
                <a:alpha val="6666"/>
              </a:schemeClr>
            </a:solidFill>
            <a:ln w="12700" cap="flat" cmpd="sng">
              <a:solidFill>
                <a:schemeClr val="lt1">
                  <a:alpha val="7843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31" name="Google Shape;231;p76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/>
              <a:ahLst/>
              <a:cxnLst/>
              <a:rect l="l" t="t" r="r" b="b"/>
              <a:pathLst>
                <a:path w="1243407" h="1388236" extrusionOk="0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lt1">
                <a:alpha val="3921"/>
              </a:schemeClr>
            </a:solidFill>
            <a:ln w="12700" cap="flat" cmpd="sng">
              <a:solidFill>
                <a:schemeClr val="lt1">
                  <a:alpha val="11764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32" name="Google Shape;232;p76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/>
              <a:ahLst/>
              <a:cxnLst/>
              <a:rect l="l" t="t" r="r" b="b"/>
              <a:pathLst>
                <a:path w="1241871" h="1388822" extrusionOk="0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lt1">
                <a:alpha val="0"/>
              </a:schemeClr>
            </a:solidFill>
            <a:ln w="12700" cap="flat" cmpd="sng">
              <a:solidFill>
                <a:schemeClr val="lt1">
                  <a:alpha val="11764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sp>
        <p:nvSpPr>
          <p:cNvPr id="233" name="Google Shape;233;p76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 w="15875" cap="flat" cmpd="sng">
            <a:solidFill>
              <a:srgbClr val="74A50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4" name="Google Shape;234;p7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5" name="Google Shape;235;p76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1E1E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6" name="Google Shape;236;p76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7" name="Google Shape;237;p76"/>
          <p:cNvSpPr txBox="1"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entury Gothic"/>
              <a:buNone/>
              <a:defRPr sz="28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8" name="Google Shape;238;p76"/>
          <p:cNvSpPr>
            <a:spLocks noGrp="1"/>
          </p:cNvSpPr>
          <p:nvPr>
            <p:ph type="pic" idx="2"/>
          </p:nvPr>
        </p:nvSpPr>
        <p:spPr>
          <a:xfrm>
            <a:off x="1005208" y="693795"/>
            <a:ext cx="3359623" cy="5468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2432"/>
              <a:buFont typeface="Noto Sans Symbols"/>
              <a:buNone/>
              <a:defRPr sz="32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128"/>
              <a:buFont typeface="Noto Sans Symbols"/>
              <a:buNone/>
              <a:defRPr sz="28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824"/>
              <a:buFont typeface="Noto Sans Symbols"/>
              <a:buNone/>
              <a:defRPr sz="2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Noto Sans Symbols"/>
              <a:buNone/>
              <a:defRPr sz="20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Noto Sans Symbols"/>
              <a:buNone/>
              <a:defRPr sz="20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Noto Sans Symbols"/>
              <a:buNone/>
              <a:defRPr sz="20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Noto Sans Symbols"/>
              <a:buNone/>
              <a:defRPr sz="20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Noto Sans Symbols"/>
              <a:buNone/>
              <a:defRPr sz="20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Noto Sans Symbols"/>
              <a:buNone/>
              <a:defRPr sz="20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39" name="Google Shape;239;p76"/>
          <p:cNvSpPr txBox="1">
            <a:spLocks noGrp="1"/>
          </p:cNvSpPr>
          <p:nvPr>
            <p:ph type="body" idx="1"/>
          </p:nvPr>
        </p:nvSpPr>
        <p:spPr>
          <a:xfrm>
            <a:off x="4734630" y="4133088"/>
            <a:ext cx="3300573" cy="15195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SzPts val="1216"/>
              <a:buNone/>
              <a:defRPr sz="1600">
                <a:solidFill>
                  <a:srgbClr val="424242"/>
                </a:solidFill>
              </a:defRPr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SzPts val="912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76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684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SzPts val="684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SzPts val="684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SzPts val="684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SzPts val="684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SzPts val="684"/>
              <a:buNone/>
              <a:defRPr sz="900"/>
            </a:lvl9pPr>
          </a:lstStyle>
          <a:p>
            <a:endParaRPr/>
          </a:p>
        </p:txBody>
      </p:sp>
      <p:sp>
        <p:nvSpPr>
          <p:cNvPr id="240" name="Google Shape;240;p76"/>
          <p:cNvSpPr txBox="1">
            <a:spLocks noGrp="1"/>
          </p:cNvSpPr>
          <p:nvPr>
            <p:ph type="dt" idx="10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1" name="Google Shape;241;p76"/>
          <p:cNvSpPr txBox="1">
            <a:spLocks noGrp="1"/>
          </p:cNvSpPr>
          <p:nvPr>
            <p:ph type="ftr" idx="11"/>
          </p:nvPr>
        </p:nvSpPr>
        <p:spPr>
          <a:xfrm>
            <a:off x="4641448" y="5724835"/>
            <a:ext cx="349366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2" name="Google Shape;242;p76"/>
          <p:cNvSpPr txBox="1">
            <a:spLocks noGrp="1"/>
          </p:cNvSpPr>
          <p:nvPr>
            <p:ph type="sldNum" idx="12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C1F15E"/>
            </a:gs>
            <a:gs pos="62000">
              <a:srgbClr val="90BA3F"/>
            </a:gs>
            <a:gs pos="100000">
              <a:srgbClr val="7FA03E"/>
            </a:gs>
          </a:gsLst>
          <a:lin ang="5400000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67"/>
          <p:cNvGrpSpPr/>
          <p:nvPr/>
        </p:nvGrpSpPr>
        <p:grpSpPr>
          <a:xfrm>
            <a:off x="-567355" y="0"/>
            <a:ext cx="10458653" cy="7117071"/>
            <a:chOff x="-644959" y="0"/>
            <a:chExt cx="10458653" cy="7117071"/>
          </a:xfrm>
        </p:grpSpPr>
        <p:grpSp>
          <p:nvGrpSpPr>
            <p:cNvPr id="11" name="Google Shape;11;p67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2" name="Google Shape;12;p67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3" name="Google Shape;13;p6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4" name="Google Shape;14;p6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5" name="Google Shape;15;p67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</p:grpSp>
          <p:grpSp>
            <p:nvGrpSpPr>
              <p:cNvPr id="16" name="Google Shape;16;p67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7" name="Google Shape;17;p6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8" name="Google Shape;18;p6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9" name="Google Shape;19;p67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</p:grpSp>
          <p:grpSp>
            <p:nvGrpSpPr>
              <p:cNvPr id="20" name="Google Shape;20;p67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21" name="Google Shape;21;p6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22" name="Google Shape;22;p6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23" name="Google Shape;23;p67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</p:grpSp>
          <p:sp>
            <p:nvSpPr>
              <p:cNvPr id="24" name="Google Shape;24;p6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lt1">
                  <a:alpha val="9803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25" name="Google Shape;25;p67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lt1">
                  <a:alpha val="9803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26" name="Google Shape;26;p67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lt1">
                  <a:alpha val="9803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</p:grpSp>
        <p:sp>
          <p:nvSpPr>
            <p:cNvPr id="27" name="Google Shape;27;p67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/>
              <a:ahLst/>
              <a:cxnLst/>
              <a:rect l="l" t="t" r="r" b="b"/>
              <a:pathLst>
                <a:path w="9144000" h="1175655" extrusionOk="0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noFill/>
            <a:ln w="9525" cap="flat" cmpd="sng">
              <a:solidFill>
                <a:schemeClr val="lt1">
                  <a:alpha val="2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8" name="Google Shape;28;p6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/>
              <a:ahLst/>
              <a:cxnLst/>
              <a:rect l="l" t="t" r="r" b="b"/>
              <a:pathLst>
                <a:path w="9144000" h="890650" extrusionOk="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noFill/>
            <a:ln w="9525" cap="flat" cmpd="sng">
              <a:solidFill>
                <a:schemeClr val="lt1">
                  <a:alpha val="2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9" name="Google Shape;29;p6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/>
              <a:ahLst/>
              <a:cxnLst/>
              <a:rect l="l" t="t" r="r" b="b"/>
              <a:pathLst>
                <a:path w="3004457" h="1211283" extrusionOk="0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noFill/>
            <a:ln w="9525" cap="flat" cmpd="sng">
              <a:solidFill>
                <a:schemeClr val="lt1">
                  <a:alpha val="2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0" name="Google Shape;30;p67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/>
              <a:ahLst/>
              <a:cxnLst/>
              <a:rect l="l" t="t" r="r" b="b"/>
              <a:pathLst>
                <a:path w="9144000" h="1478478" extrusionOk="0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noFill/>
            <a:ln w="9525" cap="flat" cmpd="sng">
              <a:solidFill>
                <a:schemeClr val="lt1">
                  <a:alpha val="2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1" name="Google Shape;31;p67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/>
              <a:ahLst/>
              <a:cxnLst/>
              <a:rect l="l" t="t" r="r" b="b"/>
              <a:pathLst>
                <a:path w="6982691" h="1719942" extrusionOk="0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noFill/>
            <a:ln w="9525" cap="flat" cmpd="sng">
              <a:solidFill>
                <a:schemeClr val="lt1">
                  <a:alpha val="2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2" name="Google Shape;32;p67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lt1">
                <a:alpha val="9803"/>
              </a:schemeClr>
            </a:solidFill>
            <a:ln w="12700" cap="flat" cmpd="sng">
              <a:solidFill>
                <a:schemeClr val="lt1">
                  <a:alpha val="11764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3" name="Google Shape;33;p67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lt1">
                <a:alpha val="0"/>
              </a:schemeClr>
            </a:solidFill>
            <a:ln w="12700" cap="flat" cmpd="sng">
              <a:solidFill>
                <a:schemeClr val="lt1">
                  <a:alpha val="11764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4" name="Google Shape;34;p67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lt1">
                <a:alpha val="6666"/>
              </a:schemeClr>
            </a:solidFill>
            <a:ln w="12700" cap="flat" cmpd="sng">
              <a:solidFill>
                <a:schemeClr val="lt1">
                  <a:alpha val="7843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5" name="Google Shape;35;p67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lt1">
                <a:alpha val="3921"/>
              </a:schemeClr>
            </a:solidFill>
            <a:ln w="12700" cap="flat" cmpd="sng">
              <a:solidFill>
                <a:schemeClr val="lt1">
                  <a:alpha val="7843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6" name="Google Shape;36;p67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lt1">
                <a:alpha val="5882"/>
              </a:schemeClr>
            </a:solidFill>
            <a:ln w="12700" cap="flat" cmpd="sng">
              <a:solidFill>
                <a:schemeClr val="lt1">
                  <a:alpha val="11764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7" name="Google Shape;37;p6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/>
              <a:ahLst/>
              <a:cxnLst/>
              <a:rect l="l" t="t" r="r" b="b"/>
              <a:pathLst>
                <a:path w="1261499" h="1388236" extrusionOk="0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lt1">
                <a:alpha val="9803"/>
              </a:schemeClr>
            </a:solidFill>
            <a:ln w="12700" cap="flat" cmpd="sng">
              <a:solidFill>
                <a:schemeClr val="lt1">
                  <a:alpha val="11764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8" name="Google Shape;38;p67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lt1">
                <a:alpha val="0"/>
              </a:schemeClr>
            </a:solidFill>
            <a:ln w="12700" cap="flat" cmpd="sng">
              <a:solidFill>
                <a:schemeClr val="lt1">
                  <a:alpha val="11764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9" name="Google Shape;39;p67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lt1">
                <a:alpha val="6666"/>
              </a:schemeClr>
            </a:solidFill>
            <a:ln w="12700" cap="flat" cmpd="sng">
              <a:solidFill>
                <a:schemeClr val="lt1">
                  <a:alpha val="7843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0" name="Google Shape;40;p6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lt1">
                <a:alpha val="0"/>
              </a:schemeClr>
            </a:solidFill>
            <a:ln w="12700" cap="flat" cmpd="sng">
              <a:solidFill>
                <a:schemeClr val="lt1">
                  <a:alpha val="11764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1" name="Google Shape;41;p67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lt1">
                <a:alpha val="0"/>
              </a:schemeClr>
            </a:solidFill>
            <a:ln w="12700" cap="flat" cmpd="sng">
              <a:solidFill>
                <a:schemeClr val="lt1">
                  <a:alpha val="11764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2" name="Google Shape;42;p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lt1">
                <a:alpha val="6666"/>
              </a:schemeClr>
            </a:solidFill>
            <a:ln w="12700" cap="flat" cmpd="sng">
              <a:solidFill>
                <a:schemeClr val="lt1">
                  <a:alpha val="7843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3" name="Google Shape;43;p67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lt1">
                <a:alpha val="0"/>
              </a:schemeClr>
            </a:solidFill>
            <a:ln w="12700" cap="flat" cmpd="sng">
              <a:solidFill>
                <a:schemeClr val="lt1">
                  <a:alpha val="11764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4" name="Google Shape;44;p67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lt1">
                <a:alpha val="9803"/>
              </a:schemeClr>
            </a:solidFill>
            <a:ln w="12700" cap="flat" cmpd="sng">
              <a:solidFill>
                <a:schemeClr val="lt1">
                  <a:alpha val="11764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5" name="Google Shape;45;p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lt1">
                <a:alpha val="0"/>
              </a:schemeClr>
            </a:solidFill>
            <a:ln w="12700" cap="flat" cmpd="sng">
              <a:solidFill>
                <a:schemeClr val="lt1">
                  <a:alpha val="11764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6" name="Google Shape;46;p6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lt1">
                <a:alpha val="6666"/>
              </a:schemeClr>
            </a:solidFill>
            <a:ln w="12700" cap="flat" cmpd="sng">
              <a:solidFill>
                <a:schemeClr val="lt1">
                  <a:alpha val="7843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7" name="Google Shape;47;p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/>
              <a:ahLst/>
              <a:cxnLst/>
              <a:rect l="l" t="t" r="r" b="b"/>
              <a:pathLst>
                <a:path w="1243407" h="1388236" extrusionOk="0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lt1">
                <a:alpha val="3921"/>
              </a:schemeClr>
            </a:solidFill>
            <a:ln w="12700" cap="flat" cmpd="sng">
              <a:solidFill>
                <a:schemeClr val="lt1">
                  <a:alpha val="11764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8" name="Google Shape;48;p67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/>
              <a:ahLst/>
              <a:cxnLst/>
              <a:rect l="l" t="t" r="r" b="b"/>
              <a:pathLst>
                <a:path w="1241871" h="1388822" extrusionOk="0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lt1">
                <a:alpha val="0"/>
              </a:schemeClr>
            </a:solidFill>
            <a:ln w="12700" cap="flat" cmpd="sng">
              <a:solidFill>
                <a:schemeClr val="lt1">
                  <a:alpha val="11764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sp>
        <p:nvSpPr>
          <p:cNvPr id="49" name="Google Shape;49;p67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0" name="Google Shape;50;p67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 w="15875" cap="flat" cmpd="sng">
            <a:solidFill>
              <a:srgbClr val="74A50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1" name="Google Shape;51;p67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2" name="Google Shape;52;p67"/>
          <p:cNvSpPr txBox="1"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Century Gothic"/>
              <a:buNone/>
              <a:defRPr sz="4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67"/>
          <p:cNvSpPr txBox="1"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44424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824"/>
              <a:buFont typeface="Noto Sans Symbols"/>
              <a:buChar char="🞇"/>
              <a:defRPr sz="2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34772" algn="l" rtl="0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1672"/>
              <a:buFont typeface="Noto Sans Symbols"/>
              <a:buChar char="🞇"/>
              <a:defRPr sz="22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25119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Noto Sans Symbols"/>
              <a:buChar char="🞇"/>
              <a:defRPr sz="20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15467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68"/>
              <a:buFont typeface="Noto Sans Symbols"/>
              <a:buChar char="🞇"/>
              <a:defRPr sz="18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05816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16"/>
              <a:buFont typeface="Noto Sans Symbols"/>
              <a:buChar char="🞇"/>
              <a:defRPr sz="16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96164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064"/>
              <a:buFont typeface="Noto Sans Symbols"/>
              <a:buChar char="🞇"/>
              <a:defRPr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96164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064"/>
              <a:buFont typeface="Noto Sans Symbols"/>
              <a:buChar char="🞇"/>
              <a:defRPr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96164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064"/>
              <a:buFont typeface="Noto Sans Symbols"/>
              <a:buChar char="🞇"/>
              <a:defRPr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96164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064"/>
              <a:buFont typeface="Noto Sans Symbols"/>
              <a:buChar char="🞇"/>
              <a:defRPr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54" name="Google Shape;54;p67"/>
          <p:cNvSpPr txBox="1">
            <a:spLocks noGrp="1"/>
          </p:cNvSpPr>
          <p:nvPr>
            <p:ph type="dt" idx="10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55" name="Google Shape;55;p67"/>
          <p:cNvSpPr txBox="1">
            <a:spLocks noGrp="1"/>
          </p:cNvSpPr>
          <p:nvPr>
            <p:ph type="ftr" idx="11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56" name="Google Shape;56;p67"/>
          <p:cNvSpPr txBox="1">
            <a:spLocks noGrp="1"/>
          </p:cNvSpPr>
          <p:nvPr>
            <p:ph type="sldNum" idx="12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"/>
          <p:cNvSpPr txBox="1"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Century Gothic"/>
              <a:buNone/>
            </a:pPr>
            <a:r>
              <a:rPr lang="tr-TR"/>
              <a:t>BLM267</a:t>
            </a:r>
            <a:endParaRPr/>
          </a:p>
        </p:txBody>
      </p:sp>
      <p:sp>
        <p:nvSpPr>
          <p:cNvPr id="260" name="Google Shape;260;p1"/>
          <p:cNvSpPr txBox="1"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522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368"/>
              <a:buNone/>
            </a:pPr>
            <a:r>
              <a:rPr lang="tr-TR"/>
              <a:t>Chapter 15: Hashing and Collision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SzPts val="1368"/>
              <a:buNone/>
            </a:pPr>
            <a:r>
              <a:rPr lang="tr-TR" b="1"/>
              <a:t>Data Structures Using C, Second Edition</a:t>
            </a:r>
            <a:endParaRPr b="1"/>
          </a:p>
        </p:txBody>
      </p:sp>
      <p:sp>
        <p:nvSpPr>
          <p:cNvPr id="261" name="Google Shape;261;p1"/>
          <p:cNvSpPr txBox="1">
            <a:spLocks noGrp="1"/>
          </p:cNvSpPr>
          <p:nvPr>
            <p:ph type="sldNum" idx="12"/>
          </p:nvPr>
        </p:nvSpPr>
        <p:spPr>
          <a:xfrm>
            <a:off x="4649096" y="5719966"/>
            <a:ext cx="64366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1</a:t>
            </a:fld>
            <a:endParaRPr/>
          </a:p>
        </p:txBody>
      </p:sp>
      <p:sp>
        <p:nvSpPr>
          <p:cNvPr id="262" name="Google Shape;262;p1"/>
          <p:cNvSpPr txBox="1">
            <a:spLocks noGrp="1"/>
          </p:cNvSpPr>
          <p:nvPr>
            <p:ph type="ftr" idx="11"/>
          </p:nvPr>
        </p:nvSpPr>
        <p:spPr>
          <a:xfrm>
            <a:off x="5303520" y="5638800"/>
            <a:ext cx="2831592" cy="446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25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110" b="1">
                <a:solidFill>
                  <a:schemeClr val="dk1"/>
                </a:solidFill>
              </a:rPr>
              <a:t>Data Structures Using C, Second Edition</a:t>
            </a:r>
            <a:endParaRPr sz="1110" b="1">
              <a:solidFill>
                <a:schemeClr val="dk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110">
                <a:solidFill>
                  <a:schemeClr val="dk1"/>
                </a:solidFill>
              </a:rPr>
              <a:t>Reema Thareja</a:t>
            </a:r>
            <a:endParaRPr sz="1110">
              <a:solidFill>
                <a:schemeClr val="dk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11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12"/>
          <p:cNvSpPr txBox="1">
            <a:spLocks noGrp="1"/>
          </p:cNvSpPr>
          <p:nvPr>
            <p:ph type="title"/>
          </p:nvPr>
        </p:nvSpPr>
        <p:spPr>
          <a:xfrm>
            <a:off x="442856" y="186562"/>
            <a:ext cx="7024744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Century Gothic"/>
              <a:buNone/>
            </a:pPr>
            <a:r>
              <a:rPr lang="tr-TR" sz="3600" dirty="0" err="1"/>
              <a:t>Hash</a:t>
            </a:r>
            <a:r>
              <a:rPr lang="tr-TR" sz="3600" dirty="0"/>
              <a:t> </a:t>
            </a:r>
            <a:r>
              <a:rPr lang="tr-TR" sz="3600" dirty="0" err="1"/>
              <a:t>Functions</a:t>
            </a:r>
            <a:endParaRPr sz="3600" dirty="0"/>
          </a:p>
        </p:txBody>
      </p:sp>
      <p:sp>
        <p:nvSpPr>
          <p:cNvPr id="341" name="Google Shape;341;p12"/>
          <p:cNvSpPr txBox="1">
            <a:spLocks noGrp="1"/>
          </p:cNvSpPr>
          <p:nvPr>
            <p:ph type="body" idx="1"/>
          </p:nvPr>
        </p:nvSpPr>
        <p:spPr>
          <a:xfrm>
            <a:off x="685800" y="935426"/>
            <a:ext cx="7848600" cy="5370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274319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14"/>
              <a:buChar char="🞇"/>
            </a:pPr>
            <a:r>
              <a:rPr lang="tr-TR" sz="1860" b="1" i="1" dirty="0" err="1"/>
              <a:t>Properties</a:t>
            </a:r>
            <a:r>
              <a:rPr lang="tr-TR" sz="1860" b="1" i="1" dirty="0"/>
              <a:t> of a </a:t>
            </a:r>
            <a:r>
              <a:rPr lang="tr-TR" sz="1860" b="1" i="1" dirty="0" err="1"/>
              <a:t>Good</a:t>
            </a:r>
            <a:r>
              <a:rPr lang="tr-TR" sz="1860" b="1" i="1" dirty="0"/>
              <a:t> </a:t>
            </a:r>
            <a:r>
              <a:rPr lang="tr-TR" sz="1860" b="1" i="1" dirty="0" err="1"/>
              <a:t>Hash</a:t>
            </a:r>
            <a:r>
              <a:rPr lang="tr-TR" sz="1860" b="1" i="1" dirty="0"/>
              <a:t> </a:t>
            </a:r>
            <a:r>
              <a:rPr lang="tr-TR" sz="1860" b="1" i="1" dirty="0" err="1"/>
              <a:t>Function</a:t>
            </a:r>
            <a:endParaRPr dirty="0"/>
          </a:p>
          <a:p>
            <a:pPr marL="342900" lvl="0" indent="-274319" algn="l" rtl="0">
              <a:lnSpc>
                <a:spcPct val="80000"/>
              </a:lnSpc>
              <a:spcBef>
                <a:spcPts val="372"/>
              </a:spcBef>
              <a:spcAft>
                <a:spcPts val="0"/>
              </a:spcAft>
              <a:buSzPts val="1414"/>
              <a:buChar char="🞇"/>
            </a:pPr>
            <a:r>
              <a:rPr lang="tr-TR" sz="1860" b="1" i="1" dirty="0" err="1"/>
              <a:t>Low</a:t>
            </a:r>
            <a:r>
              <a:rPr lang="tr-TR" sz="1860" b="1" i="1" dirty="0"/>
              <a:t> </a:t>
            </a:r>
            <a:r>
              <a:rPr lang="tr-TR" sz="1860" b="1" i="1" dirty="0" err="1"/>
              <a:t>cost</a:t>
            </a:r>
            <a:r>
              <a:rPr lang="tr-TR" sz="1860" b="1" i="1" dirty="0"/>
              <a:t> </a:t>
            </a:r>
            <a:r>
              <a:rPr lang="tr-TR" sz="1860" dirty="0" err="1"/>
              <a:t>The</a:t>
            </a:r>
            <a:r>
              <a:rPr lang="tr-TR" sz="1860" dirty="0"/>
              <a:t> </a:t>
            </a:r>
            <a:r>
              <a:rPr lang="tr-TR" sz="1860" dirty="0" err="1"/>
              <a:t>cost</a:t>
            </a:r>
            <a:r>
              <a:rPr lang="tr-TR" sz="1860" dirty="0"/>
              <a:t> of </a:t>
            </a:r>
            <a:r>
              <a:rPr lang="tr-TR" sz="1860" dirty="0" err="1"/>
              <a:t>executing</a:t>
            </a:r>
            <a:r>
              <a:rPr lang="tr-TR" sz="1860" dirty="0"/>
              <a:t> a </a:t>
            </a:r>
            <a:r>
              <a:rPr lang="tr-TR" sz="1860" dirty="0" err="1"/>
              <a:t>hash</a:t>
            </a:r>
            <a:r>
              <a:rPr lang="tr-TR" sz="1860" dirty="0"/>
              <a:t> </a:t>
            </a:r>
            <a:r>
              <a:rPr lang="tr-TR" sz="1860" dirty="0" err="1"/>
              <a:t>function</a:t>
            </a:r>
            <a:r>
              <a:rPr lang="tr-TR" sz="1860" dirty="0"/>
              <a:t> </a:t>
            </a:r>
            <a:r>
              <a:rPr lang="tr-TR" sz="1860" dirty="0" err="1"/>
              <a:t>must</a:t>
            </a:r>
            <a:r>
              <a:rPr lang="tr-TR" sz="1860" dirty="0"/>
              <a:t> be </a:t>
            </a:r>
            <a:r>
              <a:rPr lang="tr-TR" sz="1860" dirty="0" err="1"/>
              <a:t>small</a:t>
            </a:r>
            <a:r>
              <a:rPr lang="tr-TR" sz="1860" dirty="0"/>
              <a:t>, </a:t>
            </a:r>
            <a:r>
              <a:rPr lang="tr-TR" sz="1860" dirty="0" err="1"/>
              <a:t>so</a:t>
            </a:r>
            <a:r>
              <a:rPr lang="tr-TR" sz="1860" dirty="0"/>
              <a:t> </a:t>
            </a:r>
            <a:r>
              <a:rPr lang="tr-TR" sz="1860" dirty="0" err="1"/>
              <a:t>that</a:t>
            </a:r>
            <a:r>
              <a:rPr lang="tr-TR" sz="1860" dirty="0"/>
              <a:t> </a:t>
            </a:r>
            <a:r>
              <a:rPr lang="tr-TR" sz="1860" dirty="0" err="1"/>
              <a:t>using</a:t>
            </a:r>
            <a:r>
              <a:rPr lang="tr-TR" sz="1860" dirty="0"/>
              <a:t> </a:t>
            </a:r>
            <a:r>
              <a:rPr lang="tr-TR" sz="1860" dirty="0" err="1"/>
              <a:t>the</a:t>
            </a:r>
            <a:r>
              <a:rPr lang="tr-TR" sz="1860" dirty="0"/>
              <a:t> </a:t>
            </a:r>
            <a:r>
              <a:rPr lang="tr-TR" sz="1860" dirty="0" err="1"/>
              <a:t>hashing</a:t>
            </a:r>
            <a:r>
              <a:rPr lang="tr-TR" sz="1860" dirty="0"/>
              <a:t> </a:t>
            </a:r>
            <a:r>
              <a:rPr lang="tr-TR" sz="1860" dirty="0" err="1"/>
              <a:t>technique</a:t>
            </a:r>
            <a:r>
              <a:rPr lang="tr-TR" sz="1860" dirty="0"/>
              <a:t> </a:t>
            </a:r>
            <a:r>
              <a:rPr lang="tr-TR" sz="1860" dirty="0" err="1"/>
              <a:t>becomes</a:t>
            </a:r>
            <a:r>
              <a:rPr lang="tr-TR" sz="1860" dirty="0"/>
              <a:t> </a:t>
            </a:r>
            <a:r>
              <a:rPr lang="tr-TR" sz="1860" dirty="0" err="1"/>
              <a:t>preferable</a:t>
            </a:r>
            <a:r>
              <a:rPr lang="tr-TR" sz="1860" dirty="0"/>
              <a:t> </a:t>
            </a:r>
            <a:r>
              <a:rPr lang="tr-TR" sz="1860" dirty="0" err="1"/>
              <a:t>over</a:t>
            </a:r>
            <a:r>
              <a:rPr lang="tr-TR" sz="1860" dirty="0"/>
              <a:t> </a:t>
            </a:r>
            <a:r>
              <a:rPr lang="tr-TR" sz="1860" dirty="0" err="1"/>
              <a:t>other</a:t>
            </a:r>
            <a:r>
              <a:rPr lang="tr-TR" sz="1860" dirty="0"/>
              <a:t> </a:t>
            </a:r>
            <a:r>
              <a:rPr lang="tr-TR" sz="1860" dirty="0" err="1"/>
              <a:t>approaches</a:t>
            </a:r>
            <a:r>
              <a:rPr lang="tr-TR" sz="1860" dirty="0"/>
              <a:t>. </a:t>
            </a:r>
            <a:endParaRPr sz="1860" dirty="0"/>
          </a:p>
          <a:p>
            <a:pPr marL="342900" lvl="0" indent="-274319" algn="l" rtl="0">
              <a:lnSpc>
                <a:spcPct val="80000"/>
              </a:lnSpc>
              <a:spcBef>
                <a:spcPts val="372"/>
              </a:spcBef>
              <a:spcAft>
                <a:spcPts val="0"/>
              </a:spcAft>
              <a:buSzPts val="1414"/>
              <a:buChar char="🞇"/>
            </a:pPr>
            <a:r>
              <a:rPr lang="tr-TR" sz="1860" dirty="0" err="1"/>
              <a:t>For</a:t>
            </a:r>
            <a:r>
              <a:rPr lang="tr-TR" sz="1860" dirty="0"/>
              <a:t> </a:t>
            </a:r>
            <a:r>
              <a:rPr lang="tr-TR" sz="1860" dirty="0" err="1"/>
              <a:t>example</a:t>
            </a:r>
            <a:r>
              <a:rPr lang="tr-TR" sz="1860" dirty="0"/>
              <a:t>, </a:t>
            </a:r>
            <a:r>
              <a:rPr lang="tr-TR" sz="1860" dirty="0" err="1"/>
              <a:t>if</a:t>
            </a:r>
            <a:r>
              <a:rPr lang="tr-TR" sz="1860" dirty="0"/>
              <a:t> </a:t>
            </a:r>
            <a:r>
              <a:rPr lang="tr-TR" sz="1860" dirty="0" err="1"/>
              <a:t>binary</a:t>
            </a:r>
            <a:r>
              <a:rPr lang="tr-TR" sz="1860" dirty="0"/>
              <a:t> </a:t>
            </a:r>
            <a:r>
              <a:rPr lang="tr-TR" sz="1860" dirty="0" err="1"/>
              <a:t>search</a:t>
            </a:r>
            <a:r>
              <a:rPr lang="tr-TR" sz="1860" dirty="0"/>
              <a:t> </a:t>
            </a:r>
            <a:r>
              <a:rPr lang="tr-TR" sz="1860" dirty="0" err="1"/>
              <a:t>algorithm</a:t>
            </a:r>
            <a:r>
              <a:rPr lang="tr-TR" sz="1860" dirty="0"/>
              <a:t> can </a:t>
            </a:r>
            <a:r>
              <a:rPr lang="tr-TR" sz="1860" dirty="0" err="1"/>
              <a:t>search</a:t>
            </a:r>
            <a:r>
              <a:rPr lang="tr-TR" sz="1860" dirty="0"/>
              <a:t> an element </a:t>
            </a:r>
            <a:r>
              <a:rPr lang="tr-TR" sz="1860" dirty="0" err="1"/>
              <a:t>from</a:t>
            </a:r>
            <a:r>
              <a:rPr lang="tr-TR" sz="1860" dirty="0"/>
              <a:t> a </a:t>
            </a:r>
            <a:r>
              <a:rPr lang="tr-TR" sz="1860" dirty="0" err="1"/>
              <a:t>sorted</a:t>
            </a:r>
            <a:r>
              <a:rPr lang="tr-TR" sz="1860" dirty="0"/>
              <a:t> </a:t>
            </a:r>
            <a:r>
              <a:rPr lang="tr-TR" sz="1860" dirty="0" err="1"/>
              <a:t>table</a:t>
            </a:r>
            <a:r>
              <a:rPr lang="tr-TR" sz="1860" dirty="0"/>
              <a:t> of n </a:t>
            </a:r>
            <a:r>
              <a:rPr lang="tr-TR" sz="1860" dirty="0" err="1"/>
              <a:t>items</a:t>
            </a:r>
            <a:r>
              <a:rPr lang="tr-TR" sz="1860" dirty="0"/>
              <a:t> </a:t>
            </a:r>
            <a:r>
              <a:rPr lang="tr-TR" sz="1860" dirty="0" err="1"/>
              <a:t>with</a:t>
            </a:r>
            <a:r>
              <a:rPr lang="tr-TR" sz="1860" dirty="0"/>
              <a:t> log</a:t>
            </a:r>
            <a:r>
              <a:rPr lang="tr-TR" sz="1860" baseline="-25000" dirty="0"/>
              <a:t>2</a:t>
            </a:r>
            <a:r>
              <a:rPr lang="tr-TR" sz="1860" dirty="0"/>
              <a:t>n </a:t>
            </a:r>
            <a:r>
              <a:rPr lang="tr-TR" sz="1860" dirty="0" err="1"/>
              <a:t>key</a:t>
            </a:r>
            <a:r>
              <a:rPr lang="tr-TR" sz="1860" dirty="0"/>
              <a:t> </a:t>
            </a:r>
            <a:r>
              <a:rPr lang="tr-TR" sz="1860" dirty="0" err="1"/>
              <a:t>comparisons</a:t>
            </a:r>
            <a:r>
              <a:rPr lang="tr-TR" sz="1860" dirty="0"/>
              <a:t>, </a:t>
            </a:r>
            <a:r>
              <a:rPr lang="tr-TR" sz="1860" dirty="0" err="1"/>
              <a:t>then</a:t>
            </a:r>
            <a:r>
              <a:rPr lang="tr-TR" sz="1860" dirty="0"/>
              <a:t> </a:t>
            </a:r>
            <a:r>
              <a:rPr lang="tr-TR" sz="1860" dirty="0" err="1"/>
              <a:t>the</a:t>
            </a:r>
            <a:r>
              <a:rPr lang="tr-TR" sz="1860" dirty="0"/>
              <a:t> </a:t>
            </a:r>
            <a:r>
              <a:rPr lang="tr-TR" sz="1860" dirty="0" err="1"/>
              <a:t>hash</a:t>
            </a:r>
            <a:r>
              <a:rPr lang="tr-TR" sz="1860" dirty="0"/>
              <a:t> </a:t>
            </a:r>
            <a:r>
              <a:rPr lang="tr-TR" sz="1860" dirty="0" err="1"/>
              <a:t>function</a:t>
            </a:r>
            <a:r>
              <a:rPr lang="tr-TR" sz="1860" dirty="0"/>
              <a:t> </a:t>
            </a:r>
            <a:r>
              <a:rPr lang="tr-TR" sz="1860" dirty="0" err="1"/>
              <a:t>must</a:t>
            </a:r>
            <a:r>
              <a:rPr lang="tr-TR" sz="1860" dirty="0"/>
              <a:t> </a:t>
            </a:r>
            <a:r>
              <a:rPr lang="tr-TR" sz="1860" dirty="0" err="1"/>
              <a:t>cost</a:t>
            </a:r>
            <a:r>
              <a:rPr lang="tr-TR" sz="1860" dirty="0"/>
              <a:t> </a:t>
            </a:r>
            <a:r>
              <a:rPr lang="tr-TR" sz="1860" dirty="0" err="1"/>
              <a:t>less</a:t>
            </a:r>
            <a:r>
              <a:rPr lang="tr-TR" sz="1860" dirty="0"/>
              <a:t> </a:t>
            </a:r>
            <a:r>
              <a:rPr lang="tr-TR" sz="1860" dirty="0" err="1"/>
              <a:t>than</a:t>
            </a:r>
            <a:r>
              <a:rPr lang="tr-TR" sz="1860" dirty="0"/>
              <a:t> </a:t>
            </a:r>
            <a:r>
              <a:rPr lang="tr-TR" sz="1860" dirty="0" err="1"/>
              <a:t>performing</a:t>
            </a:r>
            <a:r>
              <a:rPr lang="tr-TR" sz="1860" dirty="0"/>
              <a:t> log</a:t>
            </a:r>
            <a:r>
              <a:rPr lang="tr-TR" sz="1860" baseline="-25000" dirty="0"/>
              <a:t>2</a:t>
            </a:r>
            <a:r>
              <a:rPr lang="tr-TR" sz="1860" dirty="0"/>
              <a:t>n </a:t>
            </a:r>
            <a:r>
              <a:rPr lang="tr-TR" sz="1860" dirty="0" err="1"/>
              <a:t>key</a:t>
            </a:r>
            <a:r>
              <a:rPr lang="tr-TR" sz="1860" dirty="0"/>
              <a:t> </a:t>
            </a:r>
            <a:r>
              <a:rPr lang="tr-TR" sz="1860" dirty="0" err="1"/>
              <a:t>comparisons</a:t>
            </a:r>
            <a:r>
              <a:rPr lang="tr-TR" sz="1860" dirty="0"/>
              <a:t>.</a:t>
            </a:r>
            <a:endParaRPr dirty="0"/>
          </a:p>
          <a:p>
            <a:pPr marL="342900" lvl="0" indent="-274319" algn="l" rtl="0">
              <a:lnSpc>
                <a:spcPct val="80000"/>
              </a:lnSpc>
              <a:spcBef>
                <a:spcPts val="372"/>
              </a:spcBef>
              <a:spcAft>
                <a:spcPts val="0"/>
              </a:spcAft>
              <a:buSzPts val="1414"/>
              <a:buChar char="🞇"/>
            </a:pPr>
            <a:r>
              <a:rPr lang="tr-TR" sz="1860" b="1" i="1" dirty="0" err="1"/>
              <a:t>Determinism</a:t>
            </a:r>
            <a:r>
              <a:rPr lang="tr-TR" sz="1860" b="1" i="1" dirty="0"/>
              <a:t> </a:t>
            </a:r>
            <a:r>
              <a:rPr lang="tr-TR" sz="1860" dirty="0"/>
              <a:t>A </a:t>
            </a:r>
            <a:r>
              <a:rPr lang="tr-TR" sz="1860" dirty="0" err="1"/>
              <a:t>hash</a:t>
            </a:r>
            <a:r>
              <a:rPr lang="tr-TR" sz="1860" dirty="0"/>
              <a:t> </a:t>
            </a:r>
            <a:r>
              <a:rPr lang="tr-TR" sz="1860" dirty="0" err="1"/>
              <a:t>procedure</a:t>
            </a:r>
            <a:r>
              <a:rPr lang="tr-TR" sz="1860" dirty="0"/>
              <a:t> </a:t>
            </a:r>
            <a:r>
              <a:rPr lang="tr-TR" sz="1860" dirty="0" err="1"/>
              <a:t>must</a:t>
            </a:r>
            <a:r>
              <a:rPr lang="tr-TR" sz="1860" dirty="0"/>
              <a:t> be </a:t>
            </a:r>
            <a:r>
              <a:rPr lang="tr-TR" sz="1860" dirty="0" err="1"/>
              <a:t>deterministic</a:t>
            </a:r>
            <a:r>
              <a:rPr lang="tr-TR" sz="1860" dirty="0"/>
              <a:t>.</a:t>
            </a:r>
            <a:endParaRPr sz="1860" dirty="0"/>
          </a:p>
          <a:p>
            <a:pPr marL="342900" lvl="0" indent="-274319" algn="l" rtl="0">
              <a:lnSpc>
                <a:spcPct val="80000"/>
              </a:lnSpc>
              <a:spcBef>
                <a:spcPts val="372"/>
              </a:spcBef>
              <a:spcAft>
                <a:spcPts val="0"/>
              </a:spcAft>
              <a:buSzPts val="1414"/>
              <a:buChar char="🞇"/>
            </a:pPr>
            <a:r>
              <a:rPr lang="tr-TR" sz="1860" dirty="0" err="1"/>
              <a:t>This</a:t>
            </a:r>
            <a:r>
              <a:rPr lang="tr-TR" sz="1860" dirty="0"/>
              <a:t> </a:t>
            </a:r>
            <a:r>
              <a:rPr lang="tr-TR" sz="1860" dirty="0" err="1"/>
              <a:t>means</a:t>
            </a:r>
            <a:r>
              <a:rPr lang="tr-TR" sz="1860" dirty="0"/>
              <a:t> </a:t>
            </a:r>
            <a:r>
              <a:rPr lang="tr-TR" sz="1860" dirty="0" err="1"/>
              <a:t>that</a:t>
            </a:r>
            <a:r>
              <a:rPr lang="tr-TR" sz="1860" dirty="0"/>
              <a:t> </a:t>
            </a:r>
            <a:r>
              <a:rPr lang="tr-TR" sz="1860" dirty="0" err="1"/>
              <a:t>the</a:t>
            </a:r>
            <a:r>
              <a:rPr lang="tr-TR" sz="1860" dirty="0"/>
              <a:t> </a:t>
            </a:r>
            <a:r>
              <a:rPr lang="tr-TR" sz="1860" dirty="0" err="1"/>
              <a:t>same</a:t>
            </a:r>
            <a:r>
              <a:rPr lang="tr-TR" sz="1860" dirty="0"/>
              <a:t> </a:t>
            </a:r>
            <a:r>
              <a:rPr lang="tr-TR" sz="1860" dirty="0" err="1"/>
              <a:t>hash</a:t>
            </a:r>
            <a:r>
              <a:rPr lang="tr-TR" sz="1860" dirty="0"/>
              <a:t> </a:t>
            </a:r>
            <a:r>
              <a:rPr lang="tr-TR" sz="1860" dirty="0" err="1"/>
              <a:t>value</a:t>
            </a:r>
            <a:r>
              <a:rPr lang="tr-TR" sz="1860" dirty="0"/>
              <a:t> </a:t>
            </a:r>
            <a:r>
              <a:rPr lang="tr-TR" sz="1860" dirty="0" err="1"/>
              <a:t>must</a:t>
            </a:r>
            <a:r>
              <a:rPr lang="tr-TR" sz="1860" dirty="0"/>
              <a:t> be </a:t>
            </a:r>
            <a:r>
              <a:rPr lang="tr-TR" sz="1860" dirty="0" err="1"/>
              <a:t>generated</a:t>
            </a:r>
            <a:r>
              <a:rPr lang="tr-TR" sz="1860" dirty="0"/>
              <a:t> </a:t>
            </a:r>
            <a:r>
              <a:rPr lang="tr-TR" sz="1860" dirty="0" err="1"/>
              <a:t>for</a:t>
            </a:r>
            <a:r>
              <a:rPr lang="tr-TR" sz="1860" dirty="0"/>
              <a:t> a </a:t>
            </a:r>
            <a:r>
              <a:rPr lang="tr-TR" sz="1860" dirty="0" err="1"/>
              <a:t>given</a:t>
            </a:r>
            <a:r>
              <a:rPr lang="tr-TR" sz="1860" dirty="0"/>
              <a:t> </a:t>
            </a:r>
            <a:r>
              <a:rPr lang="tr-TR" sz="1860" dirty="0" err="1"/>
              <a:t>input</a:t>
            </a:r>
            <a:r>
              <a:rPr lang="tr-TR" sz="1860" dirty="0"/>
              <a:t> </a:t>
            </a:r>
            <a:r>
              <a:rPr lang="tr-TR" sz="1860" dirty="0" err="1"/>
              <a:t>value</a:t>
            </a:r>
            <a:r>
              <a:rPr lang="tr-TR" sz="1860" dirty="0"/>
              <a:t>. </a:t>
            </a:r>
            <a:endParaRPr sz="1860" dirty="0"/>
          </a:p>
          <a:p>
            <a:pPr marL="342900" lvl="0" indent="-274319" algn="l" rtl="0">
              <a:lnSpc>
                <a:spcPct val="80000"/>
              </a:lnSpc>
              <a:spcBef>
                <a:spcPts val="372"/>
              </a:spcBef>
              <a:spcAft>
                <a:spcPts val="0"/>
              </a:spcAft>
              <a:buSzPts val="1414"/>
              <a:buChar char="🞇"/>
            </a:pPr>
            <a:r>
              <a:rPr lang="tr-TR" sz="1860" dirty="0" err="1"/>
              <a:t>However</a:t>
            </a:r>
            <a:r>
              <a:rPr lang="tr-TR" sz="1860" dirty="0"/>
              <a:t>, </a:t>
            </a:r>
            <a:r>
              <a:rPr lang="tr-TR" sz="1860" dirty="0" err="1"/>
              <a:t>this</a:t>
            </a:r>
            <a:r>
              <a:rPr lang="tr-TR" sz="1860" dirty="0"/>
              <a:t> </a:t>
            </a:r>
            <a:r>
              <a:rPr lang="tr-TR" sz="1860" dirty="0" err="1"/>
              <a:t>criteria</a:t>
            </a:r>
            <a:r>
              <a:rPr lang="tr-TR" sz="1860" dirty="0"/>
              <a:t> </a:t>
            </a:r>
            <a:r>
              <a:rPr lang="tr-TR" sz="1860" dirty="0" err="1"/>
              <a:t>excludes</a:t>
            </a:r>
            <a:r>
              <a:rPr lang="tr-TR" sz="1860" dirty="0"/>
              <a:t> </a:t>
            </a:r>
            <a:r>
              <a:rPr lang="tr-TR" sz="1860" dirty="0" err="1"/>
              <a:t>hash</a:t>
            </a:r>
            <a:r>
              <a:rPr lang="tr-TR" sz="1860" dirty="0"/>
              <a:t> </a:t>
            </a:r>
            <a:r>
              <a:rPr lang="tr-TR" sz="1860" dirty="0" err="1"/>
              <a:t>functions</a:t>
            </a:r>
            <a:r>
              <a:rPr lang="tr-TR" sz="1860" dirty="0"/>
              <a:t> </a:t>
            </a:r>
            <a:r>
              <a:rPr lang="tr-TR" sz="1860" dirty="0" err="1"/>
              <a:t>that</a:t>
            </a:r>
            <a:r>
              <a:rPr lang="tr-TR" sz="1860" dirty="0"/>
              <a:t> </a:t>
            </a:r>
            <a:r>
              <a:rPr lang="tr-TR" sz="1860" dirty="0" err="1"/>
              <a:t>depend</a:t>
            </a:r>
            <a:r>
              <a:rPr lang="tr-TR" sz="1860" dirty="0"/>
              <a:t> on </a:t>
            </a:r>
            <a:r>
              <a:rPr lang="tr-TR" sz="1860" dirty="0" err="1"/>
              <a:t>external</a:t>
            </a:r>
            <a:r>
              <a:rPr lang="tr-TR" sz="1860" dirty="0"/>
              <a:t> </a:t>
            </a:r>
            <a:r>
              <a:rPr lang="tr-TR" sz="1860" dirty="0" err="1"/>
              <a:t>variable</a:t>
            </a:r>
            <a:r>
              <a:rPr lang="tr-TR" sz="1860" dirty="0"/>
              <a:t> </a:t>
            </a:r>
            <a:r>
              <a:rPr lang="tr-TR" sz="1860" dirty="0" err="1"/>
              <a:t>parameters</a:t>
            </a:r>
            <a:r>
              <a:rPr lang="tr-TR" sz="1860" dirty="0"/>
              <a:t> (</a:t>
            </a:r>
            <a:r>
              <a:rPr lang="tr-TR" sz="1860" dirty="0" err="1"/>
              <a:t>such</a:t>
            </a:r>
            <a:r>
              <a:rPr lang="tr-TR" sz="1860" dirty="0"/>
              <a:t> as </a:t>
            </a:r>
            <a:r>
              <a:rPr lang="tr-TR" sz="1860" dirty="0" err="1"/>
              <a:t>the</a:t>
            </a:r>
            <a:r>
              <a:rPr lang="tr-TR" sz="1860" dirty="0"/>
              <a:t> time of </a:t>
            </a:r>
            <a:r>
              <a:rPr lang="tr-TR" sz="1860" dirty="0" err="1"/>
              <a:t>day</a:t>
            </a:r>
            <a:r>
              <a:rPr lang="tr-TR" sz="1860" dirty="0"/>
              <a:t>) </a:t>
            </a:r>
            <a:r>
              <a:rPr lang="tr-TR" sz="1860" dirty="0" err="1"/>
              <a:t>and</a:t>
            </a:r>
            <a:r>
              <a:rPr lang="tr-TR" sz="1860" dirty="0"/>
              <a:t> on </a:t>
            </a:r>
            <a:r>
              <a:rPr lang="tr-TR" sz="1860" dirty="0" err="1"/>
              <a:t>the</a:t>
            </a:r>
            <a:r>
              <a:rPr lang="tr-TR" sz="1860" dirty="0"/>
              <a:t> </a:t>
            </a:r>
            <a:r>
              <a:rPr lang="tr-TR" sz="1860" dirty="0" err="1"/>
              <a:t>memory</a:t>
            </a:r>
            <a:r>
              <a:rPr lang="tr-TR" sz="1860" dirty="0"/>
              <a:t> </a:t>
            </a:r>
            <a:r>
              <a:rPr lang="tr-TR" sz="1860" dirty="0" err="1"/>
              <a:t>address</a:t>
            </a:r>
            <a:r>
              <a:rPr lang="tr-TR" sz="1860" dirty="0"/>
              <a:t> of </a:t>
            </a:r>
            <a:r>
              <a:rPr lang="tr-TR" sz="1860" dirty="0" err="1"/>
              <a:t>the</a:t>
            </a:r>
            <a:r>
              <a:rPr lang="tr-TR" sz="1860" dirty="0"/>
              <a:t> </a:t>
            </a:r>
            <a:r>
              <a:rPr lang="tr-TR" sz="1860" dirty="0" err="1"/>
              <a:t>object</a:t>
            </a:r>
            <a:r>
              <a:rPr lang="tr-TR" sz="1860" dirty="0"/>
              <a:t> </a:t>
            </a:r>
            <a:r>
              <a:rPr lang="tr-TR" sz="1860" dirty="0" err="1"/>
              <a:t>being</a:t>
            </a:r>
            <a:r>
              <a:rPr lang="tr-TR" sz="1860" dirty="0"/>
              <a:t> </a:t>
            </a:r>
            <a:r>
              <a:rPr lang="tr-TR" sz="1860" dirty="0" err="1"/>
              <a:t>hashed</a:t>
            </a:r>
            <a:r>
              <a:rPr lang="tr-TR" sz="1860" dirty="0"/>
              <a:t> (</a:t>
            </a:r>
            <a:r>
              <a:rPr lang="tr-TR" sz="1860" dirty="0" err="1"/>
              <a:t>because</a:t>
            </a:r>
            <a:r>
              <a:rPr lang="tr-TR" sz="1860" dirty="0"/>
              <a:t> </a:t>
            </a:r>
            <a:r>
              <a:rPr lang="tr-TR" sz="1860" dirty="0" err="1"/>
              <a:t>address</a:t>
            </a:r>
            <a:r>
              <a:rPr lang="tr-TR" sz="1860" dirty="0"/>
              <a:t> of </a:t>
            </a:r>
            <a:r>
              <a:rPr lang="tr-TR" sz="1860" dirty="0" err="1"/>
              <a:t>the</a:t>
            </a:r>
            <a:r>
              <a:rPr lang="tr-TR" sz="1860" dirty="0"/>
              <a:t> </a:t>
            </a:r>
            <a:r>
              <a:rPr lang="tr-TR" sz="1860" dirty="0" err="1"/>
              <a:t>object</a:t>
            </a:r>
            <a:r>
              <a:rPr lang="tr-TR" sz="1860" dirty="0"/>
              <a:t> </a:t>
            </a:r>
            <a:r>
              <a:rPr lang="tr-TR" sz="1860" dirty="0" err="1"/>
              <a:t>may</a:t>
            </a:r>
            <a:r>
              <a:rPr lang="tr-TR" sz="1860" dirty="0"/>
              <a:t> </a:t>
            </a:r>
            <a:r>
              <a:rPr lang="tr-TR" sz="1860" dirty="0" err="1"/>
              <a:t>change</a:t>
            </a:r>
            <a:r>
              <a:rPr lang="tr-TR" sz="1860" dirty="0"/>
              <a:t> </a:t>
            </a:r>
            <a:r>
              <a:rPr lang="tr-TR" sz="1860" dirty="0" err="1"/>
              <a:t>during</a:t>
            </a:r>
            <a:r>
              <a:rPr lang="tr-TR" sz="1860" dirty="0"/>
              <a:t> </a:t>
            </a:r>
            <a:r>
              <a:rPr lang="tr-TR" sz="1860" dirty="0" err="1"/>
              <a:t>processing</a:t>
            </a:r>
            <a:r>
              <a:rPr lang="tr-TR" sz="1860" dirty="0"/>
              <a:t>).</a:t>
            </a:r>
            <a:endParaRPr dirty="0"/>
          </a:p>
          <a:p>
            <a:pPr marL="342900" lvl="0" indent="-274319" algn="l" rtl="0">
              <a:lnSpc>
                <a:spcPct val="80000"/>
              </a:lnSpc>
              <a:spcBef>
                <a:spcPts val="372"/>
              </a:spcBef>
              <a:spcAft>
                <a:spcPts val="0"/>
              </a:spcAft>
              <a:buSzPts val="1414"/>
              <a:buChar char="🞇"/>
            </a:pPr>
            <a:r>
              <a:rPr lang="tr-TR" sz="1860" b="1" i="1" dirty="0" err="1"/>
              <a:t>Uniformity</a:t>
            </a:r>
            <a:r>
              <a:rPr lang="tr-TR" sz="1860" b="1" i="1" dirty="0"/>
              <a:t> </a:t>
            </a:r>
            <a:r>
              <a:rPr lang="tr-TR" sz="1860" dirty="0"/>
              <a:t>A </a:t>
            </a:r>
            <a:r>
              <a:rPr lang="tr-TR" sz="1860" dirty="0" err="1"/>
              <a:t>good</a:t>
            </a:r>
            <a:r>
              <a:rPr lang="tr-TR" sz="1860" dirty="0"/>
              <a:t> </a:t>
            </a:r>
            <a:r>
              <a:rPr lang="tr-TR" sz="1860" dirty="0" err="1"/>
              <a:t>hash</a:t>
            </a:r>
            <a:r>
              <a:rPr lang="tr-TR" sz="1860" dirty="0"/>
              <a:t> </a:t>
            </a:r>
            <a:r>
              <a:rPr lang="tr-TR" sz="1860" dirty="0" err="1"/>
              <a:t>function</a:t>
            </a:r>
            <a:r>
              <a:rPr lang="tr-TR" sz="1860" dirty="0"/>
              <a:t> </a:t>
            </a:r>
            <a:r>
              <a:rPr lang="tr-TR" sz="1860" dirty="0" err="1"/>
              <a:t>must</a:t>
            </a:r>
            <a:r>
              <a:rPr lang="tr-TR" sz="1860" dirty="0"/>
              <a:t> </a:t>
            </a:r>
            <a:r>
              <a:rPr lang="tr-TR" sz="1860" dirty="0" err="1"/>
              <a:t>map</a:t>
            </a:r>
            <a:r>
              <a:rPr lang="tr-TR" sz="1860" dirty="0"/>
              <a:t> </a:t>
            </a:r>
            <a:r>
              <a:rPr lang="tr-TR" sz="1860" dirty="0" err="1"/>
              <a:t>the</a:t>
            </a:r>
            <a:r>
              <a:rPr lang="tr-TR" sz="1860" dirty="0"/>
              <a:t> </a:t>
            </a:r>
            <a:r>
              <a:rPr lang="tr-TR" sz="1860" dirty="0" err="1"/>
              <a:t>keys</a:t>
            </a:r>
            <a:r>
              <a:rPr lang="tr-TR" sz="1860" dirty="0"/>
              <a:t> as </a:t>
            </a:r>
            <a:r>
              <a:rPr lang="tr-TR" sz="1860" dirty="0" err="1"/>
              <a:t>evenly</a:t>
            </a:r>
            <a:r>
              <a:rPr lang="tr-TR" sz="1860" dirty="0"/>
              <a:t> as </a:t>
            </a:r>
            <a:r>
              <a:rPr lang="tr-TR" sz="1860" dirty="0" err="1"/>
              <a:t>possible</a:t>
            </a:r>
            <a:r>
              <a:rPr lang="tr-TR" sz="1860" dirty="0"/>
              <a:t> </a:t>
            </a:r>
            <a:r>
              <a:rPr lang="tr-TR" sz="1860" dirty="0" err="1"/>
              <a:t>over</a:t>
            </a:r>
            <a:r>
              <a:rPr lang="tr-TR" sz="1860" dirty="0"/>
              <a:t> </a:t>
            </a:r>
            <a:r>
              <a:rPr lang="tr-TR" sz="1860" dirty="0" err="1"/>
              <a:t>its</a:t>
            </a:r>
            <a:r>
              <a:rPr lang="tr-TR" sz="1860" dirty="0"/>
              <a:t> </a:t>
            </a:r>
            <a:r>
              <a:rPr lang="tr-TR" sz="1860" dirty="0" err="1"/>
              <a:t>output</a:t>
            </a:r>
            <a:r>
              <a:rPr lang="tr-TR" sz="1860" dirty="0"/>
              <a:t> </a:t>
            </a:r>
            <a:r>
              <a:rPr lang="tr-TR" sz="1860" dirty="0" err="1"/>
              <a:t>range</a:t>
            </a:r>
            <a:r>
              <a:rPr lang="tr-TR" sz="1860" dirty="0"/>
              <a:t>.</a:t>
            </a:r>
            <a:endParaRPr dirty="0"/>
          </a:p>
          <a:p>
            <a:pPr marL="342900" lvl="0" indent="-274319" algn="l" rtl="0">
              <a:lnSpc>
                <a:spcPct val="80000"/>
              </a:lnSpc>
              <a:spcBef>
                <a:spcPts val="372"/>
              </a:spcBef>
              <a:spcAft>
                <a:spcPts val="0"/>
              </a:spcAft>
              <a:buSzPts val="1414"/>
              <a:buChar char="🞇"/>
            </a:pPr>
            <a:r>
              <a:rPr lang="tr-TR" sz="1860" dirty="0" err="1"/>
              <a:t>This</a:t>
            </a:r>
            <a:r>
              <a:rPr lang="tr-TR" sz="1860" dirty="0"/>
              <a:t> </a:t>
            </a:r>
            <a:r>
              <a:rPr lang="tr-TR" sz="1860" dirty="0" err="1"/>
              <a:t>means</a:t>
            </a:r>
            <a:r>
              <a:rPr lang="tr-TR" sz="1860" dirty="0"/>
              <a:t> </a:t>
            </a:r>
            <a:r>
              <a:rPr lang="tr-TR" sz="1860" dirty="0" err="1"/>
              <a:t>that</a:t>
            </a:r>
            <a:r>
              <a:rPr lang="tr-TR" sz="1860" dirty="0"/>
              <a:t> </a:t>
            </a:r>
            <a:r>
              <a:rPr lang="tr-TR" sz="1860" dirty="0" err="1"/>
              <a:t>the</a:t>
            </a:r>
            <a:r>
              <a:rPr lang="tr-TR" sz="1860" dirty="0"/>
              <a:t> </a:t>
            </a:r>
            <a:r>
              <a:rPr lang="tr-TR" sz="1860" dirty="0" err="1"/>
              <a:t>probability</a:t>
            </a:r>
            <a:r>
              <a:rPr lang="tr-TR" sz="1860" dirty="0"/>
              <a:t> of </a:t>
            </a:r>
            <a:r>
              <a:rPr lang="tr-TR" sz="1860" dirty="0" err="1"/>
              <a:t>generating</a:t>
            </a:r>
            <a:r>
              <a:rPr lang="tr-TR" sz="1860" dirty="0"/>
              <a:t> </a:t>
            </a:r>
            <a:r>
              <a:rPr lang="tr-TR" sz="1860" dirty="0" err="1"/>
              <a:t>every</a:t>
            </a:r>
            <a:r>
              <a:rPr lang="tr-TR" sz="1860" dirty="0"/>
              <a:t> </a:t>
            </a:r>
            <a:r>
              <a:rPr lang="tr-TR" sz="1860" dirty="0" err="1"/>
              <a:t>hash</a:t>
            </a:r>
            <a:r>
              <a:rPr lang="tr-TR" sz="1860" dirty="0"/>
              <a:t> </a:t>
            </a:r>
            <a:r>
              <a:rPr lang="tr-TR" sz="1860" dirty="0" err="1"/>
              <a:t>value</a:t>
            </a:r>
            <a:r>
              <a:rPr lang="tr-TR" sz="1860" dirty="0"/>
              <a:t> in </a:t>
            </a:r>
            <a:r>
              <a:rPr lang="tr-TR" sz="1860" dirty="0" err="1"/>
              <a:t>the</a:t>
            </a:r>
            <a:r>
              <a:rPr lang="tr-TR" sz="1860" dirty="0"/>
              <a:t> </a:t>
            </a:r>
            <a:r>
              <a:rPr lang="tr-TR" sz="1860" dirty="0" err="1"/>
              <a:t>output</a:t>
            </a:r>
            <a:r>
              <a:rPr lang="tr-TR" sz="1860" dirty="0"/>
              <a:t> </a:t>
            </a:r>
            <a:r>
              <a:rPr lang="tr-TR" sz="1860" dirty="0" err="1"/>
              <a:t>range</a:t>
            </a:r>
            <a:r>
              <a:rPr lang="tr-TR" sz="1860" dirty="0"/>
              <a:t> </a:t>
            </a:r>
            <a:r>
              <a:rPr lang="tr-TR" sz="1860" dirty="0" err="1"/>
              <a:t>should</a:t>
            </a:r>
            <a:r>
              <a:rPr lang="tr-TR" sz="1860" dirty="0"/>
              <a:t> </a:t>
            </a:r>
            <a:r>
              <a:rPr lang="tr-TR" sz="1860" dirty="0" err="1"/>
              <a:t>roughly</a:t>
            </a:r>
            <a:r>
              <a:rPr lang="tr-TR" sz="1860" dirty="0"/>
              <a:t> be </a:t>
            </a:r>
            <a:r>
              <a:rPr lang="tr-TR" sz="1860" dirty="0" err="1"/>
              <a:t>the</a:t>
            </a:r>
            <a:r>
              <a:rPr lang="tr-TR" sz="1860" dirty="0"/>
              <a:t> </a:t>
            </a:r>
            <a:r>
              <a:rPr lang="tr-TR" sz="1860" dirty="0" err="1"/>
              <a:t>same</a:t>
            </a:r>
            <a:r>
              <a:rPr lang="tr-TR" sz="1860" dirty="0"/>
              <a:t>. </a:t>
            </a:r>
            <a:endParaRPr sz="1860" dirty="0"/>
          </a:p>
          <a:p>
            <a:pPr marL="342900" lvl="0" indent="-274319" algn="l" rtl="0">
              <a:lnSpc>
                <a:spcPct val="80000"/>
              </a:lnSpc>
              <a:spcBef>
                <a:spcPts val="372"/>
              </a:spcBef>
              <a:spcAft>
                <a:spcPts val="0"/>
              </a:spcAft>
              <a:buSzPts val="1414"/>
              <a:buChar char="🞇"/>
            </a:pPr>
            <a:r>
              <a:rPr lang="tr-TR" sz="1860" dirty="0" err="1"/>
              <a:t>The</a:t>
            </a:r>
            <a:r>
              <a:rPr lang="tr-TR" sz="1860" dirty="0"/>
              <a:t> </a:t>
            </a:r>
            <a:r>
              <a:rPr lang="tr-TR" sz="1860" dirty="0" err="1"/>
              <a:t>property</a:t>
            </a:r>
            <a:r>
              <a:rPr lang="tr-TR" sz="1860" dirty="0"/>
              <a:t> of </a:t>
            </a:r>
            <a:r>
              <a:rPr lang="tr-TR" sz="1860" dirty="0" err="1"/>
              <a:t>uniformity</a:t>
            </a:r>
            <a:r>
              <a:rPr lang="tr-TR" sz="1860" dirty="0"/>
              <a:t> </a:t>
            </a:r>
            <a:r>
              <a:rPr lang="tr-TR" sz="1860" dirty="0" err="1"/>
              <a:t>also</a:t>
            </a:r>
            <a:r>
              <a:rPr lang="tr-TR" sz="1860" dirty="0"/>
              <a:t> </a:t>
            </a:r>
            <a:r>
              <a:rPr lang="tr-TR" sz="1860" dirty="0" err="1"/>
              <a:t>minimizes</a:t>
            </a:r>
            <a:r>
              <a:rPr lang="tr-TR" sz="1860" dirty="0"/>
              <a:t> </a:t>
            </a:r>
            <a:r>
              <a:rPr lang="tr-TR" sz="1860" dirty="0" err="1"/>
              <a:t>the</a:t>
            </a:r>
            <a:r>
              <a:rPr lang="tr-TR" sz="1860" dirty="0"/>
              <a:t> </a:t>
            </a:r>
            <a:r>
              <a:rPr lang="tr-TR" sz="1860" dirty="0" err="1"/>
              <a:t>number</a:t>
            </a:r>
            <a:r>
              <a:rPr lang="tr-TR" sz="1860" dirty="0"/>
              <a:t> of </a:t>
            </a:r>
            <a:r>
              <a:rPr lang="tr-TR" sz="1860" dirty="0" err="1"/>
              <a:t>collisions</a:t>
            </a:r>
            <a:r>
              <a:rPr lang="tr-TR" sz="1860" dirty="0"/>
              <a:t>.</a:t>
            </a:r>
            <a:endParaRPr dirty="0"/>
          </a:p>
        </p:txBody>
      </p:sp>
      <p:sp>
        <p:nvSpPr>
          <p:cNvPr id="342" name="Google Shape;342;p12"/>
          <p:cNvSpPr txBox="1">
            <a:spLocks noGrp="1"/>
          </p:cNvSpPr>
          <p:nvPr>
            <p:ph type="sldNum" idx="12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10</a:t>
            </a:fld>
            <a:endParaRPr/>
          </a:p>
        </p:txBody>
      </p:sp>
      <p:sp>
        <p:nvSpPr>
          <p:cNvPr id="343" name="Google Shape;343;p12"/>
          <p:cNvSpPr txBox="1">
            <a:spLocks noGrp="1"/>
          </p:cNvSpPr>
          <p:nvPr>
            <p:ph type="ftr" idx="11"/>
          </p:nvPr>
        </p:nvSpPr>
        <p:spPr>
          <a:xfrm>
            <a:off x="5181600" y="6324600"/>
            <a:ext cx="35021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b="1">
                <a:solidFill>
                  <a:schemeClr val="dk1"/>
                </a:solidFill>
              </a:rPr>
              <a:t>Data Structures Using C, Second Edition</a:t>
            </a:r>
            <a:endParaRPr b="1">
              <a:solidFill>
                <a:schemeClr val="dk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>
                <a:solidFill>
                  <a:schemeClr val="dk1"/>
                </a:solidFill>
              </a:rPr>
              <a:t>Reema Thareja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13"/>
          <p:cNvSpPr txBox="1">
            <a:spLocks noGrp="1"/>
          </p:cNvSpPr>
          <p:nvPr>
            <p:ph type="title"/>
          </p:nvPr>
        </p:nvSpPr>
        <p:spPr>
          <a:xfrm>
            <a:off x="442856" y="685800"/>
            <a:ext cx="7024744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Century Gothic"/>
              <a:buNone/>
            </a:pPr>
            <a:r>
              <a:rPr lang="tr-TR" sz="3600"/>
              <a:t>Different Hash Functions</a:t>
            </a:r>
            <a:endParaRPr sz="3600"/>
          </a:p>
        </p:txBody>
      </p:sp>
      <p:sp>
        <p:nvSpPr>
          <p:cNvPr id="350" name="Google Shape;350;p13"/>
          <p:cNvSpPr txBox="1">
            <a:spLocks noGrp="1"/>
          </p:cNvSpPr>
          <p:nvPr>
            <p:ph type="body" idx="1"/>
          </p:nvPr>
        </p:nvSpPr>
        <p:spPr>
          <a:xfrm>
            <a:off x="685800" y="1371600"/>
            <a:ext cx="7848600" cy="50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274319" algn="l" rtl="0">
              <a:spcBef>
                <a:spcPts val="0"/>
              </a:spcBef>
              <a:spcAft>
                <a:spcPts val="0"/>
              </a:spcAft>
              <a:buSzPts val="1824"/>
              <a:buChar char="🞇"/>
            </a:pPr>
            <a:r>
              <a:rPr lang="tr-TR" dirty="0" err="1"/>
              <a:t>In</a:t>
            </a:r>
            <a:r>
              <a:rPr lang="tr-TR" dirty="0"/>
              <a:t> </a:t>
            </a:r>
            <a:r>
              <a:rPr lang="tr-TR" dirty="0" err="1"/>
              <a:t>this</a:t>
            </a:r>
            <a:r>
              <a:rPr lang="tr-TR" dirty="0"/>
              <a:t> </a:t>
            </a:r>
            <a:r>
              <a:rPr lang="tr-TR" dirty="0" err="1"/>
              <a:t>section</a:t>
            </a:r>
            <a:r>
              <a:rPr lang="tr-TR" dirty="0"/>
              <a:t>, </a:t>
            </a: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will</a:t>
            </a:r>
            <a:r>
              <a:rPr lang="tr-TR" dirty="0"/>
              <a:t> </a:t>
            </a:r>
            <a:r>
              <a:rPr lang="tr-TR" dirty="0" err="1"/>
              <a:t>discuss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hash</a:t>
            </a:r>
            <a:r>
              <a:rPr lang="tr-TR" dirty="0"/>
              <a:t> </a:t>
            </a:r>
            <a:r>
              <a:rPr lang="tr-TR" dirty="0" err="1"/>
              <a:t>functions</a:t>
            </a:r>
            <a:r>
              <a:rPr lang="tr-TR" dirty="0"/>
              <a:t> </a:t>
            </a:r>
            <a:r>
              <a:rPr lang="tr-TR" dirty="0" err="1"/>
              <a:t>which</a:t>
            </a:r>
            <a:r>
              <a:rPr lang="tr-TR" dirty="0"/>
              <a:t> </a:t>
            </a:r>
            <a:r>
              <a:rPr lang="tr-TR" dirty="0" err="1"/>
              <a:t>use</a:t>
            </a:r>
            <a:r>
              <a:rPr lang="tr-TR" dirty="0"/>
              <a:t> </a:t>
            </a:r>
            <a:r>
              <a:rPr lang="tr-TR" dirty="0" err="1"/>
              <a:t>numeric</a:t>
            </a:r>
            <a:r>
              <a:rPr lang="tr-TR" dirty="0"/>
              <a:t> </a:t>
            </a:r>
            <a:r>
              <a:rPr lang="tr-TR" dirty="0" err="1"/>
              <a:t>keys</a:t>
            </a:r>
            <a:r>
              <a:rPr lang="tr-TR" dirty="0"/>
              <a:t>. </a:t>
            </a:r>
            <a:endParaRPr dirty="0"/>
          </a:p>
          <a:p>
            <a:pPr marL="342900" lvl="0" indent="-274319" algn="l" rtl="0">
              <a:spcBef>
                <a:spcPts val="480"/>
              </a:spcBef>
              <a:spcAft>
                <a:spcPts val="0"/>
              </a:spcAft>
              <a:buSzPts val="1824"/>
              <a:buChar char="🞇"/>
            </a:pPr>
            <a:r>
              <a:rPr lang="tr-TR" dirty="0" err="1"/>
              <a:t>However</a:t>
            </a:r>
            <a:r>
              <a:rPr lang="tr-TR" dirty="0"/>
              <a:t>, </a:t>
            </a:r>
            <a:r>
              <a:rPr lang="tr-TR" dirty="0" err="1"/>
              <a:t>there</a:t>
            </a:r>
            <a:r>
              <a:rPr lang="tr-TR" dirty="0"/>
              <a:t> can be </a:t>
            </a:r>
            <a:r>
              <a:rPr lang="tr-TR" dirty="0" err="1"/>
              <a:t>cases</a:t>
            </a:r>
            <a:r>
              <a:rPr lang="tr-TR" dirty="0"/>
              <a:t> in </a:t>
            </a:r>
            <a:r>
              <a:rPr lang="tr-TR" dirty="0" err="1"/>
              <a:t>real-world</a:t>
            </a:r>
            <a:r>
              <a:rPr lang="tr-TR" dirty="0"/>
              <a:t> </a:t>
            </a:r>
            <a:r>
              <a:rPr lang="tr-TR" dirty="0" err="1"/>
              <a:t>applications</a:t>
            </a:r>
            <a:r>
              <a:rPr lang="tr-TR" dirty="0"/>
              <a:t> </a:t>
            </a:r>
            <a:r>
              <a:rPr lang="tr-TR" dirty="0" err="1"/>
              <a:t>where</a:t>
            </a:r>
            <a:r>
              <a:rPr lang="tr-TR" dirty="0"/>
              <a:t> </a:t>
            </a:r>
            <a:r>
              <a:rPr lang="tr-TR" dirty="0" err="1"/>
              <a:t>we</a:t>
            </a:r>
            <a:r>
              <a:rPr lang="tr-TR" dirty="0"/>
              <a:t> can </a:t>
            </a:r>
            <a:r>
              <a:rPr lang="tr-TR" dirty="0" err="1"/>
              <a:t>have</a:t>
            </a:r>
            <a:r>
              <a:rPr lang="tr-TR" dirty="0"/>
              <a:t> </a:t>
            </a:r>
            <a:r>
              <a:rPr lang="tr-TR" dirty="0" err="1"/>
              <a:t>alphanumeric</a:t>
            </a:r>
            <a:r>
              <a:rPr lang="tr-TR" dirty="0"/>
              <a:t> </a:t>
            </a:r>
            <a:r>
              <a:rPr lang="tr-TR" dirty="0" err="1"/>
              <a:t>keys</a:t>
            </a:r>
            <a:r>
              <a:rPr lang="tr-TR" dirty="0"/>
              <a:t> </a:t>
            </a:r>
            <a:r>
              <a:rPr lang="tr-TR" dirty="0" err="1"/>
              <a:t>rather</a:t>
            </a:r>
            <a:r>
              <a:rPr lang="tr-TR" dirty="0"/>
              <a:t> </a:t>
            </a:r>
            <a:r>
              <a:rPr lang="tr-TR" dirty="0" err="1"/>
              <a:t>than</a:t>
            </a:r>
            <a:r>
              <a:rPr lang="tr-TR" dirty="0"/>
              <a:t> </a:t>
            </a:r>
            <a:r>
              <a:rPr lang="tr-TR" dirty="0" err="1"/>
              <a:t>simple</a:t>
            </a:r>
            <a:r>
              <a:rPr lang="tr-TR" dirty="0"/>
              <a:t> </a:t>
            </a:r>
            <a:r>
              <a:rPr lang="tr-TR" dirty="0" err="1"/>
              <a:t>numeric</a:t>
            </a:r>
            <a:r>
              <a:rPr lang="tr-TR" dirty="0"/>
              <a:t> </a:t>
            </a:r>
            <a:r>
              <a:rPr lang="tr-TR" dirty="0" err="1"/>
              <a:t>keys</a:t>
            </a:r>
            <a:r>
              <a:rPr lang="tr-TR" dirty="0"/>
              <a:t>. </a:t>
            </a:r>
            <a:endParaRPr dirty="0"/>
          </a:p>
          <a:p>
            <a:pPr marL="342900" lvl="0" indent="-274319" algn="l" rtl="0">
              <a:spcBef>
                <a:spcPts val="480"/>
              </a:spcBef>
              <a:spcAft>
                <a:spcPts val="0"/>
              </a:spcAft>
              <a:buSzPts val="1824"/>
              <a:buChar char="🞇"/>
            </a:pPr>
            <a:r>
              <a:rPr lang="tr-TR" dirty="0" err="1"/>
              <a:t>In</a:t>
            </a:r>
            <a:r>
              <a:rPr lang="tr-TR" dirty="0"/>
              <a:t> </a:t>
            </a:r>
            <a:r>
              <a:rPr lang="tr-TR" dirty="0" err="1"/>
              <a:t>such</a:t>
            </a:r>
            <a:r>
              <a:rPr lang="tr-TR" dirty="0"/>
              <a:t> </a:t>
            </a:r>
            <a:r>
              <a:rPr lang="tr-TR" dirty="0" err="1"/>
              <a:t>cases</a:t>
            </a:r>
            <a:r>
              <a:rPr lang="tr-TR" dirty="0"/>
              <a:t>, </a:t>
            </a:r>
            <a:r>
              <a:rPr lang="tr-TR" dirty="0" err="1"/>
              <a:t>the</a:t>
            </a:r>
            <a:r>
              <a:rPr lang="tr-TR" dirty="0"/>
              <a:t> ASCII </a:t>
            </a:r>
            <a:r>
              <a:rPr lang="tr-TR" dirty="0" err="1"/>
              <a:t>value</a:t>
            </a:r>
            <a:r>
              <a:rPr lang="tr-TR" dirty="0"/>
              <a:t> of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character</a:t>
            </a:r>
            <a:r>
              <a:rPr lang="tr-TR" dirty="0"/>
              <a:t> can be </a:t>
            </a:r>
            <a:r>
              <a:rPr lang="tr-TR" dirty="0" err="1"/>
              <a:t>used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transform</a:t>
            </a:r>
            <a:r>
              <a:rPr lang="tr-TR" dirty="0"/>
              <a:t> it </a:t>
            </a:r>
            <a:r>
              <a:rPr lang="tr-TR" dirty="0" err="1"/>
              <a:t>into</a:t>
            </a:r>
            <a:r>
              <a:rPr lang="tr-TR" dirty="0"/>
              <a:t> </a:t>
            </a:r>
            <a:r>
              <a:rPr lang="tr-TR" dirty="0" err="1"/>
              <a:t>its</a:t>
            </a:r>
            <a:r>
              <a:rPr lang="tr-TR" dirty="0"/>
              <a:t> </a:t>
            </a:r>
            <a:r>
              <a:rPr lang="tr-TR" dirty="0" err="1"/>
              <a:t>equivalent</a:t>
            </a:r>
            <a:r>
              <a:rPr lang="tr-TR" dirty="0"/>
              <a:t> </a:t>
            </a:r>
            <a:r>
              <a:rPr lang="tr-TR" dirty="0" err="1"/>
              <a:t>numeric</a:t>
            </a:r>
            <a:r>
              <a:rPr lang="tr-TR" dirty="0"/>
              <a:t> </a:t>
            </a:r>
            <a:r>
              <a:rPr lang="tr-TR" dirty="0" err="1"/>
              <a:t>key</a:t>
            </a:r>
            <a:r>
              <a:rPr lang="tr-TR" dirty="0"/>
              <a:t>. </a:t>
            </a:r>
            <a:endParaRPr dirty="0"/>
          </a:p>
          <a:p>
            <a:pPr marL="342900" lvl="0" indent="-274319" algn="l" rtl="0">
              <a:spcBef>
                <a:spcPts val="480"/>
              </a:spcBef>
              <a:spcAft>
                <a:spcPts val="0"/>
              </a:spcAft>
              <a:buSzPts val="1824"/>
              <a:buChar char="🞇"/>
            </a:pPr>
            <a:r>
              <a:rPr lang="tr-TR" dirty="0" err="1"/>
              <a:t>Once</a:t>
            </a:r>
            <a:r>
              <a:rPr lang="tr-TR" dirty="0"/>
              <a:t> </a:t>
            </a:r>
            <a:r>
              <a:rPr lang="tr-TR" dirty="0" err="1"/>
              <a:t>this</a:t>
            </a:r>
            <a:r>
              <a:rPr lang="tr-TR" dirty="0"/>
              <a:t> </a:t>
            </a:r>
            <a:r>
              <a:rPr lang="tr-TR" dirty="0" err="1"/>
              <a:t>transformation</a:t>
            </a:r>
            <a:r>
              <a:rPr lang="tr-TR" dirty="0"/>
              <a:t> is done, </a:t>
            </a:r>
            <a:r>
              <a:rPr lang="tr-TR" dirty="0" err="1"/>
              <a:t>any</a:t>
            </a:r>
            <a:r>
              <a:rPr lang="tr-TR" dirty="0"/>
              <a:t> of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hash</a:t>
            </a:r>
            <a:r>
              <a:rPr lang="tr-TR" dirty="0"/>
              <a:t> </a:t>
            </a:r>
            <a:r>
              <a:rPr lang="tr-TR" dirty="0" err="1"/>
              <a:t>functions</a:t>
            </a:r>
            <a:r>
              <a:rPr lang="tr-TR" dirty="0"/>
              <a:t> </a:t>
            </a:r>
            <a:r>
              <a:rPr lang="tr-TR" dirty="0" err="1"/>
              <a:t>given</a:t>
            </a:r>
            <a:r>
              <a:rPr lang="tr-TR" dirty="0"/>
              <a:t> </a:t>
            </a:r>
            <a:r>
              <a:rPr lang="tr-TR" dirty="0" err="1"/>
              <a:t>below</a:t>
            </a:r>
            <a:r>
              <a:rPr lang="tr-TR" dirty="0"/>
              <a:t> can be </a:t>
            </a:r>
            <a:r>
              <a:rPr lang="tr-TR" dirty="0" err="1"/>
              <a:t>applied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generate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hash</a:t>
            </a:r>
            <a:r>
              <a:rPr lang="tr-TR" dirty="0"/>
              <a:t> </a:t>
            </a:r>
            <a:r>
              <a:rPr lang="tr-TR" dirty="0" err="1"/>
              <a:t>value</a:t>
            </a:r>
            <a:r>
              <a:rPr lang="tr-TR" dirty="0"/>
              <a:t>.</a:t>
            </a:r>
            <a:endParaRPr dirty="0"/>
          </a:p>
        </p:txBody>
      </p:sp>
      <p:sp>
        <p:nvSpPr>
          <p:cNvPr id="351" name="Google Shape;351;p13"/>
          <p:cNvSpPr txBox="1">
            <a:spLocks noGrp="1"/>
          </p:cNvSpPr>
          <p:nvPr>
            <p:ph type="sldNum" idx="12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11</a:t>
            </a:fld>
            <a:endParaRPr/>
          </a:p>
        </p:txBody>
      </p:sp>
      <p:sp>
        <p:nvSpPr>
          <p:cNvPr id="352" name="Google Shape;352;p13"/>
          <p:cNvSpPr txBox="1">
            <a:spLocks noGrp="1"/>
          </p:cNvSpPr>
          <p:nvPr>
            <p:ph type="ftr" idx="11"/>
          </p:nvPr>
        </p:nvSpPr>
        <p:spPr>
          <a:xfrm>
            <a:off x="5181600" y="6324600"/>
            <a:ext cx="35021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b="1">
                <a:solidFill>
                  <a:schemeClr val="dk1"/>
                </a:solidFill>
              </a:rPr>
              <a:t>Data Structures Using C, Second Edition</a:t>
            </a:r>
            <a:endParaRPr b="1">
              <a:solidFill>
                <a:schemeClr val="dk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>
                <a:solidFill>
                  <a:schemeClr val="dk1"/>
                </a:solidFill>
              </a:rPr>
              <a:t>Reema Thareja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14"/>
          <p:cNvSpPr txBox="1">
            <a:spLocks noGrp="1"/>
          </p:cNvSpPr>
          <p:nvPr>
            <p:ph type="title"/>
          </p:nvPr>
        </p:nvSpPr>
        <p:spPr>
          <a:xfrm>
            <a:off x="442856" y="685800"/>
            <a:ext cx="7024744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Century Gothic"/>
              <a:buNone/>
            </a:pPr>
            <a:r>
              <a:rPr lang="tr-TR" sz="3600"/>
              <a:t>Different Hash Functions</a:t>
            </a:r>
            <a:endParaRPr sz="3600"/>
          </a:p>
        </p:txBody>
      </p:sp>
      <p:sp>
        <p:nvSpPr>
          <p:cNvPr id="359" name="Google Shape;359;p14"/>
          <p:cNvSpPr txBox="1">
            <a:spLocks noGrp="1"/>
          </p:cNvSpPr>
          <p:nvPr>
            <p:ph type="body" idx="1"/>
          </p:nvPr>
        </p:nvSpPr>
        <p:spPr>
          <a:xfrm>
            <a:off x="685800" y="1371600"/>
            <a:ext cx="7848600" cy="50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27432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50"/>
              <a:buChar char="🞇"/>
            </a:pPr>
            <a:r>
              <a:rPr lang="tr-TR" sz="2040" b="1" dirty="0" err="1"/>
              <a:t>Division</a:t>
            </a:r>
            <a:r>
              <a:rPr lang="tr-TR" sz="2040" b="1" dirty="0"/>
              <a:t> </a:t>
            </a:r>
            <a:r>
              <a:rPr lang="tr-TR" sz="2040" b="1" dirty="0" err="1"/>
              <a:t>Method</a:t>
            </a:r>
            <a:endParaRPr sz="2040" b="1" dirty="0"/>
          </a:p>
          <a:p>
            <a:pPr marL="342900" lvl="0" indent="-274320" algn="l" rtl="0">
              <a:lnSpc>
                <a:spcPct val="80000"/>
              </a:lnSpc>
              <a:spcBef>
                <a:spcPts val="408"/>
              </a:spcBef>
              <a:spcAft>
                <a:spcPts val="0"/>
              </a:spcAft>
              <a:buSzPts val="1550"/>
              <a:buChar char="🞇"/>
            </a:pPr>
            <a:r>
              <a:rPr lang="tr-TR" sz="2040" dirty="0" err="1"/>
              <a:t>It</a:t>
            </a:r>
            <a:r>
              <a:rPr lang="tr-TR" sz="2040" dirty="0"/>
              <a:t> is </a:t>
            </a:r>
            <a:r>
              <a:rPr lang="tr-TR" sz="2040" dirty="0" err="1"/>
              <a:t>the</a:t>
            </a:r>
            <a:r>
              <a:rPr lang="tr-TR" sz="2040" dirty="0"/>
              <a:t> </a:t>
            </a:r>
            <a:r>
              <a:rPr lang="tr-TR" sz="2040" dirty="0" err="1"/>
              <a:t>most</a:t>
            </a:r>
            <a:r>
              <a:rPr lang="tr-TR" sz="2040" dirty="0"/>
              <a:t> </a:t>
            </a:r>
            <a:r>
              <a:rPr lang="tr-TR" sz="2040" dirty="0" err="1"/>
              <a:t>simple</a:t>
            </a:r>
            <a:r>
              <a:rPr lang="tr-TR" sz="2040" dirty="0"/>
              <a:t> </a:t>
            </a:r>
            <a:r>
              <a:rPr lang="tr-TR" sz="2040" dirty="0" err="1"/>
              <a:t>method</a:t>
            </a:r>
            <a:r>
              <a:rPr lang="tr-TR" sz="2040" dirty="0"/>
              <a:t> of </a:t>
            </a:r>
            <a:r>
              <a:rPr lang="tr-TR" sz="2040" dirty="0" err="1"/>
              <a:t>hashing</a:t>
            </a:r>
            <a:r>
              <a:rPr lang="tr-TR" sz="2040" dirty="0"/>
              <a:t> an </a:t>
            </a:r>
            <a:r>
              <a:rPr lang="tr-TR" sz="2040" dirty="0" err="1"/>
              <a:t>integer</a:t>
            </a:r>
            <a:r>
              <a:rPr lang="tr-TR" sz="2040" dirty="0"/>
              <a:t> x</a:t>
            </a:r>
            <a:r>
              <a:rPr lang="tr-TR" sz="2040" i="1" dirty="0"/>
              <a:t>. </a:t>
            </a:r>
            <a:endParaRPr sz="2040" i="1" dirty="0"/>
          </a:p>
          <a:p>
            <a:pPr marL="342900" lvl="0" indent="-274320" algn="l" rtl="0">
              <a:lnSpc>
                <a:spcPct val="80000"/>
              </a:lnSpc>
              <a:spcBef>
                <a:spcPts val="408"/>
              </a:spcBef>
              <a:spcAft>
                <a:spcPts val="0"/>
              </a:spcAft>
              <a:buSzPts val="1550"/>
              <a:buChar char="🞇"/>
            </a:pPr>
            <a:r>
              <a:rPr lang="tr-TR" sz="2040" i="1" dirty="0" err="1"/>
              <a:t>This</a:t>
            </a:r>
            <a:r>
              <a:rPr lang="tr-TR" sz="2040" i="1" dirty="0"/>
              <a:t> </a:t>
            </a:r>
            <a:r>
              <a:rPr lang="tr-TR" sz="2040" i="1" dirty="0" err="1"/>
              <a:t>method</a:t>
            </a:r>
            <a:r>
              <a:rPr lang="tr-TR" sz="2040" i="1" dirty="0"/>
              <a:t> </a:t>
            </a:r>
            <a:r>
              <a:rPr lang="tr-TR" sz="2040" i="1" dirty="0" err="1"/>
              <a:t>divides</a:t>
            </a:r>
            <a:r>
              <a:rPr lang="tr-TR" sz="2040" i="1" dirty="0"/>
              <a:t> x </a:t>
            </a:r>
            <a:r>
              <a:rPr lang="tr-TR" sz="2040" i="1" dirty="0" err="1"/>
              <a:t>by</a:t>
            </a:r>
            <a:r>
              <a:rPr lang="tr-TR" sz="2040" i="1" dirty="0"/>
              <a:t> M </a:t>
            </a:r>
            <a:r>
              <a:rPr lang="tr-TR" sz="2040" i="1" dirty="0" err="1"/>
              <a:t>and</a:t>
            </a:r>
            <a:r>
              <a:rPr lang="tr-TR" sz="2040" i="1" dirty="0"/>
              <a:t> </a:t>
            </a:r>
            <a:r>
              <a:rPr lang="tr-TR" sz="2040" i="1" dirty="0" err="1"/>
              <a:t>then</a:t>
            </a:r>
            <a:r>
              <a:rPr lang="tr-TR" sz="2040" i="1" dirty="0"/>
              <a:t> </a:t>
            </a:r>
            <a:r>
              <a:rPr lang="tr-TR" sz="2040" i="1" dirty="0" err="1"/>
              <a:t>uses</a:t>
            </a:r>
            <a:r>
              <a:rPr lang="tr-TR" sz="2040" i="1" dirty="0"/>
              <a:t> </a:t>
            </a:r>
            <a:r>
              <a:rPr lang="tr-TR" sz="2040" dirty="0" err="1"/>
              <a:t>the</a:t>
            </a:r>
            <a:r>
              <a:rPr lang="tr-TR" sz="2040" dirty="0"/>
              <a:t> </a:t>
            </a:r>
            <a:r>
              <a:rPr lang="tr-TR" sz="2040" dirty="0" err="1"/>
              <a:t>remainder</a:t>
            </a:r>
            <a:r>
              <a:rPr lang="tr-TR" sz="2040" dirty="0"/>
              <a:t> </a:t>
            </a:r>
            <a:r>
              <a:rPr lang="tr-TR" sz="2040" dirty="0" err="1"/>
              <a:t>obtained</a:t>
            </a:r>
            <a:r>
              <a:rPr lang="tr-TR" sz="2040" dirty="0"/>
              <a:t>. </a:t>
            </a:r>
            <a:endParaRPr sz="2040" dirty="0"/>
          </a:p>
          <a:p>
            <a:pPr marL="342900" lvl="0" indent="-274320" algn="l" rtl="0">
              <a:lnSpc>
                <a:spcPct val="80000"/>
              </a:lnSpc>
              <a:spcBef>
                <a:spcPts val="408"/>
              </a:spcBef>
              <a:spcAft>
                <a:spcPts val="0"/>
              </a:spcAft>
              <a:buSzPts val="1550"/>
              <a:buChar char="🞇"/>
            </a:pPr>
            <a:r>
              <a:rPr lang="tr-TR" sz="2040" dirty="0" err="1"/>
              <a:t>In</a:t>
            </a:r>
            <a:r>
              <a:rPr lang="tr-TR" sz="2040" dirty="0"/>
              <a:t> </a:t>
            </a:r>
            <a:r>
              <a:rPr lang="tr-TR" sz="2040" dirty="0" err="1"/>
              <a:t>this</a:t>
            </a:r>
            <a:r>
              <a:rPr lang="tr-TR" sz="2040" dirty="0"/>
              <a:t> </a:t>
            </a:r>
            <a:r>
              <a:rPr lang="tr-TR" sz="2040" dirty="0" err="1"/>
              <a:t>case</a:t>
            </a:r>
            <a:r>
              <a:rPr lang="tr-TR" sz="2040" dirty="0"/>
              <a:t>, </a:t>
            </a:r>
            <a:r>
              <a:rPr lang="tr-TR" sz="2040" dirty="0" err="1"/>
              <a:t>the</a:t>
            </a:r>
            <a:r>
              <a:rPr lang="tr-TR" sz="2040" dirty="0"/>
              <a:t> </a:t>
            </a:r>
            <a:r>
              <a:rPr lang="tr-TR" sz="2040" dirty="0" err="1"/>
              <a:t>hash</a:t>
            </a:r>
            <a:r>
              <a:rPr lang="tr-TR" sz="2040" dirty="0"/>
              <a:t> </a:t>
            </a:r>
            <a:r>
              <a:rPr lang="tr-TR" sz="2040" dirty="0" err="1"/>
              <a:t>function</a:t>
            </a:r>
            <a:r>
              <a:rPr lang="tr-TR" sz="2040" dirty="0"/>
              <a:t> can be </a:t>
            </a:r>
            <a:r>
              <a:rPr lang="tr-TR" sz="2040" dirty="0" err="1"/>
              <a:t>given</a:t>
            </a:r>
            <a:r>
              <a:rPr lang="tr-TR" sz="2040" dirty="0"/>
              <a:t> as</a:t>
            </a:r>
            <a:endParaRPr dirty="0"/>
          </a:p>
          <a:p>
            <a:pPr marL="342900" lvl="0" indent="-274320" algn="l" rtl="0">
              <a:lnSpc>
                <a:spcPct val="80000"/>
              </a:lnSpc>
              <a:spcBef>
                <a:spcPts val="408"/>
              </a:spcBef>
              <a:spcAft>
                <a:spcPts val="0"/>
              </a:spcAft>
              <a:buSzPts val="1550"/>
              <a:buNone/>
            </a:pPr>
            <a:r>
              <a:rPr lang="tr-TR" sz="2040" dirty="0"/>
              <a:t>				h(x) = x </a:t>
            </a:r>
            <a:r>
              <a:rPr lang="tr-TR" sz="2040" dirty="0" err="1"/>
              <a:t>mod</a:t>
            </a:r>
            <a:r>
              <a:rPr lang="tr-TR" sz="2040" dirty="0"/>
              <a:t> M</a:t>
            </a:r>
            <a:endParaRPr dirty="0"/>
          </a:p>
          <a:p>
            <a:pPr marL="342900" lvl="0" indent="-274320" algn="l" rtl="0">
              <a:lnSpc>
                <a:spcPct val="80000"/>
              </a:lnSpc>
              <a:spcBef>
                <a:spcPts val="408"/>
              </a:spcBef>
              <a:spcAft>
                <a:spcPts val="0"/>
              </a:spcAft>
              <a:buSzPts val="1550"/>
              <a:buChar char="🞇"/>
            </a:pPr>
            <a:r>
              <a:rPr lang="tr-TR" sz="2040" dirty="0" err="1"/>
              <a:t>The</a:t>
            </a:r>
            <a:r>
              <a:rPr lang="tr-TR" sz="2040" dirty="0"/>
              <a:t> </a:t>
            </a:r>
            <a:r>
              <a:rPr lang="tr-TR" sz="2040" dirty="0" err="1"/>
              <a:t>division</a:t>
            </a:r>
            <a:r>
              <a:rPr lang="tr-TR" sz="2040" dirty="0"/>
              <a:t> </a:t>
            </a:r>
            <a:r>
              <a:rPr lang="tr-TR" sz="2040" dirty="0" err="1"/>
              <a:t>method</a:t>
            </a:r>
            <a:r>
              <a:rPr lang="tr-TR" sz="2040" dirty="0"/>
              <a:t> is </a:t>
            </a:r>
            <a:r>
              <a:rPr lang="tr-TR" sz="2040" dirty="0" err="1"/>
              <a:t>quite</a:t>
            </a:r>
            <a:r>
              <a:rPr lang="tr-TR" sz="2040" dirty="0"/>
              <a:t> </a:t>
            </a:r>
            <a:r>
              <a:rPr lang="tr-TR" sz="2040" dirty="0" err="1"/>
              <a:t>good</a:t>
            </a:r>
            <a:r>
              <a:rPr lang="tr-TR" sz="2040" dirty="0"/>
              <a:t> </a:t>
            </a:r>
            <a:r>
              <a:rPr lang="tr-TR" sz="2040" dirty="0" err="1"/>
              <a:t>for</a:t>
            </a:r>
            <a:r>
              <a:rPr lang="tr-TR" sz="2040" dirty="0"/>
              <a:t> </a:t>
            </a:r>
            <a:r>
              <a:rPr lang="tr-TR" sz="2040" dirty="0" err="1"/>
              <a:t>just</a:t>
            </a:r>
            <a:r>
              <a:rPr lang="tr-TR" sz="2040" dirty="0"/>
              <a:t> </a:t>
            </a:r>
            <a:r>
              <a:rPr lang="tr-TR" sz="2040" dirty="0" err="1"/>
              <a:t>about</a:t>
            </a:r>
            <a:r>
              <a:rPr lang="tr-TR" sz="2040" dirty="0"/>
              <a:t> </a:t>
            </a:r>
            <a:r>
              <a:rPr lang="tr-TR" sz="2040" dirty="0" err="1"/>
              <a:t>any</a:t>
            </a:r>
            <a:r>
              <a:rPr lang="tr-TR" sz="2040" dirty="0"/>
              <a:t> </a:t>
            </a:r>
            <a:r>
              <a:rPr lang="tr-TR" sz="2040" dirty="0" err="1"/>
              <a:t>value</a:t>
            </a:r>
            <a:r>
              <a:rPr lang="tr-TR" sz="2040" dirty="0"/>
              <a:t> of M </a:t>
            </a:r>
            <a:r>
              <a:rPr lang="tr-TR" sz="2040" dirty="0" err="1"/>
              <a:t>and</a:t>
            </a:r>
            <a:r>
              <a:rPr lang="tr-TR" sz="2040" dirty="0"/>
              <a:t> since it </a:t>
            </a:r>
            <a:r>
              <a:rPr lang="tr-TR" sz="2040" dirty="0" err="1"/>
              <a:t>requires</a:t>
            </a:r>
            <a:r>
              <a:rPr lang="tr-TR" sz="2040" dirty="0"/>
              <a:t> </a:t>
            </a:r>
            <a:r>
              <a:rPr lang="tr-TR" sz="2040" dirty="0" err="1"/>
              <a:t>only</a:t>
            </a:r>
            <a:r>
              <a:rPr lang="tr-TR" sz="2040" dirty="0"/>
              <a:t> a </a:t>
            </a:r>
            <a:r>
              <a:rPr lang="tr-TR" sz="2040" dirty="0" err="1"/>
              <a:t>single</a:t>
            </a:r>
            <a:r>
              <a:rPr lang="tr-TR" sz="2040" dirty="0"/>
              <a:t> </a:t>
            </a:r>
            <a:r>
              <a:rPr lang="tr-TR" sz="2040" dirty="0" err="1"/>
              <a:t>division</a:t>
            </a:r>
            <a:r>
              <a:rPr lang="tr-TR" sz="2040" dirty="0"/>
              <a:t> </a:t>
            </a:r>
            <a:r>
              <a:rPr lang="tr-TR" sz="2040" dirty="0" err="1"/>
              <a:t>operation</a:t>
            </a:r>
            <a:r>
              <a:rPr lang="tr-TR" sz="2040" dirty="0"/>
              <a:t>, </a:t>
            </a:r>
            <a:r>
              <a:rPr lang="tr-TR" sz="2040" dirty="0" err="1"/>
              <a:t>the</a:t>
            </a:r>
            <a:r>
              <a:rPr lang="tr-TR" sz="2040" dirty="0"/>
              <a:t> </a:t>
            </a:r>
            <a:r>
              <a:rPr lang="tr-TR" sz="2040" dirty="0" err="1"/>
              <a:t>method</a:t>
            </a:r>
            <a:r>
              <a:rPr lang="tr-TR" sz="2040" dirty="0"/>
              <a:t> </a:t>
            </a:r>
            <a:r>
              <a:rPr lang="tr-TR" sz="2040" dirty="0" err="1"/>
              <a:t>works</a:t>
            </a:r>
            <a:r>
              <a:rPr lang="tr-TR" sz="2040" dirty="0"/>
              <a:t> </a:t>
            </a:r>
            <a:r>
              <a:rPr lang="tr-TR" sz="2040" dirty="0" err="1"/>
              <a:t>very</a:t>
            </a:r>
            <a:r>
              <a:rPr lang="tr-TR" sz="2040" dirty="0"/>
              <a:t> </a:t>
            </a:r>
            <a:r>
              <a:rPr lang="tr-TR" sz="2040" dirty="0" err="1"/>
              <a:t>fast</a:t>
            </a:r>
            <a:r>
              <a:rPr lang="tr-TR" sz="2040" dirty="0"/>
              <a:t>. </a:t>
            </a:r>
            <a:endParaRPr sz="2040" dirty="0"/>
          </a:p>
          <a:p>
            <a:pPr marL="342900" lvl="0" indent="-274320" algn="l" rtl="0">
              <a:lnSpc>
                <a:spcPct val="80000"/>
              </a:lnSpc>
              <a:spcBef>
                <a:spcPts val="408"/>
              </a:spcBef>
              <a:spcAft>
                <a:spcPts val="0"/>
              </a:spcAft>
              <a:buSzPts val="1550"/>
              <a:buChar char="🞇"/>
            </a:pPr>
            <a:r>
              <a:rPr lang="tr-TR" sz="2040" dirty="0" err="1"/>
              <a:t>However</a:t>
            </a:r>
            <a:r>
              <a:rPr lang="tr-TR" sz="2040" dirty="0"/>
              <a:t>, </a:t>
            </a:r>
            <a:r>
              <a:rPr lang="tr-TR" sz="2040" dirty="0" err="1"/>
              <a:t>extra</a:t>
            </a:r>
            <a:r>
              <a:rPr lang="tr-TR" sz="2040" dirty="0"/>
              <a:t> </a:t>
            </a:r>
            <a:r>
              <a:rPr lang="tr-TR" sz="2040" dirty="0" err="1"/>
              <a:t>care</a:t>
            </a:r>
            <a:r>
              <a:rPr lang="tr-TR" sz="2040" dirty="0"/>
              <a:t> </a:t>
            </a:r>
            <a:r>
              <a:rPr lang="tr-TR" sz="2040" dirty="0" err="1"/>
              <a:t>should</a:t>
            </a:r>
            <a:r>
              <a:rPr lang="tr-TR" sz="2040" dirty="0"/>
              <a:t> be </a:t>
            </a:r>
            <a:r>
              <a:rPr lang="tr-TR" sz="2040" dirty="0" err="1"/>
              <a:t>taken</a:t>
            </a:r>
            <a:r>
              <a:rPr lang="tr-TR" sz="2040" dirty="0"/>
              <a:t> </a:t>
            </a:r>
            <a:r>
              <a:rPr lang="tr-TR" sz="2040" dirty="0" err="1"/>
              <a:t>to</a:t>
            </a:r>
            <a:r>
              <a:rPr lang="tr-TR" sz="2040" dirty="0"/>
              <a:t> </a:t>
            </a:r>
            <a:r>
              <a:rPr lang="tr-TR" sz="2040" dirty="0" err="1"/>
              <a:t>select</a:t>
            </a:r>
            <a:r>
              <a:rPr lang="tr-TR" sz="2040" dirty="0"/>
              <a:t> a </a:t>
            </a:r>
            <a:r>
              <a:rPr lang="tr-TR" sz="2040" dirty="0" err="1"/>
              <a:t>suitable</a:t>
            </a:r>
            <a:r>
              <a:rPr lang="tr-TR" sz="2040" dirty="0"/>
              <a:t> </a:t>
            </a:r>
            <a:r>
              <a:rPr lang="tr-TR" sz="2040" dirty="0" err="1"/>
              <a:t>value</a:t>
            </a:r>
            <a:r>
              <a:rPr lang="tr-TR" sz="2040" dirty="0"/>
              <a:t> </a:t>
            </a:r>
            <a:r>
              <a:rPr lang="tr-TR" sz="2040" dirty="0" err="1"/>
              <a:t>for</a:t>
            </a:r>
            <a:r>
              <a:rPr lang="tr-TR" sz="2040" dirty="0"/>
              <a:t> M.</a:t>
            </a:r>
            <a:endParaRPr dirty="0"/>
          </a:p>
        </p:txBody>
      </p:sp>
      <p:sp>
        <p:nvSpPr>
          <p:cNvPr id="360" name="Google Shape;360;p14"/>
          <p:cNvSpPr txBox="1">
            <a:spLocks noGrp="1"/>
          </p:cNvSpPr>
          <p:nvPr>
            <p:ph type="sldNum" idx="12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12</a:t>
            </a:fld>
            <a:endParaRPr/>
          </a:p>
        </p:txBody>
      </p:sp>
      <p:sp>
        <p:nvSpPr>
          <p:cNvPr id="361" name="Google Shape;361;p14"/>
          <p:cNvSpPr txBox="1">
            <a:spLocks noGrp="1"/>
          </p:cNvSpPr>
          <p:nvPr>
            <p:ph type="ftr" idx="11"/>
          </p:nvPr>
        </p:nvSpPr>
        <p:spPr>
          <a:xfrm>
            <a:off x="5181600" y="6324600"/>
            <a:ext cx="35021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b="1">
                <a:solidFill>
                  <a:schemeClr val="dk1"/>
                </a:solidFill>
              </a:rPr>
              <a:t>Data Structures Using C, Second Edition</a:t>
            </a:r>
            <a:endParaRPr b="1">
              <a:solidFill>
                <a:schemeClr val="dk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>
                <a:solidFill>
                  <a:schemeClr val="dk1"/>
                </a:solidFill>
              </a:rPr>
              <a:t>Reema Thareja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15"/>
          <p:cNvSpPr txBox="1">
            <a:spLocks noGrp="1"/>
          </p:cNvSpPr>
          <p:nvPr>
            <p:ph type="title"/>
          </p:nvPr>
        </p:nvSpPr>
        <p:spPr>
          <a:xfrm>
            <a:off x="442856" y="685800"/>
            <a:ext cx="7024744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Century Gothic"/>
              <a:buNone/>
            </a:pPr>
            <a:r>
              <a:rPr lang="tr-TR" sz="3600"/>
              <a:t>Different Hash Functions</a:t>
            </a:r>
            <a:endParaRPr sz="3600"/>
          </a:p>
        </p:txBody>
      </p:sp>
      <p:sp>
        <p:nvSpPr>
          <p:cNvPr id="368" name="Google Shape;368;p15"/>
          <p:cNvSpPr txBox="1">
            <a:spLocks noGrp="1"/>
          </p:cNvSpPr>
          <p:nvPr>
            <p:ph type="body" idx="1"/>
          </p:nvPr>
        </p:nvSpPr>
        <p:spPr>
          <a:xfrm>
            <a:off x="685800" y="1371600"/>
            <a:ext cx="7848600" cy="50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27432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50"/>
              <a:buChar char="🞇"/>
            </a:pPr>
            <a:r>
              <a:rPr lang="tr-TR" sz="2040" b="1" dirty="0" err="1"/>
              <a:t>Division</a:t>
            </a:r>
            <a:r>
              <a:rPr lang="tr-TR" sz="2040" b="1" dirty="0"/>
              <a:t> </a:t>
            </a:r>
            <a:r>
              <a:rPr lang="tr-TR" sz="2040" b="1" dirty="0" err="1"/>
              <a:t>Method</a:t>
            </a:r>
            <a:endParaRPr sz="2040" b="1" dirty="0"/>
          </a:p>
          <a:p>
            <a:pPr marL="342900" lvl="0" indent="-274320" algn="l" rtl="0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SzPts val="1550"/>
              <a:buChar char="🞇"/>
            </a:pPr>
            <a:r>
              <a:rPr lang="tr-TR" sz="2040" dirty="0" err="1"/>
              <a:t>Generally</a:t>
            </a:r>
            <a:r>
              <a:rPr lang="tr-TR" sz="2040" dirty="0"/>
              <a:t>, it is </a:t>
            </a:r>
            <a:r>
              <a:rPr lang="tr-TR" sz="2040" dirty="0" err="1"/>
              <a:t>best</a:t>
            </a:r>
            <a:r>
              <a:rPr lang="tr-TR" sz="2040" dirty="0"/>
              <a:t> </a:t>
            </a:r>
            <a:r>
              <a:rPr lang="tr-TR" sz="2040" dirty="0" err="1"/>
              <a:t>to</a:t>
            </a:r>
            <a:r>
              <a:rPr lang="tr-TR" sz="2040" dirty="0"/>
              <a:t> </a:t>
            </a:r>
            <a:r>
              <a:rPr lang="tr-TR" sz="2040" dirty="0" err="1"/>
              <a:t>choose</a:t>
            </a:r>
            <a:r>
              <a:rPr lang="tr-TR" sz="2040" dirty="0"/>
              <a:t> M </a:t>
            </a:r>
            <a:r>
              <a:rPr lang="tr-TR" sz="2040" dirty="0" err="1"/>
              <a:t>to</a:t>
            </a:r>
            <a:r>
              <a:rPr lang="tr-TR" sz="2040" dirty="0"/>
              <a:t> be a prime </a:t>
            </a:r>
            <a:r>
              <a:rPr lang="tr-TR" sz="2040" dirty="0" err="1"/>
              <a:t>number</a:t>
            </a:r>
            <a:r>
              <a:rPr lang="tr-TR" sz="2040" dirty="0"/>
              <a:t> </a:t>
            </a:r>
            <a:r>
              <a:rPr lang="tr-TR" sz="2040" dirty="0" err="1"/>
              <a:t>because</a:t>
            </a:r>
            <a:r>
              <a:rPr lang="tr-TR" sz="2040" dirty="0"/>
              <a:t> </a:t>
            </a:r>
            <a:r>
              <a:rPr lang="tr-TR" sz="2040" dirty="0" err="1"/>
              <a:t>making</a:t>
            </a:r>
            <a:r>
              <a:rPr lang="tr-TR" sz="2040" dirty="0"/>
              <a:t> M a prime </a:t>
            </a:r>
            <a:r>
              <a:rPr lang="tr-TR" sz="2040" dirty="0" err="1"/>
              <a:t>number</a:t>
            </a:r>
            <a:r>
              <a:rPr lang="tr-TR" sz="2040" dirty="0"/>
              <a:t> </a:t>
            </a:r>
            <a:r>
              <a:rPr lang="tr-TR" sz="2040" dirty="0" err="1"/>
              <a:t>increases</a:t>
            </a:r>
            <a:r>
              <a:rPr lang="tr-TR" sz="2040" dirty="0"/>
              <a:t> </a:t>
            </a:r>
            <a:r>
              <a:rPr lang="tr-TR" sz="2040" dirty="0" err="1"/>
              <a:t>the</a:t>
            </a:r>
            <a:r>
              <a:rPr lang="tr-TR" sz="2040" dirty="0"/>
              <a:t> </a:t>
            </a:r>
            <a:r>
              <a:rPr lang="tr-TR" sz="2040" dirty="0" err="1"/>
              <a:t>likelihood</a:t>
            </a:r>
            <a:r>
              <a:rPr lang="tr-TR" sz="2040" dirty="0"/>
              <a:t> </a:t>
            </a:r>
            <a:r>
              <a:rPr lang="tr-TR" sz="2040" dirty="0" err="1"/>
              <a:t>that</a:t>
            </a:r>
            <a:r>
              <a:rPr lang="tr-TR" sz="2040" dirty="0"/>
              <a:t> </a:t>
            </a:r>
            <a:r>
              <a:rPr lang="tr-TR" sz="2040" dirty="0" err="1"/>
              <a:t>the</a:t>
            </a:r>
            <a:r>
              <a:rPr lang="tr-TR" sz="2040" dirty="0"/>
              <a:t> </a:t>
            </a:r>
            <a:r>
              <a:rPr lang="tr-TR" sz="2040" dirty="0" err="1"/>
              <a:t>keys</a:t>
            </a:r>
            <a:r>
              <a:rPr lang="tr-TR" sz="2040" dirty="0"/>
              <a:t> </a:t>
            </a:r>
            <a:r>
              <a:rPr lang="tr-TR" sz="2040" dirty="0" err="1"/>
              <a:t>are</a:t>
            </a:r>
            <a:r>
              <a:rPr lang="tr-TR" sz="2040" dirty="0"/>
              <a:t> </a:t>
            </a:r>
            <a:r>
              <a:rPr lang="tr-TR" sz="2040" dirty="0" err="1"/>
              <a:t>mapped</a:t>
            </a:r>
            <a:r>
              <a:rPr lang="tr-TR" sz="2040" dirty="0"/>
              <a:t> </a:t>
            </a:r>
            <a:r>
              <a:rPr lang="tr-TR" sz="2040" dirty="0" err="1"/>
              <a:t>with</a:t>
            </a:r>
            <a:r>
              <a:rPr lang="tr-TR" sz="2040" dirty="0"/>
              <a:t> a </a:t>
            </a:r>
            <a:r>
              <a:rPr lang="tr-TR" sz="2040" dirty="0" err="1"/>
              <a:t>uniformity</a:t>
            </a:r>
            <a:r>
              <a:rPr lang="tr-TR" sz="2040" dirty="0"/>
              <a:t> in </a:t>
            </a:r>
            <a:r>
              <a:rPr lang="tr-TR" sz="2040" dirty="0" err="1"/>
              <a:t>the</a:t>
            </a:r>
            <a:r>
              <a:rPr lang="tr-TR" sz="2040" dirty="0"/>
              <a:t> </a:t>
            </a:r>
            <a:r>
              <a:rPr lang="tr-TR" sz="2040" dirty="0" err="1"/>
              <a:t>output</a:t>
            </a:r>
            <a:r>
              <a:rPr lang="tr-TR" sz="2040" dirty="0"/>
              <a:t> </a:t>
            </a:r>
            <a:r>
              <a:rPr lang="tr-TR" sz="2040" dirty="0" err="1"/>
              <a:t>range</a:t>
            </a:r>
            <a:r>
              <a:rPr lang="tr-TR" sz="2040" dirty="0"/>
              <a:t> of </a:t>
            </a:r>
            <a:r>
              <a:rPr lang="tr-TR" sz="2040" dirty="0" err="1"/>
              <a:t>values</a:t>
            </a:r>
            <a:r>
              <a:rPr lang="tr-TR" sz="2040" dirty="0"/>
              <a:t>. </a:t>
            </a:r>
            <a:endParaRPr sz="2040" dirty="0"/>
          </a:p>
          <a:p>
            <a:pPr marL="342900" lvl="0" indent="-274320" algn="l" rtl="0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SzPts val="1550"/>
              <a:buChar char="🞇"/>
            </a:pPr>
            <a:r>
              <a:rPr lang="tr-TR" sz="2040" dirty="0" err="1"/>
              <a:t>The</a:t>
            </a:r>
            <a:r>
              <a:rPr lang="tr-TR" sz="2040" dirty="0"/>
              <a:t> </a:t>
            </a:r>
            <a:r>
              <a:rPr lang="tr-TR" sz="2040" dirty="0" err="1"/>
              <a:t>division</a:t>
            </a:r>
            <a:r>
              <a:rPr lang="tr-TR" sz="2040" dirty="0"/>
              <a:t> </a:t>
            </a:r>
            <a:r>
              <a:rPr lang="tr-TR" sz="2040" dirty="0" err="1"/>
              <a:t>method</a:t>
            </a:r>
            <a:r>
              <a:rPr lang="tr-TR" sz="2040" dirty="0"/>
              <a:t> is </a:t>
            </a:r>
            <a:r>
              <a:rPr lang="tr-TR" sz="2040" dirty="0" err="1"/>
              <a:t>extremely</a:t>
            </a:r>
            <a:r>
              <a:rPr lang="tr-TR" sz="2040" dirty="0"/>
              <a:t> </a:t>
            </a:r>
            <a:r>
              <a:rPr lang="tr-TR" sz="2040" dirty="0" err="1"/>
              <a:t>simple</a:t>
            </a:r>
            <a:r>
              <a:rPr lang="tr-TR" sz="2040" dirty="0"/>
              <a:t> </a:t>
            </a:r>
            <a:r>
              <a:rPr lang="tr-TR" sz="2040" dirty="0" err="1"/>
              <a:t>to</a:t>
            </a:r>
            <a:r>
              <a:rPr lang="tr-TR" sz="2040" dirty="0"/>
              <a:t> </a:t>
            </a:r>
            <a:r>
              <a:rPr lang="tr-TR" sz="2040" dirty="0" err="1"/>
              <a:t>implement</a:t>
            </a:r>
            <a:r>
              <a:rPr lang="tr-TR" sz="2040" dirty="0"/>
              <a:t>. </a:t>
            </a:r>
            <a:endParaRPr sz="2040" dirty="0"/>
          </a:p>
          <a:p>
            <a:pPr marL="342900" lvl="0" indent="-274320" algn="l" rtl="0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SzPts val="1550"/>
              <a:buChar char="🞇"/>
            </a:pPr>
            <a:r>
              <a:rPr lang="tr-TR" sz="2040" dirty="0" err="1"/>
              <a:t>The</a:t>
            </a:r>
            <a:r>
              <a:rPr lang="tr-TR" sz="2040" dirty="0"/>
              <a:t> </a:t>
            </a:r>
            <a:r>
              <a:rPr lang="tr-TR" sz="2040" dirty="0" err="1"/>
              <a:t>following</a:t>
            </a:r>
            <a:r>
              <a:rPr lang="tr-TR" sz="2040" dirty="0"/>
              <a:t> </a:t>
            </a:r>
            <a:r>
              <a:rPr lang="tr-TR" sz="2040" dirty="0" err="1"/>
              <a:t>code</a:t>
            </a:r>
            <a:r>
              <a:rPr lang="tr-TR" sz="2040" dirty="0"/>
              <a:t> </a:t>
            </a:r>
            <a:r>
              <a:rPr lang="tr-TR" sz="2040" dirty="0" err="1"/>
              <a:t>segment</a:t>
            </a:r>
            <a:r>
              <a:rPr lang="tr-TR" sz="2040" dirty="0"/>
              <a:t> </a:t>
            </a:r>
            <a:r>
              <a:rPr lang="tr-TR" sz="2040" dirty="0" err="1"/>
              <a:t>illustrates</a:t>
            </a:r>
            <a:r>
              <a:rPr lang="tr-TR" sz="2040" dirty="0"/>
              <a:t> how </a:t>
            </a:r>
            <a:r>
              <a:rPr lang="tr-TR" sz="2040" dirty="0" err="1"/>
              <a:t>to</a:t>
            </a:r>
            <a:r>
              <a:rPr lang="tr-TR" sz="2040" dirty="0"/>
              <a:t> do </a:t>
            </a:r>
            <a:r>
              <a:rPr lang="tr-TR" sz="2040" dirty="0" err="1"/>
              <a:t>this</a:t>
            </a:r>
            <a:r>
              <a:rPr lang="tr-TR" sz="2040" dirty="0"/>
              <a:t>:</a:t>
            </a:r>
            <a:endParaRPr dirty="0"/>
          </a:p>
          <a:p>
            <a:pPr marL="342900" lvl="0" indent="-274320" algn="l" rtl="0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SzPts val="1550"/>
              <a:buNone/>
            </a:pPr>
            <a:r>
              <a:rPr lang="tr-TR" sz="2040" dirty="0"/>
              <a:t>		</a:t>
            </a:r>
            <a:r>
              <a:rPr lang="tr-TR" sz="2040" dirty="0" err="1"/>
              <a:t>int</a:t>
            </a:r>
            <a:r>
              <a:rPr lang="tr-TR" sz="2040" dirty="0"/>
              <a:t> </a:t>
            </a:r>
            <a:r>
              <a:rPr lang="tr-TR" sz="2040" dirty="0" err="1"/>
              <a:t>const</a:t>
            </a:r>
            <a:r>
              <a:rPr lang="tr-TR" sz="2040" dirty="0"/>
              <a:t> M = 97; // a prime </a:t>
            </a:r>
            <a:r>
              <a:rPr lang="tr-TR" sz="2040" dirty="0" err="1"/>
              <a:t>number</a:t>
            </a:r>
            <a:endParaRPr sz="2040" dirty="0"/>
          </a:p>
          <a:p>
            <a:pPr marL="342900" lvl="0" indent="-274320" algn="l" rtl="0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SzPts val="1550"/>
              <a:buNone/>
            </a:pPr>
            <a:r>
              <a:rPr lang="tr-TR" sz="2040" dirty="0"/>
              <a:t>		</a:t>
            </a:r>
            <a:r>
              <a:rPr lang="tr-TR" sz="2040" dirty="0" err="1"/>
              <a:t>int</a:t>
            </a:r>
            <a:r>
              <a:rPr lang="tr-TR" sz="2040" dirty="0"/>
              <a:t> h (</a:t>
            </a:r>
            <a:r>
              <a:rPr lang="tr-TR" sz="2040" dirty="0" err="1"/>
              <a:t>int</a:t>
            </a:r>
            <a:r>
              <a:rPr lang="tr-TR" sz="2040" dirty="0"/>
              <a:t> x)</a:t>
            </a:r>
            <a:endParaRPr dirty="0"/>
          </a:p>
          <a:p>
            <a:pPr marL="342900" lvl="0" indent="-274320" algn="l" rtl="0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SzPts val="1550"/>
              <a:buNone/>
            </a:pPr>
            <a:r>
              <a:rPr lang="tr-TR" sz="2040" dirty="0"/>
              <a:t>		{ </a:t>
            </a:r>
            <a:r>
              <a:rPr lang="tr-TR" sz="2040" dirty="0" err="1"/>
              <a:t>return</a:t>
            </a:r>
            <a:r>
              <a:rPr lang="tr-TR" sz="2040" dirty="0"/>
              <a:t> (x % M); }</a:t>
            </a:r>
            <a:endParaRPr dirty="0"/>
          </a:p>
          <a:p>
            <a:pPr marL="342900" lvl="0" indent="-175869" algn="l" rtl="0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SzPts val="1550"/>
              <a:buNone/>
            </a:pPr>
            <a:endParaRPr sz="2040" dirty="0"/>
          </a:p>
        </p:txBody>
      </p:sp>
      <p:sp>
        <p:nvSpPr>
          <p:cNvPr id="369" name="Google Shape;369;p15"/>
          <p:cNvSpPr txBox="1">
            <a:spLocks noGrp="1"/>
          </p:cNvSpPr>
          <p:nvPr>
            <p:ph type="sldNum" idx="12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13</a:t>
            </a:fld>
            <a:endParaRPr/>
          </a:p>
        </p:txBody>
      </p:sp>
      <p:sp>
        <p:nvSpPr>
          <p:cNvPr id="370" name="Google Shape;370;p15"/>
          <p:cNvSpPr txBox="1">
            <a:spLocks noGrp="1"/>
          </p:cNvSpPr>
          <p:nvPr>
            <p:ph type="ftr" idx="11"/>
          </p:nvPr>
        </p:nvSpPr>
        <p:spPr>
          <a:xfrm>
            <a:off x="5181600" y="6324600"/>
            <a:ext cx="35021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b="1">
                <a:solidFill>
                  <a:schemeClr val="dk1"/>
                </a:solidFill>
              </a:rPr>
              <a:t>Data Structures Using C, Second Edition</a:t>
            </a:r>
            <a:endParaRPr b="1">
              <a:solidFill>
                <a:schemeClr val="dk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>
                <a:solidFill>
                  <a:schemeClr val="dk1"/>
                </a:solidFill>
              </a:rPr>
              <a:t>Reema Thareja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371" name="Google Shape;371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45375" y="4752975"/>
            <a:ext cx="6819900" cy="141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16"/>
          <p:cNvSpPr txBox="1">
            <a:spLocks noGrp="1"/>
          </p:cNvSpPr>
          <p:nvPr>
            <p:ph type="title"/>
          </p:nvPr>
        </p:nvSpPr>
        <p:spPr>
          <a:xfrm>
            <a:off x="442856" y="685800"/>
            <a:ext cx="7024744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Century Gothic"/>
              <a:buNone/>
            </a:pPr>
            <a:r>
              <a:rPr lang="tr-TR" sz="3600"/>
              <a:t>Different Hash Functions</a:t>
            </a:r>
            <a:endParaRPr sz="3600"/>
          </a:p>
        </p:txBody>
      </p:sp>
      <p:sp>
        <p:nvSpPr>
          <p:cNvPr id="378" name="Google Shape;378;p16"/>
          <p:cNvSpPr txBox="1">
            <a:spLocks noGrp="1"/>
          </p:cNvSpPr>
          <p:nvPr>
            <p:ph type="body" idx="1"/>
          </p:nvPr>
        </p:nvSpPr>
        <p:spPr>
          <a:xfrm>
            <a:off x="685800" y="1371600"/>
            <a:ext cx="7848600" cy="26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27432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50"/>
              <a:buChar char="🞇"/>
            </a:pPr>
            <a:r>
              <a:rPr lang="tr-TR" sz="2040" b="1" dirty="0" err="1"/>
              <a:t>Division</a:t>
            </a:r>
            <a:r>
              <a:rPr lang="tr-TR" sz="2040" b="1" dirty="0"/>
              <a:t> </a:t>
            </a:r>
            <a:r>
              <a:rPr lang="tr-TR" sz="2040" b="1" dirty="0" err="1"/>
              <a:t>Method</a:t>
            </a:r>
            <a:endParaRPr sz="2040" b="1" dirty="0"/>
          </a:p>
          <a:p>
            <a:pPr marL="342900" lvl="0" indent="-274320" algn="l" rtl="0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SzPts val="1550"/>
              <a:buChar char="🞇"/>
            </a:pPr>
            <a:r>
              <a:rPr lang="tr-TR" sz="2040" dirty="0"/>
              <a:t>A </a:t>
            </a:r>
            <a:r>
              <a:rPr lang="tr-TR" sz="2040" dirty="0" err="1"/>
              <a:t>potential</a:t>
            </a:r>
            <a:r>
              <a:rPr lang="tr-TR" sz="2040" dirty="0"/>
              <a:t> </a:t>
            </a:r>
            <a:r>
              <a:rPr lang="tr-TR" sz="2040" dirty="0" err="1"/>
              <a:t>drawback</a:t>
            </a:r>
            <a:r>
              <a:rPr lang="tr-TR" sz="2040" dirty="0"/>
              <a:t> of </a:t>
            </a:r>
            <a:r>
              <a:rPr lang="tr-TR" sz="2040" dirty="0" err="1"/>
              <a:t>the</a:t>
            </a:r>
            <a:r>
              <a:rPr lang="tr-TR" sz="2040" dirty="0"/>
              <a:t> </a:t>
            </a:r>
            <a:r>
              <a:rPr lang="tr-TR" sz="2040" dirty="0" err="1"/>
              <a:t>division</a:t>
            </a:r>
            <a:r>
              <a:rPr lang="tr-TR" sz="2040" dirty="0"/>
              <a:t> </a:t>
            </a:r>
            <a:r>
              <a:rPr lang="tr-TR" sz="2040" dirty="0" err="1"/>
              <a:t>method</a:t>
            </a:r>
            <a:r>
              <a:rPr lang="tr-TR" sz="2040" dirty="0"/>
              <a:t> is </a:t>
            </a:r>
            <a:r>
              <a:rPr lang="tr-TR" sz="2040" dirty="0" err="1"/>
              <a:t>that</a:t>
            </a:r>
            <a:r>
              <a:rPr lang="tr-TR" sz="2040" dirty="0"/>
              <a:t> </a:t>
            </a:r>
            <a:r>
              <a:rPr lang="tr-TR" sz="2040" dirty="0" err="1"/>
              <a:t>while</a:t>
            </a:r>
            <a:r>
              <a:rPr lang="tr-TR" sz="2040" dirty="0"/>
              <a:t> </a:t>
            </a:r>
            <a:r>
              <a:rPr lang="tr-TR" sz="2040" dirty="0" err="1"/>
              <a:t>using</a:t>
            </a:r>
            <a:r>
              <a:rPr lang="tr-TR" sz="2040" dirty="0"/>
              <a:t> </a:t>
            </a:r>
            <a:r>
              <a:rPr lang="tr-TR" sz="2040" dirty="0" err="1"/>
              <a:t>this</a:t>
            </a:r>
            <a:r>
              <a:rPr lang="tr-TR" sz="2040" dirty="0"/>
              <a:t> </a:t>
            </a:r>
            <a:r>
              <a:rPr lang="tr-TR" sz="2040" dirty="0" err="1"/>
              <a:t>method</a:t>
            </a:r>
            <a:r>
              <a:rPr lang="tr-TR" sz="2040" dirty="0"/>
              <a:t>, </a:t>
            </a:r>
            <a:r>
              <a:rPr lang="tr-TR" sz="2040" dirty="0" err="1"/>
              <a:t>consecutive</a:t>
            </a:r>
            <a:r>
              <a:rPr lang="tr-TR" sz="2040" dirty="0"/>
              <a:t> </a:t>
            </a:r>
            <a:r>
              <a:rPr lang="tr-TR" sz="2040" dirty="0" err="1"/>
              <a:t>keys</a:t>
            </a:r>
            <a:r>
              <a:rPr lang="tr-TR" sz="2040" dirty="0"/>
              <a:t> </a:t>
            </a:r>
            <a:r>
              <a:rPr lang="tr-TR" sz="2040" dirty="0" err="1"/>
              <a:t>map</a:t>
            </a:r>
            <a:r>
              <a:rPr lang="tr-TR" sz="2040" dirty="0"/>
              <a:t> </a:t>
            </a:r>
            <a:r>
              <a:rPr lang="tr-TR" sz="2040" dirty="0" err="1"/>
              <a:t>to</a:t>
            </a:r>
            <a:r>
              <a:rPr lang="tr-TR" sz="2040" dirty="0"/>
              <a:t> </a:t>
            </a:r>
            <a:r>
              <a:rPr lang="tr-TR" sz="2040" dirty="0" err="1"/>
              <a:t>consecutive</a:t>
            </a:r>
            <a:r>
              <a:rPr lang="tr-TR" sz="2040" dirty="0"/>
              <a:t> </a:t>
            </a:r>
            <a:r>
              <a:rPr lang="tr-TR" sz="2040" dirty="0" err="1"/>
              <a:t>hash</a:t>
            </a:r>
            <a:r>
              <a:rPr lang="tr-TR" sz="2040" dirty="0"/>
              <a:t> </a:t>
            </a:r>
            <a:r>
              <a:rPr lang="tr-TR" sz="2040" dirty="0" err="1"/>
              <a:t>values</a:t>
            </a:r>
            <a:r>
              <a:rPr lang="tr-TR" sz="2040" dirty="0"/>
              <a:t>. </a:t>
            </a:r>
            <a:endParaRPr sz="2040" dirty="0"/>
          </a:p>
          <a:p>
            <a:pPr marL="342900" lvl="0" indent="-274320" algn="l" rtl="0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SzPts val="1550"/>
              <a:buChar char="🞇"/>
            </a:pPr>
            <a:r>
              <a:rPr lang="tr-TR" sz="2040" dirty="0"/>
              <a:t>On </a:t>
            </a:r>
            <a:r>
              <a:rPr lang="tr-TR" sz="2040" dirty="0" err="1"/>
              <a:t>one</a:t>
            </a:r>
            <a:r>
              <a:rPr lang="tr-TR" sz="2040" dirty="0"/>
              <a:t> </a:t>
            </a:r>
            <a:r>
              <a:rPr lang="tr-TR" sz="2040" dirty="0" err="1"/>
              <a:t>hand</a:t>
            </a:r>
            <a:r>
              <a:rPr lang="tr-TR" sz="2040" dirty="0"/>
              <a:t>, </a:t>
            </a:r>
            <a:r>
              <a:rPr lang="tr-TR" sz="2040" dirty="0" err="1"/>
              <a:t>this</a:t>
            </a:r>
            <a:r>
              <a:rPr lang="tr-TR" sz="2040" dirty="0"/>
              <a:t> is </a:t>
            </a:r>
            <a:r>
              <a:rPr lang="tr-TR" sz="2040" dirty="0" err="1"/>
              <a:t>good</a:t>
            </a:r>
            <a:r>
              <a:rPr lang="tr-TR" sz="2040" dirty="0"/>
              <a:t> as it </a:t>
            </a:r>
            <a:r>
              <a:rPr lang="tr-TR" sz="2040" dirty="0" err="1"/>
              <a:t>ensures</a:t>
            </a:r>
            <a:r>
              <a:rPr lang="tr-TR" sz="2040" dirty="0"/>
              <a:t> </a:t>
            </a:r>
            <a:r>
              <a:rPr lang="tr-TR" sz="2040" dirty="0" err="1"/>
              <a:t>that</a:t>
            </a:r>
            <a:r>
              <a:rPr lang="tr-TR" sz="2040" dirty="0"/>
              <a:t> </a:t>
            </a:r>
            <a:r>
              <a:rPr lang="tr-TR" sz="2040" dirty="0" err="1"/>
              <a:t>consecutive</a:t>
            </a:r>
            <a:r>
              <a:rPr lang="tr-TR" sz="2040" dirty="0"/>
              <a:t> </a:t>
            </a:r>
            <a:r>
              <a:rPr lang="tr-TR" sz="2040" dirty="0" err="1"/>
              <a:t>keys</a:t>
            </a:r>
            <a:r>
              <a:rPr lang="tr-TR" sz="2040" dirty="0"/>
              <a:t> do not </a:t>
            </a:r>
            <a:r>
              <a:rPr lang="tr-TR" sz="2040" dirty="0" err="1"/>
              <a:t>collide</a:t>
            </a:r>
            <a:r>
              <a:rPr lang="tr-TR" sz="2040" dirty="0"/>
              <a:t>, but on </a:t>
            </a:r>
            <a:r>
              <a:rPr lang="tr-TR" sz="2040" dirty="0" err="1"/>
              <a:t>the</a:t>
            </a:r>
            <a:r>
              <a:rPr lang="tr-TR" sz="2040" dirty="0"/>
              <a:t> </a:t>
            </a:r>
            <a:r>
              <a:rPr lang="tr-TR" sz="2040" dirty="0" err="1"/>
              <a:t>other</a:t>
            </a:r>
            <a:r>
              <a:rPr lang="tr-TR" sz="2040" dirty="0"/>
              <a:t>, it </a:t>
            </a:r>
            <a:r>
              <a:rPr lang="tr-TR" sz="2040" dirty="0" err="1"/>
              <a:t>also</a:t>
            </a:r>
            <a:r>
              <a:rPr lang="tr-TR" sz="2040" dirty="0"/>
              <a:t> </a:t>
            </a:r>
            <a:r>
              <a:rPr lang="tr-TR" sz="2040" dirty="0" err="1"/>
              <a:t>means</a:t>
            </a:r>
            <a:r>
              <a:rPr lang="tr-TR" sz="2040" dirty="0"/>
              <a:t> </a:t>
            </a:r>
            <a:r>
              <a:rPr lang="tr-TR" sz="2040" dirty="0" err="1"/>
              <a:t>that</a:t>
            </a:r>
            <a:r>
              <a:rPr lang="tr-TR" sz="2040" dirty="0"/>
              <a:t> </a:t>
            </a:r>
            <a:r>
              <a:rPr lang="tr-TR" sz="2040" dirty="0" err="1"/>
              <a:t>consecutive</a:t>
            </a:r>
            <a:r>
              <a:rPr lang="tr-TR" sz="2040" dirty="0"/>
              <a:t> </a:t>
            </a:r>
            <a:r>
              <a:rPr lang="tr-TR" sz="2040" dirty="0" err="1"/>
              <a:t>array</a:t>
            </a:r>
            <a:r>
              <a:rPr lang="tr-TR" sz="2040" dirty="0"/>
              <a:t> </a:t>
            </a:r>
            <a:r>
              <a:rPr lang="tr-TR" sz="2040" dirty="0" err="1"/>
              <a:t>locations</a:t>
            </a:r>
            <a:r>
              <a:rPr lang="tr-TR" sz="2040" dirty="0"/>
              <a:t> </a:t>
            </a:r>
            <a:r>
              <a:rPr lang="tr-TR" sz="2040" dirty="0" err="1"/>
              <a:t>will</a:t>
            </a:r>
            <a:r>
              <a:rPr lang="tr-TR" sz="2040" dirty="0"/>
              <a:t> be </a:t>
            </a:r>
            <a:r>
              <a:rPr lang="tr-TR" sz="2040" dirty="0" err="1"/>
              <a:t>occupied</a:t>
            </a:r>
            <a:r>
              <a:rPr lang="tr-TR" sz="2040" dirty="0"/>
              <a:t>. </a:t>
            </a:r>
            <a:endParaRPr sz="2040" dirty="0"/>
          </a:p>
          <a:p>
            <a:pPr marL="342900" lvl="0" indent="-274320" algn="l" rtl="0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SzPts val="1550"/>
              <a:buChar char="🞇"/>
            </a:pPr>
            <a:r>
              <a:rPr lang="tr-TR" sz="2040" dirty="0" err="1"/>
              <a:t>This</a:t>
            </a:r>
            <a:r>
              <a:rPr lang="tr-TR" sz="2040" dirty="0"/>
              <a:t> </a:t>
            </a:r>
            <a:r>
              <a:rPr lang="tr-TR" sz="2040" dirty="0" err="1"/>
              <a:t>may</a:t>
            </a:r>
            <a:r>
              <a:rPr lang="tr-TR" sz="2040" dirty="0"/>
              <a:t> </a:t>
            </a:r>
            <a:r>
              <a:rPr lang="tr-TR" sz="2040" dirty="0" err="1"/>
              <a:t>lead</a:t>
            </a:r>
            <a:r>
              <a:rPr lang="tr-TR" sz="2040" dirty="0"/>
              <a:t> </a:t>
            </a:r>
            <a:r>
              <a:rPr lang="tr-TR" sz="2040" dirty="0" err="1"/>
              <a:t>to</a:t>
            </a:r>
            <a:r>
              <a:rPr lang="tr-TR" sz="2040" dirty="0"/>
              <a:t> </a:t>
            </a:r>
            <a:r>
              <a:rPr lang="tr-TR" sz="2040" dirty="0" err="1"/>
              <a:t>degradation</a:t>
            </a:r>
            <a:r>
              <a:rPr lang="tr-TR" sz="2040" dirty="0"/>
              <a:t> in </a:t>
            </a:r>
            <a:r>
              <a:rPr lang="tr-TR" sz="2040" dirty="0" err="1"/>
              <a:t>performance</a:t>
            </a:r>
            <a:r>
              <a:rPr lang="tr-TR" sz="2040" dirty="0"/>
              <a:t>.</a:t>
            </a:r>
            <a:endParaRPr sz="2040" dirty="0"/>
          </a:p>
        </p:txBody>
      </p:sp>
      <p:sp>
        <p:nvSpPr>
          <p:cNvPr id="379" name="Google Shape;379;p16"/>
          <p:cNvSpPr txBox="1">
            <a:spLocks noGrp="1"/>
          </p:cNvSpPr>
          <p:nvPr>
            <p:ph type="sldNum" idx="12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14</a:t>
            </a:fld>
            <a:endParaRPr/>
          </a:p>
        </p:txBody>
      </p:sp>
      <p:sp>
        <p:nvSpPr>
          <p:cNvPr id="380" name="Google Shape;380;p16"/>
          <p:cNvSpPr txBox="1">
            <a:spLocks noGrp="1"/>
          </p:cNvSpPr>
          <p:nvPr>
            <p:ph type="ftr" idx="11"/>
          </p:nvPr>
        </p:nvSpPr>
        <p:spPr>
          <a:xfrm>
            <a:off x="5181600" y="6324600"/>
            <a:ext cx="35021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b="1">
                <a:solidFill>
                  <a:schemeClr val="dk1"/>
                </a:solidFill>
              </a:rPr>
              <a:t>Data Structures Using C, Second Edition</a:t>
            </a:r>
            <a:endParaRPr b="1">
              <a:solidFill>
                <a:schemeClr val="dk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>
                <a:solidFill>
                  <a:schemeClr val="dk1"/>
                </a:solidFill>
              </a:rPr>
              <a:t>Reema Thareja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17"/>
          <p:cNvSpPr txBox="1">
            <a:spLocks noGrp="1"/>
          </p:cNvSpPr>
          <p:nvPr>
            <p:ph type="title"/>
          </p:nvPr>
        </p:nvSpPr>
        <p:spPr>
          <a:xfrm>
            <a:off x="442856" y="685800"/>
            <a:ext cx="7024744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Century Gothic"/>
              <a:buNone/>
            </a:pPr>
            <a:r>
              <a:rPr lang="tr-TR" sz="3600"/>
              <a:t>Different Hash Functions</a:t>
            </a:r>
            <a:endParaRPr sz="3600"/>
          </a:p>
        </p:txBody>
      </p:sp>
      <p:sp>
        <p:nvSpPr>
          <p:cNvPr id="387" name="Google Shape;387;p17"/>
          <p:cNvSpPr txBox="1">
            <a:spLocks noGrp="1"/>
          </p:cNvSpPr>
          <p:nvPr>
            <p:ph type="body" idx="1"/>
          </p:nvPr>
        </p:nvSpPr>
        <p:spPr>
          <a:xfrm>
            <a:off x="685800" y="1371600"/>
            <a:ext cx="78486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274319" algn="l" rtl="0">
              <a:spcBef>
                <a:spcPts val="0"/>
              </a:spcBef>
              <a:spcAft>
                <a:spcPts val="0"/>
              </a:spcAft>
              <a:buSzPts val="1687"/>
              <a:buChar char="🞇"/>
            </a:pPr>
            <a:r>
              <a:rPr lang="tr-TR" sz="2220" b="1" dirty="0" err="1"/>
              <a:t>Multiplication</a:t>
            </a:r>
            <a:r>
              <a:rPr lang="tr-TR" sz="2220" b="1" dirty="0"/>
              <a:t> </a:t>
            </a:r>
            <a:r>
              <a:rPr lang="tr-TR" sz="2220" b="1" dirty="0" err="1"/>
              <a:t>Method</a:t>
            </a:r>
            <a:endParaRPr sz="2220" b="1" dirty="0"/>
          </a:p>
          <a:p>
            <a:pPr marL="342900" lvl="0" indent="-274319" algn="l" rtl="0">
              <a:spcBef>
                <a:spcPts val="444"/>
              </a:spcBef>
              <a:spcAft>
                <a:spcPts val="0"/>
              </a:spcAft>
              <a:buSzPts val="1687"/>
              <a:buChar char="🞇"/>
            </a:pPr>
            <a:r>
              <a:rPr lang="tr-TR" sz="2220" dirty="0" err="1"/>
              <a:t>The</a:t>
            </a:r>
            <a:r>
              <a:rPr lang="tr-TR" sz="2220" dirty="0"/>
              <a:t> </a:t>
            </a:r>
            <a:r>
              <a:rPr lang="tr-TR" sz="2220" dirty="0" err="1"/>
              <a:t>steps</a:t>
            </a:r>
            <a:r>
              <a:rPr lang="tr-TR" sz="2220" dirty="0"/>
              <a:t> </a:t>
            </a:r>
            <a:r>
              <a:rPr lang="tr-TR" sz="2220" dirty="0" err="1"/>
              <a:t>involved</a:t>
            </a:r>
            <a:r>
              <a:rPr lang="tr-TR" sz="2220" dirty="0"/>
              <a:t> in </a:t>
            </a:r>
            <a:r>
              <a:rPr lang="tr-TR" sz="2220" dirty="0" err="1"/>
              <a:t>the</a:t>
            </a:r>
            <a:r>
              <a:rPr lang="tr-TR" sz="2220" dirty="0"/>
              <a:t> </a:t>
            </a:r>
            <a:r>
              <a:rPr lang="tr-TR" sz="2220" dirty="0" err="1"/>
              <a:t>multiplication</a:t>
            </a:r>
            <a:r>
              <a:rPr lang="tr-TR" sz="2220" dirty="0"/>
              <a:t> </a:t>
            </a:r>
            <a:r>
              <a:rPr lang="tr-TR" sz="2220" dirty="0" err="1"/>
              <a:t>method</a:t>
            </a:r>
            <a:r>
              <a:rPr lang="tr-TR" sz="2220" dirty="0"/>
              <a:t> </a:t>
            </a:r>
            <a:r>
              <a:rPr lang="tr-TR" sz="2220" dirty="0" err="1"/>
              <a:t>are</a:t>
            </a:r>
            <a:r>
              <a:rPr lang="tr-TR" sz="2220" dirty="0"/>
              <a:t> as </a:t>
            </a:r>
            <a:r>
              <a:rPr lang="tr-TR" sz="2220" dirty="0" err="1"/>
              <a:t>follows</a:t>
            </a:r>
            <a:r>
              <a:rPr lang="tr-TR" sz="2220" dirty="0"/>
              <a:t>:</a:t>
            </a:r>
            <a:endParaRPr dirty="0"/>
          </a:p>
          <a:p>
            <a:pPr marL="342900" lvl="0" indent="-274319" algn="l" rtl="0">
              <a:spcBef>
                <a:spcPts val="444"/>
              </a:spcBef>
              <a:spcAft>
                <a:spcPts val="0"/>
              </a:spcAft>
              <a:buSzPts val="1687"/>
              <a:buChar char="🞇"/>
            </a:pPr>
            <a:r>
              <a:rPr lang="tr-TR" sz="2220" i="1" dirty="0"/>
              <a:t>Step 1: </a:t>
            </a:r>
            <a:r>
              <a:rPr lang="tr-TR" sz="2220" i="1" dirty="0" err="1"/>
              <a:t>Choose</a:t>
            </a:r>
            <a:r>
              <a:rPr lang="tr-TR" sz="2220" i="1" dirty="0"/>
              <a:t> a </a:t>
            </a:r>
            <a:r>
              <a:rPr lang="tr-TR" sz="2220" i="1" dirty="0" err="1"/>
              <a:t>constant</a:t>
            </a:r>
            <a:r>
              <a:rPr lang="tr-TR" sz="2220" i="1" dirty="0"/>
              <a:t> A </a:t>
            </a:r>
            <a:r>
              <a:rPr lang="tr-TR" sz="2220" i="1" dirty="0" err="1"/>
              <a:t>such</a:t>
            </a:r>
            <a:r>
              <a:rPr lang="tr-TR" sz="2220" i="1" dirty="0"/>
              <a:t> </a:t>
            </a:r>
            <a:r>
              <a:rPr lang="tr-TR" sz="2220" i="1" dirty="0" err="1"/>
              <a:t>that</a:t>
            </a:r>
            <a:r>
              <a:rPr lang="tr-TR" sz="2220" i="1" dirty="0"/>
              <a:t> 0 &lt; A &lt; 1.</a:t>
            </a:r>
            <a:endParaRPr sz="2220" i="1" dirty="0"/>
          </a:p>
          <a:p>
            <a:pPr marL="342900" lvl="0" indent="-274319" algn="l" rtl="0">
              <a:spcBef>
                <a:spcPts val="444"/>
              </a:spcBef>
              <a:spcAft>
                <a:spcPts val="0"/>
              </a:spcAft>
              <a:buSzPts val="1687"/>
              <a:buChar char="🞇"/>
            </a:pPr>
            <a:r>
              <a:rPr lang="tr-TR" sz="2220" i="1" dirty="0"/>
              <a:t>Step 2: </a:t>
            </a:r>
            <a:r>
              <a:rPr lang="tr-TR" sz="2220" i="1" dirty="0" err="1"/>
              <a:t>Multiply</a:t>
            </a:r>
            <a:r>
              <a:rPr lang="tr-TR" sz="2220" i="1" dirty="0"/>
              <a:t> </a:t>
            </a:r>
            <a:r>
              <a:rPr lang="tr-TR" sz="2220" i="1" dirty="0" err="1"/>
              <a:t>the</a:t>
            </a:r>
            <a:r>
              <a:rPr lang="tr-TR" sz="2220" i="1" dirty="0"/>
              <a:t> </a:t>
            </a:r>
            <a:r>
              <a:rPr lang="tr-TR" sz="2220" i="1" dirty="0" err="1"/>
              <a:t>key</a:t>
            </a:r>
            <a:r>
              <a:rPr lang="tr-TR" sz="2220" i="1" dirty="0"/>
              <a:t> k </a:t>
            </a:r>
            <a:r>
              <a:rPr lang="tr-TR" sz="2220" i="1" dirty="0" err="1"/>
              <a:t>by</a:t>
            </a:r>
            <a:r>
              <a:rPr lang="tr-TR" sz="2220" i="1" dirty="0"/>
              <a:t> A.</a:t>
            </a:r>
            <a:endParaRPr dirty="0"/>
          </a:p>
          <a:p>
            <a:pPr marL="342900" lvl="0" indent="-274319" algn="l" rtl="0">
              <a:spcBef>
                <a:spcPts val="444"/>
              </a:spcBef>
              <a:spcAft>
                <a:spcPts val="0"/>
              </a:spcAft>
              <a:buSzPts val="1687"/>
              <a:buChar char="🞇"/>
            </a:pPr>
            <a:r>
              <a:rPr lang="tr-TR" sz="2220" i="1" dirty="0"/>
              <a:t>Step 3: </a:t>
            </a:r>
            <a:r>
              <a:rPr lang="tr-TR" sz="2220" i="1" dirty="0" err="1"/>
              <a:t>Extract</a:t>
            </a:r>
            <a:r>
              <a:rPr lang="tr-TR" sz="2220" i="1" dirty="0"/>
              <a:t> </a:t>
            </a:r>
            <a:r>
              <a:rPr lang="tr-TR" sz="2220" i="1" dirty="0" err="1"/>
              <a:t>the</a:t>
            </a:r>
            <a:r>
              <a:rPr lang="tr-TR" sz="2220" i="1" dirty="0"/>
              <a:t> </a:t>
            </a:r>
            <a:r>
              <a:rPr lang="tr-TR" sz="2220" i="1" dirty="0" err="1"/>
              <a:t>fractional</a:t>
            </a:r>
            <a:r>
              <a:rPr lang="tr-TR" sz="2220" i="1" dirty="0"/>
              <a:t> </a:t>
            </a:r>
            <a:r>
              <a:rPr lang="tr-TR" sz="2220" i="1" dirty="0" err="1"/>
              <a:t>part</a:t>
            </a:r>
            <a:r>
              <a:rPr lang="tr-TR" sz="2220" i="1" dirty="0"/>
              <a:t> of </a:t>
            </a:r>
            <a:r>
              <a:rPr lang="tr-TR" sz="2220" i="1" dirty="0" err="1"/>
              <a:t>kA</a:t>
            </a:r>
            <a:r>
              <a:rPr lang="tr-TR" sz="2220" i="1" dirty="0"/>
              <a:t>.</a:t>
            </a:r>
            <a:endParaRPr dirty="0"/>
          </a:p>
          <a:p>
            <a:pPr marL="342900" lvl="0" indent="-274319" algn="l" rtl="0">
              <a:spcBef>
                <a:spcPts val="444"/>
              </a:spcBef>
              <a:spcAft>
                <a:spcPts val="0"/>
              </a:spcAft>
              <a:buSzPts val="1687"/>
              <a:buChar char="🞇"/>
            </a:pPr>
            <a:r>
              <a:rPr lang="tr-TR" sz="2220" i="1" dirty="0"/>
              <a:t>Step 4: </a:t>
            </a:r>
            <a:r>
              <a:rPr lang="tr-TR" sz="2220" i="1" dirty="0" err="1"/>
              <a:t>Multiply</a:t>
            </a:r>
            <a:r>
              <a:rPr lang="tr-TR" sz="2220" i="1" dirty="0"/>
              <a:t> </a:t>
            </a:r>
            <a:r>
              <a:rPr lang="tr-TR" sz="2220" i="1" dirty="0" err="1"/>
              <a:t>the</a:t>
            </a:r>
            <a:r>
              <a:rPr lang="tr-TR" sz="2220" i="1" dirty="0"/>
              <a:t> </a:t>
            </a:r>
            <a:r>
              <a:rPr lang="tr-TR" sz="2220" i="1" dirty="0" err="1"/>
              <a:t>result</a:t>
            </a:r>
            <a:r>
              <a:rPr lang="tr-TR" sz="2220" i="1" dirty="0"/>
              <a:t> of Step 3 </a:t>
            </a:r>
            <a:r>
              <a:rPr lang="tr-TR" sz="2220" i="1" dirty="0" err="1"/>
              <a:t>by</a:t>
            </a:r>
            <a:r>
              <a:rPr lang="tr-TR" sz="2220" i="1" dirty="0"/>
              <a:t> </a:t>
            </a:r>
            <a:r>
              <a:rPr lang="tr-TR" sz="2220" i="1" dirty="0" err="1"/>
              <a:t>the</a:t>
            </a:r>
            <a:r>
              <a:rPr lang="tr-TR" sz="2220" i="1" dirty="0"/>
              <a:t> size of </a:t>
            </a:r>
            <a:r>
              <a:rPr lang="tr-TR" sz="2220" i="1" dirty="0" err="1"/>
              <a:t>hash</a:t>
            </a:r>
            <a:r>
              <a:rPr lang="tr-TR" sz="2220" i="1" dirty="0"/>
              <a:t> </a:t>
            </a:r>
            <a:r>
              <a:rPr lang="tr-TR" sz="2220" i="1" dirty="0" err="1"/>
              <a:t>table</a:t>
            </a:r>
            <a:r>
              <a:rPr lang="tr-TR" sz="2220" i="1" dirty="0"/>
              <a:t> (m).</a:t>
            </a:r>
            <a:endParaRPr dirty="0"/>
          </a:p>
          <a:p>
            <a:pPr marL="342900" lvl="0" indent="-274319" algn="l" rtl="0">
              <a:spcBef>
                <a:spcPts val="444"/>
              </a:spcBef>
              <a:spcAft>
                <a:spcPts val="0"/>
              </a:spcAft>
              <a:buSzPts val="1687"/>
              <a:buChar char="🞇"/>
            </a:pPr>
            <a:r>
              <a:rPr lang="tr-TR" sz="2220" dirty="0" err="1"/>
              <a:t>Hence</a:t>
            </a:r>
            <a:r>
              <a:rPr lang="tr-TR" sz="2220" dirty="0"/>
              <a:t>, </a:t>
            </a:r>
            <a:r>
              <a:rPr lang="tr-TR" sz="2220" dirty="0" err="1"/>
              <a:t>the</a:t>
            </a:r>
            <a:r>
              <a:rPr lang="tr-TR" sz="2220" dirty="0"/>
              <a:t> </a:t>
            </a:r>
            <a:r>
              <a:rPr lang="tr-TR" sz="2220" dirty="0" err="1"/>
              <a:t>hash</a:t>
            </a:r>
            <a:r>
              <a:rPr lang="tr-TR" sz="2220" dirty="0"/>
              <a:t> </a:t>
            </a:r>
            <a:r>
              <a:rPr lang="tr-TR" sz="2220" dirty="0" err="1"/>
              <a:t>function</a:t>
            </a:r>
            <a:r>
              <a:rPr lang="tr-TR" sz="2220" dirty="0"/>
              <a:t> can be </a:t>
            </a:r>
            <a:r>
              <a:rPr lang="tr-TR" sz="2220" dirty="0" err="1"/>
              <a:t>given</a:t>
            </a:r>
            <a:r>
              <a:rPr lang="tr-TR" sz="2220" dirty="0"/>
              <a:t> as:</a:t>
            </a:r>
            <a:endParaRPr dirty="0"/>
          </a:p>
          <a:p>
            <a:pPr marL="342900" lvl="0" indent="-274320" algn="l" rtl="0">
              <a:spcBef>
                <a:spcPts val="444"/>
              </a:spcBef>
              <a:spcAft>
                <a:spcPts val="0"/>
              </a:spcAft>
              <a:buSzPts val="1687"/>
              <a:buNone/>
            </a:pPr>
            <a:r>
              <a:rPr lang="tr-TR" sz="2220" dirty="0"/>
              <a:t>		h(k) =  m (</a:t>
            </a:r>
            <a:r>
              <a:rPr lang="tr-TR" sz="2220" dirty="0" err="1"/>
              <a:t>kA</a:t>
            </a:r>
            <a:r>
              <a:rPr lang="tr-TR" sz="2220" dirty="0"/>
              <a:t> </a:t>
            </a:r>
            <a:r>
              <a:rPr lang="tr-TR" sz="2220" dirty="0" err="1"/>
              <a:t>mod</a:t>
            </a:r>
            <a:r>
              <a:rPr lang="tr-TR" sz="2220" dirty="0"/>
              <a:t> 1) </a:t>
            </a:r>
            <a:endParaRPr dirty="0"/>
          </a:p>
          <a:p>
            <a:pPr marL="342900" lvl="0" indent="-274320" algn="l" rtl="0">
              <a:spcBef>
                <a:spcPts val="444"/>
              </a:spcBef>
              <a:spcAft>
                <a:spcPts val="0"/>
              </a:spcAft>
              <a:buSzPts val="1687"/>
              <a:buNone/>
            </a:pPr>
            <a:r>
              <a:rPr lang="tr-TR" sz="2220" dirty="0"/>
              <a:t>	</a:t>
            </a:r>
            <a:r>
              <a:rPr lang="tr-TR" sz="2220" dirty="0" err="1"/>
              <a:t>where</a:t>
            </a:r>
            <a:r>
              <a:rPr lang="tr-TR" sz="2220" dirty="0"/>
              <a:t> (</a:t>
            </a:r>
            <a:r>
              <a:rPr lang="tr-TR" sz="2220" dirty="0" err="1"/>
              <a:t>kA</a:t>
            </a:r>
            <a:r>
              <a:rPr lang="tr-TR" sz="2220" dirty="0"/>
              <a:t> </a:t>
            </a:r>
            <a:r>
              <a:rPr lang="tr-TR" sz="2220" dirty="0" err="1"/>
              <a:t>mod</a:t>
            </a:r>
            <a:r>
              <a:rPr lang="tr-TR" sz="2220" dirty="0"/>
              <a:t> 1) </a:t>
            </a:r>
            <a:r>
              <a:rPr lang="tr-TR" sz="2220" dirty="0" err="1"/>
              <a:t>gives</a:t>
            </a:r>
            <a:r>
              <a:rPr lang="tr-TR" sz="2220" dirty="0"/>
              <a:t> </a:t>
            </a:r>
            <a:r>
              <a:rPr lang="tr-TR" sz="2220" dirty="0" err="1"/>
              <a:t>the</a:t>
            </a:r>
            <a:r>
              <a:rPr lang="tr-TR" sz="2220" dirty="0"/>
              <a:t> </a:t>
            </a:r>
            <a:r>
              <a:rPr lang="tr-TR" sz="2220" dirty="0" err="1"/>
              <a:t>fractional</a:t>
            </a:r>
            <a:r>
              <a:rPr lang="tr-TR" sz="2220" dirty="0"/>
              <a:t> </a:t>
            </a:r>
            <a:r>
              <a:rPr lang="tr-TR" sz="2220" dirty="0" err="1"/>
              <a:t>part</a:t>
            </a:r>
            <a:r>
              <a:rPr lang="tr-TR" sz="2220" dirty="0"/>
              <a:t> of </a:t>
            </a:r>
            <a:r>
              <a:rPr lang="tr-TR" sz="2220" dirty="0" err="1"/>
              <a:t>kA</a:t>
            </a:r>
            <a:r>
              <a:rPr lang="tr-TR" sz="2220" dirty="0"/>
              <a:t> </a:t>
            </a:r>
            <a:r>
              <a:rPr lang="tr-TR" sz="2220" dirty="0" err="1"/>
              <a:t>and</a:t>
            </a:r>
            <a:r>
              <a:rPr lang="tr-TR" sz="2220" dirty="0"/>
              <a:t> m is </a:t>
            </a:r>
            <a:r>
              <a:rPr lang="tr-TR" sz="2220" dirty="0" err="1"/>
              <a:t>the</a:t>
            </a:r>
            <a:r>
              <a:rPr lang="tr-TR" sz="2220" dirty="0"/>
              <a:t> total </a:t>
            </a:r>
            <a:r>
              <a:rPr lang="tr-TR" sz="2220" dirty="0" err="1"/>
              <a:t>number</a:t>
            </a:r>
            <a:r>
              <a:rPr lang="tr-TR" sz="2220" dirty="0"/>
              <a:t> of </a:t>
            </a:r>
            <a:r>
              <a:rPr lang="tr-TR" sz="2220" dirty="0" err="1"/>
              <a:t>indices</a:t>
            </a:r>
            <a:r>
              <a:rPr lang="tr-TR" sz="2220" dirty="0"/>
              <a:t> in </a:t>
            </a:r>
            <a:r>
              <a:rPr lang="tr-TR" sz="2220" dirty="0" err="1"/>
              <a:t>the</a:t>
            </a:r>
            <a:r>
              <a:rPr lang="tr-TR" sz="2220" dirty="0"/>
              <a:t> </a:t>
            </a:r>
            <a:r>
              <a:rPr lang="tr-TR" sz="2220" dirty="0" err="1"/>
              <a:t>hash</a:t>
            </a:r>
            <a:r>
              <a:rPr lang="tr-TR" sz="2220" dirty="0"/>
              <a:t> </a:t>
            </a:r>
            <a:r>
              <a:rPr lang="tr-TR" sz="2220" dirty="0" err="1"/>
              <a:t>table</a:t>
            </a:r>
            <a:r>
              <a:rPr lang="tr-TR" sz="2220" dirty="0"/>
              <a:t>.</a:t>
            </a:r>
            <a:endParaRPr sz="2220" dirty="0"/>
          </a:p>
        </p:txBody>
      </p:sp>
      <p:sp>
        <p:nvSpPr>
          <p:cNvPr id="388" name="Google Shape;388;p17"/>
          <p:cNvSpPr txBox="1">
            <a:spLocks noGrp="1"/>
          </p:cNvSpPr>
          <p:nvPr>
            <p:ph type="sldNum" idx="12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15</a:t>
            </a:fld>
            <a:endParaRPr/>
          </a:p>
        </p:txBody>
      </p:sp>
      <p:sp>
        <p:nvSpPr>
          <p:cNvPr id="389" name="Google Shape;389;p17"/>
          <p:cNvSpPr txBox="1">
            <a:spLocks noGrp="1"/>
          </p:cNvSpPr>
          <p:nvPr>
            <p:ph type="ftr" idx="11"/>
          </p:nvPr>
        </p:nvSpPr>
        <p:spPr>
          <a:xfrm>
            <a:off x="5181600" y="6324600"/>
            <a:ext cx="35021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b="1">
                <a:solidFill>
                  <a:schemeClr val="dk1"/>
                </a:solidFill>
              </a:rPr>
              <a:t>Data Structures Using C, Second Edition</a:t>
            </a:r>
            <a:endParaRPr b="1">
              <a:solidFill>
                <a:schemeClr val="dk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>
                <a:solidFill>
                  <a:schemeClr val="dk1"/>
                </a:solidFill>
              </a:rPr>
              <a:t>Reema Thareja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18"/>
          <p:cNvSpPr txBox="1">
            <a:spLocks noGrp="1"/>
          </p:cNvSpPr>
          <p:nvPr>
            <p:ph type="title"/>
          </p:nvPr>
        </p:nvSpPr>
        <p:spPr>
          <a:xfrm>
            <a:off x="442856" y="457200"/>
            <a:ext cx="7024744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Century Gothic"/>
              <a:buNone/>
            </a:pPr>
            <a:r>
              <a:rPr lang="tr-TR" sz="3600"/>
              <a:t>Different Hash Functions</a:t>
            </a:r>
            <a:endParaRPr sz="3600"/>
          </a:p>
        </p:txBody>
      </p:sp>
      <p:sp>
        <p:nvSpPr>
          <p:cNvPr id="396" name="Google Shape;396;p18"/>
          <p:cNvSpPr txBox="1">
            <a:spLocks noGrp="1"/>
          </p:cNvSpPr>
          <p:nvPr>
            <p:ph type="body" idx="1"/>
          </p:nvPr>
        </p:nvSpPr>
        <p:spPr>
          <a:xfrm>
            <a:off x="685800" y="1066800"/>
            <a:ext cx="7848600" cy="25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274319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87"/>
              <a:buChar char="🞇"/>
            </a:pPr>
            <a:r>
              <a:rPr lang="tr-TR" sz="2220" b="1" dirty="0" err="1"/>
              <a:t>Multiplication</a:t>
            </a:r>
            <a:r>
              <a:rPr lang="tr-TR" sz="2220" b="1" dirty="0"/>
              <a:t> </a:t>
            </a:r>
            <a:r>
              <a:rPr lang="tr-TR" sz="2220" b="1" dirty="0" err="1"/>
              <a:t>Method</a:t>
            </a:r>
            <a:endParaRPr sz="2220" b="1" dirty="0"/>
          </a:p>
          <a:p>
            <a:pPr marL="342900" lvl="0" indent="-274319" algn="l" rtl="0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SzPts val="1687"/>
              <a:buChar char="🞇"/>
            </a:pPr>
            <a:r>
              <a:rPr lang="tr-TR" sz="2220" dirty="0" err="1"/>
              <a:t>The</a:t>
            </a:r>
            <a:r>
              <a:rPr lang="tr-TR" sz="2220" dirty="0"/>
              <a:t> </a:t>
            </a:r>
            <a:r>
              <a:rPr lang="tr-TR" sz="2220" dirty="0" err="1"/>
              <a:t>greatest</a:t>
            </a:r>
            <a:r>
              <a:rPr lang="tr-TR" sz="2220" dirty="0"/>
              <a:t> </a:t>
            </a:r>
            <a:r>
              <a:rPr lang="tr-TR" sz="2220" dirty="0" err="1"/>
              <a:t>advantage</a:t>
            </a:r>
            <a:r>
              <a:rPr lang="tr-TR" sz="2220" dirty="0"/>
              <a:t> of </a:t>
            </a:r>
            <a:r>
              <a:rPr lang="tr-TR" sz="2220" dirty="0" err="1"/>
              <a:t>this</a:t>
            </a:r>
            <a:r>
              <a:rPr lang="tr-TR" sz="2220" dirty="0"/>
              <a:t> </a:t>
            </a:r>
            <a:r>
              <a:rPr lang="tr-TR" sz="2220" dirty="0" err="1"/>
              <a:t>method</a:t>
            </a:r>
            <a:r>
              <a:rPr lang="tr-TR" sz="2220" dirty="0"/>
              <a:t> is </a:t>
            </a:r>
            <a:r>
              <a:rPr lang="tr-TR" sz="2220" dirty="0" err="1"/>
              <a:t>that</a:t>
            </a:r>
            <a:r>
              <a:rPr lang="tr-TR" sz="2220" dirty="0"/>
              <a:t> it </a:t>
            </a:r>
            <a:r>
              <a:rPr lang="tr-TR" sz="2220" dirty="0" err="1"/>
              <a:t>works</a:t>
            </a:r>
            <a:r>
              <a:rPr lang="tr-TR" sz="2220" dirty="0"/>
              <a:t> </a:t>
            </a:r>
            <a:r>
              <a:rPr lang="tr-TR" sz="2220" dirty="0" err="1"/>
              <a:t>practically</a:t>
            </a:r>
            <a:r>
              <a:rPr lang="tr-TR" sz="2220" dirty="0"/>
              <a:t> </a:t>
            </a:r>
            <a:r>
              <a:rPr lang="tr-TR" sz="2220" dirty="0" err="1"/>
              <a:t>with</a:t>
            </a:r>
            <a:r>
              <a:rPr lang="tr-TR" sz="2220" dirty="0"/>
              <a:t> </a:t>
            </a:r>
            <a:r>
              <a:rPr lang="tr-TR" sz="2220" dirty="0" err="1"/>
              <a:t>any</a:t>
            </a:r>
            <a:r>
              <a:rPr lang="tr-TR" sz="2220" dirty="0"/>
              <a:t> </a:t>
            </a:r>
            <a:r>
              <a:rPr lang="tr-TR" sz="2220" dirty="0" err="1"/>
              <a:t>value</a:t>
            </a:r>
            <a:r>
              <a:rPr lang="tr-TR" sz="2220" dirty="0"/>
              <a:t> of A. </a:t>
            </a:r>
            <a:endParaRPr sz="2220" dirty="0"/>
          </a:p>
          <a:p>
            <a:pPr marL="342900" lvl="0" indent="-274319" algn="l" rtl="0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SzPts val="1687"/>
              <a:buChar char="🞇"/>
            </a:pPr>
            <a:r>
              <a:rPr lang="tr-TR" sz="2220" dirty="0" err="1"/>
              <a:t>Although</a:t>
            </a:r>
            <a:r>
              <a:rPr lang="tr-TR" sz="2220" dirty="0"/>
              <a:t> </a:t>
            </a:r>
            <a:r>
              <a:rPr lang="tr-TR" sz="2220" dirty="0" err="1"/>
              <a:t>the</a:t>
            </a:r>
            <a:r>
              <a:rPr lang="tr-TR" sz="2220" dirty="0"/>
              <a:t> </a:t>
            </a:r>
            <a:r>
              <a:rPr lang="tr-TR" sz="2220" dirty="0" err="1"/>
              <a:t>algorithm</a:t>
            </a:r>
            <a:r>
              <a:rPr lang="tr-TR" sz="2220" dirty="0"/>
              <a:t> </a:t>
            </a:r>
            <a:r>
              <a:rPr lang="tr-TR" sz="2220" dirty="0" err="1"/>
              <a:t>works</a:t>
            </a:r>
            <a:r>
              <a:rPr lang="tr-TR" sz="2220" dirty="0"/>
              <a:t> </a:t>
            </a:r>
            <a:r>
              <a:rPr lang="tr-TR" sz="2220" dirty="0" err="1"/>
              <a:t>better</a:t>
            </a:r>
            <a:r>
              <a:rPr lang="tr-TR" sz="2220" dirty="0"/>
              <a:t> </a:t>
            </a:r>
            <a:r>
              <a:rPr lang="tr-TR" sz="2220" dirty="0" err="1"/>
              <a:t>with</a:t>
            </a:r>
            <a:r>
              <a:rPr lang="tr-TR" sz="2220" dirty="0"/>
              <a:t> </a:t>
            </a:r>
            <a:r>
              <a:rPr lang="tr-TR" sz="2220" dirty="0" err="1"/>
              <a:t>some</a:t>
            </a:r>
            <a:r>
              <a:rPr lang="tr-TR" sz="2220" dirty="0"/>
              <a:t> </a:t>
            </a:r>
            <a:r>
              <a:rPr lang="tr-TR" sz="2220" dirty="0" err="1"/>
              <a:t>values</a:t>
            </a:r>
            <a:r>
              <a:rPr lang="tr-TR" sz="2220" dirty="0"/>
              <a:t>, </a:t>
            </a:r>
            <a:r>
              <a:rPr lang="tr-TR" sz="2220" dirty="0" err="1"/>
              <a:t>the</a:t>
            </a:r>
            <a:r>
              <a:rPr lang="tr-TR" sz="2220" dirty="0"/>
              <a:t> optimal </a:t>
            </a:r>
            <a:r>
              <a:rPr lang="tr-TR" sz="2220" dirty="0" err="1"/>
              <a:t>choice</a:t>
            </a:r>
            <a:r>
              <a:rPr lang="tr-TR" sz="2220" dirty="0"/>
              <a:t> </a:t>
            </a:r>
            <a:r>
              <a:rPr lang="tr-TR" sz="2220" dirty="0" err="1"/>
              <a:t>depends</a:t>
            </a:r>
            <a:r>
              <a:rPr lang="tr-TR" sz="2220" dirty="0"/>
              <a:t> on </a:t>
            </a:r>
            <a:r>
              <a:rPr lang="tr-TR" sz="2220" dirty="0" err="1"/>
              <a:t>the</a:t>
            </a:r>
            <a:r>
              <a:rPr lang="tr-TR" sz="2220" dirty="0"/>
              <a:t> </a:t>
            </a:r>
            <a:r>
              <a:rPr lang="tr-TR" sz="2220" dirty="0" err="1"/>
              <a:t>characteristics</a:t>
            </a:r>
            <a:r>
              <a:rPr lang="tr-TR" sz="2220" dirty="0"/>
              <a:t> of </a:t>
            </a:r>
            <a:r>
              <a:rPr lang="tr-TR" sz="2220" dirty="0" err="1"/>
              <a:t>the</a:t>
            </a:r>
            <a:r>
              <a:rPr lang="tr-TR" sz="2220" dirty="0"/>
              <a:t> data </a:t>
            </a:r>
            <a:r>
              <a:rPr lang="tr-TR" sz="2220" dirty="0" err="1"/>
              <a:t>being</a:t>
            </a:r>
            <a:r>
              <a:rPr lang="tr-TR" sz="2220" dirty="0"/>
              <a:t> </a:t>
            </a:r>
            <a:r>
              <a:rPr lang="tr-TR" sz="2220" dirty="0" err="1"/>
              <a:t>hashed</a:t>
            </a:r>
            <a:r>
              <a:rPr lang="tr-TR" sz="2220" dirty="0"/>
              <a:t>. </a:t>
            </a:r>
            <a:endParaRPr sz="2220" dirty="0"/>
          </a:p>
          <a:p>
            <a:pPr marL="342900" lvl="0" indent="-274319" algn="l" rtl="0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SzPts val="1687"/>
              <a:buChar char="🞇"/>
            </a:pPr>
            <a:r>
              <a:rPr lang="tr-TR" sz="2220" dirty="0" err="1"/>
              <a:t>Knuth</a:t>
            </a:r>
            <a:r>
              <a:rPr lang="tr-TR" sz="2220" dirty="0"/>
              <a:t> has </a:t>
            </a:r>
            <a:r>
              <a:rPr lang="tr-TR" sz="2220" dirty="0" err="1"/>
              <a:t>suggested</a:t>
            </a:r>
            <a:r>
              <a:rPr lang="tr-TR" sz="2220" dirty="0"/>
              <a:t> </a:t>
            </a:r>
            <a:r>
              <a:rPr lang="tr-TR" sz="2220" dirty="0" err="1"/>
              <a:t>that</a:t>
            </a:r>
            <a:r>
              <a:rPr lang="tr-TR" sz="2220" dirty="0"/>
              <a:t> </a:t>
            </a:r>
            <a:r>
              <a:rPr lang="tr-TR" sz="2220" dirty="0" err="1"/>
              <a:t>the</a:t>
            </a:r>
            <a:r>
              <a:rPr lang="tr-TR" sz="2220" dirty="0"/>
              <a:t> </a:t>
            </a:r>
            <a:r>
              <a:rPr lang="tr-TR" sz="2220" dirty="0" err="1"/>
              <a:t>best</a:t>
            </a:r>
            <a:r>
              <a:rPr lang="tr-TR" sz="2220" dirty="0"/>
              <a:t> </a:t>
            </a:r>
            <a:r>
              <a:rPr lang="tr-TR" sz="2220" dirty="0" err="1"/>
              <a:t>choice</a:t>
            </a:r>
            <a:r>
              <a:rPr lang="tr-TR" sz="2220" dirty="0"/>
              <a:t> of A is</a:t>
            </a:r>
            <a:endParaRPr dirty="0"/>
          </a:p>
          <a:p>
            <a:pPr marL="342900" lvl="0" indent="-274320" algn="l" rtl="0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SzPts val="1687"/>
              <a:buNone/>
            </a:pPr>
            <a:r>
              <a:rPr lang="tr-TR" sz="2220" dirty="0"/>
              <a:t>		(sqrt5 – 1) /2 = 0.6180339887</a:t>
            </a:r>
            <a:endParaRPr dirty="0"/>
          </a:p>
        </p:txBody>
      </p:sp>
      <p:sp>
        <p:nvSpPr>
          <p:cNvPr id="397" name="Google Shape;397;p18"/>
          <p:cNvSpPr txBox="1">
            <a:spLocks noGrp="1"/>
          </p:cNvSpPr>
          <p:nvPr>
            <p:ph type="sldNum" idx="12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16</a:t>
            </a:fld>
            <a:endParaRPr/>
          </a:p>
        </p:txBody>
      </p:sp>
      <p:sp>
        <p:nvSpPr>
          <p:cNvPr id="398" name="Google Shape;398;p18"/>
          <p:cNvSpPr txBox="1">
            <a:spLocks noGrp="1"/>
          </p:cNvSpPr>
          <p:nvPr>
            <p:ph type="ftr" idx="11"/>
          </p:nvPr>
        </p:nvSpPr>
        <p:spPr>
          <a:xfrm>
            <a:off x="5181600" y="6324600"/>
            <a:ext cx="35021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b="1">
                <a:solidFill>
                  <a:schemeClr val="dk1"/>
                </a:solidFill>
              </a:rPr>
              <a:t>Data Structures Using C, Second Edition</a:t>
            </a:r>
            <a:endParaRPr b="1">
              <a:solidFill>
                <a:schemeClr val="dk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>
                <a:solidFill>
                  <a:schemeClr val="dk1"/>
                </a:solidFill>
              </a:rPr>
              <a:t>Reema Thareja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399" name="Google Shape;399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6800" y="3657600"/>
            <a:ext cx="7391400" cy="240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19"/>
          <p:cNvSpPr txBox="1">
            <a:spLocks noGrp="1"/>
          </p:cNvSpPr>
          <p:nvPr>
            <p:ph type="title"/>
          </p:nvPr>
        </p:nvSpPr>
        <p:spPr>
          <a:xfrm>
            <a:off x="442856" y="457200"/>
            <a:ext cx="7024744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Century Gothic"/>
              <a:buNone/>
            </a:pPr>
            <a:r>
              <a:rPr lang="tr-TR" sz="3600"/>
              <a:t>Different Hash Functions</a:t>
            </a:r>
            <a:endParaRPr sz="3600"/>
          </a:p>
        </p:txBody>
      </p:sp>
      <p:sp>
        <p:nvSpPr>
          <p:cNvPr id="406" name="Google Shape;406;p19"/>
          <p:cNvSpPr txBox="1">
            <a:spLocks noGrp="1"/>
          </p:cNvSpPr>
          <p:nvPr>
            <p:ph type="body" idx="1"/>
          </p:nvPr>
        </p:nvSpPr>
        <p:spPr>
          <a:xfrm>
            <a:off x="685800" y="1066800"/>
            <a:ext cx="78486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274319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14"/>
              <a:buChar char="🞇"/>
            </a:pPr>
            <a:r>
              <a:rPr lang="tr-TR" sz="1860" b="1" dirty="0" err="1"/>
              <a:t>Mid-square</a:t>
            </a:r>
            <a:r>
              <a:rPr lang="tr-TR" sz="1860" b="1" dirty="0"/>
              <a:t> </a:t>
            </a:r>
            <a:r>
              <a:rPr lang="tr-TR" sz="1860" b="1" dirty="0" err="1"/>
              <a:t>Method</a:t>
            </a:r>
            <a:endParaRPr sz="1860" b="1" dirty="0"/>
          </a:p>
          <a:p>
            <a:pPr marL="342900" lvl="0" indent="-274319" algn="l" rtl="0">
              <a:lnSpc>
                <a:spcPct val="80000"/>
              </a:lnSpc>
              <a:spcBef>
                <a:spcPts val="372"/>
              </a:spcBef>
              <a:spcAft>
                <a:spcPts val="0"/>
              </a:spcAft>
              <a:buSzPts val="1414"/>
              <a:buChar char="🞇"/>
            </a:pPr>
            <a:r>
              <a:rPr lang="tr-TR" sz="1860" dirty="0" err="1"/>
              <a:t>The</a:t>
            </a:r>
            <a:r>
              <a:rPr lang="tr-TR" sz="1860" dirty="0"/>
              <a:t> </a:t>
            </a:r>
            <a:r>
              <a:rPr lang="tr-TR" sz="1860" dirty="0" err="1"/>
              <a:t>mid-square</a:t>
            </a:r>
            <a:r>
              <a:rPr lang="tr-TR" sz="1860" dirty="0"/>
              <a:t> </a:t>
            </a:r>
            <a:r>
              <a:rPr lang="tr-TR" sz="1860" dirty="0" err="1"/>
              <a:t>method</a:t>
            </a:r>
            <a:r>
              <a:rPr lang="tr-TR" sz="1860" dirty="0"/>
              <a:t> is a </a:t>
            </a:r>
            <a:r>
              <a:rPr lang="tr-TR" sz="1860" dirty="0" err="1"/>
              <a:t>good</a:t>
            </a:r>
            <a:r>
              <a:rPr lang="tr-TR" sz="1860" dirty="0"/>
              <a:t> </a:t>
            </a:r>
            <a:r>
              <a:rPr lang="tr-TR" sz="1860" dirty="0" err="1"/>
              <a:t>hash</a:t>
            </a:r>
            <a:r>
              <a:rPr lang="tr-TR" sz="1860" dirty="0"/>
              <a:t> </a:t>
            </a:r>
            <a:r>
              <a:rPr lang="tr-TR" sz="1860" dirty="0" err="1"/>
              <a:t>function</a:t>
            </a:r>
            <a:r>
              <a:rPr lang="tr-TR" sz="1860" dirty="0"/>
              <a:t> </a:t>
            </a:r>
            <a:r>
              <a:rPr lang="tr-TR" sz="1860" dirty="0" err="1"/>
              <a:t>which</a:t>
            </a:r>
            <a:r>
              <a:rPr lang="tr-TR" sz="1860" dirty="0"/>
              <a:t> </a:t>
            </a:r>
            <a:r>
              <a:rPr lang="tr-TR" sz="1860" dirty="0" err="1"/>
              <a:t>works</a:t>
            </a:r>
            <a:r>
              <a:rPr lang="tr-TR" sz="1860" dirty="0"/>
              <a:t> in </a:t>
            </a:r>
            <a:r>
              <a:rPr lang="tr-TR" sz="1860" dirty="0" err="1"/>
              <a:t>two</a:t>
            </a:r>
            <a:r>
              <a:rPr lang="tr-TR" sz="1860" dirty="0"/>
              <a:t> </a:t>
            </a:r>
            <a:r>
              <a:rPr lang="tr-TR" sz="1860" dirty="0" err="1"/>
              <a:t>steps</a:t>
            </a:r>
            <a:r>
              <a:rPr lang="tr-TR" sz="1860" dirty="0"/>
              <a:t>:</a:t>
            </a:r>
            <a:endParaRPr dirty="0"/>
          </a:p>
          <a:p>
            <a:pPr marL="342900" lvl="0" indent="-274319" algn="l" rtl="0">
              <a:lnSpc>
                <a:spcPct val="80000"/>
              </a:lnSpc>
              <a:spcBef>
                <a:spcPts val="372"/>
              </a:spcBef>
              <a:spcAft>
                <a:spcPts val="0"/>
              </a:spcAft>
              <a:buSzPts val="1414"/>
              <a:buChar char="🞇"/>
            </a:pPr>
            <a:r>
              <a:rPr lang="tr-TR" sz="1860" i="1" dirty="0"/>
              <a:t>Step 1: </a:t>
            </a:r>
            <a:r>
              <a:rPr lang="tr-TR" sz="1860" i="1" dirty="0" err="1"/>
              <a:t>Square</a:t>
            </a:r>
            <a:r>
              <a:rPr lang="tr-TR" sz="1860" i="1" dirty="0"/>
              <a:t> </a:t>
            </a:r>
            <a:r>
              <a:rPr lang="tr-TR" sz="1860" i="1" dirty="0" err="1"/>
              <a:t>the</a:t>
            </a:r>
            <a:r>
              <a:rPr lang="tr-TR" sz="1860" i="1" dirty="0"/>
              <a:t> </a:t>
            </a:r>
            <a:r>
              <a:rPr lang="tr-TR" sz="1860" i="1" dirty="0" err="1"/>
              <a:t>value</a:t>
            </a:r>
            <a:r>
              <a:rPr lang="tr-TR" sz="1860" i="1" dirty="0"/>
              <a:t> of </a:t>
            </a:r>
            <a:r>
              <a:rPr lang="tr-TR" sz="1860" i="1" dirty="0" err="1"/>
              <a:t>the</a:t>
            </a:r>
            <a:r>
              <a:rPr lang="tr-TR" sz="1860" i="1" dirty="0"/>
              <a:t> </a:t>
            </a:r>
            <a:r>
              <a:rPr lang="tr-TR" sz="1860" i="1" dirty="0" err="1"/>
              <a:t>key</a:t>
            </a:r>
            <a:r>
              <a:rPr lang="tr-TR" sz="1860" i="1" dirty="0"/>
              <a:t>. </a:t>
            </a:r>
            <a:r>
              <a:rPr lang="tr-TR" sz="1860" i="1" dirty="0" err="1"/>
              <a:t>That</a:t>
            </a:r>
            <a:r>
              <a:rPr lang="tr-TR" sz="1860" i="1" dirty="0"/>
              <a:t> is, </a:t>
            </a:r>
            <a:r>
              <a:rPr lang="tr-TR" sz="1860" i="1" dirty="0" err="1"/>
              <a:t>find</a:t>
            </a:r>
            <a:r>
              <a:rPr lang="tr-TR" sz="1860" i="1" dirty="0"/>
              <a:t> k</a:t>
            </a:r>
            <a:r>
              <a:rPr lang="tr-TR" sz="1860" i="1" baseline="30000" dirty="0"/>
              <a:t>2</a:t>
            </a:r>
            <a:r>
              <a:rPr lang="tr-TR" sz="1860" i="1" dirty="0"/>
              <a:t>.</a:t>
            </a:r>
            <a:endParaRPr dirty="0"/>
          </a:p>
          <a:p>
            <a:pPr marL="342900" lvl="0" indent="-274319" algn="l" rtl="0">
              <a:lnSpc>
                <a:spcPct val="80000"/>
              </a:lnSpc>
              <a:spcBef>
                <a:spcPts val="372"/>
              </a:spcBef>
              <a:spcAft>
                <a:spcPts val="0"/>
              </a:spcAft>
              <a:buSzPts val="1414"/>
              <a:buChar char="🞇"/>
            </a:pPr>
            <a:r>
              <a:rPr lang="tr-TR" sz="1860" i="1" dirty="0"/>
              <a:t>Step 2: </a:t>
            </a:r>
            <a:r>
              <a:rPr lang="tr-TR" sz="1860" i="1" dirty="0" err="1"/>
              <a:t>Extract</a:t>
            </a:r>
            <a:r>
              <a:rPr lang="tr-TR" sz="1860" i="1" dirty="0"/>
              <a:t> </a:t>
            </a:r>
            <a:r>
              <a:rPr lang="tr-TR" sz="1860" i="1" dirty="0" err="1"/>
              <a:t>the</a:t>
            </a:r>
            <a:r>
              <a:rPr lang="tr-TR" sz="1860" i="1" dirty="0"/>
              <a:t> </a:t>
            </a:r>
            <a:r>
              <a:rPr lang="tr-TR" sz="1860" i="1" dirty="0" err="1"/>
              <a:t>middle</a:t>
            </a:r>
            <a:r>
              <a:rPr lang="tr-TR" sz="1860" i="1" dirty="0"/>
              <a:t> r </a:t>
            </a:r>
            <a:r>
              <a:rPr lang="tr-TR" sz="1860" i="1" dirty="0" err="1"/>
              <a:t>digits</a:t>
            </a:r>
            <a:r>
              <a:rPr lang="tr-TR" sz="1860" i="1" dirty="0"/>
              <a:t> of </a:t>
            </a:r>
            <a:r>
              <a:rPr lang="tr-TR" sz="1860" i="1" dirty="0" err="1"/>
              <a:t>the</a:t>
            </a:r>
            <a:r>
              <a:rPr lang="tr-TR" sz="1860" i="1" dirty="0"/>
              <a:t> </a:t>
            </a:r>
            <a:r>
              <a:rPr lang="tr-TR" sz="1860" i="1" dirty="0" err="1"/>
              <a:t>result</a:t>
            </a:r>
            <a:r>
              <a:rPr lang="tr-TR" sz="1860" i="1" dirty="0"/>
              <a:t> </a:t>
            </a:r>
            <a:r>
              <a:rPr lang="tr-TR" sz="1860" i="1" dirty="0" err="1"/>
              <a:t>obtained</a:t>
            </a:r>
            <a:r>
              <a:rPr lang="tr-TR" sz="1860" i="1" dirty="0"/>
              <a:t> in Step 1.</a:t>
            </a:r>
            <a:endParaRPr dirty="0"/>
          </a:p>
          <a:p>
            <a:pPr marL="342900" lvl="0" indent="-274319" algn="l" rtl="0">
              <a:lnSpc>
                <a:spcPct val="80000"/>
              </a:lnSpc>
              <a:spcBef>
                <a:spcPts val="372"/>
              </a:spcBef>
              <a:spcAft>
                <a:spcPts val="0"/>
              </a:spcAft>
              <a:buSzPts val="1414"/>
              <a:buChar char="🞇"/>
            </a:pPr>
            <a:r>
              <a:rPr lang="tr-TR" sz="1860" dirty="0" err="1"/>
              <a:t>The</a:t>
            </a:r>
            <a:r>
              <a:rPr lang="tr-TR" sz="1860" dirty="0"/>
              <a:t> </a:t>
            </a:r>
            <a:r>
              <a:rPr lang="tr-TR" sz="1860" dirty="0" err="1"/>
              <a:t>algorithm</a:t>
            </a:r>
            <a:r>
              <a:rPr lang="tr-TR" sz="1860" dirty="0"/>
              <a:t> </a:t>
            </a:r>
            <a:r>
              <a:rPr lang="tr-TR" sz="1860" dirty="0" err="1"/>
              <a:t>works</a:t>
            </a:r>
            <a:r>
              <a:rPr lang="tr-TR" sz="1860" dirty="0"/>
              <a:t> </a:t>
            </a:r>
            <a:r>
              <a:rPr lang="tr-TR" sz="1860" dirty="0" err="1"/>
              <a:t>well</a:t>
            </a:r>
            <a:r>
              <a:rPr lang="tr-TR" sz="1860" dirty="0"/>
              <a:t> </a:t>
            </a:r>
            <a:r>
              <a:rPr lang="tr-TR" sz="1860" dirty="0" err="1"/>
              <a:t>because</a:t>
            </a:r>
            <a:r>
              <a:rPr lang="tr-TR" sz="1860" dirty="0"/>
              <a:t> </a:t>
            </a:r>
            <a:r>
              <a:rPr lang="tr-TR" sz="1860" dirty="0" err="1"/>
              <a:t>most</a:t>
            </a:r>
            <a:r>
              <a:rPr lang="tr-TR" sz="1860" dirty="0"/>
              <a:t> </a:t>
            </a:r>
            <a:r>
              <a:rPr lang="tr-TR" sz="1860" dirty="0" err="1"/>
              <a:t>or</a:t>
            </a:r>
            <a:r>
              <a:rPr lang="tr-TR" sz="1860" dirty="0"/>
              <a:t> </a:t>
            </a:r>
            <a:r>
              <a:rPr lang="tr-TR" sz="1860" dirty="0" err="1"/>
              <a:t>all</a:t>
            </a:r>
            <a:r>
              <a:rPr lang="tr-TR" sz="1860" dirty="0"/>
              <a:t> </a:t>
            </a:r>
            <a:r>
              <a:rPr lang="tr-TR" sz="1860" dirty="0" err="1"/>
              <a:t>digits</a:t>
            </a:r>
            <a:r>
              <a:rPr lang="tr-TR" sz="1860" dirty="0"/>
              <a:t> of </a:t>
            </a:r>
            <a:r>
              <a:rPr lang="tr-TR" sz="1860" dirty="0" err="1"/>
              <a:t>the</a:t>
            </a:r>
            <a:r>
              <a:rPr lang="tr-TR" sz="1860" dirty="0"/>
              <a:t> </a:t>
            </a:r>
            <a:r>
              <a:rPr lang="tr-TR" sz="1860" dirty="0" err="1"/>
              <a:t>key</a:t>
            </a:r>
            <a:r>
              <a:rPr lang="tr-TR" sz="1860" dirty="0"/>
              <a:t> </a:t>
            </a:r>
            <a:r>
              <a:rPr lang="tr-TR" sz="1860" dirty="0" err="1"/>
              <a:t>value</a:t>
            </a:r>
            <a:r>
              <a:rPr lang="tr-TR" sz="1860" dirty="0"/>
              <a:t> </a:t>
            </a:r>
            <a:r>
              <a:rPr lang="tr-TR" sz="1860" dirty="0" err="1"/>
              <a:t>contribute</a:t>
            </a:r>
            <a:r>
              <a:rPr lang="tr-TR" sz="1860" dirty="0"/>
              <a:t> </a:t>
            </a:r>
            <a:r>
              <a:rPr lang="tr-TR" sz="1860" dirty="0" err="1"/>
              <a:t>to</a:t>
            </a:r>
            <a:r>
              <a:rPr lang="tr-TR" sz="1860" dirty="0"/>
              <a:t> </a:t>
            </a:r>
            <a:r>
              <a:rPr lang="tr-TR" sz="1860" dirty="0" err="1"/>
              <a:t>the</a:t>
            </a:r>
            <a:r>
              <a:rPr lang="tr-TR" sz="1860" dirty="0"/>
              <a:t> </a:t>
            </a:r>
            <a:r>
              <a:rPr lang="tr-TR" sz="1860" dirty="0" err="1"/>
              <a:t>result</a:t>
            </a:r>
            <a:r>
              <a:rPr lang="tr-TR" sz="1860" dirty="0"/>
              <a:t>. </a:t>
            </a:r>
            <a:endParaRPr sz="1860" dirty="0"/>
          </a:p>
          <a:p>
            <a:pPr marL="342900" lvl="0" indent="-274319" algn="l" rtl="0">
              <a:lnSpc>
                <a:spcPct val="80000"/>
              </a:lnSpc>
              <a:spcBef>
                <a:spcPts val="372"/>
              </a:spcBef>
              <a:spcAft>
                <a:spcPts val="0"/>
              </a:spcAft>
              <a:buSzPts val="1414"/>
              <a:buChar char="🞇"/>
            </a:pPr>
            <a:r>
              <a:rPr lang="tr-TR" sz="1860" dirty="0" err="1"/>
              <a:t>This</a:t>
            </a:r>
            <a:r>
              <a:rPr lang="tr-TR" sz="1860" dirty="0"/>
              <a:t> is </a:t>
            </a:r>
            <a:r>
              <a:rPr lang="tr-TR" sz="1860" dirty="0" err="1"/>
              <a:t>because</a:t>
            </a:r>
            <a:r>
              <a:rPr lang="tr-TR" sz="1860" dirty="0"/>
              <a:t> </a:t>
            </a:r>
            <a:r>
              <a:rPr lang="tr-TR" sz="1860" dirty="0" err="1"/>
              <a:t>all</a:t>
            </a:r>
            <a:r>
              <a:rPr lang="tr-TR" sz="1860" dirty="0"/>
              <a:t> </a:t>
            </a:r>
            <a:r>
              <a:rPr lang="tr-TR" sz="1860" dirty="0" err="1"/>
              <a:t>the</a:t>
            </a:r>
            <a:r>
              <a:rPr lang="tr-TR" sz="1860" dirty="0"/>
              <a:t> </a:t>
            </a:r>
            <a:r>
              <a:rPr lang="tr-TR" sz="1860" dirty="0" err="1"/>
              <a:t>digits</a:t>
            </a:r>
            <a:r>
              <a:rPr lang="tr-TR" sz="1860" dirty="0"/>
              <a:t> in </a:t>
            </a:r>
            <a:r>
              <a:rPr lang="tr-TR" sz="1860" dirty="0" err="1"/>
              <a:t>the</a:t>
            </a:r>
            <a:r>
              <a:rPr lang="tr-TR" sz="1860" dirty="0"/>
              <a:t> </a:t>
            </a:r>
            <a:r>
              <a:rPr lang="tr-TR" sz="1860" dirty="0" err="1"/>
              <a:t>original</a:t>
            </a:r>
            <a:r>
              <a:rPr lang="tr-TR" sz="1860" dirty="0"/>
              <a:t> </a:t>
            </a:r>
            <a:r>
              <a:rPr lang="tr-TR" sz="1860" dirty="0" err="1"/>
              <a:t>key</a:t>
            </a:r>
            <a:r>
              <a:rPr lang="tr-TR" sz="1860" dirty="0"/>
              <a:t> </a:t>
            </a:r>
            <a:r>
              <a:rPr lang="tr-TR" sz="1860" dirty="0" err="1"/>
              <a:t>value</a:t>
            </a:r>
            <a:r>
              <a:rPr lang="tr-TR" sz="1860" dirty="0"/>
              <a:t> </a:t>
            </a:r>
            <a:r>
              <a:rPr lang="tr-TR" sz="1860" dirty="0" err="1"/>
              <a:t>contribute</a:t>
            </a:r>
            <a:r>
              <a:rPr lang="tr-TR" sz="1860" dirty="0"/>
              <a:t> </a:t>
            </a:r>
            <a:r>
              <a:rPr lang="tr-TR" sz="1860" dirty="0" err="1"/>
              <a:t>to</a:t>
            </a:r>
            <a:r>
              <a:rPr lang="tr-TR" sz="1860" dirty="0"/>
              <a:t> </a:t>
            </a:r>
            <a:r>
              <a:rPr lang="tr-TR" sz="1860" dirty="0" err="1"/>
              <a:t>produce</a:t>
            </a:r>
            <a:r>
              <a:rPr lang="tr-TR" sz="1860" dirty="0"/>
              <a:t> </a:t>
            </a:r>
            <a:r>
              <a:rPr lang="tr-TR" sz="1860" dirty="0" err="1"/>
              <a:t>the</a:t>
            </a:r>
            <a:r>
              <a:rPr lang="tr-TR" sz="1860" dirty="0"/>
              <a:t> </a:t>
            </a:r>
            <a:r>
              <a:rPr lang="tr-TR" sz="1860" dirty="0" err="1"/>
              <a:t>middle</a:t>
            </a:r>
            <a:r>
              <a:rPr lang="tr-TR" sz="1860" dirty="0"/>
              <a:t> </a:t>
            </a:r>
            <a:r>
              <a:rPr lang="tr-TR" sz="1860" dirty="0" err="1"/>
              <a:t>digits</a:t>
            </a:r>
            <a:r>
              <a:rPr lang="tr-TR" sz="1860" dirty="0"/>
              <a:t> of </a:t>
            </a:r>
            <a:r>
              <a:rPr lang="tr-TR" sz="1860" dirty="0" err="1"/>
              <a:t>the</a:t>
            </a:r>
            <a:r>
              <a:rPr lang="tr-TR" sz="1860" dirty="0"/>
              <a:t> </a:t>
            </a:r>
            <a:r>
              <a:rPr lang="tr-TR" sz="1860" dirty="0" err="1"/>
              <a:t>squared</a:t>
            </a:r>
            <a:r>
              <a:rPr lang="tr-TR" sz="1860" dirty="0"/>
              <a:t> </a:t>
            </a:r>
            <a:r>
              <a:rPr lang="tr-TR" sz="1860" dirty="0" err="1"/>
              <a:t>value</a:t>
            </a:r>
            <a:r>
              <a:rPr lang="tr-TR" sz="1860" dirty="0"/>
              <a:t>. </a:t>
            </a:r>
            <a:endParaRPr sz="1860" dirty="0"/>
          </a:p>
          <a:p>
            <a:pPr marL="342900" lvl="0" indent="-274319" algn="l" rtl="0">
              <a:lnSpc>
                <a:spcPct val="80000"/>
              </a:lnSpc>
              <a:spcBef>
                <a:spcPts val="372"/>
              </a:spcBef>
              <a:spcAft>
                <a:spcPts val="0"/>
              </a:spcAft>
              <a:buSzPts val="1414"/>
              <a:buChar char="🞇"/>
            </a:pPr>
            <a:r>
              <a:rPr lang="tr-TR" sz="1860" dirty="0" err="1"/>
              <a:t>Therefore</a:t>
            </a:r>
            <a:r>
              <a:rPr lang="tr-TR" sz="1860" dirty="0"/>
              <a:t>, </a:t>
            </a:r>
            <a:r>
              <a:rPr lang="tr-TR" sz="1860" dirty="0" err="1"/>
              <a:t>the</a:t>
            </a:r>
            <a:r>
              <a:rPr lang="tr-TR" sz="1860" dirty="0"/>
              <a:t> </a:t>
            </a:r>
            <a:r>
              <a:rPr lang="tr-TR" sz="1860" dirty="0" err="1"/>
              <a:t>result</a:t>
            </a:r>
            <a:r>
              <a:rPr lang="tr-TR" sz="1860" dirty="0"/>
              <a:t> is not </a:t>
            </a:r>
            <a:r>
              <a:rPr lang="tr-TR" sz="1860" dirty="0" err="1"/>
              <a:t>dominated</a:t>
            </a:r>
            <a:r>
              <a:rPr lang="tr-TR" sz="1860" dirty="0"/>
              <a:t> </a:t>
            </a:r>
            <a:r>
              <a:rPr lang="tr-TR" sz="1860" dirty="0" err="1"/>
              <a:t>by</a:t>
            </a:r>
            <a:r>
              <a:rPr lang="tr-TR" sz="1860" dirty="0"/>
              <a:t> </a:t>
            </a:r>
            <a:r>
              <a:rPr lang="tr-TR" sz="1860" dirty="0" err="1"/>
              <a:t>the</a:t>
            </a:r>
            <a:r>
              <a:rPr lang="tr-TR" sz="1860" dirty="0"/>
              <a:t> </a:t>
            </a:r>
            <a:r>
              <a:rPr lang="tr-TR" sz="1860" dirty="0" err="1"/>
              <a:t>distribution</a:t>
            </a:r>
            <a:r>
              <a:rPr lang="tr-TR" sz="1860" dirty="0"/>
              <a:t> of </a:t>
            </a:r>
            <a:r>
              <a:rPr lang="tr-TR" sz="1860" dirty="0" err="1"/>
              <a:t>the</a:t>
            </a:r>
            <a:r>
              <a:rPr lang="tr-TR" sz="1860" dirty="0"/>
              <a:t> </a:t>
            </a:r>
            <a:r>
              <a:rPr lang="tr-TR" sz="1860" dirty="0" err="1"/>
              <a:t>bottom</a:t>
            </a:r>
            <a:r>
              <a:rPr lang="tr-TR" sz="1860" dirty="0"/>
              <a:t> </a:t>
            </a:r>
            <a:r>
              <a:rPr lang="tr-TR" sz="1860" dirty="0" err="1"/>
              <a:t>digit</a:t>
            </a:r>
            <a:r>
              <a:rPr lang="tr-TR" sz="1860" dirty="0"/>
              <a:t> </a:t>
            </a:r>
            <a:r>
              <a:rPr lang="tr-TR" sz="1860" dirty="0" err="1"/>
              <a:t>or</a:t>
            </a:r>
            <a:r>
              <a:rPr lang="tr-TR" sz="1860" dirty="0"/>
              <a:t> </a:t>
            </a:r>
            <a:r>
              <a:rPr lang="tr-TR" sz="1860" dirty="0" err="1"/>
              <a:t>the</a:t>
            </a:r>
            <a:r>
              <a:rPr lang="tr-TR" sz="1860" dirty="0"/>
              <a:t> top </a:t>
            </a:r>
            <a:r>
              <a:rPr lang="tr-TR" sz="1860" dirty="0" err="1"/>
              <a:t>digit</a:t>
            </a:r>
            <a:r>
              <a:rPr lang="tr-TR" sz="1860" dirty="0"/>
              <a:t> of </a:t>
            </a:r>
            <a:r>
              <a:rPr lang="tr-TR" sz="1860" dirty="0" err="1"/>
              <a:t>the</a:t>
            </a:r>
            <a:r>
              <a:rPr lang="tr-TR" sz="1860" dirty="0"/>
              <a:t> </a:t>
            </a:r>
            <a:r>
              <a:rPr lang="tr-TR" sz="1860" dirty="0" err="1"/>
              <a:t>original</a:t>
            </a:r>
            <a:r>
              <a:rPr lang="tr-TR" sz="1860" dirty="0"/>
              <a:t> </a:t>
            </a:r>
            <a:r>
              <a:rPr lang="tr-TR" sz="1860" dirty="0" err="1"/>
              <a:t>key</a:t>
            </a:r>
            <a:r>
              <a:rPr lang="tr-TR" sz="1860" dirty="0"/>
              <a:t> </a:t>
            </a:r>
            <a:r>
              <a:rPr lang="tr-TR" sz="1860" dirty="0" err="1"/>
              <a:t>value</a:t>
            </a:r>
            <a:r>
              <a:rPr lang="tr-TR" sz="1860" dirty="0"/>
              <a:t>.</a:t>
            </a:r>
            <a:endParaRPr dirty="0"/>
          </a:p>
          <a:p>
            <a:pPr marL="342900" lvl="0" indent="-274319" algn="l" rtl="0">
              <a:lnSpc>
                <a:spcPct val="80000"/>
              </a:lnSpc>
              <a:spcBef>
                <a:spcPts val="372"/>
              </a:spcBef>
              <a:spcAft>
                <a:spcPts val="0"/>
              </a:spcAft>
              <a:buSzPts val="1414"/>
              <a:buChar char="🞇"/>
            </a:pPr>
            <a:r>
              <a:rPr lang="tr-TR" sz="1860" dirty="0" err="1"/>
              <a:t>In</a:t>
            </a:r>
            <a:r>
              <a:rPr lang="tr-TR" sz="1860" dirty="0"/>
              <a:t> </a:t>
            </a:r>
            <a:r>
              <a:rPr lang="tr-TR" sz="1860" dirty="0" err="1"/>
              <a:t>the</a:t>
            </a:r>
            <a:r>
              <a:rPr lang="tr-TR" sz="1860" dirty="0"/>
              <a:t> </a:t>
            </a:r>
            <a:r>
              <a:rPr lang="tr-TR" sz="1860" dirty="0" err="1"/>
              <a:t>mid-square</a:t>
            </a:r>
            <a:r>
              <a:rPr lang="tr-TR" sz="1860" dirty="0"/>
              <a:t> </a:t>
            </a:r>
            <a:r>
              <a:rPr lang="tr-TR" sz="1860" dirty="0" err="1"/>
              <a:t>method</a:t>
            </a:r>
            <a:r>
              <a:rPr lang="tr-TR" sz="1860" dirty="0"/>
              <a:t>, </a:t>
            </a:r>
            <a:r>
              <a:rPr lang="tr-TR" sz="1860" dirty="0" err="1"/>
              <a:t>the</a:t>
            </a:r>
            <a:r>
              <a:rPr lang="tr-TR" sz="1860" dirty="0"/>
              <a:t> </a:t>
            </a:r>
            <a:r>
              <a:rPr lang="tr-TR" sz="1860" dirty="0" err="1"/>
              <a:t>same</a:t>
            </a:r>
            <a:r>
              <a:rPr lang="tr-TR" sz="1860" dirty="0"/>
              <a:t> r </a:t>
            </a:r>
            <a:r>
              <a:rPr lang="tr-TR" sz="1860" dirty="0" err="1"/>
              <a:t>digits</a:t>
            </a:r>
            <a:r>
              <a:rPr lang="tr-TR" sz="1860" dirty="0"/>
              <a:t> </a:t>
            </a:r>
            <a:r>
              <a:rPr lang="tr-TR" sz="1860" dirty="0" err="1"/>
              <a:t>must</a:t>
            </a:r>
            <a:r>
              <a:rPr lang="tr-TR" sz="1860" dirty="0"/>
              <a:t> be </a:t>
            </a:r>
            <a:r>
              <a:rPr lang="tr-TR" sz="1860" dirty="0" err="1"/>
              <a:t>chosen</a:t>
            </a:r>
            <a:r>
              <a:rPr lang="tr-TR" sz="1860" dirty="0"/>
              <a:t> </a:t>
            </a:r>
            <a:r>
              <a:rPr lang="tr-TR" sz="1860" dirty="0" err="1"/>
              <a:t>from</a:t>
            </a:r>
            <a:r>
              <a:rPr lang="tr-TR" sz="1860" dirty="0"/>
              <a:t> </a:t>
            </a:r>
            <a:r>
              <a:rPr lang="tr-TR" sz="1860" dirty="0" err="1"/>
              <a:t>all</a:t>
            </a:r>
            <a:r>
              <a:rPr lang="tr-TR" sz="1860" dirty="0"/>
              <a:t> </a:t>
            </a:r>
            <a:r>
              <a:rPr lang="tr-TR" sz="1860" dirty="0" err="1"/>
              <a:t>the</a:t>
            </a:r>
            <a:r>
              <a:rPr lang="tr-TR" sz="1860" dirty="0"/>
              <a:t> </a:t>
            </a:r>
            <a:r>
              <a:rPr lang="tr-TR" sz="1860" dirty="0" err="1"/>
              <a:t>keys</a:t>
            </a:r>
            <a:r>
              <a:rPr lang="tr-TR" sz="1860" dirty="0"/>
              <a:t>. </a:t>
            </a:r>
            <a:endParaRPr sz="1860" dirty="0"/>
          </a:p>
          <a:p>
            <a:pPr marL="342900" lvl="0" indent="-274319" algn="l" rtl="0">
              <a:lnSpc>
                <a:spcPct val="80000"/>
              </a:lnSpc>
              <a:spcBef>
                <a:spcPts val="372"/>
              </a:spcBef>
              <a:spcAft>
                <a:spcPts val="0"/>
              </a:spcAft>
              <a:buSzPts val="1414"/>
              <a:buChar char="🞇"/>
            </a:pPr>
            <a:r>
              <a:rPr lang="tr-TR" sz="1860" dirty="0" err="1"/>
              <a:t>Therefore</a:t>
            </a:r>
            <a:r>
              <a:rPr lang="tr-TR" sz="1860" dirty="0"/>
              <a:t>, </a:t>
            </a:r>
            <a:r>
              <a:rPr lang="tr-TR" sz="1860" dirty="0" err="1"/>
              <a:t>the</a:t>
            </a:r>
            <a:r>
              <a:rPr lang="tr-TR" sz="1860" dirty="0"/>
              <a:t> </a:t>
            </a:r>
            <a:r>
              <a:rPr lang="tr-TR" sz="1860" dirty="0" err="1"/>
              <a:t>hash</a:t>
            </a:r>
            <a:r>
              <a:rPr lang="tr-TR" sz="1860" dirty="0"/>
              <a:t> </a:t>
            </a:r>
            <a:r>
              <a:rPr lang="tr-TR" sz="1860" dirty="0" err="1"/>
              <a:t>function</a:t>
            </a:r>
            <a:r>
              <a:rPr lang="tr-TR" sz="1860" dirty="0"/>
              <a:t> can be </a:t>
            </a:r>
            <a:r>
              <a:rPr lang="tr-TR" sz="1860" dirty="0" err="1"/>
              <a:t>given</a:t>
            </a:r>
            <a:r>
              <a:rPr lang="tr-TR" sz="1860" dirty="0"/>
              <a:t> as:</a:t>
            </a:r>
            <a:endParaRPr dirty="0"/>
          </a:p>
          <a:p>
            <a:pPr marL="342900" lvl="0" indent="-274320" algn="l" rtl="0">
              <a:lnSpc>
                <a:spcPct val="80000"/>
              </a:lnSpc>
              <a:spcBef>
                <a:spcPts val="372"/>
              </a:spcBef>
              <a:spcAft>
                <a:spcPts val="0"/>
              </a:spcAft>
              <a:buSzPts val="1414"/>
              <a:buNone/>
            </a:pPr>
            <a:r>
              <a:rPr lang="tr-TR" sz="1860" dirty="0"/>
              <a:t>				h(k) = s</a:t>
            </a:r>
            <a:endParaRPr dirty="0"/>
          </a:p>
          <a:p>
            <a:pPr marL="342900" lvl="0" indent="-274320" algn="l" rtl="0">
              <a:lnSpc>
                <a:spcPct val="80000"/>
              </a:lnSpc>
              <a:spcBef>
                <a:spcPts val="372"/>
              </a:spcBef>
              <a:spcAft>
                <a:spcPts val="0"/>
              </a:spcAft>
              <a:buSzPts val="1414"/>
              <a:buNone/>
            </a:pPr>
            <a:r>
              <a:rPr lang="tr-TR" sz="1860" dirty="0"/>
              <a:t>		</a:t>
            </a:r>
            <a:r>
              <a:rPr lang="tr-TR" sz="1860" dirty="0" err="1"/>
              <a:t>where</a:t>
            </a:r>
            <a:r>
              <a:rPr lang="tr-TR" sz="1860" dirty="0"/>
              <a:t> s is </a:t>
            </a:r>
            <a:r>
              <a:rPr lang="tr-TR" sz="1860" dirty="0" err="1"/>
              <a:t>obtained</a:t>
            </a:r>
            <a:r>
              <a:rPr lang="tr-TR" sz="1860" dirty="0"/>
              <a:t> </a:t>
            </a:r>
            <a:r>
              <a:rPr lang="tr-TR" sz="1860" dirty="0" err="1"/>
              <a:t>by</a:t>
            </a:r>
            <a:r>
              <a:rPr lang="tr-TR" sz="1860" dirty="0"/>
              <a:t> </a:t>
            </a:r>
            <a:r>
              <a:rPr lang="tr-TR" sz="1860" dirty="0" err="1"/>
              <a:t>selecting</a:t>
            </a:r>
            <a:r>
              <a:rPr lang="tr-TR" sz="1860" dirty="0"/>
              <a:t> r </a:t>
            </a:r>
            <a:r>
              <a:rPr lang="tr-TR" sz="1860" dirty="0" err="1"/>
              <a:t>digits</a:t>
            </a:r>
            <a:r>
              <a:rPr lang="tr-TR" sz="1860" dirty="0"/>
              <a:t> </a:t>
            </a:r>
            <a:r>
              <a:rPr lang="tr-TR" sz="1860" dirty="0" err="1"/>
              <a:t>from</a:t>
            </a:r>
            <a:r>
              <a:rPr lang="tr-TR" sz="1860" dirty="0"/>
              <a:t> k</a:t>
            </a:r>
            <a:r>
              <a:rPr lang="tr-TR" sz="1860" baseline="30000" dirty="0"/>
              <a:t>2</a:t>
            </a:r>
            <a:r>
              <a:rPr lang="tr-TR" sz="1860" dirty="0"/>
              <a:t>.</a:t>
            </a:r>
            <a:endParaRPr sz="1860" dirty="0"/>
          </a:p>
        </p:txBody>
      </p:sp>
      <p:sp>
        <p:nvSpPr>
          <p:cNvPr id="407" name="Google Shape;407;p19"/>
          <p:cNvSpPr txBox="1">
            <a:spLocks noGrp="1"/>
          </p:cNvSpPr>
          <p:nvPr>
            <p:ph type="sldNum" idx="12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17</a:t>
            </a:fld>
            <a:endParaRPr/>
          </a:p>
        </p:txBody>
      </p:sp>
      <p:sp>
        <p:nvSpPr>
          <p:cNvPr id="408" name="Google Shape;408;p19"/>
          <p:cNvSpPr txBox="1">
            <a:spLocks noGrp="1"/>
          </p:cNvSpPr>
          <p:nvPr>
            <p:ph type="ftr" idx="11"/>
          </p:nvPr>
        </p:nvSpPr>
        <p:spPr>
          <a:xfrm>
            <a:off x="5181600" y="6324600"/>
            <a:ext cx="35021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b="1">
                <a:solidFill>
                  <a:schemeClr val="dk1"/>
                </a:solidFill>
              </a:rPr>
              <a:t>Data Structures Using C, Second Edition</a:t>
            </a:r>
            <a:endParaRPr b="1">
              <a:solidFill>
                <a:schemeClr val="dk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>
                <a:solidFill>
                  <a:schemeClr val="dk1"/>
                </a:solidFill>
              </a:rPr>
              <a:t>Reema Thareja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20"/>
          <p:cNvSpPr txBox="1">
            <a:spLocks noGrp="1"/>
          </p:cNvSpPr>
          <p:nvPr>
            <p:ph type="title"/>
          </p:nvPr>
        </p:nvSpPr>
        <p:spPr>
          <a:xfrm>
            <a:off x="442856" y="457200"/>
            <a:ext cx="7024744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Century Gothic"/>
              <a:buNone/>
            </a:pPr>
            <a:r>
              <a:rPr lang="tr-TR" sz="3600"/>
              <a:t>Different Hash Functions</a:t>
            </a:r>
            <a:endParaRPr sz="3600"/>
          </a:p>
        </p:txBody>
      </p:sp>
      <p:sp>
        <p:nvSpPr>
          <p:cNvPr id="415" name="Google Shape;415;p20"/>
          <p:cNvSpPr txBox="1">
            <a:spLocks noGrp="1"/>
          </p:cNvSpPr>
          <p:nvPr>
            <p:ph type="body" idx="1"/>
          </p:nvPr>
        </p:nvSpPr>
        <p:spPr>
          <a:xfrm>
            <a:off x="685800" y="1066800"/>
            <a:ext cx="78486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274319" algn="l" rtl="0">
              <a:spcBef>
                <a:spcPts val="0"/>
              </a:spcBef>
              <a:spcAft>
                <a:spcPts val="0"/>
              </a:spcAft>
              <a:buSzPts val="1824"/>
              <a:buChar char="🞇"/>
            </a:pPr>
            <a:r>
              <a:rPr lang="tr-TR" b="1"/>
              <a:t>Mid-square Method</a:t>
            </a:r>
            <a:endParaRPr b="1"/>
          </a:p>
        </p:txBody>
      </p:sp>
      <p:sp>
        <p:nvSpPr>
          <p:cNvPr id="416" name="Google Shape;416;p20"/>
          <p:cNvSpPr txBox="1">
            <a:spLocks noGrp="1"/>
          </p:cNvSpPr>
          <p:nvPr>
            <p:ph type="sldNum" idx="12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18</a:t>
            </a:fld>
            <a:endParaRPr/>
          </a:p>
        </p:txBody>
      </p:sp>
      <p:sp>
        <p:nvSpPr>
          <p:cNvPr id="417" name="Google Shape;417;p20"/>
          <p:cNvSpPr txBox="1">
            <a:spLocks noGrp="1"/>
          </p:cNvSpPr>
          <p:nvPr>
            <p:ph type="ftr" idx="11"/>
          </p:nvPr>
        </p:nvSpPr>
        <p:spPr>
          <a:xfrm>
            <a:off x="5181600" y="6324600"/>
            <a:ext cx="35021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b="1">
                <a:solidFill>
                  <a:schemeClr val="dk1"/>
                </a:solidFill>
              </a:rPr>
              <a:t>Data Structures Using C, Second Edition</a:t>
            </a:r>
            <a:endParaRPr b="1">
              <a:solidFill>
                <a:schemeClr val="dk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>
                <a:solidFill>
                  <a:schemeClr val="dk1"/>
                </a:solidFill>
              </a:rPr>
              <a:t>Reema Thareja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418" name="Google Shape;418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2938" y="2457450"/>
            <a:ext cx="7858125" cy="219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21"/>
          <p:cNvSpPr txBox="1">
            <a:spLocks noGrp="1"/>
          </p:cNvSpPr>
          <p:nvPr>
            <p:ph type="title"/>
          </p:nvPr>
        </p:nvSpPr>
        <p:spPr>
          <a:xfrm>
            <a:off x="442856" y="457200"/>
            <a:ext cx="7024744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Century Gothic"/>
              <a:buNone/>
            </a:pPr>
            <a:r>
              <a:rPr lang="tr-TR" sz="3600"/>
              <a:t>Different Hash Functions</a:t>
            </a:r>
            <a:endParaRPr sz="3600"/>
          </a:p>
        </p:txBody>
      </p:sp>
      <p:sp>
        <p:nvSpPr>
          <p:cNvPr id="425" name="Google Shape;425;p21"/>
          <p:cNvSpPr txBox="1">
            <a:spLocks noGrp="1"/>
          </p:cNvSpPr>
          <p:nvPr>
            <p:ph type="body" idx="1"/>
          </p:nvPr>
        </p:nvSpPr>
        <p:spPr>
          <a:xfrm>
            <a:off x="685800" y="1066800"/>
            <a:ext cx="78486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27432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50"/>
              <a:buChar char="🞇"/>
            </a:pPr>
            <a:r>
              <a:rPr lang="tr-TR" sz="2040" b="1" dirty="0" err="1"/>
              <a:t>Folding</a:t>
            </a:r>
            <a:r>
              <a:rPr lang="tr-TR" sz="2040" b="1" dirty="0"/>
              <a:t> </a:t>
            </a:r>
            <a:r>
              <a:rPr lang="tr-TR" sz="2040" b="1" dirty="0" err="1"/>
              <a:t>Method</a:t>
            </a:r>
            <a:endParaRPr sz="2040" b="1" dirty="0"/>
          </a:p>
          <a:p>
            <a:pPr marL="342900" lvl="0" indent="-274320" algn="l" rtl="0">
              <a:lnSpc>
                <a:spcPct val="80000"/>
              </a:lnSpc>
              <a:spcBef>
                <a:spcPts val="408"/>
              </a:spcBef>
              <a:spcAft>
                <a:spcPts val="0"/>
              </a:spcAft>
              <a:buSzPts val="1550"/>
              <a:buChar char="🞇"/>
            </a:pPr>
            <a:r>
              <a:rPr lang="tr-TR" sz="2040" dirty="0" err="1"/>
              <a:t>The</a:t>
            </a:r>
            <a:r>
              <a:rPr lang="tr-TR" sz="2040" dirty="0"/>
              <a:t> </a:t>
            </a:r>
            <a:r>
              <a:rPr lang="tr-TR" sz="2040" dirty="0" err="1"/>
              <a:t>folding</a:t>
            </a:r>
            <a:r>
              <a:rPr lang="tr-TR" sz="2040" dirty="0"/>
              <a:t> </a:t>
            </a:r>
            <a:r>
              <a:rPr lang="tr-TR" sz="2040" dirty="0" err="1"/>
              <a:t>method</a:t>
            </a:r>
            <a:r>
              <a:rPr lang="tr-TR" sz="2040" dirty="0"/>
              <a:t> </a:t>
            </a:r>
            <a:r>
              <a:rPr lang="tr-TR" sz="2040" dirty="0" err="1"/>
              <a:t>works</a:t>
            </a:r>
            <a:r>
              <a:rPr lang="tr-TR" sz="2040" dirty="0"/>
              <a:t> in </a:t>
            </a:r>
            <a:r>
              <a:rPr lang="tr-TR" sz="2040" dirty="0" err="1"/>
              <a:t>the</a:t>
            </a:r>
            <a:r>
              <a:rPr lang="tr-TR" sz="2040" dirty="0"/>
              <a:t> </a:t>
            </a:r>
            <a:r>
              <a:rPr lang="tr-TR" sz="2040" dirty="0" err="1"/>
              <a:t>following</a:t>
            </a:r>
            <a:r>
              <a:rPr lang="tr-TR" sz="2040" dirty="0"/>
              <a:t> </a:t>
            </a:r>
            <a:r>
              <a:rPr lang="tr-TR" sz="2040" dirty="0" err="1"/>
              <a:t>two</a:t>
            </a:r>
            <a:r>
              <a:rPr lang="tr-TR" sz="2040" dirty="0"/>
              <a:t> </a:t>
            </a:r>
            <a:r>
              <a:rPr lang="tr-TR" sz="2040" dirty="0" err="1"/>
              <a:t>steps</a:t>
            </a:r>
            <a:r>
              <a:rPr lang="tr-TR" sz="2040" dirty="0"/>
              <a:t>:</a:t>
            </a:r>
            <a:endParaRPr dirty="0"/>
          </a:p>
          <a:p>
            <a:pPr marL="342900" lvl="0" indent="-274320" algn="l" rtl="0">
              <a:lnSpc>
                <a:spcPct val="80000"/>
              </a:lnSpc>
              <a:spcBef>
                <a:spcPts val="408"/>
              </a:spcBef>
              <a:spcAft>
                <a:spcPts val="0"/>
              </a:spcAft>
              <a:buSzPts val="1550"/>
              <a:buChar char="🞇"/>
            </a:pPr>
            <a:r>
              <a:rPr lang="tr-TR" sz="2040" i="1" dirty="0"/>
              <a:t>Step 1: </a:t>
            </a:r>
            <a:r>
              <a:rPr lang="tr-TR" sz="2040" i="1" dirty="0" err="1"/>
              <a:t>Divide</a:t>
            </a:r>
            <a:r>
              <a:rPr lang="tr-TR" sz="2040" i="1" dirty="0"/>
              <a:t> </a:t>
            </a:r>
            <a:r>
              <a:rPr lang="tr-TR" sz="2040" i="1" dirty="0" err="1"/>
              <a:t>the</a:t>
            </a:r>
            <a:r>
              <a:rPr lang="tr-TR" sz="2040" i="1" dirty="0"/>
              <a:t> </a:t>
            </a:r>
            <a:r>
              <a:rPr lang="tr-TR" sz="2040" i="1" dirty="0" err="1"/>
              <a:t>key</a:t>
            </a:r>
            <a:r>
              <a:rPr lang="tr-TR" sz="2040" i="1" dirty="0"/>
              <a:t> </a:t>
            </a:r>
            <a:r>
              <a:rPr lang="tr-TR" sz="2040" i="1" dirty="0" err="1"/>
              <a:t>value</a:t>
            </a:r>
            <a:r>
              <a:rPr lang="tr-TR" sz="2040" i="1" dirty="0"/>
              <a:t> </a:t>
            </a:r>
            <a:r>
              <a:rPr lang="tr-TR" sz="2040" i="1" dirty="0" err="1"/>
              <a:t>into</a:t>
            </a:r>
            <a:r>
              <a:rPr lang="tr-TR" sz="2040" i="1" dirty="0"/>
              <a:t> a </a:t>
            </a:r>
            <a:r>
              <a:rPr lang="tr-TR" sz="2040" i="1" dirty="0" err="1"/>
              <a:t>number</a:t>
            </a:r>
            <a:r>
              <a:rPr lang="tr-TR" sz="2040" i="1" dirty="0"/>
              <a:t> of </a:t>
            </a:r>
            <a:r>
              <a:rPr lang="tr-TR" sz="2040" i="1" dirty="0" err="1"/>
              <a:t>parts</a:t>
            </a:r>
            <a:r>
              <a:rPr lang="tr-TR" sz="2040" i="1" dirty="0"/>
              <a:t>. </a:t>
            </a:r>
            <a:endParaRPr sz="2040" i="1" dirty="0"/>
          </a:p>
          <a:p>
            <a:pPr marL="342900" lvl="0" indent="-274320" algn="l" rtl="0">
              <a:lnSpc>
                <a:spcPct val="80000"/>
              </a:lnSpc>
              <a:spcBef>
                <a:spcPts val="408"/>
              </a:spcBef>
              <a:spcAft>
                <a:spcPts val="0"/>
              </a:spcAft>
              <a:buSzPts val="1550"/>
              <a:buChar char="🞇"/>
            </a:pPr>
            <a:r>
              <a:rPr lang="tr-TR" sz="2040" i="1" dirty="0" err="1"/>
              <a:t>That</a:t>
            </a:r>
            <a:r>
              <a:rPr lang="tr-TR" sz="2040" i="1" dirty="0"/>
              <a:t> is, </a:t>
            </a:r>
            <a:r>
              <a:rPr lang="tr-TR" sz="2040" i="1" dirty="0" err="1"/>
              <a:t>divide</a:t>
            </a:r>
            <a:r>
              <a:rPr lang="tr-TR" sz="2040" i="1" dirty="0"/>
              <a:t> k </a:t>
            </a:r>
            <a:r>
              <a:rPr lang="tr-TR" sz="2040" i="1" dirty="0" err="1"/>
              <a:t>into</a:t>
            </a:r>
            <a:r>
              <a:rPr lang="tr-TR" sz="2040" i="1" dirty="0"/>
              <a:t> </a:t>
            </a:r>
            <a:r>
              <a:rPr lang="tr-TR" sz="2040" i="1" dirty="0" err="1"/>
              <a:t>parts</a:t>
            </a:r>
            <a:r>
              <a:rPr lang="tr-TR" sz="2040" i="1" dirty="0"/>
              <a:t> k</a:t>
            </a:r>
            <a:r>
              <a:rPr lang="tr-TR" sz="2040" i="1" baseline="-25000" dirty="0"/>
              <a:t>1</a:t>
            </a:r>
            <a:r>
              <a:rPr lang="tr-TR" sz="2040" i="1" dirty="0"/>
              <a:t>, k</a:t>
            </a:r>
            <a:r>
              <a:rPr lang="tr-TR" sz="2040" i="1" baseline="-25000" dirty="0"/>
              <a:t>2</a:t>
            </a:r>
            <a:r>
              <a:rPr lang="tr-TR" sz="2040" i="1" dirty="0"/>
              <a:t>, ..., </a:t>
            </a:r>
            <a:r>
              <a:rPr lang="tr-TR" sz="2040" i="1" dirty="0" err="1"/>
              <a:t>k</a:t>
            </a:r>
            <a:r>
              <a:rPr lang="tr-TR" sz="2040" i="1" baseline="-25000" dirty="0" err="1"/>
              <a:t>n</a:t>
            </a:r>
            <a:r>
              <a:rPr lang="tr-TR" sz="2040" i="1" dirty="0"/>
              <a:t>, </a:t>
            </a:r>
            <a:r>
              <a:rPr lang="tr-TR" sz="2040" i="1" dirty="0" err="1"/>
              <a:t>where</a:t>
            </a:r>
            <a:r>
              <a:rPr lang="tr-TR" sz="2040" i="1" dirty="0"/>
              <a:t> </a:t>
            </a:r>
            <a:r>
              <a:rPr lang="tr-TR" sz="2040" dirty="0" err="1"/>
              <a:t>each</a:t>
            </a:r>
            <a:r>
              <a:rPr lang="tr-TR" sz="2040" dirty="0"/>
              <a:t> </a:t>
            </a:r>
            <a:r>
              <a:rPr lang="tr-TR" sz="2040" dirty="0" err="1"/>
              <a:t>part</a:t>
            </a:r>
            <a:r>
              <a:rPr lang="tr-TR" sz="2040" dirty="0"/>
              <a:t> has </a:t>
            </a:r>
            <a:r>
              <a:rPr lang="tr-TR" sz="2040" dirty="0" err="1"/>
              <a:t>the</a:t>
            </a:r>
            <a:r>
              <a:rPr lang="tr-TR" sz="2040" dirty="0"/>
              <a:t> </a:t>
            </a:r>
            <a:r>
              <a:rPr lang="tr-TR" sz="2040" dirty="0" err="1"/>
              <a:t>same</a:t>
            </a:r>
            <a:r>
              <a:rPr lang="tr-TR" sz="2040" dirty="0"/>
              <a:t> </a:t>
            </a:r>
            <a:r>
              <a:rPr lang="tr-TR" sz="2040" dirty="0" err="1"/>
              <a:t>number</a:t>
            </a:r>
            <a:r>
              <a:rPr lang="tr-TR" sz="2040" dirty="0"/>
              <a:t> of </a:t>
            </a:r>
            <a:r>
              <a:rPr lang="tr-TR" sz="2040" dirty="0" err="1"/>
              <a:t>digits</a:t>
            </a:r>
            <a:r>
              <a:rPr lang="tr-TR" sz="2040" dirty="0"/>
              <a:t> </a:t>
            </a:r>
            <a:r>
              <a:rPr lang="tr-TR" sz="2040" dirty="0" err="1"/>
              <a:t>except</a:t>
            </a:r>
            <a:r>
              <a:rPr lang="tr-TR" sz="2040" dirty="0"/>
              <a:t> </a:t>
            </a:r>
            <a:r>
              <a:rPr lang="tr-TR" sz="2040" dirty="0" err="1"/>
              <a:t>the</a:t>
            </a:r>
            <a:r>
              <a:rPr lang="tr-TR" sz="2040" dirty="0"/>
              <a:t> </a:t>
            </a:r>
            <a:r>
              <a:rPr lang="tr-TR" sz="2040" dirty="0" err="1"/>
              <a:t>last</a:t>
            </a:r>
            <a:r>
              <a:rPr lang="tr-TR" sz="2040" dirty="0"/>
              <a:t> </a:t>
            </a:r>
            <a:r>
              <a:rPr lang="tr-TR" sz="2040" dirty="0" err="1"/>
              <a:t>part</a:t>
            </a:r>
            <a:r>
              <a:rPr lang="tr-TR" sz="2040" dirty="0"/>
              <a:t> </a:t>
            </a:r>
            <a:r>
              <a:rPr lang="tr-TR" sz="2040" dirty="0" err="1"/>
              <a:t>which</a:t>
            </a:r>
            <a:r>
              <a:rPr lang="tr-TR" sz="2040" dirty="0"/>
              <a:t> </a:t>
            </a:r>
            <a:r>
              <a:rPr lang="tr-TR" sz="2040" dirty="0" err="1"/>
              <a:t>may</a:t>
            </a:r>
            <a:r>
              <a:rPr lang="tr-TR" sz="2040" dirty="0"/>
              <a:t> </a:t>
            </a:r>
            <a:r>
              <a:rPr lang="tr-TR" sz="2040" dirty="0" err="1"/>
              <a:t>have</a:t>
            </a:r>
            <a:r>
              <a:rPr lang="tr-TR" sz="2040" dirty="0"/>
              <a:t> </a:t>
            </a:r>
            <a:r>
              <a:rPr lang="tr-TR" sz="2040" dirty="0" err="1"/>
              <a:t>lesser</a:t>
            </a:r>
            <a:r>
              <a:rPr lang="tr-TR" sz="2040" dirty="0"/>
              <a:t> </a:t>
            </a:r>
            <a:r>
              <a:rPr lang="tr-TR" sz="2040" dirty="0" err="1"/>
              <a:t>digits</a:t>
            </a:r>
            <a:r>
              <a:rPr lang="tr-TR" sz="2040" dirty="0"/>
              <a:t> </a:t>
            </a:r>
            <a:r>
              <a:rPr lang="tr-TR" sz="2040" dirty="0" err="1"/>
              <a:t>than</a:t>
            </a:r>
            <a:r>
              <a:rPr lang="tr-TR" sz="2040" dirty="0"/>
              <a:t> </a:t>
            </a:r>
            <a:r>
              <a:rPr lang="tr-TR" sz="2040" dirty="0" err="1"/>
              <a:t>the</a:t>
            </a:r>
            <a:r>
              <a:rPr lang="tr-TR" sz="2040" dirty="0"/>
              <a:t> </a:t>
            </a:r>
            <a:r>
              <a:rPr lang="tr-TR" sz="2040" dirty="0" err="1"/>
              <a:t>other</a:t>
            </a:r>
            <a:r>
              <a:rPr lang="tr-TR" sz="2040" dirty="0"/>
              <a:t> </a:t>
            </a:r>
            <a:r>
              <a:rPr lang="tr-TR" sz="2040" dirty="0" err="1"/>
              <a:t>parts</a:t>
            </a:r>
            <a:r>
              <a:rPr lang="tr-TR" sz="2040" dirty="0"/>
              <a:t>.</a:t>
            </a:r>
            <a:endParaRPr dirty="0"/>
          </a:p>
          <a:p>
            <a:pPr marL="342900" lvl="0" indent="-274320" algn="l" rtl="0">
              <a:lnSpc>
                <a:spcPct val="80000"/>
              </a:lnSpc>
              <a:spcBef>
                <a:spcPts val="408"/>
              </a:spcBef>
              <a:spcAft>
                <a:spcPts val="0"/>
              </a:spcAft>
              <a:buSzPts val="1550"/>
              <a:buChar char="🞇"/>
            </a:pPr>
            <a:r>
              <a:rPr lang="tr-TR" sz="2040" i="1" dirty="0"/>
              <a:t>Step 2: </a:t>
            </a:r>
            <a:r>
              <a:rPr lang="tr-TR" sz="2040" i="1" dirty="0" err="1"/>
              <a:t>Add</a:t>
            </a:r>
            <a:r>
              <a:rPr lang="tr-TR" sz="2040" i="1" dirty="0"/>
              <a:t> </a:t>
            </a:r>
            <a:r>
              <a:rPr lang="tr-TR" sz="2040" i="1" dirty="0" err="1"/>
              <a:t>the</a:t>
            </a:r>
            <a:r>
              <a:rPr lang="tr-TR" sz="2040" i="1" dirty="0"/>
              <a:t> </a:t>
            </a:r>
            <a:r>
              <a:rPr lang="tr-TR" sz="2040" i="1" dirty="0" err="1"/>
              <a:t>individual</a:t>
            </a:r>
            <a:r>
              <a:rPr lang="tr-TR" sz="2040" i="1" dirty="0"/>
              <a:t> </a:t>
            </a:r>
            <a:r>
              <a:rPr lang="tr-TR" sz="2040" i="1" dirty="0" err="1"/>
              <a:t>parts</a:t>
            </a:r>
            <a:r>
              <a:rPr lang="tr-TR" sz="2040" i="1" dirty="0"/>
              <a:t>. </a:t>
            </a:r>
            <a:r>
              <a:rPr lang="tr-TR" sz="2040" i="1" dirty="0" err="1"/>
              <a:t>That</a:t>
            </a:r>
            <a:r>
              <a:rPr lang="tr-TR" sz="2040" i="1" dirty="0"/>
              <a:t> is, </a:t>
            </a:r>
            <a:r>
              <a:rPr lang="tr-TR" sz="2040" i="1" dirty="0" err="1"/>
              <a:t>obtain</a:t>
            </a:r>
            <a:r>
              <a:rPr lang="tr-TR" sz="2040" i="1" dirty="0"/>
              <a:t> </a:t>
            </a:r>
            <a:r>
              <a:rPr lang="tr-TR" sz="2040" i="1" dirty="0" err="1"/>
              <a:t>the</a:t>
            </a:r>
            <a:r>
              <a:rPr lang="tr-TR" sz="2040" i="1" dirty="0"/>
              <a:t> </a:t>
            </a:r>
            <a:r>
              <a:rPr lang="tr-TR" sz="2040" i="1" dirty="0" err="1"/>
              <a:t>sum</a:t>
            </a:r>
            <a:r>
              <a:rPr lang="tr-TR" sz="2040" i="1" dirty="0"/>
              <a:t> of k</a:t>
            </a:r>
            <a:r>
              <a:rPr lang="tr-TR" sz="2040" i="1" baseline="-25000" dirty="0"/>
              <a:t>1</a:t>
            </a:r>
            <a:r>
              <a:rPr lang="tr-TR" sz="2040" i="1" dirty="0"/>
              <a:t> + k</a:t>
            </a:r>
            <a:r>
              <a:rPr lang="tr-TR" sz="2040" i="1" baseline="-25000" dirty="0"/>
              <a:t>2</a:t>
            </a:r>
            <a:r>
              <a:rPr lang="tr-TR" sz="2040" i="1" dirty="0"/>
              <a:t> + ... + </a:t>
            </a:r>
            <a:r>
              <a:rPr lang="tr-TR" sz="2040" i="1" dirty="0" err="1"/>
              <a:t>k</a:t>
            </a:r>
            <a:r>
              <a:rPr lang="tr-TR" sz="2040" i="1" baseline="-25000" dirty="0" err="1"/>
              <a:t>n</a:t>
            </a:r>
            <a:r>
              <a:rPr lang="tr-TR" sz="2040" i="1" dirty="0"/>
              <a:t>. </a:t>
            </a:r>
            <a:endParaRPr sz="2040" i="1" dirty="0"/>
          </a:p>
          <a:p>
            <a:pPr marL="342900" lvl="0" indent="-274320" algn="l" rtl="0">
              <a:lnSpc>
                <a:spcPct val="80000"/>
              </a:lnSpc>
              <a:spcBef>
                <a:spcPts val="408"/>
              </a:spcBef>
              <a:spcAft>
                <a:spcPts val="0"/>
              </a:spcAft>
              <a:buSzPts val="1550"/>
              <a:buChar char="🞇"/>
            </a:pPr>
            <a:r>
              <a:rPr lang="tr-TR" sz="2040" i="1" dirty="0" err="1"/>
              <a:t>The</a:t>
            </a:r>
            <a:r>
              <a:rPr lang="tr-TR" sz="2040" i="1" dirty="0"/>
              <a:t> </a:t>
            </a:r>
            <a:r>
              <a:rPr lang="tr-TR" sz="2040" i="1" dirty="0" err="1"/>
              <a:t>hash</a:t>
            </a:r>
            <a:r>
              <a:rPr lang="tr-TR" sz="2040" i="1" dirty="0"/>
              <a:t> </a:t>
            </a:r>
            <a:r>
              <a:rPr lang="tr-TR" sz="2040" i="1" dirty="0" err="1"/>
              <a:t>value</a:t>
            </a:r>
            <a:r>
              <a:rPr lang="tr-TR" sz="2040" i="1" dirty="0"/>
              <a:t> is </a:t>
            </a:r>
            <a:r>
              <a:rPr lang="tr-TR" sz="2040" dirty="0" err="1"/>
              <a:t>produced</a:t>
            </a:r>
            <a:r>
              <a:rPr lang="tr-TR" sz="2040" dirty="0"/>
              <a:t> </a:t>
            </a:r>
            <a:r>
              <a:rPr lang="tr-TR" sz="2040" dirty="0" err="1"/>
              <a:t>by</a:t>
            </a:r>
            <a:r>
              <a:rPr lang="tr-TR" sz="2040" dirty="0"/>
              <a:t> </a:t>
            </a:r>
            <a:r>
              <a:rPr lang="tr-TR" sz="2040" dirty="0" err="1"/>
              <a:t>ignoring</a:t>
            </a:r>
            <a:r>
              <a:rPr lang="tr-TR" sz="2040" dirty="0"/>
              <a:t> </a:t>
            </a:r>
            <a:r>
              <a:rPr lang="tr-TR" sz="2040" dirty="0" err="1"/>
              <a:t>the</a:t>
            </a:r>
            <a:r>
              <a:rPr lang="tr-TR" sz="2040" dirty="0"/>
              <a:t> </a:t>
            </a:r>
            <a:r>
              <a:rPr lang="tr-TR" sz="2040" dirty="0" err="1"/>
              <a:t>last</a:t>
            </a:r>
            <a:r>
              <a:rPr lang="tr-TR" sz="2040" dirty="0"/>
              <a:t> </a:t>
            </a:r>
            <a:r>
              <a:rPr lang="tr-TR" sz="2040" dirty="0" err="1"/>
              <a:t>carry</a:t>
            </a:r>
            <a:r>
              <a:rPr lang="tr-TR" sz="2040" dirty="0"/>
              <a:t>, </a:t>
            </a:r>
            <a:r>
              <a:rPr lang="tr-TR" sz="2040" dirty="0" err="1"/>
              <a:t>if</a:t>
            </a:r>
            <a:r>
              <a:rPr lang="tr-TR" sz="2040" dirty="0"/>
              <a:t> </a:t>
            </a:r>
            <a:r>
              <a:rPr lang="tr-TR" sz="2040" dirty="0" err="1"/>
              <a:t>any</a:t>
            </a:r>
            <a:r>
              <a:rPr lang="tr-TR" sz="2040" dirty="0"/>
              <a:t>.</a:t>
            </a:r>
            <a:endParaRPr dirty="0"/>
          </a:p>
          <a:p>
            <a:pPr marL="342900" lvl="0" indent="-274320" algn="l" rtl="0">
              <a:lnSpc>
                <a:spcPct val="80000"/>
              </a:lnSpc>
              <a:spcBef>
                <a:spcPts val="408"/>
              </a:spcBef>
              <a:spcAft>
                <a:spcPts val="0"/>
              </a:spcAft>
              <a:buSzPts val="1550"/>
              <a:buChar char="🞇"/>
            </a:pPr>
            <a:r>
              <a:rPr lang="tr-TR" sz="2040" dirty="0" err="1"/>
              <a:t>Note</a:t>
            </a:r>
            <a:r>
              <a:rPr lang="tr-TR" sz="2040" dirty="0"/>
              <a:t> </a:t>
            </a:r>
            <a:r>
              <a:rPr lang="tr-TR" sz="2040" dirty="0" err="1"/>
              <a:t>that</a:t>
            </a:r>
            <a:r>
              <a:rPr lang="tr-TR" sz="2040" dirty="0"/>
              <a:t> </a:t>
            </a:r>
            <a:r>
              <a:rPr lang="tr-TR" sz="2040" dirty="0" err="1"/>
              <a:t>the</a:t>
            </a:r>
            <a:r>
              <a:rPr lang="tr-TR" sz="2040" dirty="0"/>
              <a:t> </a:t>
            </a:r>
            <a:r>
              <a:rPr lang="tr-TR" sz="2040" dirty="0" err="1"/>
              <a:t>number</a:t>
            </a:r>
            <a:r>
              <a:rPr lang="tr-TR" sz="2040" dirty="0"/>
              <a:t> of </a:t>
            </a:r>
            <a:r>
              <a:rPr lang="tr-TR" sz="2040" dirty="0" err="1"/>
              <a:t>digits</a:t>
            </a:r>
            <a:r>
              <a:rPr lang="tr-TR" sz="2040" dirty="0"/>
              <a:t> in </a:t>
            </a:r>
            <a:r>
              <a:rPr lang="tr-TR" sz="2040" dirty="0" err="1"/>
              <a:t>each</a:t>
            </a:r>
            <a:r>
              <a:rPr lang="tr-TR" sz="2040" dirty="0"/>
              <a:t> </a:t>
            </a:r>
            <a:r>
              <a:rPr lang="tr-TR" sz="2040" dirty="0" err="1"/>
              <a:t>part</a:t>
            </a:r>
            <a:r>
              <a:rPr lang="tr-TR" sz="2040" dirty="0"/>
              <a:t> of </a:t>
            </a:r>
            <a:r>
              <a:rPr lang="tr-TR" sz="2040" dirty="0" err="1"/>
              <a:t>the</a:t>
            </a:r>
            <a:r>
              <a:rPr lang="tr-TR" sz="2040" dirty="0"/>
              <a:t> </a:t>
            </a:r>
            <a:r>
              <a:rPr lang="tr-TR" sz="2040" dirty="0" err="1"/>
              <a:t>key</a:t>
            </a:r>
            <a:r>
              <a:rPr lang="tr-TR" sz="2040" dirty="0"/>
              <a:t> </a:t>
            </a:r>
            <a:r>
              <a:rPr lang="tr-TR" sz="2040" dirty="0" err="1"/>
              <a:t>will</a:t>
            </a:r>
            <a:r>
              <a:rPr lang="tr-TR" sz="2040" dirty="0"/>
              <a:t> </a:t>
            </a:r>
            <a:r>
              <a:rPr lang="tr-TR" sz="2040" dirty="0" err="1"/>
              <a:t>vary</a:t>
            </a:r>
            <a:r>
              <a:rPr lang="tr-TR" sz="2040" dirty="0"/>
              <a:t> </a:t>
            </a:r>
            <a:r>
              <a:rPr lang="tr-TR" sz="2040" dirty="0" err="1"/>
              <a:t>depending</a:t>
            </a:r>
            <a:r>
              <a:rPr lang="tr-TR" sz="2040" dirty="0"/>
              <a:t> </a:t>
            </a:r>
            <a:r>
              <a:rPr lang="tr-TR" sz="2040" dirty="0" err="1"/>
              <a:t>upon</a:t>
            </a:r>
            <a:r>
              <a:rPr lang="tr-TR" sz="2040" dirty="0"/>
              <a:t> </a:t>
            </a:r>
            <a:r>
              <a:rPr lang="tr-TR" sz="2040" dirty="0" err="1"/>
              <a:t>the</a:t>
            </a:r>
            <a:r>
              <a:rPr lang="tr-TR" sz="2040" dirty="0"/>
              <a:t> size of </a:t>
            </a:r>
            <a:r>
              <a:rPr lang="tr-TR" sz="2040" dirty="0" err="1"/>
              <a:t>the</a:t>
            </a:r>
            <a:r>
              <a:rPr lang="tr-TR" sz="2040" dirty="0"/>
              <a:t> </a:t>
            </a:r>
            <a:r>
              <a:rPr lang="tr-TR" sz="2040" dirty="0" err="1"/>
              <a:t>hash</a:t>
            </a:r>
            <a:r>
              <a:rPr lang="tr-TR" sz="2040" dirty="0"/>
              <a:t> </a:t>
            </a:r>
            <a:r>
              <a:rPr lang="tr-TR" sz="2040" dirty="0" err="1"/>
              <a:t>table</a:t>
            </a:r>
            <a:r>
              <a:rPr lang="tr-TR" sz="2040" dirty="0"/>
              <a:t>. </a:t>
            </a:r>
            <a:endParaRPr sz="2040" dirty="0"/>
          </a:p>
          <a:p>
            <a:pPr marL="342900" lvl="0" indent="-274320" algn="l" rtl="0">
              <a:lnSpc>
                <a:spcPct val="80000"/>
              </a:lnSpc>
              <a:spcBef>
                <a:spcPts val="408"/>
              </a:spcBef>
              <a:spcAft>
                <a:spcPts val="0"/>
              </a:spcAft>
              <a:buSzPts val="1550"/>
              <a:buChar char="🞇"/>
            </a:pPr>
            <a:r>
              <a:rPr lang="tr-TR" sz="2040" dirty="0" err="1"/>
              <a:t>For</a:t>
            </a:r>
            <a:r>
              <a:rPr lang="tr-TR" sz="2040" dirty="0"/>
              <a:t> </a:t>
            </a:r>
            <a:r>
              <a:rPr lang="tr-TR" sz="2040" dirty="0" err="1"/>
              <a:t>example</a:t>
            </a:r>
            <a:r>
              <a:rPr lang="tr-TR" sz="2040" dirty="0"/>
              <a:t>, </a:t>
            </a:r>
            <a:r>
              <a:rPr lang="tr-TR" sz="2040" dirty="0" err="1"/>
              <a:t>if</a:t>
            </a:r>
            <a:r>
              <a:rPr lang="tr-TR" sz="2040" dirty="0"/>
              <a:t> </a:t>
            </a:r>
            <a:r>
              <a:rPr lang="tr-TR" sz="2040" dirty="0" err="1"/>
              <a:t>the</a:t>
            </a:r>
            <a:r>
              <a:rPr lang="tr-TR" sz="2040" dirty="0"/>
              <a:t> </a:t>
            </a:r>
            <a:r>
              <a:rPr lang="tr-TR" sz="2040" dirty="0" err="1"/>
              <a:t>hash</a:t>
            </a:r>
            <a:r>
              <a:rPr lang="tr-TR" sz="2040" dirty="0"/>
              <a:t> </a:t>
            </a:r>
            <a:r>
              <a:rPr lang="tr-TR" sz="2040" dirty="0" err="1"/>
              <a:t>table</a:t>
            </a:r>
            <a:r>
              <a:rPr lang="tr-TR" sz="2040" dirty="0"/>
              <a:t> has a size of 1000, </a:t>
            </a:r>
            <a:r>
              <a:rPr lang="tr-TR" sz="2040" dirty="0" err="1"/>
              <a:t>then</a:t>
            </a:r>
            <a:r>
              <a:rPr lang="tr-TR" sz="2040" dirty="0"/>
              <a:t> </a:t>
            </a:r>
            <a:r>
              <a:rPr lang="tr-TR" sz="2040" dirty="0" err="1"/>
              <a:t>there</a:t>
            </a:r>
            <a:r>
              <a:rPr lang="tr-TR" sz="2040" dirty="0"/>
              <a:t> </a:t>
            </a:r>
            <a:r>
              <a:rPr lang="tr-TR" sz="2040" dirty="0" err="1"/>
              <a:t>are</a:t>
            </a:r>
            <a:r>
              <a:rPr lang="tr-TR" sz="2040" dirty="0"/>
              <a:t> 1000 </a:t>
            </a:r>
            <a:r>
              <a:rPr lang="tr-TR" sz="2040" dirty="0" err="1"/>
              <a:t>locations</a:t>
            </a:r>
            <a:r>
              <a:rPr lang="tr-TR" sz="2040" dirty="0"/>
              <a:t> in </a:t>
            </a:r>
            <a:r>
              <a:rPr lang="tr-TR" sz="2040" dirty="0" err="1"/>
              <a:t>the</a:t>
            </a:r>
            <a:r>
              <a:rPr lang="tr-TR" sz="2040" dirty="0"/>
              <a:t> </a:t>
            </a:r>
            <a:r>
              <a:rPr lang="tr-TR" sz="2040" dirty="0" err="1"/>
              <a:t>hash</a:t>
            </a:r>
            <a:r>
              <a:rPr lang="tr-TR" sz="2040" dirty="0"/>
              <a:t> </a:t>
            </a:r>
            <a:r>
              <a:rPr lang="tr-TR" sz="2040" dirty="0" err="1"/>
              <a:t>table</a:t>
            </a:r>
            <a:r>
              <a:rPr lang="tr-TR" sz="2040" dirty="0"/>
              <a:t>. </a:t>
            </a:r>
            <a:endParaRPr sz="2040" dirty="0"/>
          </a:p>
          <a:p>
            <a:pPr marL="342900" lvl="0" indent="-274320" algn="l" rtl="0">
              <a:lnSpc>
                <a:spcPct val="80000"/>
              </a:lnSpc>
              <a:spcBef>
                <a:spcPts val="408"/>
              </a:spcBef>
              <a:spcAft>
                <a:spcPts val="0"/>
              </a:spcAft>
              <a:buSzPts val="1550"/>
              <a:buChar char="🞇"/>
            </a:pPr>
            <a:r>
              <a:rPr lang="tr-TR" sz="2040" dirty="0" err="1"/>
              <a:t>To</a:t>
            </a:r>
            <a:r>
              <a:rPr lang="tr-TR" sz="2040" dirty="0"/>
              <a:t> </a:t>
            </a:r>
            <a:r>
              <a:rPr lang="tr-TR" sz="2040" dirty="0" err="1"/>
              <a:t>address</a:t>
            </a:r>
            <a:r>
              <a:rPr lang="tr-TR" sz="2040" dirty="0"/>
              <a:t> </a:t>
            </a:r>
            <a:r>
              <a:rPr lang="tr-TR" sz="2040" dirty="0" err="1"/>
              <a:t>these</a:t>
            </a:r>
            <a:r>
              <a:rPr lang="tr-TR" sz="2040" dirty="0"/>
              <a:t> 1000 </a:t>
            </a:r>
            <a:r>
              <a:rPr lang="tr-TR" sz="2040" dirty="0" err="1"/>
              <a:t>locations</a:t>
            </a:r>
            <a:r>
              <a:rPr lang="tr-TR" sz="2040" dirty="0"/>
              <a:t>, </a:t>
            </a:r>
            <a:r>
              <a:rPr lang="tr-TR" sz="2040" dirty="0" err="1"/>
              <a:t>we</a:t>
            </a:r>
            <a:r>
              <a:rPr lang="tr-TR" sz="2040" dirty="0"/>
              <a:t> </a:t>
            </a:r>
            <a:r>
              <a:rPr lang="tr-TR" sz="2040" dirty="0" err="1"/>
              <a:t>need</a:t>
            </a:r>
            <a:r>
              <a:rPr lang="tr-TR" sz="2040" dirty="0"/>
              <a:t> at </a:t>
            </a:r>
            <a:r>
              <a:rPr lang="tr-TR" sz="2040" dirty="0" err="1"/>
              <a:t>least</a:t>
            </a:r>
            <a:r>
              <a:rPr lang="tr-TR" sz="2040" dirty="0"/>
              <a:t> </a:t>
            </a:r>
            <a:r>
              <a:rPr lang="tr-TR" sz="2040" dirty="0" err="1"/>
              <a:t>three</a:t>
            </a:r>
            <a:r>
              <a:rPr lang="tr-TR" sz="2040" dirty="0"/>
              <a:t> </a:t>
            </a:r>
            <a:r>
              <a:rPr lang="tr-TR" sz="2040" dirty="0" err="1"/>
              <a:t>digits</a:t>
            </a:r>
            <a:r>
              <a:rPr lang="tr-TR" sz="2040" dirty="0"/>
              <a:t>; </a:t>
            </a:r>
            <a:r>
              <a:rPr lang="tr-TR" sz="2040" dirty="0" err="1"/>
              <a:t>therefore</a:t>
            </a:r>
            <a:r>
              <a:rPr lang="tr-TR" sz="2040" dirty="0"/>
              <a:t>, </a:t>
            </a:r>
            <a:r>
              <a:rPr lang="tr-TR" sz="2040" dirty="0" err="1"/>
              <a:t>each</a:t>
            </a:r>
            <a:r>
              <a:rPr lang="tr-TR" sz="2040" dirty="0"/>
              <a:t> </a:t>
            </a:r>
            <a:r>
              <a:rPr lang="tr-TR" sz="2040" dirty="0" err="1"/>
              <a:t>part</a:t>
            </a:r>
            <a:r>
              <a:rPr lang="tr-TR" sz="2040" dirty="0"/>
              <a:t> of </a:t>
            </a:r>
            <a:r>
              <a:rPr lang="tr-TR" sz="2040" dirty="0" err="1"/>
              <a:t>the</a:t>
            </a:r>
            <a:r>
              <a:rPr lang="tr-TR" sz="2040" dirty="0"/>
              <a:t> </a:t>
            </a:r>
            <a:r>
              <a:rPr lang="tr-TR" sz="2040" dirty="0" err="1"/>
              <a:t>key</a:t>
            </a:r>
            <a:r>
              <a:rPr lang="tr-TR" sz="2040" dirty="0"/>
              <a:t> </a:t>
            </a:r>
            <a:r>
              <a:rPr lang="tr-TR" sz="2040" dirty="0" err="1"/>
              <a:t>must</a:t>
            </a:r>
            <a:r>
              <a:rPr lang="tr-TR" sz="2040" dirty="0"/>
              <a:t> </a:t>
            </a:r>
            <a:r>
              <a:rPr lang="tr-TR" sz="2040" dirty="0" err="1"/>
              <a:t>have</a:t>
            </a:r>
            <a:r>
              <a:rPr lang="tr-TR" sz="2040" dirty="0"/>
              <a:t> </a:t>
            </a:r>
            <a:r>
              <a:rPr lang="tr-TR" sz="2040" dirty="0" err="1"/>
              <a:t>three</a:t>
            </a:r>
            <a:r>
              <a:rPr lang="tr-TR" sz="2040" dirty="0"/>
              <a:t> </a:t>
            </a:r>
            <a:r>
              <a:rPr lang="tr-TR" sz="2040" dirty="0" err="1"/>
              <a:t>digits</a:t>
            </a:r>
            <a:r>
              <a:rPr lang="tr-TR" sz="2040" dirty="0"/>
              <a:t> </a:t>
            </a:r>
            <a:r>
              <a:rPr lang="tr-TR" sz="2040" dirty="0" err="1"/>
              <a:t>except</a:t>
            </a:r>
            <a:r>
              <a:rPr lang="tr-TR" sz="2040" dirty="0"/>
              <a:t> </a:t>
            </a:r>
            <a:r>
              <a:rPr lang="tr-TR" sz="2040" dirty="0" err="1"/>
              <a:t>the</a:t>
            </a:r>
            <a:r>
              <a:rPr lang="tr-TR" sz="2040" dirty="0"/>
              <a:t> </a:t>
            </a:r>
            <a:r>
              <a:rPr lang="tr-TR" sz="2040" dirty="0" err="1"/>
              <a:t>last</a:t>
            </a:r>
            <a:r>
              <a:rPr lang="tr-TR" sz="2040" dirty="0"/>
              <a:t> </a:t>
            </a:r>
            <a:r>
              <a:rPr lang="tr-TR" sz="2040" dirty="0" err="1"/>
              <a:t>part</a:t>
            </a:r>
            <a:r>
              <a:rPr lang="tr-TR" sz="2040" dirty="0"/>
              <a:t> </a:t>
            </a:r>
            <a:r>
              <a:rPr lang="tr-TR" sz="2040" dirty="0" err="1"/>
              <a:t>which</a:t>
            </a:r>
            <a:r>
              <a:rPr lang="tr-TR" sz="2040" dirty="0"/>
              <a:t> </a:t>
            </a:r>
            <a:r>
              <a:rPr lang="tr-TR" sz="2040" dirty="0" err="1"/>
              <a:t>may</a:t>
            </a:r>
            <a:r>
              <a:rPr lang="tr-TR" sz="2040" dirty="0"/>
              <a:t> </a:t>
            </a:r>
            <a:r>
              <a:rPr lang="tr-TR" sz="2040" dirty="0" err="1"/>
              <a:t>have</a:t>
            </a:r>
            <a:r>
              <a:rPr lang="tr-TR" sz="2040" dirty="0"/>
              <a:t> </a:t>
            </a:r>
            <a:r>
              <a:rPr lang="tr-TR" sz="2040" dirty="0" err="1"/>
              <a:t>lesser</a:t>
            </a:r>
            <a:r>
              <a:rPr lang="tr-TR" sz="2040" dirty="0"/>
              <a:t> </a:t>
            </a:r>
            <a:r>
              <a:rPr lang="tr-TR" sz="2040" dirty="0" err="1"/>
              <a:t>digits</a:t>
            </a:r>
            <a:r>
              <a:rPr lang="tr-TR" sz="2040" dirty="0"/>
              <a:t>.</a:t>
            </a:r>
            <a:endParaRPr sz="2040" dirty="0"/>
          </a:p>
        </p:txBody>
      </p:sp>
      <p:sp>
        <p:nvSpPr>
          <p:cNvPr id="426" name="Google Shape;426;p21"/>
          <p:cNvSpPr txBox="1">
            <a:spLocks noGrp="1"/>
          </p:cNvSpPr>
          <p:nvPr>
            <p:ph type="sldNum" idx="12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19</a:t>
            </a:fld>
            <a:endParaRPr/>
          </a:p>
        </p:txBody>
      </p:sp>
      <p:sp>
        <p:nvSpPr>
          <p:cNvPr id="427" name="Google Shape;427;p21"/>
          <p:cNvSpPr txBox="1">
            <a:spLocks noGrp="1"/>
          </p:cNvSpPr>
          <p:nvPr>
            <p:ph type="ftr" idx="11"/>
          </p:nvPr>
        </p:nvSpPr>
        <p:spPr>
          <a:xfrm>
            <a:off x="5181600" y="6324600"/>
            <a:ext cx="35021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b="1">
                <a:solidFill>
                  <a:schemeClr val="dk1"/>
                </a:solidFill>
              </a:rPr>
              <a:t>Data Structures Using C, Second Edition</a:t>
            </a:r>
            <a:endParaRPr b="1">
              <a:solidFill>
                <a:schemeClr val="dk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>
                <a:solidFill>
                  <a:schemeClr val="dk1"/>
                </a:solidFill>
              </a:rPr>
              <a:t>Reema Thareja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"/>
          <p:cNvSpPr txBox="1">
            <a:spLocks noGrp="1"/>
          </p:cNvSpPr>
          <p:nvPr>
            <p:ph type="body" idx="1"/>
          </p:nvPr>
        </p:nvSpPr>
        <p:spPr>
          <a:xfrm>
            <a:off x="1043492" y="990600"/>
            <a:ext cx="7186108" cy="5105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274319" algn="l" rtl="0">
              <a:spcBef>
                <a:spcPts val="0"/>
              </a:spcBef>
              <a:spcAft>
                <a:spcPts val="0"/>
              </a:spcAft>
              <a:buSzPts val="1824"/>
              <a:buChar char="🞇"/>
            </a:pPr>
            <a:r>
              <a:rPr lang="tr-TR"/>
              <a:t>Introduction</a:t>
            </a:r>
            <a:endParaRPr/>
          </a:p>
          <a:p>
            <a:pPr marL="342900" lvl="0" indent="-274319" algn="l" rtl="0">
              <a:spcBef>
                <a:spcPts val="480"/>
              </a:spcBef>
              <a:spcAft>
                <a:spcPts val="0"/>
              </a:spcAft>
              <a:buSzPts val="1824"/>
              <a:buChar char="🞇"/>
            </a:pPr>
            <a:r>
              <a:rPr lang="tr-TR"/>
              <a:t>Hash Tables</a:t>
            </a:r>
            <a:endParaRPr/>
          </a:p>
          <a:p>
            <a:pPr marL="342900" lvl="0" indent="-274319" algn="l" rtl="0">
              <a:spcBef>
                <a:spcPts val="480"/>
              </a:spcBef>
              <a:spcAft>
                <a:spcPts val="0"/>
              </a:spcAft>
              <a:buSzPts val="1824"/>
              <a:buChar char="🞇"/>
            </a:pPr>
            <a:r>
              <a:rPr lang="tr-TR"/>
              <a:t>Hash Functions</a:t>
            </a:r>
            <a:endParaRPr/>
          </a:p>
          <a:p>
            <a:pPr marL="342900" lvl="0" indent="-274319" algn="l" rtl="0">
              <a:spcBef>
                <a:spcPts val="480"/>
              </a:spcBef>
              <a:spcAft>
                <a:spcPts val="0"/>
              </a:spcAft>
              <a:buSzPts val="1824"/>
              <a:buChar char="🞇"/>
            </a:pPr>
            <a:r>
              <a:rPr lang="tr-TR"/>
              <a:t>Collisions</a:t>
            </a:r>
            <a:endParaRPr/>
          </a:p>
          <a:p>
            <a:pPr marL="342900" lvl="0" indent="-158496" algn="l" rtl="0">
              <a:spcBef>
                <a:spcPts val="480"/>
              </a:spcBef>
              <a:spcAft>
                <a:spcPts val="0"/>
              </a:spcAft>
              <a:buSzPts val="1824"/>
              <a:buNone/>
            </a:pPr>
            <a:endParaRPr/>
          </a:p>
          <a:p>
            <a:pPr marL="342900" lvl="0" indent="-158496" algn="l" rtl="0">
              <a:spcBef>
                <a:spcPts val="480"/>
              </a:spcBef>
              <a:spcAft>
                <a:spcPts val="0"/>
              </a:spcAft>
              <a:buSzPts val="1824"/>
              <a:buNone/>
            </a:pPr>
            <a:endParaRPr/>
          </a:p>
        </p:txBody>
      </p:sp>
      <p:sp>
        <p:nvSpPr>
          <p:cNvPr id="268" name="Google Shape;268;p2"/>
          <p:cNvSpPr txBox="1">
            <a:spLocks noGrp="1"/>
          </p:cNvSpPr>
          <p:nvPr>
            <p:ph type="sldNum" idx="12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2</a:t>
            </a:fld>
            <a:endParaRPr/>
          </a:p>
        </p:txBody>
      </p:sp>
      <p:sp>
        <p:nvSpPr>
          <p:cNvPr id="269" name="Google Shape;269;p2"/>
          <p:cNvSpPr txBox="1">
            <a:spLocks noGrp="1"/>
          </p:cNvSpPr>
          <p:nvPr>
            <p:ph type="ftr" idx="11"/>
          </p:nvPr>
        </p:nvSpPr>
        <p:spPr>
          <a:xfrm>
            <a:off x="4641448" y="5715000"/>
            <a:ext cx="3502152" cy="5022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b="1">
                <a:solidFill>
                  <a:schemeClr val="dk1"/>
                </a:solidFill>
              </a:rPr>
              <a:t>Data Structures Using C, Second Edition</a:t>
            </a:r>
            <a:endParaRPr b="1">
              <a:solidFill>
                <a:schemeClr val="dk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>
                <a:solidFill>
                  <a:schemeClr val="dk1"/>
                </a:solidFill>
              </a:rPr>
              <a:t>Reema Thareja</a:t>
            </a:r>
            <a:endParaRPr>
              <a:solidFill>
                <a:schemeClr val="dk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22"/>
          <p:cNvSpPr txBox="1">
            <a:spLocks noGrp="1"/>
          </p:cNvSpPr>
          <p:nvPr>
            <p:ph type="title"/>
          </p:nvPr>
        </p:nvSpPr>
        <p:spPr>
          <a:xfrm>
            <a:off x="442856" y="457200"/>
            <a:ext cx="7024744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Century Gothic"/>
              <a:buNone/>
            </a:pPr>
            <a:r>
              <a:rPr lang="tr-TR" sz="3600"/>
              <a:t>Different Hash Functions</a:t>
            </a:r>
            <a:endParaRPr sz="3600"/>
          </a:p>
        </p:txBody>
      </p:sp>
      <p:sp>
        <p:nvSpPr>
          <p:cNvPr id="434" name="Google Shape;434;p22"/>
          <p:cNvSpPr txBox="1">
            <a:spLocks noGrp="1"/>
          </p:cNvSpPr>
          <p:nvPr>
            <p:ph type="body" idx="1"/>
          </p:nvPr>
        </p:nvSpPr>
        <p:spPr>
          <a:xfrm>
            <a:off x="685800" y="1066800"/>
            <a:ext cx="7848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274319" algn="l" rtl="0">
              <a:spcBef>
                <a:spcPts val="0"/>
              </a:spcBef>
              <a:spcAft>
                <a:spcPts val="0"/>
              </a:spcAft>
              <a:buSzPts val="1824"/>
              <a:buChar char="🞇"/>
            </a:pPr>
            <a:r>
              <a:rPr lang="tr-TR" b="1"/>
              <a:t>Folding Method</a:t>
            </a:r>
            <a:endParaRPr b="1"/>
          </a:p>
        </p:txBody>
      </p:sp>
      <p:sp>
        <p:nvSpPr>
          <p:cNvPr id="435" name="Google Shape;435;p22"/>
          <p:cNvSpPr txBox="1">
            <a:spLocks noGrp="1"/>
          </p:cNvSpPr>
          <p:nvPr>
            <p:ph type="sldNum" idx="12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20</a:t>
            </a:fld>
            <a:endParaRPr/>
          </a:p>
        </p:txBody>
      </p:sp>
      <p:sp>
        <p:nvSpPr>
          <p:cNvPr id="436" name="Google Shape;436;p22"/>
          <p:cNvSpPr txBox="1">
            <a:spLocks noGrp="1"/>
          </p:cNvSpPr>
          <p:nvPr>
            <p:ph type="ftr" idx="11"/>
          </p:nvPr>
        </p:nvSpPr>
        <p:spPr>
          <a:xfrm>
            <a:off x="5181600" y="6324600"/>
            <a:ext cx="35021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b="1">
                <a:solidFill>
                  <a:schemeClr val="dk1"/>
                </a:solidFill>
              </a:rPr>
              <a:t>Data Structures Using C, Second Edition</a:t>
            </a:r>
            <a:endParaRPr b="1">
              <a:solidFill>
                <a:schemeClr val="dk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>
                <a:solidFill>
                  <a:schemeClr val="dk1"/>
                </a:solidFill>
              </a:rPr>
              <a:t>Reema Thareja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437" name="Google Shape;437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8175" y="2114550"/>
            <a:ext cx="7867650" cy="262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23"/>
          <p:cNvSpPr txBox="1">
            <a:spLocks noGrp="1"/>
          </p:cNvSpPr>
          <p:nvPr>
            <p:ph type="title"/>
          </p:nvPr>
        </p:nvSpPr>
        <p:spPr>
          <a:xfrm>
            <a:off x="442856" y="457200"/>
            <a:ext cx="7024744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Century Gothic"/>
              <a:buNone/>
            </a:pPr>
            <a:r>
              <a:rPr lang="tr-TR" sz="3600"/>
              <a:t>Collisions</a:t>
            </a:r>
            <a:endParaRPr sz="3600"/>
          </a:p>
        </p:txBody>
      </p:sp>
      <p:sp>
        <p:nvSpPr>
          <p:cNvPr id="444" name="Google Shape;444;p23"/>
          <p:cNvSpPr txBox="1">
            <a:spLocks noGrp="1"/>
          </p:cNvSpPr>
          <p:nvPr>
            <p:ph type="body" idx="1"/>
          </p:nvPr>
        </p:nvSpPr>
        <p:spPr>
          <a:xfrm>
            <a:off x="685800" y="1066800"/>
            <a:ext cx="78486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274319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87"/>
              <a:buChar char="🞇"/>
            </a:pPr>
            <a:r>
              <a:rPr lang="tr-TR" sz="2220" dirty="0"/>
              <a:t>As </a:t>
            </a:r>
            <a:r>
              <a:rPr lang="tr-TR" sz="2220" dirty="0" err="1"/>
              <a:t>discussed</a:t>
            </a:r>
            <a:r>
              <a:rPr lang="tr-TR" sz="2220" dirty="0"/>
              <a:t> </a:t>
            </a:r>
            <a:r>
              <a:rPr lang="tr-TR" sz="2220" dirty="0" err="1"/>
              <a:t>earlier</a:t>
            </a:r>
            <a:r>
              <a:rPr lang="tr-TR" sz="2220" dirty="0"/>
              <a:t> in </a:t>
            </a:r>
            <a:r>
              <a:rPr lang="tr-TR" sz="2220" dirty="0" err="1"/>
              <a:t>this</a:t>
            </a:r>
            <a:r>
              <a:rPr lang="tr-TR" sz="2220" dirty="0"/>
              <a:t> </a:t>
            </a:r>
            <a:r>
              <a:rPr lang="tr-TR" sz="2220" dirty="0" err="1"/>
              <a:t>chapter</a:t>
            </a:r>
            <a:r>
              <a:rPr lang="tr-TR" sz="2220" dirty="0"/>
              <a:t>, </a:t>
            </a:r>
            <a:r>
              <a:rPr lang="tr-TR" sz="2220" dirty="0" err="1"/>
              <a:t>collisions</a:t>
            </a:r>
            <a:r>
              <a:rPr lang="tr-TR" sz="2220" dirty="0"/>
              <a:t> </a:t>
            </a:r>
            <a:r>
              <a:rPr lang="tr-TR" sz="2220" dirty="0" err="1"/>
              <a:t>occur</a:t>
            </a:r>
            <a:r>
              <a:rPr lang="tr-TR" sz="2220" dirty="0"/>
              <a:t> </a:t>
            </a:r>
            <a:r>
              <a:rPr lang="tr-TR" sz="2220" dirty="0" err="1"/>
              <a:t>when</a:t>
            </a:r>
            <a:r>
              <a:rPr lang="tr-TR" sz="2220" dirty="0"/>
              <a:t> </a:t>
            </a:r>
            <a:r>
              <a:rPr lang="tr-TR" sz="2220" dirty="0" err="1"/>
              <a:t>the</a:t>
            </a:r>
            <a:r>
              <a:rPr lang="tr-TR" sz="2220" dirty="0"/>
              <a:t> </a:t>
            </a:r>
            <a:r>
              <a:rPr lang="tr-TR" sz="2220" dirty="0" err="1"/>
              <a:t>hash</a:t>
            </a:r>
            <a:r>
              <a:rPr lang="tr-TR" sz="2220" dirty="0"/>
              <a:t> </a:t>
            </a:r>
            <a:r>
              <a:rPr lang="tr-TR" sz="2220" dirty="0" err="1"/>
              <a:t>function</a:t>
            </a:r>
            <a:r>
              <a:rPr lang="tr-TR" sz="2220" dirty="0"/>
              <a:t> </a:t>
            </a:r>
            <a:r>
              <a:rPr lang="tr-TR" sz="2220" dirty="0" err="1"/>
              <a:t>maps</a:t>
            </a:r>
            <a:r>
              <a:rPr lang="tr-TR" sz="2220" dirty="0"/>
              <a:t> </a:t>
            </a:r>
            <a:r>
              <a:rPr lang="tr-TR" sz="2220" dirty="0" err="1"/>
              <a:t>two</a:t>
            </a:r>
            <a:r>
              <a:rPr lang="tr-TR" sz="2220" dirty="0"/>
              <a:t> </a:t>
            </a:r>
            <a:r>
              <a:rPr lang="tr-TR" sz="2220" dirty="0" err="1"/>
              <a:t>different</a:t>
            </a:r>
            <a:r>
              <a:rPr lang="tr-TR" sz="2220" dirty="0"/>
              <a:t> </a:t>
            </a:r>
            <a:r>
              <a:rPr lang="tr-TR" sz="2220" dirty="0" err="1"/>
              <a:t>keys</a:t>
            </a:r>
            <a:r>
              <a:rPr lang="tr-TR" sz="2220" dirty="0"/>
              <a:t> </a:t>
            </a:r>
            <a:r>
              <a:rPr lang="tr-TR" sz="2220" dirty="0" err="1"/>
              <a:t>to</a:t>
            </a:r>
            <a:r>
              <a:rPr lang="tr-TR" sz="2220" dirty="0"/>
              <a:t> </a:t>
            </a:r>
            <a:r>
              <a:rPr lang="tr-TR" sz="2220" dirty="0" err="1"/>
              <a:t>the</a:t>
            </a:r>
            <a:r>
              <a:rPr lang="tr-TR" sz="2220" dirty="0"/>
              <a:t> </a:t>
            </a:r>
            <a:r>
              <a:rPr lang="tr-TR" sz="2220" dirty="0" err="1"/>
              <a:t>same</a:t>
            </a:r>
            <a:r>
              <a:rPr lang="tr-TR" sz="2220" dirty="0"/>
              <a:t> </a:t>
            </a:r>
            <a:r>
              <a:rPr lang="tr-TR" sz="2220" dirty="0" err="1"/>
              <a:t>location</a:t>
            </a:r>
            <a:r>
              <a:rPr lang="tr-TR" sz="2220" dirty="0"/>
              <a:t>. </a:t>
            </a:r>
            <a:endParaRPr sz="2220" dirty="0"/>
          </a:p>
          <a:p>
            <a:pPr marL="342900" lvl="0" indent="-274319" algn="l" rtl="0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SzPts val="1687"/>
              <a:buChar char="🞇"/>
            </a:pPr>
            <a:r>
              <a:rPr lang="tr-TR" sz="2220" dirty="0" err="1"/>
              <a:t>Obviously</a:t>
            </a:r>
            <a:r>
              <a:rPr lang="tr-TR" sz="2220" dirty="0"/>
              <a:t>, </a:t>
            </a:r>
            <a:r>
              <a:rPr lang="tr-TR" sz="2220" dirty="0" err="1"/>
              <a:t>two</a:t>
            </a:r>
            <a:r>
              <a:rPr lang="tr-TR" sz="2220" dirty="0"/>
              <a:t> </a:t>
            </a:r>
            <a:r>
              <a:rPr lang="tr-TR" sz="2220" dirty="0" err="1"/>
              <a:t>records</a:t>
            </a:r>
            <a:r>
              <a:rPr lang="tr-TR" sz="2220" dirty="0"/>
              <a:t> </a:t>
            </a:r>
            <a:r>
              <a:rPr lang="tr-TR" sz="2220" dirty="0" err="1"/>
              <a:t>cannot</a:t>
            </a:r>
            <a:r>
              <a:rPr lang="tr-TR" sz="2220" dirty="0"/>
              <a:t> be </a:t>
            </a:r>
            <a:r>
              <a:rPr lang="tr-TR" sz="2220" dirty="0" err="1"/>
              <a:t>stored</a:t>
            </a:r>
            <a:r>
              <a:rPr lang="tr-TR" sz="2220" dirty="0"/>
              <a:t> in </a:t>
            </a:r>
            <a:r>
              <a:rPr lang="tr-TR" sz="2220" dirty="0" err="1"/>
              <a:t>the</a:t>
            </a:r>
            <a:r>
              <a:rPr lang="tr-TR" sz="2220" dirty="0"/>
              <a:t> </a:t>
            </a:r>
            <a:r>
              <a:rPr lang="tr-TR" sz="2220" dirty="0" err="1"/>
              <a:t>same</a:t>
            </a:r>
            <a:r>
              <a:rPr lang="tr-TR" sz="2220" dirty="0"/>
              <a:t> </a:t>
            </a:r>
            <a:r>
              <a:rPr lang="tr-TR" sz="2220" dirty="0" err="1"/>
              <a:t>location</a:t>
            </a:r>
            <a:r>
              <a:rPr lang="tr-TR" sz="2220" dirty="0"/>
              <a:t>. </a:t>
            </a:r>
            <a:endParaRPr sz="2220" dirty="0"/>
          </a:p>
          <a:p>
            <a:pPr marL="342900" lvl="0" indent="-274319" algn="l" rtl="0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SzPts val="1687"/>
              <a:buChar char="🞇"/>
            </a:pPr>
            <a:r>
              <a:rPr lang="tr-TR" sz="2220" dirty="0" err="1"/>
              <a:t>Therefore</a:t>
            </a:r>
            <a:r>
              <a:rPr lang="tr-TR" sz="2220" dirty="0"/>
              <a:t>, a </a:t>
            </a:r>
            <a:r>
              <a:rPr lang="tr-TR" sz="2220" dirty="0" err="1"/>
              <a:t>method</a:t>
            </a:r>
            <a:r>
              <a:rPr lang="tr-TR" sz="2220" dirty="0"/>
              <a:t> </a:t>
            </a:r>
            <a:r>
              <a:rPr lang="tr-TR" sz="2220" dirty="0" err="1"/>
              <a:t>used</a:t>
            </a:r>
            <a:r>
              <a:rPr lang="tr-TR" sz="2220" dirty="0"/>
              <a:t> </a:t>
            </a:r>
            <a:r>
              <a:rPr lang="tr-TR" sz="2220" dirty="0" err="1"/>
              <a:t>to</a:t>
            </a:r>
            <a:r>
              <a:rPr lang="tr-TR" sz="2220" dirty="0"/>
              <a:t> </a:t>
            </a:r>
            <a:r>
              <a:rPr lang="tr-TR" sz="2220" dirty="0" err="1"/>
              <a:t>solve</a:t>
            </a:r>
            <a:r>
              <a:rPr lang="tr-TR" sz="2220" dirty="0"/>
              <a:t> </a:t>
            </a:r>
            <a:r>
              <a:rPr lang="tr-TR" sz="2220" dirty="0" err="1"/>
              <a:t>the</a:t>
            </a:r>
            <a:r>
              <a:rPr lang="tr-TR" sz="2220" dirty="0"/>
              <a:t> problem of </a:t>
            </a:r>
            <a:r>
              <a:rPr lang="tr-TR" sz="2220" dirty="0" err="1"/>
              <a:t>collision</a:t>
            </a:r>
            <a:r>
              <a:rPr lang="tr-TR" sz="2220" dirty="0"/>
              <a:t>, </a:t>
            </a:r>
            <a:r>
              <a:rPr lang="tr-TR" sz="2220" dirty="0" err="1"/>
              <a:t>also</a:t>
            </a:r>
            <a:r>
              <a:rPr lang="tr-TR" sz="2220" dirty="0"/>
              <a:t> </a:t>
            </a:r>
            <a:r>
              <a:rPr lang="tr-TR" sz="2220" dirty="0" err="1"/>
              <a:t>called</a:t>
            </a:r>
            <a:r>
              <a:rPr lang="tr-TR" sz="2220" dirty="0"/>
              <a:t> </a:t>
            </a:r>
            <a:r>
              <a:rPr lang="tr-TR" sz="2220" i="1" dirty="0" err="1"/>
              <a:t>collision</a:t>
            </a:r>
            <a:r>
              <a:rPr lang="tr-TR" sz="2220" i="1" dirty="0"/>
              <a:t> </a:t>
            </a:r>
            <a:r>
              <a:rPr lang="tr-TR" sz="2220" i="1" dirty="0" err="1"/>
              <a:t>resolution</a:t>
            </a:r>
            <a:r>
              <a:rPr lang="tr-TR" sz="2220" i="1" dirty="0"/>
              <a:t> </a:t>
            </a:r>
            <a:r>
              <a:rPr lang="tr-TR" sz="2220" i="1" dirty="0" err="1"/>
              <a:t>technique</a:t>
            </a:r>
            <a:r>
              <a:rPr lang="tr-TR" sz="2220" i="1" dirty="0"/>
              <a:t>, is </a:t>
            </a:r>
            <a:r>
              <a:rPr lang="tr-TR" sz="2220" dirty="0" err="1"/>
              <a:t>applied</a:t>
            </a:r>
            <a:r>
              <a:rPr lang="tr-TR" sz="2220" dirty="0"/>
              <a:t>. </a:t>
            </a:r>
            <a:endParaRPr sz="2220" dirty="0"/>
          </a:p>
          <a:p>
            <a:pPr marL="342900" lvl="0" indent="-274319" algn="l" rtl="0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SzPts val="1687"/>
              <a:buChar char="🞇"/>
            </a:pPr>
            <a:r>
              <a:rPr lang="tr-TR" sz="2220" dirty="0" err="1"/>
              <a:t>The</a:t>
            </a:r>
            <a:r>
              <a:rPr lang="tr-TR" sz="2220" dirty="0"/>
              <a:t> </a:t>
            </a:r>
            <a:r>
              <a:rPr lang="tr-TR" sz="2220" dirty="0" err="1"/>
              <a:t>two</a:t>
            </a:r>
            <a:r>
              <a:rPr lang="tr-TR" sz="2220" dirty="0"/>
              <a:t> </a:t>
            </a:r>
            <a:r>
              <a:rPr lang="tr-TR" sz="2220" dirty="0" err="1"/>
              <a:t>most</a:t>
            </a:r>
            <a:r>
              <a:rPr lang="tr-TR" sz="2220" dirty="0"/>
              <a:t> popular </a:t>
            </a:r>
            <a:r>
              <a:rPr lang="tr-TR" sz="2220" dirty="0" err="1"/>
              <a:t>methods</a:t>
            </a:r>
            <a:r>
              <a:rPr lang="tr-TR" sz="2220" dirty="0"/>
              <a:t> of </a:t>
            </a:r>
            <a:r>
              <a:rPr lang="tr-TR" sz="2220" dirty="0" err="1"/>
              <a:t>resolving</a:t>
            </a:r>
            <a:r>
              <a:rPr lang="tr-TR" sz="2220" dirty="0"/>
              <a:t> </a:t>
            </a:r>
            <a:r>
              <a:rPr lang="tr-TR" sz="2220" dirty="0" err="1"/>
              <a:t>collisions</a:t>
            </a:r>
            <a:r>
              <a:rPr lang="tr-TR" sz="2220" dirty="0"/>
              <a:t> </a:t>
            </a:r>
            <a:r>
              <a:rPr lang="tr-TR" sz="2220" dirty="0" err="1"/>
              <a:t>are</a:t>
            </a:r>
            <a:r>
              <a:rPr lang="tr-TR" sz="2220" dirty="0"/>
              <a:t>:</a:t>
            </a:r>
            <a:endParaRPr dirty="0"/>
          </a:p>
          <a:p>
            <a:pPr marL="342900" lvl="0" indent="-274320" algn="l" rtl="0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SzPts val="1687"/>
              <a:buNone/>
            </a:pPr>
            <a:r>
              <a:rPr lang="tr-TR" sz="2220" dirty="0"/>
              <a:t>		1. Open </a:t>
            </a:r>
            <a:r>
              <a:rPr lang="tr-TR" sz="2220" dirty="0" err="1"/>
              <a:t>addressing</a:t>
            </a:r>
            <a:endParaRPr sz="2220" dirty="0"/>
          </a:p>
          <a:p>
            <a:pPr marL="342900" lvl="0" indent="-274320" algn="l" rtl="0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SzPts val="1687"/>
              <a:buNone/>
            </a:pPr>
            <a:r>
              <a:rPr lang="tr-TR" sz="2220" dirty="0"/>
              <a:t>		2. </a:t>
            </a:r>
            <a:r>
              <a:rPr lang="tr-TR" sz="2220" dirty="0" err="1"/>
              <a:t>Chaining</a:t>
            </a:r>
            <a:endParaRPr sz="2220" dirty="0"/>
          </a:p>
          <a:p>
            <a:pPr marL="342900" lvl="0" indent="-274319" algn="l" rtl="0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SzPts val="1687"/>
              <a:buChar char="🞇"/>
            </a:pPr>
            <a:r>
              <a:rPr lang="tr-TR" sz="2220" dirty="0" err="1"/>
              <a:t>In</a:t>
            </a:r>
            <a:r>
              <a:rPr lang="tr-TR" sz="2220" dirty="0"/>
              <a:t> </a:t>
            </a:r>
            <a:r>
              <a:rPr lang="tr-TR" sz="2220" dirty="0" err="1"/>
              <a:t>this</a:t>
            </a:r>
            <a:r>
              <a:rPr lang="tr-TR" sz="2220" dirty="0"/>
              <a:t> </a:t>
            </a:r>
            <a:r>
              <a:rPr lang="tr-TR" sz="2220" dirty="0" err="1"/>
              <a:t>section</a:t>
            </a:r>
            <a:r>
              <a:rPr lang="tr-TR" sz="2220" dirty="0"/>
              <a:t>, </a:t>
            </a:r>
            <a:r>
              <a:rPr lang="tr-TR" sz="2220" dirty="0" err="1"/>
              <a:t>we</a:t>
            </a:r>
            <a:r>
              <a:rPr lang="tr-TR" sz="2220" dirty="0"/>
              <a:t> </a:t>
            </a:r>
            <a:r>
              <a:rPr lang="tr-TR" sz="2220" dirty="0" err="1"/>
              <a:t>will</a:t>
            </a:r>
            <a:r>
              <a:rPr lang="tr-TR" sz="2220" dirty="0"/>
              <a:t> </a:t>
            </a:r>
            <a:r>
              <a:rPr lang="tr-TR" sz="2220" dirty="0" err="1"/>
              <a:t>discuss</a:t>
            </a:r>
            <a:r>
              <a:rPr lang="tr-TR" sz="2220" dirty="0"/>
              <a:t> </a:t>
            </a:r>
            <a:r>
              <a:rPr lang="tr-TR" sz="2220" dirty="0" err="1"/>
              <a:t>both</a:t>
            </a:r>
            <a:r>
              <a:rPr lang="tr-TR" sz="2220" dirty="0"/>
              <a:t> </a:t>
            </a:r>
            <a:r>
              <a:rPr lang="tr-TR" sz="2220" dirty="0" err="1"/>
              <a:t>these</a:t>
            </a:r>
            <a:r>
              <a:rPr lang="tr-TR" sz="2220" dirty="0"/>
              <a:t> </a:t>
            </a:r>
            <a:r>
              <a:rPr lang="tr-TR" sz="2220" dirty="0" err="1"/>
              <a:t>techniques</a:t>
            </a:r>
            <a:r>
              <a:rPr lang="tr-TR" sz="2220" dirty="0"/>
              <a:t> in </a:t>
            </a:r>
            <a:r>
              <a:rPr lang="tr-TR" sz="2220" dirty="0" err="1"/>
              <a:t>detail</a:t>
            </a:r>
            <a:r>
              <a:rPr lang="tr-TR" sz="2220" dirty="0"/>
              <a:t>.</a:t>
            </a:r>
            <a:endParaRPr sz="2220" dirty="0"/>
          </a:p>
        </p:txBody>
      </p:sp>
      <p:sp>
        <p:nvSpPr>
          <p:cNvPr id="445" name="Google Shape;445;p23"/>
          <p:cNvSpPr txBox="1">
            <a:spLocks noGrp="1"/>
          </p:cNvSpPr>
          <p:nvPr>
            <p:ph type="sldNum" idx="12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21</a:t>
            </a:fld>
            <a:endParaRPr/>
          </a:p>
        </p:txBody>
      </p:sp>
      <p:sp>
        <p:nvSpPr>
          <p:cNvPr id="446" name="Google Shape;446;p23"/>
          <p:cNvSpPr txBox="1">
            <a:spLocks noGrp="1"/>
          </p:cNvSpPr>
          <p:nvPr>
            <p:ph type="ftr" idx="11"/>
          </p:nvPr>
        </p:nvSpPr>
        <p:spPr>
          <a:xfrm>
            <a:off x="5181600" y="6324600"/>
            <a:ext cx="35021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b="1">
                <a:solidFill>
                  <a:schemeClr val="dk1"/>
                </a:solidFill>
              </a:rPr>
              <a:t>Data Structures Using C, Second Edition</a:t>
            </a:r>
            <a:endParaRPr b="1">
              <a:solidFill>
                <a:schemeClr val="dk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>
                <a:solidFill>
                  <a:schemeClr val="dk1"/>
                </a:solidFill>
              </a:rPr>
              <a:t>Reema Thareja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24"/>
          <p:cNvSpPr txBox="1">
            <a:spLocks noGrp="1"/>
          </p:cNvSpPr>
          <p:nvPr>
            <p:ph type="title"/>
          </p:nvPr>
        </p:nvSpPr>
        <p:spPr>
          <a:xfrm>
            <a:off x="442856" y="-152400"/>
            <a:ext cx="7024744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Century Gothic"/>
              <a:buNone/>
            </a:pPr>
            <a:r>
              <a:rPr lang="tr-TR" sz="3600"/>
              <a:t>Collisions</a:t>
            </a:r>
            <a:endParaRPr sz="3600"/>
          </a:p>
        </p:txBody>
      </p:sp>
      <p:sp>
        <p:nvSpPr>
          <p:cNvPr id="453" name="Google Shape;453;p24"/>
          <p:cNvSpPr txBox="1">
            <a:spLocks noGrp="1"/>
          </p:cNvSpPr>
          <p:nvPr>
            <p:ph type="body" idx="1"/>
          </p:nvPr>
        </p:nvSpPr>
        <p:spPr>
          <a:xfrm>
            <a:off x="685800" y="533400"/>
            <a:ext cx="7848600" cy="60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274319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14"/>
              <a:buChar char="🞇"/>
            </a:pPr>
            <a:r>
              <a:rPr lang="tr-TR" sz="1860" b="1" dirty="0" err="1"/>
              <a:t>Collision</a:t>
            </a:r>
            <a:r>
              <a:rPr lang="tr-TR" sz="1860" b="1" dirty="0"/>
              <a:t> </a:t>
            </a:r>
            <a:r>
              <a:rPr lang="tr-TR" sz="1860" b="1" dirty="0" err="1"/>
              <a:t>Resolution</a:t>
            </a:r>
            <a:r>
              <a:rPr lang="tr-TR" sz="1860" b="1" dirty="0"/>
              <a:t> </a:t>
            </a:r>
            <a:r>
              <a:rPr lang="tr-TR" sz="1860" b="1" dirty="0" err="1"/>
              <a:t>by</a:t>
            </a:r>
            <a:r>
              <a:rPr lang="tr-TR" sz="1860" b="1" dirty="0"/>
              <a:t> Open </a:t>
            </a:r>
            <a:r>
              <a:rPr lang="tr-TR" sz="1860" b="1" dirty="0" err="1"/>
              <a:t>Addressing</a:t>
            </a:r>
            <a:endParaRPr dirty="0"/>
          </a:p>
          <a:p>
            <a:pPr marL="342900" lvl="0" indent="-274319" algn="l" rtl="0">
              <a:lnSpc>
                <a:spcPct val="80000"/>
              </a:lnSpc>
              <a:spcBef>
                <a:spcPts val="372"/>
              </a:spcBef>
              <a:spcAft>
                <a:spcPts val="0"/>
              </a:spcAft>
              <a:buSzPts val="1414"/>
              <a:buChar char="🞇"/>
            </a:pPr>
            <a:r>
              <a:rPr lang="tr-TR" sz="1860" dirty="0" err="1"/>
              <a:t>Once</a:t>
            </a:r>
            <a:r>
              <a:rPr lang="tr-TR" sz="1860" dirty="0"/>
              <a:t> a </a:t>
            </a:r>
            <a:r>
              <a:rPr lang="tr-TR" sz="1860" dirty="0" err="1"/>
              <a:t>collision</a:t>
            </a:r>
            <a:r>
              <a:rPr lang="tr-TR" sz="1860" dirty="0"/>
              <a:t> </a:t>
            </a:r>
            <a:r>
              <a:rPr lang="tr-TR" sz="1860" dirty="0" err="1"/>
              <a:t>takes</a:t>
            </a:r>
            <a:r>
              <a:rPr lang="tr-TR" sz="1860" dirty="0"/>
              <a:t> </a:t>
            </a:r>
            <a:r>
              <a:rPr lang="tr-TR" sz="1860" dirty="0" err="1"/>
              <a:t>place</a:t>
            </a:r>
            <a:r>
              <a:rPr lang="tr-TR" sz="1860" dirty="0"/>
              <a:t>, </a:t>
            </a:r>
            <a:r>
              <a:rPr lang="tr-TR" sz="1860" dirty="0" err="1"/>
              <a:t>open</a:t>
            </a:r>
            <a:r>
              <a:rPr lang="tr-TR" sz="1860" dirty="0"/>
              <a:t> </a:t>
            </a:r>
            <a:r>
              <a:rPr lang="tr-TR" sz="1860" dirty="0" err="1"/>
              <a:t>addressing</a:t>
            </a:r>
            <a:r>
              <a:rPr lang="tr-TR" sz="1860" dirty="0"/>
              <a:t> </a:t>
            </a:r>
            <a:r>
              <a:rPr lang="tr-TR" sz="1860" dirty="0" err="1"/>
              <a:t>or</a:t>
            </a:r>
            <a:r>
              <a:rPr lang="tr-TR" sz="1860" dirty="0"/>
              <a:t> </a:t>
            </a:r>
            <a:r>
              <a:rPr lang="tr-TR" sz="1860" dirty="0" err="1"/>
              <a:t>closed</a:t>
            </a:r>
            <a:r>
              <a:rPr lang="tr-TR" sz="1860" dirty="0"/>
              <a:t> </a:t>
            </a:r>
            <a:r>
              <a:rPr lang="tr-TR" sz="1860" dirty="0" err="1"/>
              <a:t>hashing</a:t>
            </a:r>
            <a:r>
              <a:rPr lang="tr-TR" sz="1860" dirty="0"/>
              <a:t> </a:t>
            </a:r>
            <a:r>
              <a:rPr lang="tr-TR" sz="1860" dirty="0" err="1"/>
              <a:t>computes</a:t>
            </a:r>
            <a:r>
              <a:rPr lang="tr-TR" sz="1860" dirty="0"/>
              <a:t> </a:t>
            </a:r>
            <a:r>
              <a:rPr lang="tr-TR" sz="1860" dirty="0" err="1"/>
              <a:t>new</a:t>
            </a:r>
            <a:r>
              <a:rPr lang="tr-TR" sz="1860" dirty="0"/>
              <a:t> </a:t>
            </a:r>
            <a:r>
              <a:rPr lang="tr-TR" sz="1860" dirty="0" err="1"/>
              <a:t>positions</a:t>
            </a:r>
            <a:r>
              <a:rPr lang="tr-TR" sz="1860" dirty="0"/>
              <a:t> </a:t>
            </a:r>
            <a:r>
              <a:rPr lang="tr-TR" sz="1860" dirty="0" err="1"/>
              <a:t>using</a:t>
            </a:r>
            <a:r>
              <a:rPr lang="tr-TR" sz="1860" dirty="0"/>
              <a:t> a </a:t>
            </a:r>
            <a:r>
              <a:rPr lang="tr-TR" sz="1860" dirty="0" err="1"/>
              <a:t>probe</a:t>
            </a:r>
            <a:r>
              <a:rPr lang="tr-TR" sz="1860" dirty="0"/>
              <a:t> </a:t>
            </a:r>
            <a:r>
              <a:rPr lang="tr-TR" sz="1860" dirty="0" err="1"/>
              <a:t>sequence</a:t>
            </a:r>
            <a:r>
              <a:rPr lang="tr-TR" sz="1860" dirty="0"/>
              <a:t> </a:t>
            </a:r>
            <a:r>
              <a:rPr lang="tr-TR" sz="1860" dirty="0" err="1"/>
              <a:t>and</a:t>
            </a:r>
            <a:r>
              <a:rPr lang="tr-TR" sz="1860" dirty="0"/>
              <a:t> </a:t>
            </a:r>
            <a:r>
              <a:rPr lang="tr-TR" sz="1860" dirty="0" err="1"/>
              <a:t>the</a:t>
            </a:r>
            <a:r>
              <a:rPr lang="tr-TR" sz="1860" dirty="0"/>
              <a:t> </a:t>
            </a:r>
            <a:r>
              <a:rPr lang="tr-TR" sz="1860" dirty="0" err="1"/>
              <a:t>next</a:t>
            </a:r>
            <a:r>
              <a:rPr lang="tr-TR" sz="1860" dirty="0"/>
              <a:t> </a:t>
            </a:r>
            <a:r>
              <a:rPr lang="tr-TR" sz="1860" dirty="0" err="1"/>
              <a:t>record</a:t>
            </a:r>
            <a:r>
              <a:rPr lang="tr-TR" sz="1860" dirty="0"/>
              <a:t> is </a:t>
            </a:r>
            <a:r>
              <a:rPr lang="tr-TR" sz="1860" dirty="0" err="1"/>
              <a:t>stored</a:t>
            </a:r>
            <a:r>
              <a:rPr lang="tr-TR" sz="1860" dirty="0"/>
              <a:t> in </a:t>
            </a:r>
            <a:r>
              <a:rPr lang="tr-TR" sz="1860" dirty="0" err="1"/>
              <a:t>that</a:t>
            </a:r>
            <a:r>
              <a:rPr lang="tr-TR" sz="1860" dirty="0"/>
              <a:t> </a:t>
            </a:r>
            <a:r>
              <a:rPr lang="tr-TR" sz="1860" dirty="0" err="1"/>
              <a:t>position</a:t>
            </a:r>
            <a:r>
              <a:rPr lang="tr-TR" sz="1860" dirty="0"/>
              <a:t>. </a:t>
            </a:r>
            <a:endParaRPr sz="1860" dirty="0"/>
          </a:p>
          <a:p>
            <a:pPr marL="342900" lvl="0" indent="-274319" algn="l" rtl="0">
              <a:lnSpc>
                <a:spcPct val="80000"/>
              </a:lnSpc>
              <a:spcBef>
                <a:spcPts val="372"/>
              </a:spcBef>
              <a:spcAft>
                <a:spcPts val="0"/>
              </a:spcAft>
              <a:buSzPts val="1414"/>
              <a:buChar char="🞇"/>
            </a:pPr>
            <a:r>
              <a:rPr lang="tr-TR" sz="1860" dirty="0" err="1"/>
              <a:t>In</a:t>
            </a:r>
            <a:r>
              <a:rPr lang="tr-TR" sz="1860" dirty="0"/>
              <a:t> </a:t>
            </a:r>
            <a:r>
              <a:rPr lang="tr-TR" sz="1860" dirty="0" err="1"/>
              <a:t>this</a:t>
            </a:r>
            <a:r>
              <a:rPr lang="tr-TR" sz="1860" dirty="0"/>
              <a:t> </a:t>
            </a:r>
            <a:r>
              <a:rPr lang="tr-TR" sz="1860" dirty="0" err="1"/>
              <a:t>technique</a:t>
            </a:r>
            <a:r>
              <a:rPr lang="tr-TR" sz="1860" dirty="0"/>
              <a:t>, </a:t>
            </a:r>
            <a:r>
              <a:rPr lang="tr-TR" sz="1860" dirty="0" err="1"/>
              <a:t>all</a:t>
            </a:r>
            <a:r>
              <a:rPr lang="tr-TR" sz="1860" dirty="0"/>
              <a:t> </a:t>
            </a:r>
            <a:r>
              <a:rPr lang="tr-TR" sz="1860" dirty="0" err="1"/>
              <a:t>the</a:t>
            </a:r>
            <a:r>
              <a:rPr lang="tr-TR" sz="1860" dirty="0"/>
              <a:t> </a:t>
            </a:r>
            <a:r>
              <a:rPr lang="tr-TR" sz="1860" dirty="0" err="1"/>
              <a:t>values</a:t>
            </a:r>
            <a:r>
              <a:rPr lang="tr-TR" sz="1860" dirty="0"/>
              <a:t> </a:t>
            </a:r>
            <a:r>
              <a:rPr lang="tr-TR" sz="1860" dirty="0" err="1"/>
              <a:t>are</a:t>
            </a:r>
            <a:r>
              <a:rPr lang="tr-TR" sz="1860" dirty="0"/>
              <a:t> </a:t>
            </a:r>
            <a:r>
              <a:rPr lang="tr-TR" sz="1860" dirty="0" err="1"/>
              <a:t>stored</a:t>
            </a:r>
            <a:r>
              <a:rPr lang="tr-TR" sz="1860" dirty="0"/>
              <a:t> in </a:t>
            </a:r>
            <a:r>
              <a:rPr lang="tr-TR" sz="1860" dirty="0" err="1"/>
              <a:t>the</a:t>
            </a:r>
            <a:r>
              <a:rPr lang="tr-TR" sz="1860" dirty="0"/>
              <a:t> </a:t>
            </a:r>
            <a:r>
              <a:rPr lang="tr-TR" sz="1860" dirty="0" err="1"/>
              <a:t>hash</a:t>
            </a:r>
            <a:r>
              <a:rPr lang="tr-TR" sz="1860" dirty="0"/>
              <a:t> </a:t>
            </a:r>
            <a:r>
              <a:rPr lang="tr-TR" sz="1860" dirty="0" err="1"/>
              <a:t>table</a:t>
            </a:r>
            <a:r>
              <a:rPr lang="tr-TR" sz="1860" dirty="0"/>
              <a:t>. </a:t>
            </a:r>
            <a:endParaRPr sz="1860" dirty="0"/>
          </a:p>
          <a:p>
            <a:pPr marL="342900" lvl="0" indent="-274319" algn="l" rtl="0">
              <a:lnSpc>
                <a:spcPct val="80000"/>
              </a:lnSpc>
              <a:spcBef>
                <a:spcPts val="372"/>
              </a:spcBef>
              <a:spcAft>
                <a:spcPts val="0"/>
              </a:spcAft>
              <a:buSzPts val="1414"/>
              <a:buChar char="🞇"/>
            </a:pPr>
            <a:r>
              <a:rPr lang="tr-TR" sz="1860" dirty="0" err="1"/>
              <a:t>The</a:t>
            </a:r>
            <a:r>
              <a:rPr lang="tr-TR" sz="1860" dirty="0"/>
              <a:t> </a:t>
            </a:r>
            <a:r>
              <a:rPr lang="tr-TR" sz="1860" dirty="0" err="1"/>
              <a:t>hash</a:t>
            </a:r>
            <a:r>
              <a:rPr lang="tr-TR" sz="1860" dirty="0"/>
              <a:t> </a:t>
            </a:r>
            <a:r>
              <a:rPr lang="tr-TR" sz="1860" dirty="0" err="1"/>
              <a:t>table</a:t>
            </a:r>
            <a:r>
              <a:rPr lang="tr-TR" sz="1860" dirty="0"/>
              <a:t> </a:t>
            </a:r>
            <a:r>
              <a:rPr lang="tr-TR" sz="1860" dirty="0" err="1"/>
              <a:t>contains</a:t>
            </a:r>
            <a:r>
              <a:rPr lang="tr-TR" sz="1860" dirty="0"/>
              <a:t> </a:t>
            </a:r>
            <a:r>
              <a:rPr lang="tr-TR" sz="1860" dirty="0" err="1"/>
              <a:t>two</a:t>
            </a:r>
            <a:r>
              <a:rPr lang="tr-TR" sz="1860" dirty="0"/>
              <a:t> </a:t>
            </a:r>
            <a:r>
              <a:rPr lang="tr-TR" sz="1860" dirty="0" err="1"/>
              <a:t>types</a:t>
            </a:r>
            <a:r>
              <a:rPr lang="tr-TR" sz="1860" dirty="0"/>
              <a:t> of </a:t>
            </a:r>
            <a:r>
              <a:rPr lang="tr-TR" sz="1860" dirty="0" err="1"/>
              <a:t>values</a:t>
            </a:r>
            <a:r>
              <a:rPr lang="tr-TR" sz="1860" dirty="0"/>
              <a:t>: </a:t>
            </a:r>
            <a:r>
              <a:rPr lang="tr-TR" sz="1860" i="1" dirty="0" err="1"/>
              <a:t>sentinel</a:t>
            </a:r>
            <a:r>
              <a:rPr lang="tr-TR" sz="1860" i="1" dirty="0"/>
              <a:t> </a:t>
            </a:r>
            <a:r>
              <a:rPr lang="tr-TR" sz="1860" i="1" dirty="0" err="1"/>
              <a:t>values</a:t>
            </a:r>
            <a:r>
              <a:rPr lang="tr-TR" sz="1860" i="1" dirty="0"/>
              <a:t> (</a:t>
            </a:r>
            <a:r>
              <a:rPr lang="tr-TR" sz="1860" i="1" dirty="0" err="1"/>
              <a:t>e.g</a:t>
            </a:r>
            <a:r>
              <a:rPr lang="tr-TR" sz="1860" i="1" dirty="0"/>
              <a:t>., –1) </a:t>
            </a:r>
            <a:r>
              <a:rPr lang="tr-TR" sz="1860" i="1" dirty="0" err="1"/>
              <a:t>and</a:t>
            </a:r>
            <a:r>
              <a:rPr lang="tr-TR" sz="1860" i="1" dirty="0"/>
              <a:t> data </a:t>
            </a:r>
            <a:r>
              <a:rPr lang="tr-TR" sz="1860" i="1" dirty="0" err="1"/>
              <a:t>values</a:t>
            </a:r>
            <a:r>
              <a:rPr lang="tr-TR" sz="1860" i="1" dirty="0"/>
              <a:t>. </a:t>
            </a:r>
            <a:endParaRPr sz="1860" i="1" dirty="0"/>
          </a:p>
          <a:p>
            <a:pPr marL="342900" lvl="0" indent="-274319" algn="l" rtl="0">
              <a:lnSpc>
                <a:spcPct val="80000"/>
              </a:lnSpc>
              <a:spcBef>
                <a:spcPts val="372"/>
              </a:spcBef>
              <a:spcAft>
                <a:spcPts val="0"/>
              </a:spcAft>
              <a:buSzPts val="1414"/>
              <a:buChar char="🞇"/>
            </a:pPr>
            <a:r>
              <a:rPr lang="tr-TR" sz="1860" i="1" dirty="0" err="1"/>
              <a:t>The</a:t>
            </a:r>
            <a:r>
              <a:rPr lang="tr-TR" sz="1860" i="1" dirty="0"/>
              <a:t> presence of a </a:t>
            </a:r>
            <a:r>
              <a:rPr lang="tr-TR" sz="1860" i="1" dirty="0" err="1"/>
              <a:t>sentinel</a:t>
            </a:r>
            <a:r>
              <a:rPr lang="tr-TR" sz="1860" i="1" dirty="0"/>
              <a:t> </a:t>
            </a:r>
            <a:r>
              <a:rPr lang="tr-TR" sz="1860" i="1" dirty="0" err="1"/>
              <a:t>value</a:t>
            </a:r>
            <a:r>
              <a:rPr lang="tr-TR" sz="1860" i="1" dirty="0"/>
              <a:t> </a:t>
            </a:r>
            <a:r>
              <a:rPr lang="tr-TR" sz="1860" i="1" dirty="0" err="1"/>
              <a:t>indicates</a:t>
            </a:r>
            <a:r>
              <a:rPr lang="tr-TR" sz="1860" i="1" dirty="0"/>
              <a:t> </a:t>
            </a:r>
            <a:r>
              <a:rPr lang="tr-TR" sz="1860" i="1" dirty="0" err="1"/>
              <a:t>that</a:t>
            </a:r>
            <a:r>
              <a:rPr lang="tr-TR" sz="1860" i="1" dirty="0"/>
              <a:t> </a:t>
            </a:r>
            <a:r>
              <a:rPr lang="tr-TR" sz="1860" i="1" dirty="0" err="1"/>
              <a:t>the</a:t>
            </a:r>
            <a:r>
              <a:rPr lang="tr-TR" sz="1860" i="1" dirty="0"/>
              <a:t> </a:t>
            </a:r>
            <a:r>
              <a:rPr lang="tr-TR" sz="1860" i="1" dirty="0" err="1"/>
              <a:t>location</a:t>
            </a:r>
            <a:r>
              <a:rPr lang="tr-TR" sz="1860" i="1" dirty="0"/>
              <a:t> </a:t>
            </a:r>
            <a:r>
              <a:rPr lang="tr-TR" sz="1860" i="1" dirty="0" err="1"/>
              <a:t>contains</a:t>
            </a:r>
            <a:r>
              <a:rPr lang="tr-TR" sz="1860" i="1" dirty="0"/>
              <a:t> </a:t>
            </a:r>
            <a:r>
              <a:rPr lang="tr-TR" sz="1860" i="1" dirty="0" err="1"/>
              <a:t>no</a:t>
            </a:r>
            <a:r>
              <a:rPr lang="tr-TR" sz="1860" i="1" dirty="0"/>
              <a:t> data </a:t>
            </a:r>
            <a:r>
              <a:rPr lang="tr-TR" sz="1860" i="1" dirty="0" err="1"/>
              <a:t>value</a:t>
            </a:r>
            <a:r>
              <a:rPr lang="tr-TR" sz="1860" i="1" dirty="0"/>
              <a:t> at </a:t>
            </a:r>
            <a:r>
              <a:rPr lang="tr-TR" sz="1860" dirty="0" err="1"/>
              <a:t>present</a:t>
            </a:r>
            <a:r>
              <a:rPr lang="tr-TR" sz="1860" dirty="0"/>
              <a:t> but can be </a:t>
            </a:r>
            <a:r>
              <a:rPr lang="tr-TR" sz="1860" dirty="0" err="1"/>
              <a:t>used</a:t>
            </a:r>
            <a:r>
              <a:rPr lang="tr-TR" sz="1860" dirty="0"/>
              <a:t> </a:t>
            </a:r>
            <a:r>
              <a:rPr lang="tr-TR" sz="1860" dirty="0" err="1"/>
              <a:t>to</a:t>
            </a:r>
            <a:r>
              <a:rPr lang="tr-TR" sz="1860" dirty="0"/>
              <a:t> </a:t>
            </a:r>
            <a:r>
              <a:rPr lang="tr-TR" sz="1860" dirty="0" err="1"/>
              <a:t>hold</a:t>
            </a:r>
            <a:r>
              <a:rPr lang="tr-TR" sz="1860" dirty="0"/>
              <a:t> a </a:t>
            </a:r>
            <a:r>
              <a:rPr lang="tr-TR" sz="1860" dirty="0" err="1"/>
              <a:t>value</a:t>
            </a:r>
            <a:r>
              <a:rPr lang="tr-TR" sz="1860" dirty="0"/>
              <a:t>.</a:t>
            </a:r>
            <a:endParaRPr dirty="0"/>
          </a:p>
          <a:p>
            <a:pPr marL="342900" lvl="0" indent="-274319" algn="l" rtl="0">
              <a:lnSpc>
                <a:spcPct val="80000"/>
              </a:lnSpc>
              <a:spcBef>
                <a:spcPts val="372"/>
              </a:spcBef>
              <a:spcAft>
                <a:spcPts val="0"/>
              </a:spcAft>
              <a:buSzPts val="1414"/>
              <a:buChar char="🞇"/>
            </a:pPr>
            <a:r>
              <a:rPr lang="tr-TR" sz="1860" dirty="0" err="1"/>
              <a:t>When</a:t>
            </a:r>
            <a:r>
              <a:rPr lang="tr-TR" sz="1860" dirty="0"/>
              <a:t> a </a:t>
            </a:r>
            <a:r>
              <a:rPr lang="tr-TR" sz="1860" dirty="0" err="1"/>
              <a:t>key</a:t>
            </a:r>
            <a:r>
              <a:rPr lang="tr-TR" sz="1860" dirty="0"/>
              <a:t> is </a:t>
            </a:r>
            <a:r>
              <a:rPr lang="tr-TR" sz="1860" dirty="0" err="1"/>
              <a:t>mapped</a:t>
            </a:r>
            <a:r>
              <a:rPr lang="tr-TR" sz="1860" dirty="0"/>
              <a:t> </a:t>
            </a:r>
            <a:r>
              <a:rPr lang="tr-TR" sz="1860" dirty="0" err="1"/>
              <a:t>to</a:t>
            </a:r>
            <a:r>
              <a:rPr lang="tr-TR" sz="1860" dirty="0"/>
              <a:t> a </a:t>
            </a:r>
            <a:r>
              <a:rPr lang="tr-TR" sz="1860" dirty="0" err="1"/>
              <a:t>particular</a:t>
            </a:r>
            <a:r>
              <a:rPr lang="tr-TR" sz="1860" dirty="0"/>
              <a:t> </a:t>
            </a:r>
            <a:r>
              <a:rPr lang="tr-TR" sz="1860" dirty="0" err="1"/>
              <a:t>memory</a:t>
            </a:r>
            <a:r>
              <a:rPr lang="tr-TR" sz="1860" dirty="0"/>
              <a:t> </a:t>
            </a:r>
            <a:r>
              <a:rPr lang="tr-TR" sz="1860" dirty="0" err="1"/>
              <a:t>location</a:t>
            </a:r>
            <a:r>
              <a:rPr lang="tr-TR" sz="1860" dirty="0"/>
              <a:t>, </a:t>
            </a:r>
            <a:r>
              <a:rPr lang="tr-TR" sz="1860" dirty="0" err="1"/>
              <a:t>then</a:t>
            </a:r>
            <a:r>
              <a:rPr lang="tr-TR" sz="1860" dirty="0"/>
              <a:t> </a:t>
            </a:r>
            <a:r>
              <a:rPr lang="tr-TR" sz="1860" dirty="0" err="1"/>
              <a:t>the</a:t>
            </a:r>
            <a:r>
              <a:rPr lang="tr-TR" sz="1860" dirty="0"/>
              <a:t> </a:t>
            </a:r>
            <a:r>
              <a:rPr lang="tr-TR" sz="1860" dirty="0" err="1"/>
              <a:t>value</a:t>
            </a:r>
            <a:r>
              <a:rPr lang="tr-TR" sz="1860" dirty="0"/>
              <a:t> it </a:t>
            </a:r>
            <a:r>
              <a:rPr lang="tr-TR" sz="1860" dirty="0" err="1"/>
              <a:t>holds</a:t>
            </a:r>
            <a:r>
              <a:rPr lang="tr-TR" sz="1860" dirty="0"/>
              <a:t> is </a:t>
            </a:r>
            <a:r>
              <a:rPr lang="tr-TR" sz="1860" dirty="0" err="1"/>
              <a:t>checked</a:t>
            </a:r>
            <a:r>
              <a:rPr lang="tr-TR" sz="1860" dirty="0"/>
              <a:t>. </a:t>
            </a:r>
            <a:endParaRPr sz="1860" dirty="0"/>
          </a:p>
          <a:p>
            <a:pPr marL="342900" lvl="0" indent="-274319" algn="l" rtl="0">
              <a:lnSpc>
                <a:spcPct val="80000"/>
              </a:lnSpc>
              <a:spcBef>
                <a:spcPts val="372"/>
              </a:spcBef>
              <a:spcAft>
                <a:spcPts val="0"/>
              </a:spcAft>
              <a:buSzPts val="1414"/>
              <a:buChar char="🞇"/>
            </a:pPr>
            <a:r>
              <a:rPr lang="tr-TR" sz="1860" dirty="0" err="1"/>
              <a:t>If</a:t>
            </a:r>
            <a:r>
              <a:rPr lang="tr-TR" sz="1860" dirty="0"/>
              <a:t> it </a:t>
            </a:r>
            <a:r>
              <a:rPr lang="tr-TR" sz="1860" dirty="0" err="1"/>
              <a:t>contains</a:t>
            </a:r>
            <a:r>
              <a:rPr lang="tr-TR" sz="1860" dirty="0"/>
              <a:t> a </a:t>
            </a:r>
            <a:r>
              <a:rPr lang="tr-TR" sz="1860" dirty="0" err="1"/>
              <a:t>sentinel</a:t>
            </a:r>
            <a:r>
              <a:rPr lang="tr-TR" sz="1860" dirty="0"/>
              <a:t> </a:t>
            </a:r>
            <a:r>
              <a:rPr lang="tr-TR" sz="1860" dirty="0" err="1"/>
              <a:t>value</a:t>
            </a:r>
            <a:r>
              <a:rPr lang="tr-TR" sz="1860" dirty="0"/>
              <a:t>, </a:t>
            </a:r>
            <a:r>
              <a:rPr lang="tr-TR" sz="1860" dirty="0" err="1"/>
              <a:t>then</a:t>
            </a:r>
            <a:r>
              <a:rPr lang="tr-TR" sz="1860" dirty="0"/>
              <a:t> </a:t>
            </a:r>
            <a:r>
              <a:rPr lang="tr-TR" sz="1860" dirty="0" err="1"/>
              <a:t>the</a:t>
            </a:r>
            <a:r>
              <a:rPr lang="tr-TR" sz="1860" dirty="0"/>
              <a:t> </a:t>
            </a:r>
            <a:r>
              <a:rPr lang="tr-TR" sz="1860" dirty="0" err="1"/>
              <a:t>location</a:t>
            </a:r>
            <a:r>
              <a:rPr lang="tr-TR" sz="1860" dirty="0"/>
              <a:t> is </a:t>
            </a:r>
            <a:r>
              <a:rPr lang="tr-TR" sz="1860" dirty="0" err="1"/>
              <a:t>free</a:t>
            </a:r>
            <a:r>
              <a:rPr lang="tr-TR" sz="1860" dirty="0"/>
              <a:t> </a:t>
            </a:r>
            <a:r>
              <a:rPr lang="tr-TR" sz="1860" dirty="0" err="1"/>
              <a:t>and</a:t>
            </a:r>
            <a:r>
              <a:rPr lang="tr-TR" sz="1860" dirty="0"/>
              <a:t> </a:t>
            </a:r>
            <a:r>
              <a:rPr lang="tr-TR" sz="1860" dirty="0" err="1"/>
              <a:t>the</a:t>
            </a:r>
            <a:r>
              <a:rPr lang="tr-TR" sz="1860" dirty="0"/>
              <a:t> data </a:t>
            </a:r>
            <a:r>
              <a:rPr lang="tr-TR" sz="1860" dirty="0" err="1"/>
              <a:t>value</a:t>
            </a:r>
            <a:r>
              <a:rPr lang="tr-TR" sz="1860" dirty="0"/>
              <a:t> can be </a:t>
            </a:r>
            <a:r>
              <a:rPr lang="tr-TR" sz="1860" dirty="0" err="1"/>
              <a:t>stored</a:t>
            </a:r>
            <a:r>
              <a:rPr lang="tr-TR" sz="1860" dirty="0"/>
              <a:t> in it. </a:t>
            </a:r>
            <a:endParaRPr sz="1860" dirty="0"/>
          </a:p>
          <a:p>
            <a:pPr marL="342900" lvl="0" indent="-274319" algn="l" rtl="0">
              <a:lnSpc>
                <a:spcPct val="80000"/>
              </a:lnSpc>
              <a:spcBef>
                <a:spcPts val="372"/>
              </a:spcBef>
              <a:spcAft>
                <a:spcPts val="0"/>
              </a:spcAft>
              <a:buSzPts val="1414"/>
              <a:buChar char="🞇"/>
            </a:pPr>
            <a:r>
              <a:rPr lang="tr-TR" sz="1860" dirty="0" err="1"/>
              <a:t>However</a:t>
            </a:r>
            <a:r>
              <a:rPr lang="tr-TR" sz="1860" dirty="0"/>
              <a:t>, </a:t>
            </a:r>
            <a:r>
              <a:rPr lang="tr-TR" sz="1860" dirty="0" err="1"/>
              <a:t>if</a:t>
            </a:r>
            <a:r>
              <a:rPr lang="tr-TR" sz="1860" dirty="0"/>
              <a:t> </a:t>
            </a:r>
            <a:r>
              <a:rPr lang="tr-TR" sz="1860" dirty="0" err="1"/>
              <a:t>the</a:t>
            </a:r>
            <a:r>
              <a:rPr lang="tr-TR" sz="1860" dirty="0"/>
              <a:t> </a:t>
            </a:r>
            <a:r>
              <a:rPr lang="tr-TR" sz="1860" dirty="0" err="1"/>
              <a:t>location</a:t>
            </a:r>
            <a:r>
              <a:rPr lang="tr-TR" sz="1860" dirty="0"/>
              <a:t> </a:t>
            </a:r>
            <a:r>
              <a:rPr lang="tr-TR" sz="1860" dirty="0" err="1"/>
              <a:t>already</a:t>
            </a:r>
            <a:r>
              <a:rPr lang="tr-TR" sz="1860" dirty="0"/>
              <a:t> has </a:t>
            </a:r>
            <a:r>
              <a:rPr lang="tr-TR" sz="1860" dirty="0" err="1"/>
              <a:t>some</a:t>
            </a:r>
            <a:r>
              <a:rPr lang="tr-TR" sz="1860" dirty="0"/>
              <a:t> data </a:t>
            </a:r>
            <a:r>
              <a:rPr lang="tr-TR" sz="1860" dirty="0" err="1"/>
              <a:t>value</a:t>
            </a:r>
            <a:r>
              <a:rPr lang="tr-TR" sz="1860" dirty="0"/>
              <a:t> </a:t>
            </a:r>
            <a:r>
              <a:rPr lang="tr-TR" sz="1860" dirty="0" err="1"/>
              <a:t>stored</a:t>
            </a:r>
            <a:r>
              <a:rPr lang="tr-TR" sz="1860" dirty="0"/>
              <a:t> in it, </a:t>
            </a:r>
            <a:r>
              <a:rPr lang="tr-TR" sz="1860" dirty="0" err="1"/>
              <a:t>then</a:t>
            </a:r>
            <a:r>
              <a:rPr lang="tr-TR" sz="1860" dirty="0"/>
              <a:t> </a:t>
            </a:r>
            <a:r>
              <a:rPr lang="tr-TR" sz="1860" dirty="0" err="1"/>
              <a:t>other</a:t>
            </a:r>
            <a:r>
              <a:rPr lang="tr-TR" sz="1860" dirty="0"/>
              <a:t> </a:t>
            </a:r>
            <a:r>
              <a:rPr lang="tr-TR" sz="1860" dirty="0" err="1"/>
              <a:t>slots</a:t>
            </a:r>
            <a:r>
              <a:rPr lang="tr-TR" sz="1860" dirty="0"/>
              <a:t> </a:t>
            </a:r>
            <a:r>
              <a:rPr lang="tr-TR" sz="1860" dirty="0" err="1"/>
              <a:t>are</a:t>
            </a:r>
            <a:r>
              <a:rPr lang="tr-TR" sz="1860" dirty="0"/>
              <a:t> </a:t>
            </a:r>
            <a:r>
              <a:rPr lang="tr-TR" sz="1860" dirty="0" err="1"/>
              <a:t>examined</a:t>
            </a:r>
            <a:r>
              <a:rPr lang="tr-TR" sz="1860" dirty="0"/>
              <a:t> </a:t>
            </a:r>
            <a:r>
              <a:rPr lang="tr-TR" sz="1860" dirty="0" err="1"/>
              <a:t>systematically</a:t>
            </a:r>
            <a:r>
              <a:rPr lang="tr-TR" sz="1860" dirty="0"/>
              <a:t> in </a:t>
            </a:r>
            <a:r>
              <a:rPr lang="tr-TR" sz="1860" dirty="0" err="1"/>
              <a:t>the</a:t>
            </a:r>
            <a:r>
              <a:rPr lang="tr-TR" sz="1860" dirty="0"/>
              <a:t> </a:t>
            </a:r>
            <a:r>
              <a:rPr lang="tr-TR" sz="1860" dirty="0" err="1"/>
              <a:t>forward</a:t>
            </a:r>
            <a:r>
              <a:rPr lang="tr-TR" sz="1860" dirty="0"/>
              <a:t> </a:t>
            </a:r>
            <a:r>
              <a:rPr lang="tr-TR" sz="1860" dirty="0" err="1"/>
              <a:t>direction</a:t>
            </a:r>
            <a:r>
              <a:rPr lang="tr-TR" sz="1860" dirty="0"/>
              <a:t> </a:t>
            </a:r>
            <a:r>
              <a:rPr lang="tr-TR" sz="1860" dirty="0" err="1"/>
              <a:t>to</a:t>
            </a:r>
            <a:r>
              <a:rPr lang="tr-TR" sz="1860" dirty="0"/>
              <a:t> </a:t>
            </a:r>
            <a:r>
              <a:rPr lang="tr-TR" sz="1860" dirty="0" err="1"/>
              <a:t>find</a:t>
            </a:r>
            <a:r>
              <a:rPr lang="tr-TR" sz="1860" dirty="0"/>
              <a:t> a </a:t>
            </a:r>
            <a:r>
              <a:rPr lang="tr-TR" sz="1860" dirty="0" err="1"/>
              <a:t>free</a:t>
            </a:r>
            <a:r>
              <a:rPr lang="tr-TR" sz="1860" dirty="0"/>
              <a:t> </a:t>
            </a:r>
            <a:r>
              <a:rPr lang="tr-TR" sz="1860" dirty="0" err="1"/>
              <a:t>slot</a:t>
            </a:r>
            <a:r>
              <a:rPr lang="tr-TR" sz="1860" dirty="0"/>
              <a:t>. </a:t>
            </a:r>
            <a:endParaRPr sz="1860" dirty="0"/>
          </a:p>
          <a:p>
            <a:pPr marL="342900" lvl="0" indent="-274319" algn="l" rtl="0">
              <a:lnSpc>
                <a:spcPct val="80000"/>
              </a:lnSpc>
              <a:spcBef>
                <a:spcPts val="372"/>
              </a:spcBef>
              <a:spcAft>
                <a:spcPts val="0"/>
              </a:spcAft>
              <a:buSzPts val="1414"/>
              <a:buChar char="🞇"/>
            </a:pPr>
            <a:r>
              <a:rPr lang="tr-TR" sz="1860" dirty="0" err="1"/>
              <a:t>If</a:t>
            </a:r>
            <a:r>
              <a:rPr lang="tr-TR" sz="1860" dirty="0"/>
              <a:t> </a:t>
            </a:r>
            <a:r>
              <a:rPr lang="tr-TR" sz="1860" dirty="0" err="1"/>
              <a:t>even</a:t>
            </a:r>
            <a:r>
              <a:rPr lang="tr-TR" sz="1860" dirty="0"/>
              <a:t> a </a:t>
            </a:r>
            <a:r>
              <a:rPr lang="tr-TR" sz="1860" dirty="0" err="1"/>
              <a:t>single</a:t>
            </a:r>
            <a:r>
              <a:rPr lang="tr-TR" sz="1860" dirty="0"/>
              <a:t> </a:t>
            </a:r>
            <a:r>
              <a:rPr lang="tr-TR" sz="1860" dirty="0" err="1"/>
              <a:t>free</a:t>
            </a:r>
            <a:r>
              <a:rPr lang="tr-TR" sz="1860" dirty="0"/>
              <a:t> </a:t>
            </a:r>
            <a:r>
              <a:rPr lang="tr-TR" sz="1860" dirty="0" err="1"/>
              <a:t>location</a:t>
            </a:r>
            <a:r>
              <a:rPr lang="tr-TR" sz="1860" dirty="0"/>
              <a:t> is not </a:t>
            </a:r>
            <a:r>
              <a:rPr lang="tr-TR" sz="1860" dirty="0" err="1"/>
              <a:t>found</a:t>
            </a:r>
            <a:r>
              <a:rPr lang="tr-TR" sz="1860" dirty="0"/>
              <a:t>, </a:t>
            </a:r>
            <a:r>
              <a:rPr lang="tr-TR" sz="1860" dirty="0" err="1"/>
              <a:t>then</a:t>
            </a:r>
            <a:r>
              <a:rPr lang="tr-TR" sz="1860" dirty="0"/>
              <a:t> </a:t>
            </a:r>
            <a:r>
              <a:rPr lang="tr-TR" sz="1860" dirty="0" err="1"/>
              <a:t>we</a:t>
            </a:r>
            <a:r>
              <a:rPr lang="tr-TR" sz="1860" dirty="0"/>
              <a:t> </a:t>
            </a:r>
            <a:r>
              <a:rPr lang="tr-TR" sz="1860" dirty="0" err="1"/>
              <a:t>have</a:t>
            </a:r>
            <a:r>
              <a:rPr lang="tr-TR" sz="1860" dirty="0"/>
              <a:t> an OVERFLOW </a:t>
            </a:r>
            <a:r>
              <a:rPr lang="tr-TR" sz="1860" dirty="0" err="1"/>
              <a:t>condition</a:t>
            </a:r>
            <a:r>
              <a:rPr lang="tr-TR" sz="1860" dirty="0"/>
              <a:t>.</a:t>
            </a:r>
            <a:endParaRPr dirty="0"/>
          </a:p>
          <a:p>
            <a:pPr marL="342900" lvl="0" indent="-274319" algn="l" rtl="0">
              <a:lnSpc>
                <a:spcPct val="80000"/>
              </a:lnSpc>
              <a:spcBef>
                <a:spcPts val="372"/>
              </a:spcBef>
              <a:spcAft>
                <a:spcPts val="0"/>
              </a:spcAft>
              <a:buSzPts val="1414"/>
              <a:buChar char="🞇"/>
            </a:pPr>
            <a:r>
              <a:rPr lang="tr-TR" sz="1860" dirty="0" err="1"/>
              <a:t>The</a:t>
            </a:r>
            <a:r>
              <a:rPr lang="tr-TR" sz="1860" dirty="0"/>
              <a:t> </a:t>
            </a:r>
            <a:r>
              <a:rPr lang="tr-TR" sz="1860" dirty="0" err="1"/>
              <a:t>process</a:t>
            </a:r>
            <a:r>
              <a:rPr lang="tr-TR" sz="1860" dirty="0"/>
              <a:t> of </a:t>
            </a:r>
            <a:r>
              <a:rPr lang="tr-TR" sz="1860" dirty="0" err="1"/>
              <a:t>examining</a:t>
            </a:r>
            <a:r>
              <a:rPr lang="tr-TR" sz="1860" dirty="0"/>
              <a:t> </a:t>
            </a:r>
            <a:r>
              <a:rPr lang="tr-TR" sz="1860" dirty="0" err="1"/>
              <a:t>memory</a:t>
            </a:r>
            <a:r>
              <a:rPr lang="tr-TR" sz="1860" dirty="0"/>
              <a:t> </a:t>
            </a:r>
            <a:r>
              <a:rPr lang="tr-TR" sz="1860" dirty="0" err="1"/>
              <a:t>locations</a:t>
            </a:r>
            <a:r>
              <a:rPr lang="tr-TR" sz="1860" dirty="0"/>
              <a:t> in </a:t>
            </a:r>
            <a:r>
              <a:rPr lang="tr-TR" sz="1860" dirty="0" err="1"/>
              <a:t>the</a:t>
            </a:r>
            <a:r>
              <a:rPr lang="tr-TR" sz="1860" dirty="0"/>
              <a:t> </a:t>
            </a:r>
            <a:r>
              <a:rPr lang="tr-TR" sz="1860" dirty="0" err="1"/>
              <a:t>hash</a:t>
            </a:r>
            <a:r>
              <a:rPr lang="tr-TR" sz="1860" dirty="0"/>
              <a:t> </a:t>
            </a:r>
            <a:r>
              <a:rPr lang="tr-TR" sz="1860" dirty="0" err="1"/>
              <a:t>table</a:t>
            </a:r>
            <a:r>
              <a:rPr lang="tr-TR" sz="1860" dirty="0"/>
              <a:t> is </a:t>
            </a:r>
            <a:r>
              <a:rPr lang="tr-TR" sz="1860" dirty="0" err="1"/>
              <a:t>called</a:t>
            </a:r>
            <a:r>
              <a:rPr lang="tr-TR" sz="1860" dirty="0"/>
              <a:t> </a:t>
            </a:r>
            <a:r>
              <a:rPr lang="tr-TR" sz="1860" i="1" dirty="0" err="1"/>
              <a:t>probing</a:t>
            </a:r>
            <a:r>
              <a:rPr lang="tr-TR" sz="1860" i="1" dirty="0"/>
              <a:t>. </a:t>
            </a:r>
            <a:endParaRPr sz="1860" i="1" dirty="0"/>
          </a:p>
          <a:p>
            <a:pPr marL="342900" lvl="0" indent="-274319" algn="l" rtl="0">
              <a:lnSpc>
                <a:spcPct val="80000"/>
              </a:lnSpc>
              <a:spcBef>
                <a:spcPts val="372"/>
              </a:spcBef>
              <a:spcAft>
                <a:spcPts val="0"/>
              </a:spcAft>
              <a:buSzPts val="1414"/>
              <a:buChar char="🞇"/>
            </a:pPr>
            <a:r>
              <a:rPr lang="tr-TR" sz="1860" i="1" dirty="0"/>
              <a:t>Open </a:t>
            </a:r>
            <a:r>
              <a:rPr lang="tr-TR" sz="1860" i="1" dirty="0" err="1"/>
              <a:t>addressing</a:t>
            </a:r>
            <a:r>
              <a:rPr lang="tr-TR" sz="1860" i="1" dirty="0"/>
              <a:t> </a:t>
            </a:r>
            <a:r>
              <a:rPr lang="tr-TR" sz="1860" dirty="0" err="1"/>
              <a:t>technique</a:t>
            </a:r>
            <a:r>
              <a:rPr lang="tr-TR" sz="1860" dirty="0"/>
              <a:t> can be </a:t>
            </a:r>
            <a:r>
              <a:rPr lang="tr-TR" sz="1860" dirty="0" err="1"/>
              <a:t>implemented</a:t>
            </a:r>
            <a:r>
              <a:rPr lang="tr-TR" sz="1860" dirty="0"/>
              <a:t> </a:t>
            </a:r>
            <a:r>
              <a:rPr lang="tr-TR" sz="1860" dirty="0" err="1"/>
              <a:t>using</a:t>
            </a:r>
            <a:r>
              <a:rPr lang="tr-TR" sz="1860" dirty="0"/>
              <a:t> </a:t>
            </a:r>
            <a:r>
              <a:rPr lang="tr-TR" sz="1860" dirty="0" err="1"/>
              <a:t>linear</a:t>
            </a:r>
            <a:r>
              <a:rPr lang="tr-TR" sz="1860" dirty="0"/>
              <a:t> </a:t>
            </a:r>
            <a:r>
              <a:rPr lang="tr-TR" sz="1860" dirty="0" err="1"/>
              <a:t>probing</a:t>
            </a:r>
            <a:r>
              <a:rPr lang="tr-TR" sz="1860" dirty="0"/>
              <a:t>, </a:t>
            </a:r>
            <a:r>
              <a:rPr lang="tr-TR" sz="1860" dirty="0" err="1"/>
              <a:t>quadratic</a:t>
            </a:r>
            <a:r>
              <a:rPr lang="tr-TR" sz="1860" dirty="0"/>
              <a:t> </a:t>
            </a:r>
            <a:r>
              <a:rPr lang="tr-TR" sz="1860" dirty="0" err="1"/>
              <a:t>probing</a:t>
            </a:r>
            <a:r>
              <a:rPr lang="tr-TR" sz="1860" dirty="0"/>
              <a:t>, </a:t>
            </a:r>
            <a:r>
              <a:rPr lang="tr-TR" sz="1860" dirty="0" err="1"/>
              <a:t>double</a:t>
            </a:r>
            <a:r>
              <a:rPr lang="tr-TR" sz="1860" dirty="0"/>
              <a:t> </a:t>
            </a:r>
            <a:r>
              <a:rPr lang="tr-TR" sz="1860" dirty="0" err="1"/>
              <a:t>hashing</a:t>
            </a:r>
            <a:r>
              <a:rPr lang="tr-TR" sz="1860" dirty="0"/>
              <a:t>, </a:t>
            </a:r>
            <a:r>
              <a:rPr lang="tr-TR" sz="1860" dirty="0" err="1"/>
              <a:t>and</a:t>
            </a:r>
            <a:r>
              <a:rPr lang="tr-TR" sz="1860" dirty="0"/>
              <a:t> </a:t>
            </a:r>
            <a:r>
              <a:rPr lang="tr-TR" sz="1860" dirty="0" err="1"/>
              <a:t>rehashing</a:t>
            </a:r>
            <a:r>
              <a:rPr lang="tr-TR" sz="1860" dirty="0"/>
              <a:t>.</a:t>
            </a:r>
            <a:endParaRPr dirty="0"/>
          </a:p>
        </p:txBody>
      </p:sp>
      <p:sp>
        <p:nvSpPr>
          <p:cNvPr id="454" name="Google Shape;454;p24"/>
          <p:cNvSpPr txBox="1">
            <a:spLocks noGrp="1"/>
          </p:cNvSpPr>
          <p:nvPr>
            <p:ph type="sldNum" idx="12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22</a:t>
            </a:fld>
            <a:endParaRPr/>
          </a:p>
        </p:txBody>
      </p:sp>
      <p:sp>
        <p:nvSpPr>
          <p:cNvPr id="455" name="Google Shape;455;p24"/>
          <p:cNvSpPr txBox="1">
            <a:spLocks noGrp="1"/>
          </p:cNvSpPr>
          <p:nvPr>
            <p:ph type="ftr" idx="11"/>
          </p:nvPr>
        </p:nvSpPr>
        <p:spPr>
          <a:xfrm>
            <a:off x="5181600" y="6492875"/>
            <a:ext cx="35021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b="1">
                <a:solidFill>
                  <a:schemeClr val="dk1"/>
                </a:solidFill>
              </a:rPr>
              <a:t>Data Structures Using C, Second Edition</a:t>
            </a:r>
            <a:endParaRPr b="1">
              <a:solidFill>
                <a:schemeClr val="dk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>
                <a:solidFill>
                  <a:schemeClr val="dk1"/>
                </a:solidFill>
              </a:rPr>
              <a:t>Reema Thareja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25"/>
          <p:cNvSpPr txBox="1">
            <a:spLocks noGrp="1"/>
          </p:cNvSpPr>
          <p:nvPr>
            <p:ph type="title"/>
          </p:nvPr>
        </p:nvSpPr>
        <p:spPr>
          <a:xfrm>
            <a:off x="442856" y="228600"/>
            <a:ext cx="7024744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Century Gothic"/>
              <a:buNone/>
            </a:pPr>
            <a:r>
              <a:rPr lang="tr-TR" sz="3600"/>
              <a:t>Collisions</a:t>
            </a:r>
            <a:endParaRPr sz="3600"/>
          </a:p>
        </p:txBody>
      </p:sp>
      <p:sp>
        <p:nvSpPr>
          <p:cNvPr id="462" name="Google Shape;462;p25"/>
          <p:cNvSpPr txBox="1">
            <a:spLocks noGrp="1"/>
          </p:cNvSpPr>
          <p:nvPr>
            <p:ph type="body" idx="1"/>
          </p:nvPr>
        </p:nvSpPr>
        <p:spPr>
          <a:xfrm>
            <a:off x="685800" y="838200"/>
            <a:ext cx="78486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274319" algn="l" rtl="0">
              <a:spcBef>
                <a:spcPts val="0"/>
              </a:spcBef>
              <a:spcAft>
                <a:spcPts val="0"/>
              </a:spcAft>
              <a:buSzPts val="1824"/>
              <a:buChar char="🞇"/>
            </a:pPr>
            <a:r>
              <a:rPr lang="tr-TR" b="1" i="1" dirty="0" err="1"/>
              <a:t>Linear</a:t>
            </a:r>
            <a:r>
              <a:rPr lang="tr-TR" b="1" i="1" dirty="0"/>
              <a:t> </a:t>
            </a:r>
            <a:r>
              <a:rPr lang="tr-TR" b="1" i="1" dirty="0" err="1"/>
              <a:t>Probing</a:t>
            </a:r>
            <a:endParaRPr b="1" i="1" dirty="0"/>
          </a:p>
          <a:p>
            <a:pPr marL="342900" lvl="0" indent="-274319" algn="l" rtl="0">
              <a:spcBef>
                <a:spcPts val="480"/>
              </a:spcBef>
              <a:spcAft>
                <a:spcPts val="0"/>
              </a:spcAft>
              <a:buSzPts val="1824"/>
              <a:buChar char="🞇"/>
            </a:pP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simplest</a:t>
            </a:r>
            <a:r>
              <a:rPr lang="tr-TR" dirty="0"/>
              <a:t> </a:t>
            </a:r>
            <a:r>
              <a:rPr lang="tr-TR" dirty="0" err="1"/>
              <a:t>approach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resolve</a:t>
            </a:r>
            <a:r>
              <a:rPr lang="tr-TR" dirty="0"/>
              <a:t> a </a:t>
            </a:r>
            <a:r>
              <a:rPr lang="tr-TR" dirty="0" err="1"/>
              <a:t>collision</a:t>
            </a:r>
            <a:r>
              <a:rPr lang="tr-TR" dirty="0"/>
              <a:t> is </a:t>
            </a:r>
            <a:r>
              <a:rPr lang="tr-TR" dirty="0" err="1"/>
              <a:t>linear</a:t>
            </a:r>
            <a:r>
              <a:rPr lang="tr-TR" dirty="0"/>
              <a:t> </a:t>
            </a:r>
            <a:r>
              <a:rPr lang="tr-TR" dirty="0" err="1"/>
              <a:t>probing</a:t>
            </a:r>
            <a:r>
              <a:rPr lang="tr-TR" dirty="0"/>
              <a:t>. </a:t>
            </a:r>
            <a:endParaRPr dirty="0"/>
          </a:p>
          <a:p>
            <a:pPr marL="342900" lvl="0" indent="-274319" algn="l" rtl="0">
              <a:spcBef>
                <a:spcPts val="480"/>
              </a:spcBef>
              <a:spcAft>
                <a:spcPts val="0"/>
              </a:spcAft>
              <a:buSzPts val="1824"/>
              <a:buChar char="🞇"/>
            </a:pPr>
            <a:r>
              <a:rPr lang="tr-TR" dirty="0" err="1"/>
              <a:t>In</a:t>
            </a:r>
            <a:r>
              <a:rPr lang="tr-TR" dirty="0"/>
              <a:t> </a:t>
            </a:r>
            <a:r>
              <a:rPr lang="tr-TR" dirty="0" err="1"/>
              <a:t>this</a:t>
            </a:r>
            <a:r>
              <a:rPr lang="tr-TR" dirty="0"/>
              <a:t> </a:t>
            </a:r>
            <a:r>
              <a:rPr lang="tr-TR" dirty="0" err="1"/>
              <a:t>technique</a:t>
            </a:r>
            <a:r>
              <a:rPr lang="tr-TR" dirty="0"/>
              <a:t>, </a:t>
            </a:r>
            <a:r>
              <a:rPr lang="tr-TR" dirty="0" err="1"/>
              <a:t>if</a:t>
            </a:r>
            <a:r>
              <a:rPr lang="tr-TR" dirty="0"/>
              <a:t> a </a:t>
            </a:r>
            <a:r>
              <a:rPr lang="tr-TR" dirty="0" err="1"/>
              <a:t>value</a:t>
            </a:r>
            <a:r>
              <a:rPr lang="tr-TR" dirty="0"/>
              <a:t> is </a:t>
            </a:r>
            <a:r>
              <a:rPr lang="tr-TR" dirty="0" err="1"/>
              <a:t>already</a:t>
            </a:r>
            <a:r>
              <a:rPr lang="tr-TR" dirty="0"/>
              <a:t> </a:t>
            </a:r>
            <a:r>
              <a:rPr lang="tr-TR" dirty="0" err="1"/>
              <a:t>stored</a:t>
            </a:r>
            <a:r>
              <a:rPr lang="tr-TR" dirty="0"/>
              <a:t> at a </a:t>
            </a:r>
            <a:r>
              <a:rPr lang="tr-TR" dirty="0" err="1"/>
              <a:t>location</a:t>
            </a:r>
            <a:r>
              <a:rPr lang="tr-TR" dirty="0"/>
              <a:t> </a:t>
            </a:r>
            <a:r>
              <a:rPr lang="tr-TR" dirty="0" err="1"/>
              <a:t>generated</a:t>
            </a:r>
            <a:r>
              <a:rPr lang="tr-TR" dirty="0"/>
              <a:t> </a:t>
            </a:r>
            <a:r>
              <a:rPr lang="tr-TR" dirty="0" err="1"/>
              <a:t>by</a:t>
            </a:r>
            <a:r>
              <a:rPr lang="tr-TR" dirty="0"/>
              <a:t> h(k), </a:t>
            </a:r>
            <a:r>
              <a:rPr lang="tr-TR" dirty="0" err="1"/>
              <a:t>then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following</a:t>
            </a:r>
            <a:r>
              <a:rPr lang="tr-TR" dirty="0"/>
              <a:t> </a:t>
            </a:r>
            <a:r>
              <a:rPr lang="tr-TR" dirty="0" err="1"/>
              <a:t>hash</a:t>
            </a:r>
            <a:r>
              <a:rPr lang="tr-TR" dirty="0"/>
              <a:t> </a:t>
            </a:r>
            <a:r>
              <a:rPr lang="tr-TR" dirty="0" err="1"/>
              <a:t>function</a:t>
            </a:r>
            <a:r>
              <a:rPr lang="tr-TR" dirty="0"/>
              <a:t> is </a:t>
            </a:r>
            <a:r>
              <a:rPr lang="tr-TR" dirty="0" err="1"/>
              <a:t>used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resolve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collision</a:t>
            </a:r>
            <a:r>
              <a:rPr lang="tr-TR" dirty="0"/>
              <a:t>:</a:t>
            </a:r>
            <a:endParaRPr dirty="0"/>
          </a:p>
          <a:p>
            <a:pPr marL="342900" lvl="0" indent="-274320" algn="l" rtl="0">
              <a:spcBef>
                <a:spcPts val="480"/>
              </a:spcBef>
              <a:spcAft>
                <a:spcPts val="0"/>
              </a:spcAft>
              <a:buSzPts val="1824"/>
              <a:buNone/>
            </a:pPr>
            <a:r>
              <a:rPr lang="tr-TR" dirty="0"/>
              <a:t>			h(k, i) = [h′(k) + i] </a:t>
            </a:r>
            <a:r>
              <a:rPr lang="tr-TR" dirty="0" err="1"/>
              <a:t>mod</a:t>
            </a:r>
            <a:r>
              <a:rPr lang="tr-TR" dirty="0"/>
              <a:t> m</a:t>
            </a:r>
            <a:endParaRPr dirty="0"/>
          </a:p>
          <a:p>
            <a:pPr marL="342900" lvl="0" indent="-274320" algn="l" rtl="0">
              <a:spcBef>
                <a:spcPts val="480"/>
              </a:spcBef>
              <a:spcAft>
                <a:spcPts val="0"/>
              </a:spcAft>
              <a:buSzPts val="1824"/>
              <a:buNone/>
            </a:pPr>
            <a:r>
              <a:rPr lang="tr-TR" dirty="0"/>
              <a:t>	</a:t>
            </a:r>
            <a:r>
              <a:rPr lang="tr-TR" dirty="0" err="1"/>
              <a:t>where</a:t>
            </a:r>
            <a:r>
              <a:rPr lang="tr-TR" dirty="0"/>
              <a:t> m is </a:t>
            </a:r>
            <a:r>
              <a:rPr lang="tr-TR" dirty="0" err="1"/>
              <a:t>the</a:t>
            </a:r>
            <a:r>
              <a:rPr lang="tr-TR" dirty="0"/>
              <a:t> size of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hash</a:t>
            </a:r>
            <a:r>
              <a:rPr lang="tr-TR" dirty="0"/>
              <a:t> </a:t>
            </a:r>
            <a:r>
              <a:rPr lang="tr-TR" dirty="0" err="1"/>
              <a:t>table</a:t>
            </a:r>
            <a:r>
              <a:rPr lang="tr-TR" dirty="0"/>
              <a:t>, </a:t>
            </a:r>
            <a:endParaRPr dirty="0"/>
          </a:p>
          <a:p>
            <a:pPr marL="342900" lvl="0" indent="-274320" algn="l" rtl="0">
              <a:spcBef>
                <a:spcPts val="480"/>
              </a:spcBef>
              <a:spcAft>
                <a:spcPts val="0"/>
              </a:spcAft>
              <a:buSzPts val="1824"/>
              <a:buNone/>
            </a:pPr>
            <a:r>
              <a:rPr lang="tr-TR" dirty="0"/>
              <a:t>	h′(k) = (k </a:t>
            </a:r>
            <a:r>
              <a:rPr lang="tr-TR" dirty="0" err="1"/>
              <a:t>mod</a:t>
            </a:r>
            <a:r>
              <a:rPr lang="tr-TR" dirty="0"/>
              <a:t> m), </a:t>
            </a:r>
            <a:r>
              <a:rPr lang="tr-TR" dirty="0" err="1"/>
              <a:t>and</a:t>
            </a:r>
            <a:r>
              <a:rPr lang="tr-TR" dirty="0"/>
              <a:t> i is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probe</a:t>
            </a:r>
            <a:r>
              <a:rPr lang="tr-TR" dirty="0"/>
              <a:t> </a:t>
            </a:r>
            <a:r>
              <a:rPr lang="tr-TR" dirty="0" err="1"/>
              <a:t>number</a:t>
            </a:r>
            <a:r>
              <a:rPr lang="tr-TR" dirty="0"/>
              <a:t> </a:t>
            </a:r>
            <a:r>
              <a:rPr lang="tr-TR" dirty="0" err="1"/>
              <a:t>that</a:t>
            </a:r>
            <a:r>
              <a:rPr lang="tr-TR" dirty="0"/>
              <a:t> </a:t>
            </a:r>
            <a:r>
              <a:rPr lang="tr-TR" dirty="0" err="1"/>
              <a:t>varies</a:t>
            </a:r>
            <a:r>
              <a:rPr lang="tr-TR" dirty="0"/>
              <a:t> </a:t>
            </a:r>
            <a:r>
              <a:rPr lang="tr-TR" dirty="0" err="1"/>
              <a:t>from</a:t>
            </a:r>
            <a:r>
              <a:rPr lang="tr-TR" dirty="0"/>
              <a:t> 0 </a:t>
            </a:r>
            <a:r>
              <a:rPr lang="tr-TR" dirty="0" err="1"/>
              <a:t>to</a:t>
            </a:r>
            <a:r>
              <a:rPr lang="tr-TR" dirty="0"/>
              <a:t> m–1.</a:t>
            </a:r>
            <a:endParaRPr dirty="0"/>
          </a:p>
        </p:txBody>
      </p:sp>
      <p:sp>
        <p:nvSpPr>
          <p:cNvPr id="463" name="Google Shape;463;p25"/>
          <p:cNvSpPr txBox="1">
            <a:spLocks noGrp="1"/>
          </p:cNvSpPr>
          <p:nvPr>
            <p:ph type="sldNum" idx="12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23</a:t>
            </a:fld>
            <a:endParaRPr/>
          </a:p>
        </p:txBody>
      </p:sp>
      <p:sp>
        <p:nvSpPr>
          <p:cNvPr id="464" name="Google Shape;464;p25"/>
          <p:cNvSpPr txBox="1">
            <a:spLocks noGrp="1"/>
          </p:cNvSpPr>
          <p:nvPr>
            <p:ph type="ftr" idx="11"/>
          </p:nvPr>
        </p:nvSpPr>
        <p:spPr>
          <a:xfrm>
            <a:off x="5181600" y="6492875"/>
            <a:ext cx="35021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b="1">
                <a:solidFill>
                  <a:schemeClr val="dk1"/>
                </a:solidFill>
              </a:rPr>
              <a:t>Data Structures Using C, Second Edition</a:t>
            </a:r>
            <a:endParaRPr b="1">
              <a:solidFill>
                <a:schemeClr val="dk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>
                <a:solidFill>
                  <a:schemeClr val="dk1"/>
                </a:solidFill>
              </a:rPr>
              <a:t>Reema Thareja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26"/>
          <p:cNvSpPr txBox="1">
            <a:spLocks noGrp="1"/>
          </p:cNvSpPr>
          <p:nvPr>
            <p:ph type="title"/>
          </p:nvPr>
        </p:nvSpPr>
        <p:spPr>
          <a:xfrm>
            <a:off x="442856" y="228600"/>
            <a:ext cx="7024744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Century Gothic"/>
              <a:buNone/>
            </a:pPr>
            <a:r>
              <a:rPr lang="tr-TR" sz="3600"/>
              <a:t>Collisions</a:t>
            </a:r>
            <a:endParaRPr sz="3600"/>
          </a:p>
        </p:txBody>
      </p:sp>
      <p:sp>
        <p:nvSpPr>
          <p:cNvPr id="471" name="Google Shape;471;p26"/>
          <p:cNvSpPr txBox="1">
            <a:spLocks noGrp="1"/>
          </p:cNvSpPr>
          <p:nvPr>
            <p:ph type="body" idx="1"/>
          </p:nvPr>
        </p:nvSpPr>
        <p:spPr>
          <a:xfrm>
            <a:off x="685800" y="838200"/>
            <a:ext cx="78486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274319" algn="l" rtl="0">
              <a:spcBef>
                <a:spcPts val="0"/>
              </a:spcBef>
              <a:spcAft>
                <a:spcPts val="0"/>
              </a:spcAft>
              <a:buSzPts val="1824"/>
              <a:buChar char="🞇"/>
            </a:pPr>
            <a:r>
              <a:rPr lang="tr-TR" b="1" i="1" dirty="0" err="1"/>
              <a:t>Linear</a:t>
            </a:r>
            <a:r>
              <a:rPr lang="tr-TR" b="1" i="1" dirty="0"/>
              <a:t> </a:t>
            </a:r>
            <a:r>
              <a:rPr lang="tr-TR" b="1" i="1" dirty="0" err="1"/>
              <a:t>Probing</a:t>
            </a:r>
            <a:endParaRPr b="1" i="1" dirty="0"/>
          </a:p>
          <a:p>
            <a:pPr marL="342900" lvl="0" indent="-274319" algn="l" rtl="0">
              <a:spcBef>
                <a:spcPts val="480"/>
              </a:spcBef>
              <a:spcAft>
                <a:spcPts val="0"/>
              </a:spcAft>
              <a:buSzPts val="1824"/>
              <a:buChar char="🞇"/>
            </a:pPr>
            <a:r>
              <a:rPr lang="tr-TR" dirty="0" err="1"/>
              <a:t>Therefore</a:t>
            </a:r>
            <a:r>
              <a:rPr lang="tr-TR" dirty="0"/>
              <a:t>, </a:t>
            </a:r>
            <a:r>
              <a:rPr lang="tr-TR" dirty="0" err="1"/>
              <a:t>for</a:t>
            </a:r>
            <a:r>
              <a:rPr lang="tr-TR" dirty="0"/>
              <a:t> a </a:t>
            </a:r>
            <a:r>
              <a:rPr lang="tr-TR" dirty="0" err="1"/>
              <a:t>given</a:t>
            </a:r>
            <a:r>
              <a:rPr lang="tr-TR" dirty="0"/>
              <a:t> </a:t>
            </a:r>
            <a:r>
              <a:rPr lang="tr-TR" dirty="0" err="1"/>
              <a:t>key</a:t>
            </a:r>
            <a:r>
              <a:rPr lang="tr-TR" dirty="0"/>
              <a:t> k, </a:t>
            </a:r>
            <a:r>
              <a:rPr lang="tr-TR" dirty="0" err="1"/>
              <a:t>first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location</a:t>
            </a:r>
            <a:r>
              <a:rPr lang="tr-TR" dirty="0"/>
              <a:t> </a:t>
            </a:r>
            <a:r>
              <a:rPr lang="tr-TR" dirty="0" err="1"/>
              <a:t>generated</a:t>
            </a:r>
            <a:r>
              <a:rPr lang="tr-TR" dirty="0"/>
              <a:t> </a:t>
            </a:r>
            <a:r>
              <a:rPr lang="tr-TR" dirty="0" err="1"/>
              <a:t>by</a:t>
            </a:r>
            <a:r>
              <a:rPr lang="tr-TR" dirty="0"/>
              <a:t> [h′(k) </a:t>
            </a:r>
            <a:r>
              <a:rPr lang="tr-TR" dirty="0" err="1"/>
              <a:t>mod</a:t>
            </a:r>
            <a:r>
              <a:rPr lang="tr-TR" dirty="0"/>
              <a:t> m] is </a:t>
            </a:r>
            <a:r>
              <a:rPr lang="tr-TR" dirty="0" err="1"/>
              <a:t>probed</a:t>
            </a:r>
            <a:r>
              <a:rPr lang="tr-TR" dirty="0"/>
              <a:t> </a:t>
            </a:r>
            <a:r>
              <a:rPr lang="tr-TR" dirty="0" err="1"/>
              <a:t>because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first</a:t>
            </a:r>
            <a:r>
              <a:rPr lang="tr-TR" dirty="0"/>
              <a:t> time i=0. </a:t>
            </a:r>
            <a:endParaRPr dirty="0"/>
          </a:p>
          <a:p>
            <a:pPr marL="342900" lvl="0" indent="-274319" algn="l" rtl="0">
              <a:spcBef>
                <a:spcPts val="480"/>
              </a:spcBef>
              <a:spcAft>
                <a:spcPts val="0"/>
              </a:spcAft>
              <a:buSzPts val="1824"/>
              <a:buChar char="🞇"/>
            </a:pPr>
            <a:r>
              <a:rPr lang="tr-TR" dirty="0" err="1"/>
              <a:t>If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location</a:t>
            </a:r>
            <a:r>
              <a:rPr lang="tr-TR" dirty="0"/>
              <a:t> is </a:t>
            </a:r>
            <a:r>
              <a:rPr lang="tr-TR" dirty="0" err="1"/>
              <a:t>free</a:t>
            </a:r>
            <a:r>
              <a:rPr lang="tr-TR" dirty="0"/>
              <a:t>,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value</a:t>
            </a:r>
            <a:r>
              <a:rPr lang="tr-TR" dirty="0"/>
              <a:t> is </a:t>
            </a:r>
            <a:r>
              <a:rPr lang="tr-TR" dirty="0" err="1"/>
              <a:t>stored</a:t>
            </a:r>
            <a:r>
              <a:rPr lang="tr-TR" dirty="0"/>
              <a:t> in it, else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second</a:t>
            </a:r>
            <a:r>
              <a:rPr lang="tr-TR" dirty="0"/>
              <a:t> </a:t>
            </a:r>
            <a:r>
              <a:rPr lang="tr-TR" dirty="0" err="1"/>
              <a:t>probe</a:t>
            </a:r>
            <a:r>
              <a:rPr lang="tr-TR" dirty="0"/>
              <a:t> </a:t>
            </a:r>
            <a:r>
              <a:rPr lang="tr-TR" dirty="0" err="1"/>
              <a:t>generates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address</a:t>
            </a:r>
            <a:r>
              <a:rPr lang="tr-TR" dirty="0"/>
              <a:t> of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location</a:t>
            </a:r>
            <a:r>
              <a:rPr lang="tr-TR" dirty="0"/>
              <a:t> </a:t>
            </a:r>
            <a:r>
              <a:rPr lang="tr-TR" dirty="0" err="1"/>
              <a:t>given</a:t>
            </a:r>
            <a:r>
              <a:rPr lang="tr-TR" dirty="0"/>
              <a:t> </a:t>
            </a:r>
            <a:r>
              <a:rPr lang="tr-TR" dirty="0" err="1"/>
              <a:t>by</a:t>
            </a:r>
            <a:r>
              <a:rPr lang="tr-TR" dirty="0"/>
              <a:t> [h′ (k) + 1]</a:t>
            </a:r>
            <a:r>
              <a:rPr lang="tr-TR" dirty="0" err="1"/>
              <a:t>mod</a:t>
            </a:r>
            <a:r>
              <a:rPr lang="tr-TR" dirty="0"/>
              <a:t> m. </a:t>
            </a:r>
            <a:endParaRPr dirty="0"/>
          </a:p>
          <a:p>
            <a:pPr marL="342900" lvl="0" indent="-274319" algn="l" rtl="0">
              <a:spcBef>
                <a:spcPts val="480"/>
              </a:spcBef>
              <a:spcAft>
                <a:spcPts val="0"/>
              </a:spcAft>
              <a:buSzPts val="1824"/>
              <a:buChar char="🞇"/>
            </a:pPr>
            <a:r>
              <a:rPr lang="tr-TR" dirty="0" err="1"/>
              <a:t>Similarly</a:t>
            </a:r>
            <a:r>
              <a:rPr lang="tr-TR" dirty="0"/>
              <a:t>, </a:t>
            </a:r>
            <a:r>
              <a:rPr lang="tr-TR" dirty="0" err="1"/>
              <a:t>if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location</a:t>
            </a:r>
            <a:r>
              <a:rPr lang="tr-TR" dirty="0"/>
              <a:t> is </a:t>
            </a:r>
            <a:r>
              <a:rPr lang="tr-TR" dirty="0" err="1"/>
              <a:t>occupied</a:t>
            </a:r>
            <a:r>
              <a:rPr lang="tr-TR" dirty="0"/>
              <a:t>, </a:t>
            </a:r>
            <a:r>
              <a:rPr lang="tr-TR" dirty="0" err="1"/>
              <a:t>then</a:t>
            </a:r>
            <a:r>
              <a:rPr lang="tr-TR" dirty="0"/>
              <a:t> </a:t>
            </a:r>
            <a:r>
              <a:rPr lang="tr-TR" dirty="0" err="1"/>
              <a:t>subsequent</a:t>
            </a:r>
            <a:r>
              <a:rPr lang="tr-TR" dirty="0"/>
              <a:t> </a:t>
            </a:r>
            <a:r>
              <a:rPr lang="tr-TR" dirty="0" err="1"/>
              <a:t>probes</a:t>
            </a:r>
            <a:r>
              <a:rPr lang="tr-TR" dirty="0"/>
              <a:t> </a:t>
            </a:r>
            <a:r>
              <a:rPr lang="tr-TR" dirty="0" err="1"/>
              <a:t>generate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address</a:t>
            </a:r>
            <a:r>
              <a:rPr lang="tr-TR" dirty="0"/>
              <a:t> as [h′(k) + 2]</a:t>
            </a:r>
            <a:r>
              <a:rPr lang="tr-TR" dirty="0" err="1"/>
              <a:t>mod</a:t>
            </a:r>
            <a:r>
              <a:rPr lang="tr-TR" dirty="0"/>
              <a:t> m, [h′(k) + 3]</a:t>
            </a:r>
            <a:r>
              <a:rPr lang="tr-TR" dirty="0" err="1"/>
              <a:t>mod</a:t>
            </a:r>
            <a:r>
              <a:rPr lang="tr-TR" dirty="0"/>
              <a:t> m, [h′(k) + 4]</a:t>
            </a:r>
            <a:r>
              <a:rPr lang="tr-TR" dirty="0" err="1"/>
              <a:t>mod</a:t>
            </a:r>
            <a:r>
              <a:rPr lang="tr-TR" dirty="0"/>
              <a:t> m, [h′(k)+ 5]</a:t>
            </a:r>
            <a:r>
              <a:rPr lang="tr-TR" dirty="0" err="1"/>
              <a:t>mod</a:t>
            </a:r>
            <a:r>
              <a:rPr lang="tr-TR" dirty="0"/>
              <a:t> m,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so</a:t>
            </a:r>
            <a:r>
              <a:rPr lang="tr-TR" dirty="0"/>
              <a:t> on, </a:t>
            </a:r>
            <a:r>
              <a:rPr lang="tr-TR" dirty="0" err="1"/>
              <a:t>until</a:t>
            </a:r>
            <a:r>
              <a:rPr lang="tr-TR" dirty="0"/>
              <a:t> a </a:t>
            </a:r>
            <a:r>
              <a:rPr lang="tr-TR" dirty="0" err="1"/>
              <a:t>free</a:t>
            </a:r>
            <a:r>
              <a:rPr lang="tr-TR" dirty="0"/>
              <a:t> </a:t>
            </a:r>
            <a:r>
              <a:rPr lang="tr-TR" dirty="0" err="1"/>
              <a:t>location</a:t>
            </a:r>
            <a:r>
              <a:rPr lang="tr-TR" dirty="0"/>
              <a:t> is </a:t>
            </a:r>
            <a:r>
              <a:rPr lang="tr-TR" dirty="0" err="1"/>
              <a:t>found</a:t>
            </a:r>
            <a:r>
              <a:rPr lang="tr-TR" dirty="0"/>
              <a:t>.</a:t>
            </a:r>
            <a:endParaRPr dirty="0"/>
          </a:p>
        </p:txBody>
      </p:sp>
      <p:sp>
        <p:nvSpPr>
          <p:cNvPr id="472" name="Google Shape;472;p26"/>
          <p:cNvSpPr txBox="1">
            <a:spLocks noGrp="1"/>
          </p:cNvSpPr>
          <p:nvPr>
            <p:ph type="sldNum" idx="12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24</a:t>
            </a:fld>
            <a:endParaRPr/>
          </a:p>
        </p:txBody>
      </p:sp>
      <p:sp>
        <p:nvSpPr>
          <p:cNvPr id="473" name="Google Shape;473;p26"/>
          <p:cNvSpPr txBox="1">
            <a:spLocks noGrp="1"/>
          </p:cNvSpPr>
          <p:nvPr>
            <p:ph type="ftr" idx="11"/>
          </p:nvPr>
        </p:nvSpPr>
        <p:spPr>
          <a:xfrm>
            <a:off x="5181600" y="6492875"/>
            <a:ext cx="35021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b="1">
                <a:solidFill>
                  <a:schemeClr val="dk1"/>
                </a:solidFill>
              </a:rPr>
              <a:t>Data Structures Using C, Second Edition</a:t>
            </a:r>
            <a:endParaRPr b="1">
              <a:solidFill>
                <a:schemeClr val="dk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>
                <a:solidFill>
                  <a:schemeClr val="dk1"/>
                </a:solidFill>
              </a:rPr>
              <a:t>Reema Thareja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27"/>
          <p:cNvSpPr txBox="1">
            <a:spLocks noGrp="1"/>
          </p:cNvSpPr>
          <p:nvPr>
            <p:ph type="title"/>
          </p:nvPr>
        </p:nvSpPr>
        <p:spPr>
          <a:xfrm>
            <a:off x="442856" y="228600"/>
            <a:ext cx="7024744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Century Gothic"/>
              <a:buNone/>
            </a:pPr>
            <a:r>
              <a:rPr lang="tr-TR" sz="3600"/>
              <a:t>Collisions</a:t>
            </a:r>
            <a:endParaRPr sz="3600"/>
          </a:p>
        </p:txBody>
      </p:sp>
      <p:sp>
        <p:nvSpPr>
          <p:cNvPr id="480" name="Google Shape;480;p27"/>
          <p:cNvSpPr txBox="1">
            <a:spLocks noGrp="1"/>
          </p:cNvSpPr>
          <p:nvPr>
            <p:ph type="body" idx="1"/>
          </p:nvPr>
        </p:nvSpPr>
        <p:spPr>
          <a:xfrm>
            <a:off x="685800" y="838200"/>
            <a:ext cx="78486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274319" algn="l" rtl="0">
              <a:spcBef>
                <a:spcPts val="0"/>
              </a:spcBef>
              <a:spcAft>
                <a:spcPts val="0"/>
              </a:spcAft>
              <a:buSzPts val="1824"/>
              <a:buChar char="🞇"/>
            </a:pPr>
            <a:r>
              <a:rPr lang="tr-TR" b="1" i="1"/>
              <a:t>Linear Probing</a:t>
            </a:r>
            <a:endParaRPr b="1" i="1"/>
          </a:p>
        </p:txBody>
      </p:sp>
      <p:sp>
        <p:nvSpPr>
          <p:cNvPr id="481" name="Google Shape;481;p27"/>
          <p:cNvSpPr txBox="1">
            <a:spLocks noGrp="1"/>
          </p:cNvSpPr>
          <p:nvPr>
            <p:ph type="sldNum" idx="12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25</a:t>
            </a:fld>
            <a:endParaRPr/>
          </a:p>
        </p:txBody>
      </p:sp>
      <p:sp>
        <p:nvSpPr>
          <p:cNvPr id="482" name="Google Shape;482;p27"/>
          <p:cNvSpPr txBox="1">
            <a:spLocks noGrp="1"/>
          </p:cNvSpPr>
          <p:nvPr>
            <p:ph type="ftr" idx="11"/>
          </p:nvPr>
        </p:nvSpPr>
        <p:spPr>
          <a:xfrm>
            <a:off x="5181600" y="6492875"/>
            <a:ext cx="35021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b="1">
                <a:solidFill>
                  <a:schemeClr val="dk1"/>
                </a:solidFill>
              </a:rPr>
              <a:t>Data Structures Using C, Second Edition</a:t>
            </a:r>
            <a:endParaRPr b="1">
              <a:solidFill>
                <a:schemeClr val="dk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>
                <a:solidFill>
                  <a:schemeClr val="dk1"/>
                </a:solidFill>
              </a:rPr>
              <a:t>Reema Thareja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483" name="Google Shape;48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1100" y="1555100"/>
            <a:ext cx="7305724" cy="320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4" name="Google Shape;484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09363" y="4874750"/>
            <a:ext cx="5929200" cy="68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28"/>
          <p:cNvSpPr txBox="1">
            <a:spLocks noGrp="1"/>
          </p:cNvSpPr>
          <p:nvPr>
            <p:ph type="title"/>
          </p:nvPr>
        </p:nvSpPr>
        <p:spPr>
          <a:xfrm>
            <a:off x="442856" y="228600"/>
            <a:ext cx="7024744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Century Gothic"/>
              <a:buNone/>
            </a:pPr>
            <a:r>
              <a:rPr lang="tr-TR" sz="3600"/>
              <a:t>Collisions</a:t>
            </a:r>
            <a:endParaRPr sz="3600"/>
          </a:p>
        </p:txBody>
      </p:sp>
      <p:sp>
        <p:nvSpPr>
          <p:cNvPr id="491" name="Google Shape;491;p28"/>
          <p:cNvSpPr txBox="1">
            <a:spLocks noGrp="1"/>
          </p:cNvSpPr>
          <p:nvPr>
            <p:ph type="body" idx="1"/>
          </p:nvPr>
        </p:nvSpPr>
        <p:spPr>
          <a:xfrm>
            <a:off x="685800" y="838200"/>
            <a:ext cx="78486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274319" algn="l" rtl="0">
              <a:spcBef>
                <a:spcPts val="0"/>
              </a:spcBef>
              <a:spcAft>
                <a:spcPts val="0"/>
              </a:spcAft>
              <a:buSzPts val="1824"/>
              <a:buChar char="🞇"/>
            </a:pPr>
            <a:r>
              <a:rPr lang="tr-TR" b="1" i="1"/>
              <a:t>Linear Probing</a:t>
            </a:r>
            <a:endParaRPr b="1" i="1"/>
          </a:p>
        </p:txBody>
      </p:sp>
      <p:sp>
        <p:nvSpPr>
          <p:cNvPr id="492" name="Google Shape;492;p28"/>
          <p:cNvSpPr txBox="1">
            <a:spLocks noGrp="1"/>
          </p:cNvSpPr>
          <p:nvPr>
            <p:ph type="sldNum" idx="12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26</a:t>
            </a:fld>
            <a:endParaRPr/>
          </a:p>
        </p:txBody>
      </p:sp>
      <p:sp>
        <p:nvSpPr>
          <p:cNvPr id="493" name="Google Shape;493;p28"/>
          <p:cNvSpPr txBox="1">
            <a:spLocks noGrp="1"/>
          </p:cNvSpPr>
          <p:nvPr>
            <p:ph type="ftr" idx="11"/>
          </p:nvPr>
        </p:nvSpPr>
        <p:spPr>
          <a:xfrm>
            <a:off x="5181600" y="6492875"/>
            <a:ext cx="35021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b="1">
                <a:solidFill>
                  <a:schemeClr val="dk1"/>
                </a:solidFill>
              </a:rPr>
              <a:t>Data Structures Using C, Second Edition</a:t>
            </a:r>
            <a:endParaRPr b="1">
              <a:solidFill>
                <a:schemeClr val="dk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>
                <a:solidFill>
                  <a:schemeClr val="dk1"/>
                </a:solidFill>
              </a:rPr>
              <a:t>Reema Thareja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494" name="Google Shape;494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5363" y="1438275"/>
            <a:ext cx="7153275" cy="3981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5" name="Google Shape;495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31900" y="5590775"/>
            <a:ext cx="6084000" cy="6016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29"/>
          <p:cNvSpPr txBox="1">
            <a:spLocks noGrp="1"/>
          </p:cNvSpPr>
          <p:nvPr>
            <p:ph type="title"/>
          </p:nvPr>
        </p:nvSpPr>
        <p:spPr>
          <a:xfrm>
            <a:off x="442856" y="228600"/>
            <a:ext cx="7024744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Century Gothic"/>
              <a:buNone/>
            </a:pPr>
            <a:r>
              <a:rPr lang="tr-TR" sz="3600"/>
              <a:t>Collisions</a:t>
            </a:r>
            <a:endParaRPr sz="3600"/>
          </a:p>
        </p:txBody>
      </p:sp>
      <p:sp>
        <p:nvSpPr>
          <p:cNvPr id="502" name="Google Shape;502;p29"/>
          <p:cNvSpPr txBox="1">
            <a:spLocks noGrp="1"/>
          </p:cNvSpPr>
          <p:nvPr>
            <p:ph type="body" idx="1"/>
          </p:nvPr>
        </p:nvSpPr>
        <p:spPr>
          <a:xfrm>
            <a:off x="685800" y="838200"/>
            <a:ext cx="78486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274319" algn="l" rtl="0">
              <a:spcBef>
                <a:spcPts val="0"/>
              </a:spcBef>
              <a:spcAft>
                <a:spcPts val="0"/>
              </a:spcAft>
              <a:buSzPts val="1824"/>
              <a:buChar char="🞇"/>
            </a:pPr>
            <a:r>
              <a:rPr lang="tr-TR" b="1" i="1"/>
              <a:t>Linear Probing</a:t>
            </a:r>
            <a:endParaRPr b="1" i="1"/>
          </a:p>
        </p:txBody>
      </p:sp>
      <p:sp>
        <p:nvSpPr>
          <p:cNvPr id="503" name="Google Shape;503;p29"/>
          <p:cNvSpPr txBox="1">
            <a:spLocks noGrp="1"/>
          </p:cNvSpPr>
          <p:nvPr>
            <p:ph type="sldNum" idx="12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27</a:t>
            </a:fld>
            <a:endParaRPr/>
          </a:p>
        </p:txBody>
      </p:sp>
      <p:sp>
        <p:nvSpPr>
          <p:cNvPr id="504" name="Google Shape;504;p29"/>
          <p:cNvSpPr txBox="1">
            <a:spLocks noGrp="1"/>
          </p:cNvSpPr>
          <p:nvPr>
            <p:ph type="ftr" idx="11"/>
          </p:nvPr>
        </p:nvSpPr>
        <p:spPr>
          <a:xfrm>
            <a:off x="5181600" y="6492875"/>
            <a:ext cx="35021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b="1">
                <a:solidFill>
                  <a:schemeClr val="dk1"/>
                </a:solidFill>
              </a:rPr>
              <a:t>Data Structures Using C, Second Edition</a:t>
            </a:r>
            <a:endParaRPr b="1">
              <a:solidFill>
                <a:schemeClr val="dk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>
                <a:solidFill>
                  <a:schemeClr val="dk1"/>
                </a:solidFill>
              </a:rPr>
              <a:t>Reema Thareja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505" name="Google Shape;505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0600" y="1447800"/>
            <a:ext cx="7058025" cy="124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6" name="Google Shape;506;p2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90600" y="2743200"/>
            <a:ext cx="7000875" cy="287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7" name="Google Shape;507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45300" y="5667375"/>
            <a:ext cx="6148800" cy="6119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30"/>
          <p:cNvSpPr txBox="1">
            <a:spLocks noGrp="1"/>
          </p:cNvSpPr>
          <p:nvPr>
            <p:ph type="title"/>
          </p:nvPr>
        </p:nvSpPr>
        <p:spPr>
          <a:xfrm>
            <a:off x="442856" y="228600"/>
            <a:ext cx="7024744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Century Gothic"/>
              <a:buNone/>
            </a:pPr>
            <a:r>
              <a:rPr lang="tr-TR" sz="3600"/>
              <a:t>Collisions</a:t>
            </a:r>
            <a:endParaRPr sz="3600"/>
          </a:p>
        </p:txBody>
      </p:sp>
      <p:sp>
        <p:nvSpPr>
          <p:cNvPr id="514" name="Google Shape;514;p30"/>
          <p:cNvSpPr txBox="1">
            <a:spLocks noGrp="1"/>
          </p:cNvSpPr>
          <p:nvPr>
            <p:ph type="body" idx="1"/>
          </p:nvPr>
        </p:nvSpPr>
        <p:spPr>
          <a:xfrm>
            <a:off x="685800" y="838200"/>
            <a:ext cx="78486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274319" algn="l" rtl="0">
              <a:spcBef>
                <a:spcPts val="0"/>
              </a:spcBef>
              <a:spcAft>
                <a:spcPts val="0"/>
              </a:spcAft>
              <a:buSzPts val="1824"/>
              <a:buChar char="🞇"/>
            </a:pPr>
            <a:r>
              <a:rPr lang="tr-TR" b="1" i="1"/>
              <a:t>Linear Probing</a:t>
            </a:r>
            <a:endParaRPr b="1" i="1"/>
          </a:p>
        </p:txBody>
      </p:sp>
      <p:sp>
        <p:nvSpPr>
          <p:cNvPr id="515" name="Google Shape;515;p30"/>
          <p:cNvSpPr txBox="1">
            <a:spLocks noGrp="1"/>
          </p:cNvSpPr>
          <p:nvPr>
            <p:ph type="sldNum" idx="12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28</a:t>
            </a:fld>
            <a:endParaRPr/>
          </a:p>
        </p:txBody>
      </p:sp>
      <p:sp>
        <p:nvSpPr>
          <p:cNvPr id="516" name="Google Shape;516;p30"/>
          <p:cNvSpPr txBox="1">
            <a:spLocks noGrp="1"/>
          </p:cNvSpPr>
          <p:nvPr>
            <p:ph type="ftr" idx="11"/>
          </p:nvPr>
        </p:nvSpPr>
        <p:spPr>
          <a:xfrm>
            <a:off x="5181600" y="6492875"/>
            <a:ext cx="35021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b="1">
                <a:solidFill>
                  <a:schemeClr val="dk1"/>
                </a:solidFill>
              </a:rPr>
              <a:t>Data Structures Using C, Second Edition</a:t>
            </a:r>
            <a:endParaRPr b="1">
              <a:solidFill>
                <a:schemeClr val="dk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>
                <a:solidFill>
                  <a:schemeClr val="dk1"/>
                </a:solidFill>
              </a:rPr>
              <a:t>Reema Thareja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517" name="Google Shape;517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5850" y="1885950"/>
            <a:ext cx="6972300" cy="201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8" name="Google Shape;518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31900" y="4419600"/>
            <a:ext cx="6152400" cy="6119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31"/>
          <p:cNvSpPr txBox="1">
            <a:spLocks noGrp="1"/>
          </p:cNvSpPr>
          <p:nvPr>
            <p:ph type="title"/>
          </p:nvPr>
        </p:nvSpPr>
        <p:spPr>
          <a:xfrm>
            <a:off x="442856" y="228600"/>
            <a:ext cx="7024744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Century Gothic"/>
              <a:buNone/>
            </a:pPr>
            <a:r>
              <a:rPr lang="tr-TR" sz="3600"/>
              <a:t>Collisions</a:t>
            </a:r>
            <a:endParaRPr sz="3600"/>
          </a:p>
        </p:txBody>
      </p:sp>
      <p:sp>
        <p:nvSpPr>
          <p:cNvPr id="525" name="Google Shape;525;p31"/>
          <p:cNvSpPr txBox="1">
            <a:spLocks noGrp="1"/>
          </p:cNvSpPr>
          <p:nvPr>
            <p:ph type="body" idx="1"/>
          </p:nvPr>
        </p:nvSpPr>
        <p:spPr>
          <a:xfrm>
            <a:off x="685800" y="838200"/>
            <a:ext cx="78486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274319" algn="l" rtl="0">
              <a:spcBef>
                <a:spcPts val="0"/>
              </a:spcBef>
              <a:spcAft>
                <a:spcPts val="0"/>
              </a:spcAft>
              <a:buSzPts val="1824"/>
              <a:buChar char="🞇"/>
            </a:pPr>
            <a:r>
              <a:rPr lang="tr-TR" b="1" i="1"/>
              <a:t>Linear Probing</a:t>
            </a:r>
            <a:endParaRPr b="1" i="1"/>
          </a:p>
        </p:txBody>
      </p:sp>
      <p:sp>
        <p:nvSpPr>
          <p:cNvPr id="526" name="Google Shape;526;p31"/>
          <p:cNvSpPr txBox="1">
            <a:spLocks noGrp="1"/>
          </p:cNvSpPr>
          <p:nvPr>
            <p:ph type="sldNum" idx="12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29</a:t>
            </a:fld>
            <a:endParaRPr/>
          </a:p>
        </p:txBody>
      </p:sp>
      <p:sp>
        <p:nvSpPr>
          <p:cNvPr id="527" name="Google Shape;527;p31"/>
          <p:cNvSpPr txBox="1">
            <a:spLocks noGrp="1"/>
          </p:cNvSpPr>
          <p:nvPr>
            <p:ph type="ftr" idx="11"/>
          </p:nvPr>
        </p:nvSpPr>
        <p:spPr>
          <a:xfrm>
            <a:off x="5181600" y="6492875"/>
            <a:ext cx="35021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b="1">
                <a:solidFill>
                  <a:schemeClr val="dk1"/>
                </a:solidFill>
              </a:rPr>
              <a:t>Data Structures Using C, Second Edition</a:t>
            </a:r>
            <a:endParaRPr b="1">
              <a:solidFill>
                <a:schemeClr val="dk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>
                <a:solidFill>
                  <a:schemeClr val="dk1"/>
                </a:solidFill>
              </a:rPr>
              <a:t>Reema Thareja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528" name="Google Shape;528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00200" y="1332891"/>
            <a:ext cx="6172200" cy="50679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"/>
          <p:cNvSpPr txBox="1">
            <a:spLocks noGrp="1"/>
          </p:cNvSpPr>
          <p:nvPr>
            <p:ph type="title"/>
          </p:nvPr>
        </p:nvSpPr>
        <p:spPr>
          <a:xfrm>
            <a:off x="442856" y="228600"/>
            <a:ext cx="7024744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Century Gothic"/>
              <a:buNone/>
            </a:pPr>
            <a:r>
              <a:rPr lang="tr-TR" sz="3600"/>
              <a:t>Introduction</a:t>
            </a:r>
            <a:endParaRPr sz="3600"/>
          </a:p>
        </p:txBody>
      </p:sp>
      <p:sp>
        <p:nvSpPr>
          <p:cNvPr id="276" name="Google Shape;276;p3"/>
          <p:cNvSpPr txBox="1">
            <a:spLocks noGrp="1"/>
          </p:cNvSpPr>
          <p:nvPr>
            <p:ph type="body" idx="1"/>
          </p:nvPr>
        </p:nvSpPr>
        <p:spPr>
          <a:xfrm>
            <a:off x="685800" y="990600"/>
            <a:ext cx="78486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274319" algn="l" rtl="0">
              <a:spcBef>
                <a:spcPts val="0"/>
              </a:spcBef>
              <a:spcAft>
                <a:spcPts val="0"/>
              </a:spcAft>
              <a:buSzPts val="1824"/>
              <a:buChar char="🞇"/>
            </a:pPr>
            <a:r>
              <a:rPr lang="tr-TR" dirty="0" err="1"/>
              <a:t>Linear</a:t>
            </a:r>
            <a:r>
              <a:rPr lang="tr-TR" dirty="0"/>
              <a:t> </a:t>
            </a:r>
            <a:r>
              <a:rPr lang="tr-TR" dirty="0" err="1"/>
              <a:t>search</a:t>
            </a:r>
            <a:r>
              <a:rPr lang="tr-TR" dirty="0"/>
              <a:t> has a </a:t>
            </a:r>
            <a:r>
              <a:rPr lang="tr-TR" dirty="0" err="1"/>
              <a:t>running</a:t>
            </a:r>
            <a:r>
              <a:rPr lang="tr-TR" dirty="0"/>
              <a:t> time </a:t>
            </a:r>
            <a:r>
              <a:rPr lang="tr-TR" dirty="0" err="1"/>
              <a:t>proportional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O(n), </a:t>
            </a:r>
            <a:r>
              <a:rPr lang="tr-TR" dirty="0" err="1"/>
              <a:t>while</a:t>
            </a:r>
            <a:r>
              <a:rPr lang="tr-TR" dirty="0"/>
              <a:t> </a:t>
            </a:r>
            <a:r>
              <a:rPr lang="tr-TR" dirty="0" err="1"/>
              <a:t>binary</a:t>
            </a:r>
            <a:r>
              <a:rPr lang="tr-TR" dirty="0"/>
              <a:t> </a:t>
            </a:r>
            <a:r>
              <a:rPr lang="tr-TR" dirty="0" err="1"/>
              <a:t>search</a:t>
            </a:r>
            <a:r>
              <a:rPr lang="tr-TR" dirty="0"/>
              <a:t> </a:t>
            </a:r>
            <a:r>
              <a:rPr lang="tr-TR" dirty="0" err="1"/>
              <a:t>takes</a:t>
            </a:r>
            <a:r>
              <a:rPr lang="tr-TR" dirty="0"/>
              <a:t> time </a:t>
            </a:r>
            <a:r>
              <a:rPr lang="tr-TR" dirty="0" err="1"/>
              <a:t>proportional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O(</a:t>
            </a:r>
            <a:r>
              <a:rPr lang="tr-TR" dirty="0" err="1"/>
              <a:t>log</a:t>
            </a:r>
            <a:r>
              <a:rPr lang="tr-TR" dirty="0"/>
              <a:t> n), </a:t>
            </a:r>
            <a:r>
              <a:rPr lang="tr-TR" dirty="0" err="1"/>
              <a:t>where</a:t>
            </a:r>
            <a:r>
              <a:rPr lang="tr-TR" dirty="0"/>
              <a:t> n is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number</a:t>
            </a:r>
            <a:r>
              <a:rPr lang="tr-TR" dirty="0"/>
              <a:t> of </a:t>
            </a:r>
            <a:r>
              <a:rPr lang="tr-TR" dirty="0" err="1"/>
              <a:t>elements</a:t>
            </a:r>
            <a:r>
              <a:rPr lang="tr-TR" dirty="0"/>
              <a:t> in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array</a:t>
            </a:r>
            <a:r>
              <a:rPr lang="tr-TR" dirty="0"/>
              <a:t>. </a:t>
            </a:r>
            <a:endParaRPr dirty="0"/>
          </a:p>
          <a:p>
            <a:pPr marL="342900" lvl="0" indent="-274319" algn="l" rtl="0">
              <a:spcBef>
                <a:spcPts val="480"/>
              </a:spcBef>
              <a:spcAft>
                <a:spcPts val="0"/>
              </a:spcAft>
              <a:buSzPts val="1824"/>
              <a:buChar char="🞇"/>
            </a:pPr>
            <a:r>
              <a:rPr lang="tr-TR" dirty="0" err="1"/>
              <a:t>Binary</a:t>
            </a:r>
            <a:r>
              <a:rPr lang="tr-TR" dirty="0"/>
              <a:t> </a:t>
            </a:r>
            <a:r>
              <a:rPr lang="tr-TR" dirty="0" err="1"/>
              <a:t>search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binary</a:t>
            </a:r>
            <a:r>
              <a:rPr lang="tr-TR" dirty="0"/>
              <a:t> </a:t>
            </a:r>
            <a:r>
              <a:rPr lang="tr-TR" dirty="0" err="1"/>
              <a:t>search</a:t>
            </a:r>
            <a:r>
              <a:rPr lang="tr-TR" dirty="0"/>
              <a:t> </a:t>
            </a:r>
            <a:r>
              <a:rPr lang="tr-TR" dirty="0" err="1"/>
              <a:t>trees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efficient</a:t>
            </a:r>
            <a:r>
              <a:rPr lang="tr-TR" dirty="0"/>
              <a:t> </a:t>
            </a:r>
            <a:r>
              <a:rPr lang="tr-TR" dirty="0" err="1"/>
              <a:t>algorithms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search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an element. </a:t>
            </a:r>
            <a:endParaRPr dirty="0"/>
          </a:p>
          <a:p>
            <a:pPr marL="342900" lvl="0" indent="-274319" algn="l" rtl="0">
              <a:spcBef>
                <a:spcPts val="480"/>
              </a:spcBef>
              <a:spcAft>
                <a:spcPts val="0"/>
              </a:spcAft>
              <a:buSzPts val="1824"/>
              <a:buChar char="🞇"/>
            </a:pPr>
            <a:r>
              <a:rPr lang="tr-TR" dirty="0"/>
              <a:t>But </a:t>
            </a:r>
            <a:r>
              <a:rPr lang="tr-TR" dirty="0" err="1"/>
              <a:t>what</a:t>
            </a:r>
            <a:r>
              <a:rPr lang="tr-TR" dirty="0"/>
              <a:t> </a:t>
            </a:r>
            <a:r>
              <a:rPr lang="tr-TR" dirty="0" err="1"/>
              <a:t>if</a:t>
            </a:r>
            <a:r>
              <a:rPr lang="tr-TR" dirty="0"/>
              <a:t> </a:t>
            </a: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want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perform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search</a:t>
            </a:r>
            <a:r>
              <a:rPr lang="tr-TR" dirty="0"/>
              <a:t> </a:t>
            </a:r>
            <a:r>
              <a:rPr lang="tr-TR" dirty="0" err="1"/>
              <a:t>operation</a:t>
            </a:r>
            <a:r>
              <a:rPr lang="tr-TR" dirty="0"/>
              <a:t> in time </a:t>
            </a:r>
            <a:r>
              <a:rPr lang="tr-TR" dirty="0" err="1"/>
              <a:t>proportional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O(1)? </a:t>
            </a:r>
            <a:endParaRPr dirty="0"/>
          </a:p>
          <a:p>
            <a:pPr marL="342900" lvl="0" indent="-274319" algn="l" rtl="0">
              <a:spcBef>
                <a:spcPts val="480"/>
              </a:spcBef>
              <a:spcAft>
                <a:spcPts val="0"/>
              </a:spcAft>
              <a:buSzPts val="1824"/>
              <a:buChar char="🞇"/>
            </a:pPr>
            <a:r>
              <a:rPr lang="tr-TR" dirty="0" err="1"/>
              <a:t>In</a:t>
            </a:r>
            <a:r>
              <a:rPr lang="tr-TR" dirty="0"/>
              <a:t> </a:t>
            </a:r>
            <a:r>
              <a:rPr lang="tr-TR" dirty="0" err="1"/>
              <a:t>other</a:t>
            </a:r>
            <a:r>
              <a:rPr lang="tr-TR" dirty="0"/>
              <a:t> </a:t>
            </a:r>
            <a:r>
              <a:rPr lang="tr-TR" dirty="0" err="1"/>
              <a:t>words</a:t>
            </a:r>
            <a:r>
              <a:rPr lang="tr-TR" dirty="0"/>
              <a:t>, is </a:t>
            </a:r>
            <a:r>
              <a:rPr lang="tr-TR" dirty="0" err="1"/>
              <a:t>there</a:t>
            </a:r>
            <a:r>
              <a:rPr lang="tr-TR" dirty="0"/>
              <a:t> a </a:t>
            </a:r>
            <a:r>
              <a:rPr lang="tr-TR" dirty="0" err="1"/>
              <a:t>way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search</a:t>
            </a:r>
            <a:r>
              <a:rPr lang="tr-TR" dirty="0"/>
              <a:t> an </a:t>
            </a:r>
            <a:r>
              <a:rPr lang="tr-TR" dirty="0" err="1"/>
              <a:t>array</a:t>
            </a:r>
            <a:r>
              <a:rPr lang="tr-TR" dirty="0"/>
              <a:t> in </a:t>
            </a:r>
            <a:r>
              <a:rPr lang="tr-TR" dirty="0" err="1"/>
              <a:t>constant</a:t>
            </a:r>
            <a:r>
              <a:rPr lang="tr-TR" dirty="0"/>
              <a:t> time, </a:t>
            </a:r>
            <a:r>
              <a:rPr lang="tr-TR" dirty="0" err="1"/>
              <a:t>irrespective</a:t>
            </a:r>
            <a:r>
              <a:rPr lang="tr-TR" dirty="0"/>
              <a:t> of </a:t>
            </a:r>
            <a:r>
              <a:rPr lang="tr-TR" dirty="0" err="1"/>
              <a:t>its</a:t>
            </a:r>
            <a:r>
              <a:rPr lang="tr-TR" dirty="0"/>
              <a:t> size?</a:t>
            </a:r>
            <a:endParaRPr dirty="0"/>
          </a:p>
        </p:txBody>
      </p:sp>
      <p:sp>
        <p:nvSpPr>
          <p:cNvPr id="277" name="Google Shape;277;p3"/>
          <p:cNvSpPr txBox="1">
            <a:spLocks noGrp="1"/>
          </p:cNvSpPr>
          <p:nvPr>
            <p:ph type="sldNum" idx="12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3</a:t>
            </a:fld>
            <a:endParaRPr/>
          </a:p>
        </p:txBody>
      </p:sp>
      <p:sp>
        <p:nvSpPr>
          <p:cNvPr id="278" name="Google Shape;278;p3"/>
          <p:cNvSpPr txBox="1">
            <a:spLocks noGrp="1"/>
          </p:cNvSpPr>
          <p:nvPr>
            <p:ph type="ftr" idx="11"/>
          </p:nvPr>
        </p:nvSpPr>
        <p:spPr>
          <a:xfrm>
            <a:off x="5181600" y="6324600"/>
            <a:ext cx="35021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b="1">
                <a:solidFill>
                  <a:schemeClr val="dk1"/>
                </a:solidFill>
              </a:rPr>
              <a:t>Data Structures Using C, Second Edition</a:t>
            </a:r>
            <a:endParaRPr b="1">
              <a:solidFill>
                <a:schemeClr val="dk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>
                <a:solidFill>
                  <a:schemeClr val="dk1"/>
                </a:solidFill>
              </a:rPr>
              <a:t>Reema Thareja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32"/>
          <p:cNvSpPr txBox="1">
            <a:spLocks noGrp="1"/>
          </p:cNvSpPr>
          <p:nvPr>
            <p:ph type="title"/>
          </p:nvPr>
        </p:nvSpPr>
        <p:spPr>
          <a:xfrm>
            <a:off x="442856" y="228600"/>
            <a:ext cx="7024744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Century Gothic"/>
              <a:buNone/>
            </a:pPr>
            <a:r>
              <a:rPr lang="tr-TR" sz="3600"/>
              <a:t>Collisions</a:t>
            </a:r>
            <a:endParaRPr sz="3600"/>
          </a:p>
        </p:txBody>
      </p:sp>
      <p:sp>
        <p:nvSpPr>
          <p:cNvPr id="535" name="Google Shape;535;p32"/>
          <p:cNvSpPr txBox="1">
            <a:spLocks noGrp="1"/>
          </p:cNvSpPr>
          <p:nvPr>
            <p:ph type="body" idx="1"/>
          </p:nvPr>
        </p:nvSpPr>
        <p:spPr>
          <a:xfrm>
            <a:off x="685800" y="838200"/>
            <a:ext cx="78486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274319" algn="l" rtl="0">
              <a:spcBef>
                <a:spcPts val="0"/>
              </a:spcBef>
              <a:spcAft>
                <a:spcPts val="0"/>
              </a:spcAft>
              <a:buSzPts val="1824"/>
              <a:buChar char="🞇"/>
            </a:pPr>
            <a:r>
              <a:rPr lang="tr-TR" b="1" i="1"/>
              <a:t>Linear Probing</a:t>
            </a:r>
            <a:endParaRPr b="1" i="1"/>
          </a:p>
        </p:txBody>
      </p:sp>
      <p:sp>
        <p:nvSpPr>
          <p:cNvPr id="536" name="Google Shape;536;p32"/>
          <p:cNvSpPr txBox="1">
            <a:spLocks noGrp="1"/>
          </p:cNvSpPr>
          <p:nvPr>
            <p:ph type="sldNum" idx="12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30</a:t>
            </a:fld>
            <a:endParaRPr/>
          </a:p>
        </p:txBody>
      </p:sp>
      <p:sp>
        <p:nvSpPr>
          <p:cNvPr id="537" name="Google Shape;537;p32"/>
          <p:cNvSpPr txBox="1">
            <a:spLocks noGrp="1"/>
          </p:cNvSpPr>
          <p:nvPr>
            <p:ph type="ftr" idx="11"/>
          </p:nvPr>
        </p:nvSpPr>
        <p:spPr>
          <a:xfrm>
            <a:off x="5181600" y="6492875"/>
            <a:ext cx="35021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b="1">
                <a:solidFill>
                  <a:schemeClr val="dk1"/>
                </a:solidFill>
              </a:rPr>
              <a:t>Data Structures Using C, Second Edition</a:t>
            </a:r>
            <a:endParaRPr b="1">
              <a:solidFill>
                <a:schemeClr val="dk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>
                <a:solidFill>
                  <a:schemeClr val="dk1"/>
                </a:solidFill>
              </a:rPr>
              <a:t>Reema Thareja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538" name="Google Shape;538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47800" y="1752599"/>
            <a:ext cx="6248400" cy="33985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33"/>
          <p:cNvSpPr txBox="1">
            <a:spLocks noGrp="1"/>
          </p:cNvSpPr>
          <p:nvPr>
            <p:ph type="title"/>
          </p:nvPr>
        </p:nvSpPr>
        <p:spPr>
          <a:xfrm>
            <a:off x="442856" y="228600"/>
            <a:ext cx="7024744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Century Gothic"/>
              <a:buNone/>
            </a:pPr>
            <a:r>
              <a:rPr lang="tr-TR" sz="3600"/>
              <a:t>Collisions</a:t>
            </a:r>
            <a:endParaRPr sz="3600"/>
          </a:p>
        </p:txBody>
      </p:sp>
      <p:sp>
        <p:nvSpPr>
          <p:cNvPr id="545" name="Google Shape;545;p33"/>
          <p:cNvSpPr txBox="1">
            <a:spLocks noGrp="1"/>
          </p:cNvSpPr>
          <p:nvPr>
            <p:ph type="body" idx="1"/>
          </p:nvPr>
        </p:nvSpPr>
        <p:spPr>
          <a:xfrm>
            <a:off x="685800" y="1066800"/>
            <a:ext cx="7848600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274319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87"/>
              <a:buChar char="🞇"/>
            </a:pPr>
            <a:r>
              <a:rPr lang="tr-TR" sz="2220" b="1" i="1" dirty="0" err="1"/>
              <a:t>Searching</a:t>
            </a:r>
            <a:r>
              <a:rPr lang="tr-TR" sz="2220" b="1" i="1" dirty="0"/>
              <a:t> a Value </a:t>
            </a:r>
            <a:r>
              <a:rPr lang="tr-TR" sz="2220" b="1" i="1" dirty="0" err="1"/>
              <a:t>using</a:t>
            </a:r>
            <a:r>
              <a:rPr lang="tr-TR" sz="2220" b="1" i="1" dirty="0"/>
              <a:t> </a:t>
            </a:r>
            <a:r>
              <a:rPr lang="tr-TR" sz="2220" b="1" i="1" dirty="0" err="1"/>
              <a:t>Linear</a:t>
            </a:r>
            <a:r>
              <a:rPr lang="tr-TR" sz="2220" b="1" i="1" dirty="0"/>
              <a:t> </a:t>
            </a:r>
            <a:r>
              <a:rPr lang="tr-TR" sz="2220" b="1" i="1" dirty="0" err="1"/>
              <a:t>Probing</a:t>
            </a:r>
            <a:endParaRPr dirty="0"/>
          </a:p>
          <a:p>
            <a:pPr marL="342900" lvl="0" indent="-274319" algn="l" rtl="0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SzPts val="1687"/>
              <a:buChar char="🞇"/>
            </a:pPr>
            <a:r>
              <a:rPr lang="tr-TR" sz="2220" dirty="0" err="1"/>
              <a:t>The</a:t>
            </a:r>
            <a:r>
              <a:rPr lang="tr-TR" sz="2220" dirty="0"/>
              <a:t> </a:t>
            </a:r>
            <a:r>
              <a:rPr lang="tr-TR" sz="2220" dirty="0" err="1"/>
              <a:t>procedure</a:t>
            </a:r>
            <a:r>
              <a:rPr lang="tr-TR" sz="2220" dirty="0"/>
              <a:t> </a:t>
            </a:r>
            <a:r>
              <a:rPr lang="tr-TR" sz="2220" dirty="0" err="1"/>
              <a:t>for</a:t>
            </a:r>
            <a:r>
              <a:rPr lang="tr-TR" sz="2220" dirty="0"/>
              <a:t> </a:t>
            </a:r>
            <a:r>
              <a:rPr lang="tr-TR" sz="2220" dirty="0" err="1"/>
              <a:t>searching</a:t>
            </a:r>
            <a:r>
              <a:rPr lang="tr-TR" sz="2220" dirty="0"/>
              <a:t> a </a:t>
            </a:r>
            <a:r>
              <a:rPr lang="tr-TR" sz="2220" dirty="0" err="1"/>
              <a:t>value</a:t>
            </a:r>
            <a:r>
              <a:rPr lang="tr-TR" sz="2220" dirty="0"/>
              <a:t> in a </a:t>
            </a:r>
            <a:r>
              <a:rPr lang="tr-TR" sz="2220" dirty="0" err="1"/>
              <a:t>hash</a:t>
            </a:r>
            <a:r>
              <a:rPr lang="tr-TR" sz="2220" dirty="0"/>
              <a:t> </a:t>
            </a:r>
            <a:r>
              <a:rPr lang="tr-TR" sz="2220" dirty="0" err="1"/>
              <a:t>table</a:t>
            </a:r>
            <a:r>
              <a:rPr lang="tr-TR" sz="2220" dirty="0"/>
              <a:t> is </a:t>
            </a:r>
            <a:r>
              <a:rPr lang="tr-TR" sz="2220" dirty="0" err="1"/>
              <a:t>same</a:t>
            </a:r>
            <a:r>
              <a:rPr lang="tr-TR" sz="2220" dirty="0"/>
              <a:t> as </a:t>
            </a:r>
            <a:r>
              <a:rPr lang="tr-TR" sz="2220" dirty="0" err="1"/>
              <a:t>for</a:t>
            </a:r>
            <a:r>
              <a:rPr lang="tr-TR" sz="2220" dirty="0"/>
              <a:t> </a:t>
            </a:r>
            <a:r>
              <a:rPr lang="tr-TR" sz="2220" dirty="0" err="1"/>
              <a:t>storing</a:t>
            </a:r>
            <a:r>
              <a:rPr lang="tr-TR" sz="2220" dirty="0"/>
              <a:t> a </a:t>
            </a:r>
            <a:r>
              <a:rPr lang="tr-TR" sz="2220" dirty="0" err="1"/>
              <a:t>value</a:t>
            </a:r>
            <a:r>
              <a:rPr lang="tr-TR" sz="2220" dirty="0"/>
              <a:t> in a </a:t>
            </a:r>
            <a:r>
              <a:rPr lang="tr-TR" sz="2220" dirty="0" err="1"/>
              <a:t>hash</a:t>
            </a:r>
            <a:r>
              <a:rPr lang="tr-TR" sz="2220" dirty="0"/>
              <a:t> </a:t>
            </a:r>
            <a:r>
              <a:rPr lang="tr-TR" sz="2220" dirty="0" err="1"/>
              <a:t>table</a:t>
            </a:r>
            <a:r>
              <a:rPr lang="tr-TR" sz="2220" dirty="0"/>
              <a:t>.</a:t>
            </a:r>
            <a:endParaRPr dirty="0"/>
          </a:p>
          <a:p>
            <a:pPr marL="342900" lvl="0" indent="-274319" algn="l" rtl="0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SzPts val="1687"/>
              <a:buChar char="🞇"/>
            </a:pPr>
            <a:r>
              <a:rPr lang="tr-TR" sz="2220" dirty="0" err="1"/>
              <a:t>While</a:t>
            </a:r>
            <a:r>
              <a:rPr lang="tr-TR" sz="2220" dirty="0"/>
              <a:t> </a:t>
            </a:r>
            <a:r>
              <a:rPr lang="tr-TR" sz="2220" dirty="0" err="1"/>
              <a:t>searching</a:t>
            </a:r>
            <a:r>
              <a:rPr lang="tr-TR" sz="2220" dirty="0"/>
              <a:t> </a:t>
            </a:r>
            <a:r>
              <a:rPr lang="tr-TR" sz="2220" dirty="0" err="1"/>
              <a:t>for</a:t>
            </a:r>
            <a:r>
              <a:rPr lang="tr-TR" sz="2220" dirty="0"/>
              <a:t> a </a:t>
            </a:r>
            <a:r>
              <a:rPr lang="tr-TR" sz="2220" dirty="0" err="1"/>
              <a:t>value</a:t>
            </a:r>
            <a:r>
              <a:rPr lang="tr-TR" sz="2220" dirty="0"/>
              <a:t> in a </a:t>
            </a:r>
            <a:r>
              <a:rPr lang="tr-TR" sz="2220" dirty="0" err="1"/>
              <a:t>hash</a:t>
            </a:r>
            <a:r>
              <a:rPr lang="tr-TR" sz="2220" dirty="0"/>
              <a:t> </a:t>
            </a:r>
            <a:r>
              <a:rPr lang="tr-TR" sz="2220" dirty="0" err="1"/>
              <a:t>table</a:t>
            </a:r>
            <a:r>
              <a:rPr lang="tr-TR" sz="2220" dirty="0"/>
              <a:t>, </a:t>
            </a:r>
            <a:r>
              <a:rPr lang="tr-TR" sz="2220" dirty="0" err="1"/>
              <a:t>the</a:t>
            </a:r>
            <a:r>
              <a:rPr lang="tr-TR" sz="2220" dirty="0"/>
              <a:t> </a:t>
            </a:r>
            <a:r>
              <a:rPr lang="tr-TR" sz="2220" dirty="0" err="1"/>
              <a:t>array</a:t>
            </a:r>
            <a:r>
              <a:rPr lang="tr-TR" sz="2220" dirty="0"/>
              <a:t> </a:t>
            </a:r>
            <a:r>
              <a:rPr lang="tr-TR" sz="2220" dirty="0" err="1"/>
              <a:t>index</a:t>
            </a:r>
            <a:r>
              <a:rPr lang="tr-TR" sz="2220" dirty="0"/>
              <a:t> is re-</a:t>
            </a:r>
            <a:r>
              <a:rPr lang="tr-TR" sz="2220" dirty="0" err="1"/>
              <a:t>computed</a:t>
            </a:r>
            <a:r>
              <a:rPr lang="tr-TR" sz="2220" dirty="0"/>
              <a:t> </a:t>
            </a:r>
            <a:r>
              <a:rPr lang="tr-TR" sz="2220" dirty="0" err="1"/>
              <a:t>and</a:t>
            </a:r>
            <a:r>
              <a:rPr lang="tr-TR" sz="2220" dirty="0"/>
              <a:t> </a:t>
            </a:r>
            <a:r>
              <a:rPr lang="tr-TR" sz="2220" dirty="0" err="1"/>
              <a:t>the</a:t>
            </a:r>
            <a:r>
              <a:rPr lang="tr-TR" sz="2220" dirty="0"/>
              <a:t> </a:t>
            </a:r>
            <a:r>
              <a:rPr lang="tr-TR" sz="2220" dirty="0" err="1"/>
              <a:t>key</a:t>
            </a:r>
            <a:r>
              <a:rPr lang="tr-TR" sz="2220" dirty="0"/>
              <a:t> of </a:t>
            </a:r>
            <a:r>
              <a:rPr lang="tr-TR" sz="2220" dirty="0" err="1"/>
              <a:t>the</a:t>
            </a:r>
            <a:r>
              <a:rPr lang="tr-TR" sz="2220" dirty="0"/>
              <a:t> element </a:t>
            </a:r>
            <a:r>
              <a:rPr lang="tr-TR" sz="2220" dirty="0" err="1"/>
              <a:t>stored</a:t>
            </a:r>
            <a:r>
              <a:rPr lang="tr-TR" sz="2220" dirty="0"/>
              <a:t> at </a:t>
            </a:r>
            <a:r>
              <a:rPr lang="tr-TR" sz="2220" dirty="0" err="1"/>
              <a:t>that</a:t>
            </a:r>
            <a:r>
              <a:rPr lang="tr-TR" sz="2220" dirty="0"/>
              <a:t> </a:t>
            </a:r>
            <a:r>
              <a:rPr lang="tr-TR" sz="2220" dirty="0" err="1"/>
              <a:t>location</a:t>
            </a:r>
            <a:r>
              <a:rPr lang="tr-TR" sz="2220" dirty="0"/>
              <a:t> is </a:t>
            </a:r>
            <a:r>
              <a:rPr lang="tr-TR" sz="2220" dirty="0" err="1"/>
              <a:t>compared</a:t>
            </a:r>
            <a:r>
              <a:rPr lang="tr-TR" sz="2220" dirty="0"/>
              <a:t> </a:t>
            </a:r>
            <a:r>
              <a:rPr lang="tr-TR" sz="2220" dirty="0" err="1"/>
              <a:t>with</a:t>
            </a:r>
            <a:r>
              <a:rPr lang="tr-TR" sz="2220" dirty="0"/>
              <a:t> </a:t>
            </a:r>
            <a:r>
              <a:rPr lang="tr-TR" sz="2220" dirty="0" err="1"/>
              <a:t>the</a:t>
            </a:r>
            <a:r>
              <a:rPr lang="tr-TR" sz="2220" dirty="0"/>
              <a:t> </a:t>
            </a:r>
            <a:r>
              <a:rPr lang="tr-TR" sz="2220" dirty="0" err="1"/>
              <a:t>value</a:t>
            </a:r>
            <a:r>
              <a:rPr lang="tr-TR" sz="2220" dirty="0"/>
              <a:t> </a:t>
            </a:r>
            <a:r>
              <a:rPr lang="tr-TR" sz="2220" dirty="0" err="1"/>
              <a:t>that</a:t>
            </a:r>
            <a:r>
              <a:rPr lang="tr-TR" sz="2220" dirty="0"/>
              <a:t> has </a:t>
            </a:r>
            <a:r>
              <a:rPr lang="tr-TR" sz="2220" dirty="0" err="1"/>
              <a:t>to</a:t>
            </a:r>
            <a:r>
              <a:rPr lang="tr-TR" sz="2220" dirty="0"/>
              <a:t> be </a:t>
            </a:r>
            <a:r>
              <a:rPr lang="tr-TR" sz="2220" dirty="0" err="1"/>
              <a:t>searched</a:t>
            </a:r>
            <a:r>
              <a:rPr lang="tr-TR" sz="2220" dirty="0"/>
              <a:t>. </a:t>
            </a:r>
            <a:endParaRPr sz="2220" dirty="0"/>
          </a:p>
          <a:p>
            <a:pPr marL="342900" lvl="0" indent="-274319" algn="l" rtl="0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SzPts val="1687"/>
              <a:buChar char="🞇"/>
            </a:pPr>
            <a:r>
              <a:rPr lang="tr-TR" sz="2220" dirty="0" err="1"/>
              <a:t>If</a:t>
            </a:r>
            <a:r>
              <a:rPr lang="tr-TR" sz="2220" dirty="0"/>
              <a:t> a </a:t>
            </a:r>
            <a:r>
              <a:rPr lang="tr-TR" sz="2220" dirty="0" err="1"/>
              <a:t>match</a:t>
            </a:r>
            <a:r>
              <a:rPr lang="tr-TR" sz="2220" dirty="0"/>
              <a:t> is </a:t>
            </a:r>
            <a:r>
              <a:rPr lang="tr-TR" sz="2220" dirty="0" err="1"/>
              <a:t>found</a:t>
            </a:r>
            <a:r>
              <a:rPr lang="tr-TR" sz="2220" dirty="0"/>
              <a:t>, </a:t>
            </a:r>
            <a:r>
              <a:rPr lang="tr-TR" sz="2220" dirty="0" err="1"/>
              <a:t>then</a:t>
            </a:r>
            <a:r>
              <a:rPr lang="tr-TR" sz="2220" dirty="0"/>
              <a:t> </a:t>
            </a:r>
            <a:r>
              <a:rPr lang="tr-TR" sz="2220" dirty="0" err="1"/>
              <a:t>the</a:t>
            </a:r>
            <a:r>
              <a:rPr lang="tr-TR" sz="2220" dirty="0"/>
              <a:t> </a:t>
            </a:r>
            <a:r>
              <a:rPr lang="tr-TR" sz="2220" dirty="0" err="1"/>
              <a:t>search</a:t>
            </a:r>
            <a:r>
              <a:rPr lang="tr-TR" sz="2220" dirty="0"/>
              <a:t> </a:t>
            </a:r>
            <a:r>
              <a:rPr lang="tr-TR" sz="2220" dirty="0" err="1"/>
              <a:t>operation</a:t>
            </a:r>
            <a:r>
              <a:rPr lang="tr-TR" sz="2220" dirty="0"/>
              <a:t> is </a:t>
            </a:r>
            <a:r>
              <a:rPr lang="tr-TR" sz="2220" dirty="0" err="1"/>
              <a:t>successful</a:t>
            </a:r>
            <a:r>
              <a:rPr lang="tr-TR" sz="2220" dirty="0"/>
              <a:t>. </a:t>
            </a:r>
            <a:r>
              <a:rPr lang="tr-TR" sz="2220" dirty="0" err="1"/>
              <a:t>The</a:t>
            </a:r>
            <a:r>
              <a:rPr lang="tr-TR" sz="2220" dirty="0"/>
              <a:t> </a:t>
            </a:r>
            <a:r>
              <a:rPr lang="tr-TR" sz="2220" dirty="0" err="1"/>
              <a:t>search</a:t>
            </a:r>
            <a:r>
              <a:rPr lang="tr-TR" sz="2220" dirty="0"/>
              <a:t> time in </a:t>
            </a:r>
            <a:r>
              <a:rPr lang="tr-TR" sz="2220" dirty="0" err="1"/>
              <a:t>this</a:t>
            </a:r>
            <a:r>
              <a:rPr lang="tr-TR" sz="2220" dirty="0"/>
              <a:t> </a:t>
            </a:r>
            <a:r>
              <a:rPr lang="tr-TR" sz="2220" dirty="0" err="1"/>
              <a:t>case</a:t>
            </a:r>
            <a:r>
              <a:rPr lang="tr-TR" sz="2220" dirty="0"/>
              <a:t> is </a:t>
            </a:r>
            <a:r>
              <a:rPr lang="tr-TR" sz="2220" dirty="0" err="1"/>
              <a:t>given</a:t>
            </a:r>
            <a:r>
              <a:rPr lang="tr-TR" sz="2220" dirty="0"/>
              <a:t> as O(1). </a:t>
            </a:r>
            <a:endParaRPr sz="2220" dirty="0"/>
          </a:p>
          <a:p>
            <a:pPr marL="342900" lvl="0" indent="-274319" algn="l" rtl="0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SzPts val="1687"/>
              <a:buChar char="🞇"/>
            </a:pPr>
            <a:r>
              <a:rPr lang="tr-TR" sz="2220" dirty="0" err="1"/>
              <a:t>If</a:t>
            </a:r>
            <a:r>
              <a:rPr lang="tr-TR" sz="2220" dirty="0"/>
              <a:t> </a:t>
            </a:r>
            <a:r>
              <a:rPr lang="tr-TR" sz="2220" dirty="0" err="1"/>
              <a:t>the</a:t>
            </a:r>
            <a:r>
              <a:rPr lang="tr-TR" sz="2220" dirty="0"/>
              <a:t> </a:t>
            </a:r>
            <a:r>
              <a:rPr lang="tr-TR" sz="2220" dirty="0" err="1"/>
              <a:t>key</a:t>
            </a:r>
            <a:r>
              <a:rPr lang="tr-TR" sz="2220" dirty="0"/>
              <a:t> </a:t>
            </a:r>
            <a:r>
              <a:rPr lang="tr-TR" sz="2220" dirty="0" err="1"/>
              <a:t>does</a:t>
            </a:r>
            <a:r>
              <a:rPr lang="tr-TR" sz="2220" dirty="0"/>
              <a:t> not </a:t>
            </a:r>
            <a:r>
              <a:rPr lang="tr-TR" sz="2220" dirty="0" err="1"/>
              <a:t>match</a:t>
            </a:r>
            <a:r>
              <a:rPr lang="tr-TR" sz="2220" dirty="0"/>
              <a:t>, </a:t>
            </a:r>
            <a:r>
              <a:rPr lang="tr-TR" sz="2220" dirty="0" err="1"/>
              <a:t>then</a:t>
            </a:r>
            <a:r>
              <a:rPr lang="tr-TR" sz="2220" dirty="0"/>
              <a:t> </a:t>
            </a:r>
            <a:r>
              <a:rPr lang="tr-TR" sz="2220" dirty="0" err="1"/>
              <a:t>the</a:t>
            </a:r>
            <a:r>
              <a:rPr lang="tr-TR" sz="2220" dirty="0"/>
              <a:t> </a:t>
            </a:r>
            <a:r>
              <a:rPr lang="tr-TR" sz="2220" dirty="0" err="1"/>
              <a:t>search</a:t>
            </a:r>
            <a:r>
              <a:rPr lang="tr-TR" sz="2220" dirty="0"/>
              <a:t> </a:t>
            </a:r>
            <a:r>
              <a:rPr lang="tr-TR" sz="2220" dirty="0" err="1"/>
              <a:t>function</a:t>
            </a:r>
            <a:r>
              <a:rPr lang="tr-TR" sz="2220" dirty="0"/>
              <a:t> </a:t>
            </a:r>
            <a:r>
              <a:rPr lang="tr-TR" sz="2220" dirty="0" err="1"/>
              <a:t>begins</a:t>
            </a:r>
            <a:r>
              <a:rPr lang="tr-TR" sz="2220" dirty="0"/>
              <a:t> a </a:t>
            </a:r>
            <a:r>
              <a:rPr lang="tr-TR" sz="2220" dirty="0" err="1"/>
              <a:t>sequential</a:t>
            </a:r>
            <a:r>
              <a:rPr lang="tr-TR" sz="2220" dirty="0"/>
              <a:t> </a:t>
            </a:r>
            <a:r>
              <a:rPr lang="tr-TR" sz="2220" dirty="0" err="1"/>
              <a:t>search</a:t>
            </a:r>
            <a:r>
              <a:rPr lang="tr-TR" sz="2220" dirty="0"/>
              <a:t> of </a:t>
            </a:r>
            <a:r>
              <a:rPr lang="tr-TR" sz="2220" dirty="0" err="1"/>
              <a:t>the</a:t>
            </a:r>
            <a:r>
              <a:rPr lang="tr-TR" sz="2220" dirty="0"/>
              <a:t> </a:t>
            </a:r>
            <a:r>
              <a:rPr lang="tr-TR" sz="2220" dirty="0" err="1"/>
              <a:t>array</a:t>
            </a:r>
            <a:r>
              <a:rPr lang="tr-TR" sz="2220" dirty="0"/>
              <a:t> </a:t>
            </a:r>
            <a:r>
              <a:rPr lang="tr-TR" sz="2220" dirty="0" err="1"/>
              <a:t>that</a:t>
            </a:r>
            <a:r>
              <a:rPr lang="tr-TR" sz="2220" dirty="0"/>
              <a:t> </a:t>
            </a:r>
            <a:r>
              <a:rPr lang="tr-TR" sz="2220" dirty="0" err="1"/>
              <a:t>continues</a:t>
            </a:r>
            <a:r>
              <a:rPr lang="tr-TR" sz="2220" dirty="0"/>
              <a:t> </a:t>
            </a:r>
            <a:r>
              <a:rPr lang="tr-TR" sz="2220" dirty="0" err="1"/>
              <a:t>until</a:t>
            </a:r>
            <a:r>
              <a:rPr lang="tr-TR" sz="2220" dirty="0"/>
              <a:t>:</a:t>
            </a:r>
            <a:endParaRPr dirty="0"/>
          </a:p>
          <a:p>
            <a:pPr marL="640080" lvl="1" indent="-274320" algn="l" rtl="0">
              <a:lnSpc>
                <a:spcPct val="80000"/>
              </a:lnSpc>
              <a:spcBef>
                <a:spcPts val="407"/>
              </a:spcBef>
              <a:spcAft>
                <a:spcPts val="0"/>
              </a:spcAft>
              <a:buSzPts val="1547"/>
              <a:buChar char="🞇"/>
            </a:pPr>
            <a:r>
              <a:rPr lang="tr-TR" sz="2035" dirty="0" err="1"/>
              <a:t>the</a:t>
            </a:r>
            <a:r>
              <a:rPr lang="tr-TR" sz="2035" dirty="0"/>
              <a:t> </a:t>
            </a:r>
            <a:r>
              <a:rPr lang="tr-TR" sz="2035" dirty="0" err="1"/>
              <a:t>value</a:t>
            </a:r>
            <a:r>
              <a:rPr lang="tr-TR" sz="2035" dirty="0"/>
              <a:t> is </a:t>
            </a:r>
            <a:r>
              <a:rPr lang="tr-TR" sz="2035" dirty="0" err="1"/>
              <a:t>found</a:t>
            </a:r>
            <a:r>
              <a:rPr lang="tr-TR" sz="2035" dirty="0"/>
              <a:t>, </a:t>
            </a:r>
            <a:r>
              <a:rPr lang="tr-TR" sz="2035" dirty="0" err="1"/>
              <a:t>or</a:t>
            </a:r>
            <a:endParaRPr dirty="0"/>
          </a:p>
          <a:p>
            <a:pPr marL="640080" lvl="1" indent="-274320" algn="l" rtl="0">
              <a:lnSpc>
                <a:spcPct val="80000"/>
              </a:lnSpc>
              <a:spcBef>
                <a:spcPts val="407"/>
              </a:spcBef>
              <a:spcAft>
                <a:spcPts val="0"/>
              </a:spcAft>
              <a:buSzPts val="1547"/>
              <a:buChar char="🞇"/>
            </a:pPr>
            <a:r>
              <a:rPr lang="tr-TR" sz="2035" dirty="0" err="1"/>
              <a:t>the</a:t>
            </a:r>
            <a:r>
              <a:rPr lang="tr-TR" sz="2035" dirty="0"/>
              <a:t> </a:t>
            </a:r>
            <a:r>
              <a:rPr lang="tr-TR" sz="2035" dirty="0" err="1"/>
              <a:t>search</a:t>
            </a:r>
            <a:r>
              <a:rPr lang="tr-TR" sz="2035" dirty="0"/>
              <a:t> </a:t>
            </a:r>
            <a:r>
              <a:rPr lang="tr-TR" sz="2035" dirty="0" err="1"/>
              <a:t>function</a:t>
            </a:r>
            <a:r>
              <a:rPr lang="tr-TR" sz="2035" dirty="0"/>
              <a:t> </a:t>
            </a:r>
            <a:r>
              <a:rPr lang="tr-TR" sz="2035" dirty="0" err="1"/>
              <a:t>encounters</a:t>
            </a:r>
            <a:r>
              <a:rPr lang="tr-TR" sz="2035" dirty="0"/>
              <a:t> a </a:t>
            </a:r>
            <a:r>
              <a:rPr lang="tr-TR" sz="2035" dirty="0" err="1"/>
              <a:t>vacant</a:t>
            </a:r>
            <a:r>
              <a:rPr lang="tr-TR" sz="2035" dirty="0"/>
              <a:t> </a:t>
            </a:r>
            <a:r>
              <a:rPr lang="tr-TR" sz="2035" dirty="0" err="1"/>
              <a:t>location</a:t>
            </a:r>
            <a:r>
              <a:rPr lang="tr-TR" sz="2035" dirty="0"/>
              <a:t> in </a:t>
            </a:r>
            <a:r>
              <a:rPr lang="tr-TR" sz="2035" dirty="0" err="1"/>
              <a:t>the</a:t>
            </a:r>
            <a:r>
              <a:rPr lang="tr-TR" sz="2035" dirty="0"/>
              <a:t> </a:t>
            </a:r>
            <a:r>
              <a:rPr lang="tr-TR" sz="2035" dirty="0" err="1"/>
              <a:t>array</a:t>
            </a:r>
            <a:r>
              <a:rPr lang="tr-TR" sz="2035" dirty="0"/>
              <a:t>, </a:t>
            </a:r>
            <a:r>
              <a:rPr lang="tr-TR" sz="2035" dirty="0" err="1"/>
              <a:t>indicating</a:t>
            </a:r>
            <a:r>
              <a:rPr lang="tr-TR" sz="2035" dirty="0"/>
              <a:t> </a:t>
            </a:r>
            <a:r>
              <a:rPr lang="tr-TR" sz="2035" dirty="0" err="1"/>
              <a:t>that</a:t>
            </a:r>
            <a:r>
              <a:rPr lang="tr-TR" sz="2035" dirty="0"/>
              <a:t> </a:t>
            </a:r>
            <a:r>
              <a:rPr lang="tr-TR" sz="2035" dirty="0" err="1"/>
              <a:t>the</a:t>
            </a:r>
            <a:r>
              <a:rPr lang="tr-TR" sz="2035" dirty="0"/>
              <a:t> </a:t>
            </a:r>
            <a:r>
              <a:rPr lang="tr-TR" sz="2035" dirty="0" err="1"/>
              <a:t>value</a:t>
            </a:r>
            <a:r>
              <a:rPr lang="tr-TR" sz="2035" dirty="0"/>
              <a:t> is not </a:t>
            </a:r>
            <a:r>
              <a:rPr lang="tr-TR" sz="2035" dirty="0" err="1"/>
              <a:t>present</a:t>
            </a:r>
            <a:r>
              <a:rPr lang="tr-TR" sz="2035" dirty="0"/>
              <a:t>, </a:t>
            </a:r>
            <a:r>
              <a:rPr lang="tr-TR" sz="2035" dirty="0" err="1"/>
              <a:t>or</a:t>
            </a:r>
            <a:r>
              <a:rPr lang="tr-TR" sz="2035" dirty="0"/>
              <a:t> </a:t>
            </a:r>
            <a:r>
              <a:rPr lang="tr-TR" sz="2035" dirty="0" err="1"/>
              <a:t>the</a:t>
            </a:r>
            <a:r>
              <a:rPr lang="tr-TR" sz="2035" dirty="0"/>
              <a:t> </a:t>
            </a:r>
            <a:r>
              <a:rPr lang="tr-TR" sz="2035" dirty="0" err="1"/>
              <a:t>search</a:t>
            </a:r>
            <a:r>
              <a:rPr lang="tr-TR" sz="2035" dirty="0"/>
              <a:t> </a:t>
            </a:r>
            <a:r>
              <a:rPr lang="tr-TR" sz="2035" dirty="0" err="1"/>
              <a:t>function</a:t>
            </a:r>
            <a:r>
              <a:rPr lang="tr-TR" sz="2035" dirty="0"/>
              <a:t> </a:t>
            </a:r>
            <a:r>
              <a:rPr lang="tr-TR" sz="2035" dirty="0" err="1"/>
              <a:t>terminates</a:t>
            </a:r>
            <a:r>
              <a:rPr lang="tr-TR" sz="2035" dirty="0"/>
              <a:t> </a:t>
            </a:r>
            <a:r>
              <a:rPr lang="tr-TR" sz="2035" dirty="0" err="1"/>
              <a:t>because</a:t>
            </a:r>
            <a:r>
              <a:rPr lang="tr-TR" sz="2035" dirty="0"/>
              <a:t> it </a:t>
            </a:r>
            <a:r>
              <a:rPr lang="tr-TR" sz="2035" dirty="0" err="1"/>
              <a:t>reaches</a:t>
            </a:r>
            <a:r>
              <a:rPr lang="tr-TR" sz="2035" dirty="0"/>
              <a:t> </a:t>
            </a:r>
            <a:r>
              <a:rPr lang="tr-TR" sz="2035" dirty="0" err="1"/>
              <a:t>the</a:t>
            </a:r>
            <a:r>
              <a:rPr lang="tr-TR" sz="2035" dirty="0"/>
              <a:t> </a:t>
            </a:r>
            <a:r>
              <a:rPr lang="tr-TR" sz="2035" dirty="0" err="1"/>
              <a:t>end</a:t>
            </a:r>
            <a:r>
              <a:rPr lang="tr-TR" sz="2035" dirty="0"/>
              <a:t> of </a:t>
            </a:r>
            <a:r>
              <a:rPr lang="tr-TR" sz="2035" dirty="0" err="1"/>
              <a:t>the</a:t>
            </a:r>
            <a:r>
              <a:rPr lang="tr-TR" sz="2035" dirty="0"/>
              <a:t> </a:t>
            </a:r>
            <a:r>
              <a:rPr lang="tr-TR" sz="2035" dirty="0" err="1"/>
              <a:t>table</a:t>
            </a:r>
            <a:r>
              <a:rPr lang="tr-TR" sz="2035" dirty="0"/>
              <a:t> </a:t>
            </a:r>
            <a:r>
              <a:rPr lang="tr-TR" sz="2035" dirty="0" err="1"/>
              <a:t>and</a:t>
            </a:r>
            <a:r>
              <a:rPr lang="tr-TR" sz="2035" dirty="0"/>
              <a:t> </a:t>
            </a:r>
            <a:r>
              <a:rPr lang="tr-TR" sz="2035" dirty="0" err="1"/>
              <a:t>the</a:t>
            </a:r>
            <a:r>
              <a:rPr lang="tr-TR" sz="2035" dirty="0"/>
              <a:t> </a:t>
            </a:r>
            <a:r>
              <a:rPr lang="tr-TR" sz="2035" dirty="0" err="1"/>
              <a:t>value</a:t>
            </a:r>
            <a:r>
              <a:rPr lang="tr-TR" sz="2035" dirty="0"/>
              <a:t> is not </a:t>
            </a:r>
            <a:r>
              <a:rPr lang="tr-TR" sz="2035" dirty="0" err="1"/>
              <a:t>present</a:t>
            </a:r>
            <a:r>
              <a:rPr lang="tr-TR" sz="2035" dirty="0"/>
              <a:t>.</a:t>
            </a:r>
            <a:endParaRPr dirty="0"/>
          </a:p>
        </p:txBody>
      </p:sp>
      <p:sp>
        <p:nvSpPr>
          <p:cNvPr id="546" name="Google Shape;546;p33"/>
          <p:cNvSpPr txBox="1">
            <a:spLocks noGrp="1"/>
          </p:cNvSpPr>
          <p:nvPr>
            <p:ph type="sldNum" idx="12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31</a:t>
            </a:fld>
            <a:endParaRPr/>
          </a:p>
        </p:txBody>
      </p:sp>
      <p:sp>
        <p:nvSpPr>
          <p:cNvPr id="547" name="Google Shape;547;p33"/>
          <p:cNvSpPr txBox="1">
            <a:spLocks noGrp="1"/>
          </p:cNvSpPr>
          <p:nvPr>
            <p:ph type="ftr" idx="11"/>
          </p:nvPr>
        </p:nvSpPr>
        <p:spPr>
          <a:xfrm>
            <a:off x="5181600" y="6492875"/>
            <a:ext cx="35021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b="1">
                <a:solidFill>
                  <a:schemeClr val="dk1"/>
                </a:solidFill>
              </a:rPr>
              <a:t>Data Structures Using C, Second Edition</a:t>
            </a:r>
            <a:endParaRPr b="1">
              <a:solidFill>
                <a:schemeClr val="dk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>
                <a:solidFill>
                  <a:schemeClr val="dk1"/>
                </a:solidFill>
              </a:rPr>
              <a:t>Reema Thareja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34"/>
          <p:cNvSpPr txBox="1">
            <a:spLocks noGrp="1"/>
          </p:cNvSpPr>
          <p:nvPr>
            <p:ph type="title"/>
          </p:nvPr>
        </p:nvSpPr>
        <p:spPr>
          <a:xfrm>
            <a:off x="442856" y="228600"/>
            <a:ext cx="7024744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Century Gothic"/>
              <a:buNone/>
            </a:pPr>
            <a:r>
              <a:rPr lang="tr-TR" sz="3600"/>
              <a:t>Collisions</a:t>
            </a:r>
            <a:endParaRPr sz="3600"/>
          </a:p>
        </p:txBody>
      </p:sp>
      <p:sp>
        <p:nvSpPr>
          <p:cNvPr id="554" name="Google Shape;554;p34"/>
          <p:cNvSpPr txBox="1">
            <a:spLocks noGrp="1"/>
          </p:cNvSpPr>
          <p:nvPr>
            <p:ph type="body" idx="1"/>
          </p:nvPr>
        </p:nvSpPr>
        <p:spPr>
          <a:xfrm>
            <a:off x="685800" y="914400"/>
            <a:ext cx="7848600" cy="586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274319" algn="l" rtl="0">
              <a:spcBef>
                <a:spcPts val="0"/>
              </a:spcBef>
              <a:spcAft>
                <a:spcPts val="0"/>
              </a:spcAft>
              <a:buSzPts val="1824"/>
              <a:buChar char="🞇"/>
            </a:pPr>
            <a:r>
              <a:rPr lang="tr-TR" b="1" i="1" dirty="0" err="1"/>
              <a:t>Searching</a:t>
            </a:r>
            <a:r>
              <a:rPr lang="tr-TR" b="1" i="1" dirty="0"/>
              <a:t> a Value </a:t>
            </a:r>
            <a:r>
              <a:rPr lang="tr-TR" b="1" i="1" dirty="0" err="1"/>
              <a:t>using</a:t>
            </a:r>
            <a:r>
              <a:rPr lang="tr-TR" b="1" i="1" dirty="0"/>
              <a:t> </a:t>
            </a:r>
            <a:r>
              <a:rPr lang="tr-TR" b="1" i="1" dirty="0" err="1"/>
              <a:t>Linear</a:t>
            </a:r>
            <a:r>
              <a:rPr lang="tr-TR" b="1" i="1" dirty="0"/>
              <a:t> </a:t>
            </a:r>
            <a:r>
              <a:rPr lang="tr-TR" b="1" i="1" dirty="0" err="1"/>
              <a:t>Probing</a:t>
            </a:r>
            <a:endParaRPr dirty="0"/>
          </a:p>
          <a:p>
            <a:pPr marL="342900" lvl="0" indent="-274319" algn="l" rtl="0">
              <a:spcBef>
                <a:spcPts val="480"/>
              </a:spcBef>
              <a:spcAft>
                <a:spcPts val="0"/>
              </a:spcAft>
              <a:buSzPts val="1824"/>
              <a:buChar char="🞇"/>
            </a:pPr>
            <a:r>
              <a:rPr lang="tr-TR" dirty="0" err="1"/>
              <a:t>In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worst</a:t>
            </a:r>
            <a:r>
              <a:rPr lang="tr-TR" dirty="0"/>
              <a:t> </a:t>
            </a:r>
            <a:r>
              <a:rPr lang="tr-TR" dirty="0" err="1"/>
              <a:t>case</a:t>
            </a:r>
            <a:r>
              <a:rPr lang="tr-TR" dirty="0"/>
              <a:t>,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search</a:t>
            </a:r>
            <a:r>
              <a:rPr lang="tr-TR" dirty="0"/>
              <a:t> </a:t>
            </a:r>
            <a:r>
              <a:rPr lang="tr-TR" dirty="0" err="1"/>
              <a:t>operation</a:t>
            </a:r>
            <a:r>
              <a:rPr lang="tr-TR" dirty="0"/>
              <a:t> </a:t>
            </a:r>
            <a:r>
              <a:rPr lang="tr-TR" dirty="0" err="1"/>
              <a:t>may</a:t>
            </a:r>
            <a:r>
              <a:rPr lang="tr-TR" dirty="0"/>
              <a:t> </a:t>
            </a:r>
            <a:r>
              <a:rPr lang="tr-TR" dirty="0" err="1"/>
              <a:t>have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make</a:t>
            </a:r>
            <a:r>
              <a:rPr lang="tr-TR" dirty="0"/>
              <a:t> n–1 </a:t>
            </a:r>
            <a:r>
              <a:rPr lang="tr-TR" dirty="0" err="1"/>
              <a:t>comparisons</a:t>
            </a:r>
            <a:r>
              <a:rPr lang="tr-TR" dirty="0"/>
              <a:t>,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running</a:t>
            </a:r>
            <a:r>
              <a:rPr lang="tr-TR" dirty="0"/>
              <a:t> time of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search</a:t>
            </a:r>
            <a:r>
              <a:rPr lang="tr-TR" dirty="0"/>
              <a:t> </a:t>
            </a:r>
            <a:r>
              <a:rPr lang="tr-TR" dirty="0" err="1"/>
              <a:t>algorithm</a:t>
            </a:r>
            <a:r>
              <a:rPr lang="tr-TR" dirty="0"/>
              <a:t> </a:t>
            </a:r>
            <a:r>
              <a:rPr lang="tr-TR" dirty="0" err="1"/>
              <a:t>may</a:t>
            </a:r>
            <a:r>
              <a:rPr lang="tr-TR" dirty="0"/>
              <a:t> </a:t>
            </a:r>
            <a:r>
              <a:rPr lang="tr-TR" dirty="0" err="1"/>
              <a:t>take</a:t>
            </a:r>
            <a:r>
              <a:rPr lang="tr-TR" dirty="0"/>
              <a:t> O(n) time. </a:t>
            </a:r>
            <a:endParaRPr dirty="0"/>
          </a:p>
          <a:p>
            <a:pPr marL="342900" lvl="0" indent="-274319" algn="l" rtl="0">
              <a:spcBef>
                <a:spcPts val="480"/>
              </a:spcBef>
              <a:spcAft>
                <a:spcPts val="0"/>
              </a:spcAft>
              <a:buSzPts val="1824"/>
              <a:buChar char="🞇"/>
            </a:pP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worst</a:t>
            </a:r>
            <a:r>
              <a:rPr lang="tr-TR" dirty="0"/>
              <a:t> </a:t>
            </a:r>
            <a:r>
              <a:rPr lang="tr-TR" dirty="0" err="1"/>
              <a:t>case</a:t>
            </a:r>
            <a:r>
              <a:rPr lang="tr-TR" dirty="0"/>
              <a:t> </a:t>
            </a:r>
            <a:r>
              <a:rPr lang="tr-TR" dirty="0" err="1"/>
              <a:t>will</a:t>
            </a:r>
            <a:r>
              <a:rPr lang="tr-TR" dirty="0"/>
              <a:t> be </a:t>
            </a:r>
            <a:r>
              <a:rPr lang="tr-TR" dirty="0" err="1"/>
              <a:t>encountered</a:t>
            </a:r>
            <a:r>
              <a:rPr lang="tr-TR" dirty="0"/>
              <a:t> </a:t>
            </a:r>
            <a:r>
              <a:rPr lang="tr-TR" dirty="0" err="1"/>
              <a:t>when</a:t>
            </a:r>
            <a:r>
              <a:rPr lang="tr-TR" dirty="0"/>
              <a:t> </a:t>
            </a:r>
            <a:r>
              <a:rPr lang="tr-TR" dirty="0" err="1"/>
              <a:t>after</a:t>
            </a:r>
            <a:r>
              <a:rPr lang="tr-TR" dirty="0"/>
              <a:t> </a:t>
            </a:r>
            <a:r>
              <a:rPr lang="tr-TR" dirty="0" err="1"/>
              <a:t>scanning</a:t>
            </a:r>
            <a:r>
              <a:rPr lang="tr-TR" dirty="0"/>
              <a:t> </a:t>
            </a:r>
            <a:r>
              <a:rPr lang="tr-TR" dirty="0" err="1"/>
              <a:t>all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n–1 </a:t>
            </a:r>
            <a:r>
              <a:rPr lang="tr-TR" dirty="0" err="1"/>
              <a:t>elements</a:t>
            </a:r>
            <a:r>
              <a:rPr lang="tr-TR" dirty="0"/>
              <a:t>,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value</a:t>
            </a:r>
            <a:r>
              <a:rPr lang="tr-TR" dirty="0"/>
              <a:t> is </a:t>
            </a:r>
            <a:r>
              <a:rPr lang="tr-TR" dirty="0" err="1"/>
              <a:t>either</a:t>
            </a:r>
            <a:r>
              <a:rPr lang="tr-TR" dirty="0"/>
              <a:t> </a:t>
            </a:r>
            <a:r>
              <a:rPr lang="tr-TR" dirty="0" err="1"/>
              <a:t>present</a:t>
            </a:r>
            <a:r>
              <a:rPr lang="tr-TR" dirty="0"/>
              <a:t> at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last</a:t>
            </a:r>
            <a:r>
              <a:rPr lang="tr-TR" dirty="0"/>
              <a:t> </a:t>
            </a:r>
            <a:r>
              <a:rPr lang="tr-TR" dirty="0" err="1"/>
              <a:t>location</a:t>
            </a:r>
            <a:r>
              <a:rPr lang="tr-TR" dirty="0"/>
              <a:t> </a:t>
            </a:r>
            <a:r>
              <a:rPr lang="tr-TR" dirty="0" err="1"/>
              <a:t>or</a:t>
            </a:r>
            <a:r>
              <a:rPr lang="tr-TR" dirty="0"/>
              <a:t> not </a:t>
            </a:r>
            <a:r>
              <a:rPr lang="tr-TR" dirty="0" err="1"/>
              <a:t>present</a:t>
            </a:r>
            <a:r>
              <a:rPr lang="tr-TR" dirty="0"/>
              <a:t> in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table</a:t>
            </a:r>
            <a:r>
              <a:rPr lang="tr-TR" dirty="0"/>
              <a:t>.</a:t>
            </a:r>
            <a:endParaRPr dirty="0"/>
          </a:p>
          <a:p>
            <a:pPr marL="342900" lvl="0" indent="-274319" algn="l" rtl="0">
              <a:spcBef>
                <a:spcPts val="480"/>
              </a:spcBef>
              <a:spcAft>
                <a:spcPts val="0"/>
              </a:spcAft>
              <a:buSzPts val="1824"/>
              <a:buChar char="🞇"/>
            </a:pPr>
            <a:r>
              <a:rPr lang="tr-TR" dirty="0" err="1"/>
              <a:t>Thus</a:t>
            </a:r>
            <a:r>
              <a:rPr lang="tr-TR" dirty="0"/>
              <a:t>, </a:t>
            </a: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see</a:t>
            </a:r>
            <a:r>
              <a:rPr lang="tr-TR" dirty="0"/>
              <a:t> </a:t>
            </a:r>
            <a:r>
              <a:rPr lang="tr-TR" dirty="0" err="1"/>
              <a:t>that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increase</a:t>
            </a:r>
            <a:r>
              <a:rPr lang="tr-TR" dirty="0"/>
              <a:t> in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number</a:t>
            </a:r>
            <a:r>
              <a:rPr lang="tr-TR" dirty="0"/>
              <a:t> of </a:t>
            </a:r>
            <a:r>
              <a:rPr lang="tr-TR" dirty="0" err="1"/>
              <a:t>collisions</a:t>
            </a:r>
            <a:r>
              <a:rPr lang="tr-TR" dirty="0"/>
              <a:t>,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distance</a:t>
            </a:r>
            <a:r>
              <a:rPr lang="tr-TR" dirty="0"/>
              <a:t> </a:t>
            </a:r>
            <a:r>
              <a:rPr lang="tr-TR" dirty="0" err="1"/>
              <a:t>between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array</a:t>
            </a:r>
            <a:r>
              <a:rPr lang="tr-TR" dirty="0"/>
              <a:t> </a:t>
            </a:r>
            <a:r>
              <a:rPr lang="tr-TR" dirty="0" err="1"/>
              <a:t>index</a:t>
            </a:r>
            <a:r>
              <a:rPr lang="tr-TR" dirty="0"/>
              <a:t> </a:t>
            </a:r>
            <a:r>
              <a:rPr lang="tr-TR" dirty="0" err="1"/>
              <a:t>computed</a:t>
            </a:r>
            <a:r>
              <a:rPr lang="tr-TR" dirty="0"/>
              <a:t> </a:t>
            </a:r>
            <a:r>
              <a:rPr lang="tr-TR" dirty="0" err="1"/>
              <a:t>by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hash</a:t>
            </a:r>
            <a:r>
              <a:rPr lang="tr-TR" dirty="0"/>
              <a:t> </a:t>
            </a:r>
            <a:r>
              <a:rPr lang="tr-TR" dirty="0" err="1"/>
              <a:t>function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actual</a:t>
            </a:r>
            <a:r>
              <a:rPr lang="tr-TR" dirty="0"/>
              <a:t> </a:t>
            </a:r>
            <a:r>
              <a:rPr lang="tr-TR" dirty="0" err="1"/>
              <a:t>location</a:t>
            </a:r>
            <a:r>
              <a:rPr lang="tr-TR" dirty="0"/>
              <a:t> of </a:t>
            </a:r>
            <a:r>
              <a:rPr lang="tr-TR" dirty="0" err="1"/>
              <a:t>the</a:t>
            </a:r>
            <a:r>
              <a:rPr lang="tr-TR" dirty="0"/>
              <a:t> element </a:t>
            </a:r>
            <a:r>
              <a:rPr lang="tr-TR" dirty="0" err="1"/>
              <a:t>increases</a:t>
            </a:r>
            <a:r>
              <a:rPr lang="tr-TR" dirty="0"/>
              <a:t>, </a:t>
            </a:r>
            <a:r>
              <a:rPr lang="tr-TR" dirty="0" err="1"/>
              <a:t>thereby</a:t>
            </a:r>
            <a:r>
              <a:rPr lang="tr-TR" dirty="0"/>
              <a:t> </a:t>
            </a:r>
            <a:r>
              <a:rPr lang="tr-TR" dirty="0" err="1"/>
              <a:t>increasing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search</a:t>
            </a:r>
            <a:r>
              <a:rPr lang="tr-TR" dirty="0"/>
              <a:t> time.</a:t>
            </a:r>
            <a:endParaRPr b="1" i="1" dirty="0"/>
          </a:p>
        </p:txBody>
      </p:sp>
      <p:sp>
        <p:nvSpPr>
          <p:cNvPr id="555" name="Google Shape;555;p34"/>
          <p:cNvSpPr txBox="1">
            <a:spLocks noGrp="1"/>
          </p:cNvSpPr>
          <p:nvPr>
            <p:ph type="sldNum" idx="12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32</a:t>
            </a:fld>
            <a:endParaRPr/>
          </a:p>
        </p:txBody>
      </p:sp>
      <p:sp>
        <p:nvSpPr>
          <p:cNvPr id="556" name="Google Shape;556;p34"/>
          <p:cNvSpPr txBox="1">
            <a:spLocks noGrp="1"/>
          </p:cNvSpPr>
          <p:nvPr>
            <p:ph type="ftr" idx="11"/>
          </p:nvPr>
        </p:nvSpPr>
        <p:spPr>
          <a:xfrm>
            <a:off x="5181600" y="6492875"/>
            <a:ext cx="35021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b="1">
                <a:solidFill>
                  <a:schemeClr val="dk1"/>
                </a:solidFill>
              </a:rPr>
              <a:t>Data Structures Using C, Second Edition</a:t>
            </a:r>
            <a:endParaRPr b="1">
              <a:solidFill>
                <a:schemeClr val="dk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>
                <a:solidFill>
                  <a:schemeClr val="dk1"/>
                </a:solidFill>
              </a:rPr>
              <a:t>Reema Thareja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35"/>
          <p:cNvSpPr txBox="1">
            <a:spLocks noGrp="1"/>
          </p:cNvSpPr>
          <p:nvPr>
            <p:ph type="title"/>
          </p:nvPr>
        </p:nvSpPr>
        <p:spPr>
          <a:xfrm>
            <a:off x="442856" y="228600"/>
            <a:ext cx="7024744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Century Gothic"/>
              <a:buNone/>
            </a:pPr>
            <a:r>
              <a:rPr lang="tr-TR" sz="3600"/>
              <a:t>Collisions</a:t>
            </a:r>
            <a:endParaRPr sz="3600"/>
          </a:p>
        </p:txBody>
      </p:sp>
      <p:sp>
        <p:nvSpPr>
          <p:cNvPr id="563" name="Google Shape;563;p35"/>
          <p:cNvSpPr txBox="1">
            <a:spLocks noGrp="1"/>
          </p:cNvSpPr>
          <p:nvPr>
            <p:ph type="body" idx="1"/>
          </p:nvPr>
        </p:nvSpPr>
        <p:spPr>
          <a:xfrm>
            <a:off x="685800" y="914400"/>
            <a:ext cx="7848600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274319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87"/>
              <a:buChar char="🞇"/>
            </a:pPr>
            <a:r>
              <a:rPr lang="tr-TR" sz="2220" b="1" i="1" dirty="0" err="1"/>
              <a:t>Pros</a:t>
            </a:r>
            <a:r>
              <a:rPr lang="tr-TR" sz="2220" b="1" i="1" dirty="0"/>
              <a:t> </a:t>
            </a:r>
            <a:r>
              <a:rPr lang="tr-TR" sz="2220" b="1" i="1" dirty="0" err="1"/>
              <a:t>and</a:t>
            </a:r>
            <a:r>
              <a:rPr lang="tr-TR" sz="2220" b="1" i="1" dirty="0"/>
              <a:t> </a:t>
            </a:r>
            <a:r>
              <a:rPr lang="tr-TR" sz="2220" b="1" i="1" dirty="0" err="1"/>
              <a:t>Cons</a:t>
            </a:r>
            <a:endParaRPr sz="2220" b="1" i="1" dirty="0"/>
          </a:p>
          <a:p>
            <a:pPr marL="342900" lvl="0" indent="-274319" algn="l" rtl="0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SzPts val="1687"/>
              <a:buChar char="🞇"/>
            </a:pPr>
            <a:r>
              <a:rPr lang="tr-TR" sz="2220" dirty="0" err="1"/>
              <a:t>Linear</a:t>
            </a:r>
            <a:r>
              <a:rPr lang="tr-TR" sz="2220" dirty="0"/>
              <a:t> </a:t>
            </a:r>
            <a:r>
              <a:rPr lang="tr-TR" sz="2220" dirty="0" err="1"/>
              <a:t>probing</a:t>
            </a:r>
            <a:r>
              <a:rPr lang="tr-TR" sz="2220" dirty="0"/>
              <a:t> </a:t>
            </a:r>
            <a:r>
              <a:rPr lang="tr-TR" sz="2220" dirty="0" err="1"/>
              <a:t>finds</a:t>
            </a:r>
            <a:r>
              <a:rPr lang="tr-TR" sz="2220" dirty="0"/>
              <a:t> an </a:t>
            </a:r>
            <a:r>
              <a:rPr lang="tr-TR" sz="2220" dirty="0" err="1"/>
              <a:t>empty</a:t>
            </a:r>
            <a:r>
              <a:rPr lang="tr-TR" sz="2220" dirty="0"/>
              <a:t> </a:t>
            </a:r>
            <a:r>
              <a:rPr lang="tr-TR" sz="2220" dirty="0" err="1"/>
              <a:t>location</a:t>
            </a:r>
            <a:r>
              <a:rPr lang="tr-TR" sz="2220" dirty="0"/>
              <a:t> </a:t>
            </a:r>
            <a:r>
              <a:rPr lang="tr-TR" sz="2220" dirty="0" err="1"/>
              <a:t>by</a:t>
            </a:r>
            <a:r>
              <a:rPr lang="tr-TR" sz="2220" dirty="0"/>
              <a:t> </a:t>
            </a:r>
            <a:r>
              <a:rPr lang="tr-TR" sz="2220" dirty="0" err="1"/>
              <a:t>doing</a:t>
            </a:r>
            <a:r>
              <a:rPr lang="tr-TR" sz="2220" dirty="0"/>
              <a:t> a </a:t>
            </a:r>
            <a:r>
              <a:rPr lang="tr-TR" sz="2220" dirty="0" err="1"/>
              <a:t>linear</a:t>
            </a:r>
            <a:r>
              <a:rPr lang="tr-TR" sz="2220" dirty="0"/>
              <a:t> </a:t>
            </a:r>
            <a:r>
              <a:rPr lang="tr-TR" sz="2220" dirty="0" err="1"/>
              <a:t>search</a:t>
            </a:r>
            <a:r>
              <a:rPr lang="tr-TR" sz="2220" dirty="0"/>
              <a:t> in </a:t>
            </a:r>
            <a:r>
              <a:rPr lang="tr-TR" sz="2220" dirty="0" err="1"/>
              <a:t>the</a:t>
            </a:r>
            <a:r>
              <a:rPr lang="tr-TR" sz="2220" dirty="0"/>
              <a:t> </a:t>
            </a:r>
            <a:r>
              <a:rPr lang="tr-TR" sz="2220" dirty="0" err="1"/>
              <a:t>array</a:t>
            </a:r>
            <a:r>
              <a:rPr lang="tr-TR" sz="2220" dirty="0"/>
              <a:t> </a:t>
            </a:r>
            <a:r>
              <a:rPr lang="tr-TR" sz="2220" dirty="0" err="1"/>
              <a:t>beginning</a:t>
            </a:r>
            <a:r>
              <a:rPr lang="tr-TR" sz="2220" dirty="0"/>
              <a:t> </a:t>
            </a:r>
            <a:r>
              <a:rPr lang="tr-TR" sz="2220" dirty="0" err="1"/>
              <a:t>from</a:t>
            </a:r>
            <a:r>
              <a:rPr lang="tr-TR" sz="2220" dirty="0"/>
              <a:t> </a:t>
            </a:r>
            <a:r>
              <a:rPr lang="tr-TR" sz="2220" dirty="0" err="1"/>
              <a:t>position</a:t>
            </a:r>
            <a:r>
              <a:rPr lang="tr-TR" sz="2220" dirty="0"/>
              <a:t> h(k).</a:t>
            </a:r>
            <a:endParaRPr sz="2220" dirty="0"/>
          </a:p>
          <a:p>
            <a:pPr marL="342900" lvl="0" indent="-274319" algn="l" rtl="0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SzPts val="1687"/>
              <a:buChar char="🞇"/>
            </a:pPr>
            <a:r>
              <a:rPr lang="tr-TR" sz="2220" dirty="0" err="1"/>
              <a:t>Although</a:t>
            </a:r>
            <a:r>
              <a:rPr lang="tr-TR" sz="2220" dirty="0"/>
              <a:t> </a:t>
            </a:r>
            <a:r>
              <a:rPr lang="tr-TR" sz="2220" dirty="0" err="1"/>
              <a:t>the</a:t>
            </a:r>
            <a:r>
              <a:rPr lang="tr-TR" sz="2220" dirty="0"/>
              <a:t> </a:t>
            </a:r>
            <a:r>
              <a:rPr lang="tr-TR" sz="2220" dirty="0" err="1"/>
              <a:t>algorithm</a:t>
            </a:r>
            <a:r>
              <a:rPr lang="tr-TR" sz="2220" dirty="0"/>
              <a:t> </a:t>
            </a:r>
            <a:r>
              <a:rPr lang="tr-TR" sz="2220" dirty="0" err="1"/>
              <a:t>provides</a:t>
            </a:r>
            <a:r>
              <a:rPr lang="tr-TR" sz="2220" dirty="0"/>
              <a:t> </a:t>
            </a:r>
            <a:r>
              <a:rPr lang="tr-TR" sz="2220" dirty="0" err="1"/>
              <a:t>good</a:t>
            </a:r>
            <a:r>
              <a:rPr lang="tr-TR" sz="2220" dirty="0"/>
              <a:t> </a:t>
            </a:r>
            <a:r>
              <a:rPr lang="tr-TR" sz="2220" dirty="0" err="1"/>
              <a:t>memory</a:t>
            </a:r>
            <a:r>
              <a:rPr lang="tr-TR" sz="2220" dirty="0"/>
              <a:t> </a:t>
            </a:r>
            <a:r>
              <a:rPr lang="tr-TR" sz="2220" dirty="0" err="1"/>
              <a:t>caching</a:t>
            </a:r>
            <a:r>
              <a:rPr lang="tr-TR" sz="2220" dirty="0"/>
              <a:t> </a:t>
            </a:r>
            <a:r>
              <a:rPr lang="tr-TR" sz="2220" dirty="0" err="1"/>
              <a:t>through</a:t>
            </a:r>
            <a:r>
              <a:rPr lang="tr-TR" sz="2220" dirty="0"/>
              <a:t> </a:t>
            </a:r>
            <a:r>
              <a:rPr lang="tr-TR" sz="2220" dirty="0" err="1"/>
              <a:t>good</a:t>
            </a:r>
            <a:r>
              <a:rPr lang="tr-TR" sz="2220" dirty="0"/>
              <a:t> </a:t>
            </a:r>
            <a:r>
              <a:rPr lang="tr-TR" sz="2220" dirty="0" err="1"/>
              <a:t>locality</a:t>
            </a:r>
            <a:r>
              <a:rPr lang="tr-TR" sz="2220" dirty="0"/>
              <a:t> of </a:t>
            </a:r>
            <a:r>
              <a:rPr lang="tr-TR" sz="2220" dirty="0" err="1"/>
              <a:t>reference</a:t>
            </a:r>
            <a:r>
              <a:rPr lang="tr-TR" sz="2220" dirty="0"/>
              <a:t>, </a:t>
            </a:r>
            <a:r>
              <a:rPr lang="tr-TR" sz="2220" dirty="0" err="1"/>
              <a:t>the</a:t>
            </a:r>
            <a:r>
              <a:rPr lang="tr-TR" sz="2220" dirty="0"/>
              <a:t> </a:t>
            </a:r>
            <a:r>
              <a:rPr lang="tr-TR" sz="2220" dirty="0" err="1"/>
              <a:t>drawback</a:t>
            </a:r>
            <a:r>
              <a:rPr lang="tr-TR" sz="2220" dirty="0"/>
              <a:t> of </a:t>
            </a:r>
            <a:r>
              <a:rPr lang="tr-TR" sz="2220" dirty="0" err="1"/>
              <a:t>this</a:t>
            </a:r>
            <a:r>
              <a:rPr lang="tr-TR" sz="2220" dirty="0"/>
              <a:t> </a:t>
            </a:r>
            <a:r>
              <a:rPr lang="tr-TR" sz="2220" dirty="0" err="1"/>
              <a:t>algorithm</a:t>
            </a:r>
            <a:r>
              <a:rPr lang="tr-TR" sz="2220" dirty="0"/>
              <a:t> is </a:t>
            </a:r>
            <a:r>
              <a:rPr lang="tr-TR" sz="2220" dirty="0" err="1"/>
              <a:t>that</a:t>
            </a:r>
            <a:r>
              <a:rPr lang="tr-TR" sz="2220" dirty="0"/>
              <a:t> it </a:t>
            </a:r>
            <a:r>
              <a:rPr lang="tr-TR" sz="2220" dirty="0" err="1"/>
              <a:t>results</a:t>
            </a:r>
            <a:r>
              <a:rPr lang="tr-TR" sz="2220" dirty="0"/>
              <a:t> in </a:t>
            </a:r>
            <a:r>
              <a:rPr lang="tr-TR" sz="2220" dirty="0" err="1"/>
              <a:t>clustering</a:t>
            </a:r>
            <a:r>
              <a:rPr lang="tr-TR" sz="2220" dirty="0"/>
              <a:t>, </a:t>
            </a:r>
            <a:r>
              <a:rPr lang="tr-TR" sz="2220" dirty="0" err="1"/>
              <a:t>and</a:t>
            </a:r>
            <a:r>
              <a:rPr lang="tr-TR" sz="2220" dirty="0"/>
              <a:t> </a:t>
            </a:r>
            <a:r>
              <a:rPr lang="tr-TR" sz="2220" dirty="0" err="1"/>
              <a:t>thus</a:t>
            </a:r>
            <a:r>
              <a:rPr lang="tr-TR" sz="2220" dirty="0"/>
              <a:t> </a:t>
            </a:r>
            <a:r>
              <a:rPr lang="tr-TR" sz="2220" dirty="0" err="1"/>
              <a:t>there</a:t>
            </a:r>
            <a:r>
              <a:rPr lang="tr-TR" sz="2220" dirty="0"/>
              <a:t> is a </a:t>
            </a:r>
            <a:r>
              <a:rPr lang="tr-TR" sz="2220" dirty="0" err="1"/>
              <a:t>higher</a:t>
            </a:r>
            <a:r>
              <a:rPr lang="tr-TR" sz="2220" dirty="0"/>
              <a:t> risk of </a:t>
            </a:r>
            <a:r>
              <a:rPr lang="tr-TR" sz="2220" dirty="0" err="1"/>
              <a:t>more</a:t>
            </a:r>
            <a:r>
              <a:rPr lang="tr-TR" sz="2220" dirty="0"/>
              <a:t> </a:t>
            </a:r>
            <a:r>
              <a:rPr lang="tr-TR" sz="2220" dirty="0" err="1"/>
              <a:t>collisions</a:t>
            </a:r>
            <a:r>
              <a:rPr lang="tr-TR" sz="2220" dirty="0"/>
              <a:t> </a:t>
            </a:r>
            <a:r>
              <a:rPr lang="tr-TR" sz="2220" dirty="0" err="1"/>
              <a:t>where</a:t>
            </a:r>
            <a:r>
              <a:rPr lang="tr-TR" sz="2220" dirty="0"/>
              <a:t> </a:t>
            </a:r>
            <a:r>
              <a:rPr lang="tr-TR" sz="2220" dirty="0" err="1"/>
              <a:t>one</a:t>
            </a:r>
            <a:r>
              <a:rPr lang="tr-TR" sz="2220" dirty="0"/>
              <a:t> </a:t>
            </a:r>
            <a:r>
              <a:rPr lang="tr-TR" sz="2220" dirty="0" err="1"/>
              <a:t>collision</a:t>
            </a:r>
            <a:r>
              <a:rPr lang="tr-TR" sz="2220" dirty="0"/>
              <a:t> has </a:t>
            </a:r>
            <a:r>
              <a:rPr lang="tr-TR" sz="2220" dirty="0" err="1"/>
              <a:t>already</a:t>
            </a:r>
            <a:r>
              <a:rPr lang="tr-TR" sz="2220" dirty="0"/>
              <a:t> </a:t>
            </a:r>
            <a:r>
              <a:rPr lang="tr-TR" sz="2220" dirty="0" err="1"/>
              <a:t>taken</a:t>
            </a:r>
            <a:r>
              <a:rPr lang="tr-TR" sz="2220" dirty="0"/>
              <a:t> </a:t>
            </a:r>
            <a:r>
              <a:rPr lang="tr-TR" sz="2220" dirty="0" err="1"/>
              <a:t>place</a:t>
            </a:r>
            <a:r>
              <a:rPr lang="tr-TR" sz="2220" dirty="0"/>
              <a:t>.</a:t>
            </a:r>
            <a:endParaRPr sz="2220" dirty="0"/>
          </a:p>
          <a:p>
            <a:pPr marL="342900" lvl="0" indent="-274319" algn="l" rtl="0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SzPts val="1687"/>
              <a:buChar char="🞇"/>
            </a:pPr>
            <a:r>
              <a:rPr lang="tr-TR" sz="2220" dirty="0"/>
              <a:t>As </a:t>
            </a:r>
            <a:r>
              <a:rPr lang="tr-TR" sz="2220" dirty="0" err="1"/>
              <a:t>the</a:t>
            </a:r>
            <a:r>
              <a:rPr lang="tr-TR" sz="2220" dirty="0"/>
              <a:t> </a:t>
            </a:r>
            <a:r>
              <a:rPr lang="tr-TR" sz="2220" dirty="0" err="1"/>
              <a:t>hash</a:t>
            </a:r>
            <a:r>
              <a:rPr lang="tr-TR" sz="2220" dirty="0"/>
              <a:t> </a:t>
            </a:r>
            <a:r>
              <a:rPr lang="tr-TR" sz="2220" dirty="0" err="1"/>
              <a:t>table</a:t>
            </a:r>
            <a:r>
              <a:rPr lang="tr-TR" sz="2220" dirty="0"/>
              <a:t> </a:t>
            </a:r>
            <a:r>
              <a:rPr lang="tr-TR" sz="2220" dirty="0" err="1"/>
              <a:t>fills</a:t>
            </a:r>
            <a:r>
              <a:rPr lang="tr-TR" sz="2220" dirty="0"/>
              <a:t>, </a:t>
            </a:r>
            <a:r>
              <a:rPr lang="tr-TR" sz="2220" dirty="0" err="1"/>
              <a:t>clusters</a:t>
            </a:r>
            <a:r>
              <a:rPr lang="tr-TR" sz="2220" dirty="0"/>
              <a:t> of </a:t>
            </a:r>
            <a:r>
              <a:rPr lang="tr-TR" sz="2220" dirty="0" err="1"/>
              <a:t>consecutive</a:t>
            </a:r>
            <a:r>
              <a:rPr lang="tr-TR" sz="2220" dirty="0"/>
              <a:t> </a:t>
            </a:r>
            <a:r>
              <a:rPr lang="tr-TR" sz="2220" dirty="0" err="1"/>
              <a:t>cells</a:t>
            </a:r>
            <a:r>
              <a:rPr lang="tr-TR" sz="2220" dirty="0"/>
              <a:t> </a:t>
            </a:r>
            <a:r>
              <a:rPr lang="tr-TR" sz="2220" dirty="0" err="1"/>
              <a:t>are</a:t>
            </a:r>
            <a:r>
              <a:rPr lang="tr-TR" sz="2220" dirty="0"/>
              <a:t> </a:t>
            </a:r>
            <a:r>
              <a:rPr lang="tr-TR" sz="2220" dirty="0" err="1"/>
              <a:t>formed</a:t>
            </a:r>
            <a:r>
              <a:rPr lang="tr-TR" sz="2220" dirty="0"/>
              <a:t> </a:t>
            </a:r>
            <a:r>
              <a:rPr lang="tr-TR" sz="2220" dirty="0" err="1"/>
              <a:t>and</a:t>
            </a:r>
            <a:r>
              <a:rPr lang="tr-TR" sz="2220" dirty="0"/>
              <a:t> </a:t>
            </a:r>
            <a:r>
              <a:rPr lang="tr-TR" sz="2220" dirty="0" err="1"/>
              <a:t>the</a:t>
            </a:r>
            <a:r>
              <a:rPr lang="tr-TR" sz="2220" dirty="0"/>
              <a:t> time </a:t>
            </a:r>
            <a:r>
              <a:rPr lang="tr-TR" sz="2220" dirty="0" err="1"/>
              <a:t>required</a:t>
            </a:r>
            <a:r>
              <a:rPr lang="tr-TR" sz="2220" dirty="0"/>
              <a:t> </a:t>
            </a:r>
            <a:r>
              <a:rPr lang="tr-TR" sz="2220" dirty="0" err="1"/>
              <a:t>for</a:t>
            </a:r>
            <a:r>
              <a:rPr lang="tr-TR" sz="2220" dirty="0"/>
              <a:t> a </a:t>
            </a:r>
            <a:r>
              <a:rPr lang="tr-TR" sz="2220" dirty="0" err="1"/>
              <a:t>search</a:t>
            </a:r>
            <a:r>
              <a:rPr lang="tr-TR" sz="2220" dirty="0"/>
              <a:t> </a:t>
            </a:r>
            <a:r>
              <a:rPr lang="tr-TR" sz="2220" dirty="0" err="1"/>
              <a:t>increases</a:t>
            </a:r>
            <a:r>
              <a:rPr lang="tr-TR" sz="2220" dirty="0"/>
              <a:t> </a:t>
            </a:r>
            <a:r>
              <a:rPr lang="tr-TR" sz="2220" dirty="0" err="1"/>
              <a:t>with</a:t>
            </a:r>
            <a:r>
              <a:rPr lang="tr-TR" sz="2220" dirty="0"/>
              <a:t> </a:t>
            </a:r>
            <a:r>
              <a:rPr lang="tr-TR" sz="2220" dirty="0" err="1"/>
              <a:t>the</a:t>
            </a:r>
            <a:r>
              <a:rPr lang="tr-TR" sz="2220" dirty="0"/>
              <a:t> size of </a:t>
            </a:r>
            <a:r>
              <a:rPr lang="tr-TR" sz="2220" dirty="0" err="1"/>
              <a:t>the</a:t>
            </a:r>
            <a:r>
              <a:rPr lang="tr-TR" sz="2220" dirty="0"/>
              <a:t> </a:t>
            </a:r>
            <a:r>
              <a:rPr lang="tr-TR" sz="2220" dirty="0" err="1"/>
              <a:t>cluster</a:t>
            </a:r>
            <a:r>
              <a:rPr lang="tr-TR" sz="2220" dirty="0"/>
              <a:t>. </a:t>
            </a:r>
            <a:endParaRPr sz="2220" dirty="0"/>
          </a:p>
          <a:p>
            <a:pPr marL="342900" lvl="0" indent="-274319" algn="l" rtl="0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SzPts val="1687"/>
              <a:buChar char="🞇"/>
            </a:pPr>
            <a:r>
              <a:rPr lang="tr-TR" sz="2220" dirty="0" err="1"/>
              <a:t>In</a:t>
            </a:r>
            <a:r>
              <a:rPr lang="tr-TR" sz="2220" dirty="0"/>
              <a:t> </a:t>
            </a:r>
            <a:r>
              <a:rPr lang="tr-TR" sz="2220" dirty="0" err="1"/>
              <a:t>addition</a:t>
            </a:r>
            <a:r>
              <a:rPr lang="tr-TR" sz="2220" dirty="0"/>
              <a:t> </a:t>
            </a:r>
            <a:r>
              <a:rPr lang="tr-TR" sz="2220" dirty="0" err="1"/>
              <a:t>to</a:t>
            </a:r>
            <a:r>
              <a:rPr lang="tr-TR" sz="2220" dirty="0"/>
              <a:t> </a:t>
            </a:r>
            <a:r>
              <a:rPr lang="tr-TR" sz="2220" dirty="0" err="1"/>
              <a:t>this</a:t>
            </a:r>
            <a:r>
              <a:rPr lang="tr-TR" sz="2220" dirty="0"/>
              <a:t>, </a:t>
            </a:r>
            <a:r>
              <a:rPr lang="tr-TR" sz="2220" dirty="0" err="1"/>
              <a:t>when</a:t>
            </a:r>
            <a:r>
              <a:rPr lang="tr-TR" sz="2220" dirty="0"/>
              <a:t> a </a:t>
            </a:r>
            <a:r>
              <a:rPr lang="tr-TR" sz="2220" dirty="0" err="1"/>
              <a:t>new</a:t>
            </a:r>
            <a:r>
              <a:rPr lang="tr-TR" sz="2220" dirty="0"/>
              <a:t> </a:t>
            </a:r>
            <a:r>
              <a:rPr lang="tr-TR" sz="2220" dirty="0" err="1"/>
              <a:t>value</a:t>
            </a:r>
            <a:r>
              <a:rPr lang="tr-TR" sz="2220" dirty="0"/>
              <a:t> has </a:t>
            </a:r>
            <a:r>
              <a:rPr lang="tr-TR" sz="2220" dirty="0" err="1"/>
              <a:t>to</a:t>
            </a:r>
            <a:r>
              <a:rPr lang="tr-TR" sz="2220" dirty="0"/>
              <a:t> be </a:t>
            </a:r>
            <a:r>
              <a:rPr lang="tr-TR" sz="2220" dirty="0" err="1"/>
              <a:t>inserted</a:t>
            </a:r>
            <a:r>
              <a:rPr lang="tr-TR" sz="2220" dirty="0"/>
              <a:t> </a:t>
            </a:r>
            <a:r>
              <a:rPr lang="tr-TR" sz="2220" dirty="0" err="1"/>
              <a:t>into</a:t>
            </a:r>
            <a:r>
              <a:rPr lang="tr-TR" sz="2220" dirty="0"/>
              <a:t> </a:t>
            </a:r>
            <a:r>
              <a:rPr lang="tr-TR" sz="2220" dirty="0" err="1"/>
              <a:t>the</a:t>
            </a:r>
            <a:r>
              <a:rPr lang="tr-TR" sz="2220" dirty="0"/>
              <a:t> </a:t>
            </a:r>
            <a:r>
              <a:rPr lang="tr-TR" sz="2220" dirty="0" err="1"/>
              <a:t>table</a:t>
            </a:r>
            <a:r>
              <a:rPr lang="tr-TR" sz="2220" dirty="0"/>
              <a:t> at a </a:t>
            </a:r>
            <a:r>
              <a:rPr lang="tr-TR" sz="2220" dirty="0" err="1"/>
              <a:t>position</a:t>
            </a:r>
            <a:r>
              <a:rPr lang="tr-TR" sz="2220" dirty="0"/>
              <a:t> </a:t>
            </a:r>
            <a:r>
              <a:rPr lang="tr-TR" sz="2220" dirty="0" err="1"/>
              <a:t>which</a:t>
            </a:r>
            <a:r>
              <a:rPr lang="tr-TR" sz="2220" dirty="0"/>
              <a:t> is </a:t>
            </a:r>
            <a:r>
              <a:rPr lang="tr-TR" sz="2220" dirty="0" err="1"/>
              <a:t>already</a:t>
            </a:r>
            <a:r>
              <a:rPr lang="tr-TR" sz="2220" dirty="0"/>
              <a:t> </a:t>
            </a:r>
            <a:r>
              <a:rPr lang="tr-TR" sz="2220" dirty="0" err="1"/>
              <a:t>occupied</a:t>
            </a:r>
            <a:r>
              <a:rPr lang="tr-TR" sz="2220" dirty="0"/>
              <a:t>, </a:t>
            </a:r>
            <a:r>
              <a:rPr lang="tr-TR" sz="2220" dirty="0" err="1"/>
              <a:t>that</a:t>
            </a:r>
            <a:r>
              <a:rPr lang="tr-TR" sz="2220" dirty="0"/>
              <a:t> </a:t>
            </a:r>
            <a:r>
              <a:rPr lang="tr-TR" sz="2220" dirty="0" err="1"/>
              <a:t>value</a:t>
            </a:r>
            <a:r>
              <a:rPr lang="tr-TR" sz="2220" dirty="0"/>
              <a:t> is </a:t>
            </a:r>
            <a:r>
              <a:rPr lang="tr-TR" sz="2220" dirty="0" err="1"/>
              <a:t>inserted</a:t>
            </a:r>
            <a:r>
              <a:rPr lang="tr-TR" sz="2220" dirty="0"/>
              <a:t> at </a:t>
            </a:r>
            <a:r>
              <a:rPr lang="tr-TR" sz="2220" dirty="0" err="1"/>
              <a:t>the</a:t>
            </a:r>
            <a:r>
              <a:rPr lang="tr-TR" sz="2220" dirty="0"/>
              <a:t> </a:t>
            </a:r>
            <a:r>
              <a:rPr lang="tr-TR" sz="2220" dirty="0" err="1"/>
              <a:t>end</a:t>
            </a:r>
            <a:r>
              <a:rPr lang="tr-TR" sz="2220" dirty="0"/>
              <a:t> of </a:t>
            </a:r>
            <a:r>
              <a:rPr lang="tr-TR" sz="2220" dirty="0" err="1"/>
              <a:t>the</a:t>
            </a:r>
            <a:r>
              <a:rPr lang="tr-TR" sz="2220" dirty="0"/>
              <a:t> </a:t>
            </a:r>
            <a:r>
              <a:rPr lang="tr-TR" sz="2220" dirty="0" err="1"/>
              <a:t>cluster</a:t>
            </a:r>
            <a:r>
              <a:rPr lang="tr-TR" sz="2220" dirty="0"/>
              <a:t>, </a:t>
            </a:r>
            <a:r>
              <a:rPr lang="tr-TR" sz="2220" dirty="0" err="1"/>
              <a:t>which</a:t>
            </a:r>
            <a:r>
              <a:rPr lang="tr-TR" sz="2220" dirty="0"/>
              <a:t> </a:t>
            </a:r>
            <a:r>
              <a:rPr lang="tr-TR" sz="2220" dirty="0" err="1"/>
              <a:t>again</a:t>
            </a:r>
            <a:r>
              <a:rPr lang="tr-TR" sz="2220" dirty="0"/>
              <a:t> </a:t>
            </a:r>
            <a:r>
              <a:rPr lang="tr-TR" sz="2220" dirty="0" err="1"/>
              <a:t>increases</a:t>
            </a:r>
            <a:r>
              <a:rPr lang="tr-TR" sz="2220" dirty="0"/>
              <a:t> </a:t>
            </a:r>
            <a:r>
              <a:rPr lang="tr-TR" sz="2220" dirty="0" err="1"/>
              <a:t>the</a:t>
            </a:r>
            <a:r>
              <a:rPr lang="tr-TR" sz="2220" dirty="0"/>
              <a:t> </a:t>
            </a:r>
            <a:r>
              <a:rPr lang="tr-TR" sz="2220" dirty="0" err="1"/>
              <a:t>length</a:t>
            </a:r>
            <a:r>
              <a:rPr lang="tr-TR" sz="2220" dirty="0"/>
              <a:t> of </a:t>
            </a:r>
            <a:r>
              <a:rPr lang="tr-TR" sz="2220" dirty="0" err="1"/>
              <a:t>the</a:t>
            </a:r>
            <a:r>
              <a:rPr lang="tr-TR" sz="2220" dirty="0"/>
              <a:t> </a:t>
            </a:r>
            <a:r>
              <a:rPr lang="tr-TR" sz="2220" dirty="0" err="1"/>
              <a:t>cluster</a:t>
            </a:r>
            <a:r>
              <a:rPr lang="tr-TR" sz="2220" dirty="0"/>
              <a:t>. </a:t>
            </a:r>
            <a:endParaRPr sz="2220" dirty="0"/>
          </a:p>
        </p:txBody>
      </p:sp>
      <p:sp>
        <p:nvSpPr>
          <p:cNvPr id="564" name="Google Shape;564;p35"/>
          <p:cNvSpPr txBox="1">
            <a:spLocks noGrp="1"/>
          </p:cNvSpPr>
          <p:nvPr>
            <p:ph type="sldNum" idx="12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33</a:t>
            </a:fld>
            <a:endParaRPr/>
          </a:p>
        </p:txBody>
      </p:sp>
      <p:sp>
        <p:nvSpPr>
          <p:cNvPr id="565" name="Google Shape;565;p35"/>
          <p:cNvSpPr txBox="1">
            <a:spLocks noGrp="1"/>
          </p:cNvSpPr>
          <p:nvPr>
            <p:ph type="ftr" idx="11"/>
          </p:nvPr>
        </p:nvSpPr>
        <p:spPr>
          <a:xfrm>
            <a:off x="5181600" y="6492875"/>
            <a:ext cx="35021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b="1">
                <a:solidFill>
                  <a:schemeClr val="dk1"/>
                </a:solidFill>
              </a:rPr>
              <a:t>Data Structures Using C, Second Edition</a:t>
            </a:r>
            <a:endParaRPr b="1">
              <a:solidFill>
                <a:schemeClr val="dk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>
                <a:solidFill>
                  <a:schemeClr val="dk1"/>
                </a:solidFill>
              </a:rPr>
              <a:t>Reema Thareja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37"/>
          <p:cNvSpPr txBox="1">
            <a:spLocks noGrp="1"/>
          </p:cNvSpPr>
          <p:nvPr>
            <p:ph type="title"/>
          </p:nvPr>
        </p:nvSpPr>
        <p:spPr>
          <a:xfrm>
            <a:off x="442856" y="228600"/>
            <a:ext cx="7024744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Century Gothic"/>
              <a:buNone/>
            </a:pPr>
            <a:r>
              <a:rPr lang="tr-TR" sz="3600"/>
              <a:t>Collisions</a:t>
            </a:r>
            <a:endParaRPr sz="3600"/>
          </a:p>
        </p:txBody>
      </p:sp>
      <p:sp>
        <p:nvSpPr>
          <p:cNvPr id="581" name="Google Shape;581;p37"/>
          <p:cNvSpPr txBox="1">
            <a:spLocks noGrp="1"/>
          </p:cNvSpPr>
          <p:nvPr>
            <p:ph type="body" idx="1"/>
          </p:nvPr>
        </p:nvSpPr>
        <p:spPr>
          <a:xfrm>
            <a:off x="685800" y="914400"/>
            <a:ext cx="7848600" cy="51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274319" algn="l" rtl="0">
              <a:spcBef>
                <a:spcPts val="0"/>
              </a:spcBef>
              <a:spcAft>
                <a:spcPts val="0"/>
              </a:spcAft>
              <a:buSzPts val="1824"/>
              <a:buChar char="🞇"/>
            </a:pPr>
            <a:r>
              <a:rPr lang="tr-TR" b="1" i="1" dirty="0" err="1"/>
              <a:t>Quadratic</a:t>
            </a:r>
            <a:r>
              <a:rPr lang="tr-TR" b="1" i="1" dirty="0"/>
              <a:t> </a:t>
            </a:r>
            <a:r>
              <a:rPr lang="tr-TR" b="1" i="1" dirty="0" err="1"/>
              <a:t>Probing</a:t>
            </a:r>
            <a:endParaRPr b="1" i="1" dirty="0"/>
          </a:p>
          <a:p>
            <a:pPr marL="342900" lvl="0" indent="-274319" algn="l" rtl="0">
              <a:spcBef>
                <a:spcPts val="480"/>
              </a:spcBef>
              <a:spcAft>
                <a:spcPts val="0"/>
              </a:spcAft>
              <a:buSzPts val="1824"/>
              <a:buChar char="🞇"/>
            </a:pPr>
            <a:r>
              <a:rPr lang="tr-TR" dirty="0" err="1"/>
              <a:t>In</a:t>
            </a:r>
            <a:r>
              <a:rPr lang="tr-TR" dirty="0"/>
              <a:t> </a:t>
            </a:r>
            <a:r>
              <a:rPr lang="tr-TR" dirty="0" err="1"/>
              <a:t>this</a:t>
            </a:r>
            <a:r>
              <a:rPr lang="tr-TR" dirty="0"/>
              <a:t> </a:t>
            </a:r>
            <a:r>
              <a:rPr lang="tr-TR" dirty="0" err="1"/>
              <a:t>technique</a:t>
            </a:r>
            <a:r>
              <a:rPr lang="tr-TR" dirty="0"/>
              <a:t>, </a:t>
            </a:r>
            <a:r>
              <a:rPr lang="tr-TR" dirty="0" err="1"/>
              <a:t>if</a:t>
            </a:r>
            <a:r>
              <a:rPr lang="tr-TR" dirty="0"/>
              <a:t> a </a:t>
            </a:r>
            <a:r>
              <a:rPr lang="tr-TR" dirty="0" err="1"/>
              <a:t>value</a:t>
            </a:r>
            <a:r>
              <a:rPr lang="tr-TR" dirty="0"/>
              <a:t> is </a:t>
            </a:r>
            <a:r>
              <a:rPr lang="tr-TR" dirty="0" err="1"/>
              <a:t>already</a:t>
            </a:r>
            <a:r>
              <a:rPr lang="tr-TR" dirty="0"/>
              <a:t> </a:t>
            </a:r>
            <a:r>
              <a:rPr lang="tr-TR" dirty="0" err="1"/>
              <a:t>stored</a:t>
            </a:r>
            <a:r>
              <a:rPr lang="tr-TR" dirty="0"/>
              <a:t> at a </a:t>
            </a:r>
            <a:r>
              <a:rPr lang="tr-TR" dirty="0" err="1"/>
              <a:t>location</a:t>
            </a:r>
            <a:r>
              <a:rPr lang="tr-TR" dirty="0"/>
              <a:t> </a:t>
            </a:r>
            <a:r>
              <a:rPr lang="tr-TR" dirty="0" err="1"/>
              <a:t>generated</a:t>
            </a:r>
            <a:r>
              <a:rPr lang="tr-TR" dirty="0"/>
              <a:t> </a:t>
            </a:r>
            <a:r>
              <a:rPr lang="tr-TR" dirty="0" err="1"/>
              <a:t>by</a:t>
            </a:r>
            <a:r>
              <a:rPr lang="tr-TR" dirty="0"/>
              <a:t> h(k), </a:t>
            </a:r>
            <a:r>
              <a:rPr lang="tr-TR" dirty="0" err="1"/>
              <a:t>then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following</a:t>
            </a:r>
            <a:r>
              <a:rPr lang="tr-TR" dirty="0"/>
              <a:t> </a:t>
            </a:r>
            <a:r>
              <a:rPr lang="tr-TR" dirty="0" err="1"/>
              <a:t>hash</a:t>
            </a:r>
            <a:r>
              <a:rPr lang="tr-TR" dirty="0"/>
              <a:t> </a:t>
            </a:r>
            <a:r>
              <a:rPr lang="tr-TR" dirty="0" err="1"/>
              <a:t>function</a:t>
            </a:r>
            <a:r>
              <a:rPr lang="tr-TR" dirty="0"/>
              <a:t> is </a:t>
            </a:r>
            <a:r>
              <a:rPr lang="tr-TR" dirty="0" err="1"/>
              <a:t>used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resolve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collision</a:t>
            </a:r>
            <a:r>
              <a:rPr lang="tr-TR" dirty="0"/>
              <a:t>:</a:t>
            </a:r>
            <a:endParaRPr dirty="0"/>
          </a:p>
          <a:p>
            <a:pPr marL="342900" lvl="0" indent="-274320" algn="l" rtl="0">
              <a:spcBef>
                <a:spcPts val="480"/>
              </a:spcBef>
              <a:spcAft>
                <a:spcPts val="0"/>
              </a:spcAft>
              <a:buSzPts val="1824"/>
              <a:buNone/>
            </a:pPr>
            <a:r>
              <a:rPr lang="tr-TR" dirty="0"/>
              <a:t>		h(k, i) = [h′(k) + c</a:t>
            </a:r>
            <a:r>
              <a:rPr lang="tr-TR" baseline="-25000" dirty="0"/>
              <a:t>1</a:t>
            </a:r>
            <a:r>
              <a:rPr lang="tr-TR" dirty="0"/>
              <a:t>i + c</a:t>
            </a:r>
            <a:r>
              <a:rPr lang="tr-TR" baseline="-25000" dirty="0"/>
              <a:t>2</a:t>
            </a:r>
            <a:r>
              <a:rPr lang="tr-TR" dirty="0"/>
              <a:t>i</a:t>
            </a:r>
            <a:r>
              <a:rPr lang="tr-TR" baseline="30000" dirty="0"/>
              <a:t>2</a:t>
            </a:r>
            <a:r>
              <a:rPr lang="tr-TR" dirty="0"/>
              <a:t>] </a:t>
            </a:r>
            <a:r>
              <a:rPr lang="tr-TR" dirty="0" err="1"/>
              <a:t>mod</a:t>
            </a:r>
            <a:r>
              <a:rPr lang="tr-TR" dirty="0"/>
              <a:t> m</a:t>
            </a:r>
            <a:endParaRPr dirty="0"/>
          </a:p>
          <a:p>
            <a:pPr marL="342900" lvl="0" indent="-274320" algn="l" rtl="0">
              <a:spcBef>
                <a:spcPts val="480"/>
              </a:spcBef>
              <a:spcAft>
                <a:spcPts val="0"/>
              </a:spcAft>
              <a:buSzPts val="1824"/>
              <a:buNone/>
            </a:pPr>
            <a:r>
              <a:rPr lang="tr-TR" dirty="0"/>
              <a:t>	</a:t>
            </a:r>
            <a:r>
              <a:rPr lang="tr-TR" dirty="0" err="1"/>
              <a:t>where</a:t>
            </a:r>
            <a:r>
              <a:rPr lang="tr-TR" dirty="0"/>
              <a:t> m is </a:t>
            </a:r>
            <a:r>
              <a:rPr lang="tr-TR" dirty="0" err="1"/>
              <a:t>the</a:t>
            </a:r>
            <a:r>
              <a:rPr lang="tr-TR" dirty="0"/>
              <a:t> size of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hash</a:t>
            </a:r>
            <a:r>
              <a:rPr lang="tr-TR" dirty="0"/>
              <a:t> </a:t>
            </a:r>
            <a:r>
              <a:rPr lang="tr-TR" dirty="0" err="1"/>
              <a:t>table</a:t>
            </a:r>
            <a:r>
              <a:rPr lang="tr-TR" dirty="0"/>
              <a:t>, </a:t>
            </a:r>
            <a:endParaRPr dirty="0"/>
          </a:p>
          <a:p>
            <a:pPr marL="342900" lvl="0" indent="-274320" algn="l" rtl="0">
              <a:spcBef>
                <a:spcPts val="480"/>
              </a:spcBef>
              <a:spcAft>
                <a:spcPts val="0"/>
              </a:spcAft>
              <a:buSzPts val="1824"/>
              <a:buNone/>
            </a:pPr>
            <a:r>
              <a:rPr lang="tr-TR" dirty="0"/>
              <a:t>	h′(k) = (k </a:t>
            </a:r>
            <a:r>
              <a:rPr lang="tr-TR" dirty="0" err="1"/>
              <a:t>mod</a:t>
            </a:r>
            <a:r>
              <a:rPr lang="tr-TR" dirty="0"/>
              <a:t> m), i is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probe</a:t>
            </a:r>
            <a:r>
              <a:rPr lang="tr-TR" dirty="0"/>
              <a:t> </a:t>
            </a:r>
            <a:r>
              <a:rPr lang="tr-TR" dirty="0" err="1"/>
              <a:t>number</a:t>
            </a:r>
            <a:r>
              <a:rPr lang="tr-TR" dirty="0"/>
              <a:t> </a:t>
            </a:r>
            <a:r>
              <a:rPr lang="tr-TR" dirty="0" err="1"/>
              <a:t>that</a:t>
            </a:r>
            <a:r>
              <a:rPr lang="tr-TR" dirty="0"/>
              <a:t> </a:t>
            </a:r>
            <a:r>
              <a:rPr lang="tr-TR" dirty="0" err="1"/>
              <a:t>varies</a:t>
            </a:r>
            <a:r>
              <a:rPr lang="tr-TR" dirty="0"/>
              <a:t> </a:t>
            </a:r>
            <a:r>
              <a:rPr lang="tr-TR" dirty="0" err="1"/>
              <a:t>from</a:t>
            </a:r>
            <a:r>
              <a:rPr lang="tr-TR" dirty="0"/>
              <a:t> 0 </a:t>
            </a:r>
            <a:r>
              <a:rPr lang="tr-TR" dirty="0" err="1"/>
              <a:t>to</a:t>
            </a:r>
            <a:r>
              <a:rPr lang="tr-TR" dirty="0"/>
              <a:t> m–1, </a:t>
            </a:r>
            <a:r>
              <a:rPr lang="tr-TR" dirty="0" err="1"/>
              <a:t>and</a:t>
            </a:r>
            <a:r>
              <a:rPr lang="tr-TR" dirty="0"/>
              <a:t> c</a:t>
            </a:r>
            <a:r>
              <a:rPr lang="tr-TR" baseline="-25000" dirty="0"/>
              <a:t>1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c</a:t>
            </a:r>
            <a:r>
              <a:rPr lang="tr-TR" baseline="-25000" dirty="0"/>
              <a:t>2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constants</a:t>
            </a:r>
            <a:r>
              <a:rPr lang="tr-TR" dirty="0"/>
              <a:t> </a:t>
            </a:r>
            <a:r>
              <a:rPr lang="tr-TR" dirty="0" err="1"/>
              <a:t>such</a:t>
            </a:r>
            <a:r>
              <a:rPr lang="tr-TR" dirty="0"/>
              <a:t> </a:t>
            </a:r>
            <a:r>
              <a:rPr lang="tr-TR" dirty="0" err="1"/>
              <a:t>that</a:t>
            </a:r>
            <a:r>
              <a:rPr lang="tr-TR" dirty="0"/>
              <a:t> c</a:t>
            </a:r>
            <a:r>
              <a:rPr lang="tr-TR" baseline="-25000" dirty="0"/>
              <a:t>1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c</a:t>
            </a:r>
            <a:r>
              <a:rPr lang="tr-TR" baseline="-25000" dirty="0"/>
              <a:t>2</a:t>
            </a:r>
            <a:r>
              <a:rPr lang="tr-TR" dirty="0"/>
              <a:t> ≠ 0.</a:t>
            </a:r>
            <a:endParaRPr b="1" i="1" dirty="0"/>
          </a:p>
        </p:txBody>
      </p:sp>
      <p:sp>
        <p:nvSpPr>
          <p:cNvPr id="582" name="Google Shape;582;p37"/>
          <p:cNvSpPr txBox="1">
            <a:spLocks noGrp="1"/>
          </p:cNvSpPr>
          <p:nvPr>
            <p:ph type="sldNum" idx="12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34</a:t>
            </a:fld>
            <a:endParaRPr/>
          </a:p>
        </p:txBody>
      </p:sp>
      <p:sp>
        <p:nvSpPr>
          <p:cNvPr id="583" name="Google Shape;583;p37"/>
          <p:cNvSpPr txBox="1">
            <a:spLocks noGrp="1"/>
          </p:cNvSpPr>
          <p:nvPr>
            <p:ph type="ftr" idx="11"/>
          </p:nvPr>
        </p:nvSpPr>
        <p:spPr>
          <a:xfrm>
            <a:off x="5181600" y="6492875"/>
            <a:ext cx="35021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b="1">
                <a:solidFill>
                  <a:schemeClr val="dk1"/>
                </a:solidFill>
              </a:rPr>
              <a:t>Data Structures Using C, Second Edition</a:t>
            </a:r>
            <a:endParaRPr b="1">
              <a:solidFill>
                <a:schemeClr val="dk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>
                <a:solidFill>
                  <a:schemeClr val="dk1"/>
                </a:solidFill>
              </a:rPr>
              <a:t>Reema Thareja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39"/>
          <p:cNvSpPr txBox="1">
            <a:spLocks noGrp="1"/>
          </p:cNvSpPr>
          <p:nvPr>
            <p:ph type="title"/>
          </p:nvPr>
        </p:nvSpPr>
        <p:spPr>
          <a:xfrm>
            <a:off x="442856" y="228600"/>
            <a:ext cx="7024744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Century Gothic"/>
              <a:buNone/>
            </a:pPr>
            <a:r>
              <a:rPr lang="tr-TR" sz="3600"/>
              <a:t>Collisions</a:t>
            </a:r>
            <a:endParaRPr sz="3600"/>
          </a:p>
        </p:txBody>
      </p:sp>
      <p:sp>
        <p:nvSpPr>
          <p:cNvPr id="599" name="Google Shape;599;p39"/>
          <p:cNvSpPr txBox="1">
            <a:spLocks noGrp="1"/>
          </p:cNvSpPr>
          <p:nvPr>
            <p:ph type="body" idx="1"/>
          </p:nvPr>
        </p:nvSpPr>
        <p:spPr>
          <a:xfrm>
            <a:off x="685800" y="914400"/>
            <a:ext cx="7848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274319" algn="l" rtl="0">
              <a:spcBef>
                <a:spcPts val="0"/>
              </a:spcBef>
              <a:spcAft>
                <a:spcPts val="0"/>
              </a:spcAft>
              <a:buSzPts val="1824"/>
              <a:buChar char="🞇"/>
            </a:pPr>
            <a:r>
              <a:rPr lang="tr-TR" b="1" i="1"/>
              <a:t>Quadratic Probing</a:t>
            </a:r>
            <a:endParaRPr b="1" i="1"/>
          </a:p>
        </p:txBody>
      </p:sp>
      <p:sp>
        <p:nvSpPr>
          <p:cNvPr id="600" name="Google Shape;600;p39"/>
          <p:cNvSpPr txBox="1">
            <a:spLocks noGrp="1"/>
          </p:cNvSpPr>
          <p:nvPr>
            <p:ph type="sldNum" idx="12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35</a:t>
            </a:fld>
            <a:endParaRPr/>
          </a:p>
        </p:txBody>
      </p:sp>
      <p:sp>
        <p:nvSpPr>
          <p:cNvPr id="601" name="Google Shape;601;p39"/>
          <p:cNvSpPr txBox="1">
            <a:spLocks noGrp="1"/>
          </p:cNvSpPr>
          <p:nvPr>
            <p:ph type="ftr" idx="11"/>
          </p:nvPr>
        </p:nvSpPr>
        <p:spPr>
          <a:xfrm>
            <a:off x="5181600" y="6492875"/>
            <a:ext cx="35021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b="1">
                <a:solidFill>
                  <a:schemeClr val="dk1"/>
                </a:solidFill>
              </a:rPr>
              <a:t>Data Structures Using C, Second Edition</a:t>
            </a:r>
            <a:endParaRPr b="1">
              <a:solidFill>
                <a:schemeClr val="dk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>
                <a:solidFill>
                  <a:schemeClr val="dk1"/>
                </a:solidFill>
              </a:rPr>
              <a:t>Reema Thareja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602" name="Google Shape;602;p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3001" y="1557338"/>
            <a:ext cx="7162800" cy="43862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40"/>
          <p:cNvSpPr txBox="1">
            <a:spLocks noGrp="1"/>
          </p:cNvSpPr>
          <p:nvPr>
            <p:ph type="title"/>
          </p:nvPr>
        </p:nvSpPr>
        <p:spPr>
          <a:xfrm>
            <a:off x="442856" y="228600"/>
            <a:ext cx="7024744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Century Gothic"/>
              <a:buNone/>
            </a:pPr>
            <a:r>
              <a:rPr lang="tr-TR" sz="3600"/>
              <a:t>Collisions</a:t>
            </a:r>
            <a:endParaRPr sz="3600"/>
          </a:p>
        </p:txBody>
      </p:sp>
      <p:sp>
        <p:nvSpPr>
          <p:cNvPr id="609" name="Google Shape;609;p40"/>
          <p:cNvSpPr txBox="1">
            <a:spLocks noGrp="1"/>
          </p:cNvSpPr>
          <p:nvPr>
            <p:ph type="body" idx="1"/>
          </p:nvPr>
        </p:nvSpPr>
        <p:spPr>
          <a:xfrm>
            <a:off x="685800" y="914400"/>
            <a:ext cx="7848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274319" algn="l" rtl="0">
              <a:spcBef>
                <a:spcPts val="0"/>
              </a:spcBef>
              <a:spcAft>
                <a:spcPts val="0"/>
              </a:spcAft>
              <a:buSzPts val="1824"/>
              <a:buChar char="🞇"/>
            </a:pPr>
            <a:r>
              <a:rPr lang="tr-TR" b="1" i="1"/>
              <a:t>Quadratic Probing</a:t>
            </a:r>
            <a:endParaRPr b="1" i="1"/>
          </a:p>
        </p:txBody>
      </p:sp>
      <p:sp>
        <p:nvSpPr>
          <p:cNvPr id="610" name="Google Shape;610;p40"/>
          <p:cNvSpPr txBox="1">
            <a:spLocks noGrp="1"/>
          </p:cNvSpPr>
          <p:nvPr>
            <p:ph type="sldNum" idx="12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36</a:t>
            </a:fld>
            <a:endParaRPr/>
          </a:p>
        </p:txBody>
      </p:sp>
      <p:sp>
        <p:nvSpPr>
          <p:cNvPr id="611" name="Google Shape;611;p40"/>
          <p:cNvSpPr txBox="1">
            <a:spLocks noGrp="1"/>
          </p:cNvSpPr>
          <p:nvPr>
            <p:ph type="ftr" idx="11"/>
          </p:nvPr>
        </p:nvSpPr>
        <p:spPr>
          <a:xfrm>
            <a:off x="5181600" y="6492875"/>
            <a:ext cx="35021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b="1">
                <a:solidFill>
                  <a:schemeClr val="dk1"/>
                </a:solidFill>
              </a:rPr>
              <a:t>Data Structures Using C, Second Edition</a:t>
            </a:r>
            <a:endParaRPr b="1">
              <a:solidFill>
                <a:schemeClr val="dk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>
                <a:solidFill>
                  <a:schemeClr val="dk1"/>
                </a:solidFill>
              </a:rPr>
              <a:t>Reema Thareja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612" name="Google Shape;612;p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9663" y="2295524"/>
            <a:ext cx="6924675" cy="280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41"/>
          <p:cNvSpPr txBox="1">
            <a:spLocks noGrp="1"/>
          </p:cNvSpPr>
          <p:nvPr>
            <p:ph type="title"/>
          </p:nvPr>
        </p:nvSpPr>
        <p:spPr>
          <a:xfrm>
            <a:off x="442856" y="228600"/>
            <a:ext cx="7024744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Century Gothic"/>
              <a:buNone/>
            </a:pPr>
            <a:r>
              <a:rPr lang="tr-TR" sz="3600"/>
              <a:t>Collisions</a:t>
            </a:r>
            <a:endParaRPr sz="3600"/>
          </a:p>
        </p:txBody>
      </p:sp>
      <p:sp>
        <p:nvSpPr>
          <p:cNvPr id="619" name="Google Shape;619;p41"/>
          <p:cNvSpPr txBox="1">
            <a:spLocks noGrp="1"/>
          </p:cNvSpPr>
          <p:nvPr>
            <p:ph type="body" idx="1"/>
          </p:nvPr>
        </p:nvSpPr>
        <p:spPr>
          <a:xfrm>
            <a:off x="685800" y="914400"/>
            <a:ext cx="7848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274319" algn="l" rtl="0">
              <a:spcBef>
                <a:spcPts val="0"/>
              </a:spcBef>
              <a:spcAft>
                <a:spcPts val="0"/>
              </a:spcAft>
              <a:buSzPts val="1824"/>
              <a:buChar char="🞇"/>
            </a:pPr>
            <a:r>
              <a:rPr lang="tr-TR" b="1" i="1"/>
              <a:t>Quadratic Probing</a:t>
            </a:r>
            <a:endParaRPr b="1" i="1"/>
          </a:p>
        </p:txBody>
      </p:sp>
      <p:sp>
        <p:nvSpPr>
          <p:cNvPr id="620" name="Google Shape;620;p41"/>
          <p:cNvSpPr txBox="1">
            <a:spLocks noGrp="1"/>
          </p:cNvSpPr>
          <p:nvPr>
            <p:ph type="sldNum" idx="12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37</a:t>
            </a:fld>
            <a:endParaRPr/>
          </a:p>
        </p:txBody>
      </p:sp>
      <p:sp>
        <p:nvSpPr>
          <p:cNvPr id="621" name="Google Shape;621;p41"/>
          <p:cNvSpPr txBox="1">
            <a:spLocks noGrp="1"/>
          </p:cNvSpPr>
          <p:nvPr>
            <p:ph type="ftr" idx="11"/>
          </p:nvPr>
        </p:nvSpPr>
        <p:spPr>
          <a:xfrm>
            <a:off x="5181600" y="6492875"/>
            <a:ext cx="35021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b="1">
                <a:solidFill>
                  <a:schemeClr val="dk1"/>
                </a:solidFill>
              </a:rPr>
              <a:t>Data Structures Using C, Second Edition</a:t>
            </a:r>
            <a:endParaRPr b="1">
              <a:solidFill>
                <a:schemeClr val="dk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>
                <a:solidFill>
                  <a:schemeClr val="dk1"/>
                </a:solidFill>
              </a:rPr>
              <a:t>Reema Thareja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622" name="Google Shape;622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95400" y="1524000"/>
            <a:ext cx="6629400" cy="430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42"/>
          <p:cNvSpPr txBox="1">
            <a:spLocks noGrp="1"/>
          </p:cNvSpPr>
          <p:nvPr>
            <p:ph type="title"/>
          </p:nvPr>
        </p:nvSpPr>
        <p:spPr>
          <a:xfrm>
            <a:off x="442856" y="228600"/>
            <a:ext cx="7024744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Century Gothic"/>
              <a:buNone/>
            </a:pPr>
            <a:r>
              <a:rPr lang="tr-TR" sz="3600"/>
              <a:t>Collisions</a:t>
            </a:r>
            <a:endParaRPr sz="3600"/>
          </a:p>
        </p:txBody>
      </p:sp>
      <p:sp>
        <p:nvSpPr>
          <p:cNvPr id="629" name="Google Shape;629;p42"/>
          <p:cNvSpPr txBox="1">
            <a:spLocks noGrp="1"/>
          </p:cNvSpPr>
          <p:nvPr>
            <p:ph type="body" idx="1"/>
          </p:nvPr>
        </p:nvSpPr>
        <p:spPr>
          <a:xfrm>
            <a:off x="685800" y="914400"/>
            <a:ext cx="7848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274319" algn="l" rtl="0">
              <a:spcBef>
                <a:spcPts val="0"/>
              </a:spcBef>
              <a:spcAft>
                <a:spcPts val="0"/>
              </a:spcAft>
              <a:buSzPts val="1824"/>
              <a:buChar char="🞇"/>
            </a:pPr>
            <a:r>
              <a:rPr lang="tr-TR" b="1" i="1"/>
              <a:t>Quadratic Probing</a:t>
            </a:r>
            <a:endParaRPr b="1" i="1"/>
          </a:p>
        </p:txBody>
      </p:sp>
      <p:sp>
        <p:nvSpPr>
          <p:cNvPr id="630" name="Google Shape;630;p42"/>
          <p:cNvSpPr txBox="1">
            <a:spLocks noGrp="1"/>
          </p:cNvSpPr>
          <p:nvPr>
            <p:ph type="sldNum" idx="12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38</a:t>
            </a:fld>
            <a:endParaRPr/>
          </a:p>
        </p:txBody>
      </p:sp>
      <p:sp>
        <p:nvSpPr>
          <p:cNvPr id="631" name="Google Shape;631;p42"/>
          <p:cNvSpPr txBox="1">
            <a:spLocks noGrp="1"/>
          </p:cNvSpPr>
          <p:nvPr>
            <p:ph type="ftr" idx="11"/>
          </p:nvPr>
        </p:nvSpPr>
        <p:spPr>
          <a:xfrm>
            <a:off x="5181600" y="6492875"/>
            <a:ext cx="35021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b="1">
                <a:solidFill>
                  <a:schemeClr val="dk1"/>
                </a:solidFill>
              </a:rPr>
              <a:t>Data Structures Using C, Second Edition</a:t>
            </a:r>
            <a:endParaRPr b="1">
              <a:solidFill>
                <a:schemeClr val="dk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>
                <a:solidFill>
                  <a:schemeClr val="dk1"/>
                </a:solidFill>
              </a:rPr>
              <a:t>Reema Thareja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632" name="Google Shape;632;p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71600" y="1600200"/>
            <a:ext cx="6619875" cy="428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43"/>
          <p:cNvSpPr txBox="1">
            <a:spLocks noGrp="1"/>
          </p:cNvSpPr>
          <p:nvPr>
            <p:ph type="title"/>
          </p:nvPr>
        </p:nvSpPr>
        <p:spPr>
          <a:xfrm>
            <a:off x="442856" y="228600"/>
            <a:ext cx="7024744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Century Gothic"/>
              <a:buNone/>
            </a:pPr>
            <a:r>
              <a:rPr lang="tr-TR" sz="3600"/>
              <a:t>Collisions</a:t>
            </a:r>
            <a:endParaRPr sz="3600"/>
          </a:p>
        </p:txBody>
      </p:sp>
      <p:sp>
        <p:nvSpPr>
          <p:cNvPr id="639" name="Google Shape;639;p43"/>
          <p:cNvSpPr txBox="1">
            <a:spLocks noGrp="1"/>
          </p:cNvSpPr>
          <p:nvPr>
            <p:ph type="body" idx="1"/>
          </p:nvPr>
        </p:nvSpPr>
        <p:spPr>
          <a:xfrm>
            <a:off x="685800" y="914400"/>
            <a:ext cx="7848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274319" algn="l" rtl="0">
              <a:spcBef>
                <a:spcPts val="0"/>
              </a:spcBef>
              <a:spcAft>
                <a:spcPts val="0"/>
              </a:spcAft>
              <a:buSzPts val="1824"/>
              <a:buChar char="🞇"/>
            </a:pPr>
            <a:r>
              <a:rPr lang="tr-TR" b="1" i="1"/>
              <a:t>Quadratic Probing</a:t>
            </a:r>
            <a:endParaRPr b="1" i="1"/>
          </a:p>
        </p:txBody>
      </p:sp>
      <p:sp>
        <p:nvSpPr>
          <p:cNvPr id="640" name="Google Shape;640;p43"/>
          <p:cNvSpPr txBox="1">
            <a:spLocks noGrp="1"/>
          </p:cNvSpPr>
          <p:nvPr>
            <p:ph type="sldNum" idx="12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39</a:t>
            </a:fld>
            <a:endParaRPr/>
          </a:p>
        </p:txBody>
      </p:sp>
      <p:sp>
        <p:nvSpPr>
          <p:cNvPr id="641" name="Google Shape;641;p43"/>
          <p:cNvSpPr txBox="1">
            <a:spLocks noGrp="1"/>
          </p:cNvSpPr>
          <p:nvPr>
            <p:ph type="ftr" idx="11"/>
          </p:nvPr>
        </p:nvSpPr>
        <p:spPr>
          <a:xfrm>
            <a:off x="5181600" y="6492875"/>
            <a:ext cx="35021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b="1">
                <a:solidFill>
                  <a:schemeClr val="dk1"/>
                </a:solidFill>
              </a:rPr>
              <a:t>Data Structures Using C, Second Edition</a:t>
            </a:r>
            <a:endParaRPr b="1">
              <a:solidFill>
                <a:schemeClr val="dk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>
                <a:solidFill>
                  <a:schemeClr val="dk1"/>
                </a:solidFill>
              </a:rPr>
              <a:t>Reema Thareja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643" name="Google Shape;643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2000" y="4038600"/>
            <a:ext cx="6629400" cy="2076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4" name="Google Shape;644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89775" y="1373375"/>
            <a:ext cx="5741450" cy="531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13" y="2019300"/>
            <a:ext cx="7419975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"/>
          <p:cNvSpPr txBox="1">
            <a:spLocks noGrp="1"/>
          </p:cNvSpPr>
          <p:nvPr>
            <p:ph type="title"/>
          </p:nvPr>
        </p:nvSpPr>
        <p:spPr>
          <a:xfrm>
            <a:off x="442856" y="228600"/>
            <a:ext cx="70248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Century Gothic"/>
              <a:buNone/>
            </a:pPr>
            <a:r>
              <a:rPr lang="tr-TR" sz="3600"/>
              <a:t>Introduction</a:t>
            </a:r>
            <a:endParaRPr sz="3600"/>
          </a:p>
        </p:txBody>
      </p:sp>
      <p:sp>
        <p:nvSpPr>
          <p:cNvPr id="285" name="Google Shape;285;p4"/>
          <p:cNvSpPr txBox="1">
            <a:spLocks noGrp="1"/>
          </p:cNvSpPr>
          <p:nvPr>
            <p:ph type="body" idx="1"/>
          </p:nvPr>
        </p:nvSpPr>
        <p:spPr>
          <a:xfrm>
            <a:off x="685800" y="914400"/>
            <a:ext cx="7848600" cy="26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27432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76"/>
              <a:buChar char="🞇"/>
            </a:pPr>
            <a:r>
              <a:rPr lang="tr-TR" sz="1679" dirty="0" err="1"/>
              <a:t>There</a:t>
            </a:r>
            <a:r>
              <a:rPr lang="tr-TR" sz="1679" dirty="0"/>
              <a:t> </a:t>
            </a:r>
            <a:r>
              <a:rPr lang="tr-TR" sz="1679" dirty="0" err="1"/>
              <a:t>are</a:t>
            </a:r>
            <a:r>
              <a:rPr lang="tr-TR" sz="1679" dirty="0"/>
              <a:t> </a:t>
            </a:r>
            <a:r>
              <a:rPr lang="tr-TR" sz="1679" dirty="0" err="1"/>
              <a:t>two</a:t>
            </a:r>
            <a:r>
              <a:rPr lang="tr-TR" sz="1679" dirty="0"/>
              <a:t> </a:t>
            </a:r>
            <a:r>
              <a:rPr lang="tr-TR" sz="1679" dirty="0" err="1"/>
              <a:t>solutions</a:t>
            </a:r>
            <a:r>
              <a:rPr lang="tr-TR" sz="1679" dirty="0"/>
              <a:t> </a:t>
            </a:r>
            <a:r>
              <a:rPr lang="tr-TR" sz="1679" dirty="0" err="1"/>
              <a:t>to</a:t>
            </a:r>
            <a:r>
              <a:rPr lang="tr-TR" sz="1679" dirty="0"/>
              <a:t> </a:t>
            </a:r>
            <a:r>
              <a:rPr lang="tr-TR" sz="1679" dirty="0" err="1"/>
              <a:t>this</a:t>
            </a:r>
            <a:r>
              <a:rPr lang="tr-TR" sz="1679" dirty="0"/>
              <a:t> problem.</a:t>
            </a:r>
            <a:endParaRPr dirty="0"/>
          </a:p>
          <a:p>
            <a:pPr marL="342900" lvl="0" indent="-274320" algn="l" rtl="0">
              <a:lnSpc>
                <a:spcPct val="80000"/>
              </a:lnSpc>
              <a:spcBef>
                <a:spcPts val="336"/>
              </a:spcBef>
              <a:spcAft>
                <a:spcPts val="0"/>
              </a:spcAft>
              <a:buSzPts val="1276"/>
              <a:buChar char="🞇"/>
            </a:pPr>
            <a:r>
              <a:rPr lang="tr-TR" sz="1679" dirty="0" err="1"/>
              <a:t>Let</a:t>
            </a:r>
            <a:r>
              <a:rPr lang="tr-TR" sz="1679" dirty="0"/>
              <a:t> us </a:t>
            </a:r>
            <a:r>
              <a:rPr lang="tr-TR" sz="1679" dirty="0" err="1"/>
              <a:t>take</a:t>
            </a:r>
            <a:r>
              <a:rPr lang="tr-TR" sz="1679" dirty="0"/>
              <a:t> an </a:t>
            </a:r>
            <a:r>
              <a:rPr lang="tr-TR" sz="1679" dirty="0" err="1"/>
              <a:t>example</a:t>
            </a:r>
            <a:r>
              <a:rPr lang="tr-TR" sz="1679" dirty="0"/>
              <a:t> </a:t>
            </a:r>
            <a:r>
              <a:rPr lang="tr-TR" sz="1679" dirty="0" err="1"/>
              <a:t>to</a:t>
            </a:r>
            <a:r>
              <a:rPr lang="tr-TR" sz="1679" dirty="0"/>
              <a:t> </a:t>
            </a:r>
            <a:r>
              <a:rPr lang="tr-TR" sz="1679" dirty="0" err="1"/>
              <a:t>explain</a:t>
            </a:r>
            <a:r>
              <a:rPr lang="tr-TR" sz="1679" dirty="0"/>
              <a:t> </a:t>
            </a:r>
            <a:r>
              <a:rPr lang="tr-TR" sz="1679" dirty="0" err="1"/>
              <a:t>the</a:t>
            </a:r>
            <a:r>
              <a:rPr lang="tr-TR" sz="1679" dirty="0"/>
              <a:t> </a:t>
            </a:r>
            <a:r>
              <a:rPr lang="tr-TR" sz="1679" dirty="0" err="1"/>
              <a:t>first</a:t>
            </a:r>
            <a:r>
              <a:rPr lang="tr-TR" sz="1679" dirty="0"/>
              <a:t> </a:t>
            </a:r>
            <a:r>
              <a:rPr lang="tr-TR" sz="1679" dirty="0" err="1"/>
              <a:t>solution</a:t>
            </a:r>
            <a:r>
              <a:rPr lang="tr-TR" sz="1679" dirty="0"/>
              <a:t>. </a:t>
            </a:r>
            <a:r>
              <a:rPr lang="tr-TR" sz="1679" dirty="0" err="1"/>
              <a:t>In</a:t>
            </a:r>
            <a:r>
              <a:rPr lang="tr-TR" sz="1679" dirty="0"/>
              <a:t> a </a:t>
            </a:r>
            <a:r>
              <a:rPr lang="tr-TR" sz="1679" dirty="0" err="1"/>
              <a:t>small</a:t>
            </a:r>
            <a:r>
              <a:rPr lang="tr-TR" sz="1679" dirty="0"/>
              <a:t> </a:t>
            </a:r>
            <a:r>
              <a:rPr lang="tr-TR" sz="1679" dirty="0" err="1"/>
              <a:t>company</a:t>
            </a:r>
            <a:r>
              <a:rPr lang="tr-TR" sz="1679" dirty="0"/>
              <a:t> of 100 </a:t>
            </a:r>
            <a:r>
              <a:rPr lang="tr-TR" sz="1679" dirty="0" err="1"/>
              <a:t>employees</a:t>
            </a:r>
            <a:r>
              <a:rPr lang="tr-TR" sz="1679" dirty="0"/>
              <a:t>, </a:t>
            </a:r>
            <a:r>
              <a:rPr lang="tr-TR" sz="1679" dirty="0" err="1"/>
              <a:t>each</a:t>
            </a:r>
            <a:r>
              <a:rPr lang="tr-TR" sz="1679" dirty="0"/>
              <a:t> </a:t>
            </a:r>
            <a:r>
              <a:rPr lang="tr-TR" sz="1679" dirty="0" err="1"/>
              <a:t>employee</a:t>
            </a:r>
            <a:r>
              <a:rPr lang="tr-TR" sz="1679" dirty="0"/>
              <a:t> is </a:t>
            </a:r>
            <a:r>
              <a:rPr lang="tr-TR" sz="1679" dirty="0" err="1"/>
              <a:t>assigned</a:t>
            </a:r>
            <a:r>
              <a:rPr lang="tr-TR" sz="1679" dirty="0"/>
              <a:t> an </a:t>
            </a:r>
            <a:r>
              <a:rPr lang="tr-TR" sz="1679" dirty="0" err="1"/>
              <a:t>Emp_ID</a:t>
            </a:r>
            <a:r>
              <a:rPr lang="tr-TR" sz="1679" dirty="0"/>
              <a:t> in </a:t>
            </a:r>
            <a:r>
              <a:rPr lang="tr-TR" sz="1679" dirty="0" err="1"/>
              <a:t>the</a:t>
            </a:r>
            <a:r>
              <a:rPr lang="tr-TR" sz="1679" dirty="0"/>
              <a:t> </a:t>
            </a:r>
            <a:r>
              <a:rPr lang="tr-TR" sz="1679" dirty="0" err="1"/>
              <a:t>range</a:t>
            </a:r>
            <a:r>
              <a:rPr lang="tr-TR" sz="1679" dirty="0"/>
              <a:t> 0–99. </a:t>
            </a:r>
            <a:endParaRPr sz="1679" dirty="0"/>
          </a:p>
          <a:p>
            <a:pPr marL="342900" lvl="0" indent="-274320" algn="l" rtl="0">
              <a:lnSpc>
                <a:spcPct val="80000"/>
              </a:lnSpc>
              <a:spcBef>
                <a:spcPts val="336"/>
              </a:spcBef>
              <a:spcAft>
                <a:spcPts val="0"/>
              </a:spcAft>
              <a:buSzPts val="1276"/>
              <a:buChar char="🞇"/>
            </a:pPr>
            <a:r>
              <a:rPr lang="tr-TR" sz="1679" dirty="0" err="1"/>
              <a:t>To</a:t>
            </a:r>
            <a:r>
              <a:rPr lang="tr-TR" sz="1679" dirty="0"/>
              <a:t> </a:t>
            </a:r>
            <a:r>
              <a:rPr lang="tr-TR" sz="1679" dirty="0" err="1"/>
              <a:t>store</a:t>
            </a:r>
            <a:r>
              <a:rPr lang="tr-TR" sz="1679" dirty="0"/>
              <a:t> </a:t>
            </a:r>
            <a:r>
              <a:rPr lang="tr-TR" sz="1679" dirty="0" err="1"/>
              <a:t>the</a:t>
            </a:r>
            <a:r>
              <a:rPr lang="tr-TR" sz="1679" dirty="0"/>
              <a:t> </a:t>
            </a:r>
            <a:r>
              <a:rPr lang="tr-TR" sz="1679" dirty="0" err="1"/>
              <a:t>records</a:t>
            </a:r>
            <a:r>
              <a:rPr lang="tr-TR" sz="1679" dirty="0"/>
              <a:t> in an </a:t>
            </a:r>
            <a:r>
              <a:rPr lang="tr-TR" sz="1679" dirty="0" err="1"/>
              <a:t>array</a:t>
            </a:r>
            <a:r>
              <a:rPr lang="tr-TR" sz="1679" dirty="0"/>
              <a:t>, </a:t>
            </a:r>
            <a:r>
              <a:rPr lang="tr-TR" sz="1679" dirty="0" err="1"/>
              <a:t>each</a:t>
            </a:r>
            <a:r>
              <a:rPr lang="tr-TR" sz="1679" dirty="0"/>
              <a:t> </a:t>
            </a:r>
            <a:r>
              <a:rPr lang="tr-TR" sz="1679" dirty="0" err="1"/>
              <a:t>employee’s</a:t>
            </a:r>
            <a:r>
              <a:rPr lang="tr-TR" sz="1679" dirty="0"/>
              <a:t> </a:t>
            </a:r>
            <a:r>
              <a:rPr lang="tr-TR" sz="1679" dirty="0" err="1"/>
              <a:t>Emp_ID</a:t>
            </a:r>
            <a:r>
              <a:rPr lang="tr-TR" sz="1679" dirty="0"/>
              <a:t> </a:t>
            </a:r>
            <a:r>
              <a:rPr lang="tr-TR" sz="1679" dirty="0" err="1"/>
              <a:t>acts</a:t>
            </a:r>
            <a:r>
              <a:rPr lang="tr-TR" sz="1679" dirty="0"/>
              <a:t> as an </a:t>
            </a:r>
            <a:r>
              <a:rPr lang="tr-TR" sz="1679" dirty="0" err="1"/>
              <a:t>index</a:t>
            </a:r>
            <a:r>
              <a:rPr lang="tr-TR" sz="1679" dirty="0"/>
              <a:t> </a:t>
            </a:r>
            <a:r>
              <a:rPr lang="tr-TR" sz="1679" dirty="0" err="1"/>
              <a:t>into</a:t>
            </a:r>
            <a:r>
              <a:rPr lang="tr-TR" sz="1679" dirty="0"/>
              <a:t> </a:t>
            </a:r>
            <a:r>
              <a:rPr lang="tr-TR" sz="1679" dirty="0" err="1"/>
              <a:t>the</a:t>
            </a:r>
            <a:r>
              <a:rPr lang="tr-TR" sz="1679" dirty="0"/>
              <a:t> </a:t>
            </a:r>
            <a:r>
              <a:rPr lang="tr-TR" sz="1679" dirty="0" err="1"/>
              <a:t>array</a:t>
            </a:r>
            <a:r>
              <a:rPr lang="tr-TR" sz="1679" dirty="0"/>
              <a:t> </a:t>
            </a:r>
            <a:r>
              <a:rPr lang="tr-TR" sz="1679" dirty="0" err="1"/>
              <a:t>where</a:t>
            </a:r>
            <a:r>
              <a:rPr lang="tr-TR" sz="1679" dirty="0"/>
              <a:t> </a:t>
            </a:r>
            <a:r>
              <a:rPr lang="tr-TR" sz="1679" dirty="0" err="1"/>
              <a:t>the</a:t>
            </a:r>
            <a:r>
              <a:rPr lang="tr-TR" sz="1679" dirty="0"/>
              <a:t> </a:t>
            </a:r>
            <a:r>
              <a:rPr lang="tr-TR" sz="1679" dirty="0" err="1"/>
              <a:t>employee’s</a:t>
            </a:r>
            <a:r>
              <a:rPr lang="tr-TR" sz="1679" dirty="0"/>
              <a:t> </a:t>
            </a:r>
            <a:r>
              <a:rPr lang="tr-TR" sz="1679" dirty="0" err="1"/>
              <a:t>record</a:t>
            </a:r>
            <a:r>
              <a:rPr lang="tr-TR" sz="1679" dirty="0"/>
              <a:t> </a:t>
            </a:r>
            <a:r>
              <a:rPr lang="tr-TR" sz="1679" dirty="0" err="1"/>
              <a:t>will</a:t>
            </a:r>
            <a:r>
              <a:rPr lang="tr-TR" sz="1679" dirty="0"/>
              <a:t> be </a:t>
            </a:r>
            <a:r>
              <a:rPr lang="tr-TR" sz="1679" dirty="0" err="1"/>
              <a:t>stored</a:t>
            </a:r>
            <a:r>
              <a:rPr lang="tr-TR" sz="1679" dirty="0"/>
              <a:t> as </a:t>
            </a:r>
            <a:r>
              <a:rPr lang="tr-TR" sz="1679" dirty="0" err="1"/>
              <a:t>shown</a:t>
            </a:r>
            <a:r>
              <a:rPr lang="tr-TR" sz="1679" dirty="0"/>
              <a:t> in </a:t>
            </a:r>
            <a:r>
              <a:rPr lang="tr-TR" sz="1679" dirty="0" err="1"/>
              <a:t>Fig</a:t>
            </a:r>
            <a:r>
              <a:rPr lang="tr-TR" sz="1679" dirty="0"/>
              <a:t>. 15.1.</a:t>
            </a:r>
            <a:endParaRPr dirty="0"/>
          </a:p>
          <a:p>
            <a:pPr marL="342900" lvl="0" indent="-274320" algn="l" rtl="0">
              <a:lnSpc>
                <a:spcPct val="80000"/>
              </a:lnSpc>
              <a:spcBef>
                <a:spcPts val="336"/>
              </a:spcBef>
              <a:spcAft>
                <a:spcPts val="0"/>
              </a:spcAft>
              <a:buSzPts val="1276"/>
              <a:buChar char="🞇"/>
            </a:pPr>
            <a:r>
              <a:rPr lang="tr-TR" sz="1679" dirty="0" err="1"/>
              <a:t>In</a:t>
            </a:r>
            <a:r>
              <a:rPr lang="tr-TR" sz="1679" dirty="0"/>
              <a:t> </a:t>
            </a:r>
            <a:r>
              <a:rPr lang="tr-TR" sz="1679" dirty="0" err="1"/>
              <a:t>this</a:t>
            </a:r>
            <a:r>
              <a:rPr lang="tr-TR" sz="1679" dirty="0"/>
              <a:t> </a:t>
            </a:r>
            <a:r>
              <a:rPr lang="tr-TR" sz="1679" dirty="0" err="1"/>
              <a:t>case</a:t>
            </a:r>
            <a:r>
              <a:rPr lang="tr-TR" sz="1679" dirty="0"/>
              <a:t>, </a:t>
            </a:r>
            <a:r>
              <a:rPr lang="tr-TR" sz="1679" dirty="0" err="1"/>
              <a:t>we</a:t>
            </a:r>
            <a:r>
              <a:rPr lang="tr-TR" sz="1679" dirty="0"/>
              <a:t> can </a:t>
            </a:r>
            <a:r>
              <a:rPr lang="tr-TR" sz="1679" dirty="0" err="1"/>
              <a:t>directly</a:t>
            </a:r>
            <a:r>
              <a:rPr lang="tr-TR" sz="1679" dirty="0"/>
              <a:t> </a:t>
            </a:r>
            <a:r>
              <a:rPr lang="tr-TR" sz="1679" dirty="0" err="1"/>
              <a:t>access</a:t>
            </a:r>
            <a:r>
              <a:rPr lang="tr-TR" sz="1679" dirty="0"/>
              <a:t> </a:t>
            </a:r>
            <a:r>
              <a:rPr lang="tr-TR" sz="1679" dirty="0" err="1"/>
              <a:t>the</a:t>
            </a:r>
            <a:r>
              <a:rPr lang="tr-TR" sz="1679" dirty="0"/>
              <a:t> </a:t>
            </a:r>
            <a:r>
              <a:rPr lang="tr-TR" sz="1679" dirty="0" err="1"/>
              <a:t>record</a:t>
            </a:r>
            <a:r>
              <a:rPr lang="tr-TR" sz="1679" dirty="0"/>
              <a:t> of </a:t>
            </a:r>
            <a:r>
              <a:rPr lang="tr-TR" sz="1679" dirty="0" err="1"/>
              <a:t>any</a:t>
            </a:r>
            <a:r>
              <a:rPr lang="tr-TR" sz="1679" dirty="0"/>
              <a:t> </a:t>
            </a:r>
            <a:r>
              <a:rPr lang="tr-TR" sz="1679" dirty="0" err="1"/>
              <a:t>employee</a:t>
            </a:r>
            <a:r>
              <a:rPr lang="tr-TR" sz="1679" dirty="0"/>
              <a:t>, </a:t>
            </a:r>
            <a:r>
              <a:rPr lang="tr-TR" sz="1679" dirty="0" err="1"/>
              <a:t>once</a:t>
            </a:r>
            <a:r>
              <a:rPr lang="tr-TR" sz="1679" dirty="0"/>
              <a:t> </a:t>
            </a:r>
            <a:r>
              <a:rPr lang="tr-TR" sz="1679" dirty="0" err="1"/>
              <a:t>we</a:t>
            </a:r>
            <a:r>
              <a:rPr lang="tr-TR" sz="1679" dirty="0"/>
              <a:t> </a:t>
            </a:r>
            <a:r>
              <a:rPr lang="tr-TR" sz="1679" dirty="0" err="1"/>
              <a:t>know</a:t>
            </a:r>
            <a:r>
              <a:rPr lang="tr-TR" sz="1679" dirty="0"/>
              <a:t> his </a:t>
            </a:r>
            <a:r>
              <a:rPr lang="tr-TR" sz="1679" dirty="0" err="1"/>
              <a:t>Emp_ID</a:t>
            </a:r>
            <a:r>
              <a:rPr lang="tr-TR" sz="1679" dirty="0"/>
              <a:t>, </a:t>
            </a:r>
            <a:r>
              <a:rPr lang="tr-TR" sz="1679" dirty="0" err="1"/>
              <a:t>because</a:t>
            </a:r>
            <a:r>
              <a:rPr lang="tr-TR" sz="1679" dirty="0"/>
              <a:t> </a:t>
            </a:r>
            <a:r>
              <a:rPr lang="tr-TR" sz="1679" dirty="0" err="1"/>
              <a:t>the</a:t>
            </a:r>
            <a:r>
              <a:rPr lang="tr-TR" sz="1679" dirty="0"/>
              <a:t> </a:t>
            </a:r>
            <a:r>
              <a:rPr lang="tr-TR" sz="1679" dirty="0" err="1"/>
              <a:t>array</a:t>
            </a:r>
            <a:r>
              <a:rPr lang="tr-TR" sz="1679" dirty="0"/>
              <a:t> </a:t>
            </a:r>
            <a:r>
              <a:rPr lang="tr-TR" sz="1679" dirty="0" err="1"/>
              <a:t>index</a:t>
            </a:r>
            <a:r>
              <a:rPr lang="tr-TR" sz="1679" dirty="0"/>
              <a:t> is </a:t>
            </a:r>
            <a:r>
              <a:rPr lang="tr-TR" sz="1679" dirty="0" err="1"/>
              <a:t>the</a:t>
            </a:r>
            <a:r>
              <a:rPr lang="tr-TR" sz="1679" dirty="0"/>
              <a:t> </a:t>
            </a:r>
            <a:r>
              <a:rPr lang="tr-TR" sz="1679" dirty="0" err="1"/>
              <a:t>same</a:t>
            </a:r>
            <a:r>
              <a:rPr lang="tr-TR" sz="1679" dirty="0"/>
              <a:t> as </a:t>
            </a:r>
            <a:r>
              <a:rPr lang="tr-TR" sz="1679" dirty="0" err="1"/>
              <a:t>the</a:t>
            </a:r>
            <a:r>
              <a:rPr lang="tr-TR" sz="1679" dirty="0"/>
              <a:t> </a:t>
            </a:r>
            <a:r>
              <a:rPr lang="tr-TR" sz="1679" dirty="0" err="1"/>
              <a:t>Emp_ID</a:t>
            </a:r>
            <a:r>
              <a:rPr lang="tr-TR" sz="1679" dirty="0"/>
              <a:t> </a:t>
            </a:r>
            <a:r>
              <a:rPr lang="tr-TR" sz="1679" dirty="0" err="1"/>
              <a:t>number</a:t>
            </a:r>
            <a:r>
              <a:rPr lang="tr-TR" sz="1679" dirty="0"/>
              <a:t>. </a:t>
            </a:r>
            <a:endParaRPr sz="1679" dirty="0"/>
          </a:p>
          <a:p>
            <a:pPr marL="342900" lvl="0" indent="-274320" algn="l" rtl="0">
              <a:lnSpc>
                <a:spcPct val="80000"/>
              </a:lnSpc>
              <a:spcBef>
                <a:spcPts val="336"/>
              </a:spcBef>
              <a:spcAft>
                <a:spcPts val="0"/>
              </a:spcAft>
              <a:buSzPts val="1276"/>
              <a:buChar char="🞇"/>
            </a:pPr>
            <a:r>
              <a:rPr lang="tr-TR" sz="1679" dirty="0"/>
              <a:t>But </a:t>
            </a:r>
            <a:r>
              <a:rPr lang="tr-TR" sz="1679" dirty="0" err="1"/>
              <a:t>practically</a:t>
            </a:r>
            <a:r>
              <a:rPr lang="tr-TR" sz="1679" dirty="0"/>
              <a:t>, </a:t>
            </a:r>
            <a:r>
              <a:rPr lang="tr-TR" sz="1679" dirty="0" err="1"/>
              <a:t>this</a:t>
            </a:r>
            <a:r>
              <a:rPr lang="tr-TR" sz="1679" dirty="0"/>
              <a:t> </a:t>
            </a:r>
            <a:r>
              <a:rPr lang="tr-TR" sz="1679" dirty="0" err="1"/>
              <a:t>implementation</a:t>
            </a:r>
            <a:r>
              <a:rPr lang="tr-TR" sz="1679" dirty="0"/>
              <a:t> is </a:t>
            </a:r>
            <a:r>
              <a:rPr lang="tr-TR" sz="1679" dirty="0" err="1"/>
              <a:t>hardly</a:t>
            </a:r>
            <a:r>
              <a:rPr lang="tr-TR" sz="1679" dirty="0"/>
              <a:t> </a:t>
            </a:r>
            <a:r>
              <a:rPr lang="tr-TR" sz="1679" dirty="0" err="1"/>
              <a:t>feasible</a:t>
            </a:r>
            <a:r>
              <a:rPr lang="tr-TR" sz="1679" dirty="0"/>
              <a:t>.</a:t>
            </a:r>
            <a:endParaRPr sz="1679" dirty="0"/>
          </a:p>
        </p:txBody>
      </p:sp>
      <p:sp>
        <p:nvSpPr>
          <p:cNvPr id="286" name="Google Shape;286;p4"/>
          <p:cNvSpPr txBox="1">
            <a:spLocks noGrp="1"/>
          </p:cNvSpPr>
          <p:nvPr>
            <p:ph type="sldNum" idx="12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4</a:t>
            </a:fld>
            <a:endParaRPr/>
          </a:p>
        </p:txBody>
      </p:sp>
      <p:sp>
        <p:nvSpPr>
          <p:cNvPr id="287" name="Google Shape;287;p4"/>
          <p:cNvSpPr txBox="1">
            <a:spLocks noGrp="1"/>
          </p:cNvSpPr>
          <p:nvPr>
            <p:ph type="ftr" idx="11"/>
          </p:nvPr>
        </p:nvSpPr>
        <p:spPr>
          <a:xfrm>
            <a:off x="5181600" y="6324600"/>
            <a:ext cx="35021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b="1">
                <a:solidFill>
                  <a:schemeClr val="dk1"/>
                </a:solidFill>
              </a:rPr>
              <a:t>Data Structures Using C, Second Edition</a:t>
            </a:r>
            <a:endParaRPr b="1">
              <a:solidFill>
                <a:schemeClr val="dk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>
                <a:solidFill>
                  <a:schemeClr val="dk1"/>
                </a:solidFill>
              </a:rPr>
              <a:t>Reema Thareja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88" name="Google Shape;288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5801" y="3505199"/>
            <a:ext cx="5326110" cy="2819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44"/>
          <p:cNvSpPr txBox="1">
            <a:spLocks noGrp="1"/>
          </p:cNvSpPr>
          <p:nvPr>
            <p:ph type="title"/>
          </p:nvPr>
        </p:nvSpPr>
        <p:spPr>
          <a:xfrm>
            <a:off x="442856" y="228600"/>
            <a:ext cx="7024744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Century Gothic"/>
              <a:buNone/>
            </a:pPr>
            <a:r>
              <a:rPr lang="tr-TR" sz="3600"/>
              <a:t>Collisions</a:t>
            </a:r>
            <a:endParaRPr sz="3600"/>
          </a:p>
        </p:txBody>
      </p:sp>
      <p:sp>
        <p:nvSpPr>
          <p:cNvPr id="651" name="Google Shape;651;p44"/>
          <p:cNvSpPr txBox="1">
            <a:spLocks noGrp="1"/>
          </p:cNvSpPr>
          <p:nvPr>
            <p:ph type="body" idx="1"/>
          </p:nvPr>
        </p:nvSpPr>
        <p:spPr>
          <a:xfrm>
            <a:off x="685800" y="914400"/>
            <a:ext cx="7848600" cy="51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274319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87"/>
              <a:buChar char="🞇"/>
            </a:pPr>
            <a:r>
              <a:rPr lang="tr-TR" sz="2220" b="1" i="1" dirty="0" err="1"/>
              <a:t>Searching</a:t>
            </a:r>
            <a:r>
              <a:rPr lang="tr-TR" sz="2220" b="1" i="1" dirty="0"/>
              <a:t> a Value </a:t>
            </a:r>
            <a:r>
              <a:rPr lang="tr-TR" sz="2220" b="1" i="1" dirty="0" err="1"/>
              <a:t>using</a:t>
            </a:r>
            <a:r>
              <a:rPr lang="tr-TR" sz="2220" b="1" i="1" dirty="0"/>
              <a:t> </a:t>
            </a:r>
            <a:r>
              <a:rPr lang="tr-TR" sz="2220" b="1" i="1" dirty="0" err="1"/>
              <a:t>Quadratic</a:t>
            </a:r>
            <a:r>
              <a:rPr lang="tr-TR" sz="2220" b="1" i="1" dirty="0"/>
              <a:t> </a:t>
            </a:r>
            <a:r>
              <a:rPr lang="tr-TR" sz="2220" b="1" i="1" dirty="0" err="1"/>
              <a:t>Probing</a:t>
            </a:r>
            <a:endParaRPr dirty="0"/>
          </a:p>
          <a:p>
            <a:pPr marL="342900" lvl="0" indent="-274319" algn="l" rtl="0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SzPts val="1687"/>
              <a:buChar char="🞇"/>
            </a:pPr>
            <a:r>
              <a:rPr lang="tr-TR" sz="2220" dirty="0" err="1"/>
              <a:t>While</a:t>
            </a:r>
            <a:r>
              <a:rPr lang="tr-TR" sz="2220" dirty="0"/>
              <a:t> </a:t>
            </a:r>
            <a:r>
              <a:rPr lang="tr-TR" sz="2220" dirty="0" err="1"/>
              <a:t>searching</a:t>
            </a:r>
            <a:r>
              <a:rPr lang="tr-TR" sz="2220" dirty="0"/>
              <a:t> a </a:t>
            </a:r>
            <a:r>
              <a:rPr lang="tr-TR" sz="2220" dirty="0" err="1"/>
              <a:t>value</a:t>
            </a:r>
            <a:r>
              <a:rPr lang="tr-TR" sz="2220" dirty="0"/>
              <a:t> </a:t>
            </a:r>
            <a:r>
              <a:rPr lang="tr-TR" sz="2220" dirty="0" err="1"/>
              <a:t>using</a:t>
            </a:r>
            <a:r>
              <a:rPr lang="tr-TR" sz="2220" dirty="0"/>
              <a:t> </a:t>
            </a:r>
            <a:r>
              <a:rPr lang="tr-TR" sz="2220" dirty="0" err="1"/>
              <a:t>the</a:t>
            </a:r>
            <a:r>
              <a:rPr lang="tr-TR" sz="2220" dirty="0"/>
              <a:t> </a:t>
            </a:r>
            <a:r>
              <a:rPr lang="tr-TR" sz="2220" dirty="0" err="1"/>
              <a:t>quadratic</a:t>
            </a:r>
            <a:r>
              <a:rPr lang="tr-TR" sz="2220" dirty="0"/>
              <a:t> </a:t>
            </a:r>
            <a:r>
              <a:rPr lang="tr-TR" sz="2220" dirty="0" err="1"/>
              <a:t>probing</a:t>
            </a:r>
            <a:r>
              <a:rPr lang="tr-TR" sz="2220" dirty="0"/>
              <a:t> </a:t>
            </a:r>
            <a:r>
              <a:rPr lang="tr-TR" sz="2220" dirty="0" err="1"/>
              <a:t>technique</a:t>
            </a:r>
            <a:r>
              <a:rPr lang="tr-TR" sz="2220" dirty="0"/>
              <a:t>, </a:t>
            </a:r>
            <a:r>
              <a:rPr lang="tr-TR" sz="2220" dirty="0" err="1"/>
              <a:t>the</a:t>
            </a:r>
            <a:r>
              <a:rPr lang="tr-TR" sz="2220" dirty="0"/>
              <a:t> </a:t>
            </a:r>
            <a:r>
              <a:rPr lang="tr-TR" sz="2220" dirty="0" err="1"/>
              <a:t>array</a:t>
            </a:r>
            <a:r>
              <a:rPr lang="tr-TR" sz="2220" dirty="0"/>
              <a:t> </a:t>
            </a:r>
            <a:r>
              <a:rPr lang="tr-TR" sz="2220" dirty="0" err="1"/>
              <a:t>index</a:t>
            </a:r>
            <a:r>
              <a:rPr lang="tr-TR" sz="2220" dirty="0"/>
              <a:t> is re-</a:t>
            </a:r>
            <a:r>
              <a:rPr lang="tr-TR" sz="2220" dirty="0" err="1"/>
              <a:t>computed</a:t>
            </a:r>
            <a:r>
              <a:rPr lang="tr-TR" sz="2220" dirty="0"/>
              <a:t> </a:t>
            </a:r>
            <a:r>
              <a:rPr lang="tr-TR" sz="2220" dirty="0" err="1"/>
              <a:t>and</a:t>
            </a:r>
            <a:r>
              <a:rPr lang="tr-TR" sz="2220" dirty="0"/>
              <a:t> </a:t>
            </a:r>
            <a:r>
              <a:rPr lang="tr-TR" sz="2220" dirty="0" err="1"/>
              <a:t>the</a:t>
            </a:r>
            <a:r>
              <a:rPr lang="tr-TR" sz="2220" dirty="0"/>
              <a:t> </a:t>
            </a:r>
            <a:r>
              <a:rPr lang="tr-TR" sz="2220" dirty="0" err="1"/>
              <a:t>key</a:t>
            </a:r>
            <a:r>
              <a:rPr lang="tr-TR" sz="2220" dirty="0"/>
              <a:t> of </a:t>
            </a:r>
            <a:r>
              <a:rPr lang="tr-TR" sz="2220" dirty="0" err="1"/>
              <a:t>the</a:t>
            </a:r>
            <a:r>
              <a:rPr lang="tr-TR" sz="2220" dirty="0"/>
              <a:t> element </a:t>
            </a:r>
            <a:r>
              <a:rPr lang="tr-TR" sz="2220" dirty="0" err="1"/>
              <a:t>stored</a:t>
            </a:r>
            <a:r>
              <a:rPr lang="tr-TR" sz="2220" dirty="0"/>
              <a:t> at </a:t>
            </a:r>
            <a:r>
              <a:rPr lang="tr-TR" sz="2220" dirty="0" err="1"/>
              <a:t>that</a:t>
            </a:r>
            <a:r>
              <a:rPr lang="tr-TR" sz="2220" dirty="0"/>
              <a:t> </a:t>
            </a:r>
            <a:r>
              <a:rPr lang="tr-TR" sz="2220" dirty="0" err="1"/>
              <a:t>location</a:t>
            </a:r>
            <a:r>
              <a:rPr lang="tr-TR" sz="2220" dirty="0"/>
              <a:t> is </a:t>
            </a:r>
            <a:r>
              <a:rPr lang="tr-TR" sz="2220" dirty="0" err="1"/>
              <a:t>compared</a:t>
            </a:r>
            <a:r>
              <a:rPr lang="tr-TR" sz="2220" dirty="0"/>
              <a:t> </a:t>
            </a:r>
            <a:r>
              <a:rPr lang="tr-TR" sz="2220" dirty="0" err="1"/>
              <a:t>with</a:t>
            </a:r>
            <a:r>
              <a:rPr lang="tr-TR" sz="2220" dirty="0"/>
              <a:t> </a:t>
            </a:r>
            <a:r>
              <a:rPr lang="tr-TR" sz="2220" dirty="0" err="1"/>
              <a:t>the</a:t>
            </a:r>
            <a:r>
              <a:rPr lang="tr-TR" sz="2220" dirty="0"/>
              <a:t> </a:t>
            </a:r>
            <a:r>
              <a:rPr lang="tr-TR" sz="2220" dirty="0" err="1"/>
              <a:t>value</a:t>
            </a:r>
            <a:r>
              <a:rPr lang="tr-TR" sz="2220" dirty="0"/>
              <a:t> </a:t>
            </a:r>
            <a:r>
              <a:rPr lang="tr-TR" sz="2220" dirty="0" err="1"/>
              <a:t>that</a:t>
            </a:r>
            <a:r>
              <a:rPr lang="tr-TR" sz="2220" dirty="0"/>
              <a:t> has </a:t>
            </a:r>
            <a:r>
              <a:rPr lang="tr-TR" sz="2220" dirty="0" err="1"/>
              <a:t>to</a:t>
            </a:r>
            <a:r>
              <a:rPr lang="tr-TR" sz="2220" dirty="0"/>
              <a:t> be </a:t>
            </a:r>
            <a:r>
              <a:rPr lang="tr-TR" sz="2220" dirty="0" err="1"/>
              <a:t>searched</a:t>
            </a:r>
            <a:r>
              <a:rPr lang="tr-TR" sz="2220" dirty="0"/>
              <a:t>.</a:t>
            </a:r>
            <a:endParaRPr dirty="0"/>
          </a:p>
          <a:p>
            <a:pPr marL="342900" lvl="0" indent="-274319" algn="l" rtl="0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SzPts val="1687"/>
              <a:buChar char="🞇"/>
            </a:pPr>
            <a:r>
              <a:rPr lang="tr-TR" sz="2220" dirty="0" err="1"/>
              <a:t>If</a:t>
            </a:r>
            <a:r>
              <a:rPr lang="tr-TR" sz="2220" dirty="0"/>
              <a:t> </a:t>
            </a:r>
            <a:r>
              <a:rPr lang="tr-TR" sz="2220" dirty="0" err="1"/>
              <a:t>the</a:t>
            </a:r>
            <a:r>
              <a:rPr lang="tr-TR" sz="2220" dirty="0"/>
              <a:t> </a:t>
            </a:r>
            <a:r>
              <a:rPr lang="tr-TR" sz="2220" dirty="0" err="1"/>
              <a:t>desired</a:t>
            </a:r>
            <a:r>
              <a:rPr lang="tr-TR" sz="2220" dirty="0"/>
              <a:t> </a:t>
            </a:r>
            <a:r>
              <a:rPr lang="tr-TR" sz="2220" dirty="0" err="1"/>
              <a:t>key</a:t>
            </a:r>
            <a:r>
              <a:rPr lang="tr-TR" sz="2220" dirty="0"/>
              <a:t> </a:t>
            </a:r>
            <a:r>
              <a:rPr lang="tr-TR" sz="2220" dirty="0" err="1"/>
              <a:t>value</a:t>
            </a:r>
            <a:r>
              <a:rPr lang="tr-TR" sz="2220" dirty="0"/>
              <a:t> </a:t>
            </a:r>
            <a:r>
              <a:rPr lang="tr-TR" sz="2220" dirty="0" err="1"/>
              <a:t>matches</a:t>
            </a:r>
            <a:r>
              <a:rPr lang="tr-TR" sz="2220" dirty="0"/>
              <a:t> </a:t>
            </a:r>
            <a:r>
              <a:rPr lang="tr-TR" sz="2220" dirty="0" err="1"/>
              <a:t>with</a:t>
            </a:r>
            <a:r>
              <a:rPr lang="tr-TR" sz="2220" dirty="0"/>
              <a:t> </a:t>
            </a:r>
            <a:r>
              <a:rPr lang="tr-TR" sz="2220" dirty="0" err="1"/>
              <a:t>the</a:t>
            </a:r>
            <a:r>
              <a:rPr lang="tr-TR" sz="2220" dirty="0"/>
              <a:t> </a:t>
            </a:r>
            <a:r>
              <a:rPr lang="tr-TR" sz="2220" dirty="0" err="1"/>
              <a:t>key</a:t>
            </a:r>
            <a:r>
              <a:rPr lang="tr-TR" sz="2220" dirty="0"/>
              <a:t> </a:t>
            </a:r>
            <a:r>
              <a:rPr lang="tr-TR" sz="2220" dirty="0" err="1"/>
              <a:t>value</a:t>
            </a:r>
            <a:r>
              <a:rPr lang="tr-TR" sz="2220" dirty="0"/>
              <a:t> at </a:t>
            </a:r>
            <a:r>
              <a:rPr lang="tr-TR" sz="2220" dirty="0" err="1"/>
              <a:t>that</a:t>
            </a:r>
            <a:r>
              <a:rPr lang="tr-TR" sz="2220" dirty="0"/>
              <a:t> </a:t>
            </a:r>
            <a:r>
              <a:rPr lang="tr-TR" sz="2220" dirty="0" err="1"/>
              <a:t>location</a:t>
            </a:r>
            <a:r>
              <a:rPr lang="tr-TR" sz="2220" dirty="0"/>
              <a:t>, </a:t>
            </a:r>
            <a:r>
              <a:rPr lang="tr-TR" sz="2220" dirty="0" err="1"/>
              <a:t>then</a:t>
            </a:r>
            <a:r>
              <a:rPr lang="tr-TR" sz="2220" dirty="0"/>
              <a:t> </a:t>
            </a:r>
            <a:r>
              <a:rPr lang="tr-TR" sz="2220" dirty="0" err="1"/>
              <a:t>the</a:t>
            </a:r>
            <a:r>
              <a:rPr lang="tr-TR" sz="2220" dirty="0"/>
              <a:t> element is </a:t>
            </a:r>
            <a:r>
              <a:rPr lang="tr-TR" sz="2220" dirty="0" err="1"/>
              <a:t>present</a:t>
            </a:r>
            <a:r>
              <a:rPr lang="tr-TR" sz="2220" dirty="0"/>
              <a:t> in </a:t>
            </a:r>
            <a:r>
              <a:rPr lang="tr-TR" sz="2220" dirty="0" err="1"/>
              <a:t>the</a:t>
            </a:r>
            <a:r>
              <a:rPr lang="tr-TR" sz="2220" dirty="0"/>
              <a:t> </a:t>
            </a:r>
            <a:r>
              <a:rPr lang="tr-TR" sz="2220" dirty="0" err="1"/>
              <a:t>hash</a:t>
            </a:r>
            <a:r>
              <a:rPr lang="tr-TR" sz="2220" dirty="0"/>
              <a:t> </a:t>
            </a:r>
            <a:r>
              <a:rPr lang="tr-TR" sz="2220" dirty="0" err="1"/>
              <a:t>table</a:t>
            </a:r>
            <a:r>
              <a:rPr lang="tr-TR" sz="2220" dirty="0"/>
              <a:t> </a:t>
            </a:r>
            <a:r>
              <a:rPr lang="tr-TR" sz="2220" dirty="0" err="1"/>
              <a:t>and</a:t>
            </a:r>
            <a:r>
              <a:rPr lang="tr-TR" sz="2220" dirty="0"/>
              <a:t> </a:t>
            </a:r>
            <a:r>
              <a:rPr lang="tr-TR" sz="2220" dirty="0" err="1"/>
              <a:t>the</a:t>
            </a:r>
            <a:r>
              <a:rPr lang="tr-TR" sz="2220" dirty="0"/>
              <a:t> </a:t>
            </a:r>
            <a:r>
              <a:rPr lang="tr-TR" sz="2220" dirty="0" err="1"/>
              <a:t>search</a:t>
            </a:r>
            <a:r>
              <a:rPr lang="tr-TR" sz="2220" dirty="0"/>
              <a:t> is </a:t>
            </a:r>
            <a:r>
              <a:rPr lang="tr-TR" sz="2220" dirty="0" err="1"/>
              <a:t>said</a:t>
            </a:r>
            <a:r>
              <a:rPr lang="tr-TR" sz="2220" dirty="0"/>
              <a:t> </a:t>
            </a:r>
            <a:r>
              <a:rPr lang="tr-TR" sz="2220" dirty="0" err="1"/>
              <a:t>to</a:t>
            </a:r>
            <a:r>
              <a:rPr lang="tr-TR" sz="2220" dirty="0"/>
              <a:t> be </a:t>
            </a:r>
            <a:r>
              <a:rPr lang="tr-TR" sz="2220" dirty="0" err="1"/>
              <a:t>successful</a:t>
            </a:r>
            <a:r>
              <a:rPr lang="tr-TR" sz="2220" dirty="0"/>
              <a:t>. </a:t>
            </a:r>
            <a:endParaRPr sz="2220" dirty="0"/>
          </a:p>
          <a:p>
            <a:pPr marL="342900" lvl="0" indent="-274319" algn="l" rtl="0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SzPts val="1687"/>
              <a:buChar char="🞇"/>
            </a:pPr>
            <a:r>
              <a:rPr lang="tr-TR" sz="2220" dirty="0" err="1"/>
              <a:t>In</a:t>
            </a:r>
            <a:r>
              <a:rPr lang="tr-TR" sz="2220" dirty="0"/>
              <a:t> </a:t>
            </a:r>
            <a:r>
              <a:rPr lang="tr-TR" sz="2220" dirty="0" err="1"/>
              <a:t>this</a:t>
            </a:r>
            <a:r>
              <a:rPr lang="tr-TR" sz="2220" dirty="0"/>
              <a:t> </a:t>
            </a:r>
            <a:r>
              <a:rPr lang="tr-TR" sz="2220" dirty="0" err="1"/>
              <a:t>case</a:t>
            </a:r>
            <a:r>
              <a:rPr lang="tr-TR" sz="2220" dirty="0"/>
              <a:t>, </a:t>
            </a:r>
            <a:r>
              <a:rPr lang="tr-TR" sz="2220" dirty="0" err="1"/>
              <a:t>the</a:t>
            </a:r>
            <a:r>
              <a:rPr lang="tr-TR" sz="2220" dirty="0"/>
              <a:t> </a:t>
            </a:r>
            <a:r>
              <a:rPr lang="tr-TR" sz="2220" dirty="0" err="1"/>
              <a:t>search</a:t>
            </a:r>
            <a:r>
              <a:rPr lang="tr-TR" sz="2220" dirty="0"/>
              <a:t> time is </a:t>
            </a:r>
            <a:r>
              <a:rPr lang="tr-TR" sz="2220" dirty="0" err="1"/>
              <a:t>given</a:t>
            </a:r>
            <a:r>
              <a:rPr lang="tr-TR" sz="2220" dirty="0"/>
              <a:t> as O(1). </a:t>
            </a:r>
            <a:endParaRPr sz="2220" dirty="0"/>
          </a:p>
          <a:p>
            <a:pPr marL="342900" lvl="0" indent="-274319" algn="l" rtl="0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SzPts val="1687"/>
              <a:buChar char="🞇"/>
            </a:pPr>
            <a:r>
              <a:rPr lang="tr-TR" sz="2220" dirty="0" err="1"/>
              <a:t>However</a:t>
            </a:r>
            <a:r>
              <a:rPr lang="tr-TR" sz="2220" dirty="0"/>
              <a:t>, </a:t>
            </a:r>
            <a:r>
              <a:rPr lang="tr-TR" sz="2220" dirty="0" err="1"/>
              <a:t>if</a:t>
            </a:r>
            <a:r>
              <a:rPr lang="tr-TR" sz="2220" dirty="0"/>
              <a:t> </a:t>
            </a:r>
            <a:r>
              <a:rPr lang="tr-TR" sz="2220" dirty="0" err="1"/>
              <a:t>the</a:t>
            </a:r>
            <a:r>
              <a:rPr lang="tr-TR" sz="2220" dirty="0"/>
              <a:t> </a:t>
            </a:r>
            <a:r>
              <a:rPr lang="tr-TR" sz="2220" dirty="0" err="1"/>
              <a:t>value</a:t>
            </a:r>
            <a:r>
              <a:rPr lang="tr-TR" sz="2220" dirty="0"/>
              <a:t> </a:t>
            </a:r>
            <a:r>
              <a:rPr lang="tr-TR" sz="2220" dirty="0" err="1"/>
              <a:t>does</a:t>
            </a:r>
            <a:r>
              <a:rPr lang="tr-TR" sz="2220" dirty="0"/>
              <a:t> not </a:t>
            </a:r>
            <a:r>
              <a:rPr lang="tr-TR" sz="2220" dirty="0" err="1"/>
              <a:t>match</a:t>
            </a:r>
            <a:r>
              <a:rPr lang="tr-TR" sz="2220" dirty="0"/>
              <a:t>, </a:t>
            </a:r>
            <a:r>
              <a:rPr lang="tr-TR" sz="2220" dirty="0" err="1"/>
              <a:t>then</a:t>
            </a:r>
            <a:r>
              <a:rPr lang="tr-TR" sz="2220" dirty="0"/>
              <a:t> </a:t>
            </a:r>
            <a:r>
              <a:rPr lang="tr-TR" sz="2220" dirty="0" err="1"/>
              <a:t>the</a:t>
            </a:r>
            <a:r>
              <a:rPr lang="tr-TR" sz="2220" dirty="0"/>
              <a:t> </a:t>
            </a:r>
            <a:r>
              <a:rPr lang="tr-TR" sz="2220" dirty="0" err="1"/>
              <a:t>search</a:t>
            </a:r>
            <a:r>
              <a:rPr lang="tr-TR" sz="2220" dirty="0"/>
              <a:t> </a:t>
            </a:r>
            <a:r>
              <a:rPr lang="tr-TR" sz="2220" dirty="0" err="1"/>
              <a:t>function</a:t>
            </a:r>
            <a:r>
              <a:rPr lang="tr-TR" sz="2220" dirty="0"/>
              <a:t> </a:t>
            </a:r>
            <a:r>
              <a:rPr lang="tr-TR" sz="2220" dirty="0" err="1"/>
              <a:t>begins</a:t>
            </a:r>
            <a:r>
              <a:rPr lang="tr-TR" sz="2220" dirty="0"/>
              <a:t> a </a:t>
            </a:r>
            <a:r>
              <a:rPr lang="tr-TR" sz="2220" dirty="0" err="1"/>
              <a:t>sequential</a:t>
            </a:r>
            <a:r>
              <a:rPr lang="tr-TR" sz="2220" dirty="0"/>
              <a:t> </a:t>
            </a:r>
            <a:r>
              <a:rPr lang="tr-TR" sz="2220" dirty="0" err="1"/>
              <a:t>search</a:t>
            </a:r>
            <a:r>
              <a:rPr lang="tr-TR" sz="2220" dirty="0"/>
              <a:t> of </a:t>
            </a:r>
            <a:r>
              <a:rPr lang="tr-TR" sz="2220" dirty="0" err="1"/>
              <a:t>the</a:t>
            </a:r>
            <a:r>
              <a:rPr lang="tr-TR" sz="2220" dirty="0"/>
              <a:t> </a:t>
            </a:r>
            <a:r>
              <a:rPr lang="tr-TR" sz="2220" dirty="0" err="1"/>
              <a:t>array</a:t>
            </a:r>
            <a:r>
              <a:rPr lang="tr-TR" sz="2220" dirty="0"/>
              <a:t> </a:t>
            </a:r>
            <a:r>
              <a:rPr lang="tr-TR" sz="2220" dirty="0" err="1"/>
              <a:t>that</a:t>
            </a:r>
            <a:r>
              <a:rPr lang="tr-TR" sz="2220" dirty="0"/>
              <a:t> </a:t>
            </a:r>
            <a:r>
              <a:rPr lang="tr-TR" sz="2220" dirty="0" err="1"/>
              <a:t>continues</a:t>
            </a:r>
            <a:r>
              <a:rPr lang="tr-TR" sz="2220" dirty="0"/>
              <a:t> </a:t>
            </a:r>
            <a:r>
              <a:rPr lang="tr-TR" sz="2220" dirty="0" err="1"/>
              <a:t>until</a:t>
            </a:r>
            <a:r>
              <a:rPr lang="tr-TR" sz="2220" dirty="0"/>
              <a:t>:</a:t>
            </a:r>
            <a:endParaRPr dirty="0"/>
          </a:p>
          <a:p>
            <a:pPr marL="640080" lvl="1" indent="-274320" algn="l" rtl="0">
              <a:lnSpc>
                <a:spcPct val="80000"/>
              </a:lnSpc>
              <a:spcBef>
                <a:spcPts val="407"/>
              </a:spcBef>
              <a:spcAft>
                <a:spcPts val="0"/>
              </a:spcAft>
              <a:buSzPts val="1547"/>
              <a:buChar char="🞇"/>
            </a:pPr>
            <a:r>
              <a:rPr lang="tr-TR" sz="2035" dirty="0" err="1"/>
              <a:t>the</a:t>
            </a:r>
            <a:r>
              <a:rPr lang="tr-TR" sz="2035" dirty="0"/>
              <a:t> </a:t>
            </a:r>
            <a:r>
              <a:rPr lang="tr-TR" sz="2035" dirty="0" err="1"/>
              <a:t>value</a:t>
            </a:r>
            <a:r>
              <a:rPr lang="tr-TR" sz="2035" dirty="0"/>
              <a:t> is </a:t>
            </a:r>
            <a:r>
              <a:rPr lang="tr-TR" sz="2035" dirty="0" err="1"/>
              <a:t>found</a:t>
            </a:r>
            <a:r>
              <a:rPr lang="tr-TR" sz="2035" dirty="0"/>
              <a:t>, </a:t>
            </a:r>
            <a:r>
              <a:rPr lang="tr-TR" sz="2035" dirty="0" err="1"/>
              <a:t>or</a:t>
            </a:r>
            <a:endParaRPr dirty="0"/>
          </a:p>
          <a:p>
            <a:pPr marL="640080" lvl="1" indent="-274320" algn="l" rtl="0">
              <a:lnSpc>
                <a:spcPct val="80000"/>
              </a:lnSpc>
              <a:spcBef>
                <a:spcPts val="407"/>
              </a:spcBef>
              <a:spcAft>
                <a:spcPts val="0"/>
              </a:spcAft>
              <a:buSzPts val="1547"/>
              <a:buChar char="🞇"/>
            </a:pPr>
            <a:r>
              <a:rPr lang="tr-TR" sz="2035" dirty="0" err="1"/>
              <a:t>the</a:t>
            </a:r>
            <a:r>
              <a:rPr lang="tr-TR" sz="2035" dirty="0"/>
              <a:t> </a:t>
            </a:r>
            <a:r>
              <a:rPr lang="tr-TR" sz="2035" dirty="0" err="1"/>
              <a:t>search</a:t>
            </a:r>
            <a:r>
              <a:rPr lang="tr-TR" sz="2035" dirty="0"/>
              <a:t> </a:t>
            </a:r>
            <a:r>
              <a:rPr lang="tr-TR" sz="2035" dirty="0" err="1"/>
              <a:t>function</a:t>
            </a:r>
            <a:r>
              <a:rPr lang="tr-TR" sz="2035" dirty="0"/>
              <a:t> </a:t>
            </a:r>
            <a:r>
              <a:rPr lang="tr-TR" sz="2035" dirty="0" err="1"/>
              <a:t>encounters</a:t>
            </a:r>
            <a:r>
              <a:rPr lang="tr-TR" sz="2035" dirty="0"/>
              <a:t> a </a:t>
            </a:r>
            <a:r>
              <a:rPr lang="tr-TR" sz="2035" dirty="0" err="1"/>
              <a:t>vacant</a:t>
            </a:r>
            <a:r>
              <a:rPr lang="tr-TR" sz="2035" dirty="0"/>
              <a:t> </a:t>
            </a:r>
            <a:r>
              <a:rPr lang="tr-TR" sz="2035" dirty="0" err="1"/>
              <a:t>location</a:t>
            </a:r>
            <a:r>
              <a:rPr lang="tr-TR" sz="2035" dirty="0"/>
              <a:t> in </a:t>
            </a:r>
            <a:r>
              <a:rPr lang="tr-TR" sz="2035" dirty="0" err="1"/>
              <a:t>the</a:t>
            </a:r>
            <a:r>
              <a:rPr lang="tr-TR" sz="2035" dirty="0"/>
              <a:t> </a:t>
            </a:r>
            <a:r>
              <a:rPr lang="tr-TR" sz="2035" dirty="0" err="1"/>
              <a:t>array</a:t>
            </a:r>
            <a:r>
              <a:rPr lang="tr-TR" sz="2035" dirty="0"/>
              <a:t>, </a:t>
            </a:r>
            <a:r>
              <a:rPr lang="tr-TR" sz="2035" dirty="0" err="1"/>
              <a:t>indicating</a:t>
            </a:r>
            <a:r>
              <a:rPr lang="tr-TR" sz="2035" dirty="0"/>
              <a:t> </a:t>
            </a:r>
            <a:r>
              <a:rPr lang="tr-TR" sz="2035" dirty="0" err="1"/>
              <a:t>that</a:t>
            </a:r>
            <a:r>
              <a:rPr lang="tr-TR" sz="2035" dirty="0"/>
              <a:t> </a:t>
            </a:r>
            <a:r>
              <a:rPr lang="tr-TR" sz="2035" dirty="0" err="1"/>
              <a:t>the</a:t>
            </a:r>
            <a:r>
              <a:rPr lang="tr-TR" sz="2035" dirty="0"/>
              <a:t> </a:t>
            </a:r>
            <a:r>
              <a:rPr lang="tr-TR" sz="2035" dirty="0" err="1"/>
              <a:t>value</a:t>
            </a:r>
            <a:r>
              <a:rPr lang="tr-TR" sz="2035" dirty="0"/>
              <a:t> is not </a:t>
            </a:r>
            <a:r>
              <a:rPr lang="tr-TR" sz="2035" dirty="0" err="1"/>
              <a:t>present</a:t>
            </a:r>
            <a:r>
              <a:rPr lang="tr-TR" sz="2035" dirty="0"/>
              <a:t>, </a:t>
            </a:r>
            <a:r>
              <a:rPr lang="tr-TR" sz="2035" dirty="0" err="1"/>
              <a:t>or</a:t>
            </a:r>
            <a:endParaRPr sz="2035" dirty="0"/>
          </a:p>
          <a:p>
            <a:pPr marL="640080" lvl="1" indent="-274320" algn="l" rtl="0">
              <a:lnSpc>
                <a:spcPct val="80000"/>
              </a:lnSpc>
              <a:spcBef>
                <a:spcPts val="407"/>
              </a:spcBef>
              <a:spcAft>
                <a:spcPts val="0"/>
              </a:spcAft>
              <a:buSzPts val="1547"/>
              <a:buChar char="🞇"/>
            </a:pPr>
            <a:r>
              <a:rPr lang="tr-TR" sz="2035" dirty="0" err="1"/>
              <a:t>the</a:t>
            </a:r>
            <a:r>
              <a:rPr lang="tr-TR" sz="2035" dirty="0"/>
              <a:t> </a:t>
            </a:r>
            <a:r>
              <a:rPr lang="tr-TR" sz="2035" dirty="0" err="1"/>
              <a:t>search</a:t>
            </a:r>
            <a:r>
              <a:rPr lang="tr-TR" sz="2035" dirty="0"/>
              <a:t> </a:t>
            </a:r>
            <a:r>
              <a:rPr lang="tr-TR" sz="2035" dirty="0" err="1"/>
              <a:t>function</a:t>
            </a:r>
            <a:r>
              <a:rPr lang="tr-TR" sz="2035" dirty="0"/>
              <a:t> </a:t>
            </a:r>
            <a:r>
              <a:rPr lang="tr-TR" sz="2035" dirty="0" err="1"/>
              <a:t>terminates</a:t>
            </a:r>
            <a:r>
              <a:rPr lang="tr-TR" sz="2035" dirty="0"/>
              <a:t> </a:t>
            </a:r>
            <a:r>
              <a:rPr lang="tr-TR" sz="2035" dirty="0" err="1"/>
              <a:t>because</a:t>
            </a:r>
            <a:r>
              <a:rPr lang="tr-TR" sz="2035" dirty="0"/>
              <a:t> it </a:t>
            </a:r>
            <a:r>
              <a:rPr lang="tr-TR" sz="2035" dirty="0" err="1"/>
              <a:t>reaches</a:t>
            </a:r>
            <a:r>
              <a:rPr lang="tr-TR" sz="2035" dirty="0"/>
              <a:t> </a:t>
            </a:r>
            <a:r>
              <a:rPr lang="tr-TR" sz="2035" dirty="0" err="1"/>
              <a:t>the</a:t>
            </a:r>
            <a:r>
              <a:rPr lang="tr-TR" sz="2035" dirty="0"/>
              <a:t> </a:t>
            </a:r>
            <a:r>
              <a:rPr lang="tr-TR" sz="2035" dirty="0" err="1"/>
              <a:t>end</a:t>
            </a:r>
            <a:r>
              <a:rPr lang="tr-TR" sz="2035" dirty="0"/>
              <a:t> of </a:t>
            </a:r>
            <a:r>
              <a:rPr lang="tr-TR" sz="2035" dirty="0" err="1"/>
              <a:t>the</a:t>
            </a:r>
            <a:r>
              <a:rPr lang="tr-TR" sz="2035" dirty="0"/>
              <a:t> </a:t>
            </a:r>
            <a:r>
              <a:rPr lang="tr-TR" sz="2035" dirty="0" err="1"/>
              <a:t>table</a:t>
            </a:r>
            <a:r>
              <a:rPr lang="tr-TR" sz="2035" dirty="0"/>
              <a:t> </a:t>
            </a:r>
            <a:r>
              <a:rPr lang="tr-TR" sz="2035" dirty="0" err="1"/>
              <a:t>and</a:t>
            </a:r>
            <a:r>
              <a:rPr lang="tr-TR" sz="2035" dirty="0"/>
              <a:t> </a:t>
            </a:r>
            <a:r>
              <a:rPr lang="tr-TR" sz="2035" dirty="0" err="1"/>
              <a:t>the</a:t>
            </a:r>
            <a:r>
              <a:rPr lang="tr-TR" sz="2035" dirty="0"/>
              <a:t> </a:t>
            </a:r>
            <a:r>
              <a:rPr lang="tr-TR" sz="2035" dirty="0" err="1"/>
              <a:t>value</a:t>
            </a:r>
            <a:r>
              <a:rPr lang="tr-TR" sz="2035" dirty="0"/>
              <a:t> is not </a:t>
            </a:r>
            <a:r>
              <a:rPr lang="tr-TR" sz="2035" dirty="0" err="1"/>
              <a:t>present</a:t>
            </a:r>
            <a:r>
              <a:rPr lang="tr-TR" sz="2035" dirty="0"/>
              <a:t>.</a:t>
            </a:r>
            <a:endParaRPr sz="2035" b="1" i="1" dirty="0"/>
          </a:p>
        </p:txBody>
      </p:sp>
      <p:sp>
        <p:nvSpPr>
          <p:cNvPr id="652" name="Google Shape;652;p44"/>
          <p:cNvSpPr txBox="1">
            <a:spLocks noGrp="1"/>
          </p:cNvSpPr>
          <p:nvPr>
            <p:ph type="sldNum" idx="12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40</a:t>
            </a:fld>
            <a:endParaRPr/>
          </a:p>
        </p:txBody>
      </p:sp>
      <p:sp>
        <p:nvSpPr>
          <p:cNvPr id="653" name="Google Shape;653;p44"/>
          <p:cNvSpPr txBox="1">
            <a:spLocks noGrp="1"/>
          </p:cNvSpPr>
          <p:nvPr>
            <p:ph type="ftr" idx="11"/>
          </p:nvPr>
        </p:nvSpPr>
        <p:spPr>
          <a:xfrm>
            <a:off x="5181600" y="6492875"/>
            <a:ext cx="35021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b="1">
                <a:solidFill>
                  <a:schemeClr val="dk1"/>
                </a:solidFill>
              </a:rPr>
              <a:t>Data Structures Using C, Second Edition</a:t>
            </a:r>
            <a:endParaRPr b="1">
              <a:solidFill>
                <a:schemeClr val="dk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>
                <a:solidFill>
                  <a:schemeClr val="dk1"/>
                </a:solidFill>
              </a:rPr>
              <a:t>Reema Thareja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45"/>
          <p:cNvSpPr txBox="1">
            <a:spLocks noGrp="1"/>
          </p:cNvSpPr>
          <p:nvPr>
            <p:ph type="title"/>
          </p:nvPr>
        </p:nvSpPr>
        <p:spPr>
          <a:xfrm>
            <a:off x="442856" y="228600"/>
            <a:ext cx="7024744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Century Gothic"/>
              <a:buNone/>
            </a:pPr>
            <a:r>
              <a:rPr lang="tr-TR" sz="3600"/>
              <a:t>Collisions</a:t>
            </a:r>
            <a:endParaRPr sz="3600"/>
          </a:p>
        </p:txBody>
      </p:sp>
      <p:sp>
        <p:nvSpPr>
          <p:cNvPr id="660" name="Google Shape;660;p45"/>
          <p:cNvSpPr txBox="1">
            <a:spLocks noGrp="1"/>
          </p:cNvSpPr>
          <p:nvPr>
            <p:ph type="body" idx="1"/>
          </p:nvPr>
        </p:nvSpPr>
        <p:spPr>
          <a:xfrm>
            <a:off x="685800" y="914400"/>
            <a:ext cx="7848600" cy="51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274319" algn="l" rtl="0">
              <a:spcBef>
                <a:spcPts val="0"/>
              </a:spcBef>
              <a:spcAft>
                <a:spcPts val="0"/>
              </a:spcAft>
              <a:buSzPts val="1824"/>
              <a:buChar char="🞇"/>
            </a:pPr>
            <a:r>
              <a:rPr lang="tr-TR" b="1" i="1" dirty="0" err="1"/>
              <a:t>Searching</a:t>
            </a:r>
            <a:r>
              <a:rPr lang="tr-TR" b="1" i="1" dirty="0"/>
              <a:t> a Value </a:t>
            </a:r>
            <a:r>
              <a:rPr lang="tr-TR" b="1" i="1" dirty="0" err="1"/>
              <a:t>using</a:t>
            </a:r>
            <a:r>
              <a:rPr lang="tr-TR" b="1" i="1" dirty="0"/>
              <a:t> </a:t>
            </a:r>
            <a:r>
              <a:rPr lang="tr-TR" b="1" i="1" dirty="0" err="1"/>
              <a:t>Quadratic</a:t>
            </a:r>
            <a:r>
              <a:rPr lang="tr-TR" b="1" i="1" dirty="0"/>
              <a:t> </a:t>
            </a:r>
            <a:r>
              <a:rPr lang="tr-TR" b="1" i="1" dirty="0" err="1"/>
              <a:t>Probing</a:t>
            </a:r>
            <a:endParaRPr dirty="0"/>
          </a:p>
          <a:p>
            <a:pPr marL="342900" lvl="0" indent="-274319" algn="l" rtl="0">
              <a:spcBef>
                <a:spcPts val="480"/>
              </a:spcBef>
              <a:spcAft>
                <a:spcPts val="0"/>
              </a:spcAft>
              <a:buSzPts val="1824"/>
              <a:buChar char="🞇"/>
            </a:pPr>
            <a:r>
              <a:rPr lang="tr-TR" dirty="0" err="1"/>
              <a:t>In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worst</a:t>
            </a:r>
            <a:r>
              <a:rPr lang="tr-TR" dirty="0"/>
              <a:t> </a:t>
            </a:r>
            <a:r>
              <a:rPr lang="tr-TR" dirty="0" err="1"/>
              <a:t>case</a:t>
            </a:r>
            <a:r>
              <a:rPr lang="tr-TR" dirty="0"/>
              <a:t>,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search</a:t>
            </a:r>
            <a:r>
              <a:rPr lang="tr-TR" dirty="0"/>
              <a:t> </a:t>
            </a:r>
            <a:r>
              <a:rPr lang="tr-TR" dirty="0" err="1"/>
              <a:t>operation</a:t>
            </a:r>
            <a:r>
              <a:rPr lang="tr-TR" dirty="0"/>
              <a:t> </a:t>
            </a:r>
            <a:r>
              <a:rPr lang="tr-TR" dirty="0" err="1"/>
              <a:t>may</a:t>
            </a:r>
            <a:r>
              <a:rPr lang="tr-TR" dirty="0"/>
              <a:t> </a:t>
            </a:r>
            <a:r>
              <a:rPr lang="tr-TR" dirty="0" err="1"/>
              <a:t>take</a:t>
            </a:r>
            <a:r>
              <a:rPr lang="tr-TR" dirty="0"/>
              <a:t> n–1 </a:t>
            </a:r>
            <a:r>
              <a:rPr lang="tr-TR" dirty="0" err="1"/>
              <a:t>comparisons</a:t>
            </a:r>
            <a:r>
              <a:rPr lang="tr-TR" dirty="0"/>
              <a:t>,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running</a:t>
            </a:r>
            <a:r>
              <a:rPr lang="tr-TR" dirty="0"/>
              <a:t> time of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search</a:t>
            </a:r>
            <a:r>
              <a:rPr lang="tr-TR" dirty="0"/>
              <a:t> </a:t>
            </a:r>
            <a:r>
              <a:rPr lang="tr-TR" dirty="0" err="1"/>
              <a:t>algorithm</a:t>
            </a:r>
            <a:r>
              <a:rPr lang="tr-TR" dirty="0"/>
              <a:t> </a:t>
            </a:r>
            <a:r>
              <a:rPr lang="tr-TR" dirty="0" err="1"/>
              <a:t>may</a:t>
            </a:r>
            <a:r>
              <a:rPr lang="tr-TR" dirty="0"/>
              <a:t> be O(n). </a:t>
            </a:r>
            <a:endParaRPr dirty="0"/>
          </a:p>
          <a:p>
            <a:pPr marL="342900" lvl="0" indent="-274319" algn="l" rtl="0">
              <a:spcBef>
                <a:spcPts val="480"/>
              </a:spcBef>
              <a:spcAft>
                <a:spcPts val="0"/>
              </a:spcAft>
              <a:buSzPts val="1824"/>
              <a:buChar char="🞇"/>
            </a:pP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worst</a:t>
            </a:r>
            <a:r>
              <a:rPr lang="tr-TR" dirty="0"/>
              <a:t> </a:t>
            </a:r>
            <a:r>
              <a:rPr lang="tr-TR" dirty="0" err="1"/>
              <a:t>case</a:t>
            </a:r>
            <a:r>
              <a:rPr lang="tr-TR" dirty="0"/>
              <a:t> </a:t>
            </a:r>
            <a:r>
              <a:rPr lang="tr-TR" dirty="0" err="1"/>
              <a:t>will</a:t>
            </a:r>
            <a:r>
              <a:rPr lang="tr-TR" dirty="0"/>
              <a:t> be </a:t>
            </a:r>
            <a:r>
              <a:rPr lang="tr-TR" dirty="0" err="1"/>
              <a:t>encountered</a:t>
            </a:r>
            <a:r>
              <a:rPr lang="tr-TR" dirty="0"/>
              <a:t> </a:t>
            </a:r>
            <a:r>
              <a:rPr lang="tr-TR" dirty="0" err="1"/>
              <a:t>when</a:t>
            </a:r>
            <a:r>
              <a:rPr lang="tr-TR" dirty="0"/>
              <a:t> </a:t>
            </a:r>
            <a:r>
              <a:rPr lang="tr-TR" dirty="0" err="1"/>
              <a:t>after</a:t>
            </a:r>
            <a:r>
              <a:rPr lang="tr-TR" dirty="0"/>
              <a:t> </a:t>
            </a:r>
            <a:r>
              <a:rPr lang="tr-TR" dirty="0" err="1"/>
              <a:t>scanning</a:t>
            </a:r>
            <a:r>
              <a:rPr lang="tr-TR" dirty="0"/>
              <a:t> </a:t>
            </a:r>
            <a:r>
              <a:rPr lang="tr-TR" dirty="0" err="1"/>
              <a:t>all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n–1 </a:t>
            </a:r>
            <a:r>
              <a:rPr lang="tr-TR" dirty="0" err="1"/>
              <a:t>elements</a:t>
            </a:r>
            <a:r>
              <a:rPr lang="tr-TR" dirty="0"/>
              <a:t>,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value</a:t>
            </a:r>
            <a:r>
              <a:rPr lang="tr-TR" dirty="0"/>
              <a:t> is </a:t>
            </a:r>
            <a:r>
              <a:rPr lang="tr-TR" dirty="0" err="1"/>
              <a:t>either</a:t>
            </a:r>
            <a:r>
              <a:rPr lang="tr-TR" dirty="0"/>
              <a:t> </a:t>
            </a:r>
            <a:r>
              <a:rPr lang="tr-TR" dirty="0" err="1"/>
              <a:t>present</a:t>
            </a:r>
            <a:r>
              <a:rPr lang="tr-TR" dirty="0"/>
              <a:t> at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last</a:t>
            </a:r>
            <a:r>
              <a:rPr lang="tr-TR" dirty="0"/>
              <a:t> </a:t>
            </a:r>
            <a:r>
              <a:rPr lang="tr-TR" dirty="0" err="1"/>
              <a:t>location</a:t>
            </a:r>
            <a:r>
              <a:rPr lang="tr-TR" dirty="0"/>
              <a:t> </a:t>
            </a:r>
            <a:r>
              <a:rPr lang="tr-TR" dirty="0" err="1"/>
              <a:t>or</a:t>
            </a:r>
            <a:r>
              <a:rPr lang="tr-TR" dirty="0"/>
              <a:t> not </a:t>
            </a:r>
            <a:r>
              <a:rPr lang="tr-TR" dirty="0" err="1"/>
              <a:t>present</a:t>
            </a:r>
            <a:r>
              <a:rPr lang="tr-TR" dirty="0"/>
              <a:t> in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table</a:t>
            </a:r>
            <a:r>
              <a:rPr lang="tr-TR" dirty="0"/>
              <a:t>.</a:t>
            </a:r>
            <a:endParaRPr dirty="0"/>
          </a:p>
          <a:p>
            <a:pPr marL="342900" lvl="0" indent="-274319" algn="l" rtl="0">
              <a:spcBef>
                <a:spcPts val="480"/>
              </a:spcBef>
              <a:spcAft>
                <a:spcPts val="0"/>
              </a:spcAft>
              <a:buSzPts val="1824"/>
              <a:buChar char="🞇"/>
            </a:pPr>
            <a:r>
              <a:rPr lang="tr-TR" dirty="0" err="1"/>
              <a:t>Thus</a:t>
            </a:r>
            <a:r>
              <a:rPr lang="tr-TR" dirty="0"/>
              <a:t>, </a:t>
            </a: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see</a:t>
            </a:r>
            <a:r>
              <a:rPr lang="tr-TR" dirty="0"/>
              <a:t> </a:t>
            </a:r>
            <a:r>
              <a:rPr lang="tr-TR" dirty="0" err="1"/>
              <a:t>that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increase</a:t>
            </a:r>
            <a:r>
              <a:rPr lang="tr-TR" dirty="0"/>
              <a:t> in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number</a:t>
            </a:r>
            <a:r>
              <a:rPr lang="tr-TR" dirty="0"/>
              <a:t> of </a:t>
            </a:r>
            <a:r>
              <a:rPr lang="tr-TR" dirty="0" err="1"/>
              <a:t>collisions</a:t>
            </a:r>
            <a:r>
              <a:rPr lang="tr-TR" dirty="0"/>
              <a:t>,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distance</a:t>
            </a:r>
            <a:r>
              <a:rPr lang="tr-TR" dirty="0"/>
              <a:t> </a:t>
            </a:r>
            <a:r>
              <a:rPr lang="tr-TR" dirty="0" err="1"/>
              <a:t>between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array</a:t>
            </a:r>
            <a:r>
              <a:rPr lang="tr-TR" dirty="0"/>
              <a:t> </a:t>
            </a:r>
            <a:r>
              <a:rPr lang="tr-TR" dirty="0" err="1"/>
              <a:t>index</a:t>
            </a:r>
            <a:r>
              <a:rPr lang="tr-TR" dirty="0"/>
              <a:t> </a:t>
            </a:r>
            <a:r>
              <a:rPr lang="tr-TR" dirty="0" err="1"/>
              <a:t>computed</a:t>
            </a:r>
            <a:r>
              <a:rPr lang="tr-TR" dirty="0"/>
              <a:t> </a:t>
            </a:r>
            <a:r>
              <a:rPr lang="tr-TR" dirty="0" err="1"/>
              <a:t>by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hash</a:t>
            </a:r>
            <a:r>
              <a:rPr lang="tr-TR" dirty="0"/>
              <a:t> </a:t>
            </a:r>
            <a:r>
              <a:rPr lang="tr-TR" dirty="0" err="1"/>
              <a:t>function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actual</a:t>
            </a:r>
            <a:r>
              <a:rPr lang="tr-TR" dirty="0"/>
              <a:t> </a:t>
            </a:r>
            <a:r>
              <a:rPr lang="tr-TR" dirty="0" err="1"/>
              <a:t>location</a:t>
            </a:r>
            <a:r>
              <a:rPr lang="tr-TR" dirty="0"/>
              <a:t> of </a:t>
            </a:r>
            <a:r>
              <a:rPr lang="tr-TR" dirty="0" err="1"/>
              <a:t>the</a:t>
            </a:r>
            <a:r>
              <a:rPr lang="tr-TR" dirty="0"/>
              <a:t> element </a:t>
            </a:r>
            <a:r>
              <a:rPr lang="tr-TR" dirty="0" err="1"/>
              <a:t>increases</a:t>
            </a:r>
            <a:r>
              <a:rPr lang="tr-TR" dirty="0"/>
              <a:t>, </a:t>
            </a:r>
            <a:r>
              <a:rPr lang="tr-TR" dirty="0" err="1"/>
              <a:t>thereby</a:t>
            </a:r>
            <a:r>
              <a:rPr lang="tr-TR" dirty="0"/>
              <a:t> </a:t>
            </a:r>
            <a:r>
              <a:rPr lang="tr-TR" dirty="0" err="1"/>
              <a:t>increasing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search</a:t>
            </a:r>
            <a:r>
              <a:rPr lang="tr-TR" dirty="0"/>
              <a:t> time.</a:t>
            </a:r>
            <a:endParaRPr b="1" i="1" dirty="0"/>
          </a:p>
        </p:txBody>
      </p:sp>
      <p:sp>
        <p:nvSpPr>
          <p:cNvPr id="661" name="Google Shape;661;p45"/>
          <p:cNvSpPr txBox="1">
            <a:spLocks noGrp="1"/>
          </p:cNvSpPr>
          <p:nvPr>
            <p:ph type="sldNum" idx="12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41</a:t>
            </a:fld>
            <a:endParaRPr/>
          </a:p>
        </p:txBody>
      </p:sp>
      <p:sp>
        <p:nvSpPr>
          <p:cNvPr id="662" name="Google Shape;662;p45"/>
          <p:cNvSpPr txBox="1">
            <a:spLocks noGrp="1"/>
          </p:cNvSpPr>
          <p:nvPr>
            <p:ph type="ftr" idx="11"/>
          </p:nvPr>
        </p:nvSpPr>
        <p:spPr>
          <a:xfrm>
            <a:off x="5181600" y="6492875"/>
            <a:ext cx="35021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b="1">
                <a:solidFill>
                  <a:schemeClr val="dk1"/>
                </a:solidFill>
              </a:rPr>
              <a:t>Data Structures Using C, Second Edition</a:t>
            </a:r>
            <a:endParaRPr b="1">
              <a:solidFill>
                <a:schemeClr val="dk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>
                <a:solidFill>
                  <a:schemeClr val="dk1"/>
                </a:solidFill>
              </a:rPr>
              <a:t>Reema Thareja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p46"/>
          <p:cNvSpPr txBox="1">
            <a:spLocks noGrp="1"/>
          </p:cNvSpPr>
          <p:nvPr>
            <p:ph type="title"/>
          </p:nvPr>
        </p:nvSpPr>
        <p:spPr>
          <a:xfrm>
            <a:off x="442856" y="228600"/>
            <a:ext cx="7024744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Century Gothic"/>
              <a:buNone/>
            </a:pPr>
            <a:r>
              <a:rPr lang="tr-TR" sz="3600"/>
              <a:t>Collisions</a:t>
            </a:r>
            <a:endParaRPr sz="3600"/>
          </a:p>
        </p:txBody>
      </p:sp>
      <p:sp>
        <p:nvSpPr>
          <p:cNvPr id="669" name="Google Shape;669;p46"/>
          <p:cNvSpPr txBox="1">
            <a:spLocks noGrp="1"/>
          </p:cNvSpPr>
          <p:nvPr>
            <p:ph type="body" idx="1"/>
          </p:nvPr>
        </p:nvSpPr>
        <p:spPr>
          <a:xfrm>
            <a:off x="685800" y="914400"/>
            <a:ext cx="7848600" cy="43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255269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387"/>
              <a:buChar char="🞇"/>
            </a:pPr>
            <a:r>
              <a:rPr lang="tr-TR" sz="1920" b="1" i="1" dirty="0" err="1"/>
              <a:t>Pros</a:t>
            </a:r>
            <a:r>
              <a:rPr lang="tr-TR" sz="1920" b="1" i="1" dirty="0"/>
              <a:t> </a:t>
            </a:r>
            <a:r>
              <a:rPr lang="tr-TR" sz="1920" b="1" i="1" dirty="0" err="1"/>
              <a:t>and</a:t>
            </a:r>
            <a:r>
              <a:rPr lang="tr-TR" sz="1920" b="1" i="1" dirty="0"/>
              <a:t> </a:t>
            </a:r>
            <a:r>
              <a:rPr lang="tr-TR" sz="1920" b="1" i="1" dirty="0" err="1"/>
              <a:t>Cons</a:t>
            </a:r>
            <a:endParaRPr sz="1920" b="1" i="1" dirty="0"/>
          </a:p>
          <a:p>
            <a:pPr marL="342900" lvl="0" indent="-255269" algn="l" rtl="0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SzPts val="1387"/>
              <a:buChar char="🞇"/>
            </a:pPr>
            <a:r>
              <a:rPr lang="tr-TR" sz="1920" dirty="0" err="1"/>
              <a:t>Quadratic</a:t>
            </a:r>
            <a:r>
              <a:rPr lang="tr-TR" sz="1920" dirty="0"/>
              <a:t> </a:t>
            </a:r>
            <a:r>
              <a:rPr lang="tr-TR" sz="1920" dirty="0" err="1"/>
              <a:t>probing</a:t>
            </a:r>
            <a:r>
              <a:rPr lang="tr-TR" sz="1920" dirty="0"/>
              <a:t> </a:t>
            </a:r>
            <a:r>
              <a:rPr lang="tr-TR" sz="1920" dirty="0" err="1"/>
              <a:t>resolves</a:t>
            </a:r>
            <a:r>
              <a:rPr lang="tr-TR" sz="1920" dirty="0"/>
              <a:t> </a:t>
            </a:r>
            <a:r>
              <a:rPr lang="tr-TR" sz="1920" dirty="0" err="1"/>
              <a:t>the</a:t>
            </a:r>
            <a:r>
              <a:rPr lang="tr-TR" sz="1920" dirty="0"/>
              <a:t> </a:t>
            </a:r>
            <a:r>
              <a:rPr lang="tr-TR" sz="1920" dirty="0" err="1"/>
              <a:t>primary</a:t>
            </a:r>
            <a:r>
              <a:rPr lang="tr-TR" sz="1920" dirty="0"/>
              <a:t> </a:t>
            </a:r>
            <a:r>
              <a:rPr lang="tr-TR" sz="1920" dirty="0" err="1"/>
              <a:t>clustering</a:t>
            </a:r>
            <a:r>
              <a:rPr lang="tr-TR" sz="1920" dirty="0"/>
              <a:t> problem </a:t>
            </a:r>
            <a:r>
              <a:rPr lang="tr-TR" sz="1920" dirty="0" err="1"/>
              <a:t>that</a:t>
            </a:r>
            <a:r>
              <a:rPr lang="tr-TR" sz="1920" dirty="0"/>
              <a:t> </a:t>
            </a:r>
            <a:r>
              <a:rPr lang="tr-TR" sz="1920" dirty="0" err="1"/>
              <a:t>exists</a:t>
            </a:r>
            <a:r>
              <a:rPr lang="tr-TR" sz="1920" dirty="0"/>
              <a:t> in </a:t>
            </a:r>
            <a:r>
              <a:rPr lang="tr-TR" sz="1920" dirty="0" err="1"/>
              <a:t>the</a:t>
            </a:r>
            <a:r>
              <a:rPr lang="tr-TR" sz="1920" dirty="0"/>
              <a:t> </a:t>
            </a:r>
            <a:r>
              <a:rPr lang="tr-TR" sz="1920" dirty="0" err="1"/>
              <a:t>linear</a:t>
            </a:r>
            <a:r>
              <a:rPr lang="tr-TR" sz="1920" dirty="0"/>
              <a:t> </a:t>
            </a:r>
            <a:r>
              <a:rPr lang="tr-TR" sz="1920" dirty="0" err="1"/>
              <a:t>probing</a:t>
            </a:r>
            <a:r>
              <a:rPr lang="tr-TR" sz="1920" dirty="0"/>
              <a:t> </a:t>
            </a:r>
            <a:r>
              <a:rPr lang="tr-TR" sz="1920" dirty="0" err="1"/>
              <a:t>technique</a:t>
            </a:r>
            <a:r>
              <a:rPr lang="tr-TR" sz="1920" dirty="0"/>
              <a:t>.</a:t>
            </a:r>
            <a:endParaRPr sz="1920" dirty="0"/>
          </a:p>
          <a:p>
            <a:pPr marL="342900" lvl="0" indent="-255269" algn="l" rtl="0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SzPts val="1387"/>
              <a:buChar char="🞇"/>
            </a:pPr>
            <a:r>
              <a:rPr lang="tr-TR" sz="1920" dirty="0" err="1"/>
              <a:t>Quadratic</a:t>
            </a:r>
            <a:r>
              <a:rPr lang="tr-TR" sz="1920" dirty="0"/>
              <a:t> </a:t>
            </a:r>
            <a:r>
              <a:rPr lang="tr-TR" sz="1920" dirty="0" err="1"/>
              <a:t>probing</a:t>
            </a:r>
            <a:r>
              <a:rPr lang="tr-TR" sz="1920" dirty="0"/>
              <a:t> </a:t>
            </a:r>
            <a:r>
              <a:rPr lang="tr-TR" sz="1920" dirty="0" err="1"/>
              <a:t>provides</a:t>
            </a:r>
            <a:r>
              <a:rPr lang="tr-TR" sz="1920" dirty="0"/>
              <a:t> </a:t>
            </a:r>
            <a:r>
              <a:rPr lang="tr-TR" sz="1920" dirty="0" err="1"/>
              <a:t>good</a:t>
            </a:r>
            <a:r>
              <a:rPr lang="tr-TR" sz="1920" dirty="0"/>
              <a:t> </a:t>
            </a:r>
            <a:r>
              <a:rPr lang="tr-TR" sz="1920" dirty="0" err="1"/>
              <a:t>memory</a:t>
            </a:r>
            <a:r>
              <a:rPr lang="tr-TR" sz="1920" dirty="0"/>
              <a:t> </a:t>
            </a:r>
            <a:r>
              <a:rPr lang="tr-TR" sz="1920" dirty="0" err="1"/>
              <a:t>caching</a:t>
            </a:r>
            <a:r>
              <a:rPr lang="tr-TR" sz="1920" dirty="0"/>
              <a:t> </a:t>
            </a:r>
            <a:r>
              <a:rPr lang="tr-TR" sz="1920" dirty="0" err="1"/>
              <a:t>because</a:t>
            </a:r>
            <a:r>
              <a:rPr lang="tr-TR" sz="1920" dirty="0"/>
              <a:t> it </a:t>
            </a:r>
            <a:r>
              <a:rPr lang="tr-TR" sz="1920" dirty="0" err="1"/>
              <a:t>preserves</a:t>
            </a:r>
            <a:r>
              <a:rPr lang="tr-TR" sz="1920" dirty="0"/>
              <a:t> </a:t>
            </a:r>
            <a:r>
              <a:rPr lang="tr-TR" sz="1920" dirty="0" err="1"/>
              <a:t>some</a:t>
            </a:r>
            <a:r>
              <a:rPr lang="tr-TR" sz="1920" dirty="0"/>
              <a:t> </a:t>
            </a:r>
            <a:r>
              <a:rPr lang="tr-TR" sz="1920" dirty="0" err="1"/>
              <a:t>locality</a:t>
            </a:r>
            <a:r>
              <a:rPr lang="tr-TR" sz="1920" dirty="0"/>
              <a:t> of </a:t>
            </a:r>
            <a:r>
              <a:rPr lang="tr-TR" sz="1920" dirty="0" err="1"/>
              <a:t>reference</a:t>
            </a:r>
            <a:r>
              <a:rPr lang="tr-TR" sz="1920" dirty="0"/>
              <a:t>. </a:t>
            </a:r>
            <a:endParaRPr sz="1920" dirty="0"/>
          </a:p>
          <a:p>
            <a:pPr marL="342900" lvl="0" indent="-255269" algn="l" rtl="0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SzPts val="1387"/>
              <a:buChar char="🞇"/>
            </a:pPr>
            <a:r>
              <a:rPr lang="tr-TR" sz="1920" dirty="0"/>
              <a:t>But </a:t>
            </a:r>
            <a:r>
              <a:rPr lang="tr-TR" sz="1920" dirty="0" err="1"/>
              <a:t>linear</a:t>
            </a:r>
            <a:r>
              <a:rPr lang="tr-TR" sz="1920" dirty="0"/>
              <a:t> </a:t>
            </a:r>
            <a:r>
              <a:rPr lang="tr-TR" sz="1920" dirty="0" err="1"/>
              <a:t>probing</a:t>
            </a:r>
            <a:r>
              <a:rPr lang="tr-TR" sz="1920" dirty="0"/>
              <a:t> </a:t>
            </a:r>
            <a:r>
              <a:rPr lang="tr-TR" sz="1920" dirty="0" err="1"/>
              <a:t>does</a:t>
            </a:r>
            <a:r>
              <a:rPr lang="tr-TR" sz="1920" dirty="0"/>
              <a:t> </a:t>
            </a:r>
            <a:r>
              <a:rPr lang="tr-TR" sz="1920" dirty="0" err="1"/>
              <a:t>this</a:t>
            </a:r>
            <a:r>
              <a:rPr lang="tr-TR" sz="1920" dirty="0"/>
              <a:t> </a:t>
            </a:r>
            <a:r>
              <a:rPr lang="tr-TR" sz="1920" dirty="0" err="1"/>
              <a:t>task</a:t>
            </a:r>
            <a:r>
              <a:rPr lang="tr-TR" sz="1920" dirty="0"/>
              <a:t> </a:t>
            </a:r>
            <a:r>
              <a:rPr lang="tr-TR" sz="1920" dirty="0" err="1"/>
              <a:t>better</a:t>
            </a:r>
            <a:r>
              <a:rPr lang="tr-TR" sz="1920" dirty="0"/>
              <a:t> </a:t>
            </a:r>
            <a:r>
              <a:rPr lang="tr-TR" sz="1920" dirty="0" err="1"/>
              <a:t>and</a:t>
            </a:r>
            <a:r>
              <a:rPr lang="tr-TR" sz="1920" dirty="0"/>
              <a:t> </a:t>
            </a:r>
            <a:r>
              <a:rPr lang="tr-TR" sz="1920" dirty="0" err="1"/>
              <a:t>gives</a:t>
            </a:r>
            <a:r>
              <a:rPr lang="tr-TR" sz="1920" dirty="0"/>
              <a:t> a </a:t>
            </a:r>
            <a:r>
              <a:rPr lang="tr-TR" sz="1920" dirty="0" err="1"/>
              <a:t>better</a:t>
            </a:r>
            <a:r>
              <a:rPr lang="tr-TR" sz="1920" dirty="0"/>
              <a:t> </a:t>
            </a:r>
            <a:r>
              <a:rPr lang="tr-TR" sz="1920" dirty="0" err="1"/>
              <a:t>cache</a:t>
            </a:r>
            <a:r>
              <a:rPr lang="tr-TR" sz="1920" dirty="0"/>
              <a:t> </a:t>
            </a:r>
            <a:r>
              <a:rPr lang="tr-TR" sz="1920" dirty="0" err="1"/>
              <a:t>performance</a:t>
            </a:r>
            <a:r>
              <a:rPr lang="tr-TR" sz="1920" dirty="0"/>
              <a:t>.</a:t>
            </a:r>
            <a:endParaRPr sz="2100" dirty="0"/>
          </a:p>
          <a:p>
            <a:pPr marL="342900" lvl="0" indent="-255269" algn="l" rtl="0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SzPts val="1387"/>
              <a:buChar char="🞇"/>
            </a:pPr>
            <a:r>
              <a:rPr lang="tr-TR" sz="1920" dirty="0" err="1"/>
              <a:t>One</a:t>
            </a:r>
            <a:r>
              <a:rPr lang="tr-TR" sz="1920" dirty="0"/>
              <a:t> of </a:t>
            </a:r>
            <a:r>
              <a:rPr lang="tr-TR" sz="1920" dirty="0" err="1"/>
              <a:t>the</a:t>
            </a:r>
            <a:r>
              <a:rPr lang="tr-TR" sz="1920" dirty="0"/>
              <a:t> </a:t>
            </a:r>
            <a:r>
              <a:rPr lang="tr-TR" sz="1920" dirty="0" err="1"/>
              <a:t>major</a:t>
            </a:r>
            <a:r>
              <a:rPr lang="tr-TR" sz="1920" dirty="0"/>
              <a:t> </a:t>
            </a:r>
            <a:r>
              <a:rPr lang="tr-TR" sz="1920" dirty="0" err="1"/>
              <a:t>drawbacks</a:t>
            </a:r>
            <a:r>
              <a:rPr lang="tr-TR" sz="1920" dirty="0"/>
              <a:t> of </a:t>
            </a:r>
            <a:r>
              <a:rPr lang="tr-TR" sz="1920" dirty="0" err="1"/>
              <a:t>quadratic</a:t>
            </a:r>
            <a:r>
              <a:rPr lang="tr-TR" sz="1920" dirty="0"/>
              <a:t> </a:t>
            </a:r>
            <a:r>
              <a:rPr lang="tr-TR" sz="1920" dirty="0" err="1"/>
              <a:t>probing</a:t>
            </a:r>
            <a:r>
              <a:rPr lang="tr-TR" sz="1920" dirty="0"/>
              <a:t> is </a:t>
            </a:r>
            <a:r>
              <a:rPr lang="tr-TR" sz="1920" dirty="0" err="1"/>
              <a:t>that</a:t>
            </a:r>
            <a:r>
              <a:rPr lang="tr-TR" sz="1920" dirty="0"/>
              <a:t> a </a:t>
            </a:r>
            <a:r>
              <a:rPr lang="tr-TR" sz="1920" dirty="0" err="1"/>
              <a:t>sequence</a:t>
            </a:r>
            <a:r>
              <a:rPr lang="tr-TR" sz="1920" dirty="0"/>
              <a:t> of </a:t>
            </a:r>
            <a:r>
              <a:rPr lang="tr-TR" sz="1920" dirty="0" err="1"/>
              <a:t>successive</a:t>
            </a:r>
            <a:r>
              <a:rPr lang="tr-TR" sz="1920" dirty="0"/>
              <a:t> </a:t>
            </a:r>
            <a:r>
              <a:rPr lang="tr-TR" sz="1920" dirty="0" err="1"/>
              <a:t>probes</a:t>
            </a:r>
            <a:r>
              <a:rPr lang="tr-TR" sz="1920" dirty="0"/>
              <a:t> </a:t>
            </a:r>
            <a:r>
              <a:rPr lang="tr-TR" sz="1920" dirty="0" err="1"/>
              <a:t>may</a:t>
            </a:r>
            <a:r>
              <a:rPr lang="tr-TR" sz="1920" dirty="0"/>
              <a:t> </a:t>
            </a:r>
            <a:r>
              <a:rPr lang="tr-TR" sz="1920" dirty="0" err="1"/>
              <a:t>only</a:t>
            </a:r>
            <a:r>
              <a:rPr lang="tr-TR" sz="1920" dirty="0"/>
              <a:t> </a:t>
            </a:r>
            <a:r>
              <a:rPr lang="tr-TR" sz="1920" dirty="0" err="1"/>
              <a:t>explore</a:t>
            </a:r>
            <a:r>
              <a:rPr lang="tr-TR" sz="1920" dirty="0"/>
              <a:t> a </a:t>
            </a:r>
            <a:r>
              <a:rPr lang="tr-TR" sz="1920" dirty="0" err="1"/>
              <a:t>fraction</a:t>
            </a:r>
            <a:r>
              <a:rPr lang="tr-TR" sz="1920" dirty="0"/>
              <a:t> of </a:t>
            </a:r>
            <a:r>
              <a:rPr lang="tr-TR" sz="1920" dirty="0" err="1"/>
              <a:t>the</a:t>
            </a:r>
            <a:r>
              <a:rPr lang="tr-TR" sz="1920" dirty="0"/>
              <a:t> </a:t>
            </a:r>
            <a:r>
              <a:rPr lang="tr-TR" sz="1920" dirty="0" err="1"/>
              <a:t>table</a:t>
            </a:r>
            <a:r>
              <a:rPr lang="tr-TR" sz="1920" dirty="0"/>
              <a:t>, </a:t>
            </a:r>
            <a:r>
              <a:rPr lang="tr-TR" sz="1920" dirty="0" err="1"/>
              <a:t>and</a:t>
            </a:r>
            <a:r>
              <a:rPr lang="tr-TR" sz="1920" dirty="0"/>
              <a:t> </a:t>
            </a:r>
            <a:r>
              <a:rPr lang="tr-TR" sz="1920" dirty="0" err="1"/>
              <a:t>this</a:t>
            </a:r>
            <a:r>
              <a:rPr lang="tr-TR" sz="1920" dirty="0"/>
              <a:t> </a:t>
            </a:r>
            <a:r>
              <a:rPr lang="tr-TR" sz="1920" dirty="0" err="1"/>
              <a:t>fraction</a:t>
            </a:r>
            <a:r>
              <a:rPr lang="tr-TR" sz="1920" dirty="0"/>
              <a:t> </a:t>
            </a:r>
            <a:r>
              <a:rPr lang="tr-TR" sz="1920" dirty="0" err="1"/>
              <a:t>may</a:t>
            </a:r>
            <a:r>
              <a:rPr lang="tr-TR" sz="1920" dirty="0"/>
              <a:t> be </a:t>
            </a:r>
            <a:r>
              <a:rPr lang="tr-TR" sz="1920" dirty="0" err="1"/>
              <a:t>quite</a:t>
            </a:r>
            <a:r>
              <a:rPr lang="tr-TR" sz="1920" dirty="0"/>
              <a:t> </a:t>
            </a:r>
            <a:r>
              <a:rPr lang="tr-TR" sz="1920" dirty="0" err="1"/>
              <a:t>small</a:t>
            </a:r>
            <a:r>
              <a:rPr lang="tr-TR" sz="1920" dirty="0"/>
              <a:t>. </a:t>
            </a:r>
            <a:endParaRPr sz="1920" dirty="0"/>
          </a:p>
          <a:p>
            <a:pPr marL="342900" lvl="0" indent="-255269" algn="l" rtl="0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SzPts val="1387"/>
              <a:buChar char="🞇"/>
            </a:pPr>
            <a:r>
              <a:rPr lang="tr-TR" sz="1920" dirty="0" err="1"/>
              <a:t>If</a:t>
            </a:r>
            <a:r>
              <a:rPr lang="tr-TR" sz="1920" dirty="0"/>
              <a:t> </a:t>
            </a:r>
            <a:r>
              <a:rPr lang="tr-TR" sz="1920" dirty="0" err="1"/>
              <a:t>this</a:t>
            </a:r>
            <a:r>
              <a:rPr lang="tr-TR" sz="1920" dirty="0"/>
              <a:t> </a:t>
            </a:r>
            <a:r>
              <a:rPr lang="tr-TR" sz="1920" dirty="0" err="1"/>
              <a:t>happens</a:t>
            </a:r>
            <a:r>
              <a:rPr lang="tr-TR" sz="1920" dirty="0"/>
              <a:t>, </a:t>
            </a:r>
            <a:r>
              <a:rPr lang="tr-TR" sz="1920" dirty="0" err="1"/>
              <a:t>then</a:t>
            </a:r>
            <a:r>
              <a:rPr lang="tr-TR" sz="1920" dirty="0"/>
              <a:t> </a:t>
            </a:r>
            <a:r>
              <a:rPr lang="tr-TR" sz="1920" dirty="0" err="1"/>
              <a:t>we</a:t>
            </a:r>
            <a:r>
              <a:rPr lang="tr-TR" sz="1920" dirty="0"/>
              <a:t> </a:t>
            </a:r>
            <a:r>
              <a:rPr lang="tr-TR" sz="1920" dirty="0" err="1"/>
              <a:t>will</a:t>
            </a:r>
            <a:r>
              <a:rPr lang="tr-TR" sz="1920" dirty="0"/>
              <a:t> not be </a:t>
            </a:r>
            <a:r>
              <a:rPr lang="tr-TR" sz="1920" dirty="0" err="1"/>
              <a:t>able</a:t>
            </a:r>
            <a:r>
              <a:rPr lang="tr-TR" sz="1920" dirty="0"/>
              <a:t> </a:t>
            </a:r>
            <a:r>
              <a:rPr lang="tr-TR" sz="1920" dirty="0" err="1"/>
              <a:t>to</a:t>
            </a:r>
            <a:r>
              <a:rPr lang="tr-TR" sz="1920" dirty="0"/>
              <a:t> </a:t>
            </a:r>
            <a:r>
              <a:rPr lang="tr-TR" sz="1920" dirty="0" err="1"/>
              <a:t>find</a:t>
            </a:r>
            <a:r>
              <a:rPr lang="tr-TR" sz="1920" dirty="0"/>
              <a:t> an </a:t>
            </a:r>
            <a:r>
              <a:rPr lang="tr-TR" sz="1920" dirty="0" err="1"/>
              <a:t>empty</a:t>
            </a:r>
            <a:r>
              <a:rPr lang="tr-TR" sz="1920" dirty="0"/>
              <a:t> </a:t>
            </a:r>
            <a:r>
              <a:rPr lang="tr-TR" sz="1920" dirty="0" err="1"/>
              <a:t>location</a:t>
            </a:r>
            <a:r>
              <a:rPr lang="tr-TR" sz="1920" dirty="0"/>
              <a:t> in </a:t>
            </a:r>
            <a:r>
              <a:rPr lang="tr-TR" sz="1920" dirty="0" err="1"/>
              <a:t>the</a:t>
            </a:r>
            <a:r>
              <a:rPr lang="tr-TR" sz="1920" dirty="0"/>
              <a:t> </a:t>
            </a:r>
            <a:r>
              <a:rPr lang="tr-TR" sz="1920" dirty="0" err="1"/>
              <a:t>table</a:t>
            </a:r>
            <a:r>
              <a:rPr lang="tr-TR" sz="1920" dirty="0"/>
              <a:t> </a:t>
            </a:r>
            <a:r>
              <a:rPr lang="tr-TR" sz="1920" dirty="0" err="1"/>
              <a:t>despite</a:t>
            </a:r>
            <a:r>
              <a:rPr lang="tr-TR" sz="1920" dirty="0"/>
              <a:t> </a:t>
            </a:r>
            <a:r>
              <a:rPr lang="tr-TR" sz="1920" dirty="0" err="1"/>
              <a:t>the</a:t>
            </a:r>
            <a:r>
              <a:rPr lang="tr-TR" sz="1920" dirty="0"/>
              <a:t> </a:t>
            </a:r>
            <a:r>
              <a:rPr lang="tr-TR" sz="1920" dirty="0" err="1"/>
              <a:t>fact</a:t>
            </a:r>
            <a:r>
              <a:rPr lang="tr-TR" sz="1920" dirty="0"/>
              <a:t> </a:t>
            </a:r>
            <a:r>
              <a:rPr lang="tr-TR" sz="1920" dirty="0" err="1"/>
              <a:t>that</a:t>
            </a:r>
            <a:r>
              <a:rPr lang="tr-TR" sz="1920" dirty="0"/>
              <a:t> </a:t>
            </a:r>
            <a:r>
              <a:rPr lang="tr-TR" sz="1920" dirty="0" err="1"/>
              <a:t>the</a:t>
            </a:r>
            <a:r>
              <a:rPr lang="tr-TR" sz="1920" dirty="0"/>
              <a:t> </a:t>
            </a:r>
            <a:r>
              <a:rPr lang="tr-TR" sz="1920" dirty="0" err="1"/>
              <a:t>table</a:t>
            </a:r>
            <a:r>
              <a:rPr lang="tr-TR" sz="1920" dirty="0"/>
              <a:t> is </a:t>
            </a:r>
            <a:r>
              <a:rPr lang="tr-TR" sz="1920" dirty="0" err="1"/>
              <a:t>by</a:t>
            </a:r>
            <a:r>
              <a:rPr lang="tr-TR" sz="1920" dirty="0"/>
              <a:t> </a:t>
            </a:r>
            <a:r>
              <a:rPr lang="tr-TR" sz="1920" dirty="0" err="1"/>
              <a:t>no</a:t>
            </a:r>
            <a:r>
              <a:rPr lang="tr-TR" sz="1920" dirty="0"/>
              <a:t> </a:t>
            </a:r>
            <a:r>
              <a:rPr lang="tr-TR" sz="1920" dirty="0" err="1"/>
              <a:t>means</a:t>
            </a:r>
            <a:r>
              <a:rPr lang="tr-TR" sz="1920" dirty="0"/>
              <a:t> </a:t>
            </a:r>
            <a:r>
              <a:rPr lang="tr-TR" sz="1920" dirty="0" err="1"/>
              <a:t>full</a:t>
            </a:r>
            <a:r>
              <a:rPr lang="tr-TR" sz="1920" dirty="0"/>
              <a:t>. </a:t>
            </a:r>
            <a:endParaRPr sz="1920" dirty="0"/>
          </a:p>
          <a:p>
            <a:pPr marL="342900" lvl="0" indent="-255269" algn="l" rtl="0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SzPts val="1387"/>
              <a:buChar char="🞇"/>
            </a:pPr>
            <a:r>
              <a:rPr lang="tr-TR" sz="1920" dirty="0" err="1"/>
              <a:t>In</a:t>
            </a:r>
            <a:r>
              <a:rPr lang="tr-TR" sz="1920" dirty="0"/>
              <a:t> </a:t>
            </a:r>
            <a:r>
              <a:rPr lang="tr-TR" sz="1920" dirty="0" err="1"/>
              <a:t>Example</a:t>
            </a:r>
            <a:r>
              <a:rPr lang="tr-TR" sz="1920" dirty="0"/>
              <a:t> 15.6 </a:t>
            </a:r>
            <a:r>
              <a:rPr lang="tr-TR" sz="1920" dirty="0" err="1"/>
              <a:t>try</a:t>
            </a:r>
            <a:r>
              <a:rPr lang="tr-TR" sz="1920" dirty="0"/>
              <a:t> </a:t>
            </a:r>
            <a:r>
              <a:rPr lang="tr-TR" sz="1920" dirty="0" err="1"/>
              <a:t>to</a:t>
            </a:r>
            <a:r>
              <a:rPr lang="tr-TR" sz="1920" dirty="0"/>
              <a:t> insert </a:t>
            </a:r>
            <a:r>
              <a:rPr lang="tr-TR" sz="1920" dirty="0" err="1"/>
              <a:t>the</a:t>
            </a:r>
            <a:r>
              <a:rPr lang="tr-TR" sz="1920" dirty="0"/>
              <a:t> </a:t>
            </a:r>
            <a:r>
              <a:rPr lang="tr-TR" sz="1920" dirty="0" err="1"/>
              <a:t>key</a:t>
            </a:r>
            <a:r>
              <a:rPr lang="tr-TR" sz="1920" dirty="0"/>
              <a:t> 92 </a:t>
            </a:r>
            <a:r>
              <a:rPr lang="tr-TR" sz="1920" dirty="0" err="1"/>
              <a:t>and</a:t>
            </a:r>
            <a:r>
              <a:rPr lang="tr-TR" sz="1920" dirty="0"/>
              <a:t> </a:t>
            </a:r>
            <a:r>
              <a:rPr lang="tr-TR" sz="1920" dirty="0" err="1"/>
              <a:t>you</a:t>
            </a:r>
            <a:r>
              <a:rPr lang="tr-TR" sz="1920" dirty="0"/>
              <a:t> </a:t>
            </a:r>
            <a:r>
              <a:rPr lang="tr-TR" sz="1920" dirty="0" err="1"/>
              <a:t>will</a:t>
            </a:r>
            <a:r>
              <a:rPr lang="tr-TR" sz="1920" dirty="0"/>
              <a:t> </a:t>
            </a:r>
            <a:r>
              <a:rPr lang="tr-TR" sz="1920" dirty="0" err="1"/>
              <a:t>encounter</a:t>
            </a:r>
            <a:r>
              <a:rPr lang="tr-TR" sz="1920" dirty="0"/>
              <a:t> </a:t>
            </a:r>
            <a:r>
              <a:rPr lang="tr-TR" sz="1920" dirty="0" err="1"/>
              <a:t>this</a:t>
            </a:r>
            <a:r>
              <a:rPr lang="tr-TR" sz="1920" dirty="0"/>
              <a:t> problem.</a:t>
            </a:r>
            <a:endParaRPr sz="1920" b="1" i="1" dirty="0"/>
          </a:p>
        </p:txBody>
      </p:sp>
      <p:sp>
        <p:nvSpPr>
          <p:cNvPr id="670" name="Google Shape;670;p46"/>
          <p:cNvSpPr txBox="1">
            <a:spLocks noGrp="1"/>
          </p:cNvSpPr>
          <p:nvPr>
            <p:ph type="sldNum" idx="12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42</a:t>
            </a:fld>
            <a:endParaRPr/>
          </a:p>
        </p:txBody>
      </p:sp>
      <p:sp>
        <p:nvSpPr>
          <p:cNvPr id="671" name="Google Shape;671;p46"/>
          <p:cNvSpPr txBox="1">
            <a:spLocks noGrp="1"/>
          </p:cNvSpPr>
          <p:nvPr>
            <p:ph type="ftr" idx="11"/>
          </p:nvPr>
        </p:nvSpPr>
        <p:spPr>
          <a:xfrm>
            <a:off x="5181600" y="6492875"/>
            <a:ext cx="35021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b="1">
                <a:solidFill>
                  <a:schemeClr val="dk1"/>
                </a:solidFill>
              </a:rPr>
              <a:t>Data Structures Using C, Second Edition</a:t>
            </a:r>
            <a:endParaRPr b="1">
              <a:solidFill>
                <a:schemeClr val="dk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>
                <a:solidFill>
                  <a:schemeClr val="dk1"/>
                </a:solidFill>
              </a:rPr>
              <a:t>Reema Thareja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672" name="Google Shape;672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4150" y="5190800"/>
            <a:ext cx="5905500" cy="57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p47"/>
          <p:cNvSpPr txBox="1">
            <a:spLocks noGrp="1"/>
          </p:cNvSpPr>
          <p:nvPr>
            <p:ph type="title"/>
          </p:nvPr>
        </p:nvSpPr>
        <p:spPr>
          <a:xfrm>
            <a:off x="442856" y="228600"/>
            <a:ext cx="7024744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Century Gothic"/>
              <a:buNone/>
            </a:pPr>
            <a:r>
              <a:rPr lang="tr-TR" sz="3600"/>
              <a:t>Collisions</a:t>
            </a:r>
            <a:endParaRPr sz="3600"/>
          </a:p>
        </p:txBody>
      </p:sp>
      <p:sp>
        <p:nvSpPr>
          <p:cNvPr id="679" name="Google Shape;679;p47"/>
          <p:cNvSpPr txBox="1">
            <a:spLocks noGrp="1"/>
          </p:cNvSpPr>
          <p:nvPr>
            <p:ph type="body" idx="1"/>
          </p:nvPr>
        </p:nvSpPr>
        <p:spPr>
          <a:xfrm>
            <a:off x="685800" y="914400"/>
            <a:ext cx="7848600" cy="51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274319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24"/>
              <a:buChar char="🞇"/>
            </a:pPr>
            <a:r>
              <a:rPr lang="tr-TR" b="1" i="1" dirty="0" err="1"/>
              <a:t>Pros</a:t>
            </a:r>
            <a:r>
              <a:rPr lang="tr-TR" b="1" i="1" dirty="0"/>
              <a:t> </a:t>
            </a:r>
            <a:r>
              <a:rPr lang="tr-TR" b="1" i="1" dirty="0" err="1"/>
              <a:t>and</a:t>
            </a:r>
            <a:r>
              <a:rPr lang="tr-TR" b="1" i="1" dirty="0"/>
              <a:t> </a:t>
            </a:r>
            <a:r>
              <a:rPr lang="tr-TR" b="1" i="1" dirty="0" err="1"/>
              <a:t>Cons</a:t>
            </a:r>
            <a:endParaRPr b="1" i="1" dirty="0"/>
          </a:p>
          <a:p>
            <a:pPr marL="342900" lvl="0" indent="-274319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824"/>
              <a:buChar char="🞇"/>
            </a:pPr>
            <a:r>
              <a:rPr lang="tr-TR" dirty="0" err="1"/>
              <a:t>Although</a:t>
            </a:r>
            <a:r>
              <a:rPr lang="tr-TR" dirty="0"/>
              <a:t> </a:t>
            </a:r>
            <a:r>
              <a:rPr lang="tr-TR" dirty="0" err="1"/>
              <a:t>quadratic</a:t>
            </a:r>
            <a:r>
              <a:rPr lang="tr-TR" dirty="0"/>
              <a:t> </a:t>
            </a:r>
            <a:r>
              <a:rPr lang="tr-TR" dirty="0" err="1"/>
              <a:t>probing</a:t>
            </a:r>
            <a:r>
              <a:rPr lang="tr-TR" dirty="0"/>
              <a:t> is </a:t>
            </a:r>
            <a:r>
              <a:rPr lang="tr-TR" dirty="0" err="1"/>
              <a:t>free</a:t>
            </a:r>
            <a:r>
              <a:rPr lang="tr-TR" dirty="0"/>
              <a:t> </a:t>
            </a:r>
            <a:r>
              <a:rPr lang="tr-TR" dirty="0" err="1"/>
              <a:t>from</a:t>
            </a:r>
            <a:r>
              <a:rPr lang="tr-TR" dirty="0"/>
              <a:t> </a:t>
            </a:r>
            <a:r>
              <a:rPr lang="tr-TR" dirty="0" err="1"/>
              <a:t>primary</a:t>
            </a:r>
            <a:r>
              <a:rPr lang="tr-TR" dirty="0"/>
              <a:t> </a:t>
            </a:r>
            <a:r>
              <a:rPr lang="tr-TR" dirty="0" err="1"/>
              <a:t>clustering</a:t>
            </a:r>
            <a:r>
              <a:rPr lang="tr-TR" dirty="0"/>
              <a:t>, it is </a:t>
            </a:r>
            <a:r>
              <a:rPr lang="tr-TR" dirty="0" err="1"/>
              <a:t>still</a:t>
            </a:r>
            <a:r>
              <a:rPr lang="tr-TR" dirty="0"/>
              <a:t> </a:t>
            </a:r>
            <a:r>
              <a:rPr lang="tr-TR" dirty="0" err="1"/>
              <a:t>liable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what</a:t>
            </a:r>
            <a:r>
              <a:rPr lang="tr-TR" dirty="0"/>
              <a:t> is </a:t>
            </a:r>
            <a:r>
              <a:rPr lang="tr-TR" dirty="0" err="1"/>
              <a:t>known</a:t>
            </a:r>
            <a:r>
              <a:rPr lang="tr-TR" dirty="0"/>
              <a:t> as </a:t>
            </a:r>
            <a:r>
              <a:rPr lang="tr-TR" i="1" dirty="0" err="1"/>
              <a:t>secondary</a:t>
            </a:r>
            <a:r>
              <a:rPr lang="tr-TR" i="1" dirty="0"/>
              <a:t> </a:t>
            </a:r>
            <a:r>
              <a:rPr lang="tr-TR" i="1" dirty="0" err="1"/>
              <a:t>clustering</a:t>
            </a:r>
            <a:r>
              <a:rPr lang="tr-TR" i="1" dirty="0"/>
              <a:t>. </a:t>
            </a:r>
            <a:endParaRPr i="1" dirty="0"/>
          </a:p>
          <a:p>
            <a:pPr marL="342900" lvl="0" indent="-274319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824"/>
              <a:buChar char="🞇"/>
            </a:pPr>
            <a:r>
              <a:rPr lang="tr-TR" i="1" dirty="0" err="1"/>
              <a:t>It</a:t>
            </a:r>
            <a:r>
              <a:rPr lang="tr-TR" i="1" dirty="0"/>
              <a:t> </a:t>
            </a:r>
            <a:r>
              <a:rPr lang="tr-TR" i="1" dirty="0" err="1"/>
              <a:t>means</a:t>
            </a:r>
            <a:r>
              <a:rPr lang="tr-TR" i="1" dirty="0"/>
              <a:t> </a:t>
            </a:r>
            <a:r>
              <a:rPr lang="tr-TR" i="1" dirty="0" err="1"/>
              <a:t>that</a:t>
            </a:r>
            <a:r>
              <a:rPr lang="tr-TR" i="1" dirty="0"/>
              <a:t> </a:t>
            </a:r>
            <a:r>
              <a:rPr lang="tr-TR" i="1" dirty="0" err="1"/>
              <a:t>if</a:t>
            </a:r>
            <a:r>
              <a:rPr lang="tr-TR" i="1" dirty="0"/>
              <a:t> </a:t>
            </a:r>
            <a:r>
              <a:rPr lang="tr-TR" i="1" dirty="0" err="1"/>
              <a:t>there</a:t>
            </a:r>
            <a:r>
              <a:rPr lang="tr-TR" i="1" dirty="0"/>
              <a:t> is a </a:t>
            </a:r>
            <a:r>
              <a:rPr lang="tr-TR" i="1" dirty="0" err="1"/>
              <a:t>collision</a:t>
            </a:r>
            <a:r>
              <a:rPr lang="tr-TR" i="1" dirty="0"/>
              <a:t> </a:t>
            </a:r>
            <a:r>
              <a:rPr lang="tr-TR" i="1" dirty="0" err="1"/>
              <a:t>between</a:t>
            </a:r>
            <a:r>
              <a:rPr lang="tr-TR" i="1" dirty="0"/>
              <a:t> </a:t>
            </a:r>
            <a:r>
              <a:rPr lang="tr-TR" i="1" dirty="0" err="1"/>
              <a:t>two</a:t>
            </a:r>
            <a:r>
              <a:rPr lang="tr-TR" i="1" dirty="0"/>
              <a:t> </a:t>
            </a:r>
            <a:r>
              <a:rPr lang="tr-TR" i="1" dirty="0" err="1"/>
              <a:t>keys</a:t>
            </a:r>
            <a:r>
              <a:rPr lang="tr-TR" i="1" dirty="0"/>
              <a:t>, </a:t>
            </a:r>
            <a:r>
              <a:rPr lang="tr-TR" i="1" dirty="0" err="1"/>
              <a:t>then</a:t>
            </a:r>
            <a:r>
              <a:rPr lang="tr-TR" i="1" dirty="0"/>
              <a:t> </a:t>
            </a:r>
            <a:r>
              <a:rPr lang="tr-TR" i="1" dirty="0" err="1"/>
              <a:t>the</a:t>
            </a:r>
            <a:r>
              <a:rPr lang="tr-TR" i="1" dirty="0"/>
              <a:t> </a:t>
            </a:r>
            <a:r>
              <a:rPr lang="tr-TR" i="1" dirty="0" err="1"/>
              <a:t>same</a:t>
            </a:r>
            <a:r>
              <a:rPr lang="tr-TR" i="1" dirty="0"/>
              <a:t> </a:t>
            </a:r>
            <a:r>
              <a:rPr lang="tr-TR" i="1" dirty="0" err="1"/>
              <a:t>probe</a:t>
            </a:r>
            <a:r>
              <a:rPr lang="tr-TR" i="1" dirty="0"/>
              <a:t> </a:t>
            </a:r>
            <a:r>
              <a:rPr lang="tr-TR" dirty="0" err="1"/>
              <a:t>sequence</a:t>
            </a:r>
            <a:r>
              <a:rPr lang="tr-TR" dirty="0"/>
              <a:t> </a:t>
            </a:r>
            <a:r>
              <a:rPr lang="tr-TR" dirty="0" err="1"/>
              <a:t>will</a:t>
            </a:r>
            <a:r>
              <a:rPr lang="tr-TR" dirty="0"/>
              <a:t> be </a:t>
            </a:r>
            <a:r>
              <a:rPr lang="tr-TR" dirty="0" err="1"/>
              <a:t>followed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both</a:t>
            </a:r>
            <a:r>
              <a:rPr lang="tr-TR" dirty="0"/>
              <a:t>. </a:t>
            </a:r>
            <a:endParaRPr dirty="0"/>
          </a:p>
          <a:p>
            <a:pPr marL="342900" lvl="0" indent="-274319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824"/>
              <a:buChar char="🞇"/>
            </a:pPr>
            <a:r>
              <a:rPr lang="tr-TR" dirty="0" err="1"/>
              <a:t>With</a:t>
            </a:r>
            <a:r>
              <a:rPr lang="tr-TR" dirty="0"/>
              <a:t> </a:t>
            </a:r>
            <a:r>
              <a:rPr lang="tr-TR" dirty="0" err="1"/>
              <a:t>quadratic</a:t>
            </a:r>
            <a:r>
              <a:rPr lang="tr-TR" dirty="0"/>
              <a:t> </a:t>
            </a:r>
            <a:r>
              <a:rPr lang="tr-TR" dirty="0" err="1"/>
              <a:t>probing</a:t>
            </a:r>
            <a:r>
              <a:rPr lang="tr-TR" dirty="0"/>
              <a:t>,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probability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multiple</a:t>
            </a:r>
            <a:r>
              <a:rPr lang="tr-TR" dirty="0"/>
              <a:t> </a:t>
            </a:r>
            <a:r>
              <a:rPr lang="tr-TR" dirty="0" err="1"/>
              <a:t>collisions</a:t>
            </a:r>
            <a:r>
              <a:rPr lang="tr-TR" dirty="0"/>
              <a:t> </a:t>
            </a:r>
            <a:r>
              <a:rPr lang="tr-TR" dirty="0" err="1"/>
              <a:t>increases</a:t>
            </a:r>
            <a:r>
              <a:rPr lang="tr-TR" dirty="0"/>
              <a:t> as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table</a:t>
            </a:r>
            <a:r>
              <a:rPr lang="tr-TR" dirty="0"/>
              <a:t> </a:t>
            </a:r>
            <a:r>
              <a:rPr lang="tr-TR" dirty="0" err="1"/>
              <a:t>becomes</a:t>
            </a:r>
            <a:r>
              <a:rPr lang="tr-TR" dirty="0"/>
              <a:t> </a:t>
            </a:r>
            <a:r>
              <a:rPr lang="tr-TR" dirty="0" err="1"/>
              <a:t>full</a:t>
            </a:r>
            <a:r>
              <a:rPr lang="tr-TR" dirty="0"/>
              <a:t>. </a:t>
            </a:r>
            <a:endParaRPr dirty="0"/>
          </a:p>
          <a:p>
            <a:pPr marL="342900" lvl="0" indent="-274319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824"/>
              <a:buChar char="🞇"/>
            </a:pPr>
            <a:r>
              <a:rPr lang="tr-TR" dirty="0" err="1"/>
              <a:t>This</a:t>
            </a:r>
            <a:r>
              <a:rPr lang="tr-TR" dirty="0"/>
              <a:t> </a:t>
            </a:r>
            <a:r>
              <a:rPr lang="tr-TR" dirty="0" err="1"/>
              <a:t>situation</a:t>
            </a:r>
            <a:r>
              <a:rPr lang="tr-TR" dirty="0"/>
              <a:t> is </a:t>
            </a:r>
            <a:r>
              <a:rPr lang="tr-TR" dirty="0" err="1"/>
              <a:t>usually</a:t>
            </a:r>
            <a:r>
              <a:rPr lang="tr-TR" dirty="0"/>
              <a:t> </a:t>
            </a:r>
            <a:r>
              <a:rPr lang="tr-TR" dirty="0" err="1"/>
              <a:t>encountered</a:t>
            </a:r>
            <a:r>
              <a:rPr lang="tr-TR" dirty="0"/>
              <a:t> </a:t>
            </a:r>
            <a:r>
              <a:rPr lang="tr-TR" dirty="0" err="1"/>
              <a:t>when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hash</a:t>
            </a:r>
            <a:r>
              <a:rPr lang="tr-TR" dirty="0"/>
              <a:t> </a:t>
            </a:r>
            <a:r>
              <a:rPr lang="tr-TR" dirty="0" err="1"/>
              <a:t>table</a:t>
            </a:r>
            <a:r>
              <a:rPr lang="tr-TR" dirty="0"/>
              <a:t> is </a:t>
            </a:r>
            <a:r>
              <a:rPr lang="tr-TR" dirty="0" err="1"/>
              <a:t>more</a:t>
            </a:r>
            <a:r>
              <a:rPr lang="tr-TR" dirty="0"/>
              <a:t> </a:t>
            </a:r>
            <a:r>
              <a:rPr lang="tr-TR" dirty="0" err="1"/>
              <a:t>than</a:t>
            </a:r>
            <a:r>
              <a:rPr lang="tr-TR" dirty="0"/>
              <a:t> </a:t>
            </a:r>
            <a:r>
              <a:rPr lang="tr-TR" dirty="0" err="1"/>
              <a:t>full</a:t>
            </a:r>
            <a:r>
              <a:rPr lang="tr-TR" dirty="0"/>
              <a:t>.</a:t>
            </a:r>
            <a:endParaRPr b="1" i="1" dirty="0"/>
          </a:p>
        </p:txBody>
      </p:sp>
      <p:sp>
        <p:nvSpPr>
          <p:cNvPr id="680" name="Google Shape;680;p47"/>
          <p:cNvSpPr txBox="1">
            <a:spLocks noGrp="1"/>
          </p:cNvSpPr>
          <p:nvPr>
            <p:ph type="sldNum" idx="12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43</a:t>
            </a:fld>
            <a:endParaRPr/>
          </a:p>
        </p:txBody>
      </p:sp>
      <p:sp>
        <p:nvSpPr>
          <p:cNvPr id="681" name="Google Shape;681;p47"/>
          <p:cNvSpPr txBox="1">
            <a:spLocks noGrp="1"/>
          </p:cNvSpPr>
          <p:nvPr>
            <p:ph type="ftr" idx="11"/>
          </p:nvPr>
        </p:nvSpPr>
        <p:spPr>
          <a:xfrm>
            <a:off x="5181600" y="6492875"/>
            <a:ext cx="35021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b="1">
                <a:solidFill>
                  <a:schemeClr val="dk1"/>
                </a:solidFill>
              </a:rPr>
              <a:t>Data Structures Using C, Second Edition</a:t>
            </a:r>
            <a:endParaRPr b="1">
              <a:solidFill>
                <a:schemeClr val="dk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>
                <a:solidFill>
                  <a:schemeClr val="dk1"/>
                </a:solidFill>
              </a:rPr>
              <a:t>Reema Thareja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48"/>
          <p:cNvSpPr txBox="1">
            <a:spLocks noGrp="1"/>
          </p:cNvSpPr>
          <p:nvPr>
            <p:ph type="title"/>
          </p:nvPr>
        </p:nvSpPr>
        <p:spPr>
          <a:xfrm>
            <a:off x="442856" y="228600"/>
            <a:ext cx="7024744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Century Gothic"/>
              <a:buNone/>
            </a:pPr>
            <a:r>
              <a:rPr lang="tr-TR" sz="3600"/>
              <a:t>Collisions</a:t>
            </a:r>
            <a:endParaRPr sz="3600"/>
          </a:p>
        </p:txBody>
      </p:sp>
      <p:sp>
        <p:nvSpPr>
          <p:cNvPr id="688" name="Google Shape;688;p48"/>
          <p:cNvSpPr txBox="1">
            <a:spLocks noGrp="1"/>
          </p:cNvSpPr>
          <p:nvPr>
            <p:ph type="body" idx="1"/>
          </p:nvPr>
        </p:nvSpPr>
        <p:spPr>
          <a:xfrm>
            <a:off x="685800" y="914400"/>
            <a:ext cx="7848600" cy="51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274319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87"/>
              <a:buChar char="🞇"/>
            </a:pPr>
            <a:r>
              <a:rPr lang="tr-TR" sz="2220" b="1" i="1" dirty="0" err="1"/>
              <a:t>Double</a:t>
            </a:r>
            <a:r>
              <a:rPr lang="tr-TR" sz="2220" b="1" i="1" dirty="0"/>
              <a:t> </a:t>
            </a:r>
            <a:r>
              <a:rPr lang="tr-TR" sz="2220" b="1" i="1" dirty="0" err="1"/>
              <a:t>Hashing</a:t>
            </a:r>
            <a:endParaRPr sz="2220" b="1" i="1" dirty="0"/>
          </a:p>
          <a:p>
            <a:pPr marL="342900" lvl="0" indent="-274319" algn="l" rtl="0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SzPts val="1687"/>
              <a:buChar char="🞇"/>
            </a:pPr>
            <a:r>
              <a:rPr lang="tr-TR" sz="2220" dirty="0" err="1"/>
              <a:t>To</a:t>
            </a:r>
            <a:r>
              <a:rPr lang="tr-TR" sz="2220" dirty="0"/>
              <a:t> start </a:t>
            </a:r>
            <a:r>
              <a:rPr lang="tr-TR" sz="2220" dirty="0" err="1"/>
              <a:t>with</a:t>
            </a:r>
            <a:r>
              <a:rPr lang="tr-TR" sz="2220" dirty="0"/>
              <a:t>, </a:t>
            </a:r>
            <a:r>
              <a:rPr lang="tr-TR" sz="2220" dirty="0" err="1"/>
              <a:t>double</a:t>
            </a:r>
            <a:r>
              <a:rPr lang="tr-TR" sz="2220" dirty="0"/>
              <a:t> </a:t>
            </a:r>
            <a:r>
              <a:rPr lang="tr-TR" sz="2220" dirty="0" err="1"/>
              <a:t>hashing</a:t>
            </a:r>
            <a:r>
              <a:rPr lang="tr-TR" sz="2220" dirty="0"/>
              <a:t> </a:t>
            </a:r>
            <a:r>
              <a:rPr lang="tr-TR" sz="2220" dirty="0" err="1"/>
              <a:t>uses</a:t>
            </a:r>
            <a:r>
              <a:rPr lang="tr-TR" sz="2220" dirty="0"/>
              <a:t> </a:t>
            </a:r>
            <a:r>
              <a:rPr lang="tr-TR" sz="2220" dirty="0" err="1"/>
              <a:t>one</a:t>
            </a:r>
            <a:r>
              <a:rPr lang="tr-TR" sz="2220" dirty="0"/>
              <a:t> </a:t>
            </a:r>
            <a:r>
              <a:rPr lang="tr-TR" sz="2220" dirty="0" err="1"/>
              <a:t>hash</a:t>
            </a:r>
            <a:r>
              <a:rPr lang="tr-TR" sz="2220" dirty="0"/>
              <a:t> </a:t>
            </a:r>
            <a:r>
              <a:rPr lang="tr-TR" sz="2220" dirty="0" err="1"/>
              <a:t>value</a:t>
            </a:r>
            <a:r>
              <a:rPr lang="tr-TR" sz="2220" dirty="0"/>
              <a:t> </a:t>
            </a:r>
            <a:r>
              <a:rPr lang="tr-TR" sz="2220" dirty="0" err="1"/>
              <a:t>and</a:t>
            </a:r>
            <a:r>
              <a:rPr lang="tr-TR" sz="2220" dirty="0"/>
              <a:t> </a:t>
            </a:r>
            <a:r>
              <a:rPr lang="tr-TR" sz="2220" dirty="0" err="1"/>
              <a:t>then</a:t>
            </a:r>
            <a:r>
              <a:rPr lang="tr-TR" sz="2220" dirty="0"/>
              <a:t> </a:t>
            </a:r>
            <a:r>
              <a:rPr lang="tr-TR" sz="2220" dirty="0" err="1"/>
              <a:t>repeatedly</a:t>
            </a:r>
            <a:r>
              <a:rPr lang="tr-TR" sz="2220" dirty="0"/>
              <a:t> </a:t>
            </a:r>
            <a:r>
              <a:rPr lang="tr-TR" sz="2220" dirty="0" err="1"/>
              <a:t>steps</a:t>
            </a:r>
            <a:r>
              <a:rPr lang="tr-TR" sz="2220" dirty="0"/>
              <a:t> </a:t>
            </a:r>
            <a:r>
              <a:rPr lang="tr-TR" sz="2220" dirty="0" err="1"/>
              <a:t>forward</a:t>
            </a:r>
            <a:r>
              <a:rPr lang="tr-TR" sz="2220" dirty="0"/>
              <a:t> an </a:t>
            </a:r>
            <a:r>
              <a:rPr lang="tr-TR" sz="2220" dirty="0" err="1"/>
              <a:t>interval</a:t>
            </a:r>
            <a:r>
              <a:rPr lang="tr-TR" sz="2220" dirty="0"/>
              <a:t> </a:t>
            </a:r>
            <a:r>
              <a:rPr lang="tr-TR" sz="2220" dirty="0" err="1"/>
              <a:t>until</a:t>
            </a:r>
            <a:r>
              <a:rPr lang="tr-TR" sz="2220" dirty="0"/>
              <a:t> an </a:t>
            </a:r>
            <a:r>
              <a:rPr lang="tr-TR" sz="2220" dirty="0" err="1"/>
              <a:t>empty</a:t>
            </a:r>
            <a:r>
              <a:rPr lang="tr-TR" sz="2220" dirty="0"/>
              <a:t> </a:t>
            </a:r>
            <a:r>
              <a:rPr lang="tr-TR" sz="2220" dirty="0" err="1"/>
              <a:t>location</a:t>
            </a:r>
            <a:r>
              <a:rPr lang="tr-TR" sz="2220" dirty="0"/>
              <a:t> is </a:t>
            </a:r>
            <a:r>
              <a:rPr lang="tr-TR" sz="2220" dirty="0" err="1"/>
              <a:t>reached</a:t>
            </a:r>
            <a:r>
              <a:rPr lang="tr-TR" sz="2220" dirty="0"/>
              <a:t>. </a:t>
            </a:r>
            <a:endParaRPr sz="2220" dirty="0"/>
          </a:p>
          <a:p>
            <a:pPr marL="342900" lvl="0" indent="-274319" algn="l" rtl="0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SzPts val="1687"/>
              <a:buChar char="🞇"/>
            </a:pPr>
            <a:r>
              <a:rPr lang="tr-TR" sz="2220" dirty="0" err="1"/>
              <a:t>The</a:t>
            </a:r>
            <a:r>
              <a:rPr lang="tr-TR" sz="2220" dirty="0"/>
              <a:t> </a:t>
            </a:r>
            <a:r>
              <a:rPr lang="tr-TR" sz="2220" dirty="0" err="1"/>
              <a:t>interval</a:t>
            </a:r>
            <a:r>
              <a:rPr lang="tr-TR" sz="2220" dirty="0"/>
              <a:t> is </a:t>
            </a:r>
            <a:r>
              <a:rPr lang="tr-TR" sz="2220" dirty="0" err="1"/>
              <a:t>decided</a:t>
            </a:r>
            <a:r>
              <a:rPr lang="tr-TR" sz="2220" dirty="0"/>
              <a:t> </a:t>
            </a:r>
            <a:r>
              <a:rPr lang="tr-TR" sz="2220" dirty="0" err="1"/>
              <a:t>using</a:t>
            </a:r>
            <a:r>
              <a:rPr lang="tr-TR" sz="2220" dirty="0"/>
              <a:t> a </a:t>
            </a:r>
            <a:r>
              <a:rPr lang="tr-TR" sz="2220" dirty="0" err="1"/>
              <a:t>second</a:t>
            </a:r>
            <a:r>
              <a:rPr lang="tr-TR" sz="2220" dirty="0"/>
              <a:t>, </a:t>
            </a:r>
            <a:r>
              <a:rPr lang="tr-TR" sz="2220" dirty="0" err="1"/>
              <a:t>independent</a:t>
            </a:r>
            <a:r>
              <a:rPr lang="tr-TR" sz="2220" dirty="0"/>
              <a:t> </a:t>
            </a:r>
            <a:r>
              <a:rPr lang="tr-TR" sz="2220" dirty="0" err="1"/>
              <a:t>hash</a:t>
            </a:r>
            <a:r>
              <a:rPr lang="tr-TR" sz="2220" dirty="0"/>
              <a:t> </a:t>
            </a:r>
            <a:r>
              <a:rPr lang="tr-TR" sz="2220" dirty="0" err="1"/>
              <a:t>function</a:t>
            </a:r>
            <a:r>
              <a:rPr lang="tr-TR" sz="2220" dirty="0"/>
              <a:t>, </a:t>
            </a:r>
            <a:r>
              <a:rPr lang="tr-TR" sz="2220" dirty="0" err="1"/>
              <a:t>hence</a:t>
            </a:r>
            <a:r>
              <a:rPr lang="tr-TR" sz="2220" dirty="0"/>
              <a:t> </a:t>
            </a:r>
            <a:r>
              <a:rPr lang="tr-TR" sz="2220" dirty="0" err="1"/>
              <a:t>the</a:t>
            </a:r>
            <a:r>
              <a:rPr lang="tr-TR" sz="2220" dirty="0"/>
              <a:t> name </a:t>
            </a:r>
            <a:r>
              <a:rPr lang="tr-TR" sz="2220" i="1" dirty="0" err="1"/>
              <a:t>double</a:t>
            </a:r>
            <a:r>
              <a:rPr lang="tr-TR" sz="2220" i="1" dirty="0"/>
              <a:t> </a:t>
            </a:r>
            <a:r>
              <a:rPr lang="tr-TR" sz="2220" i="1" dirty="0" err="1"/>
              <a:t>hashing</a:t>
            </a:r>
            <a:r>
              <a:rPr lang="tr-TR" sz="2220" i="1" dirty="0"/>
              <a:t>. </a:t>
            </a:r>
            <a:endParaRPr sz="2220" i="1" dirty="0"/>
          </a:p>
          <a:p>
            <a:pPr marL="342900" lvl="0" indent="-274319" algn="l" rtl="0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SzPts val="1687"/>
              <a:buChar char="🞇"/>
            </a:pPr>
            <a:r>
              <a:rPr lang="tr-TR" sz="2220" i="1" dirty="0" err="1"/>
              <a:t>In</a:t>
            </a:r>
            <a:r>
              <a:rPr lang="tr-TR" sz="2220" i="1" dirty="0"/>
              <a:t> </a:t>
            </a:r>
            <a:r>
              <a:rPr lang="tr-TR" sz="2220" i="1" dirty="0" err="1"/>
              <a:t>double</a:t>
            </a:r>
            <a:r>
              <a:rPr lang="tr-TR" sz="2220" i="1" dirty="0"/>
              <a:t> </a:t>
            </a:r>
            <a:r>
              <a:rPr lang="tr-TR" sz="2220" i="1" dirty="0" err="1"/>
              <a:t>hashing</a:t>
            </a:r>
            <a:r>
              <a:rPr lang="tr-TR" sz="2220" i="1" dirty="0"/>
              <a:t>, </a:t>
            </a:r>
            <a:r>
              <a:rPr lang="tr-TR" sz="2220" i="1" dirty="0" err="1"/>
              <a:t>we</a:t>
            </a:r>
            <a:r>
              <a:rPr lang="tr-TR" sz="2220" i="1" dirty="0"/>
              <a:t> </a:t>
            </a:r>
            <a:r>
              <a:rPr lang="tr-TR" sz="2220" i="1" dirty="0" err="1"/>
              <a:t>use</a:t>
            </a:r>
            <a:r>
              <a:rPr lang="tr-TR" sz="2220" i="1" dirty="0"/>
              <a:t> </a:t>
            </a:r>
            <a:r>
              <a:rPr lang="tr-TR" sz="2220" i="1" dirty="0" err="1"/>
              <a:t>two</a:t>
            </a:r>
            <a:r>
              <a:rPr lang="tr-TR" sz="2220" i="1" dirty="0"/>
              <a:t> </a:t>
            </a:r>
            <a:r>
              <a:rPr lang="tr-TR" sz="2220" i="1" dirty="0" err="1"/>
              <a:t>hash</a:t>
            </a:r>
            <a:r>
              <a:rPr lang="tr-TR" sz="2220" i="1" dirty="0"/>
              <a:t> </a:t>
            </a:r>
            <a:r>
              <a:rPr lang="tr-TR" sz="2220" i="1" dirty="0" err="1"/>
              <a:t>functions</a:t>
            </a:r>
            <a:r>
              <a:rPr lang="tr-TR" sz="2220" i="1" dirty="0"/>
              <a:t> </a:t>
            </a:r>
            <a:r>
              <a:rPr lang="tr-TR" sz="2220" i="1" dirty="0" err="1"/>
              <a:t>rather</a:t>
            </a:r>
            <a:r>
              <a:rPr lang="tr-TR" sz="2220" i="1" dirty="0"/>
              <a:t> </a:t>
            </a:r>
            <a:r>
              <a:rPr lang="tr-TR" sz="2220" i="1" dirty="0" err="1"/>
              <a:t>than</a:t>
            </a:r>
            <a:r>
              <a:rPr lang="tr-TR" sz="2220" i="1" dirty="0"/>
              <a:t> a </a:t>
            </a:r>
            <a:r>
              <a:rPr lang="tr-TR" sz="2220" i="1" dirty="0" err="1"/>
              <a:t>single</a:t>
            </a:r>
            <a:r>
              <a:rPr lang="tr-TR" sz="2220" i="1" dirty="0"/>
              <a:t> </a:t>
            </a:r>
            <a:r>
              <a:rPr lang="tr-TR" sz="2220" dirty="0" err="1"/>
              <a:t>function</a:t>
            </a:r>
            <a:r>
              <a:rPr lang="tr-TR" sz="2220" dirty="0"/>
              <a:t>. </a:t>
            </a:r>
            <a:endParaRPr sz="2220" dirty="0"/>
          </a:p>
          <a:p>
            <a:pPr marL="342900" lvl="0" indent="-274319" algn="l" rtl="0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SzPts val="1687"/>
              <a:buChar char="🞇"/>
            </a:pPr>
            <a:r>
              <a:rPr lang="tr-TR" sz="2220" dirty="0" err="1"/>
              <a:t>The</a:t>
            </a:r>
            <a:r>
              <a:rPr lang="tr-TR" sz="2220" dirty="0"/>
              <a:t> </a:t>
            </a:r>
            <a:r>
              <a:rPr lang="tr-TR" sz="2220" dirty="0" err="1"/>
              <a:t>hash</a:t>
            </a:r>
            <a:r>
              <a:rPr lang="tr-TR" sz="2220" dirty="0"/>
              <a:t> </a:t>
            </a:r>
            <a:r>
              <a:rPr lang="tr-TR" sz="2220" dirty="0" err="1"/>
              <a:t>function</a:t>
            </a:r>
            <a:r>
              <a:rPr lang="tr-TR" sz="2220" dirty="0"/>
              <a:t> in </a:t>
            </a:r>
            <a:r>
              <a:rPr lang="tr-TR" sz="2220" dirty="0" err="1"/>
              <a:t>the</a:t>
            </a:r>
            <a:r>
              <a:rPr lang="tr-TR" sz="2220" dirty="0"/>
              <a:t> </a:t>
            </a:r>
            <a:r>
              <a:rPr lang="tr-TR" sz="2220" dirty="0" err="1"/>
              <a:t>case</a:t>
            </a:r>
            <a:r>
              <a:rPr lang="tr-TR" sz="2220" dirty="0"/>
              <a:t> of </a:t>
            </a:r>
            <a:r>
              <a:rPr lang="tr-TR" sz="2220" dirty="0" err="1"/>
              <a:t>double</a:t>
            </a:r>
            <a:r>
              <a:rPr lang="tr-TR" sz="2220" dirty="0"/>
              <a:t> </a:t>
            </a:r>
            <a:r>
              <a:rPr lang="tr-TR" sz="2220" dirty="0" err="1"/>
              <a:t>hashing</a:t>
            </a:r>
            <a:r>
              <a:rPr lang="tr-TR" sz="2220" dirty="0"/>
              <a:t> can be </a:t>
            </a:r>
            <a:r>
              <a:rPr lang="tr-TR" sz="2220" dirty="0" err="1"/>
              <a:t>given</a:t>
            </a:r>
            <a:r>
              <a:rPr lang="tr-TR" sz="2220" dirty="0"/>
              <a:t> as:</a:t>
            </a:r>
            <a:endParaRPr dirty="0"/>
          </a:p>
          <a:p>
            <a:pPr marL="342900" lvl="0" indent="-274320" algn="l" rtl="0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SzPts val="1687"/>
              <a:buNone/>
            </a:pPr>
            <a:r>
              <a:rPr lang="tr-TR" sz="2220" dirty="0"/>
              <a:t>		h(k, i) = [h</a:t>
            </a:r>
            <a:r>
              <a:rPr lang="tr-TR" sz="2220" baseline="-25000" dirty="0"/>
              <a:t>1</a:t>
            </a:r>
            <a:r>
              <a:rPr lang="tr-TR" sz="2220" dirty="0"/>
              <a:t>(k) + ih</a:t>
            </a:r>
            <a:r>
              <a:rPr lang="tr-TR" sz="2220" baseline="-25000" dirty="0"/>
              <a:t>2</a:t>
            </a:r>
            <a:r>
              <a:rPr lang="tr-TR" sz="2220" dirty="0"/>
              <a:t>(k)] </a:t>
            </a:r>
            <a:r>
              <a:rPr lang="tr-TR" sz="2220" dirty="0" err="1"/>
              <a:t>mod</a:t>
            </a:r>
            <a:r>
              <a:rPr lang="tr-TR" sz="2220" dirty="0"/>
              <a:t> m</a:t>
            </a:r>
            <a:endParaRPr dirty="0"/>
          </a:p>
          <a:p>
            <a:pPr marL="342900" lvl="0" indent="-274320" algn="l" rtl="0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SzPts val="1687"/>
              <a:buNone/>
            </a:pPr>
            <a:r>
              <a:rPr lang="tr-TR" sz="2220" dirty="0"/>
              <a:t>	</a:t>
            </a:r>
            <a:r>
              <a:rPr lang="tr-TR" sz="2220" dirty="0" err="1"/>
              <a:t>where</a:t>
            </a:r>
            <a:r>
              <a:rPr lang="tr-TR" sz="2220" dirty="0"/>
              <a:t> m is </a:t>
            </a:r>
            <a:r>
              <a:rPr lang="tr-TR" sz="2220" dirty="0" err="1"/>
              <a:t>the</a:t>
            </a:r>
            <a:r>
              <a:rPr lang="tr-TR" sz="2220" dirty="0"/>
              <a:t> size of </a:t>
            </a:r>
            <a:r>
              <a:rPr lang="tr-TR" sz="2220" dirty="0" err="1"/>
              <a:t>the</a:t>
            </a:r>
            <a:r>
              <a:rPr lang="tr-TR" sz="2220" dirty="0"/>
              <a:t> </a:t>
            </a:r>
            <a:r>
              <a:rPr lang="tr-TR" sz="2220" dirty="0" err="1"/>
              <a:t>hash</a:t>
            </a:r>
            <a:r>
              <a:rPr lang="tr-TR" sz="2220" dirty="0"/>
              <a:t> </a:t>
            </a:r>
            <a:r>
              <a:rPr lang="tr-TR" sz="2220" dirty="0" err="1"/>
              <a:t>table</a:t>
            </a:r>
            <a:r>
              <a:rPr lang="tr-TR" sz="2220" dirty="0"/>
              <a:t>, h</a:t>
            </a:r>
            <a:r>
              <a:rPr lang="tr-TR" sz="2220" baseline="-25000" dirty="0"/>
              <a:t>1</a:t>
            </a:r>
            <a:r>
              <a:rPr lang="tr-TR" sz="2220" dirty="0"/>
              <a:t>(k) </a:t>
            </a:r>
            <a:r>
              <a:rPr lang="tr-TR" sz="2220" dirty="0" err="1"/>
              <a:t>and</a:t>
            </a:r>
            <a:r>
              <a:rPr lang="tr-TR" sz="2220" dirty="0"/>
              <a:t> h</a:t>
            </a:r>
            <a:r>
              <a:rPr lang="tr-TR" sz="2220" baseline="-25000" dirty="0"/>
              <a:t>2</a:t>
            </a:r>
            <a:r>
              <a:rPr lang="tr-TR" sz="2220" dirty="0"/>
              <a:t>(k) </a:t>
            </a:r>
            <a:r>
              <a:rPr lang="tr-TR" sz="2220" dirty="0" err="1"/>
              <a:t>are</a:t>
            </a:r>
            <a:r>
              <a:rPr lang="tr-TR" sz="2220" dirty="0"/>
              <a:t> </a:t>
            </a:r>
            <a:r>
              <a:rPr lang="tr-TR" sz="2220" dirty="0" err="1"/>
              <a:t>two</a:t>
            </a:r>
            <a:r>
              <a:rPr lang="tr-TR" sz="2220" dirty="0"/>
              <a:t> </a:t>
            </a:r>
            <a:r>
              <a:rPr lang="tr-TR" sz="2220" dirty="0" err="1"/>
              <a:t>hash</a:t>
            </a:r>
            <a:r>
              <a:rPr lang="tr-TR" sz="2220" dirty="0"/>
              <a:t> </a:t>
            </a:r>
            <a:r>
              <a:rPr lang="tr-TR" sz="2220" dirty="0" err="1"/>
              <a:t>functions</a:t>
            </a:r>
            <a:r>
              <a:rPr lang="tr-TR" sz="2220" dirty="0"/>
              <a:t> </a:t>
            </a:r>
            <a:r>
              <a:rPr lang="tr-TR" sz="2220" dirty="0" err="1"/>
              <a:t>given</a:t>
            </a:r>
            <a:r>
              <a:rPr lang="tr-TR" sz="2220" dirty="0"/>
              <a:t> as h</a:t>
            </a:r>
            <a:r>
              <a:rPr lang="tr-TR" sz="2220" baseline="-25000" dirty="0"/>
              <a:t>1</a:t>
            </a:r>
            <a:r>
              <a:rPr lang="tr-TR" sz="2220" dirty="0"/>
              <a:t>(k) = k </a:t>
            </a:r>
            <a:r>
              <a:rPr lang="tr-TR" sz="2220" dirty="0" err="1"/>
              <a:t>mod</a:t>
            </a:r>
            <a:r>
              <a:rPr lang="tr-TR" sz="2220" dirty="0"/>
              <a:t> m, </a:t>
            </a:r>
            <a:endParaRPr sz="2220" dirty="0"/>
          </a:p>
          <a:p>
            <a:pPr marL="342900" lvl="0" indent="-274320" algn="l" rtl="0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SzPts val="1687"/>
              <a:buNone/>
            </a:pPr>
            <a:r>
              <a:rPr lang="tr-TR" sz="2220" dirty="0"/>
              <a:t>	h</a:t>
            </a:r>
            <a:r>
              <a:rPr lang="tr-TR" sz="2220" baseline="-25000" dirty="0"/>
              <a:t>2</a:t>
            </a:r>
            <a:r>
              <a:rPr lang="tr-TR" sz="2220" dirty="0"/>
              <a:t>(k) = k </a:t>
            </a:r>
            <a:r>
              <a:rPr lang="tr-TR" sz="2220" dirty="0" err="1"/>
              <a:t>mod</a:t>
            </a:r>
            <a:r>
              <a:rPr lang="tr-TR" sz="2220" dirty="0"/>
              <a:t> m', i is </a:t>
            </a:r>
            <a:r>
              <a:rPr lang="tr-TR" sz="2220" dirty="0" err="1"/>
              <a:t>the</a:t>
            </a:r>
            <a:r>
              <a:rPr lang="tr-TR" sz="2220" dirty="0"/>
              <a:t> </a:t>
            </a:r>
            <a:r>
              <a:rPr lang="tr-TR" sz="2220" dirty="0" err="1"/>
              <a:t>probe</a:t>
            </a:r>
            <a:r>
              <a:rPr lang="tr-TR" sz="2220" dirty="0"/>
              <a:t> </a:t>
            </a:r>
            <a:r>
              <a:rPr lang="tr-TR" sz="2220" dirty="0" err="1"/>
              <a:t>number</a:t>
            </a:r>
            <a:r>
              <a:rPr lang="tr-TR" sz="2220" dirty="0"/>
              <a:t> </a:t>
            </a:r>
            <a:r>
              <a:rPr lang="tr-TR" sz="2220" dirty="0" err="1"/>
              <a:t>that</a:t>
            </a:r>
            <a:r>
              <a:rPr lang="tr-TR" sz="2220" dirty="0"/>
              <a:t> </a:t>
            </a:r>
            <a:r>
              <a:rPr lang="tr-TR" sz="2220" dirty="0" err="1"/>
              <a:t>varies</a:t>
            </a:r>
            <a:r>
              <a:rPr lang="tr-TR" sz="2220" dirty="0"/>
              <a:t> </a:t>
            </a:r>
            <a:r>
              <a:rPr lang="tr-TR" sz="2220" dirty="0" err="1"/>
              <a:t>from</a:t>
            </a:r>
            <a:r>
              <a:rPr lang="tr-TR" sz="2220" dirty="0"/>
              <a:t> 0 </a:t>
            </a:r>
            <a:r>
              <a:rPr lang="tr-TR" sz="2220" dirty="0" err="1"/>
              <a:t>to</a:t>
            </a:r>
            <a:r>
              <a:rPr lang="tr-TR" sz="2220" dirty="0"/>
              <a:t> m–1, </a:t>
            </a:r>
            <a:r>
              <a:rPr lang="tr-TR" sz="2220" dirty="0" err="1"/>
              <a:t>and</a:t>
            </a:r>
            <a:r>
              <a:rPr lang="tr-TR" sz="2220" dirty="0"/>
              <a:t> m' is </a:t>
            </a:r>
            <a:r>
              <a:rPr lang="tr-TR" sz="2220" dirty="0" err="1"/>
              <a:t>chosen</a:t>
            </a:r>
            <a:r>
              <a:rPr lang="tr-TR" sz="2220" dirty="0"/>
              <a:t> </a:t>
            </a:r>
            <a:r>
              <a:rPr lang="tr-TR" sz="2220" dirty="0" err="1"/>
              <a:t>to</a:t>
            </a:r>
            <a:r>
              <a:rPr lang="tr-TR" sz="2220" dirty="0"/>
              <a:t> be </a:t>
            </a:r>
            <a:r>
              <a:rPr lang="tr-TR" sz="2220" dirty="0" err="1"/>
              <a:t>less</a:t>
            </a:r>
            <a:r>
              <a:rPr lang="tr-TR" sz="2220" dirty="0"/>
              <a:t> </a:t>
            </a:r>
            <a:r>
              <a:rPr lang="tr-TR" sz="2220" dirty="0" err="1"/>
              <a:t>than</a:t>
            </a:r>
            <a:r>
              <a:rPr lang="tr-TR" sz="2220" dirty="0"/>
              <a:t> m. </a:t>
            </a:r>
            <a:r>
              <a:rPr lang="tr-TR" sz="2220" dirty="0" err="1"/>
              <a:t>We</a:t>
            </a:r>
            <a:r>
              <a:rPr lang="tr-TR" sz="2220" dirty="0"/>
              <a:t> can </a:t>
            </a:r>
            <a:r>
              <a:rPr lang="tr-TR" sz="2220" dirty="0" err="1"/>
              <a:t>choose</a:t>
            </a:r>
            <a:r>
              <a:rPr lang="tr-TR" sz="2220" dirty="0"/>
              <a:t> m' = m–1 </a:t>
            </a:r>
            <a:r>
              <a:rPr lang="tr-TR" sz="2220" dirty="0" err="1"/>
              <a:t>or</a:t>
            </a:r>
            <a:r>
              <a:rPr lang="tr-TR" sz="2220" dirty="0"/>
              <a:t> m–2.</a:t>
            </a:r>
            <a:endParaRPr sz="2220" b="1" i="1" dirty="0"/>
          </a:p>
        </p:txBody>
      </p:sp>
      <p:sp>
        <p:nvSpPr>
          <p:cNvPr id="689" name="Google Shape;689;p48"/>
          <p:cNvSpPr txBox="1">
            <a:spLocks noGrp="1"/>
          </p:cNvSpPr>
          <p:nvPr>
            <p:ph type="sldNum" idx="12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44</a:t>
            </a:fld>
            <a:endParaRPr/>
          </a:p>
        </p:txBody>
      </p:sp>
      <p:sp>
        <p:nvSpPr>
          <p:cNvPr id="690" name="Google Shape;690;p48"/>
          <p:cNvSpPr txBox="1">
            <a:spLocks noGrp="1"/>
          </p:cNvSpPr>
          <p:nvPr>
            <p:ph type="ftr" idx="11"/>
          </p:nvPr>
        </p:nvSpPr>
        <p:spPr>
          <a:xfrm>
            <a:off x="5181600" y="6492875"/>
            <a:ext cx="35021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b="1">
                <a:solidFill>
                  <a:schemeClr val="dk1"/>
                </a:solidFill>
              </a:rPr>
              <a:t>Data Structures Using C, Second Edition</a:t>
            </a:r>
            <a:endParaRPr b="1">
              <a:solidFill>
                <a:schemeClr val="dk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>
                <a:solidFill>
                  <a:schemeClr val="dk1"/>
                </a:solidFill>
              </a:rPr>
              <a:t>Reema Thareja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p49"/>
          <p:cNvSpPr txBox="1">
            <a:spLocks noGrp="1"/>
          </p:cNvSpPr>
          <p:nvPr>
            <p:ph type="title"/>
          </p:nvPr>
        </p:nvSpPr>
        <p:spPr>
          <a:xfrm>
            <a:off x="442856" y="228600"/>
            <a:ext cx="7024744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Century Gothic"/>
              <a:buNone/>
            </a:pPr>
            <a:r>
              <a:rPr lang="tr-TR" sz="3600"/>
              <a:t>Collisions</a:t>
            </a:r>
            <a:endParaRPr sz="3600"/>
          </a:p>
        </p:txBody>
      </p:sp>
      <p:sp>
        <p:nvSpPr>
          <p:cNvPr id="697" name="Google Shape;697;p49"/>
          <p:cNvSpPr txBox="1">
            <a:spLocks noGrp="1"/>
          </p:cNvSpPr>
          <p:nvPr>
            <p:ph type="body" idx="1"/>
          </p:nvPr>
        </p:nvSpPr>
        <p:spPr>
          <a:xfrm>
            <a:off x="685800" y="914400"/>
            <a:ext cx="7848600" cy="51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27432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50"/>
              <a:buChar char="🞇"/>
            </a:pPr>
            <a:r>
              <a:rPr lang="tr-TR" sz="2040" b="1" i="1" dirty="0" err="1"/>
              <a:t>Double</a:t>
            </a:r>
            <a:r>
              <a:rPr lang="tr-TR" sz="2040" b="1" i="1" dirty="0"/>
              <a:t> </a:t>
            </a:r>
            <a:r>
              <a:rPr lang="tr-TR" sz="2040" b="1" i="1" dirty="0" err="1"/>
              <a:t>Hashing</a:t>
            </a:r>
            <a:endParaRPr sz="2040" b="1" i="1" dirty="0"/>
          </a:p>
          <a:p>
            <a:pPr marL="342900" lvl="0" indent="-274320" algn="l" rtl="0">
              <a:lnSpc>
                <a:spcPct val="80000"/>
              </a:lnSpc>
              <a:spcBef>
                <a:spcPts val="408"/>
              </a:spcBef>
              <a:spcAft>
                <a:spcPts val="0"/>
              </a:spcAft>
              <a:buSzPts val="1550"/>
              <a:buChar char="🞇"/>
            </a:pPr>
            <a:r>
              <a:rPr lang="tr-TR" sz="2040" dirty="0" err="1"/>
              <a:t>When</a:t>
            </a:r>
            <a:r>
              <a:rPr lang="tr-TR" sz="2040" dirty="0"/>
              <a:t> </a:t>
            </a:r>
            <a:r>
              <a:rPr lang="tr-TR" sz="2040" dirty="0" err="1"/>
              <a:t>we</a:t>
            </a:r>
            <a:r>
              <a:rPr lang="tr-TR" sz="2040" dirty="0"/>
              <a:t> </a:t>
            </a:r>
            <a:r>
              <a:rPr lang="tr-TR" sz="2040" dirty="0" err="1"/>
              <a:t>have</a:t>
            </a:r>
            <a:r>
              <a:rPr lang="tr-TR" sz="2040" dirty="0"/>
              <a:t> </a:t>
            </a:r>
            <a:r>
              <a:rPr lang="tr-TR" sz="2040" dirty="0" err="1"/>
              <a:t>to</a:t>
            </a:r>
            <a:r>
              <a:rPr lang="tr-TR" sz="2040" dirty="0"/>
              <a:t> insert a </a:t>
            </a:r>
            <a:r>
              <a:rPr lang="tr-TR" sz="2040" dirty="0" err="1"/>
              <a:t>key</a:t>
            </a:r>
            <a:r>
              <a:rPr lang="tr-TR" sz="2040" dirty="0"/>
              <a:t> k in </a:t>
            </a:r>
            <a:r>
              <a:rPr lang="tr-TR" sz="2040" dirty="0" err="1"/>
              <a:t>the</a:t>
            </a:r>
            <a:r>
              <a:rPr lang="tr-TR" sz="2040" dirty="0"/>
              <a:t> </a:t>
            </a:r>
            <a:r>
              <a:rPr lang="tr-TR" sz="2040" dirty="0" err="1"/>
              <a:t>hash</a:t>
            </a:r>
            <a:r>
              <a:rPr lang="tr-TR" sz="2040" dirty="0"/>
              <a:t> </a:t>
            </a:r>
            <a:r>
              <a:rPr lang="tr-TR" sz="2040" dirty="0" err="1"/>
              <a:t>table</a:t>
            </a:r>
            <a:r>
              <a:rPr lang="tr-TR" sz="2040" dirty="0"/>
              <a:t>, </a:t>
            </a:r>
            <a:r>
              <a:rPr lang="tr-TR" sz="2040" dirty="0" err="1"/>
              <a:t>we</a:t>
            </a:r>
            <a:r>
              <a:rPr lang="tr-TR" sz="2040" dirty="0"/>
              <a:t> </a:t>
            </a:r>
            <a:r>
              <a:rPr lang="tr-TR" sz="2040" dirty="0" err="1"/>
              <a:t>first</a:t>
            </a:r>
            <a:r>
              <a:rPr lang="tr-TR" sz="2040" dirty="0"/>
              <a:t> </a:t>
            </a:r>
            <a:r>
              <a:rPr lang="tr-TR" sz="2040" dirty="0" err="1"/>
              <a:t>probe</a:t>
            </a:r>
            <a:r>
              <a:rPr lang="tr-TR" sz="2040" dirty="0"/>
              <a:t> </a:t>
            </a:r>
            <a:r>
              <a:rPr lang="tr-TR" sz="2040" dirty="0" err="1"/>
              <a:t>the</a:t>
            </a:r>
            <a:r>
              <a:rPr lang="tr-TR" sz="2040" dirty="0"/>
              <a:t> </a:t>
            </a:r>
            <a:r>
              <a:rPr lang="tr-TR" sz="2040" dirty="0" err="1"/>
              <a:t>location</a:t>
            </a:r>
            <a:r>
              <a:rPr lang="tr-TR" sz="2040" dirty="0"/>
              <a:t> </a:t>
            </a:r>
            <a:r>
              <a:rPr lang="tr-TR" sz="2040" dirty="0" err="1"/>
              <a:t>given</a:t>
            </a:r>
            <a:r>
              <a:rPr lang="tr-TR" sz="2040" dirty="0"/>
              <a:t> </a:t>
            </a:r>
            <a:r>
              <a:rPr lang="tr-TR" sz="2040" dirty="0" err="1"/>
              <a:t>by</a:t>
            </a:r>
            <a:r>
              <a:rPr lang="tr-TR" sz="2040" dirty="0"/>
              <a:t> </a:t>
            </a:r>
            <a:r>
              <a:rPr lang="tr-TR" sz="2040" dirty="0" err="1"/>
              <a:t>applying</a:t>
            </a:r>
            <a:endParaRPr dirty="0"/>
          </a:p>
          <a:p>
            <a:pPr marL="342900" lvl="0" indent="-274320" algn="l" rtl="0">
              <a:lnSpc>
                <a:spcPct val="80000"/>
              </a:lnSpc>
              <a:spcBef>
                <a:spcPts val="408"/>
              </a:spcBef>
              <a:spcAft>
                <a:spcPts val="0"/>
              </a:spcAft>
              <a:buSzPts val="1550"/>
              <a:buChar char="🞇"/>
            </a:pPr>
            <a:r>
              <a:rPr lang="tr-TR" sz="2040" dirty="0"/>
              <a:t>[h</a:t>
            </a:r>
            <a:r>
              <a:rPr lang="tr-TR" sz="2040" baseline="-25000" dirty="0"/>
              <a:t>1</a:t>
            </a:r>
            <a:r>
              <a:rPr lang="tr-TR" sz="2040" dirty="0"/>
              <a:t>(k) </a:t>
            </a:r>
            <a:r>
              <a:rPr lang="tr-TR" sz="2040" dirty="0" err="1"/>
              <a:t>mod</a:t>
            </a:r>
            <a:r>
              <a:rPr lang="tr-TR" sz="2040" dirty="0"/>
              <a:t> m] </a:t>
            </a:r>
            <a:r>
              <a:rPr lang="tr-TR" sz="2040" dirty="0" err="1"/>
              <a:t>because</a:t>
            </a:r>
            <a:r>
              <a:rPr lang="tr-TR" sz="2040" dirty="0"/>
              <a:t> </a:t>
            </a:r>
            <a:r>
              <a:rPr lang="tr-TR" sz="2040" dirty="0" err="1"/>
              <a:t>during</a:t>
            </a:r>
            <a:r>
              <a:rPr lang="tr-TR" sz="2040" dirty="0"/>
              <a:t> </a:t>
            </a:r>
            <a:r>
              <a:rPr lang="tr-TR" sz="2040" dirty="0" err="1"/>
              <a:t>the</a:t>
            </a:r>
            <a:r>
              <a:rPr lang="tr-TR" sz="2040" dirty="0"/>
              <a:t> </a:t>
            </a:r>
            <a:r>
              <a:rPr lang="tr-TR" sz="2040" dirty="0" err="1"/>
              <a:t>first</a:t>
            </a:r>
            <a:r>
              <a:rPr lang="tr-TR" sz="2040" dirty="0"/>
              <a:t> </a:t>
            </a:r>
            <a:r>
              <a:rPr lang="tr-TR" sz="2040" dirty="0" err="1"/>
              <a:t>probe</a:t>
            </a:r>
            <a:r>
              <a:rPr lang="tr-TR" sz="2040" dirty="0"/>
              <a:t>, i = 0. </a:t>
            </a:r>
            <a:endParaRPr sz="2040" dirty="0"/>
          </a:p>
          <a:p>
            <a:pPr marL="342900" lvl="0" indent="-274320" algn="l" rtl="0">
              <a:lnSpc>
                <a:spcPct val="80000"/>
              </a:lnSpc>
              <a:spcBef>
                <a:spcPts val="408"/>
              </a:spcBef>
              <a:spcAft>
                <a:spcPts val="0"/>
              </a:spcAft>
              <a:buSzPts val="1550"/>
              <a:buChar char="🞇"/>
            </a:pPr>
            <a:r>
              <a:rPr lang="tr-TR" sz="2040" dirty="0" err="1"/>
              <a:t>If</a:t>
            </a:r>
            <a:r>
              <a:rPr lang="tr-TR" sz="2040" dirty="0"/>
              <a:t> </a:t>
            </a:r>
            <a:r>
              <a:rPr lang="tr-TR" sz="2040" dirty="0" err="1"/>
              <a:t>the</a:t>
            </a:r>
            <a:r>
              <a:rPr lang="tr-TR" sz="2040" dirty="0"/>
              <a:t> </a:t>
            </a:r>
            <a:r>
              <a:rPr lang="tr-TR" sz="2040" dirty="0" err="1"/>
              <a:t>location</a:t>
            </a:r>
            <a:r>
              <a:rPr lang="tr-TR" sz="2040" dirty="0"/>
              <a:t> is </a:t>
            </a:r>
            <a:r>
              <a:rPr lang="tr-TR" sz="2040" dirty="0" err="1"/>
              <a:t>vacant</a:t>
            </a:r>
            <a:r>
              <a:rPr lang="tr-TR" sz="2040" dirty="0"/>
              <a:t>, </a:t>
            </a:r>
            <a:r>
              <a:rPr lang="tr-TR" sz="2040" dirty="0" err="1"/>
              <a:t>the</a:t>
            </a:r>
            <a:r>
              <a:rPr lang="tr-TR" sz="2040" dirty="0"/>
              <a:t> </a:t>
            </a:r>
            <a:r>
              <a:rPr lang="tr-TR" sz="2040" dirty="0" err="1"/>
              <a:t>key</a:t>
            </a:r>
            <a:r>
              <a:rPr lang="tr-TR" sz="2040" dirty="0"/>
              <a:t> is </a:t>
            </a:r>
            <a:r>
              <a:rPr lang="tr-TR" sz="2040" dirty="0" err="1"/>
              <a:t>inserted</a:t>
            </a:r>
            <a:r>
              <a:rPr lang="tr-TR" sz="2040" dirty="0"/>
              <a:t> </a:t>
            </a:r>
            <a:r>
              <a:rPr lang="tr-TR" sz="2040" dirty="0" err="1"/>
              <a:t>into</a:t>
            </a:r>
            <a:r>
              <a:rPr lang="tr-TR" sz="2040" dirty="0"/>
              <a:t> it, else </a:t>
            </a:r>
            <a:r>
              <a:rPr lang="tr-TR" sz="2040" dirty="0" err="1"/>
              <a:t>subsequent</a:t>
            </a:r>
            <a:r>
              <a:rPr lang="tr-TR" sz="2040" dirty="0"/>
              <a:t> </a:t>
            </a:r>
            <a:r>
              <a:rPr lang="tr-TR" sz="2040" dirty="0" err="1"/>
              <a:t>probes</a:t>
            </a:r>
            <a:r>
              <a:rPr lang="tr-TR" sz="2040" dirty="0"/>
              <a:t> </a:t>
            </a:r>
            <a:r>
              <a:rPr lang="tr-TR" sz="2040" dirty="0" err="1"/>
              <a:t>generate</a:t>
            </a:r>
            <a:r>
              <a:rPr lang="tr-TR" sz="2040" dirty="0"/>
              <a:t> </a:t>
            </a:r>
            <a:r>
              <a:rPr lang="tr-TR" sz="2040" dirty="0" err="1"/>
              <a:t>locations</a:t>
            </a:r>
            <a:r>
              <a:rPr lang="tr-TR" sz="2040" dirty="0"/>
              <a:t> </a:t>
            </a:r>
            <a:r>
              <a:rPr lang="tr-TR" sz="2040" dirty="0" err="1"/>
              <a:t>that</a:t>
            </a:r>
            <a:r>
              <a:rPr lang="tr-TR" sz="2040" dirty="0"/>
              <a:t> </a:t>
            </a:r>
            <a:r>
              <a:rPr lang="tr-TR" sz="2040" dirty="0" err="1"/>
              <a:t>are</a:t>
            </a:r>
            <a:r>
              <a:rPr lang="tr-TR" sz="2040" dirty="0"/>
              <a:t> at an </a:t>
            </a:r>
            <a:r>
              <a:rPr lang="tr-TR" sz="2040" dirty="0" err="1"/>
              <a:t>offset</a:t>
            </a:r>
            <a:r>
              <a:rPr lang="tr-TR" sz="2040" dirty="0"/>
              <a:t> of [h</a:t>
            </a:r>
            <a:r>
              <a:rPr lang="tr-TR" sz="2040" baseline="-25000" dirty="0"/>
              <a:t>2</a:t>
            </a:r>
            <a:r>
              <a:rPr lang="tr-TR" sz="2040" dirty="0"/>
              <a:t>(k) </a:t>
            </a:r>
            <a:r>
              <a:rPr lang="tr-TR" sz="2040" dirty="0" err="1"/>
              <a:t>mod</a:t>
            </a:r>
            <a:r>
              <a:rPr lang="tr-TR" sz="2040" dirty="0"/>
              <a:t> m] </a:t>
            </a:r>
            <a:r>
              <a:rPr lang="tr-TR" sz="2040" dirty="0" err="1"/>
              <a:t>from</a:t>
            </a:r>
            <a:r>
              <a:rPr lang="tr-TR" sz="2040" dirty="0"/>
              <a:t> </a:t>
            </a:r>
            <a:r>
              <a:rPr lang="tr-TR" sz="2040" dirty="0" err="1"/>
              <a:t>the</a:t>
            </a:r>
            <a:r>
              <a:rPr lang="tr-TR" sz="2040" dirty="0"/>
              <a:t> </a:t>
            </a:r>
            <a:r>
              <a:rPr lang="tr-TR" sz="2040" dirty="0" err="1"/>
              <a:t>previous</a:t>
            </a:r>
            <a:r>
              <a:rPr lang="tr-TR" sz="2040" dirty="0"/>
              <a:t> </a:t>
            </a:r>
            <a:r>
              <a:rPr lang="tr-TR" sz="2040" dirty="0" err="1"/>
              <a:t>location</a:t>
            </a:r>
            <a:r>
              <a:rPr lang="tr-TR" sz="2040" dirty="0"/>
              <a:t>. </a:t>
            </a:r>
            <a:endParaRPr sz="2040" dirty="0"/>
          </a:p>
          <a:p>
            <a:pPr marL="342900" lvl="0" indent="-274320" algn="l" rtl="0">
              <a:lnSpc>
                <a:spcPct val="80000"/>
              </a:lnSpc>
              <a:spcBef>
                <a:spcPts val="408"/>
              </a:spcBef>
              <a:spcAft>
                <a:spcPts val="0"/>
              </a:spcAft>
              <a:buSzPts val="1550"/>
              <a:buChar char="🞇"/>
            </a:pPr>
            <a:r>
              <a:rPr lang="tr-TR" sz="2040" dirty="0"/>
              <a:t>Since </a:t>
            </a:r>
            <a:r>
              <a:rPr lang="tr-TR" sz="2040" dirty="0" err="1"/>
              <a:t>the</a:t>
            </a:r>
            <a:r>
              <a:rPr lang="tr-TR" sz="2040" dirty="0"/>
              <a:t> </a:t>
            </a:r>
            <a:r>
              <a:rPr lang="tr-TR" sz="2040" dirty="0" err="1"/>
              <a:t>offset</a:t>
            </a:r>
            <a:r>
              <a:rPr lang="tr-TR" sz="2040" dirty="0"/>
              <a:t> </a:t>
            </a:r>
            <a:r>
              <a:rPr lang="tr-TR" sz="2040" dirty="0" err="1"/>
              <a:t>may</a:t>
            </a:r>
            <a:r>
              <a:rPr lang="tr-TR" sz="2040" dirty="0"/>
              <a:t> </a:t>
            </a:r>
            <a:r>
              <a:rPr lang="tr-TR" sz="2040" dirty="0" err="1"/>
              <a:t>vary</a:t>
            </a:r>
            <a:r>
              <a:rPr lang="tr-TR" sz="2040" dirty="0"/>
              <a:t> </a:t>
            </a:r>
            <a:r>
              <a:rPr lang="tr-TR" sz="2040" dirty="0" err="1"/>
              <a:t>with</a:t>
            </a:r>
            <a:r>
              <a:rPr lang="tr-TR" sz="2040" dirty="0"/>
              <a:t> </a:t>
            </a:r>
            <a:r>
              <a:rPr lang="tr-TR" sz="2040" dirty="0" err="1"/>
              <a:t>every</a:t>
            </a:r>
            <a:r>
              <a:rPr lang="tr-TR" sz="2040" dirty="0"/>
              <a:t> </a:t>
            </a:r>
            <a:r>
              <a:rPr lang="tr-TR" sz="2040" dirty="0" err="1"/>
              <a:t>probe</a:t>
            </a:r>
            <a:r>
              <a:rPr lang="tr-TR" sz="2040" dirty="0"/>
              <a:t> </a:t>
            </a:r>
            <a:r>
              <a:rPr lang="tr-TR" sz="2040" dirty="0" err="1"/>
              <a:t>depending</a:t>
            </a:r>
            <a:r>
              <a:rPr lang="tr-TR" sz="2040" dirty="0"/>
              <a:t> on </a:t>
            </a:r>
            <a:r>
              <a:rPr lang="tr-TR" sz="2040" dirty="0" err="1"/>
              <a:t>the</a:t>
            </a:r>
            <a:r>
              <a:rPr lang="tr-TR" sz="2040" dirty="0"/>
              <a:t> </a:t>
            </a:r>
            <a:r>
              <a:rPr lang="tr-TR" sz="2040" dirty="0" err="1"/>
              <a:t>value</a:t>
            </a:r>
            <a:r>
              <a:rPr lang="tr-TR" sz="2040" dirty="0"/>
              <a:t> </a:t>
            </a:r>
            <a:r>
              <a:rPr lang="tr-TR" sz="2040" dirty="0" err="1"/>
              <a:t>generated</a:t>
            </a:r>
            <a:r>
              <a:rPr lang="tr-TR" sz="2040" dirty="0"/>
              <a:t> </a:t>
            </a:r>
            <a:r>
              <a:rPr lang="tr-TR" sz="2040" dirty="0" err="1"/>
              <a:t>by</a:t>
            </a:r>
            <a:r>
              <a:rPr lang="tr-TR" sz="2040" dirty="0"/>
              <a:t> </a:t>
            </a:r>
            <a:r>
              <a:rPr lang="tr-TR" sz="2040" dirty="0" err="1"/>
              <a:t>the</a:t>
            </a:r>
            <a:endParaRPr dirty="0"/>
          </a:p>
          <a:p>
            <a:pPr marL="342900" lvl="0" indent="-274320" algn="l" rtl="0">
              <a:lnSpc>
                <a:spcPct val="80000"/>
              </a:lnSpc>
              <a:spcBef>
                <a:spcPts val="408"/>
              </a:spcBef>
              <a:spcAft>
                <a:spcPts val="0"/>
              </a:spcAft>
              <a:buSzPts val="1550"/>
              <a:buChar char="🞇"/>
            </a:pPr>
            <a:r>
              <a:rPr lang="tr-TR" sz="2040" dirty="0" err="1"/>
              <a:t>second</a:t>
            </a:r>
            <a:r>
              <a:rPr lang="tr-TR" sz="2040" dirty="0"/>
              <a:t> </a:t>
            </a:r>
            <a:r>
              <a:rPr lang="tr-TR" sz="2040" dirty="0" err="1"/>
              <a:t>hash</a:t>
            </a:r>
            <a:r>
              <a:rPr lang="tr-TR" sz="2040" dirty="0"/>
              <a:t> </a:t>
            </a:r>
            <a:r>
              <a:rPr lang="tr-TR" sz="2040" dirty="0" err="1"/>
              <a:t>function</a:t>
            </a:r>
            <a:r>
              <a:rPr lang="tr-TR" sz="2040" dirty="0"/>
              <a:t>, </a:t>
            </a:r>
            <a:r>
              <a:rPr lang="tr-TR" sz="2040" dirty="0" err="1"/>
              <a:t>the</a:t>
            </a:r>
            <a:r>
              <a:rPr lang="tr-TR" sz="2040" dirty="0"/>
              <a:t> </a:t>
            </a:r>
            <a:r>
              <a:rPr lang="tr-TR" sz="2040" dirty="0" err="1"/>
              <a:t>performance</a:t>
            </a:r>
            <a:r>
              <a:rPr lang="tr-TR" sz="2040" dirty="0"/>
              <a:t> of </a:t>
            </a:r>
            <a:r>
              <a:rPr lang="tr-TR" sz="2040" dirty="0" err="1"/>
              <a:t>double</a:t>
            </a:r>
            <a:r>
              <a:rPr lang="tr-TR" sz="2040" dirty="0"/>
              <a:t> </a:t>
            </a:r>
            <a:r>
              <a:rPr lang="tr-TR" sz="2040" dirty="0" err="1"/>
              <a:t>hashing</a:t>
            </a:r>
            <a:r>
              <a:rPr lang="tr-TR" sz="2040" dirty="0"/>
              <a:t> is </a:t>
            </a:r>
            <a:r>
              <a:rPr lang="tr-TR" sz="2040" dirty="0" err="1"/>
              <a:t>very</a:t>
            </a:r>
            <a:r>
              <a:rPr lang="tr-TR" sz="2040" dirty="0"/>
              <a:t> </a:t>
            </a:r>
            <a:r>
              <a:rPr lang="tr-TR" sz="2040" dirty="0" err="1"/>
              <a:t>close</a:t>
            </a:r>
            <a:r>
              <a:rPr lang="tr-TR" sz="2040" dirty="0"/>
              <a:t> </a:t>
            </a:r>
            <a:r>
              <a:rPr lang="tr-TR" sz="2040" dirty="0" err="1"/>
              <a:t>to</a:t>
            </a:r>
            <a:r>
              <a:rPr lang="tr-TR" sz="2040" dirty="0"/>
              <a:t> </a:t>
            </a:r>
            <a:r>
              <a:rPr lang="tr-TR" sz="2040" dirty="0" err="1"/>
              <a:t>the</a:t>
            </a:r>
            <a:r>
              <a:rPr lang="tr-TR" sz="2040" dirty="0"/>
              <a:t> </a:t>
            </a:r>
            <a:r>
              <a:rPr lang="tr-TR" sz="2040" dirty="0" err="1"/>
              <a:t>performance</a:t>
            </a:r>
            <a:r>
              <a:rPr lang="tr-TR" sz="2040" dirty="0"/>
              <a:t> of </a:t>
            </a:r>
            <a:r>
              <a:rPr lang="tr-TR" sz="2040" dirty="0" err="1"/>
              <a:t>the</a:t>
            </a:r>
            <a:r>
              <a:rPr lang="tr-TR" sz="2040" dirty="0"/>
              <a:t> ideal </a:t>
            </a:r>
            <a:r>
              <a:rPr lang="tr-TR" sz="2040" dirty="0" err="1"/>
              <a:t>scheme</a:t>
            </a:r>
            <a:r>
              <a:rPr lang="tr-TR" sz="2040" dirty="0"/>
              <a:t> of </a:t>
            </a:r>
            <a:r>
              <a:rPr lang="tr-TR" sz="2040" dirty="0" err="1"/>
              <a:t>uniform</a:t>
            </a:r>
            <a:r>
              <a:rPr lang="tr-TR" sz="2040" dirty="0"/>
              <a:t> </a:t>
            </a:r>
            <a:r>
              <a:rPr lang="tr-TR" sz="2040" dirty="0" err="1"/>
              <a:t>hashing</a:t>
            </a:r>
            <a:r>
              <a:rPr lang="tr-TR" sz="2040" dirty="0"/>
              <a:t>.</a:t>
            </a:r>
            <a:endParaRPr dirty="0"/>
          </a:p>
          <a:p>
            <a:pPr marL="342900" lvl="0" indent="-274320" algn="l" rtl="0">
              <a:lnSpc>
                <a:spcPct val="80000"/>
              </a:lnSpc>
              <a:spcBef>
                <a:spcPts val="408"/>
              </a:spcBef>
              <a:spcAft>
                <a:spcPts val="0"/>
              </a:spcAft>
              <a:buSzPts val="1550"/>
              <a:buChar char="🞇"/>
            </a:pPr>
            <a:r>
              <a:rPr lang="tr-TR" sz="2040" b="1" i="1" dirty="0" err="1"/>
              <a:t>Pros</a:t>
            </a:r>
            <a:r>
              <a:rPr lang="tr-TR" sz="2040" b="1" i="1" dirty="0"/>
              <a:t> </a:t>
            </a:r>
            <a:r>
              <a:rPr lang="tr-TR" sz="2040" b="1" i="1" dirty="0" err="1"/>
              <a:t>and</a:t>
            </a:r>
            <a:r>
              <a:rPr lang="tr-TR" sz="2040" b="1" i="1" dirty="0"/>
              <a:t> </a:t>
            </a:r>
            <a:r>
              <a:rPr lang="tr-TR" sz="2040" b="1" i="1" dirty="0" err="1"/>
              <a:t>Cons</a:t>
            </a:r>
            <a:endParaRPr sz="2040" b="1" i="1" dirty="0"/>
          </a:p>
          <a:p>
            <a:pPr marL="342900" lvl="0" indent="-274320" algn="l" rtl="0">
              <a:lnSpc>
                <a:spcPct val="80000"/>
              </a:lnSpc>
              <a:spcBef>
                <a:spcPts val="408"/>
              </a:spcBef>
              <a:spcAft>
                <a:spcPts val="0"/>
              </a:spcAft>
              <a:buSzPts val="1550"/>
              <a:buChar char="🞇"/>
            </a:pPr>
            <a:r>
              <a:rPr lang="tr-TR" sz="2040" dirty="0" err="1"/>
              <a:t>Double</a:t>
            </a:r>
            <a:r>
              <a:rPr lang="tr-TR" sz="2040" dirty="0"/>
              <a:t> </a:t>
            </a:r>
            <a:r>
              <a:rPr lang="tr-TR" sz="2040" dirty="0" err="1"/>
              <a:t>hashing</a:t>
            </a:r>
            <a:r>
              <a:rPr lang="tr-TR" sz="2040" dirty="0"/>
              <a:t> </a:t>
            </a:r>
            <a:r>
              <a:rPr lang="tr-TR" sz="2040" dirty="0" err="1"/>
              <a:t>minimizes</a:t>
            </a:r>
            <a:r>
              <a:rPr lang="tr-TR" sz="2040" dirty="0"/>
              <a:t> </a:t>
            </a:r>
            <a:r>
              <a:rPr lang="tr-TR" sz="2040" dirty="0" err="1"/>
              <a:t>repeated</a:t>
            </a:r>
            <a:r>
              <a:rPr lang="tr-TR" sz="2040" dirty="0"/>
              <a:t> </a:t>
            </a:r>
            <a:r>
              <a:rPr lang="tr-TR" sz="2040" dirty="0" err="1"/>
              <a:t>collisions</a:t>
            </a:r>
            <a:r>
              <a:rPr lang="tr-TR" sz="2040" dirty="0"/>
              <a:t> </a:t>
            </a:r>
            <a:r>
              <a:rPr lang="tr-TR" sz="2040" dirty="0" err="1"/>
              <a:t>and</a:t>
            </a:r>
            <a:r>
              <a:rPr lang="tr-TR" sz="2040" dirty="0"/>
              <a:t> </a:t>
            </a:r>
            <a:r>
              <a:rPr lang="tr-TR" sz="2040" dirty="0" err="1"/>
              <a:t>the</a:t>
            </a:r>
            <a:r>
              <a:rPr lang="tr-TR" sz="2040" dirty="0"/>
              <a:t> </a:t>
            </a:r>
            <a:r>
              <a:rPr lang="tr-TR" sz="2040" dirty="0" err="1"/>
              <a:t>effects</a:t>
            </a:r>
            <a:r>
              <a:rPr lang="tr-TR" sz="2040" dirty="0"/>
              <a:t> of </a:t>
            </a:r>
            <a:r>
              <a:rPr lang="tr-TR" sz="2040" dirty="0" err="1"/>
              <a:t>clustering</a:t>
            </a:r>
            <a:r>
              <a:rPr lang="tr-TR" sz="2040" dirty="0"/>
              <a:t>. </a:t>
            </a:r>
            <a:endParaRPr sz="2040" dirty="0"/>
          </a:p>
          <a:p>
            <a:pPr marL="342900" lvl="0" indent="-274320" algn="l" rtl="0">
              <a:lnSpc>
                <a:spcPct val="80000"/>
              </a:lnSpc>
              <a:spcBef>
                <a:spcPts val="408"/>
              </a:spcBef>
              <a:spcAft>
                <a:spcPts val="0"/>
              </a:spcAft>
              <a:buSzPts val="1550"/>
              <a:buChar char="🞇"/>
            </a:pPr>
            <a:r>
              <a:rPr lang="tr-TR" sz="2040" dirty="0" err="1"/>
              <a:t>That</a:t>
            </a:r>
            <a:r>
              <a:rPr lang="tr-TR" sz="2040" dirty="0"/>
              <a:t> is, </a:t>
            </a:r>
            <a:r>
              <a:rPr lang="tr-TR" sz="2040" dirty="0" err="1"/>
              <a:t>double</a:t>
            </a:r>
            <a:r>
              <a:rPr lang="tr-TR" sz="2040" dirty="0"/>
              <a:t> </a:t>
            </a:r>
            <a:r>
              <a:rPr lang="tr-TR" sz="2040" dirty="0" err="1"/>
              <a:t>hashing</a:t>
            </a:r>
            <a:r>
              <a:rPr lang="tr-TR" sz="2040" dirty="0"/>
              <a:t> is </a:t>
            </a:r>
            <a:r>
              <a:rPr lang="tr-TR" sz="2040" dirty="0" err="1"/>
              <a:t>free</a:t>
            </a:r>
            <a:r>
              <a:rPr lang="tr-TR" sz="2040" dirty="0"/>
              <a:t> </a:t>
            </a:r>
            <a:r>
              <a:rPr lang="tr-TR" sz="2040" dirty="0" err="1"/>
              <a:t>from</a:t>
            </a:r>
            <a:r>
              <a:rPr lang="tr-TR" sz="2040" dirty="0"/>
              <a:t> </a:t>
            </a:r>
            <a:r>
              <a:rPr lang="tr-TR" sz="2040" dirty="0" err="1"/>
              <a:t>problems</a:t>
            </a:r>
            <a:r>
              <a:rPr lang="tr-TR" sz="2040" dirty="0"/>
              <a:t> </a:t>
            </a:r>
            <a:r>
              <a:rPr lang="tr-TR" sz="2040" dirty="0" err="1"/>
              <a:t>associated</a:t>
            </a:r>
            <a:r>
              <a:rPr lang="tr-TR" sz="2040" dirty="0"/>
              <a:t> </a:t>
            </a:r>
            <a:r>
              <a:rPr lang="tr-TR" sz="2040" dirty="0" err="1"/>
              <a:t>with</a:t>
            </a:r>
            <a:r>
              <a:rPr lang="tr-TR" sz="2040" dirty="0"/>
              <a:t> </a:t>
            </a:r>
            <a:r>
              <a:rPr lang="tr-TR" sz="2040" dirty="0" err="1"/>
              <a:t>primary</a:t>
            </a:r>
            <a:r>
              <a:rPr lang="tr-TR" sz="2040" dirty="0"/>
              <a:t> </a:t>
            </a:r>
            <a:r>
              <a:rPr lang="tr-TR" sz="2040" dirty="0" err="1"/>
              <a:t>clustering</a:t>
            </a:r>
            <a:r>
              <a:rPr lang="tr-TR" sz="2040" dirty="0"/>
              <a:t> as </a:t>
            </a:r>
            <a:r>
              <a:rPr lang="tr-TR" sz="2040" dirty="0" err="1"/>
              <a:t>well</a:t>
            </a:r>
            <a:r>
              <a:rPr lang="tr-TR" sz="2040" dirty="0"/>
              <a:t> as </a:t>
            </a:r>
            <a:r>
              <a:rPr lang="tr-TR" sz="2040" dirty="0" err="1"/>
              <a:t>secondary</a:t>
            </a:r>
            <a:r>
              <a:rPr lang="tr-TR" sz="2040" dirty="0"/>
              <a:t> </a:t>
            </a:r>
            <a:r>
              <a:rPr lang="tr-TR" sz="2040" dirty="0" err="1"/>
              <a:t>clustering</a:t>
            </a:r>
            <a:r>
              <a:rPr lang="tr-TR" sz="2040" dirty="0"/>
              <a:t>.</a:t>
            </a:r>
            <a:endParaRPr sz="2040" b="1" i="1" dirty="0"/>
          </a:p>
        </p:txBody>
      </p:sp>
      <p:sp>
        <p:nvSpPr>
          <p:cNvPr id="698" name="Google Shape;698;p49"/>
          <p:cNvSpPr txBox="1">
            <a:spLocks noGrp="1"/>
          </p:cNvSpPr>
          <p:nvPr>
            <p:ph type="sldNum" idx="12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45</a:t>
            </a:fld>
            <a:endParaRPr/>
          </a:p>
        </p:txBody>
      </p:sp>
      <p:sp>
        <p:nvSpPr>
          <p:cNvPr id="699" name="Google Shape;699;p49"/>
          <p:cNvSpPr txBox="1">
            <a:spLocks noGrp="1"/>
          </p:cNvSpPr>
          <p:nvPr>
            <p:ph type="ftr" idx="11"/>
          </p:nvPr>
        </p:nvSpPr>
        <p:spPr>
          <a:xfrm>
            <a:off x="5181600" y="6492875"/>
            <a:ext cx="35021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b="1">
                <a:solidFill>
                  <a:schemeClr val="dk1"/>
                </a:solidFill>
              </a:rPr>
              <a:t>Data Structures Using C, Second Edition</a:t>
            </a:r>
            <a:endParaRPr b="1">
              <a:solidFill>
                <a:schemeClr val="dk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>
                <a:solidFill>
                  <a:schemeClr val="dk1"/>
                </a:solidFill>
              </a:rPr>
              <a:t>Reema Thareja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p50"/>
          <p:cNvSpPr txBox="1">
            <a:spLocks noGrp="1"/>
          </p:cNvSpPr>
          <p:nvPr>
            <p:ph type="title"/>
          </p:nvPr>
        </p:nvSpPr>
        <p:spPr>
          <a:xfrm>
            <a:off x="442856" y="228600"/>
            <a:ext cx="7024744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Century Gothic"/>
              <a:buNone/>
            </a:pPr>
            <a:r>
              <a:rPr lang="tr-TR" sz="3600"/>
              <a:t>Collisions</a:t>
            </a:r>
            <a:endParaRPr sz="3600"/>
          </a:p>
        </p:txBody>
      </p:sp>
      <p:sp>
        <p:nvSpPr>
          <p:cNvPr id="706" name="Google Shape;706;p50"/>
          <p:cNvSpPr txBox="1">
            <a:spLocks noGrp="1"/>
          </p:cNvSpPr>
          <p:nvPr>
            <p:ph type="body" idx="1"/>
          </p:nvPr>
        </p:nvSpPr>
        <p:spPr>
          <a:xfrm>
            <a:off x="685800" y="914400"/>
            <a:ext cx="7848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274319" algn="l" rtl="0">
              <a:spcBef>
                <a:spcPts val="0"/>
              </a:spcBef>
              <a:spcAft>
                <a:spcPts val="0"/>
              </a:spcAft>
              <a:buSzPts val="1824"/>
              <a:buChar char="🞇"/>
            </a:pPr>
            <a:r>
              <a:rPr lang="tr-TR" b="1" i="1"/>
              <a:t>Double Hashing</a:t>
            </a:r>
            <a:endParaRPr b="1" i="1"/>
          </a:p>
        </p:txBody>
      </p:sp>
      <p:sp>
        <p:nvSpPr>
          <p:cNvPr id="707" name="Google Shape;707;p50"/>
          <p:cNvSpPr txBox="1">
            <a:spLocks noGrp="1"/>
          </p:cNvSpPr>
          <p:nvPr>
            <p:ph type="sldNum" idx="12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46</a:t>
            </a:fld>
            <a:endParaRPr/>
          </a:p>
        </p:txBody>
      </p:sp>
      <p:sp>
        <p:nvSpPr>
          <p:cNvPr id="708" name="Google Shape;708;p50"/>
          <p:cNvSpPr txBox="1">
            <a:spLocks noGrp="1"/>
          </p:cNvSpPr>
          <p:nvPr>
            <p:ph type="ftr" idx="11"/>
          </p:nvPr>
        </p:nvSpPr>
        <p:spPr>
          <a:xfrm>
            <a:off x="5181600" y="6492875"/>
            <a:ext cx="35021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b="1">
                <a:solidFill>
                  <a:schemeClr val="dk1"/>
                </a:solidFill>
              </a:rPr>
              <a:t>Data Structures Using C, Second Edition</a:t>
            </a:r>
            <a:endParaRPr b="1">
              <a:solidFill>
                <a:schemeClr val="dk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>
                <a:solidFill>
                  <a:schemeClr val="dk1"/>
                </a:solidFill>
              </a:rPr>
              <a:t>Reema Thareja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709" name="Google Shape;709;p5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97775" y="1589088"/>
            <a:ext cx="6648449" cy="422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p51"/>
          <p:cNvSpPr txBox="1">
            <a:spLocks noGrp="1"/>
          </p:cNvSpPr>
          <p:nvPr>
            <p:ph type="title"/>
          </p:nvPr>
        </p:nvSpPr>
        <p:spPr>
          <a:xfrm>
            <a:off x="442856" y="228600"/>
            <a:ext cx="7024744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Century Gothic"/>
              <a:buNone/>
            </a:pPr>
            <a:r>
              <a:rPr lang="tr-TR" sz="3600"/>
              <a:t>Collisions</a:t>
            </a:r>
            <a:endParaRPr sz="3600"/>
          </a:p>
        </p:txBody>
      </p:sp>
      <p:sp>
        <p:nvSpPr>
          <p:cNvPr id="716" name="Google Shape;716;p51"/>
          <p:cNvSpPr txBox="1">
            <a:spLocks noGrp="1"/>
          </p:cNvSpPr>
          <p:nvPr>
            <p:ph type="body" idx="1"/>
          </p:nvPr>
        </p:nvSpPr>
        <p:spPr>
          <a:xfrm>
            <a:off x="685800" y="914400"/>
            <a:ext cx="7848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274319" algn="l" rtl="0">
              <a:spcBef>
                <a:spcPts val="0"/>
              </a:spcBef>
              <a:spcAft>
                <a:spcPts val="0"/>
              </a:spcAft>
              <a:buSzPts val="1824"/>
              <a:buChar char="🞇"/>
            </a:pPr>
            <a:r>
              <a:rPr lang="tr-TR" b="1" i="1"/>
              <a:t>Double Hashing</a:t>
            </a:r>
            <a:endParaRPr b="1" i="1"/>
          </a:p>
        </p:txBody>
      </p:sp>
      <p:sp>
        <p:nvSpPr>
          <p:cNvPr id="717" name="Google Shape;717;p51"/>
          <p:cNvSpPr txBox="1">
            <a:spLocks noGrp="1"/>
          </p:cNvSpPr>
          <p:nvPr>
            <p:ph type="sldNum" idx="12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47</a:t>
            </a:fld>
            <a:endParaRPr/>
          </a:p>
        </p:txBody>
      </p:sp>
      <p:sp>
        <p:nvSpPr>
          <p:cNvPr id="718" name="Google Shape;718;p51"/>
          <p:cNvSpPr txBox="1">
            <a:spLocks noGrp="1"/>
          </p:cNvSpPr>
          <p:nvPr>
            <p:ph type="ftr" idx="11"/>
          </p:nvPr>
        </p:nvSpPr>
        <p:spPr>
          <a:xfrm>
            <a:off x="5181600" y="6492875"/>
            <a:ext cx="35021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b="1">
                <a:solidFill>
                  <a:schemeClr val="dk1"/>
                </a:solidFill>
              </a:rPr>
              <a:t>Data Structures Using C, Second Edition</a:t>
            </a:r>
            <a:endParaRPr b="1">
              <a:solidFill>
                <a:schemeClr val="dk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>
                <a:solidFill>
                  <a:schemeClr val="dk1"/>
                </a:solidFill>
              </a:rPr>
              <a:t>Reema Thareja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719" name="Google Shape;719;p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28800" y="1676400"/>
            <a:ext cx="5600700" cy="1857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0" name="Google Shape;720;p5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905000" y="3657600"/>
            <a:ext cx="5362575" cy="170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p52"/>
          <p:cNvSpPr txBox="1">
            <a:spLocks noGrp="1"/>
          </p:cNvSpPr>
          <p:nvPr>
            <p:ph type="title"/>
          </p:nvPr>
        </p:nvSpPr>
        <p:spPr>
          <a:xfrm>
            <a:off x="442856" y="228600"/>
            <a:ext cx="7024744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Century Gothic"/>
              <a:buNone/>
            </a:pPr>
            <a:r>
              <a:rPr lang="tr-TR" sz="3600"/>
              <a:t>Collisions</a:t>
            </a:r>
            <a:endParaRPr sz="3600"/>
          </a:p>
        </p:txBody>
      </p:sp>
      <p:sp>
        <p:nvSpPr>
          <p:cNvPr id="727" name="Google Shape;727;p52"/>
          <p:cNvSpPr txBox="1">
            <a:spLocks noGrp="1"/>
          </p:cNvSpPr>
          <p:nvPr>
            <p:ph type="body" idx="1"/>
          </p:nvPr>
        </p:nvSpPr>
        <p:spPr>
          <a:xfrm>
            <a:off x="685800" y="914400"/>
            <a:ext cx="7848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274319" algn="l" rtl="0">
              <a:spcBef>
                <a:spcPts val="0"/>
              </a:spcBef>
              <a:spcAft>
                <a:spcPts val="0"/>
              </a:spcAft>
              <a:buSzPts val="1824"/>
              <a:buChar char="🞇"/>
            </a:pPr>
            <a:r>
              <a:rPr lang="tr-TR" b="1" i="1"/>
              <a:t>Double Hashing</a:t>
            </a:r>
            <a:endParaRPr b="1" i="1"/>
          </a:p>
        </p:txBody>
      </p:sp>
      <p:sp>
        <p:nvSpPr>
          <p:cNvPr id="728" name="Google Shape;728;p52"/>
          <p:cNvSpPr txBox="1">
            <a:spLocks noGrp="1"/>
          </p:cNvSpPr>
          <p:nvPr>
            <p:ph type="sldNum" idx="12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48</a:t>
            </a:fld>
            <a:endParaRPr/>
          </a:p>
        </p:txBody>
      </p:sp>
      <p:sp>
        <p:nvSpPr>
          <p:cNvPr id="729" name="Google Shape;729;p52"/>
          <p:cNvSpPr txBox="1">
            <a:spLocks noGrp="1"/>
          </p:cNvSpPr>
          <p:nvPr>
            <p:ph type="ftr" idx="11"/>
          </p:nvPr>
        </p:nvSpPr>
        <p:spPr>
          <a:xfrm>
            <a:off x="5181600" y="6492875"/>
            <a:ext cx="35021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b="1">
                <a:solidFill>
                  <a:schemeClr val="dk1"/>
                </a:solidFill>
              </a:rPr>
              <a:t>Data Structures Using C, Second Edition</a:t>
            </a:r>
            <a:endParaRPr b="1">
              <a:solidFill>
                <a:schemeClr val="dk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>
                <a:solidFill>
                  <a:schemeClr val="dk1"/>
                </a:solidFill>
              </a:rPr>
              <a:t>Reema Thareja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730" name="Google Shape;730;p5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28799" y="1676400"/>
            <a:ext cx="5868033" cy="381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p53"/>
          <p:cNvSpPr txBox="1">
            <a:spLocks noGrp="1"/>
          </p:cNvSpPr>
          <p:nvPr>
            <p:ph type="title"/>
          </p:nvPr>
        </p:nvSpPr>
        <p:spPr>
          <a:xfrm>
            <a:off x="442856" y="228600"/>
            <a:ext cx="7024744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Century Gothic"/>
              <a:buNone/>
            </a:pPr>
            <a:r>
              <a:rPr lang="tr-TR" sz="3600"/>
              <a:t>Collisions</a:t>
            </a:r>
            <a:endParaRPr sz="3600"/>
          </a:p>
        </p:txBody>
      </p:sp>
      <p:sp>
        <p:nvSpPr>
          <p:cNvPr id="737" name="Google Shape;737;p53"/>
          <p:cNvSpPr txBox="1">
            <a:spLocks noGrp="1"/>
          </p:cNvSpPr>
          <p:nvPr>
            <p:ph type="body" idx="1"/>
          </p:nvPr>
        </p:nvSpPr>
        <p:spPr>
          <a:xfrm>
            <a:off x="685800" y="914400"/>
            <a:ext cx="7848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274319" algn="l" rtl="0">
              <a:spcBef>
                <a:spcPts val="0"/>
              </a:spcBef>
              <a:spcAft>
                <a:spcPts val="0"/>
              </a:spcAft>
              <a:buSzPts val="1824"/>
              <a:buChar char="🞇"/>
            </a:pPr>
            <a:r>
              <a:rPr lang="tr-TR" b="1" i="1"/>
              <a:t>Double Hashing</a:t>
            </a:r>
            <a:endParaRPr b="1" i="1"/>
          </a:p>
        </p:txBody>
      </p:sp>
      <p:sp>
        <p:nvSpPr>
          <p:cNvPr id="738" name="Google Shape;738;p53"/>
          <p:cNvSpPr txBox="1">
            <a:spLocks noGrp="1"/>
          </p:cNvSpPr>
          <p:nvPr>
            <p:ph type="sldNum" idx="12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49</a:t>
            </a:fld>
            <a:endParaRPr/>
          </a:p>
        </p:txBody>
      </p:sp>
      <p:sp>
        <p:nvSpPr>
          <p:cNvPr id="739" name="Google Shape;739;p53"/>
          <p:cNvSpPr txBox="1">
            <a:spLocks noGrp="1"/>
          </p:cNvSpPr>
          <p:nvPr>
            <p:ph type="ftr" idx="11"/>
          </p:nvPr>
        </p:nvSpPr>
        <p:spPr>
          <a:xfrm>
            <a:off x="5181600" y="6492875"/>
            <a:ext cx="35021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b="1">
                <a:solidFill>
                  <a:schemeClr val="dk1"/>
                </a:solidFill>
              </a:rPr>
              <a:t>Data Structures Using C, Second Edition</a:t>
            </a:r>
            <a:endParaRPr b="1">
              <a:solidFill>
                <a:schemeClr val="dk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>
                <a:solidFill>
                  <a:schemeClr val="dk1"/>
                </a:solidFill>
              </a:rPr>
              <a:t>Reema Thareja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740" name="Google Shape;740;p5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00200" y="1343025"/>
            <a:ext cx="5886450" cy="246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1" name="Google Shape;741;p5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24000" y="3810000"/>
            <a:ext cx="5924550" cy="242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5"/>
          <p:cNvSpPr txBox="1">
            <a:spLocks noGrp="1"/>
          </p:cNvSpPr>
          <p:nvPr>
            <p:ph type="title"/>
          </p:nvPr>
        </p:nvSpPr>
        <p:spPr>
          <a:xfrm>
            <a:off x="442856" y="76200"/>
            <a:ext cx="7024744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Century Gothic"/>
              <a:buNone/>
            </a:pPr>
            <a:r>
              <a:rPr lang="tr-TR" sz="3600"/>
              <a:t>Introduction</a:t>
            </a:r>
            <a:endParaRPr sz="3600"/>
          </a:p>
        </p:txBody>
      </p:sp>
      <p:sp>
        <p:nvSpPr>
          <p:cNvPr id="295" name="Google Shape;295;p5"/>
          <p:cNvSpPr txBox="1">
            <a:spLocks noGrp="1"/>
          </p:cNvSpPr>
          <p:nvPr>
            <p:ph type="body" idx="1"/>
          </p:nvPr>
        </p:nvSpPr>
        <p:spPr>
          <a:xfrm>
            <a:off x="685800" y="762000"/>
            <a:ext cx="7848600" cy="26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274319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24"/>
              <a:buChar char="🞇"/>
            </a:pPr>
            <a:r>
              <a:rPr lang="tr-TR" dirty="0" err="1"/>
              <a:t>Let</a:t>
            </a:r>
            <a:r>
              <a:rPr lang="tr-TR" dirty="0"/>
              <a:t> us </a:t>
            </a:r>
            <a:r>
              <a:rPr lang="tr-TR" dirty="0" err="1"/>
              <a:t>assume</a:t>
            </a:r>
            <a:r>
              <a:rPr lang="tr-TR" dirty="0"/>
              <a:t> </a:t>
            </a:r>
            <a:r>
              <a:rPr lang="tr-TR" dirty="0" err="1"/>
              <a:t>that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same</a:t>
            </a:r>
            <a:r>
              <a:rPr lang="tr-TR" dirty="0"/>
              <a:t> </a:t>
            </a:r>
            <a:r>
              <a:rPr lang="tr-TR" dirty="0" err="1"/>
              <a:t>company</a:t>
            </a:r>
            <a:r>
              <a:rPr lang="tr-TR" dirty="0"/>
              <a:t> </a:t>
            </a:r>
            <a:r>
              <a:rPr lang="tr-TR" dirty="0" err="1"/>
              <a:t>uses</a:t>
            </a:r>
            <a:r>
              <a:rPr lang="tr-TR" dirty="0"/>
              <a:t> a </a:t>
            </a:r>
            <a:r>
              <a:rPr lang="tr-TR" dirty="0" err="1"/>
              <a:t>five-digit</a:t>
            </a:r>
            <a:r>
              <a:rPr lang="tr-TR" dirty="0"/>
              <a:t> </a:t>
            </a:r>
            <a:r>
              <a:rPr lang="tr-TR" dirty="0" err="1"/>
              <a:t>Emp_ID</a:t>
            </a:r>
            <a:r>
              <a:rPr lang="tr-TR" dirty="0"/>
              <a:t> as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primary</a:t>
            </a:r>
            <a:r>
              <a:rPr lang="tr-TR" dirty="0"/>
              <a:t> </a:t>
            </a:r>
            <a:r>
              <a:rPr lang="tr-TR" dirty="0" err="1"/>
              <a:t>key</a:t>
            </a:r>
            <a:r>
              <a:rPr lang="tr-TR" dirty="0"/>
              <a:t>. </a:t>
            </a:r>
            <a:endParaRPr dirty="0"/>
          </a:p>
          <a:p>
            <a:pPr marL="342900" lvl="0" indent="-274319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824"/>
              <a:buChar char="🞇"/>
            </a:pPr>
            <a:r>
              <a:rPr lang="tr-TR" dirty="0" err="1"/>
              <a:t>In</a:t>
            </a:r>
            <a:r>
              <a:rPr lang="tr-TR" dirty="0"/>
              <a:t> </a:t>
            </a:r>
            <a:r>
              <a:rPr lang="tr-TR" dirty="0" err="1"/>
              <a:t>this</a:t>
            </a:r>
            <a:r>
              <a:rPr lang="tr-TR" dirty="0"/>
              <a:t> </a:t>
            </a:r>
            <a:r>
              <a:rPr lang="tr-TR" dirty="0" err="1"/>
              <a:t>case</a:t>
            </a:r>
            <a:r>
              <a:rPr lang="tr-TR" dirty="0"/>
              <a:t>, </a:t>
            </a:r>
            <a:r>
              <a:rPr lang="tr-TR" dirty="0" err="1"/>
              <a:t>key</a:t>
            </a:r>
            <a:r>
              <a:rPr lang="tr-TR" dirty="0"/>
              <a:t> </a:t>
            </a:r>
            <a:r>
              <a:rPr lang="tr-TR" dirty="0" err="1"/>
              <a:t>values</a:t>
            </a:r>
            <a:r>
              <a:rPr lang="tr-TR" dirty="0"/>
              <a:t> </a:t>
            </a:r>
            <a:r>
              <a:rPr lang="tr-TR" dirty="0" err="1"/>
              <a:t>will</a:t>
            </a:r>
            <a:r>
              <a:rPr lang="tr-TR" dirty="0"/>
              <a:t> </a:t>
            </a:r>
            <a:r>
              <a:rPr lang="tr-TR" dirty="0" err="1"/>
              <a:t>range</a:t>
            </a:r>
            <a:r>
              <a:rPr lang="tr-TR" dirty="0"/>
              <a:t> </a:t>
            </a:r>
            <a:r>
              <a:rPr lang="tr-TR" dirty="0" err="1"/>
              <a:t>from</a:t>
            </a:r>
            <a:r>
              <a:rPr lang="tr-TR" dirty="0"/>
              <a:t> 00000 </a:t>
            </a:r>
            <a:r>
              <a:rPr lang="tr-TR" dirty="0" err="1"/>
              <a:t>to</a:t>
            </a:r>
            <a:r>
              <a:rPr lang="tr-TR" dirty="0"/>
              <a:t> 99999. </a:t>
            </a:r>
            <a:r>
              <a:rPr lang="tr-TR" dirty="0" err="1"/>
              <a:t>If</a:t>
            </a:r>
            <a:r>
              <a:rPr lang="tr-TR" dirty="0"/>
              <a:t> </a:t>
            </a: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want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use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same</a:t>
            </a:r>
            <a:r>
              <a:rPr lang="tr-TR" dirty="0"/>
              <a:t> </a:t>
            </a:r>
            <a:r>
              <a:rPr lang="tr-TR" dirty="0" err="1"/>
              <a:t>technique</a:t>
            </a:r>
            <a:r>
              <a:rPr lang="tr-TR" dirty="0"/>
              <a:t> as </a:t>
            </a:r>
            <a:r>
              <a:rPr lang="tr-TR" dirty="0" err="1"/>
              <a:t>above</a:t>
            </a:r>
            <a:r>
              <a:rPr lang="tr-TR" dirty="0"/>
              <a:t>, </a:t>
            </a: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need</a:t>
            </a:r>
            <a:r>
              <a:rPr lang="tr-TR" dirty="0"/>
              <a:t> an </a:t>
            </a:r>
            <a:r>
              <a:rPr lang="tr-TR" dirty="0" err="1"/>
              <a:t>array</a:t>
            </a:r>
            <a:r>
              <a:rPr lang="tr-TR" dirty="0"/>
              <a:t> of size 100,000, of </a:t>
            </a:r>
            <a:r>
              <a:rPr lang="tr-TR" dirty="0" err="1"/>
              <a:t>which</a:t>
            </a:r>
            <a:r>
              <a:rPr lang="tr-TR" dirty="0"/>
              <a:t> </a:t>
            </a:r>
            <a:r>
              <a:rPr lang="tr-TR" dirty="0" err="1"/>
              <a:t>only</a:t>
            </a:r>
            <a:r>
              <a:rPr lang="tr-TR" dirty="0"/>
              <a:t> 100 </a:t>
            </a:r>
            <a:r>
              <a:rPr lang="tr-TR" dirty="0" err="1"/>
              <a:t>elements</a:t>
            </a:r>
            <a:r>
              <a:rPr lang="tr-TR" dirty="0"/>
              <a:t> </a:t>
            </a:r>
            <a:r>
              <a:rPr lang="tr-TR" dirty="0" err="1"/>
              <a:t>will</a:t>
            </a:r>
            <a:r>
              <a:rPr lang="tr-TR" dirty="0"/>
              <a:t> be </a:t>
            </a:r>
            <a:r>
              <a:rPr lang="tr-TR" dirty="0" err="1"/>
              <a:t>used</a:t>
            </a:r>
            <a:r>
              <a:rPr lang="tr-TR" dirty="0"/>
              <a:t>. </a:t>
            </a:r>
            <a:endParaRPr dirty="0"/>
          </a:p>
          <a:p>
            <a:pPr marL="342900" lvl="0" indent="-274319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824"/>
              <a:buChar char="🞇"/>
            </a:pPr>
            <a:r>
              <a:rPr lang="tr-TR" dirty="0" err="1"/>
              <a:t>This</a:t>
            </a:r>
            <a:r>
              <a:rPr lang="tr-TR" dirty="0"/>
              <a:t> is </a:t>
            </a:r>
            <a:r>
              <a:rPr lang="tr-TR" dirty="0" err="1"/>
              <a:t>illustrated</a:t>
            </a:r>
            <a:r>
              <a:rPr lang="tr-TR" dirty="0"/>
              <a:t> in </a:t>
            </a:r>
            <a:r>
              <a:rPr lang="tr-TR" dirty="0" err="1"/>
              <a:t>Fig</a:t>
            </a:r>
            <a:r>
              <a:rPr lang="tr-TR" dirty="0"/>
              <a:t>. 15.2.</a:t>
            </a:r>
            <a:endParaRPr dirty="0"/>
          </a:p>
        </p:txBody>
      </p:sp>
      <p:sp>
        <p:nvSpPr>
          <p:cNvPr id="296" name="Google Shape;296;p5"/>
          <p:cNvSpPr txBox="1">
            <a:spLocks noGrp="1"/>
          </p:cNvSpPr>
          <p:nvPr>
            <p:ph type="sldNum" idx="12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5</a:t>
            </a:fld>
            <a:endParaRPr/>
          </a:p>
        </p:txBody>
      </p:sp>
      <p:sp>
        <p:nvSpPr>
          <p:cNvPr id="297" name="Google Shape;297;p5"/>
          <p:cNvSpPr txBox="1">
            <a:spLocks noGrp="1"/>
          </p:cNvSpPr>
          <p:nvPr>
            <p:ph type="ftr" idx="11"/>
          </p:nvPr>
        </p:nvSpPr>
        <p:spPr>
          <a:xfrm>
            <a:off x="5181600" y="6324600"/>
            <a:ext cx="35021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b="1">
                <a:solidFill>
                  <a:schemeClr val="dk1"/>
                </a:solidFill>
              </a:rPr>
              <a:t>Data Structures Using C, Second Edition</a:t>
            </a:r>
            <a:endParaRPr b="1">
              <a:solidFill>
                <a:schemeClr val="dk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>
                <a:solidFill>
                  <a:schemeClr val="dk1"/>
                </a:solidFill>
              </a:rPr>
              <a:t>Reema Thareja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98" name="Google Shape;298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3000" y="3429000"/>
            <a:ext cx="6648450" cy="2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p54"/>
          <p:cNvSpPr txBox="1">
            <a:spLocks noGrp="1"/>
          </p:cNvSpPr>
          <p:nvPr>
            <p:ph type="title"/>
          </p:nvPr>
        </p:nvSpPr>
        <p:spPr>
          <a:xfrm>
            <a:off x="442856" y="228600"/>
            <a:ext cx="7024744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Century Gothic"/>
              <a:buNone/>
            </a:pPr>
            <a:r>
              <a:rPr lang="tr-TR" sz="3600"/>
              <a:t>Collisions</a:t>
            </a:r>
            <a:endParaRPr sz="3600"/>
          </a:p>
        </p:txBody>
      </p:sp>
      <p:sp>
        <p:nvSpPr>
          <p:cNvPr id="748" name="Google Shape;748;p54"/>
          <p:cNvSpPr txBox="1">
            <a:spLocks noGrp="1"/>
          </p:cNvSpPr>
          <p:nvPr>
            <p:ph type="body" idx="1"/>
          </p:nvPr>
        </p:nvSpPr>
        <p:spPr>
          <a:xfrm>
            <a:off x="685800" y="914400"/>
            <a:ext cx="7848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274319" algn="l" rtl="0">
              <a:spcBef>
                <a:spcPts val="0"/>
              </a:spcBef>
              <a:spcAft>
                <a:spcPts val="0"/>
              </a:spcAft>
              <a:buSzPts val="1824"/>
              <a:buChar char="🞇"/>
            </a:pPr>
            <a:r>
              <a:rPr lang="tr-TR" b="1" i="1"/>
              <a:t>Double Hashing</a:t>
            </a:r>
            <a:endParaRPr b="1" i="1"/>
          </a:p>
        </p:txBody>
      </p:sp>
      <p:sp>
        <p:nvSpPr>
          <p:cNvPr id="749" name="Google Shape;749;p54"/>
          <p:cNvSpPr txBox="1">
            <a:spLocks noGrp="1"/>
          </p:cNvSpPr>
          <p:nvPr>
            <p:ph type="sldNum" idx="12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50</a:t>
            </a:fld>
            <a:endParaRPr/>
          </a:p>
        </p:txBody>
      </p:sp>
      <p:sp>
        <p:nvSpPr>
          <p:cNvPr id="750" name="Google Shape;750;p54"/>
          <p:cNvSpPr txBox="1">
            <a:spLocks noGrp="1"/>
          </p:cNvSpPr>
          <p:nvPr>
            <p:ph type="ftr" idx="11"/>
          </p:nvPr>
        </p:nvSpPr>
        <p:spPr>
          <a:xfrm>
            <a:off x="5181600" y="6492875"/>
            <a:ext cx="35021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b="1">
                <a:solidFill>
                  <a:schemeClr val="dk1"/>
                </a:solidFill>
              </a:rPr>
              <a:t>Data Structures Using C, Second Edition</a:t>
            </a:r>
            <a:endParaRPr b="1">
              <a:solidFill>
                <a:schemeClr val="dk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>
                <a:solidFill>
                  <a:schemeClr val="dk1"/>
                </a:solidFill>
              </a:rPr>
              <a:t>Reema Thareja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751" name="Google Shape;751;p5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14475" y="2147888"/>
            <a:ext cx="6115050" cy="3948112"/>
          </a:xfrm>
          <a:prstGeom prst="rect">
            <a:avLst/>
          </a:prstGeom>
          <a:noFill/>
          <a:ln>
            <a:noFill/>
          </a:ln>
        </p:spPr>
      </p:pic>
      <p:pic>
        <p:nvPicPr>
          <p:cNvPr id="752" name="Google Shape;752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14475" y="1446250"/>
            <a:ext cx="6283465" cy="5001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p55"/>
          <p:cNvSpPr txBox="1">
            <a:spLocks noGrp="1"/>
          </p:cNvSpPr>
          <p:nvPr>
            <p:ph type="title"/>
          </p:nvPr>
        </p:nvSpPr>
        <p:spPr>
          <a:xfrm>
            <a:off x="442856" y="228600"/>
            <a:ext cx="7024744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Century Gothic"/>
              <a:buNone/>
            </a:pPr>
            <a:r>
              <a:rPr lang="tr-TR" sz="3600"/>
              <a:t>Collisions</a:t>
            </a:r>
            <a:endParaRPr sz="3600"/>
          </a:p>
        </p:txBody>
      </p:sp>
      <p:sp>
        <p:nvSpPr>
          <p:cNvPr id="759" name="Google Shape;759;p55"/>
          <p:cNvSpPr txBox="1">
            <a:spLocks noGrp="1"/>
          </p:cNvSpPr>
          <p:nvPr>
            <p:ph type="body" idx="1"/>
          </p:nvPr>
        </p:nvSpPr>
        <p:spPr>
          <a:xfrm>
            <a:off x="685800" y="914400"/>
            <a:ext cx="78486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27432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50"/>
              <a:buChar char="🞇"/>
            </a:pPr>
            <a:r>
              <a:rPr lang="tr-TR" sz="2040" b="1" i="1" dirty="0" err="1"/>
              <a:t>Rehashing</a:t>
            </a:r>
            <a:endParaRPr sz="2040" b="1" i="1" dirty="0"/>
          </a:p>
          <a:p>
            <a:pPr marL="342900" lvl="0" indent="-274320" algn="l" rtl="0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SzPts val="1550"/>
              <a:buChar char="🞇"/>
            </a:pPr>
            <a:r>
              <a:rPr lang="tr-TR" sz="2040" dirty="0" err="1"/>
              <a:t>When</a:t>
            </a:r>
            <a:r>
              <a:rPr lang="tr-TR" sz="2040" dirty="0"/>
              <a:t> </a:t>
            </a:r>
            <a:r>
              <a:rPr lang="tr-TR" sz="2040" dirty="0" err="1"/>
              <a:t>the</a:t>
            </a:r>
            <a:r>
              <a:rPr lang="tr-TR" sz="2040" dirty="0"/>
              <a:t> </a:t>
            </a:r>
            <a:r>
              <a:rPr lang="tr-TR" sz="2040" dirty="0" err="1"/>
              <a:t>hash</a:t>
            </a:r>
            <a:r>
              <a:rPr lang="tr-TR" sz="2040" dirty="0"/>
              <a:t> </a:t>
            </a:r>
            <a:r>
              <a:rPr lang="tr-TR" sz="2040" dirty="0" err="1"/>
              <a:t>table</a:t>
            </a:r>
            <a:r>
              <a:rPr lang="tr-TR" sz="2040" dirty="0"/>
              <a:t> </a:t>
            </a:r>
            <a:r>
              <a:rPr lang="tr-TR" sz="2040" dirty="0" err="1"/>
              <a:t>becomes</a:t>
            </a:r>
            <a:r>
              <a:rPr lang="tr-TR" sz="2040" dirty="0"/>
              <a:t> </a:t>
            </a:r>
            <a:r>
              <a:rPr lang="tr-TR" sz="2040" dirty="0" err="1"/>
              <a:t>nearly</a:t>
            </a:r>
            <a:r>
              <a:rPr lang="tr-TR" sz="2040" dirty="0"/>
              <a:t> </a:t>
            </a:r>
            <a:r>
              <a:rPr lang="tr-TR" sz="2040" dirty="0" err="1"/>
              <a:t>full</a:t>
            </a:r>
            <a:r>
              <a:rPr lang="tr-TR" sz="2040" dirty="0"/>
              <a:t>, </a:t>
            </a:r>
            <a:r>
              <a:rPr lang="tr-TR" sz="2040" dirty="0" err="1"/>
              <a:t>the</a:t>
            </a:r>
            <a:r>
              <a:rPr lang="tr-TR" sz="2040" dirty="0"/>
              <a:t> </a:t>
            </a:r>
            <a:r>
              <a:rPr lang="tr-TR" sz="2040" dirty="0" err="1"/>
              <a:t>number</a:t>
            </a:r>
            <a:r>
              <a:rPr lang="tr-TR" sz="2040" dirty="0"/>
              <a:t> of </a:t>
            </a:r>
            <a:r>
              <a:rPr lang="tr-TR" sz="2040" dirty="0" err="1"/>
              <a:t>collisions</a:t>
            </a:r>
            <a:r>
              <a:rPr lang="tr-TR" sz="2040" dirty="0"/>
              <a:t> </a:t>
            </a:r>
            <a:r>
              <a:rPr lang="tr-TR" sz="2040" dirty="0" err="1"/>
              <a:t>increases</a:t>
            </a:r>
            <a:r>
              <a:rPr lang="tr-TR" sz="2040" dirty="0"/>
              <a:t>, </a:t>
            </a:r>
            <a:r>
              <a:rPr lang="tr-TR" sz="2040" dirty="0" err="1"/>
              <a:t>thereby</a:t>
            </a:r>
            <a:r>
              <a:rPr lang="tr-TR" sz="2040" dirty="0"/>
              <a:t> </a:t>
            </a:r>
            <a:r>
              <a:rPr lang="tr-TR" sz="2040" dirty="0" err="1"/>
              <a:t>degrading</a:t>
            </a:r>
            <a:r>
              <a:rPr lang="tr-TR" sz="2040" dirty="0"/>
              <a:t> </a:t>
            </a:r>
            <a:r>
              <a:rPr lang="tr-TR" sz="2040" dirty="0" err="1"/>
              <a:t>the</a:t>
            </a:r>
            <a:r>
              <a:rPr lang="tr-TR" sz="2040" dirty="0"/>
              <a:t> </a:t>
            </a:r>
            <a:r>
              <a:rPr lang="tr-TR" sz="2040" dirty="0" err="1"/>
              <a:t>performance</a:t>
            </a:r>
            <a:r>
              <a:rPr lang="tr-TR" sz="2040" dirty="0"/>
              <a:t> of </a:t>
            </a:r>
            <a:r>
              <a:rPr lang="tr-TR" sz="2040" dirty="0" err="1"/>
              <a:t>insertion</a:t>
            </a:r>
            <a:r>
              <a:rPr lang="tr-TR" sz="2040" dirty="0"/>
              <a:t> </a:t>
            </a:r>
            <a:r>
              <a:rPr lang="tr-TR" sz="2040" dirty="0" err="1"/>
              <a:t>and</a:t>
            </a:r>
            <a:r>
              <a:rPr lang="tr-TR" sz="2040" dirty="0"/>
              <a:t> </a:t>
            </a:r>
            <a:r>
              <a:rPr lang="tr-TR" sz="2040" dirty="0" err="1"/>
              <a:t>search</a:t>
            </a:r>
            <a:r>
              <a:rPr lang="tr-TR" sz="2040" dirty="0"/>
              <a:t> </a:t>
            </a:r>
            <a:r>
              <a:rPr lang="tr-TR" sz="2040" dirty="0" err="1"/>
              <a:t>operations</a:t>
            </a:r>
            <a:r>
              <a:rPr lang="tr-TR" sz="2040" dirty="0"/>
              <a:t>. </a:t>
            </a:r>
            <a:endParaRPr sz="2040" dirty="0"/>
          </a:p>
          <a:p>
            <a:pPr marL="342900" lvl="0" indent="-274320" algn="l" rtl="0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SzPts val="1550"/>
              <a:buChar char="🞇"/>
            </a:pPr>
            <a:r>
              <a:rPr lang="tr-TR" sz="2040" dirty="0" err="1"/>
              <a:t>In</a:t>
            </a:r>
            <a:r>
              <a:rPr lang="tr-TR" sz="2040" dirty="0"/>
              <a:t> </a:t>
            </a:r>
            <a:r>
              <a:rPr lang="tr-TR" sz="2040" dirty="0" err="1"/>
              <a:t>such</a:t>
            </a:r>
            <a:r>
              <a:rPr lang="tr-TR" sz="2040" dirty="0"/>
              <a:t> </a:t>
            </a:r>
            <a:r>
              <a:rPr lang="tr-TR" sz="2040" dirty="0" err="1"/>
              <a:t>cases</a:t>
            </a:r>
            <a:r>
              <a:rPr lang="tr-TR" sz="2040" dirty="0"/>
              <a:t>, a </a:t>
            </a:r>
            <a:r>
              <a:rPr lang="tr-TR" sz="2040" dirty="0" err="1"/>
              <a:t>better</a:t>
            </a:r>
            <a:r>
              <a:rPr lang="tr-TR" sz="2040" dirty="0"/>
              <a:t> </a:t>
            </a:r>
            <a:r>
              <a:rPr lang="tr-TR" sz="2040" dirty="0" err="1"/>
              <a:t>option</a:t>
            </a:r>
            <a:r>
              <a:rPr lang="tr-TR" sz="2040" dirty="0"/>
              <a:t> is </a:t>
            </a:r>
            <a:r>
              <a:rPr lang="tr-TR" sz="2040" dirty="0" err="1"/>
              <a:t>to</a:t>
            </a:r>
            <a:r>
              <a:rPr lang="tr-TR" sz="2040" dirty="0"/>
              <a:t> </a:t>
            </a:r>
            <a:r>
              <a:rPr lang="tr-TR" sz="2040" dirty="0" err="1"/>
              <a:t>create</a:t>
            </a:r>
            <a:r>
              <a:rPr lang="tr-TR" sz="2040" dirty="0"/>
              <a:t> a </a:t>
            </a:r>
            <a:r>
              <a:rPr lang="tr-TR" sz="2040" dirty="0" err="1"/>
              <a:t>new</a:t>
            </a:r>
            <a:r>
              <a:rPr lang="tr-TR" sz="2040" dirty="0"/>
              <a:t> </a:t>
            </a:r>
            <a:r>
              <a:rPr lang="tr-TR" sz="2040" dirty="0" err="1"/>
              <a:t>hash</a:t>
            </a:r>
            <a:r>
              <a:rPr lang="tr-TR" sz="2040" dirty="0"/>
              <a:t> </a:t>
            </a:r>
            <a:r>
              <a:rPr lang="tr-TR" sz="2040" dirty="0" err="1"/>
              <a:t>table</a:t>
            </a:r>
            <a:r>
              <a:rPr lang="tr-TR" sz="2040" dirty="0"/>
              <a:t> </a:t>
            </a:r>
            <a:r>
              <a:rPr lang="tr-TR" sz="2040" dirty="0" err="1"/>
              <a:t>with</a:t>
            </a:r>
            <a:r>
              <a:rPr lang="tr-TR" sz="2040" dirty="0"/>
              <a:t> size </a:t>
            </a:r>
            <a:r>
              <a:rPr lang="tr-TR" sz="2040" dirty="0" err="1"/>
              <a:t>double</a:t>
            </a:r>
            <a:r>
              <a:rPr lang="tr-TR" sz="2040" dirty="0"/>
              <a:t> of </a:t>
            </a:r>
            <a:r>
              <a:rPr lang="tr-TR" sz="2040" dirty="0" err="1"/>
              <a:t>the</a:t>
            </a:r>
            <a:r>
              <a:rPr lang="tr-TR" sz="2040" dirty="0"/>
              <a:t> </a:t>
            </a:r>
            <a:r>
              <a:rPr lang="tr-TR" sz="2040" dirty="0" err="1"/>
              <a:t>original</a:t>
            </a:r>
            <a:r>
              <a:rPr lang="tr-TR" sz="2040" dirty="0"/>
              <a:t> </a:t>
            </a:r>
            <a:r>
              <a:rPr lang="tr-TR" sz="2040" dirty="0" err="1"/>
              <a:t>hash</a:t>
            </a:r>
            <a:r>
              <a:rPr lang="tr-TR" sz="2040" dirty="0"/>
              <a:t> </a:t>
            </a:r>
            <a:r>
              <a:rPr lang="tr-TR" sz="2040" dirty="0" err="1"/>
              <a:t>table</a:t>
            </a:r>
            <a:r>
              <a:rPr lang="tr-TR" sz="2040" dirty="0"/>
              <a:t>.</a:t>
            </a:r>
            <a:endParaRPr dirty="0"/>
          </a:p>
          <a:p>
            <a:pPr marL="342900" lvl="0" indent="-274320" algn="l" rtl="0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SzPts val="1550"/>
              <a:buChar char="🞇"/>
            </a:pPr>
            <a:r>
              <a:rPr lang="tr-TR" sz="2040" dirty="0" err="1"/>
              <a:t>All</a:t>
            </a:r>
            <a:r>
              <a:rPr lang="tr-TR" sz="2040" dirty="0"/>
              <a:t> </a:t>
            </a:r>
            <a:r>
              <a:rPr lang="tr-TR" sz="2040" dirty="0" err="1"/>
              <a:t>the</a:t>
            </a:r>
            <a:r>
              <a:rPr lang="tr-TR" sz="2040" dirty="0"/>
              <a:t> </a:t>
            </a:r>
            <a:r>
              <a:rPr lang="tr-TR" sz="2040" dirty="0" err="1"/>
              <a:t>entries</a:t>
            </a:r>
            <a:r>
              <a:rPr lang="tr-TR" sz="2040" dirty="0"/>
              <a:t> in </a:t>
            </a:r>
            <a:r>
              <a:rPr lang="tr-TR" sz="2040" dirty="0" err="1"/>
              <a:t>the</a:t>
            </a:r>
            <a:r>
              <a:rPr lang="tr-TR" sz="2040" dirty="0"/>
              <a:t> </a:t>
            </a:r>
            <a:r>
              <a:rPr lang="tr-TR" sz="2040" dirty="0" err="1"/>
              <a:t>original</a:t>
            </a:r>
            <a:r>
              <a:rPr lang="tr-TR" sz="2040" dirty="0"/>
              <a:t> </a:t>
            </a:r>
            <a:r>
              <a:rPr lang="tr-TR" sz="2040" dirty="0" err="1"/>
              <a:t>hash</a:t>
            </a:r>
            <a:r>
              <a:rPr lang="tr-TR" sz="2040" dirty="0"/>
              <a:t> </a:t>
            </a:r>
            <a:r>
              <a:rPr lang="tr-TR" sz="2040" dirty="0" err="1"/>
              <a:t>table</a:t>
            </a:r>
            <a:r>
              <a:rPr lang="tr-TR" sz="2040" dirty="0"/>
              <a:t> </a:t>
            </a:r>
            <a:r>
              <a:rPr lang="tr-TR" sz="2040" dirty="0" err="1"/>
              <a:t>will</a:t>
            </a:r>
            <a:r>
              <a:rPr lang="tr-TR" sz="2040" dirty="0"/>
              <a:t> </a:t>
            </a:r>
            <a:r>
              <a:rPr lang="tr-TR" sz="2040" dirty="0" err="1"/>
              <a:t>then</a:t>
            </a:r>
            <a:r>
              <a:rPr lang="tr-TR" sz="2040" dirty="0"/>
              <a:t> </a:t>
            </a:r>
            <a:r>
              <a:rPr lang="tr-TR" sz="2040" dirty="0" err="1"/>
              <a:t>have</a:t>
            </a:r>
            <a:r>
              <a:rPr lang="tr-TR" sz="2040" dirty="0"/>
              <a:t> </a:t>
            </a:r>
            <a:r>
              <a:rPr lang="tr-TR" sz="2040" dirty="0" err="1"/>
              <a:t>to</a:t>
            </a:r>
            <a:r>
              <a:rPr lang="tr-TR" sz="2040" dirty="0"/>
              <a:t> be </a:t>
            </a:r>
            <a:r>
              <a:rPr lang="tr-TR" sz="2040" dirty="0" err="1"/>
              <a:t>moved</a:t>
            </a:r>
            <a:r>
              <a:rPr lang="tr-TR" sz="2040" dirty="0"/>
              <a:t> </a:t>
            </a:r>
            <a:r>
              <a:rPr lang="tr-TR" sz="2040" dirty="0" err="1"/>
              <a:t>to</a:t>
            </a:r>
            <a:r>
              <a:rPr lang="tr-TR" sz="2040" dirty="0"/>
              <a:t> </a:t>
            </a:r>
            <a:r>
              <a:rPr lang="tr-TR" sz="2040" dirty="0" err="1"/>
              <a:t>the</a:t>
            </a:r>
            <a:r>
              <a:rPr lang="tr-TR" sz="2040" dirty="0"/>
              <a:t> </a:t>
            </a:r>
            <a:r>
              <a:rPr lang="tr-TR" sz="2040" dirty="0" err="1"/>
              <a:t>new</a:t>
            </a:r>
            <a:r>
              <a:rPr lang="tr-TR" sz="2040" dirty="0"/>
              <a:t> </a:t>
            </a:r>
            <a:r>
              <a:rPr lang="tr-TR" sz="2040" dirty="0" err="1"/>
              <a:t>hash</a:t>
            </a:r>
            <a:r>
              <a:rPr lang="tr-TR" sz="2040" dirty="0"/>
              <a:t> </a:t>
            </a:r>
            <a:r>
              <a:rPr lang="tr-TR" sz="2040" dirty="0" err="1"/>
              <a:t>table</a:t>
            </a:r>
            <a:r>
              <a:rPr lang="tr-TR" sz="2040" dirty="0"/>
              <a:t>. </a:t>
            </a:r>
            <a:endParaRPr sz="2040" dirty="0"/>
          </a:p>
          <a:p>
            <a:pPr marL="342900" lvl="0" indent="-274320" algn="l" rtl="0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SzPts val="1550"/>
              <a:buChar char="🞇"/>
            </a:pPr>
            <a:r>
              <a:rPr lang="tr-TR" sz="2040" dirty="0" err="1"/>
              <a:t>This</a:t>
            </a:r>
            <a:r>
              <a:rPr lang="tr-TR" sz="2040" dirty="0"/>
              <a:t> is done </a:t>
            </a:r>
            <a:r>
              <a:rPr lang="tr-TR" sz="2040" dirty="0" err="1"/>
              <a:t>by</a:t>
            </a:r>
            <a:r>
              <a:rPr lang="tr-TR" sz="2040" dirty="0"/>
              <a:t> </a:t>
            </a:r>
            <a:r>
              <a:rPr lang="tr-TR" sz="2040" dirty="0" err="1"/>
              <a:t>taking</a:t>
            </a:r>
            <a:r>
              <a:rPr lang="tr-TR" sz="2040" dirty="0"/>
              <a:t> </a:t>
            </a:r>
            <a:r>
              <a:rPr lang="tr-TR" sz="2040" dirty="0" err="1"/>
              <a:t>each</a:t>
            </a:r>
            <a:r>
              <a:rPr lang="tr-TR" sz="2040" dirty="0"/>
              <a:t> </a:t>
            </a:r>
            <a:r>
              <a:rPr lang="tr-TR" sz="2040" dirty="0" err="1"/>
              <a:t>entry</a:t>
            </a:r>
            <a:r>
              <a:rPr lang="tr-TR" sz="2040" dirty="0"/>
              <a:t>, </a:t>
            </a:r>
            <a:r>
              <a:rPr lang="tr-TR" sz="2040" dirty="0" err="1"/>
              <a:t>computing</a:t>
            </a:r>
            <a:r>
              <a:rPr lang="tr-TR" sz="2040" dirty="0"/>
              <a:t> </a:t>
            </a:r>
            <a:r>
              <a:rPr lang="tr-TR" sz="2040" dirty="0" err="1"/>
              <a:t>its</a:t>
            </a:r>
            <a:r>
              <a:rPr lang="tr-TR" sz="2040" dirty="0"/>
              <a:t> </a:t>
            </a:r>
            <a:r>
              <a:rPr lang="tr-TR" sz="2040" dirty="0" err="1"/>
              <a:t>new</a:t>
            </a:r>
            <a:r>
              <a:rPr lang="tr-TR" sz="2040" dirty="0"/>
              <a:t> </a:t>
            </a:r>
            <a:r>
              <a:rPr lang="tr-TR" sz="2040" dirty="0" err="1"/>
              <a:t>hash</a:t>
            </a:r>
            <a:r>
              <a:rPr lang="tr-TR" sz="2040" dirty="0"/>
              <a:t> </a:t>
            </a:r>
            <a:r>
              <a:rPr lang="tr-TR" sz="2040" dirty="0" err="1"/>
              <a:t>value</a:t>
            </a:r>
            <a:r>
              <a:rPr lang="tr-TR" sz="2040" dirty="0"/>
              <a:t>, </a:t>
            </a:r>
            <a:r>
              <a:rPr lang="tr-TR" sz="2040" dirty="0" err="1"/>
              <a:t>and</a:t>
            </a:r>
            <a:r>
              <a:rPr lang="tr-TR" sz="2040" dirty="0"/>
              <a:t> </a:t>
            </a:r>
            <a:r>
              <a:rPr lang="tr-TR" sz="2040" dirty="0" err="1"/>
              <a:t>then</a:t>
            </a:r>
            <a:r>
              <a:rPr lang="tr-TR" sz="2040" dirty="0"/>
              <a:t> </a:t>
            </a:r>
            <a:r>
              <a:rPr lang="tr-TR" sz="2040" dirty="0" err="1"/>
              <a:t>inserting</a:t>
            </a:r>
            <a:r>
              <a:rPr lang="tr-TR" sz="2040" dirty="0"/>
              <a:t> it in </a:t>
            </a:r>
            <a:r>
              <a:rPr lang="tr-TR" sz="2040" dirty="0" err="1"/>
              <a:t>the</a:t>
            </a:r>
            <a:r>
              <a:rPr lang="tr-TR" sz="2040" dirty="0"/>
              <a:t> </a:t>
            </a:r>
            <a:r>
              <a:rPr lang="tr-TR" sz="2040" dirty="0" err="1"/>
              <a:t>new</a:t>
            </a:r>
            <a:r>
              <a:rPr lang="tr-TR" sz="2040" dirty="0"/>
              <a:t> </a:t>
            </a:r>
            <a:r>
              <a:rPr lang="tr-TR" sz="2040" dirty="0" err="1"/>
              <a:t>hash</a:t>
            </a:r>
            <a:r>
              <a:rPr lang="tr-TR" sz="2040" dirty="0"/>
              <a:t> </a:t>
            </a:r>
            <a:r>
              <a:rPr lang="tr-TR" sz="2040" dirty="0" err="1"/>
              <a:t>table</a:t>
            </a:r>
            <a:r>
              <a:rPr lang="tr-TR" sz="2040" dirty="0"/>
              <a:t>.</a:t>
            </a:r>
            <a:endParaRPr dirty="0"/>
          </a:p>
          <a:p>
            <a:pPr marL="342900" lvl="0" indent="-274320" algn="l" rtl="0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SzPts val="1550"/>
              <a:buChar char="🞇"/>
            </a:pPr>
            <a:r>
              <a:rPr lang="tr-TR" sz="2040" dirty="0" err="1"/>
              <a:t>Though</a:t>
            </a:r>
            <a:r>
              <a:rPr lang="tr-TR" sz="2040" dirty="0"/>
              <a:t> </a:t>
            </a:r>
            <a:r>
              <a:rPr lang="tr-TR" sz="2040" dirty="0" err="1"/>
              <a:t>rehashing</a:t>
            </a:r>
            <a:r>
              <a:rPr lang="tr-TR" sz="2040" dirty="0"/>
              <a:t> </a:t>
            </a:r>
            <a:r>
              <a:rPr lang="tr-TR" sz="2040" dirty="0" err="1"/>
              <a:t>seems</a:t>
            </a:r>
            <a:r>
              <a:rPr lang="tr-TR" sz="2040" dirty="0"/>
              <a:t> </a:t>
            </a:r>
            <a:r>
              <a:rPr lang="tr-TR" sz="2040" dirty="0" err="1"/>
              <a:t>to</a:t>
            </a:r>
            <a:r>
              <a:rPr lang="tr-TR" sz="2040" dirty="0"/>
              <a:t> be a </a:t>
            </a:r>
            <a:r>
              <a:rPr lang="tr-TR" sz="2040" dirty="0" err="1"/>
              <a:t>simple</a:t>
            </a:r>
            <a:r>
              <a:rPr lang="tr-TR" sz="2040" dirty="0"/>
              <a:t> </a:t>
            </a:r>
            <a:r>
              <a:rPr lang="tr-TR" sz="2040" dirty="0" err="1"/>
              <a:t>process</a:t>
            </a:r>
            <a:r>
              <a:rPr lang="tr-TR" sz="2040" dirty="0"/>
              <a:t>, it is </a:t>
            </a:r>
            <a:r>
              <a:rPr lang="tr-TR" sz="2040" dirty="0" err="1"/>
              <a:t>quite</a:t>
            </a:r>
            <a:r>
              <a:rPr lang="tr-TR" sz="2040" dirty="0"/>
              <a:t> </a:t>
            </a:r>
            <a:r>
              <a:rPr lang="tr-TR" sz="2040" dirty="0" err="1"/>
              <a:t>expensive</a:t>
            </a:r>
            <a:r>
              <a:rPr lang="tr-TR" sz="2040" dirty="0"/>
              <a:t> </a:t>
            </a:r>
            <a:r>
              <a:rPr lang="tr-TR" sz="2040" dirty="0" err="1"/>
              <a:t>and</a:t>
            </a:r>
            <a:r>
              <a:rPr lang="tr-TR" sz="2040" dirty="0"/>
              <a:t> </a:t>
            </a:r>
            <a:r>
              <a:rPr lang="tr-TR" sz="2040" dirty="0" err="1"/>
              <a:t>must</a:t>
            </a:r>
            <a:r>
              <a:rPr lang="tr-TR" sz="2040" dirty="0"/>
              <a:t> </a:t>
            </a:r>
            <a:r>
              <a:rPr lang="tr-TR" sz="2040" dirty="0" err="1"/>
              <a:t>therefore</a:t>
            </a:r>
            <a:r>
              <a:rPr lang="tr-TR" sz="2040" dirty="0"/>
              <a:t> not be done </a:t>
            </a:r>
            <a:r>
              <a:rPr lang="tr-TR" sz="2040" dirty="0" err="1"/>
              <a:t>frequently</a:t>
            </a:r>
            <a:r>
              <a:rPr lang="tr-TR" sz="2040" dirty="0"/>
              <a:t>. </a:t>
            </a:r>
            <a:endParaRPr sz="2040" dirty="0"/>
          </a:p>
          <a:p>
            <a:pPr marL="0" lvl="0" indent="0" algn="l" rtl="0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None/>
            </a:pPr>
            <a:endParaRPr sz="2040" b="1" i="1" dirty="0"/>
          </a:p>
        </p:txBody>
      </p:sp>
      <p:sp>
        <p:nvSpPr>
          <p:cNvPr id="760" name="Google Shape;760;p55"/>
          <p:cNvSpPr txBox="1">
            <a:spLocks noGrp="1"/>
          </p:cNvSpPr>
          <p:nvPr>
            <p:ph type="sldNum" idx="12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51</a:t>
            </a:fld>
            <a:endParaRPr/>
          </a:p>
        </p:txBody>
      </p:sp>
      <p:sp>
        <p:nvSpPr>
          <p:cNvPr id="761" name="Google Shape;761;p55"/>
          <p:cNvSpPr txBox="1">
            <a:spLocks noGrp="1"/>
          </p:cNvSpPr>
          <p:nvPr>
            <p:ph type="ftr" idx="11"/>
          </p:nvPr>
        </p:nvSpPr>
        <p:spPr>
          <a:xfrm>
            <a:off x="5181600" y="6492875"/>
            <a:ext cx="35021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b="1">
                <a:solidFill>
                  <a:schemeClr val="dk1"/>
                </a:solidFill>
              </a:rPr>
              <a:t>Data Structures Using C, Second Edition</a:t>
            </a:r>
            <a:endParaRPr b="1">
              <a:solidFill>
                <a:schemeClr val="dk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>
                <a:solidFill>
                  <a:schemeClr val="dk1"/>
                </a:solidFill>
              </a:rPr>
              <a:t>Reema Thareja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p56"/>
          <p:cNvSpPr txBox="1">
            <a:spLocks noGrp="1"/>
          </p:cNvSpPr>
          <p:nvPr>
            <p:ph type="title"/>
          </p:nvPr>
        </p:nvSpPr>
        <p:spPr>
          <a:xfrm>
            <a:off x="442856" y="228600"/>
            <a:ext cx="7024744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Century Gothic"/>
              <a:buNone/>
            </a:pPr>
            <a:r>
              <a:rPr lang="tr-TR" sz="3600"/>
              <a:t>Collisions</a:t>
            </a:r>
            <a:endParaRPr sz="3600"/>
          </a:p>
        </p:txBody>
      </p:sp>
      <p:sp>
        <p:nvSpPr>
          <p:cNvPr id="768" name="Google Shape;768;p56"/>
          <p:cNvSpPr txBox="1">
            <a:spLocks noGrp="1"/>
          </p:cNvSpPr>
          <p:nvPr>
            <p:ph type="body" idx="1"/>
          </p:nvPr>
        </p:nvSpPr>
        <p:spPr>
          <a:xfrm>
            <a:off x="685800" y="914400"/>
            <a:ext cx="7848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274319" algn="l" rtl="0">
              <a:spcBef>
                <a:spcPts val="0"/>
              </a:spcBef>
              <a:spcAft>
                <a:spcPts val="0"/>
              </a:spcAft>
              <a:buSzPts val="1824"/>
              <a:buChar char="🞇"/>
            </a:pPr>
            <a:r>
              <a:rPr lang="tr-TR" b="1" i="1"/>
              <a:t>Rehashing</a:t>
            </a:r>
            <a:endParaRPr b="1" i="1"/>
          </a:p>
        </p:txBody>
      </p:sp>
      <p:sp>
        <p:nvSpPr>
          <p:cNvPr id="769" name="Google Shape;769;p56"/>
          <p:cNvSpPr txBox="1">
            <a:spLocks noGrp="1"/>
          </p:cNvSpPr>
          <p:nvPr>
            <p:ph type="sldNum" idx="12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52</a:t>
            </a:fld>
            <a:endParaRPr/>
          </a:p>
        </p:txBody>
      </p:sp>
      <p:sp>
        <p:nvSpPr>
          <p:cNvPr id="770" name="Google Shape;770;p56"/>
          <p:cNvSpPr txBox="1">
            <a:spLocks noGrp="1"/>
          </p:cNvSpPr>
          <p:nvPr>
            <p:ph type="ftr" idx="11"/>
          </p:nvPr>
        </p:nvSpPr>
        <p:spPr>
          <a:xfrm>
            <a:off x="5181600" y="6492875"/>
            <a:ext cx="35021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b="1">
                <a:solidFill>
                  <a:schemeClr val="dk1"/>
                </a:solidFill>
              </a:rPr>
              <a:t>Data Structures Using C, Second Edition</a:t>
            </a:r>
            <a:endParaRPr b="1">
              <a:solidFill>
                <a:schemeClr val="dk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>
                <a:solidFill>
                  <a:schemeClr val="dk1"/>
                </a:solidFill>
              </a:rPr>
              <a:t>Reema Thareja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771" name="Google Shape;771;p5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5858" y="2947988"/>
            <a:ext cx="7253742" cy="2995612"/>
          </a:xfrm>
          <a:prstGeom prst="rect">
            <a:avLst/>
          </a:prstGeom>
          <a:noFill/>
          <a:ln>
            <a:noFill/>
          </a:ln>
        </p:spPr>
      </p:pic>
      <p:sp>
        <p:nvSpPr>
          <p:cNvPr id="772" name="Google Shape;772;p56"/>
          <p:cNvSpPr txBox="1"/>
          <p:nvPr/>
        </p:nvSpPr>
        <p:spPr>
          <a:xfrm>
            <a:off x="685800" y="1219200"/>
            <a:ext cx="82296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274320" algn="l" rtl="0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accent1"/>
              </a:buClr>
              <a:buSzPts val="1550"/>
              <a:buFont typeface="Noto Sans Symbols"/>
              <a:buChar char="🞇"/>
            </a:pPr>
            <a:r>
              <a:rPr lang="tr-TR" sz="204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Consider the hash table of size 5 given below. </a:t>
            </a:r>
            <a:endParaRPr sz="204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lvl="0" indent="-274320" algn="l" rtl="0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accent1"/>
              </a:buClr>
              <a:buSzPts val="1550"/>
              <a:buFont typeface="Noto Sans Symbols"/>
              <a:buChar char="🞇"/>
            </a:pPr>
            <a:r>
              <a:rPr lang="tr-TR" sz="204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hash function used is </a:t>
            </a:r>
            <a:endParaRPr sz="204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lvl="0" indent="-274320" algn="l" rtl="0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None/>
            </a:pPr>
            <a:r>
              <a:rPr lang="tr-TR" sz="204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		h(k) = k % 5. </a:t>
            </a:r>
            <a:endParaRPr sz="204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lvl="0" indent="-274320" algn="l" rtl="0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accent1"/>
              </a:buClr>
              <a:buSzPts val="1550"/>
              <a:buFont typeface="Noto Sans Symbols"/>
              <a:buChar char="🞇"/>
            </a:pPr>
            <a:r>
              <a:rPr lang="tr-TR" sz="204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Rehash the entries into to a new hash table.</a:t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p57"/>
          <p:cNvSpPr txBox="1">
            <a:spLocks noGrp="1"/>
          </p:cNvSpPr>
          <p:nvPr>
            <p:ph type="title"/>
          </p:nvPr>
        </p:nvSpPr>
        <p:spPr>
          <a:xfrm>
            <a:off x="442856" y="228600"/>
            <a:ext cx="7024744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Century Gothic"/>
              <a:buNone/>
            </a:pPr>
            <a:r>
              <a:rPr lang="tr-TR" sz="3600"/>
              <a:t>Collisions</a:t>
            </a:r>
            <a:endParaRPr sz="3600"/>
          </a:p>
        </p:txBody>
      </p:sp>
      <p:sp>
        <p:nvSpPr>
          <p:cNvPr id="779" name="Google Shape;779;p57"/>
          <p:cNvSpPr txBox="1">
            <a:spLocks noGrp="1"/>
          </p:cNvSpPr>
          <p:nvPr>
            <p:ph type="body" idx="1"/>
          </p:nvPr>
        </p:nvSpPr>
        <p:spPr>
          <a:xfrm>
            <a:off x="685800" y="914400"/>
            <a:ext cx="7848600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274319" algn="l" rtl="0">
              <a:spcBef>
                <a:spcPts val="0"/>
              </a:spcBef>
              <a:spcAft>
                <a:spcPts val="0"/>
              </a:spcAft>
              <a:buSzPts val="1824"/>
              <a:buChar char="🞇"/>
            </a:pPr>
            <a:r>
              <a:rPr lang="tr-TR" b="1" dirty="0" err="1"/>
              <a:t>Collision</a:t>
            </a:r>
            <a:r>
              <a:rPr lang="tr-TR" b="1" dirty="0"/>
              <a:t> </a:t>
            </a:r>
            <a:r>
              <a:rPr lang="tr-TR" b="1" dirty="0" err="1"/>
              <a:t>Resolution</a:t>
            </a:r>
            <a:r>
              <a:rPr lang="tr-TR" b="1" dirty="0"/>
              <a:t> </a:t>
            </a:r>
            <a:r>
              <a:rPr lang="tr-TR" b="1" dirty="0" err="1"/>
              <a:t>by</a:t>
            </a:r>
            <a:r>
              <a:rPr lang="tr-TR" b="1" dirty="0"/>
              <a:t> </a:t>
            </a:r>
            <a:r>
              <a:rPr lang="tr-TR" b="1" dirty="0" err="1"/>
              <a:t>Chaining</a:t>
            </a:r>
            <a:endParaRPr b="1" dirty="0"/>
          </a:p>
          <a:p>
            <a:pPr marL="342900" lvl="0" indent="-274319" algn="l" rtl="0">
              <a:spcBef>
                <a:spcPts val="480"/>
              </a:spcBef>
              <a:spcAft>
                <a:spcPts val="0"/>
              </a:spcAft>
              <a:buSzPts val="1824"/>
              <a:buChar char="🞇"/>
            </a:pPr>
            <a:r>
              <a:rPr lang="tr-TR" dirty="0" err="1"/>
              <a:t>In</a:t>
            </a:r>
            <a:r>
              <a:rPr lang="tr-TR" dirty="0"/>
              <a:t> </a:t>
            </a:r>
            <a:r>
              <a:rPr lang="tr-TR" dirty="0" err="1"/>
              <a:t>chaining</a:t>
            </a:r>
            <a:r>
              <a:rPr lang="tr-TR" dirty="0"/>
              <a:t>, </a:t>
            </a:r>
            <a:r>
              <a:rPr lang="tr-TR" dirty="0" err="1"/>
              <a:t>each</a:t>
            </a:r>
            <a:r>
              <a:rPr lang="tr-TR" dirty="0"/>
              <a:t> </a:t>
            </a:r>
            <a:r>
              <a:rPr lang="tr-TR" dirty="0" err="1"/>
              <a:t>location</a:t>
            </a:r>
            <a:r>
              <a:rPr lang="tr-TR" dirty="0"/>
              <a:t> in a </a:t>
            </a:r>
            <a:r>
              <a:rPr lang="tr-TR" dirty="0" err="1"/>
              <a:t>hash</a:t>
            </a:r>
            <a:r>
              <a:rPr lang="tr-TR" dirty="0"/>
              <a:t> </a:t>
            </a:r>
            <a:r>
              <a:rPr lang="tr-TR" dirty="0" err="1"/>
              <a:t>table</a:t>
            </a:r>
            <a:r>
              <a:rPr lang="tr-TR" dirty="0"/>
              <a:t> </a:t>
            </a:r>
            <a:r>
              <a:rPr lang="tr-TR" dirty="0" err="1"/>
              <a:t>stores</a:t>
            </a:r>
            <a:r>
              <a:rPr lang="tr-TR" dirty="0"/>
              <a:t> a </a:t>
            </a:r>
            <a:r>
              <a:rPr lang="tr-TR" dirty="0" err="1"/>
              <a:t>pointer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a </a:t>
            </a:r>
            <a:r>
              <a:rPr lang="tr-TR" dirty="0" err="1"/>
              <a:t>linked</a:t>
            </a:r>
            <a:r>
              <a:rPr lang="tr-TR" dirty="0"/>
              <a:t> </a:t>
            </a:r>
            <a:r>
              <a:rPr lang="tr-TR" dirty="0" err="1"/>
              <a:t>list</a:t>
            </a:r>
            <a:r>
              <a:rPr lang="tr-TR" dirty="0"/>
              <a:t> </a:t>
            </a:r>
            <a:r>
              <a:rPr lang="tr-TR" dirty="0" err="1"/>
              <a:t>that</a:t>
            </a:r>
            <a:r>
              <a:rPr lang="tr-TR" dirty="0"/>
              <a:t> </a:t>
            </a:r>
            <a:r>
              <a:rPr lang="tr-TR" dirty="0" err="1"/>
              <a:t>contains</a:t>
            </a:r>
            <a:r>
              <a:rPr lang="tr-TR" dirty="0"/>
              <a:t> </a:t>
            </a:r>
            <a:r>
              <a:rPr lang="tr-TR" dirty="0" err="1"/>
              <a:t>all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key</a:t>
            </a:r>
            <a:r>
              <a:rPr lang="tr-TR" dirty="0"/>
              <a:t> </a:t>
            </a:r>
            <a:r>
              <a:rPr lang="tr-TR" dirty="0" err="1"/>
              <a:t>values</a:t>
            </a:r>
            <a:r>
              <a:rPr lang="tr-TR" dirty="0"/>
              <a:t> </a:t>
            </a:r>
            <a:r>
              <a:rPr lang="tr-TR" dirty="0" err="1"/>
              <a:t>that</a:t>
            </a:r>
            <a:r>
              <a:rPr lang="tr-TR" dirty="0"/>
              <a:t> </a:t>
            </a:r>
            <a:r>
              <a:rPr lang="tr-TR" dirty="0" err="1"/>
              <a:t>were</a:t>
            </a:r>
            <a:r>
              <a:rPr lang="tr-TR" dirty="0"/>
              <a:t> </a:t>
            </a:r>
            <a:r>
              <a:rPr lang="tr-TR" dirty="0" err="1"/>
              <a:t>hashed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that</a:t>
            </a:r>
            <a:r>
              <a:rPr lang="tr-TR" dirty="0"/>
              <a:t> </a:t>
            </a:r>
            <a:r>
              <a:rPr lang="tr-TR" dirty="0" err="1"/>
              <a:t>location</a:t>
            </a:r>
            <a:r>
              <a:rPr lang="tr-TR" dirty="0"/>
              <a:t>. </a:t>
            </a:r>
            <a:endParaRPr dirty="0"/>
          </a:p>
          <a:p>
            <a:pPr marL="342900" lvl="0" indent="-274319" algn="l" rtl="0">
              <a:spcBef>
                <a:spcPts val="480"/>
              </a:spcBef>
              <a:spcAft>
                <a:spcPts val="0"/>
              </a:spcAft>
              <a:buSzPts val="1824"/>
              <a:buChar char="🞇"/>
            </a:pPr>
            <a:r>
              <a:rPr lang="tr-TR" dirty="0" err="1"/>
              <a:t>That</a:t>
            </a:r>
            <a:r>
              <a:rPr lang="tr-TR" dirty="0"/>
              <a:t> is, </a:t>
            </a:r>
            <a:r>
              <a:rPr lang="tr-TR" dirty="0" err="1"/>
              <a:t>location</a:t>
            </a:r>
            <a:r>
              <a:rPr lang="tr-TR" dirty="0"/>
              <a:t> l in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hash</a:t>
            </a:r>
            <a:r>
              <a:rPr lang="tr-TR" dirty="0"/>
              <a:t> </a:t>
            </a:r>
            <a:r>
              <a:rPr lang="tr-TR" dirty="0" err="1"/>
              <a:t>table</a:t>
            </a:r>
            <a:r>
              <a:rPr lang="tr-TR" dirty="0"/>
              <a:t> </a:t>
            </a:r>
            <a:r>
              <a:rPr lang="tr-TR" dirty="0" err="1"/>
              <a:t>points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head</a:t>
            </a:r>
            <a:r>
              <a:rPr lang="tr-TR" dirty="0"/>
              <a:t> of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linked</a:t>
            </a:r>
            <a:r>
              <a:rPr lang="tr-TR" dirty="0"/>
              <a:t> </a:t>
            </a:r>
            <a:r>
              <a:rPr lang="tr-TR" dirty="0" err="1"/>
              <a:t>list</a:t>
            </a:r>
            <a:r>
              <a:rPr lang="tr-TR" dirty="0"/>
              <a:t> of </a:t>
            </a:r>
            <a:r>
              <a:rPr lang="tr-TR" dirty="0" err="1"/>
              <a:t>all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key</a:t>
            </a:r>
            <a:r>
              <a:rPr lang="tr-TR" dirty="0"/>
              <a:t> </a:t>
            </a:r>
            <a:r>
              <a:rPr lang="tr-TR" dirty="0" err="1"/>
              <a:t>values</a:t>
            </a:r>
            <a:r>
              <a:rPr lang="tr-TR" dirty="0"/>
              <a:t> </a:t>
            </a:r>
            <a:r>
              <a:rPr lang="tr-TR" dirty="0" err="1"/>
              <a:t>that</a:t>
            </a:r>
            <a:r>
              <a:rPr lang="tr-TR" dirty="0"/>
              <a:t> </a:t>
            </a:r>
            <a:r>
              <a:rPr lang="tr-TR" dirty="0" err="1"/>
              <a:t>hashed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l. </a:t>
            </a:r>
            <a:endParaRPr dirty="0"/>
          </a:p>
          <a:p>
            <a:pPr marL="342900" lvl="0" indent="-274319" algn="l" rtl="0">
              <a:spcBef>
                <a:spcPts val="480"/>
              </a:spcBef>
              <a:spcAft>
                <a:spcPts val="0"/>
              </a:spcAft>
              <a:buSzPts val="1824"/>
              <a:buChar char="🞇"/>
            </a:pPr>
            <a:r>
              <a:rPr lang="tr-TR" dirty="0" err="1"/>
              <a:t>However</a:t>
            </a:r>
            <a:r>
              <a:rPr lang="tr-TR" dirty="0"/>
              <a:t>, </a:t>
            </a:r>
            <a:r>
              <a:rPr lang="tr-TR" dirty="0" err="1"/>
              <a:t>if</a:t>
            </a:r>
            <a:r>
              <a:rPr lang="tr-TR" dirty="0"/>
              <a:t> </a:t>
            </a:r>
            <a:r>
              <a:rPr lang="tr-TR" dirty="0" err="1"/>
              <a:t>no</a:t>
            </a:r>
            <a:r>
              <a:rPr lang="tr-TR" dirty="0"/>
              <a:t> </a:t>
            </a:r>
            <a:r>
              <a:rPr lang="tr-TR" dirty="0" err="1"/>
              <a:t>key</a:t>
            </a:r>
            <a:r>
              <a:rPr lang="tr-TR" dirty="0"/>
              <a:t> </a:t>
            </a:r>
            <a:r>
              <a:rPr lang="tr-TR" dirty="0" err="1"/>
              <a:t>value</a:t>
            </a:r>
            <a:r>
              <a:rPr lang="tr-TR" dirty="0"/>
              <a:t> </a:t>
            </a:r>
            <a:r>
              <a:rPr lang="tr-TR" dirty="0" err="1"/>
              <a:t>hashes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l, </a:t>
            </a:r>
            <a:r>
              <a:rPr lang="tr-TR" dirty="0" err="1"/>
              <a:t>then</a:t>
            </a:r>
            <a:r>
              <a:rPr lang="tr-TR" dirty="0"/>
              <a:t> </a:t>
            </a:r>
            <a:r>
              <a:rPr lang="tr-TR" dirty="0" err="1"/>
              <a:t>location</a:t>
            </a:r>
            <a:r>
              <a:rPr lang="tr-TR" dirty="0"/>
              <a:t> l in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hash</a:t>
            </a:r>
            <a:r>
              <a:rPr lang="tr-TR" dirty="0"/>
              <a:t> </a:t>
            </a:r>
            <a:r>
              <a:rPr lang="tr-TR" dirty="0" err="1"/>
              <a:t>table</a:t>
            </a:r>
            <a:r>
              <a:rPr lang="tr-TR" dirty="0"/>
              <a:t> </a:t>
            </a:r>
            <a:r>
              <a:rPr lang="tr-TR" dirty="0" err="1"/>
              <a:t>contains</a:t>
            </a:r>
            <a:r>
              <a:rPr lang="tr-TR" dirty="0"/>
              <a:t> NULL. </a:t>
            </a:r>
            <a:endParaRPr dirty="0"/>
          </a:p>
          <a:p>
            <a:pPr marL="342900" lvl="0" indent="-274319" algn="l" rtl="0">
              <a:spcBef>
                <a:spcPts val="480"/>
              </a:spcBef>
              <a:spcAft>
                <a:spcPts val="0"/>
              </a:spcAft>
              <a:buSzPts val="1824"/>
              <a:buChar char="🞇"/>
            </a:pPr>
            <a:r>
              <a:rPr lang="tr-TR" dirty="0" err="1"/>
              <a:t>Figure</a:t>
            </a:r>
            <a:r>
              <a:rPr lang="tr-TR" dirty="0"/>
              <a:t> 15.5 </a:t>
            </a:r>
            <a:r>
              <a:rPr lang="tr-TR" dirty="0" err="1"/>
              <a:t>shows</a:t>
            </a:r>
            <a:r>
              <a:rPr lang="tr-TR" dirty="0"/>
              <a:t> how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key</a:t>
            </a:r>
            <a:r>
              <a:rPr lang="tr-TR" dirty="0"/>
              <a:t> </a:t>
            </a:r>
            <a:r>
              <a:rPr lang="tr-TR" dirty="0" err="1"/>
              <a:t>values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mapped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a </a:t>
            </a:r>
            <a:r>
              <a:rPr lang="tr-TR" dirty="0" err="1"/>
              <a:t>location</a:t>
            </a:r>
            <a:r>
              <a:rPr lang="tr-TR" dirty="0"/>
              <a:t> in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hash</a:t>
            </a:r>
            <a:r>
              <a:rPr lang="tr-TR" dirty="0"/>
              <a:t> </a:t>
            </a:r>
            <a:r>
              <a:rPr lang="tr-TR" dirty="0" err="1"/>
              <a:t>table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stored</a:t>
            </a:r>
            <a:r>
              <a:rPr lang="tr-TR" dirty="0"/>
              <a:t> in a </a:t>
            </a:r>
            <a:r>
              <a:rPr lang="tr-TR" dirty="0" err="1"/>
              <a:t>linked</a:t>
            </a:r>
            <a:r>
              <a:rPr lang="tr-TR" dirty="0"/>
              <a:t> </a:t>
            </a:r>
            <a:r>
              <a:rPr lang="tr-TR" dirty="0" err="1"/>
              <a:t>list</a:t>
            </a:r>
            <a:r>
              <a:rPr lang="tr-TR" dirty="0"/>
              <a:t> </a:t>
            </a:r>
            <a:r>
              <a:rPr lang="tr-TR" dirty="0" err="1"/>
              <a:t>that</a:t>
            </a:r>
            <a:r>
              <a:rPr lang="tr-TR" dirty="0"/>
              <a:t> </a:t>
            </a:r>
            <a:r>
              <a:rPr lang="tr-TR" dirty="0" err="1"/>
              <a:t>corresponds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that</a:t>
            </a:r>
            <a:r>
              <a:rPr lang="tr-TR" dirty="0"/>
              <a:t> </a:t>
            </a:r>
            <a:r>
              <a:rPr lang="tr-TR" dirty="0" err="1"/>
              <a:t>location</a:t>
            </a:r>
            <a:r>
              <a:rPr lang="tr-TR" dirty="0"/>
              <a:t>.</a:t>
            </a:r>
            <a:endParaRPr b="1" i="1" dirty="0"/>
          </a:p>
        </p:txBody>
      </p:sp>
      <p:sp>
        <p:nvSpPr>
          <p:cNvPr id="780" name="Google Shape;780;p57"/>
          <p:cNvSpPr txBox="1">
            <a:spLocks noGrp="1"/>
          </p:cNvSpPr>
          <p:nvPr>
            <p:ph type="sldNum" idx="12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53</a:t>
            </a:fld>
            <a:endParaRPr/>
          </a:p>
        </p:txBody>
      </p:sp>
      <p:sp>
        <p:nvSpPr>
          <p:cNvPr id="781" name="Google Shape;781;p57"/>
          <p:cNvSpPr txBox="1">
            <a:spLocks noGrp="1"/>
          </p:cNvSpPr>
          <p:nvPr>
            <p:ph type="ftr" idx="11"/>
          </p:nvPr>
        </p:nvSpPr>
        <p:spPr>
          <a:xfrm>
            <a:off x="5181600" y="6492875"/>
            <a:ext cx="35021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b="1">
                <a:solidFill>
                  <a:schemeClr val="dk1"/>
                </a:solidFill>
              </a:rPr>
              <a:t>Data Structures Using C, Second Edition</a:t>
            </a:r>
            <a:endParaRPr b="1">
              <a:solidFill>
                <a:schemeClr val="dk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>
                <a:solidFill>
                  <a:schemeClr val="dk1"/>
                </a:solidFill>
              </a:rPr>
              <a:t>Reema Thareja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Google Shape;787;p58"/>
          <p:cNvSpPr txBox="1">
            <a:spLocks noGrp="1"/>
          </p:cNvSpPr>
          <p:nvPr>
            <p:ph type="title"/>
          </p:nvPr>
        </p:nvSpPr>
        <p:spPr>
          <a:xfrm>
            <a:off x="442856" y="228600"/>
            <a:ext cx="7024744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Century Gothic"/>
              <a:buNone/>
            </a:pPr>
            <a:r>
              <a:rPr lang="tr-TR" sz="3600"/>
              <a:t>Collisions</a:t>
            </a:r>
            <a:endParaRPr sz="3600"/>
          </a:p>
        </p:txBody>
      </p:sp>
      <p:sp>
        <p:nvSpPr>
          <p:cNvPr id="788" name="Google Shape;788;p58"/>
          <p:cNvSpPr txBox="1">
            <a:spLocks noGrp="1"/>
          </p:cNvSpPr>
          <p:nvPr>
            <p:ph type="body" idx="1"/>
          </p:nvPr>
        </p:nvSpPr>
        <p:spPr>
          <a:xfrm>
            <a:off x="685800" y="914400"/>
            <a:ext cx="7848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274319" algn="l" rtl="0">
              <a:spcBef>
                <a:spcPts val="0"/>
              </a:spcBef>
              <a:spcAft>
                <a:spcPts val="0"/>
              </a:spcAft>
              <a:buSzPts val="1824"/>
              <a:buChar char="🞇"/>
            </a:pPr>
            <a:r>
              <a:rPr lang="tr-TR" b="1"/>
              <a:t>Collision Resolution by Chaining</a:t>
            </a:r>
            <a:endParaRPr b="1"/>
          </a:p>
        </p:txBody>
      </p:sp>
      <p:sp>
        <p:nvSpPr>
          <p:cNvPr id="789" name="Google Shape;789;p58"/>
          <p:cNvSpPr txBox="1">
            <a:spLocks noGrp="1"/>
          </p:cNvSpPr>
          <p:nvPr>
            <p:ph type="sldNum" idx="12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54</a:t>
            </a:fld>
            <a:endParaRPr/>
          </a:p>
        </p:txBody>
      </p:sp>
      <p:sp>
        <p:nvSpPr>
          <p:cNvPr id="790" name="Google Shape;790;p58"/>
          <p:cNvSpPr txBox="1">
            <a:spLocks noGrp="1"/>
          </p:cNvSpPr>
          <p:nvPr>
            <p:ph type="ftr" idx="11"/>
          </p:nvPr>
        </p:nvSpPr>
        <p:spPr>
          <a:xfrm>
            <a:off x="5181600" y="6492875"/>
            <a:ext cx="35021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b="1">
                <a:solidFill>
                  <a:schemeClr val="dk1"/>
                </a:solidFill>
              </a:rPr>
              <a:t>Data Structures Using C, Second Edition</a:t>
            </a:r>
            <a:endParaRPr b="1">
              <a:solidFill>
                <a:schemeClr val="dk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>
                <a:solidFill>
                  <a:schemeClr val="dk1"/>
                </a:solidFill>
              </a:rPr>
              <a:t>Reema Thareja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791" name="Google Shape;791;p5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3000" y="1981200"/>
            <a:ext cx="6911177" cy="30813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Google Shape;797;p59"/>
          <p:cNvSpPr txBox="1">
            <a:spLocks noGrp="1"/>
          </p:cNvSpPr>
          <p:nvPr>
            <p:ph type="title"/>
          </p:nvPr>
        </p:nvSpPr>
        <p:spPr>
          <a:xfrm>
            <a:off x="442856" y="228600"/>
            <a:ext cx="7024744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Century Gothic"/>
              <a:buNone/>
            </a:pPr>
            <a:r>
              <a:rPr lang="tr-TR" sz="3600"/>
              <a:t>Collisions</a:t>
            </a:r>
            <a:endParaRPr sz="3600"/>
          </a:p>
        </p:txBody>
      </p:sp>
      <p:sp>
        <p:nvSpPr>
          <p:cNvPr id="798" name="Google Shape;798;p59"/>
          <p:cNvSpPr txBox="1">
            <a:spLocks noGrp="1"/>
          </p:cNvSpPr>
          <p:nvPr>
            <p:ph type="body" idx="1"/>
          </p:nvPr>
        </p:nvSpPr>
        <p:spPr>
          <a:xfrm>
            <a:off x="685800" y="914400"/>
            <a:ext cx="7848600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274319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87"/>
              <a:buChar char="🞇"/>
            </a:pPr>
            <a:r>
              <a:rPr lang="tr-TR" sz="2220" b="1" i="1" dirty="0"/>
              <a:t>Operations on a </a:t>
            </a:r>
            <a:r>
              <a:rPr lang="tr-TR" sz="2220" b="1" i="1" dirty="0" err="1"/>
              <a:t>Chained</a:t>
            </a:r>
            <a:r>
              <a:rPr lang="tr-TR" sz="2220" b="1" i="1" dirty="0"/>
              <a:t> </a:t>
            </a:r>
            <a:r>
              <a:rPr lang="tr-TR" sz="2220" b="1" i="1" dirty="0" err="1"/>
              <a:t>Hash</a:t>
            </a:r>
            <a:r>
              <a:rPr lang="tr-TR" sz="2220" b="1" i="1" dirty="0"/>
              <a:t> </a:t>
            </a:r>
            <a:r>
              <a:rPr lang="tr-TR" sz="2220" b="1" i="1" dirty="0" err="1"/>
              <a:t>Table</a:t>
            </a:r>
            <a:endParaRPr dirty="0"/>
          </a:p>
          <a:p>
            <a:pPr marL="342900" lvl="0" indent="-274319" algn="l" rtl="0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SzPts val="1687"/>
              <a:buChar char="🞇"/>
            </a:pPr>
            <a:r>
              <a:rPr lang="tr-TR" sz="2220" dirty="0" err="1"/>
              <a:t>Searching</a:t>
            </a:r>
            <a:r>
              <a:rPr lang="tr-TR" sz="2220" dirty="0"/>
              <a:t> </a:t>
            </a:r>
            <a:r>
              <a:rPr lang="tr-TR" sz="2220" dirty="0" err="1"/>
              <a:t>for</a:t>
            </a:r>
            <a:r>
              <a:rPr lang="tr-TR" sz="2220" dirty="0"/>
              <a:t> a </a:t>
            </a:r>
            <a:r>
              <a:rPr lang="tr-TR" sz="2220" dirty="0" err="1"/>
              <a:t>value</a:t>
            </a:r>
            <a:r>
              <a:rPr lang="tr-TR" sz="2220" dirty="0"/>
              <a:t> in a </a:t>
            </a:r>
            <a:r>
              <a:rPr lang="tr-TR" sz="2220" dirty="0" err="1"/>
              <a:t>chained</a:t>
            </a:r>
            <a:r>
              <a:rPr lang="tr-TR" sz="2220" dirty="0"/>
              <a:t> </a:t>
            </a:r>
            <a:r>
              <a:rPr lang="tr-TR" sz="2220" dirty="0" err="1"/>
              <a:t>hash</a:t>
            </a:r>
            <a:r>
              <a:rPr lang="tr-TR" sz="2220" dirty="0"/>
              <a:t> </a:t>
            </a:r>
            <a:r>
              <a:rPr lang="tr-TR" sz="2220" dirty="0" err="1"/>
              <a:t>table</a:t>
            </a:r>
            <a:r>
              <a:rPr lang="tr-TR" sz="2220" dirty="0"/>
              <a:t> is as </a:t>
            </a:r>
            <a:r>
              <a:rPr lang="tr-TR" sz="2220" dirty="0" err="1"/>
              <a:t>simple</a:t>
            </a:r>
            <a:r>
              <a:rPr lang="tr-TR" sz="2220" dirty="0"/>
              <a:t> as </a:t>
            </a:r>
            <a:r>
              <a:rPr lang="tr-TR" sz="2220" dirty="0" err="1"/>
              <a:t>scanning</a:t>
            </a:r>
            <a:r>
              <a:rPr lang="tr-TR" sz="2220" dirty="0"/>
              <a:t> a </a:t>
            </a:r>
            <a:r>
              <a:rPr lang="tr-TR" sz="2220" dirty="0" err="1"/>
              <a:t>linked</a:t>
            </a:r>
            <a:r>
              <a:rPr lang="tr-TR" sz="2220" dirty="0"/>
              <a:t> </a:t>
            </a:r>
            <a:r>
              <a:rPr lang="tr-TR" sz="2220" dirty="0" err="1"/>
              <a:t>list</a:t>
            </a:r>
            <a:r>
              <a:rPr lang="tr-TR" sz="2220" dirty="0"/>
              <a:t> </a:t>
            </a:r>
            <a:r>
              <a:rPr lang="tr-TR" sz="2220" dirty="0" err="1"/>
              <a:t>for</a:t>
            </a:r>
            <a:r>
              <a:rPr lang="tr-TR" sz="2220" dirty="0"/>
              <a:t> an </a:t>
            </a:r>
            <a:r>
              <a:rPr lang="tr-TR" sz="2220" dirty="0" err="1"/>
              <a:t>entry</a:t>
            </a:r>
            <a:r>
              <a:rPr lang="tr-TR" sz="2220" dirty="0"/>
              <a:t> </a:t>
            </a:r>
            <a:r>
              <a:rPr lang="tr-TR" sz="2220" dirty="0" err="1"/>
              <a:t>with</a:t>
            </a:r>
            <a:r>
              <a:rPr lang="tr-TR" sz="2220" dirty="0"/>
              <a:t> </a:t>
            </a:r>
            <a:r>
              <a:rPr lang="tr-TR" sz="2220" dirty="0" err="1"/>
              <a:t>the</a:t>
            </a:r>
            <a:r>
              <a:rPr lang="tr-TR" sz="2220" dirty="0"/>
              <a:t> </a:t>
            </a:r>
            <a:r>
              <a:rPr lang="tr-TR" sz="2220" dirty="0" err="1"/>
              <a:t>given</a:t>
            </a:r>
            <a:r>
              <a:rPr lang="tr-TR" sz="2220" dirty="0"/>
              <a:t> </a:t>
            </a:r>
            <a:r>
              <a:rPr lang="tr-TR" sz="2220" dirty="0" err="1"/>
              <a:t>key</a:t>
            </a:r>
            <a:r>
              <a:rPr lang="tr-TR" sz="2220" dirty="0"/>
              <a:t>. </a:t>
            </a:r>
            <a:endParaRPr sz="2220" dirty="0"/>
          </a:p>
          <a:p>
            <a:pPr marL="342900" lvl="0" indent="-274319" algn="l" rtl="0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SzPts val="1687"/>
              <a:buChar char="🞇"/>
            </a:pPr>
            <a:r>
              <a:rPr lang="tr-TR" sz="2220" dirty="0" err="1"/>
              <a:t>Insertion</a:t>
            </a:r>
            <a:r>
              <a:rPr lang="tr-TR" sz="2220" dirty="0"/>
              <a:t> </a:t>
            </a:r>
            <a:r>
              <a:rPr lang="tr-TR" sz="2220" dirty="0" err="1"/>
              <a:t>operation</a:t>
            </a:r>
            <a:r>
              <a:rPr lang="tr-TR" sz="2220" dirty="0"/>
              <a:t> </a:t>
            </a:r>
            <a:r>
              <a:rPr lang="tr-TR" sz="2220" dirty="0" err="1"/>
              <a:t>appends</a:t>
            </a:r>
            <a:r>
              <a:rPr lang="tr-TR" sz="2220" dirty="0"/>
              <a:t> </a:t>
            </a:r>
            <a:r>
              <a:rPr lang="tr-TR" sz="2220" dirty="0" err="1"/>
              <a:t>the</a:t>
            </a:r>
            <a:r>
              <a:rPr lang="tr-TR" sz="2220" dirty="0"/>
              <a:t> </a:t>
            </a:r>
            <a:r>
              <a:rPr lang="tr-TR" sz="2220" dirty="0" err="1"/>
              <a:t>key</a:t>
            </a:r>
            <a:r>
              <a:rPr lang="tr-TR" sz="2220" dirty="0"/>
              <a:t> </a:t>
            </a:r>
            <a:r>
              <a:rPr lang="tr-TR" sz="2220" dirty="0" err="1"/>
              <a:t>to</a:t>
            </a:r>
            <a:r>
              <a:rPr lang="tr-TR" sz="2220" dirty="0"/>
              <a:t> </a:t>
            </a:r>
            <a:r>
              <a:rPr lang="tr-TR" sz="2220" dirty="0" err="1"/>
              <a:t>the</a:t>
            </a:r>
            <a:r>
              <a:rPr lang="tr-TR" sz="2220" dirty="0"/>
              <a:t> </a:t>
            </a:r>
            <a:r>
              <a:rPr lang="tr-TR" sz="2220" dirty="0" err="1"/>
              <a:t>beginning</a:t>
            </a:r>
            <a:r>
              <a:rPr lang="tr-TR" sz="2220" dirty="0"/>
              <a:t>/</a:t>
            </a:r>
            <a:r>
              <a:rPr lang="tr-TR" sz="2220" dirty="0" err="1"/>
              <a:t>end</a:t>
            </a:r>
            <a:r>
              <a:rPr lang="tr-TR" sz="2220" dirty="0"/>
              <a:t> of </a:t>
            </a:r>
            <a:r>
              <a:rPr lang="tr-TR" sz="2220" dirty="0" err="1"/>
              <a:t>the</a:t>
            </a:r>
            <a:r>
              <a:rPr lang="tr-TR" sz="2220" dirty="0"/>
              <a:t> </a:t>
            </a:r>
            <a:r>
              <a:rPr lang="tr-TR" sz="2220" dirty="0" err="1"/>
              <a:t>linked</a:t>
            </a:r>
            <a:r>
              <a:rPr lang="tr-TR" sz="2220" dirty="0"/>
              <a:t> </a:t>
            </a:r>
            <a:r>
              <a:rPr lang="tr-TR" sz="2220" dirty="0" err="1"/>
              <a:t>list</a:t>
            </a:r>
            <a:r>
              <a:rPr lang="tr-TR" sz="2220" dirty="0"/>
              <a:t> </a:t>
            </a:r>
            <a:r>
              <a:rPr lang="tr-TR" sz="2220" dirty="0" err="1"/>
              <a:t>pointed</a:t>
            </a:r>
            <a:r>
              <a:rPr lang="tr-TR" sz="2220" dirty="0"/>
              <a:t> </a:t>
            </a:r>
            <a:r>
              <a:rPr lang="tr-TR" sz="2220" dirty="0" err="1"/>
              <a:t>by</a:t>
            </a:r>
            <a:r>
              <a:rPr lang="tr-TR" sz="2220" dirty="0"/>
              <a:t> </a:t>
            </a:r>
            <a:r>
              <a:rPr lang="tr-TR" sz="2220" dirty="0" err="1"/>
              <a:t>the</a:t>
            </a:r>
            <a:r>
              <a:rPr lang="tr-TR" sz="2220" dirty="0"/>
              <a:t> </a:t>
            </a:r>
            <a:r>
              <a:rPr lang="tr-TR" sz="2220" dirty="0" err="1"/>
              <a:t>hashed</a:t>
            </a:r>
            <a:r>
              <a:rPr lang="tr-TR" sz="2220" dirty="0"/>
              <a:t> </a:t>
            </a:r>
            <a:r>
              <a:rPr lang="tr-TR" sz="2220" dirty="0" err="1"/>
              <a:t>location</a:t>
            </a:r>
            <a:r>
              <a:rPr lang="tr-TR" sz="2220" dirty="0"/>
              <a:t>. </a:t>
            </a:r>
            <a:endParaRPr sz="2220" dirty="0"/>
          </a:p>
          <a:p>
            <a:pPr marL="342900" lvl="0" indent="-274319" algn="l" rtl="0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SzPts val="1687"/>
              <a:buChar char="🞇"/>
            </a:pPr>
            <a:r>
              <a:rPr lang="tr-TR" sz="2220" dirty="0" err="1"/>
              <a:t>Deleting</a:t>
            </a:r>
            <a:r>
              <a:rPr lang="tr-TR" sz="2220" dirty="0"/>
              <a:t> a </a:t>
            </a:r>
            <a:r>
              <a:rPr lang="tr-TR" sz="2220" dirty="0" err="1"/>
              <a:t>key</a:t>
            </a:r>
            <a:r>
              <a:rPr lang="tr-TR" sz="2220" dirty="0"/>
              <a:t> </a:t>
            </a:r>
            <a:r>
              <a:rPr lang="tr-TR" sz="2220" dirty="0" err="1"/>
              <a:t>requires</a:t>
            </a:r>
            <a:r>
              <a:rPr lang="tr-TR" sz="2220" dirty="0"/>
              <a:t> </a:t>
            </a:r>
            <a:r>
              <a:rPr lang="tr-TR" sz="2220" dirty="0" err="1"/>
              <a:t>searching</a:t>
            </a:r>
            <a:r>
              <a:rPr lang="tr-TR" sz="2220" dirty="0"/>
              <a:t> </a:t>
            </a:r>
            <a:r>
              <a:rPr lang="tr-TR" sz="2220" dirty="0" err="1"/>
              <a:t>the</a:t>
            </a:r>
            <a:r>
              <a:rPr lang="tr-TR" sz="2220" dirty="0"/>
              <a:t> </a:t>
            </a:r>
            <a:r>
              <a:rPr lang="tr-TR" sz="2220" dirty="0" err="1"/>
              <a:t>list</a:t>
            </a:r>
            <a:r>
              <a:rPr lang="tr-TR" sz="2220" dirty="0"/>
              <a:t> </a:t>
            </a:r>
            <a:r>
              <a:rPr lang="tr-TR" sz="2220" dirty="0" err="1"/>
              <a:t>and</a:t>
            </a:r>
            <a:r>
              <a:rPr lang="tr-TR" sz="2220" dirty="0"/>
              <a:t> </a:t>
            </a:r>
            <a:r>
              <a:rPr lang="tr-TR" sz="2220" dirty="0" err="1"/>
              <a:t>removing</a:t>
            </a:r>
            <a:r>
              <a:rPr lang="tr-TR" sz="2220" dirty="0"/>
              <a:t> </a:t>
            </a:r>
            <a:r>
              <a:rPr lang="tr-TR" sz="2220" dirty="0" err="1"/>
              <a:t>the</a:t>
            </a:r>
            <a:r>
              <a:rPr lang="tr-TR" sz="2220" dirty="0"/>
              <a:t> element.</a:t>
            </a:r>
            <a:endParaRPr dirty="0"/>
          </a:p>
          <a:p>
            <a:pPr marL="342900" lvl="0" indent="-274319" algn="l" rtl="0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SzPts val="1687"/>
              <a:buChar char="🞇"/>
            </a:pPr>
            <a:r>
              <a:rPr lang="tr-TR" sz="2220" dirty="0" err="1"/>
              <a:t>Chained</a:t>
            </a:r>
            <a:r>
              <a:rPr lang="tr-TR" sz="2220" dirty="0"/>
              <a:t> </a:t>
            </a:r>
            <a:r>
              <a:rPr lang="tr-TR" sz="2220" dirty="0" err="1"/>
              <a:t>hash</a:t>
            </a:r>
            <a:r>
              <a:rPr lang="tr-TR" sz="2220" dirty="0"/>
              <a:t> </a:t>
            </a:r>
            <a:r>
              <a:rPr lang="tr-TR" sz="2220" dirty="0" err="1"/>
              <a:t>tables</a:t>
            </a:r>
            <a:r>
              <a:rPr lang="tr-TR" sz="2220" dirty="0"/>
              <a:t> </a:t>
            </a:r>
            <a:r>
              <a:rPr lang="tr-TR" sz="2220" dirty="0" err="1"/>
              <a:t>with</a:t>
            </a:r>
            <a:r>
              <a:rPr lang="tr-TR" sz="2220" dirty="0"/>
              <a:t> </a:t>
            </a:r>
            <a:r>
              <a:rPr lang="tr-TR" sz="2220" dirty="0" err="1"/>
              <a:t>linked</a:t>
            </a:r>
            <a:r>
              <a:rPr lang="tr-TR" sz="2220" dirty="0"/>
              <a:t> </a:t>
            </a:r>
            <a:r>
              <a:rPr lang="tr-TR" sz="2220" dirty="0" err="1"/>
              <a:t>lists</a:t>
            </a:r>
            <a:r>
              <a:rPr lang="tr-TR" sz="2220" dirty="0"/>
              <a:t> </a:t>
            </a:r>
            <a:r>
              <a:rPr lang="tr-TR" sz="2220" dirty="0" err="1"/>
              <a:t>are</a:t>
            </a:r>
            <a:r>
              <a:rPr lang="tr-TR" sz="2220" dirty="0"/>
              <a:t> </a:t>
            </a:r>
            <a:r>
              <a:rPr lang="tr-TR" sz="2220" dirty="0" err="1"/>
              <a:t>widely</a:t>
            </a:r>
            <a:r>
              <a:rPr lang="tr-TR" sz="2220" dirty="0"/>
              <a:t> </a:t>
            </a:r>
            <a:r>
              <a:rPr lang="tr-TR" sz="2220" dirty="0" err="1"/>
              <a:t>used</a:t>
            </a:r>
            <a:r>
              <a:rPr lang="tr-TR" sz="2220" dirty="0"/>
              <a:t> </a:t>
            </a:r>
            <a:r>
              <a:rPr lang="tr-TR" sz="2220" dirty="0" err="1"/>
              <a:t>due</a:t>
            </a:r>
            <a:r>
              <a:rPr lang="tr-TR" sz="2220" dirty="0"/>
              <a:t> </a:t>
            </a:r>
            <a:r>
              <a:rPr lang="tr-TR" sz="2220" dirty="0" err="1"/>
              <a:t>to</a:t>
            </a:r>
            <a:r>
              <a:rPr lang="tr-TR" sz="2220" dirty="0"/>
              <a:t> </a:t>
            </a:r>
            <a:r>
              <a:rPr lang="tr-TR" sz="2220" dirty="0" err="1"/>
              <a:t>the</a:t>
            </a:r>
            <a:r>
              <a:rPr lang="tr-TR" sz="2220" dirty="0"/>
              <a:t> </a:t>
            </a:r>
            <a:r>
              <a:rPr lang="tr-TR" sz="2220" dirty="0" err="1"/>
              <a:t>simplicity</a:t>
            </a:r>
            <a:r>
              <a:rPr lang="tr-TR" sz="2220" dirty="0"/>
              <a:t> of </a:t>
            </a:r>
            <a:r>
              <a:rPr lang="tr-TR" sz="2220" dirty="0" err="1"/>
              <a:t>the</a:t>
            </a:r>
            <a:r>
              <a:rPr lang="tr-TR" sz="2220" dirty="0"/>
              <a:t> </a:t>
            </a:r>
            <a:r>
              <a:rPr lang="tr-TR" sz="2220" dirty="0" err="1"/>
              <a:t>algorithms</a:t>
            </a:r>
            <a:r>
              <a:rPr lang="tr-TR" sz="2220" dirty="0"/>
              <a:t> </a:t>
            </a:r>
            <a:r>
              <a:rPr lang="tr-TR" sz="2220" dirty="0" err="1"/>
              <a:t>to</a:t>
            </a:r>
            <a:r>
              <a:rPr lang="tr-TR" sz="2220" dirty="0"/>
              <a:t> insert, </a:t>
            </a:r>
            <a:r>
              <a:rPr lang="tr-TR" sz="2220" dirty="0" err="1"/>
              <a:t>delete</a:t>
            </a:r>
            <a:r>
              <a:rPr lang="tr-TR" sz="2220" dirty="0"/>
              <a:t>, </a:t>
            </a:r>
            <a:r>
              <a:rPr lang="tr-TR" sz="2220" dirty="0" err="1"/>
              <a:t>and</a:t>
            </a:r>
            <a:r>
              <a:rPr lang="tr-TR" sz="2220" dirty="0"/>
              <a:t> </a:t>
            </a:r>
            <a:r>
              <a:rPr lang="tr-TR" sz="2220" dirty="0" err="1"/>
              <a:t>search</a:t>
            </a:r>
            <a:r>
              <a:rPr lang="tr-TR" sz="2220" dirty="0"/>
              <a:t> a </a:t>
            </a:r>
            <a:r>
              <a:rPr lang="tr-TR" sz="2220" dirty="0" err="1"/>
              <a:t>key</a:t>
            </a:r>
            <a:r>
              <a:rPr lang="tr-TR" sz="2220" dirty="0"/>
              <a:t>. </a:t>
            </a:r>
            <a:endParaRPr sz="2220" dirty="0"/>
          </a:p>
          <a:p>
            <a:pPr marL="342900" lvl="0" indent="-274319" algn="l" rtl="0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SzPts val="1687"/>
              <a:buChar char="🞇"/>
            </a:pPr>
            <a:r>
              <a:rPr lang="tr-TR" sz="2220" dirty="0" err="1"/>
              <a:t>The</a:t>
            </a:r>
            <a:r>
              <a:rPr lang="tr-TR" sz="2220" dirty="0"/>
              <a:t> </a:t>
            </a:r>
            <a:r>
              <a:rPr lang="tr-TR" sz="2220" dirty="0" err="1"/>
              <a:t>code</a:t>
            </a:r>
            <a:r>
              <a:rPr lang="tr-TR" sz="2220" dirty="0"/>
              <a:t> </a:t>
            </a:r>
            <a:r>
              <a:rPr lang="tr-TR" sz="2220" dirty="0" err="1"/>
              <a:t>for</a:t>
            </a:r>
            <a:r>
              <a:rPr lang="tr-TR" sz="2220" dirty="0"/>
              <a:t> </a:t>
            </a:r>
            <a:r>
              <a:rPr lang="tr-TR" sz="2220" dirty="0" err="1"/>
              <a:t>these</a:t>
            </a:r>
            <a:r>
              <a:rPr lang="tr-TR" sz="2220" dirty="0"/>
              <a:t> </a:t>
            </a:r>
            <a:r>
              <a:rPr lang="tr-TR" sz="2220" dirty="0" err="1"/>
              <a:t>algorithms</a:t>
            </a:r>
            <a:r>
              <a:rPr lang="tr-TR" sz="2220" dirty="0"/>
              <a:t> is </a:t>
            </a:r>
            <a:r>
              <a:rPr lang="tr-TR" sz="2220" dirty="0" err="1"/>
              <a:t>exactly</a:t>
            </a:r>
            <a:r>
              <a:rPr lang="tr-TR" sz="2220" dirty="0"/>
              <a:t> </a:t>
            </a:r>
            <a:r>
              <a:rPr lang="tr-TR" sz="2220" dirty="0" err="1"/>
              <a:t>the</a:t>
            </a:r>
            <a:r>
              <a:rPr lang="tr-TR" sz="2220" dirty="0"/>
              <a:t> </a:t>
            </a:r>
            <a:r>
              <a:rPr lang="tr-TR" sz="2220" dirty="0" err="1"/>
              <a:t>same</a:t>
            </a:r>
            <a:r>
              <a:rPr lang="tr-TR" sz="2220" dirty="0"/>
              <a:t> as </a:t>
            </a:r>
            <a:r>
              <a:rPr lang="tr-TR" sz="2220" dirty="0" err="1"/>
              <a:t>that</a:t>
            </a:r>
            <a:r>
              <a:rPr lang="tr-TR" sz="2220" dirty="0"/>
              <a:t> </a:t>
            </a:r>
            <a:r>
              <a:rPr lang="tr-TR" sz="2220" dirty="0" err="1"/>
              <a:t>for</a:t>
            </a:r>
            <a:r>
              <a:rPr lang="tr-TR" sz="2220" dirty="0"/>
              <a:t> </a:t>
            </a:r>
            <a:r>
              <a:rPr lang="tr-TR" sz="2220" dirty="0" err="1"/>
              <a:t>inserting</a:t>
            </a:r>
            <a:r>
              <a:rPr lang="tr-TR" sz="2220" dirty="0"/>
              <a:t>, </a:t>
            </a:r>
            <a:r>
              <a:rPr lang="tr-TR" sz="2220" dirty="0" err="1"/>
              <a:t>deleting</a:t>
            </a:r>
            <a:r>
              <a:rPr lang="tr-TR" sz="2220" dirty="0"/>
              <a:t>, </a:t>
            </a:r>
            <a:r>
              <a:rPr lang="tr-TR" sz="2220" dirty="0" err="1"/>
              <a:t>and</a:t>
            </a:r>
            <a:r>
              <a:rPr lang="tr-TR" sz="2220" dirty="0"/>
              <a:t> </a:t>
            </a:r>
            <a:r>
              <a:rPr lang="tr-TR" sz="2220" dirty="0" err="1"/>
              <a:t>searching</a:t>
            </a:r>
            <a:r>
              <a:rPr lang="tr-TR" sz="2220" dirty="0"/>
              <a:t> a </a:t>
            </a:r>
            <a:r>
              <a:rPr lang="tr-TR" sz="2220" dirty="0" err="1"/>
              <a:t>value</a:t>
            </a:r>
            <a:r>
              <a:rPr lang="tr-TR" sz="2220" dirty="0"/>
              <a:t> in a </a:t>
            </a:r>
            <a:r>
              <a:rPr lang="tr-TR" sz="2220" dirty="0" err="1"/>
              <a:t>single</a:t>
            </a:r>
            <a:r>
              <a:rPr lang="tr-TR" sz="2220" dirty="0"/>
              <a:t> </a:t>
            </a:r>
            <a:r>
              <a:rPr lang="tr-TR" sz="2220" dirty="0" err="1"/>
              <a:t>linked</a:t>
            </a:r>
            <a:r>
              <a:rPr lang="tr-TR" sz="2220" dirty="0"/>
              <a:t> </a:t>
            </a:r>
            <a:r>
              <a:rPr lang="tr-TR" sz="2220" dirty="0" err="1"/>
              <a:t>list</a:t>
            </a:r>
            <a:r>
              <a:rPr lang="tr-TR" sz="2220" dirty="0"/>
              <a:t> </a:t>
            </a:r>
            <a:r>
              <a:rPr lang="tr-TR" sz="2220" dirty="0" err="1"/>
              <a:t>that</a:t>
            </a:r>
            <a:r>
              <a:rPr lang="tr-TR" sz="2220" dirty="0"/>
              <a:t> </a:t>
            </a:r>
            <a:r>
              <a:rPr lang="tr-TR" sz="2220" dirty="0" err="1"/>
              <a:t>we</a:t>
            </a:r>
            <a:r>
              <a:rPr lang="tr-TR" sz="2220" dirty="0"/>
              <a:t> </a:t>
            </a:r>
            <a:r>
              <a:rPr lang="tr-TR" sz="2220" dirty="0" err="1"/>
              <a:t>have</a:t>
            </a:r>
            <a:r>
              <a:rPr lang="tr-TR" sz="2220" dirty="0"/>
              <a:t> </a:t>
            </a:r>
            <a:r>
              <a:rPr lang="tr-TR" sz="2220" dirty="0" err="1"/>
              <a:t>already</a:t>
            </a:r>
            <a:r>
              <a:rPr lang="tr-TR" sz="2220" dirty="0"/>
              <a:t> </a:t>
            </a:r>
            <a:r>
              <a:rPr lang="tr-TR" sz="2220" dirty="0" err="1"/>
              <a:t>studied</a:t>
            </a:r>
            <a:r>
              <a:rPr lang="tr-TR" sz="2220" dirty="0"/>
              <a:t> in </a:t>
            </a:r>
            <a:r>
              <a:rPr lang="tr-TR" sz="2220" dirty="0" err="1"/>
              <a:t>Chapter</a:t>
            </a:r>
            <a:r>
              <a:rPr lang="tr-TR" sz="2220" dirty="0"/>
              <a:t> 6.</a:t>
            </a:r>
            <a:endParaRPr sz="2220" b="1" dirty="0"/>
          </a:p>
        </p:txBody>
      </p:sp>
      <p:sp>
        <p:nvSpPr>
          <p:cNvPr id="799" name="Google Shape;799;p59"/>
          <p:cNvSpPr txBox="1">
            <a:spLocks noGrp="1"/>
          </p:cNvSpPr>
          <p:nvPr>
            <p:ph type="sldNum" idx="12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55</a:t>
            </a:fld>
            <a:endParaRPr/>
          </a:p>
        </p:txBody>
      </p:sp>
      <p:sp>
        <p:nvSpPr>
          <p:cNvPr id="800" name="Google Shape;800;p59"/>
          <p:cNvSpPr txBox="1">
            <a:spLocks noGrp="1"/>
          </p:cNvSpPr>
          <p:nvPr>
            <p:ph type="ftr" idx="11"/>
          </p:nvPr>
        </p:nvSpPr>
        <p:spPr>
          <a:xfrm>
            <a:off x="5181600" y="6492875"/>
            <a:ext cx="35021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b="1">
                <a:solidFill>
                  <a:schemeClr val="dk1"/>
                </a:solidFill>
              </a:rPr>
              <a:t>Data Structures Using C, Second Edition</a:t>
            </a:r>
            <a:endParaRPr b="1">
              <a:solidFill>
                <a:schemeClr val="dk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>
                <a:solidFill>
                  <a:schemeClr val="dk1"/>
                </a:solidFill>
              </a:rPr>
              <a:t>Reema Thareja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p60"/>
          <p:cNvSpPr txBox="1">
            <a:spLocks noGrp="1"/>
          </p:cNvSpPr>
          <p:nvPr>
            <p:ph type="title"/>
          </p:nvPr>
        </p:nvSpPr>
        <p:spPr>
          <a:xfrm>
            <a:off x="442856" y="228600"/>
            <a:ext cx="7024744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Century Gothic"/>
              <a:buNone/>
            </a:pPr>
            <a:r>
              <a:rPr lang="tr-TR" sz="3600"/>
              <a:t>Collisions</a:t>
            </a:r>
            <a:endParaRPr sz="3600"/>
          </a:p>
        </p:txBody>
      </p:sp>
      <p:sp>
        <p:nvSpPr>
          <p:cNvPr id="807" name="Google Shape;807;p60"/>
          <p:cNvSpPr txBox="1">
            <a:spLocks noGrp="1"/>
          </p:cNvSpPr>
          <p:nvPr>
            <p:ph type="body" idx="1"/>
          </p:nvPr>
        </p:nvSpPr>
        <p:spPr>
          <a:xfrm>
            <a:off x="685800" y="914400"/>
            <a:ext cx="7848600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274319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87"/>
              <a:buChar char="🞇"/>
            </a:pPr>
            <a:r>
              <a:rPr lang="tr-TR" sz="2220" b="1" i="1" dirty="0"/>
              <a:t>Operations on a </a:t>
            </a:r>
            <a:r>
              <a:rPr lang="tr-TR" sz="2220" b="1" i="1" dirty="0" err="1"/>
              <a:t>Chained</a:t>
            </a:r>
            <a:r>
              <a:rPr lang="tr-TR" sz="2220" b="1" i="1" dirty="0"/>
              <a:t> </a:t>
            </a:r>
            <a:r>
              <a:rPr lang="tr-TR" sz="2220" b="1" i="1" dirty="0" err="1"/>
              <a:t>Hash</a:t>
            </a:r>
            <a:r>
              <a:rPr lang="tr-TR" sz="2220" b="1" i="1" dirty="0"/>
              <a:t> </a:t>
            </a:r>
            <a:r>
              <a:rPr lang="tr-TR" sz="2220" b="1" i="1" dirty="0" err="1"/>
              <a:t>Table</a:t>
            </a:r>
            <a:endParaRPr sz="2220" b="1" i="1" dirty="0"/>
          </a:p>
          <a:p>
            <a:pPr marL="342900" lvl="0" indent="-274319" algn="l" rtl="0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SzPts val="1687"/>
              <a:buChar char="🞇"/>
            </a:pPr>
            <a:r>
              <a:rPr lang="tr-TR" sz="2220" dirty="0" err="1"/>
              <a:t>While</a:t>
            </a:r>
            <a:r>
              <a:rPr lang="tr-TR" sz="2220" dirty="0"/>
              <a:t> </a:t>
            </a:r>
            <a:r>
              <a:rPr lang="tr-TR" sz="2220" dirty="0" err="1"/>
              <a:t>the</a:t>
            </a:r>
            <a:r>
              <a:rPr lang="tr-TR" sz="2220" dirty="0"/>
              <a:t> </a:t>
            </a:r>
            <a:r>
              <a:rPr lang="tr-TR" sz="2220" dirty="0" err="1"/>
              <a:t>cost</a:t>
            </a:r>
            <a:r>
              <a:rPr lang="tr-TR" sz="2220" dirty="0"/>
              <a:t> of </a:t>
            </a:r>
            <a:r>
              <a:rPr lang="tr-TR" sz="2220" dirty="0" err="1"/>
              <a:t>inserting</a:t>
            </a:r>
            <a:r>
              <a:rPr lang="tr-TR" sz="2220" dirty="0"/>
              <a:t> a </a:t>
            </a:r>
            <a:r>
              <a:rPr lang="tr-TR" sz="2220" dirty="0" err="1"/>
              <a:t>key</a:t>
            </a:r>
            <a:r>
              <a:rPr lang="tr-TR" sz="2220" dirty="0"/>
              <a:t> in a </a:t>
            </a:r>
            <a:r>
              <a:rPr lang="tr-TR" sz="2220" dirty="0" err="1"/>
              <a:t>chained</a:t>
            </a:r>
            <a:r>
              <a:rPr lang="tr-TR" sz="2220" dirty="0"/>
              <a:t> </a:t>
            </a:r>
            <a:r>
              <a:rPr lang="tr-TR" sz="2220" dirty="0" err="1"/>
              <a:t>hash</a:t>
            </a:r>
            <a:r>
              <a:rPr lang="tr-TR" sz="2220" dirty="0"/>
              <a:t> </a:t>
            </a:r>
            <a:r>
              <a:rPr lang="tr-TR" sz="2220" dirty="0" err="1"/>
              <a:t>table</a:t>
            </a:r>
            <a:r>
              <a:rPr lang="tr-TR" sz="2220" dirty="0"/>
              <a:t> is O(1), </a:t>
            </a:r>
            <a:r>
              <a:rPr lang="tr-TR" sz="2220" dirty="0" err="1"/>
              <a:t>the</a:t>
            </a:r>
            <a:r>
              <a:rPr lang="tr-TR" sz="2220" dirty="0"/>
              <a:t> </a:t>
            </a:r>
            <a:r>
              <a:rPr lang="tr-TR" sz="2220" dirty="0" err="1"/>
              <a:t>cost</a:t>
            </a:r>
            <a:r>
              <a:rPr lang="tr-TR" sz="2220" dirty="0"/>
              <a:t> of </a:t>
            </a:r>
            <a:r>
              <a:rPr lang="tr-TR" sz="2220" dirty="0" err="1"/>
              <a:t>deleting</a:t>
            </a:r>
            <a:r>
              <a:rPr lang="tr-TR" sz="2220" dirty="0"/>
              <a:t> </a:t>
            </a:r>
            <a:r>
              <a:rPr lang="tr-TR" sz="2220" dirty="0" err="1"/>
              <a:t>and</a:t>
            </a:r>
            <a:r>
              <a:rPr lang="tr-TR" sz="2220" dirty="0"/>
              <a:t> </a:t>
            </a:r>
            <a:r>
              <a:rPr lang="tr-TR" sz="2220" dirty="0" err="1"/>
              <a:t>searching</a:t>
            </a:r>
            <a:r>
              <a:rPr lang="tr-TR" sz="2220" dirty="0"/>
              <a:t> a </a:t>
            </a:r>
            <a:r>
              <a:rPr lang="tr-TR" sz="2220" dirty="0" err="1"/>
              <a:t>value</a:t>
            </a:r>
            <a:r>
              <a:rPr lang="tr-TR" sz="2220" dirty="0"/>
              <a:t> is </a:t>
            </a:r>
            <a:r>
              <a:rPr lang="tr-TR" sz="2220" dirty="0" err="1"/>
              <a:t>given</a:t>
            </a:r>
            <a:r>
              <a:rPr lang="tr-TR" sz="2220" dirty="0"/>
              <a:t> as O(m) </a:t>
            </a:r>
            <a:r>
              <a:rPr lang="tr-TR" sz="2220" dirty="0" err="1"/>
              <a:t>where</a:t>
            </a:r>
            <a:r>
              <a:rPr lang="tr-TR" sz="2220" dirty="0"/>
              <a:t> m is </a:t>
            </a:r>
            <a:r>
              <a:rPr lang="tr-TR" sz="2220" dirty="0" err="1"/>
              <a:t>the</a:t>
            </a:r>
            <a:r>
              <a:rPr lang="tr-TR" sz="2220" dirty="0"/>
              <a:t> </a:t>
            </a:r>
            <a:r>
              <a:rPr lang="tr-TR" sz="2220" dirty="0" err="1"/>
              <a:t>number</a:t>
            </a:r>
            <a:r>
              <a:rPr lang="tr-TR" sz="2220" dirty="0"/>
              <a:t> of </a:t>
            </a:r>
            <a:r>
              <a:rPr lang="tr-TR" sz="2220" dirty="0" err="1"/>
              <a:t>elements</a:t>
            </a:r>
            <a:r>
              <a:rPr lang="tr-TR" sz="2220" dirty="0"/>
              <a:t> in </a:t>
            </a:r>
            <a:r>
              <a:rPr lang="tr-TR" sz="2220" dirty="0" err="1"/>
              <a:t>the</a:t>
            </a:r>
            <a:r>
              <a:rPr lang="tr-TR" sz="2220" dirty="0"/>
              <a:t> </a:t>
            </a:r>
            <a:r>
              <a:rPr lang="tr-TR" sz="2220" dirty="0" err="1"/>
              <a:t>list</a:t>
            </a:r>
            <a:r>
              <a:rPr lang="tr-TR" sz="2220" dirty="0"/>
              <a:t> of </a:t>
            </a:r>
            <a:r>
              <a:rPr lang="tr-TR" sz="2220" dirty="0" err="1"/>
              <a:t>that</a:t>
            </a:r>
            <a:r>
              <a:rPr lang="tr-TR" sz="2220" dirty="0"/>
              <a:t> </a:t>
            </a:r>
            <a:r>
              <a:rPr lang="tr-TR" sz="2220" dirty="0" err="1"/>
              <a:t>location</a:t>
            </a:r>
            <a:r>
              <a:rPr lang="tr-TR" sz="2220" dirty="0"/>
              <a:t>. </a:t>
            </a:r>
            <a:endParaRPr sz="2220" dirty="0"/>
          </a:p>
          <a:p>
            <a:pPr marL="342900" lvl="0" indent="-274319" algn="l" rtl="0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SzPts val="1687"/>
              <a:buChar char="🞇"/>
            </a:pPr>
            <a:r>
              <a:rPr lang="tr-TR" sz="2220" dirty="0" err="1"/>
              <a:t>Searching</a:t>
            </a:r>
            <a:r>
              <a:rPr lang="tr-TR" sz="2220" dirty="0"/>
              <a:t> </a:t>
            </a:r>
            <a:r>
              <a:rPr lang="tr-TR" sz="2220" dirty="0" err="1"/>
              <a:t>and</a:t>
            </a:r>
            <a:r>
              <a:rPr lang="tr-TR" sz="2220" dirty="0"/>
              <a:t> </a:t>
            </a:r>
            <a:r>
              <a:rPr lang="tr-TR" sz="2220" dirty="0" err="1"/>
              <a:t>deleting</a:t>
            </a:r>
            <a:r>
              <a:rPr lang="tr-TR" sz="2220" dirty="0"/>
              <a:t> </a:t>
            </a:r>
            <a:r>
              <a:rPr lang="tr-TR" sz="2220" dirty="0" err="1"/>
              <a:t>takes</a:t>
            </a:r>
            <a:r>
              <a:rPr lang="tr-TR" sz="2220" dirty="0"/>
              <a:t> </a:t>
            </a:r>
            <a:r>
              <a:rPr lang="tr-TR" sz="2220" dirty="0" err="1"/>
              <a:t>more</a:t>
            </a:r>
            <a:r>
              <a:rPr lang="tr-TR" sz="2220" dirty="0"/>
              <a:t> time </a:t>
            </a:r>
            <a:r>
              <a:rPr lang="tr-TR" sz="2220" dirty="0" err="1"/>
              <a:t>because</a:t>
            </a:r>
            <a:r>
              <a:rPr lang="tr-TR" sz="2220" dirty="0"/>
              <a:t> </a:t>
            </a:r>
            <a:r>
              <a:rPr lang="tr-TR" sz="2220" dirty="0" err="1"/>
              <a:t>these</a:t>
            </a:r>
            <a:r>
              <a:rPr lang="tr-TR" sz="2220" dirty="0"/>
              <a:t> </a:t>
            </a:r>
            <a:r>
              <a:rPr lang="tr-TR" sz="2220" dirty="0" err="1"/>
              <a:t>operations</a:t>
            </a:r>
            <a:r>
              <a:rPr lang="tr-TR" sz="2220" dirty="0"/>
              <a:t> </a:t>
            </a:r>
            <a:r>
              <a:rPr lang="tr-TR" sz="2220" dirty="0" err="1"/>
              <a:t>scan</a:t>
            </a:r>
            <a:r>
              <a:rPr lang="tr-TR" sz="2220" dirty="0"/>
              <a:t> </a:t>
            </a:r>
            <a:r>
              <a:rPr lang="tr-TR" sz="2220" dirty="0" err="1"/>
              <a:t>the</a:t>
            </a:r>
            <a:r>
              <a:rPr lang="tr-TR" sz="2220" dirty="0"/>
              <a:t> </a:t>
            </a:r>
            <a:r>
              <a:rPr lang="tr-TR" sz="2220" dirty="0" err="1"/>
              <a:t>entries</a:t>
            </a:r>
            <a:r>
              <a:rPr lang="tr-TR" sz="2220" dirty="0"/>
              <a:t> of </a:t>
            </a:r>
            <a:r>
              <a:rPr lang="tr-TR" sz="2220" dirty="0" err="1"/>
              <a:t>the</a:t>
            </a:r>
            <a:r>
              <a:rPr lang="tr-TR" sz="2220" dirty="0"/>
              <a:t> </a:t>
            </a:r>
            <a:r>
              <a:rPr lang="tr-TR" sz="2220" dirty="0" err="1"/>
              <a:t>selected</a:t>
            </a:r>
            <a:r>
              <a:rPr lang="tr-TR" sz="2220" dirty="0"/>
              <a:t> </a:t>
            </a:r>
            <a:r>
              <a:rPr lang="tr-TR" sz="2220" dirty="0" err="1"/>
              <a:t>location</a:t>
            </a:r>
            <a:r>
              <a:rPr lang="tr-TR" sz="2220" dirty="0"/>
              <a:t> </a:t>
            </a:r>
            <a:r>
              <a:rPr lang="tr-TR" sz="2220" dirty="0" err="1"/>
              <a:t>for</a:t>
            </a:r>
            <a:r>
              <a:rPr lang="tr-TR" sz="2220" dirty="0"/>
              <a:t> </a:t>
            </a:r>
            <a:r>
              <a:rPr lang="tr-TR" sz="2220" dirty="0" err="1"/>
              <a:t>the</a:t>
            </a:r>
            <a:r>
              <a:rPr lang="tr-TR" sz="2220" dirty="0"/>
              <a:t> </a:t>
            </a:r>
            <a:r>
              <a:rPr lang="tr-TR" sz="2220" dirty="0" err="1"/>
              <a:t>desired</a:t>
            </a:r>
            <a:r>
              <a:rPr lang="tr-TR" sz="2220" dirty="0"/>
              <a:t> </a:t>
            </a:r>
            <a:r>
              <a:rPr lang="tr-TR" sz="2220" dirty="0" err="1"/>
              <a:t>key</a:t>
            </a:r>
            <a:r>
              <a:rPr lang="tr-TR" sz="2220" dirty="0"/>
              <a:t>.</a:t>
            </a:r>
            <a:endParaRPr dirty="0"/>
          </a:p>
          <a:p>
            <a:pPr marL="342900" lvl="0" indent="-274319" algn="l" rtl="0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SzPts val="1687"/>
              <a:buChar char="🞇"/>
            </a:pPr>
            <a:r>
              <a:rPr lang="tr-TR" sz="2220" dirty="0" err="1"/>
              <a:t>In</a:t>
            </a:r>
            <a:r>
              <a:rPr lang="tr-TR" sz="2220" dirty="0"/>
              <a:t> </a:t>
            </a:r>
            <a:r>
              <a:rPr lang="tr-TR" sz="2220" dirty="0" err="1"/>
              <a:t>the</a:t>
            </a:r>
            <a:r>
              <a:rPr lang="tr-TR" sz="2220" dirty="0"/>
              <a:t> </a:t>
            </a:r>
            <a:r>
              <a:rPr lang="tr-TR" sz="2220" dirty="0" err="1"/>
              <a:t>worst</a:t>
            </a:r>
            <a:r>
              <a:rPr lang="tr-TR" sz="2220" dirty="0"/>
              <a:t> </a:t>
            </a:r>
            <a:r>
              <a:rPr lang="tr-TR" sz="2220" dirty="0" err="1"/>
              <a:t>case</a:t>
            </a:r>
            <a:r>
              <a:rPr lang="tr-TR" sz="2220" dirty="0"/>
              <a:t>, </a:t>
            </a:r>
            <a:r>
              <a:rPr lang="tr-TR" sz="2220" dirty="0" err="1"/>
              <a:t>searching</a:t>
            </a:r>
            <a:r>
              <a:rPr lang="tr-TR" sz="2220" dirty="0"/>
              <a:t> a </a:t>
            </a:r>
            <a:r>
              <a:rPr lang="tr-TR" sz="2220" dirty="0" err="1"/>
              <a:t>value</a:t>
            </a:r>
            <a:r>
              <a:rPr lang="tr-TR" sz="2220" dirty="0"/>
              <a:t> </a:t>
            </a:r>
            <a:r>
              <a:rPr lang="tr-TR" sz="2220" dirty="0" err="1"/>
              <a:t>may</a:t>
            </a:r>
            <a:r>
              <a:rPr lang="tr-TR" sz="2220" dirty="0"/>
              <a:t> </a:t>
            </a:r>
            <a:r>
              <a:rPr lang="tr-TR" sz="2220" dirty="0" err="1"/>
              <a:t>take</a:t>
            </a:r>
            <a:r>
              <a:rPr lang="tr-TR" sz="2220" dirty="0"/>
              <a:t> a </a:t>
            </a:r>
            <a:r>
              <a:rPr lang="tr-TR" sz="2220" dirty="0" err="1"/>
              <a:t>running</a:t>
            </a:r>
            <a:r>
              <a:rPr lang="tr-TR" sz="2220" dirty="0"/>
              <a:t> time of O(n), </a:t>
            </a:r>
            <a:r>
              <a:rPr lang="tr-TR" sz="2220" dirty="0" err="1"/>
              <a:t>where</a:t>
            </a:r>
            <a:r>
              <a:rPr lang="tr-TR" sz="2220" dirty="0"/>
              <a:t> n is </a:t>
            </a:r>
            <a:r>
              <a:rPr lang="tr-TR" sz="2220" dirty="0" err="1"/>
              <a:t>the</a:t>
            </a:r>
            <a:r>
              <a:rPr lang="tr-TR" sz="2220" dirty="0"/>
              <a:t> </a:t>
            </a:r>
            <a:r>
              <a:rPr lang="tr-TR" sz="2220" dirty="0" err="1"/>
              <a:t>number</a:t>
            </a:r>
            <a:r>
              <a:rPr lang="tr-TR" sz="2220" dirty="0"/>
              <a:t> of </a:t>
            </a:r>
            <a:r>
              <a:rPr lang="tr-TR" sz="2220" dirty="0" err="1"/>
              <a:t>key</a:t>
            </a:r>
            <a:r>
              <a:rPr lang="tr-TR" sz="2220" dirty="0"/>
              <a:t> </a:t>
            </a:r>
            <a:r>
              <a:rPr lang="tr-TR" sz="2220" dirty="0" err="1"/>
              <a:t>values</a:t>
            </a:r>
            <a:r>
              <a:rPr lang="tr-TR" sz="2220" dirty="0"/>
              <a:t> </a:t>
            </a:r>
            <a:r>
              <a:rPr lang="tr-TR" sz="2220" dirty="0" err="1"/>
              <a:t>stored</a:t>
            </a:r>
            <a:r>
              <a:rPr lang="tr-TR" sz="2220" dirty="0"/>
              <a:t> in </a:t>
            </a:r>
            <a:r>
              <a:rPr lang="tr-TR" sz="2220" dirty="0" err="1"/>
              <a:t>the</a:t>
            </a:r>
            <a:r>
              <a:rPr lang="tr-TR" sz="2220" dirty="0"/>
              <a:t> </a:t>
            </a:r>
            <a:r>
              <a:rPr lang="tr-TR" sz="2220" dirty="0" err="1"/>
              <a:t>chained</a:t>
            </a:r>
            <a:r>
              <a:rPr lang="tr-TR" sz="2220" dirty="0"/>
              <a:t> </a:t>
            </a:r>
            <a:r>
              <a:rPr lang="tr-TR" sz="2220" dirty="0" err="1"/>
              <a:t>hash</a:t>
            </a:r>
            <a:r>
              <a:rPr lang="tr-TR" sz="2220" dirty="0"/>
              <a:t> </a:t>
            </a:r>
            <a:r>
              <a:rPr lang="tr-TR" sz="2220" dirty="0" err="1"/>
              <a:t>table</a:t>
            </a:r>
            <a:r>
              <a:rPr lang="tr-TR" sz="2220" dirty="0"/>
              <a:t>. </a:t>
            </a:r>
            <a:endParaRPr sz="2220" dirty="0"/>
          </a:p>
          <a:p>
            <a:pPr marL="342900" lvl="0" indent="-274319" algn="l" rtl="0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SzPts val="1687"/>
              <a:buChar char="🞇"/>
            </a:pPr>
            <a:r>
              <a:rPr lang="tr-TR" sz="2220" dirty="0" err="1"/>
              <a:t>This</a:t>
            </a:r>
            <a:r>
              <a:rPr lang="tr-TR" sz="2220" dirty="0"/>
              <a:t> </a:t>
            </a:r>
            <a:r>
              <a:rPr lang="tr-TR" sz="2220" dirty="0" err="1"/>
              <a:t>case</a:t>
            </a:r>
            <a:r>
              <a:rPr lang="tr-TR" sz="2220" dirty="0"/>
              <a:t> </a:t>
            </a:r>
            <a:r>
              <a:rPr lang="tr-TR" sz="2220" dirty="0" err="1"/>
              <a:t>arises</a:t>
            </a:r>
            <a:r>
              <a:rPr lang="tr-TR" sz="2220" dirty="0"/>
              <a:t> </a:t>
            </a:r>
            <a:r>
              <a:rPr lang="tr-TR" sz="2220" dirty="0" err="1"/>
              <a:t>when</a:t>
            </a:r>
            <a:r>
              <a:rPr lang="tr-TR" sz="2220" dirty="0"/>
              <a:t> </a:t>
            </a:r>
            <a:r>
              <a:rPr lang="tr-TR" sz="2220" dirty="0" err="1"/>
              <a:t>all</a:t>
            </a:r>
            <a:r>
              <a:rPr lang="tr-TR" sz="2220" dirty="0"/>
              <a:t> </a:t>
            </a:r>
            <a:r>
              <a:rPr lang="tr-TR" sz="2220" dirty="0" err="1"/>
              <a:t>the</a:t>
            </a:r>
            <a:r>
              <a:rPr lang="tr-TR" sz="2220" dirty="0"/>
              <a:t> </a:t>
            </a:r>
            <a:r>
              <a:rPr lang="tr-TR" sz="2220" dirty="0" err="1"/>
              <a:t>key</a:t>
            </a:r>
            <a:r>
              <a:rPr lang="tr-TR" sz="2220" dirty="0"/>
              <a:t> </a:t>
            </a:r>
            <a:r>
              <a:rPr lang="tr-TR" sz="2220" dirty="0" err="1"/>
              <a:t>values</a:t>
            </a:r>
            <a:r>
              <a:rPr lang="tr-TR" sz="2220" dirty="0"/>
              <a:t> </a:t>
            </a:r>
            <a:r>
              <a:rPr lang="tr-TR" sz="2220" dirty="0" err="1"/>
              <a:t>are</a:t>
            </a:r>
            <a:r>
              <a:rPr lang="tr-TR" sz="2220" dirty="0"/>
              <a:t> </a:t>
            </a:r>
            <a:r>
              <a:rPr lang="tr-TR" sz="2220" dirty="0" err="1"/>
              <a:t>inserted</a:t>
            </a:r>
            <a:r>
              <a:rPr lang="tr-TR" sz="2220" dirty="0"/>
              <a:t> </a:t>
            </a:r>
            <a:r>
              <a:rPr lang="tr-TR" sz="2220" dirty="0" err="1"/>
              <a:t>into</a:t>
            </a:r>
            <a:r>
              <a:rPr lang="tr-TR" sz="2220" dirty="0"/>
              <a:t> </a:t>
            </a:r>
            <a:r>
              <a:rPr lang="tr-TR" sz="2220" dirty="0" err="1"/>
              <a:t>the</a:t>
            </a:r>
            <a:r>
              <a:rPr lang="tr-TR" sz="2220" dirty="0"/>
              <a:t> </a:t>
            </a:r>
            <a:r>
              <a:rPr lang="tr-TR" sz="2220" dirty="0" err="1"/>
              <a:t>linked</a:t>
            </a:r>
            <a:r>
              <a:rPr lang="tr-TR" sz="2220" dirty="0"/>
              <a:t> </a:t>
            </a:r>
            <a:r>
              <a:rPr lang="tr-TR" sz="2220" dirty="0" err="1"/>
              <a:t>list</a:t>
            </a:r>
            <a:r>
              <a:rPr lang="tr-TR" sz="2220" dirty="0"/>
              <a:t> of </a:t>
            </a:r>
            <a:r>
              <a:rPr lang="tr-TR" sz="2220" dirty="0" err="1"/>
              <a:t>the</a:t>
            </a:r>
            <a:r>
              <a:rPr lang="tr-TR" sz="2220" dirty="0"/>
              <a:t> </a:t>
            </a:r>
            <a:r>
              <a:rPr lang="tr-TR" sz="2220" dirty="0" err="1"/>
              <a:t>same</a:t>
            </a:r>
            <a:r>
              <a:rPr lang="tr-TR" sz="2220" dirty="0"/>
              <a:t> </a:t>
            </a:r>
            <a:r>
              <a:rPr lang="tr-TR" sz="2220" dirty="0" err="1"/>
              <a:t>location</a:t>
            </a:r>
            <a:r>
              <a:rPr lang="tr-TR" sz="2220" dirty="0"/>
              <a:t> (of </a:t>
            </a:r>
            <a:r>
              <a:rPr lang="tr-TR" sz="2220" dirty="0" err="1"/>
              <a:t>the</a:t>
            </a:r>
            <a:r>
              <a:rPr lang="tr-TR" sz="2220" dirty="0"/>
              <a:t> </a:t>
            </a:r>
            <a:r>
              <a:rPr lang="tr-TR" sz="2220" dirty="0" err="1"/>
              <a:t>hash</a:t>
            </a:r>
            <a:r>
              <a:rPr lang="tr-TR" sz="2220" dirty="0"/>
              <a:t> </a:t>
            </a:r>
            <a:r>
              <a:rPr lang="tr-TR" sz="2220" dirty="0" err="1"/>
              <a:t>table</a:t>
            </a:r>
            <a:r>
              <a:rPr lang="tr-TR" sz="2220" dirty="0"/>
              <a:t>). </a:t>
            </a:r>
            <a:endParaRPr sz="2220" b="1" i="1" dirty="0"/>
          </a:p>
        </p:txBody>
      </p:sp>
      <p:sp>
        <p:nvSpPr>
          <p:cNvPr id="808" name="Google Shape;808;p60"/>
          <p:cNvSpPr txBox="1">
            <a:spLocks noGrp="1"/>
          </p:cNvSpPr>
          <p:nvPr>
            <p:ph type="sldNum" idx="12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56</a:t>
            </a:fld>
            <a:endParaRPr/>
          </a:p>
        </p:txBody>
      </p:sp>
      <p:sp>
        <p:nvSpPr>
          <p:cNvPr id="809" name="Google Shape;809;p60"/>
          <p:cNvSpPr txBox="1">
            <a:spLocks noGrp="1"/>
          </p:cNvSpPr>
          <p:nvPr>
            <p:ph type="ftr" idx="11"/>
          </p:nvPr>
        </p:nvSpPr>
        <p:spPr>
          <a:xfrm>
            <a:off x="5181600" y="6492875"/>
            <a:ext cx="35021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b="1">
                <a:solidFill>
                  <a:schemeClr val="dk1"/>
                </a:solidFill>
              </a:rPr>
              <a:t>Data Structures Using C, Second Edition</a:t>
            </a:r>
            <a:endParaRPr b="1">
              <a:solidFill>
                <a:schemeClr val="dk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>
                <a:solidFill>
                  <a:schemeClr val="dk1"/>
                </a:solidFill>
              </a:rPr>
              <a:t>Reema Thareja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Google Shape;815;p66"/>
          <p:cNvSpPr txBox="1">
            <a:spLocks noGrp="1"/>
          </p:cNvSpPr>
          <p:nvPr>
            <p:ph type="title"/>
          </p:nvPr>
        </p:nvSpPr>
        <p:spPr>
          <a:xfrm>
            <a:off x="442856" y="228600"/>
            <a:ext cx="7024744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Century Gothic"/>
              <a:buNone/>
            </a:pPr>
            <a:r>
              <a:rPr lang="tr-TR" sz="3600"/>
              <a:t>Collisions</a:t>
            </a:r>
            <a:endParaRPr sz="3600"/>
          </a:p>
        </p:txBody>
      </p:sp>
      <p:sp>
        <p:nvSpPr>
          <p:cNvPr id="816" name="Google Shape;816;p66"/>
          <p:cNvSpPr txBox="1">
            <a:spLocks noGrp="1"/>
          </p:cNvSpPr>
          <p:nvPr>
            <p:ph type="body" idx="1"/>
          </p:nvPr>
        </p:nvSpPr>
        <p:spPr>
          <a:xfrm>
            <a:off x="685800" y="914400"/>
            <a:ext cx="7848600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287019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76"/>
              <a:buChar char="🞇"/>
            </a:pPr>
            <a:r>
              <a:rPr lang="tr-TR" sz="1879" b="1" i="1" dirty="0" err="1"/>
              <a:t>Pros</a:t>
            </a:r>
            <a:r>
              <a:rPr lang="tr-TR" sz="1879" b="1" i="1" dirty="0"/>
              <a:t> </a:t>
            </a:r>
            <a:r>
              <a:rPr lang="tr-TR" sz="1879" b="1" i="1" dirty="0" err="1"/>
              <a:t>and</a:t>
            </a:r>
            <a:r>
              <a:rPr lang="tr-TR" sz="1879" b="1" i="1" dirty="0"/>
              <a:t> </a:t>
            </a:r>
            <a:r>
              <a:rPr lang="tr-TR" sz="1879" b="1" i="1" dirty="0" err="1"/>
              <a:t>Cons</a:t>
            </a:r>
            <a:endParaRPr sz="1879" b="1" i="1" dirty="0"/>
          </a:p>
          <a:p>
            <a:pPr marL="342900" lvl="0" indent="-287019" algn="l" rtl="0">
              <a:lnSpc>
                <a:spcPct val="80000"/>
              </a:lnSpc>
              <a:spcBef>
                <a:spcPts val="336"/>
              </a:spcBef>
              <a:spcAft>
                <a:spcPts val="0"/>
              </a:spcAft>
              <a:buSzPts val="1476"/>
              <a:buChar char="🞇"/>
            </a:pPr>
            <a:r>
              <a:rPr lang="tr-TR" sz="1879" dirty="0" err="1"/>
              <a:t>The</a:t>
            </a:r>
            <a:r>
              <a:rPr lang="tr-TR" sz="1879" dirty="0"/>
              <a:t> main </a:t>
            </a:r>
            <a:r>
              <a:rPr lang="tr-TR" sz="1879" dirty="0" err="1"/>
              <a:t>advantage</a:t>
            </a:r>
            <a:r>
              <a:rPr lang="tr-TR" sz="1879" dirty="0"/>
              <a:t> of </a:t>
            </a:r>
            <a:r>
              <a:rPr lang="tr-TR" sz="1879" dirty="0" err="1"/>
              <a:t>using</a:t>
            </a:r>
            <a:r>
              <a:rPr lang="tr-TR" sz="1879" dirty="0"/>
              <a:t> a </a:t>
            </a:r>
            <a:r>
              <a:rPr lang="tr-TR" sz="1879" dirty="0" err="1"/>
              <a:t>chained</a:t>
            </a:r>
            <a:r>
              <a:rPr lang="tr-TR" sz="1879" dirty="0"/>
              <a:t> </a:t>
            </a:r>
            <a:r>
              <a:rPr lang="tr-TR" sz="1879" dirty="0" err="1"/>
              <a:t>hash</a:t>
            </a:r>
            <a:r>
              <a:rPr lang="tr-TR" sz="1879" dirty="0"/>
              <a:t> </a:t>
            </a:r>
            <a:r>
              <a:rPr lang="tr-TR" sz="1879" dirty="0" err="1"/>
              <a:t>table</a:t>
            </a:r>
            <a:r>
              <a:rPr lang="tr-TR" sz="1879" dirty="0"/>
              <a:t> is </a:t>
            </a:r>
            <a:r>
              <a:rPr lang="tr-TR" sz="1879" dirty="0" err="1"/>
              <a:t>that</a:t>
            </a:r>
            <a:r>
              <a:rPr lang="tr-TR" sz="1879" dirty="0"/>
              <a:t> it </a:t>
            </a:r>
            <a:r>
              <a:rPr lang="tr-TR" sz="1879" dirty="0" err="1"/>
              <a:t>remains</a:t>
            </a:r>
            <a:r>
              <a:rPr lang="tr-TR" sz="1879" dirty="0"/>
              <a:t> </a:t>
            </a:r>
            <a:r>
              <a:rPr lang="tr-TR" sz="1879" dirty="0" err="1"/>
              <a:t>effective</a:t>
            </a:r>
            <a:r>
              <a:rPr lang="tr-TR" sz="1879" dirty="0"/>
              <a:t> </a:t>
            </a:r>
            <a:r>
              <a:rPr lang="tr-TR" sz="1879" dirty="0" err="1"/>
              <a:t>even</a:t>
            </a:r>
            <a:r>
              <a:rPr lang="tr-TR" sz="1879" dirty="0"/>
              <a:t> </a:t>
            </a:r>
            <a:r>
              <a:rPr lang="tr-TR" sz="1879" dirty="0" err="1"/>
              <a:t>when</a:t>
            </a:r>
            <a:r>
              <a:rPr lang="tr-TR" sz="1879" dirty="0"/>
              <a:t> </a:t>
            </a:r>
            <a:r>
              <a:rPr lang="tr-TR" sz="1879" dirty="0" err="1"/>
              <a:t>the</a:t>
            </a:r>
            <a:r>
              <a:rPr lang="tr-TR" sz="1879" dirty="0"/>
              <a:t> </a:t>
            </a:r>
            <a:r>
              <a:rPr lang="tr-TR" sz="1879" dirty="0" err="1"/>
              <a:t>number</a:t>
            </a:r>
            <a:r>
              <a:rPr lang="tr-TR" sz="1879" dirty="0"/>
              <a:t> of </a:t>
            </a:r>
            <a:r>
              <a:rPr lang="tr-TR" sz="1879" dirty="0" err="1"/>
              <a:t>key</a:t>
            </a:r>
            <a:r>
              <a:rPr lang="tr-TR" sz="1879" dirty="0"/>
              <a:t> </a:t>
            </a:r>
            <a:r>
              <a:rPr lang="tr-TR" sz="1879" dirty="0" err="1"/>
              <a:t>values</a:t>
            </a:r>
            <a:r>
              <a:rPr lang="tr-TR" sz="1879" dirty="0"/>
              <a:t> </a:t>
            </a:r>
            <a:r>
              <a:rPr lang="tr-TR" sz="1879" dirty="0" err="1"/>
              <a:t>to</a:t>
            </a:r>
            <a:r>
              <a:rPr lang="tr-TR" sz="1879" dirty="0"/>
              <a:t> be </a:t>
            </a:r>
            <a:r>
              <a:rPr lang="tr-TR" sz="1879" dirty="0" err="1"/>
              <a:t>stored</a:t>
            </a:r>
            <a:r>
              <a:rPr lang="tr-TR" sz="1879" dirty="0"/>
              <a:t> is </a:t>
            </a:r>
            <a:r>
              <a:rPr lang="tr-TR" sz="1879" dirty="0" err="1"/>
              <a:t>much</a:t>
            </a:r>
            <a:r>
              <a:rPr lang="tr-TR" sz="1879" dirty="0"/>
              <a:t> </a:t>
            </a:r>
            <a:r>
              <a:rPr lang="tr-TR" sz="1879" dirty="0" err="1"/>
              <a:t>higher</a:t>
            </a:r>
            <a:r>
              <a:rPr lang="tr-TR" sz="1879" dirty="0"/>
              <a:t> </a:t>
            </a:r>
            <a:r>
              <a:rPr lang="tr-TR" sz="1879" dirty="0" err="1"/>
              <a:t>than</a:t>
            </a:r>
            <a:r>
              <a:rPr lang="tr-TR" sz="1879" dirty="0"/>
              <a:t> </a:t>
            </a:r>
            <a:r>
              <a:rPr lang="tr-TR" sz="1879" dirty="0" err="1"/>
              <a:t>the</a:t>
            </a:r>
            <a:r>
              <a:rPr lang="tr-TR" sz="1879" dirty="0"/>
              <a:t> </a:t>
            </a:r>
            <a:r>
              <a:rPr lang="tr-TR" sz="1879" dirty="0" err="1"/>
              <a:t>number</a:t>
            </a:r>
            <a:r>
              <a:rPr lang="tr-TR" sz="1879" dirty="0"/>
              <a:t> of </a:t>
            </a:r>
            <a:r>
              <a:rPr lang="tr-TR" sz="1879" dirty="0" err="1"/>
              <a:t>locations</a:t>
            </a:r>
            <a:r>
              <a:rPr lang="tr-TR" sz="1879" dirty="0"/>
              <a:t> in </a:t>
            </a:r>
            <a:r>
              <a:rPr lang="tr-TR" sz="1879" dirty="0" err="1"/>
              <a:t>the</a:t>
            </a:r>
            <a:r>
              <a:rPr lang="tr-TR" sz="1879" dirty="0"/>
              <a:t> </a:t>
            </a:r>
            <a:r>
              <a:rPr lang="tr-TR" sz="1879" dirty="0" err="1"/>
              <a:t>hash</a:t>
            </a:r>
            <a:r>
              <a:rPr lang="tr-TR" sz="1879" dirty="0"/>
              <a:t> </a:t>
            </a:r>
            <a:r>
              <a:rPr lang="tr-TR" sz="1879" dirty="0" err="1"/>
              <a:t>table</a:t>
            </a:r>
            <a:r>
              <a:rPr lang="tr-TR" sz="1879" dirty="0"/>
              <a:t>. </a:t>
            </a:r>
            <a:endParaRPr sz="1879" dirty="0"/>
          </a:p>
          <a:p>
            <a:pPr marL="342900" lvl="0" indent="-287020" algn="l" rtl="0">
              <a:lnSpc>
                <a:spcPct val="80000"/>
              </a:lnSpc>
              <a:spcBef>
                <a:spcPts val="336"/>
              </a:spcBef>
              <a:spcAft>
                <a:spcPts val="0"/>
              </a:spcAft>
              <a:buSzPts val="1476"/>
              <a:buChar char="🞇"/>
            </a:pPr>
            <a:r>
              <a:rPr lang="tr-TR" sz="1879" dirty="0" err="1"/>
              <a:t>However</a:t>
            </a:r>
            <a:r>
              <a:rPr lang="tr-TR" sz="1879" dirty="0"/>
              <a:t>, </a:t>
            </a:r>
            <a:r>
              <a:rPr lang="tr-TR" sz="1879" dirty="0" err="1"/>
              <a:t>with</a:t>
            </a:r>
            <a:r>
              <a:rPr lang="tr-TR" sz="1879" dirty="0"/>
              <a:t> </a:t>
            </a:r>
            <a:r>
              <a:rPr lang="tr-TR" sz="1879" dirty="0" err="1"/>
              <a:t>the</a:t>
            </a:r>
            <a:r>
              <a:rPr lang="tr-TR" sz="1879" dirty="0"/>
              <a:t> </a:t>
            </a:r>
            <a:r>
              <a:rPr lang="tr-TR" sz="1879" dirty="0" err="1"/>
              <a:t>increase</a:t>
            </a:r>
            <a:r>
              <a:rPr lang="tr-TR" sz="1879" dirty="0"/>
              <a:t> in </a:t>
            </a:r>
            <a:r>
              <a:rPr lang="tr-TR" sz="1879" dirty="0" err="1"/>
              <a:t>the</a:t>
            </a:r>
            <a:r>
              <a:rPr lang="tr-TR" sz="1879" dirty="0"/>
              <a:t> </a:t>
            </a:r>
            <a:r>
              <a:rPr lang="tr-TR" sz="1879" dirty="0" err="1"/>
              <a:t>number</a:t>
            </a:r>
            <a:r>
              <a:rPr lang="tr-TR" sz="1879" dirty="0"/>
              <a:t> of </a:t>
            </a:r>
            <a:r>
              <a:rPr lang="tr-TR" sz="1879" dirty="0" err="1"/>
              <a:t>keys</a:t>
            </a:r>
            <a:r>
              <a:rPr lang="tr-TR" sz="1879" dirty="0"/>
              <a:t> </a:t>
            </a:r>
            <a:r>
              <a:rPr lang="tr-TR" sz="1879" dirty="0" err="1"/>
              <a:t>to</a:t>
            </a:r>
            <a:r>
              <a:rPr lang="tr-TR" sz="1879" dirty="0"/>
              <a:t> be </a:t>
            </a:r>
            <a:r>
              <a:rPr lang="tr-TR" sz="1879" dirty="0" err="1"/>
              <a:t>stored</a:t>
            </a:r>
            <a:r>
              <a:rPr lang="tr-TR" sz="1879" dirty="0"/>
              <a:t>, </a:t>
            </a:r>
            <a:r>
              <a:rPr lang="tr-TR" sz="1879" dirty="0" err="1"/>
              <a:t>the</a:t>
            </a:r>
            <a:r>
              <a:rPr lang="tr-TR" sz="1879" dirty="0"/>
              <a:t> </a:t>
            </a:r>
            <a:r>
              <a:rPr lang="tr-TR" sz="1879" dirty="0" err="1"/>
              <a:t>performance</a:t>
            </a:r>
            <a:r>
              <a:rPr lang="tr-TR" sz="1879" dirty="0"/>
              <a:t> of a </a:t>
            </a:r>
            <a:r>
              <a:rPr lang="tr-TR" sz="1879" dirty="0" err="1"/>
              <a:t>chained</a:t>
            </a:r>
            <a:r>
              <a:rPr lang="tr-TR" sz="1879" dirty="0"/>
              <a:t> </a:t>
            </a:r>
            <a:r>
              <a:rPr lang="tr-TR" sz="1879" dirty="0" err="1"/>
              <a:t>hash</a:t>
            </a:r>
            <a:r>
              <a:rPr lang="tr-TR" sz="1879" dirty="0"/>
              <a:t> </a:t>
            </a:r>
            <a:r>
              <a:rPr lang="tr-TR" sz="1879" dirty="0" err="1"/>
              <a:t>table</a:t>
            </a:r>
            <a:r>
              <a:rPr lang="tr-TR" sz="1879" dirty="0"/>
              <a:t> </a:t>
            </a:r>
            <a:r>
              <a:rPr lang="tr-TR" sz="1879" dirty="0" err="1"/>
              <a:t>does</a:t>
            </a:r>
            <a:r>
              <a:rPr lang="tr-TR" sz="1879" dirty="0"/>
              <a:t> </a:t>
            </a:r>
            <a:r>
              <a:rPr lang="tr-TR" sz="1879" dirty="0" err="1"/>
              <a:t>degrade</a:t>
            </a:r>
            <a:r>
              <a:rPr lang="tr-TR" sz="1879" dirty="0"/>
              <a:t> </a:t>
            </a:r>
            <a:r>
              <a:rPr lang="tr-TR" sz="1879" dirty="0" err="1"/>
              <a:t>gradually</a:t>
            </a:r>
            <a:r>
              <a:rPr lang="tr-TR" sz="1879" dirty="0"/>
              <a:t> (</a:t>
            </a:r>
            <a:r>
              <a:rPr lang="tr-TR" sz="1879" dirty="0" err="1"/>
              <a:t>linearly</a:t>
            </a:r>
            <a:r>
              <a:rPr lang="tr-TR" sz="1879" dirty="0"/>
              <a:t>). </a:t>
            </a:r>
            <a:endParaRPr sz="2600" dirty="0"/>
          </a:p>
          <a:p>
            <a:pPr marL="342900" lvl="0" indent="-287019" algn="l" rtl="0">
              <a:lnSpc>
                <a:spcPct val="80000"/>
              </a:lnSpc>
              <a:spcBef>
                <a:spcPts val="336"/>
              </a:spcBef>
              <a:spcAft>
                <a:spcPts val="0"/>
              </a:spcAft>
              <a:buSzPts val="1476"/>
              <a:buChar char="🞇"/>
            </a:pPr>
            <a:r>
              <a:rPr lang="tr-TR" sz="1879" dirty="0" err="1"/>
              <a:t>The</a:t>
            </a:r>
            <a:r>
              <a:rPr lang="tr-TR" sz="1879" dirty="0"/>
              <a:t> </a:t>
            </a:r>
            <a:r>
              <a:rPr lang="tr-TR" sz="1879" dirty="0" err="1"/>
              <a:t>other</a:t>
            </a:r>
            <a:r>
              <a:rPr lang="tr-TR" sz="1879" dirty="0"/>
              <a:t> </a:t>
            </a:r>
            <a:r>
              <a:rPr lang="tr-TR" sz="1879" dirty="0" err="1"/>
              <a:t>advantage</a:t>
            </a:r>
            <a:r>
              <a:rPr lang="tr-TR" sz="1879" dirty="0"/>
              <a:t> of </a:t>
            </a:r>
            <a:r>
              <a:rPr lang="tr-TR" sz="1879" dirty="0" err="1"/>
              <a:t>using</a:t>
            </a:r>
            <a:r>
              <a:rPr lang="tr-TR" sz="1879" dirty="0"/>
              <a:t> </a:t>
            </a:r>
            <a:r>
              <a:rPr lang="tr-TR" sz="1879" dirty="0" err="1"/>
              <a:t>chaining</a:t>
            </a:r>
            <a:r>
              <a:rPr lang="tr-TR" sz="1879" dirty="0"/>
              <a:t> </a:t>
            </a:r>
            <a:r>
              <a:rPr lang="tr-TR" sz="1879" dirty="0" err="1"/>
              <a:t>for</a:t>
            </a:r>
            <a:r>
              <a:rPr lang="tr-TR" sz="1879" dirty="0"/>
              <a:t> </a:t>
            </a:r>
            <a:r>
              <a:rPr lang="tr-TR" sz="1879" dirty="0" err="1"/>
              <a:t>collision</a:t>
            </a:r>
            <a:r>
              <a:rPr lang="tr-TR" sz="1879" dirty="0"/>
              <a:t> </a:t>
            </a:r>
            <a:r>
              <a:rPr lang="tr-TR" sz="1879" dirty="0" err="1"/>
              <a:t>resolution</a:t>
            </a:r>
            <a:r>
              <a:rPr lang="tr-TR" sz="1879" dirty="0"/>
              <a:t> is </a:t>
            </a:r>
            <a:r>
              <a:rPr lang="tr-TR" sz="1879" dirty="0" err="1"/>
              <a:t>that</a:t>
            </a:r>
            <a:r>
              <a:rPr lang="tr-TR" sz="1879" dirty="0"/>
              <a:t> </a:t>
            </a:r>
            <a:r>
              <a:rPr lang="tr-TR" sz="1879" dirty="0" err="1"/>
              <a:t>its</a:t>
            </a:r>
            <a:r>
              <a:rPr lang="tr-TR" sz="1879" dirty="0"/>
              <a:t> </a:t>
            </a:r>
            <a:r>
              <a:rPr lang="tr-TR" sz="1879" dirty="0" err="1"/>
              <a:t>performance</a:t>
            </a:r>
            <a:r>
              <a:rPr lang="tr-TR" sz="1879" dirty="0"/>
              <a:t>, </a:t>
            </a:r>
            <a:r>
              <a:rPr lang="tr-TR" sz="1879" dirty="0" err="1"/>
              <a:t>unlike</a:t>
            </a:r>
            <a:r>
              <a:rPr lang="tr-TR" sz="1879" dirty="0"/>
              <a:t> </a:t>
            </a:r>
            <a:r>
              <a:rPr lang="tr-TR" sz="1879" dirty="0" err="1"/>
              <a:t>quadratic</a:t>
            </a:r>
            <a:r>
              <a:rPr lang="tr-TR" sz="1879" dirty="0"/>
              <a:t> </a:t>
            </a:r>
            <a:r>
              <a:rPr lang="tr-TR" sz="1879" dirty="0" err="1"/>
              <a:t>probing</a:t>
            </a:r>
            <a:r>
              <a:rPr lang="tr-TR" sz="1879" dirty="0"/>
              <a:t>, </a:t>
            </a:r>
            <a:r>
              <a:rPr lang="tr-TR" sz="1879" dirty="0" err="1"/>
              <a:t>does</a:t>
            </a:r>
            <a:r>
              <a:rPr lang="tr-TR" sz="1879" dirty="0"/>
              <a:t> not </a:t>
            </a:r>
            <a:r>
              <a:rPr lang="tr-TR" sz="1879" dirty="0" err="1"/>
              <a:t>degrade</a:t>
            </a:r>
            <a:r>
              <a:rPr lang="tr-TR" sz="1879" dirty="0"/>
              <a:t> </a:t>
            </a:r>
            <a:r>
              <a:rPr lang="tr-TR" sz="1879" dirty="0" err="1"/>
              <a:t>when</a:t>
            </a:r>
            <a:r>
              <a:rPr lang="tr-TR" sz="1879" dirty="0"/>
              <a:t> </a:t>
            </a:r>
            <a:r>
              <a:rPr lang="tr-TR" sz="1879" dirty="0" err="1"/>
              <a:t>the</a:t>
            </a:r>
            <a:r>
              <a:rPr lang="tr-TR" sz="1879" dirty="0"/>
              <a:t> </a:t>
            </a:r>
            <a:r>
              <a:rPr lang="tr-TR" sz="1879" dirty="0" err="1"/>
              <a:t>table</a:t>
            </a:r>
            <a:r>
              <a:rPr lang="tr-TR" sz="1879" dirty="0"/>
              <a:t> is </a:t>
            </a:r>
            <a:r>
              <a:rPr lang="tr-TR" sz="1879" dirty="0" err="1"/>
              <a:t>more</a:t>
            </a:r>
            <a:r>
              <a:rPr lang="tr-TR" sz="1879" dirty="0"/>
              <a:t> </a:t>
            </a:r>
            <a:r>
              <a:rPr lang="tr-TR" sz="1879" dirty="0" err="1"/>
              <a:t>than</a:t>
            </a:r>
            <a:r>
              <a:rPr lang="tr-TR" sz="1879" dirty="0"/>
              <a:t> </a:t>
            </a:r>
            <a:r>
              <a:rPr lang="tr-TR" sz="1879" dirty="0" err="1"/>
              <a:t>half</a:t>
            </a:r>
            <a:r>
              <a:rPr lang="tr-TR" sz="1879" dirty="0"/>
              <a:t> </a:t>
            </a:r>
            <a:r>
              <a:rPr lang="tr-TR" sz="1879" dirty="0" err="1"/>
              <a:t>full</a:t>
            </a:r>
            <a:r>
              <a:rPr lang="tr-TR" sz="1879" dirty="0"/>
              <a:t>. </a:t>
            </a:r>
            <a:endParaRPr sz="1879" dirty="0"/>
          </a:p>
          <a:p>
            <a:pPr marL="342900" lvl="0" indent="-287019" algn="l" rtl="0">
              <a:lnSpc>
                <a:spcPct val="80000"/>
              </a:lnSpc>
              <a:spcBef>
                <a:spcPts val="336"/>
              </a:spcBef>
              <a:spcAft>
                <a:spcPts val="0"/>
              </a:spcAft>
              <a:buSzPts val="1476"/>
              <a:buChar char="🞇"/>
            </a:pPr>
            <a:r>
              <a:rPr lang="tr-TR" sz="1879" dirty="0" err="1"/>
              <a:t>This</a:t>
            </a:r>
            <a:r>
              <a:rPr lang="tr-TR" sz="1879" dirty="0"/>
              <a:t> </a:t>
            </a:r>
            <a:r>
              <a:rPr lang="tr-TR" sz="1879" dirty="0" err="1"/>
              <a:t>technique</a:t>
            </a:r>
            <a:r>
              <a:rPr lang="tr-TR" sz="1879" dirty="0"/>
              <a:t> is </a:t>
            </a:r>
            <a:r>
              <a:rPr lang="tr-TR" sz="1879" dirty="0" err="1"/>
              <a:t>absolutely</a:t>
            </a:r>
            <a:r>
              <a:rPr lang="tr-TR" sz="1879" dirty="0"/>
              <a:t> </a:t>
            </a:r>
            <a:r>
              <a:rPr lang="tr-TR" sz="1879" dirty="0" err="1"/>
              <a:t>free</a:t>
            </a:r>
            <a:r>
              <a:rPr lang="tr-TR" sz="1879" dirty="0"/>
              <a:t> </a:t>
            </a:r>
            <a:r>
              <a:rPr lang="tr-TR" sz="1879" dirty="0" err="1"/>
              <a:t>from</a:t>
            </a:r>
            <a:r>
              <a:rPr lang="tr-TR" sz="1879" dirty="0"/>
              <a:t> </a:t>
            </a:r>
            <a:r>
              <a:rPr lang="tr-TR" sz="1879" dirty="0" err="1"/>
              <a:t>clustering</a:t>
            </a:r>
            <a:r>
              <a:rPr lang="tr-TR" sz="1879" dirty="0"/>
              <a:t> </a:t>
            </a:r>
            <a:r>
              <a:rPr lang="tr-TR" sz="1879" dirty="0" err="1"/>
              <a:t>problems</a:t>
            </a:r>
            <a:r>
              <a:rPr lang="tr-TR" sz="1879" dirty="0"/>
              <a:t> </a:t>
            </a:r>
            <a:r>
              <a:rPr lang="tr-TR" sz="1879" dirty="0" err="1"/>
              <a:t>and</a:t>
            </a:r>
            <a:r>
              <a:rPr lang="tr-TR" sz="1879" dirty="0"/>
              <a:t> </a:t>
            </a:r>
            <a:r>
              <a:rPr lang="tr-TR" sz="1879" dirty="0" err="1"/>
              <a:t>thus</a:t>
            </a:r>
            <a:r>
              <a:rPr lang="tr-TR" sz="1879" dirty="0"/>
              <a:t> </a:t>
            </a:r>
            <a:r>
              <a:rPr lang="tr-TR" sz="1879" dirty="0" err="1"/>
              <a:t>provides</a:t>
            </a:r>
            <a:r>
              <a:rPr lang="tr-TR" sz="1879" dirty="0"/>
              <a:t> an </a:t>
            </a:r>
            <a:r>
              <a:rPr lang="tr-TR" sz="1879" dirty="0" err="1"/>
              <a:t>efficient</a:t>
            </a:r>
            <a:r>
              <a:rPr lang="tr-TR" sz="1879" dirty="0"/>
              <a:t> </a:t>
            </a:r>
            <a:r>
              <a:rPr lang="tr-TR" sz="1879" dirty="0" err="1"/>
              <a:t>mechanism</a:t>
            </a:r>
            <a:r>
              <a:rPr lang="tr-TR" sz="1879" dirty="0"/>
              <a:t> </a:t>
            </a:r>
            <a:r>
              <a:rPr lang="tr-TR" sz="1879" dirty="0" err="1"/>
              <a:t>to</a:t>
            </a:r>
            <a:r>
              <a:rPr lang="tr-TR" sz="1879" dirty="0"/>
              <a:t> </a:t>
            </a:r>
            <a:r>
              <a:rPr lang="tr-TR" sz="1879" dirty="0" err="1"/>
              <a:t>handle</a:t>
            </a:r>
            <a:r>
              <a:rPr lang="tr-TR" sz="1879" dirty="0"/>
              <a:t> </a:t>
            </a:r>
            <a:r>
              <a:rPr lang="tr-TR" sz="1879" dirty="0" err="1"/>
              <a:t>collisions</a:t>
            </a:r>
            <a:r>
              <a:rPr lang="tr-TR" sz="1879" dirty="0"/>
              <a:t>.</a:t>
            </a:r>
            <a:endParaRPr sz="1879" dirty="0"/>
          </a:p>
          <a:p>
            <a:pPr marL="342900" lvl="0" indent="-287019" algn="l" rtl="0">
              <a:lnSpc>
                <a:spcPct val="80000"/>
              </a:lnSpc>
              <a:spcBef>
                <a:spcPts val="336"/>
              </a:spcBef>
              <a:spcAft>
                <a:spcPts val="0"/>
              </a:spcAft>
              <a:buSzPts val="1476"/>
              <a:buChar char="🞇"/>
            </a:pPr>
            <a:r>
              <a:rPr lang="tr-TR" sz="1879" dirty="0" err="1"/>
              <a:t>However</a:t>
            </a:r>
            <a:r>
              <a:rPr lang="tr-TR" sz="1879" dirty="0"/>
              <a:t>, </a:t>
            </a:r>
            <a:r>
              <a:rPr lang="tr-TR" sz="1879" dirty="0" err="1"/>
              <a:t>chained</a:t>
            </a:r>
            <a:r>
              <a:rPr lang="tr-TR" sz="1879" dirty="0"/>
              <a:t> </a:t>
            </a:r>
            <a:r>
              <a:rPr lang="tr-TR" sz="1879" dirty="0" err="1"/>
              <a:t>hash</a:t>
            </a:r>
            <a:r>
              <a:rPr lang="tr-TR" sz="1879" dirty="0"/>
              <a:t> </a:t>
            </a:r>
            <a:r>
              <a:rPr lang="tr-TR" sz="1879" dirty="0" err="1"/>
              <a:t>tables</a:t>
            </a:r>
            <a:r>
              <a:rPr lang="tr-TR" sz="1879" dirty="0"/>
              <a:t> </a:t>
            </a:r>
            <a:r>
              <a:rPr lang="tr-TR" sz="1879" dirty="0" err="1"/>
              <a:t>inherit</a:t>
            </a:r>
            <a:r>
              <a:rPr lang="tr-TR" sz="1879" dirty="0"/>
              <a:t> </a:t>
            </a:r>
            <a:r>
              <a:rPr lang="tr-TR" sz="1879" dirty="0" err="1"/>
              <a:t>the</a:t>
            </a:r>
            <a:r>
              <a:rPr lang="tr-TR" sz="1879" dirty="0"/>
              <a:t> </a:t>
            </a:r>
            <a:r>
              <a:rPr lang="tr-TR" sz="1879" dirty="0" err="1"/>
              <a:t>disadvantages</a:t>
            </a:r>
            <a:r>
              <a:rPr lang="tr-TR" sz="1879" dirty="0"/>
              <a:t> of </a:t>
            </a:r>
            <a:r>
              <a:rPr lang="tr-TR" sz="1879" dirty="0" err="1"/>
              <a:t>linked</a:t>
            </a:r>
            <a:r>
              <a:rPr lang="tr-TR" sz="1879" dirty="0"/>
              <a:t> </a:t>
            </a:r>
            <a:r>
              <a:rPr lang="tr-TR" sz="1879" dirty="0" err="1"/>
              <a:t>lists</a:t>
            </a:r>
            <a:r>
              <a:rPr lang="tr-TR" sz="1879" dirty="0"/>
              <a:t>. First, </a:t>
            </a:r>
            <a:r>
              <a:rPr lang="tr-TR" sz="1879" dirty="0" err="1"/>
              <a:t>to</a:t>
            </a:r>
            <a:r>
              <a:rPr lang="tr-TR" sz="1879" dirty="0"/>
              <a:t> </a:t>
            </a:r>
            <a:r>
              <a:rPr lang="tr-TR" sz="1879" dirty="0" err="1"/>
              <a:t>store</a:t>
            </a:r>
            <a:r>
              <a:rPr lang="tr-TR" sz="1879" dirty="0"/>
              <a:t> a </a:t>
            </a:r>
            <a:r>
              <a:rPr lang="tr-TR" sz="1879" dirty="0" err="1"/>
              <a:t>key</a:t>
            </a:r>
            <a:r>
              <a:rPr lang="tr-TR" sz="1879" dirty="0"/>
              <a:t> </a:t>
            </a:r>
            <a:r>
              <a:rPr lang="tr-TR" sz="1879" dirty="0" err="1"/>
              <a:t>value</a:t>
            </a:r>
            <a:r>
              <a:rPr lang="tr-TR" sz="1879" dirty="0"/>
              <a:t>, </a:t>
            </a:r>
            <a:r>
              <a:rPr lang="tr-TR" sz="1879" dirty="0" err="1"/>
              <a:t>the</a:t>
            </a:r>
            <a:r>
              <a:rPr lang="tr-TR" sz="1879" dirty="0"/>
              <a:t> </a:t>
            </a:r>
            <a:r>
              <a:rPr lang="tr-TR" sz="1879" dirty="0" err="1"/>
              <a:t>space</a:t>
            </a:r>
            <a:r>
              <a:rPr lang="tr-TR" sz="1879" dirty="0"/>
              <a:t> </a:t>
            </a:r>
            <a:r>
              <a:rPr lang="tr-TR" sz="1879" dirty="0" err="1"/>
              <a:t>overhead</a:t>
            </a:r>
            <a:r>
              <a:rPr lang="tr-TR" sz="1879" dirty="0"/>
              <a:t> of </a:t>
            </a:r>
            <a:r>
              <a:rPr lang="tr-TR" sz="1879" dirty="0" err="1"/>
              <a:t>the</a:t>
            </a:r>
            <a:r>
              <a:rPr lang="tr-TR" sz="1879" dirty="0"/>
              <a:t> </a:t>
            </a:r>
            <a:r>
              <a:rPr lang="tr-TR" sz="1879" dirty="0" err="1"/>
              <a:t>next</a:t>
            </a:r>
            <a:r>
              <a:rPr lang="tr-TR" sz="1879" dirty="0"/>
              <a:t> </a:t>
            </a:r>
            <a:r>
              <a:rPr lang="tr-TR" sz="1879" dirty="0" err="1"/>
              <a:t>pointer</a:t>
            </a:r>
            <a:r>
              <a:rPr lang="tr-TR" sz="1879" dirty="0"/>
              <a:t> in </a:t>
            </a:r>
            <a:r>
              <a:rPr lang="tr-TR" sz="1879" dirty="0" err="1"/>
              <a:t>each</a:t>
            </a:r>
            <a:r>
              <a:rPr lang="tr-TR" sz="1879" dirty="0"/>
              <a:t> </a:t>
            </a:r>
            <a:r>
              <a:rPr lang="tr-TR" sz="1879" dirty="0" err="1"/>
              <a:t>entry</a:t>
            </a:r>
            <a:r>
              <a:rPr lang="tr-TR" sz="1879" dirty="0"/>
              <a:t> can be </a:t>
            </a:r>
            <a:r>
              <a:rPr lang="tr-TR" sz="1879" dirty="0" err="1"/>
              <a:t>significant</a:t>
            </a:r>
            <a:r>
              <a:rPr lang="tr-TR" sz="1879" dirty="0"/>
              <a:t>. </a:t>
            </a:r>
            <a:endParaRPr sz="1879" dirty="0"/>
          </a:p>
          <a:p>
            <a:pPr marL="342900" lvl="0" indent="-287019" algn="l" rtl="0">
              <a:lnSpc>
                <a:spcPct val="80000"/>
              </a:lnSpc>
              <a:spcBef>
                <a:spcPts val="336"/>
              </a:spcBef>
              <a:spcAft>
                <a:spcPts val="0"/>
              </a:spcAft>
              <a:buSzPts val="1476"/>
              <a:buChar char="🞇"/>
            </a:pPr>
            <a:r>
              <a:rPr lang="tr-TR" sz="1879" dirty="0"/>
              <a:t>Second, </a:t>
            </a:r>
            <a:r>
              <a:rPr lang="tr-TR" sz="1879" dirty="0" err="1"/>
              <a:t>traversing</a:t>
            </a:r>
            <a:r>
              <a:rPr lang="tr-TR" sz="1879" dirty="0"/>
              <a:t> a </a:t>
            </a:r>
            <a:r>
              <a:rPr lang="tr-TR" sz="1879" dirty="0" err="1"/>
              <a:t>linked</a:t>
            </a:r>
            <a:r>
              <a:rPr lang="tr-TR" sz="1879" dirty="0"/>
              <a:t> </a:t>
            </a:r>
            <a:r>
              <a:rPr lang="tr-TR" sz="1879" dirty="0" err="1"/>
              <a:t>list</a:t>
            </a:r>
            <a:r>
              <a:rPr lang="tr-TR" sz="1879" dirty="0"/>
              <a:t> has </a:t>
            </a:r>
            <a:r>
              <a:rPr lang="tr-TR" sz="1879" dirty="0" err="1"/>
              <a:t>poor</a:t>
            </a:r>
            <a:r>
              <a:rPr lang="tr-TR" sz="1879" dirty="0"/>
              <a:t> </a:t>
            </a:r>
            <a:r>
              <a:rPr lang="tr-TR" sz="1879" dirty="0" err="1"/>
              <a:t>cache</a:t>
            </a:r>
            <a:r>
              <a:rPr lang="tr-TR" sz="1879" dirty="0"/>
              <a:t> </a:t>
            </a:r>
            <a:r>
              <a:rPr lang="tr-TR" sz="1879" dirty="0" err="1"/>
              <a:t>performance</a:t>
            </a:r>
            <a:r>
              <a:rPr lang="tr-TR" sz="1879" dirty="0"/>
              <a:t>, </a:t>
            </a:r>
            <a:r>
              <a:rPr lang="tr-TR" sz="1879" dirty="0" err="1"/>
              <a:t>making</a:t>
            </a:r>
            <a:r>
              <a:rPr lang="tr-TR" sz="1879" dirty="0"/>
              <a:t> </a:t>
            </a:r>
            <a:r>
              <a:rPr lang="tr-TR" sz="1879" dirty="0" err="1"/>
              <a:t>the</a:t>
            </a:r>
            <a:r>
              <a:rPr lang="tr-TR" sz="1879" dirty="0"/>
              <a:t> </a:t>
            </a:r>
            <a:r>
              <a:rPr lang="tr-TR" sz="1879" dirty="0" err="1"/>
              <a:t>processor</a:t>
            </a:r>
            <a:r>
              <a:rPr lang="tr-TR" sz="1879" dirty="0"/>
              <a:t> </a:t>
            </a:r>
            <a:r>
              <a:rPr lang="tr-TR" sz="1879" dirty="0" err="1"/>
              <a:t>cache</a:t>
            </a:r>
            <a:r>
              <a:rPr lang="tr-TR" sz="1879" dirty="0"/>
              <a:t> </a:t>
            </a:r>
            <a:r>
              <a:rPr lang="tr-TR" sz="1879" dirty="0" err="1"/>
              <a:t>ineffective</a:t>
            </a:r>
            <a:r>
              <a:rPr lang="tr-TR" sz="1879" dirty="0"/>
              <a:t>.</a:t>
            </a:r>
            <a:endParaRPr sz="1879" b="1" i="1" dirty="0"/>
          </a:p>
        </p:txBody>
      </p:sp>
      <p:sp>
        <p:nvSpPr>
          <p:cNvPr id="817" name="Google Shape;817;p66"/>
          <p:cNvSpPr txBox="1">
            <a:spLocks noGrp="1"/>
          </p:cNvSpPr>
          <p:nvPr>
            <p:ph type="sldNum" idx="12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57</a:t>
            </a:fld>
            <a:endParaRPr/>
          </a:p>
        </p:txBody>
      </p:sp>
      <p:sp>
        <p:nvSpPr>
          <p:cNvPr id="818" name="Google Shape;818;p66"/>
          <p:cNvSpPr txBox="1">
            <a:spLocks noGrp="1"/>
          </p:cNvSpPr>
          <p:nvPr>
            <p:ph type="ftr" idx="11"/>
          </p:nvPr>
        </p:nvSpPr>
        <p:spPr>
          <a:xfrm>
            <a:off x="5181600" y="6492875"/>
            <a:ext cx="35021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b="1">
                <a:solidFill>
                  <a:schemeClr val="dk1"/>
                </a:solidFill>
              </a:rPr>
              <a:t>Data Structures Using C, Second Edition</a:t>
            </a:r>
            <a:endParaRPr b="1">
              <a:solidFill>
                <a:schemeClr val="dk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>
                <a:solidFill>
                  <a:schemeClr val="dk1"/>
                </a:solidFill>
              </a:rPr>
              <a:t>Reema Thareja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824;p63"/>
          <p:cNvSpPr txBox="1">
            <a:spLocks noGrp="1"/>
          </p:cNvSpPr>
          <p:nvPr>
            <p:ph type="title"/>
          </p:nvPr>
        </p:nvSpPr>
        <p:spPr>
          <a:xfrm>
            <a:off x="442856" y="228600"/>
            <a:ext cx="7024744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Century Gothic"/>
              <a:buNone/>
            </a:pPr>
            <a:r>
              <a:rPr lang="tr-TR" sz="3600"/>
              <a:t>Collisions</a:t>
            </a:r>
            <a:endParaRPr sz="3600"/>
          </a:p>
        </p:txBody>
      </p:sp>
      <p:sp>
        <p:nvSpPr>
          <p:cNvPr id="825" name="Google Shape;825;p63"/>
          <p:cNvSpPr txBox="1">
            <a:spLocks noGrp="1"/>
          </p:cNvSpPr>
          <p:nvPr>
            <p:ph type="body" idx="1"/>
          </p:nvPr>
        </p:nvSpPr>
        <p:spPr>
          <a:xfrm>
            <a:off x="685800" y="914400"/>
            <a:ext cx="78486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274319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87"/>
              <a:buChar char="🞇"/>
            </a:pPr>
            <a:r>
              <a:rPr lang="tr-TR" sz="2220" b="1" i="1"/>
              <a:t>Operations on a Chained Hash Table</a:t>
            </a:r>
            <a:endParaRPr sz="2220" b="1" i="1"/>
          </a:p>
        </p:txBody>
      </p:sp>
      <p:sp>
        <p:nvSpPr>
          <p:cNvPr id="826" name="Google Shape;826;p63"/>
          <p:cNvSpPr txBox="1">
            <a:spLocks noGrp="1"/>
          </p:cNvSpPr>
          <p:nvPr>
            <p:ph type="sldNum" idx="12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58</a:t>
            </a:fld>
            <a:endParaRPr/>
          </a:p>
        </p:txBody>
      </p:sp>
      <p:sp>
        <p:nvSpPr>
          <p:cNvPr id="827" name="Google Shape;827;p63"/>
          <p:cNvSpPr txBox="1">
            <a:spLocks noGrp="1"/>
          </p:cNvSpPr>
          <p:nvPr>
            <p:ph type="ftr" idx="11"/>
          </p:nvPr>
        </p:nvSpPr>
        <p:spPr>
          <a:xfrm>
            <a:off x="5181600" y="6492875"/>
            <a:ext cx="35021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b="1">
                <a:solidFill>
                  <a:schemeClr val="dk1"/>
                </a:solidFill>
              </a:rPr>
              <a:t>Data Structures Using C, Second Edition</a:t>
            </a:r>
            <a:endParaRPr b="1">
              <a:solidFill>
                <a:schemeClr val="dk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>
                <a:solidFill>
                  <a:schemeClr val="dk1"/>
                </a:solidFill>
              </a:rPr>
              <a:t>Reema Thareja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828" name="Google Shape;828;p6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71600" y="1719263"/>
            <a:ext cx="6701752" cy="38433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p64"/>
          <p:cNvSpPr txBox="1">
            <a:spLocks noGrp="1"/>
          </p:cNvSpPr>
          <p:nvPr>
            <p:ph type="title"/>
          </p:nvPr>
        </p:nvSpPr>
        <p:spPr>
          <a:xfrm>
            <a:off x="442856" y="228600"/>
            <a:ext cx="7024744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Century Gothic"/>
              <a:buNone/>
            </a:pPr>
            <a:r>
              <a:rPr lang="tr-TR" sz="3600"/>
              <a:t>Collisions</a:t>
            </a:r>
            <a:endParaRPr sz="3600"/>
          </a:p>
        </p:txBody>
      </p:sp>
      <p:sp>
        <p:nvSpPr>
          <p:cNvPr id="835" name="Google Shape;835;p64"/>
          <p:cNvSpPr txBox="1">
            <a:spLocks noGrp="1"/>
          </p:cNvSpPr>
          <p:nvPr>
            <p:ph type="body" idx="1"/>
          </p:nvPr>
        </p:nvSpPr>
        <p:spPr>
          <a:xfrm>
            <a:off x="685800" y="914400"/>
            <a:ext cx="78486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274319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87"/>
              <a:buChar char="🞇"/>
            </a:pPr>
            <a:r>
              <a:rPr lang="tr-TR" sz="2220" b="1" i="1"/>
              <a:t>Operations on a Chained Hash Table</a:t>
            </a:r>
            <a:endParaRPr sz="2220" b="1" i="1"/>
          </a:p>
        </p:txBody>
      </p:sp>
      <p:sp>
        <p:nvSpPr>
          <p:cNvPr id="836" name="Google Shape;836;p64"/>
          <p:cNvSpPr txBox="1">
            <a:spLocks noGrp="1"/>
          </p:cNvSpPr>
          <p:nvPr>
            <p:ph type="sldNum" idx="12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59</a:t>
            </a:fld>
            <a:endParaRPr/>
          </a:p>
        </p:txBody>
      </p:sp>
      <p:sp>
        <p:nvSpPr>
          <p:cNvPr id="837" name="Google Shape;837;p64"/>
          <p:cNvSpPr txBox="1">
            <a:spLocks noGrp="1"/>
          </p:cNvSpPr>
          <p:nvPr>
            <p:ph type="ftr" idx="11"/>
          </p:nvPr>
        </p:nvSpPr>
        <p:spPr>
          <a:xfrm>
            <a:off x="5181600" y="6492875"/>
            <a:ext cx="35021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b="1">
                <a:solidFill>
                  <a:schemeClr val="dk1"/>
                </a:solidFill>
              </a:rPr>
              <a:t>Data Structures Using C, Second Edition</a:t>
            </a:r>
            <a:endParaRPr b="1">
              <a:solidFill>
                <a:schemeClr val="dk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>
                <a:solidFill>
                  <a:schemeClr val="dk1"/>
                </a:solidFill>
              </a:rPr>
              <a:t>Reema Thareja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838" name="Google Shape;838;p6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00200" y="1476375"/>
            <a:ext cx="5943600" cy="446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6"/>
          <p:cNvSpPr txBox="1">
            <a:spLocks noGrp="1"/>
          </p:cNvSpPr>
          <p:nvPr>
            <p:ph type="title"/>
          </p:nvPr>
        </p:nvSpPr>
        <p:spPr>
          <a:xfrm>
            <a:off x="442856" y="76200"/>
            <a:ext cx="7024744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Century Gothic"/>
              <a:buNone/>
            </a:pPr>
            <a:r>
              <a:rPr lang="tr-TR" sz="3600"/>
              <a:t>Introduction</a:t>
            </a:r>
            <a:endParaRPr sz="3600"/>
          </a:p>
        </p:txBody>
      </p:sp>
      <p:sp>
        <p:nvSpPr>
          <p:cNvPr id="305" name="Google Shape;305;p6"/>
          <p:cNvSpPr txBox="1">
            <a:spLocks noGrp="1"/>
          </p:cNvSpPr>
          <p:nvPr>
            <p:ph type="body" idx="1"/>
          </p:nvPr>
        </p:nvSpPr>
        <p:spPr>
          <a:xfrm>
            <a:off x="685800" y="762000"/>
            <a:ext cx="7848600" cy="56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274319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14"/>
              <a:buChar char="🞇"/>
            </a:pPr>
            <a:r>
              <a:rPr lang="tr-TR" sz="1860" dirty="0" err="1"/>
              <a:t>It</a:t>
            </a:r>
            <a:r>
              <a:rPr lang="tr-TR" sz="1860" dirty="0"/>
              <a:t> is </a:t>
            </a:r>
            <a:r>
              <a:rPr lang="tr-TR" sz="1860" dirty="0" err="1"/>
              <a:t>impractical</a:t>
            </a:r>
            <a:r>
              <a:rPr lang="tr-TR" sz="1860" dirty="0"/>
              <a:t> </a:t>
            </a:r>
            <a:r>
              <a:rPr lang="tr-TR" sz="1860" dirty="0" err="1"/>
              <a:t>to</a:t>
            </a:r>
            <a:r>
              <a:rPr lang="tr-TR" sz="1860" dirty="0"/>
              <a:t> </a:t>
            </a:r>
            <a:r>
              <a:rPr lang="tr-TR" sz="1860" dirty="0" err="1"/>
              <a:t>waste</a:t>
            </a:r>
            <a:r>
              <a:rPr lang="tr-TR" sz="1860" dirty="0"/>
              <a:t> </a:t>
            </a:r>
            <a:r>
              <a:rPr lang="tr-TR" sz="1860" dirty="0" err="1"/>
              <a:t>so</a:t>
            </a:r>
            <a:r>
              <a:rPr lang="tr-TR" sz="1860" dirty="0"/>
              <a:t> </a:t>
            </a:r>
            <a:r>
              <a:rPr lang="tr-TR" sz="1860" dirty="0" err="1"/>
              <a:t>much</a:t>
            </a:r>
            <a:r>
              <a:rPr lang="tr-TR" sz="1860" dirty="0"/>
              <a:t> </a:t>
            </a:r>
            <a:r>
              <a:rPr lang="tr-TR" sz="1860" dirty="0" err="1"/>
              <a:t>storage</a:t>
            </a:r>
            <a:r>
              <a:rPr lang="tr-TR" sz="1860" dirty="0"/>
              <a:t> </a:t>
            </a:r>
            <a:r>
              <a:rPr lang="tr-TR" sz="1860" dirty="0" err="1"/>
              <a:t>space</a:t>
            </a:r>
            <a:r>
              <a:rPr lang="tr-TR" sz="1860" dirty="0"/>
              <a:t> </a:t>
            </a:r>
            <a:r>
              <a:rPr lang="tr-TR" sz="1860" dirty="0" err="1"/>
              <a:t>just</a:t>
            </a:r>
            <a:r>
              <a:rPr lang="tr-TR" sz="1860" dirty="0"/>
              <a:t> </a:t>
            </a:r>
            <a:r>
              <a:rPr lang="tr-TR" sz="1860" dirty="0" err="1"/>
              <a:t>to</a:t>
            </a:r>
            <a:r>
              <a:rPr lang="tr-TR" sz="1860" dirty="0"/>
              <a:t> </a:t>
            </a:r>
            <a:r>
              <a:rPr lang="tr-TR" sz="1860" dirty="0" err="1"/>
              <a:t>ensure</a:t>
            </a:r>
            <a:r>
              <a:rPr lang="tr-TR" sz="1860" dirty="0"/>
              <a:t> </a:t>
            </a:r>
            <a:r>
              <a:rPr lang="tr-TR" sz="1860" dirty="0" err="1"/>
              <a:t>that</a:t>
            </a:r>
            <a:r>
              <a:rPr lang="tr-TR" sz="1860" dirty="0"/>
              <a:t> </a:t>
            </a:r>
            <a:r>
              <a:rPr lang="tr-TR" sz="1860" dirty="0" err="1"/>
              <a:t>each</a:t>
            </a:r>
            <a:r>
              <a:rPr lang="tr-TR" sz="1860" dirty="0"/>
              <a:t> </a:t>
            </a:r>
            <a:r>
              <a:rPr lang="tr-TR" sz="1860" dirty="0" err="1"/>
              <a:t>employee’s</a:t>
            </a:r>
            <a:r>
              <a:rPr lang="tr-TR" sz="1860" dirty="0"/>
              <a:t> </a:t>
            </a:r>
            <a:r>
              <a:rPr lang="tr-TR" sz="1860" dirty="0" err="1"/>
              <a:t>record</a:t>
            </a:r>
            <a:r>
              <a:rPr lang="tr-TR" sz="1860" dirty="0"/>
              <a:t> is in a </a:t>
            </a:r>
            <a:r>
              <a:rPr lang="tr-TR" sz="1860" dirty="0" err="1"/>
              <a:t>unique</a:t>
            </a:r>
            <a:r>
              <a:rPr lang="tr-TR" sz="1860" dirty="0"/>
              <a:t> </a:t>
            </a:r>
            <a:r>
              <a:rPr lang="tr-TR" sz="1860" dirty="0" err="1"/>
              <a:t>and</a:t>
            </a:r>
            <a:r>
              <a:rPr lang="tr-TR" sz="1860" dirty="0"/>
              <a:t> </a:t>
            </a:r>
            <a:r>
              <a:rPr lang="tr-TR" sz="1860" dirty="0" err="1"/>
              <a:t>predictable</a:t>
            </a:r>
            <a:r>
              <a:rPr lang="tr-TR" sz="1860" dirty="0"/>
              <a:t> </a:t>
            </a:r>
            <a:r>
              <a:rPr lang="tr-TR" sz="1860" dirty="0" err="1"/>
              <a:t>location</a:t>
            </a:r>
            <a:r>
              <a:rPr lang="tr-TR" sz="1860" dirty="0"/>
              <a:t>.</a:t>
            </a:r>
            <a:endParaRPr dirty="0"/>
          </a:p>
          <a:p>
            <a:pPr marL="342900" lvl="0" indent="-274319" algn="l" rtl="0">
              <a:lnSpc>
                <a:spcPct val="80000"/>
              </a:lnSpc>
              <a:spcBef>
                <a:spcPts val="372"/>
              </a:spcBef>
              <a:spcAft>
                <a:spcPts val="0"/>
              </a:spcAft>
              <a:buSzPts val="1414"/>
              <a:buChar char="🞇"/>
            </a:pPr>
            <a:r>
              <a:rPr lang="tr-TR" sz="1860" dirty="0" err="1"/>
              <a:t>Whether</a:t>
            </a:r>
            <a:r>
              <a:rPr lang="tr-TR" sz="1860" dirty="0"/>
              <a:t> </a:t>
            </a:r>
            <a:r>
              <a:rPr lang="tr-TR" sz="1860" dirty="0" err="1"/>
              <a:t>we</a:t>
            </a:r>
            <a:r>
              <a:rPr lang="tr-TR" sz="1860" dirty="0"/>
              <a:t> </a:t>
            </a:r>
            <a:r>
              <a:rPr lang="tr-TR" sz="1860" dirty="0" err="1"/>
              <a:t>use</a:t>
            </a:r>
            <a:r>
              <a:rPr lang="tr-TR" sz="1860" dirty="0"/>
              <a:t> a </a:t>
            </a:r>
            <a:r>
              <a:rPr lang="tr-TR" sz="1860" dirty="0" err="1"/>
              <a:t>two-digit</a:t>
            </a:r>
            <a:r>
              <a:rPr lang="tr-TR" sz="1860" dirty="0"/>
              <a:t> </a:t>
            </a:r>
            <a:r>
              <a:rPr lang="tr-TR" sz="1860" dirty="0" err="1"/>
              <a:t>primary</a:t>
            </a:r>
            <a:r>
              <a:rPr lang="tr-TR" sz="1860" dirty="0"/>
              <a:t> </a:t>
            </a:r>
            <a:r>
              <a:rPr lang="tr-TR" sz="1860" dirty="0" err="1"/>
              <a:t>key</a:t>
            </a:r>
            <a:r>
              <a:rPr lang="tr-TR" sz="1860" dirty="0"/>
              <a:t> (</a:t>
            </a:r>
            <a:r>
              <a:rPr lang="tr-TR" sz="1860" dirty="0" err="1"/>
              <a:t>Emp_ID</a:t>
            </a:r>
            <a:r>
              <a:rPr lang="tr-TR" sz="1860" dirty="0"/>
              <a:t>) </a:t>
            </a:r>
            <a:r>
              <a:rPr lang="tr-TR" sz="1860" dirty="0" err="1"/>
              <a:t>or</a:t>
            </a:r>
            <a:r>
              <a:rPr lang="tr-TR" sz="1860" dirty="0"/>
              <a:t> a </a:t>
            </a:r>
            <a:r>
              <a:rPr lang="tr-TR" sz="1860" dirty="0" err="1"/>
              <a:t>five-digit</a:t>
            </a:r>
            <a:r>
              <a:rPr lang="tr-TR" sz="1860" dirty="0"/>
              <a:t> </a:t>
            </a:r>
            <a:r>
              <a:rPr lang="tr-TR" sz="1860" dirty="0" err="1"/>
              <a:t>key</a:t>
            </a:r>
            <a:r>
              <a:rPr lang="tr-TR" sz="1860" dirty="0"/>
              <a:t>, </a:t>
            </a:r>
            <a:r>
              <a:rPr lang="tr-TR" sz="1860" dirty="0" err="1"/>
              <a:t>there</a:t>
            </a:r>
            <a:r>
              <a:rPr lang="tr-TR" sz="1860" dirty="0"/>
              <a:t> </a:t>
            </a:r>
            <a:r>
              <a:rPr lang="tr-TR" sz="1860" dirty="0" err="1"/>
              <a:t>are</a:t>
            </a:r>
            <a:r>
              <a:rPr lang="tr-TR" sz="1860" dirty="0"/>
              <a:t> </a:t>
            </a:r>
            <a:r>
              <a:rPr lang="tr-TR" sz="1860" dirty="0" err="1"/>
              <a:t>just</a:t>
            </a:r>
            <a:r>
              <a:rPr lang="tr-TR" sz="1860" dirty="0"/>
              <a:t> 100 </a:t>
            </a:r>
            <a:r>
              <a:rPr lang="tr-TR" sz="1860" dirty="0" err="1"/>
              <a:t>employees</a:t>
            </a:r>
            <a:r>
              <a:rPr lang="tr-TR" sz="1860" dirty="0"/>
              <a:t> in </a:t>
            </a:r>
            <a:r>
              <a:rPr lang="tr-TR" sz="1860" dirty="0" err="1"/>
              <a:t>the</a:t>
            </a:r>
            <a:r>
              <a:rPr lang="tr-TR" sz="1860" dirty="0"/>
              <a:t> </a:t>
            </a:r>
            <a:r>
              <a:rPr lang="tr-TR" sz="1860" dirty="0" err="1"/>
              <a:t>company</a:t>
            </a:r>
            <a:r>
              <a:rPr lang="tr-TR" sz="1860" dirty="0"/>
              <a:t>. </a:t>
            </a:r>
            <a:endParaRPr sz="1860" dirty="0"/>
          </a:p>
          <a:p>
            <a:pPr marL="342900" lvl="0" indent="-274319" algn="l" rtl="0">
              <a:lnSpc>
                <a:spcPct val="80000"/>
              </a:lnSpc>
              <a:spcBef>
                <a:spcPts val="372"/>
              </a:spcBef>
              <a:spcAft>
                <a:spcPts val="0"/>
              </a:spcAft>
              <a:buSzPts val="1414"/>
              <a:buChar char="🞇"/>
            </a:pPr>
            <a:r>
              <a:rPr lang="tr-TR" sz="1860" dirty="0" err="1"/>
              <a:t>Thus</a:t>
            </a:r>
            <a:r>
              <a:rPr lang="tr-TR" sz="1860" dirty="0"/>
              <a:t>, </a:t>
            </a:r>
            <a:r>
              <a:rPr lang="tr-TR" sz="1860" dirty="0" err="1"/>
              <a:t>we</a:t>
            </a:r>
            <a:r>
              <a:rPr lang="tr-TR" sz="1860" dirty="0"/>
              <a:t> </a:t>
            </a:r>
            <a:r>
              <a:rPr lang="tr-TR" sz="1860" dirty="0" err="1"/>
              <a:t>will</a:t>
            </a:r>
            <a:r>
              <a:rPr lang="tr-TR" sz="1860" dirty="0"/>
              <a:t> be </a:t>
            </a:r>
            <a:r>
              <a:rPr lang="tr-TR" sz="1860" dirty="0" err="1"/>
              <a:t>using</a:t>
            </a:r>
            <a:r>
              <a:rPr lang="tr-TR" sz="1860" dirty="0"/>
              <a:t> </a:t>
            </a:r>
            <a:r>
              <a:rPr lang="tr-TR" sz="1860" dirty="0" err="1"/>
              <a:t>only</a:t>
            </a:r>
            <a:r>
              <a:rPr lang="tr-TR" sz="1860" dirty="0"/>
              <a:t> 100 </a:t>
            </a:r>
            <a:r>
              <a:rPr lang="tr-TR" sz="1860" dirty="0" err="1"/>
              <a:t>locations</a:t>
            </a:r>
            <a:r>
              <a:rPr lang="tr-TR" sz="1860" dirty="0"/>
              <a:t> in </a:t>
            </a:r>
            <a:r>
              <a:rPr lang="tr-TR" sz="1860" dirty="0" err="1"/>
              <a:t>the</a:t>
            </a:r>
            <a:r>
              <a:rPr lang="tr-TR" sz="1860" dirty="0"/>
              <a:t> </a:t>
            </a:r>
            <a:r>
              <a:rPr lang="tr-TR" sz="1860" dirty="0" err="1"/>
              <a:t>array</a:t>
            </a:r>
            <a:r>
              <a:rPr lang="tr-TR" sz="1860" dirty="0"/>
              <a:t>. </a:t>
            </a:r>
            <a:r>
              <a:rPr lang="tr-TR" sz="1860" dirty="0" err="1"/>
              <a:t>Therefore</a:t>
            </a:r>
            <a:r>
              <a:rPr lang="tr-TR" sz="1860" dirty="0"/>
              <a:t>, in </a:t>
            </a:r>
            <a:r>
              <a:rPr lang="tr-TR" sz="1860" dirty="0" err="1"/>
              <a:t>order</a:t>
            </a:r>
            <a:r>
              <a:rPr lang="tr-TR" sz="1860" dirty="0"/>
              <a:t> </a:t>
            </a:r>
            <a:r>
              <a:rPr lang="tr-TR" sz="1860" dirty="0" err="1"/>
              <a:t>to</a:t>
            </a:r>
            <a:r>
              <a:rPr lang="tr-TR" sz="1860" dirty="0"/>
              <a:t> </a:t>
            </a:r>
            <a:r>
              <a:rPr lang="tr-TR" sz="1860" dirty="0" err="1"/>
              <a:t>keep</a:t>
            </a:r>
            <a:r>
              <a:rPr lang="tr-TR" sz="1860" dirty="0"/>
              <a:t> </a:t>
            </a:r>
            <a:r>
              <a:rPr lang="tr-TR" sz="1860" dirty="0" err="1"/>
              <a:t>the</a:t>
            </a:r>
            <a:r>
              <a:rPr lang="tr-TR" sz="1860" dirty="0"/>
              <a:t> </a:t>
            </a:r>
            <a:r>
              <a:rPr lang="tr-TR" sz="1860" dirty="0" err="1"/>
              <a:t>array</a:t>
            </a:r>
            <a:r>
              <a:rPr lang="tr-TR" sz="1860" dirty="0"/>
              <a:t> size </a:t>
            </a:r>
            <a:r>
              <a:rPr lang="tr-TR" sz="1860" dirty="0" err="1"/>
              <a:t>down</a:t>
            </a:r>
            <a:r>
              <a:rPr lang="tr-TR" sz="1860" dirty="0"/>
              <a:t> </a:t>
            </a:r>
            <a:r>
              <a:rPr lang="tr-TR" sz="1860" dirty="0" err="1"/>
              <a:t>to</a:t>
            </a:r>
            <a:r>
              <a:rPr lang="tr-TR" sz="1860" dirty="0"/>
              <a:t> </a:t>
            </a:r>
            <a:r>
              <a:rPr lang="tr-TR" sz="1860" dirty="0" err="1"/>
              <a:t>the</a:t>
            </a:r>
            <a:r>
              <a:rPr lang="tr-TR" sz="1860" dirty="0"/>
              <a:t> size </a:t>
            </a:r>
            <a:r>
              <a:rPr lang="tr-TR" sz="1860" dirty="0" err="1"/>
              <a:t>that</a:t>
            </a:r>
            <a:r>
              <a:rPr lang="tr-TR" sz="1860" dirty="0"/>
              <a:t> </a:t>
            </a:r>
            <a:r>
              <a:rPr lang="tr-TR" sz="1860" dirty="0" err="1"/>
              <a:t>we</a:t>
            </a:r>
            <a:r>
              <a:rPr lang="tr-TR" sz="1860" dirty="0"/>
              <a:t> </a:t>
            </a:r>
            <a:r>
              <a:rPr lang="tr-TR" sz="1860" dirty="0" err="1"/>
              <a:t>will</a:t>
            </a:r>
            <a:r>
              <a:rPr lang="tr-TR" sz="1860" dirty="0"/>
              <a:t> </a:t>
            </a:r>
            <a:r>
              <a:rPr lang="tr-TR" sz="1860" dirty="0" err="1"/>
              <a:t>actually</a:t>
            </a:r>
            <a:r>
              <a:rPr lang="tr-TR" sz="1860" dirty="0"/>
              <a:t> be </a:t>
            </a:r>
            <a:r>
              <a:rPr lang="tr-TR" sz="1860" dirty="0" err="1"/>
              <a:t>using</a:t>
            </a:r>
            <a:r>
              <a:rPr lang="tr-TR" sz="1860" dirty="0"/>
              <a:t> (100 </a:t>
            </a:r>
            <a:r>
              <a:rPr lang="tr-TR" sz="1860" dirty="0" err="1"/>
              <a:t>elements</a:t>
            </a:r>
            <a:r>
              <a:rPr lang="tr-TR" sz="1860" dirty="0"/>
              <a:t>), </a:t>
            </a:r>
            <a:r>
              <a:rPr lang="tr-TR" sz="1860" dirty="0" err="1"/>
              <a:t>another</a:t>
            </a:r>
            <a:r>
              <a:rPr lang="tr-TR" sz="1860" dirty="0"/>
              <a:t> </a:t>
            </a:r>
            <a:r>
              <a:rPr lang="tr-TR" sz="1860" dirty="0" err="1"/>
              <a:t>good</a:t>
            </a:r>
            <a:r>
              <a:rPr lang="tr-TR" sz="1860" dirty="0"/>
              <a:t> </a:t>
            </a:r>
            <a:r>
              <a:rPr lang="tr-TR" sz="1860" dirty="0" err="1"/>
              <a:t>option</a:t>
            </a:r>
            <a:r>
              <a:rPr lang="tr-TR" sz="1860" dirty="0"/>
              <a:t> is </a:t>
            </a:r>
            <a:r>
              <a:rPr lang="tr-TR" sz="1860" dirty="0" err="1"/>
              <a:t>to</a:t>
            </a:r>
            <a:r>
              <a:rPr lang="tr-TR" sz="1860" dirty="0"/>
              <a:t> </a:t>
            </a:r>
            <a:r>
              <a:rPr lang="tr-TR" sz="1860" dirty="0" err="1"/>
              <a:t>use</a:t>
            </a:r>
            <a:r>
              <a:rPr lang="tr-TR" sz="1860" dirty="0"/>
              <a:t> </a:t>
            </a:r>
            <a:r>
              <a:rPr lang="tr-TR" sz="1860" dirty="0" err="1"/>
              <a:t>just</a:t>
            </a:r>
            <a:r>
              <a:rPr lang="tr-TR" sz="1860" dirty="0"/>
              <a:t> </a:t>
            </a:r>
            <a:r>
              <a:rPr lang="tr-TR" sz="1860" dirty="0" err="1"/>
              <a:t>the</a:t>
            </a:r>
            <a:r>
              <a:rPr lang="tr-TR" sz="1860" dirty="0"/>
              <a:t> </a:t>
            </a:r>
            <a:r>
              <a:rPr lang="tr-TR" sz="1860" dirty="0" err="1"/>
              <a:t>last</a:t>
            </a:r>
            <a:r>
              <a:rPr lang="tr-TR" sz="1860" dirty="0"/>
              <a:t> </a:t>
            </a:r>
            <a:r>
              <a:rPr lang="tr-TR" sz="1860" dirty="0" err="1"/>
              <a:t>two</a:t>
            </a:r>
            <a:r>
              <a:rPr lang="tr-TR" sz="1860" dirty="0"/>
              <a:t> </a:t>
            </a:r>
            <a:r>
              <a:rPr lang="tr-TR" sz="1860" dirty="0" err="1"/>
              <a:t>digits</a:t>
            </a:r>
            <a:r>
              <a:rPr lang="tr-TR" sz="1860" dirty="0"/>
              <a:t> of </a:t>
            </a:r>
            <a:r>
              <a:rPr lang="tr-TR" sz="1860" dirty="0" err="1"/>
              <a:t>the</a:t>
            </a:r>
            <a:r>
              <a:rPr lang="tr-TR" sz="1860" dirty="0"/>
              <a:t> </a:t>
            </a:r>
            <a:r>
              <a:rPr lang="tr-TR" sz="1860" dirty="0" err="1"/>
              <a:t>key</a:t>
            </a:r>
            <a:r>
              <a:rPr lang="tr-TR" sz="1860" dirty="0"/>
              <a:t> </a:t>
            </a:r>
            <a:r>
              <a:rPr lang="tr-TR" sz="1860" dirty="0" err="1"/>
              <a:t>to</a:t>
            </a:r>
            <a:r>
              <a:rPr lang="tr-TR" sz="1860" dirty="0"/>
              <a:t> </a:t>
            </a:r>
            <a:r>
              <a:rPr lang="tr-TR" sz="1860" dirty="0" err="1"/>
              <a:t>identify</a:t>
            </a:r>
            <a:r>
              <a:rPr lang="tr-TR" sz="1860" dirty="0"/>
              <a:t> </a:t>
            </a:r>
            <a:r>
              <a:rPr lang="tr-TR" sz="1860" dirty="0" err="1"/>
              <a:t>each</a:t>
            </a:r>
            <a:r>
              <a:rPr lang="tr-TR" sz="1860" dirty="0"/>
              <a:t> </a:t>
            </a:r>
            <a:r>
              <a:rPr lang="tr-TR" sz="1860" dirty="0" err="1"/>
              <a:t>employee</a:t>
            </a:r>
            <a:r>
              <a:rPr lang="tr-TR" sz="1860" dirty="0"/>
              <a:t>. </a:t>
            </a:r>
            <a:endParaRPr sz="1860" dirty="0"/>
          </a:p>
          <a:p>
            <a:pPr marL="342900" lvl="0" indent="-274319" algn="l" rtl="0">
              <a:lnSpc>
                <a:spcPct val="80000"/>
              </a:lnSpc>
              <a:spcBef>
                <a:spcPts val="372"/>
              </a:spcBef>
              <a:spcAft>
                <a:spcPts val="0"/>
              </a:spcAft>
              <a:buSzPts val="1414"/>
              <a:buChar char="🞇"/>
            </a:pPr>
            <a:r>
              <a:rPr lang="tr-TR" sz="1860" dirty="0" err="1"/>
              <a:t>For</a:t>
            </a:r>
            <a:r>
              <a:rPr lang="tr-TR" sz="1860" dirty="0"/>
              <a:t> </a:t>
            </a:r>
            <a:r>
              <a:rPr lang="tr-TR" sz="1860" dirty="0" err="1"/>
              <a:t>example</a:t>
            </a:r>
            <a:r>
              <a:rPr lang="tr-TR" sz="1860" dirty="0"/>
              <a:t>, </a:t>
            </a:r>
            <a:r>
              <a:rPr lang="tr-TR" sz="1860" dirty="0" err="1"/>
              <a:t>the</a:t>
            </a:r>
            <a:r>
              <a:rPr lang="tr-TR" sz="1860" dirty="0"/>
              <a:t> </a:t>
            </a:r>
            <a:r>
              <a:rPr lang="tr-TR" sz="1860" dirty="0" err="1"/>
              <a:t>employee</a:t>
            </a:r>
            <a:r>
              <a:rPr lang="tr-TR" sz="1860" dirty="0"/>
              <a:t> </a:t>
            </a:r>
            <a:r>
              <a:rPr lang="tr-TR" sz="1860" dirty="0" err="1"/>
              <a:t>with</a:t>
            </a:r>
            <a:r>
              <a:rPr lang="tr-TR" sz="1860" dirty="0"/>
              <a:t> </a:t>
            </a:r>
            <a:r>
              <a:rPr lang="tr-TR" sz="1860" dirty="0" err="1"/>
              <a:t>Emp_ID</a:t>
            </a:r>
            <a:r>
              <a:rPr lang="tr-TR" sz="1860" dirty="0"/>
              <a:t> 79439 </a:t>
            </a:r>
            <a:r>
              <a:rPr lang="tr-TR" sz="1860" dirty="0" err="1"/>
              <a:t>will</a:t>
            </a:r>
            <a:r>
              <a:rPr lang="tr-TR" sz="1860" dirty="0"/>
              <a:t> be </a:t>
            </a:r>
            <a:r>
              <a:rPr lang="tr-TR" sz="1860" dirty="0" err="1"/>
              <a:t>stored</a:t>
            </a:r>
            <a:r>
              <a:rPr lang="tr-TR" sz="1860" dirty="0"/>
              <a:t> in </a:t>
            </a:r>
            <a:r>
              <a:rPr lang="tr-TR" sz="1860" dirty="0" err="1"/>
              <a:t>the</a:t>
            </a:r>
            <a:r>
              <a:rPr lang="tr-TR" sz="1860" dirty="0"/>
              <a:t> element of </a:t>
            </a:r>
            <a:r>
              <a:rPr lang="tr-TR" sz="1860" dirty="0" err="1"/>
              <a:t>the</a:t>
            </a:r>
            <a:r>
              <a:rPr lang="tr-TR" sz="1860" dirty="0"/>
              <a:t> </a:t>
            </a:r>
            <a:r>
              <a:rPr lang="tr-TR" sz="1860" dirty="0" err="1"/>
              <a:t>array</a:t>
            </a:r>
            <a:r>
              <a:rPr lang="tr-TR" sz="1860" dirty="0"/>
              <a:t> </a:t>
            </a:r>
            <a:r>
              <a:rPr lang="tr-TR" sz="1860" dirty="0" err="1"/>
              <a:t>with</a:t>
            </a:r>
            <a:r>
              <a:rPr lang="tr-TR" sz="1860" dirty="0"/>
              <a:t> </a:t>
            </a:r>
            <a:r>
              <a:rPr lang="tr-TR" sz="1860" dirty="0" err="1"/>
              <a:t>index</a:t>
            </a:r>
            <a:r>
              <a:rPr lang="tr-TR" sz="1860" dirty="0"/>
              <a:t> 39. </a:t>
            </a:r>
            <a:endParaRPr sz="1860" dirty="0"/>
          </a:p>
          <a:p>
            <a:pPr marL="342900" lvl="0" indent="-274319" algn="l" rtl="0">
              <a:lnSpc>
                <a:spcPct val="80000"/>
              </a:lnSpc>
              <a:spcBef>
                <a:spcPts val="372"/>
              </a:spcBef>
              <a:spcAft>
                <a:spcPts val="0"/>
              </a:spcAft>
              <a:buSzPts val="1414"/>
              <a:buChar char="🞇"/>
            </a:pPr>
            <a:r>
              <a:rPr lang="tr-TR" sz="1860" dirty="0" err="1"/>
              <a:t>Similarly</a:t>
            </a:r>
            <a:r>
              <a:rPr lang="tr-TR" sz="1860" dirty="0"/>
              <a:t>, </a:t>
            </a:r>
            <a:r>
              <a:rPr lang="tr-TR" sz="1860" dirty="0" err="1"/>
              <a:t>the</a:t>
            </a:r>
            <a:r>
              <a:rPr lang="tr-TR" sz="1860" dirty="0"/>
              <a:t> </a:t>
            </a:r>
            <a:r>
              <a:rPr lang="tr-TR" sz="1860" dirty="0" err="1"/>
              <a:t>employee</a:t>
            </a:r>
            <a:r>
              <a:rPr lang="tr-TR" sz="1860" dirty="0"/>
              <a:t> </a:t>
            </a:r>
            <a:r>
              <a:rPr lang="tr-TR" sz="1860" dirty="0" err="1"/>
              <a:t>with</a:t>
            </a:r>
            <a:r>
              <a:rPr lang="tr-TR" sz="1860" dirty="0"/>
              <a:t> </a:t>
            </a:r>
            <a:r>
              <a:rPr lang="tr-TR" sz="1860" dirty="0" err="1"/>
              <a:t>Emp_ID</a:t>
            </a:r>
            <a:r>
              <a:rPr lang="tr-TR" sz="1860" dirty="0"/>
              <a:t> 12345 </a:t>
            </a:r>
            <a:r>
              <a:rPr lang="tr-TR" sz="1860" dirty="0" err="1"/>
              <a:t>will</a:t>
            </a:r>
            <a:r>
              <a:rPr lang="tr-TR" sz="1860" dirty="0"/>
              <a:t> </a:t>
            </a:r>
            <a:r>
              <a:rPr lang="tr-TR" sz="1860" dirty="0" err="1"/>
              <a:t>have</a:t>
            </a:r>
            <a:r>
              <a:rPr lang="tr-TR" sz="1860" dirty="0"/>
              <a:t> his </a:t>
            </a:r>
            <a:r>
              <a:rPr lang="tr-TR" sz="1860" dirty="0" err="1"/>
              <a:t>record</a:t>
            </a:r>
            <a:r>
              <a:rPr lang="tr-TR" sz="1860" dirty="0"/>
              <a:t> </a:t>
            </a:r>
            <a:r>
              <a:rPr lang="tr-TR" sz="1860" dirty="0" err="1"/>
              <a:t>stored</a:t>
            </a:r>
            <a:r>
              <a:rPr lang="tr-TR" sz="1860" dirty="0"/>
              <a:t> in </a:t>
            </a:r>
            <a:r>
              <a:rPr lang="tr-TR" sz="1860" dirty="0" err="1"/>
              <a:t>the</a:t>
            </a:r>
            <a:r>
              <a:rPr lang="tr-TR" sz="1860" dirty="0"/>
              <a:t> </a:t>
            </a:r>
            <a:r>
              <a:rPr lang="tr-TR" sz="1860" dirty="0" err="1"/>
              <a:t>array</a:t>
            </a:r>
            <a:r>
              <a:rPr lang="tr-TR" sz="1860" dirty="0"/>
              <a:t> at </a:t>
            </a:r>
            <a:r>
              <a:rPr lang="tr-TR" sz="1860" dirty="0" err="1"/>
              <a:t>the</a:t>
            </a:r>
            <a:r>
              <a:rPr lang="tr-TR" sz="1860" dirty="0"/>
              <a:t> 45th </a:t>
            </a:r>
            <a:r>
              <a:rPr lang="tr-TR" sz="1860" dirty="0" err="1"/>
              <a:t>location</a:t>
            </a:r>
            <a:r>
              <a:rPr lang="tr-TR" sz="1860" dirty="0"/>
              <a:t>.</a:t>
            </a:r>
            <a:endParaRPr dirty="0"/>
          </a:p>
          <a:p>
            <a:pPr marL="342900" lvl="0" indent="-274319" algn="l" rtl="0">
              <a:lnSpc>
                <a:spcPct val="80000"/>
              </a:lnSpc>
              <a:spcBef>
                <a:spcPts val="372"/>
              </a:spcBef>
              <a:spcAft>
                <a:spcPts val="0"/>
              </a:spcAft>
              <a:buSzPts val="1414"/>
              <a:buChar char="🞇"/>
            </a:pPr>
            <a:r>
              <a:rPr lang="tr-TR" sz="1860" dirty="0" err="1"/>
              <a:t>In</a:t>
            </a:r>
            <a:r>
              <a:rPr lang="tr-TR" sz="1860" dirty="0"/>
              <a:t> </a:t>
            </a:r>
            <a:r>
              <a:rPr lang="tr-TR" sz="1860" dirty="0" err="1"/>
              <a:t>the</a:t>
            </a:r>
            <a:r>
              <a:rPr lang="tr-TR" sz="1860" dirty="0"/>
              <a:t> </a:t>
            </a:r>
            <a:r>
              <a:rPr lang="tr-TR" sz="1860" dirty="0" err="1"/>
              <a:t>second</a:t>
            </a:r>
            <a:r>
              <a:rPr lang="tr-TR" sz="1860" dirty="0"/>
              <a:t> </a:t>
            </a:r>
            <a:r>
              <a:rPr lang="tr-TR" sz="1860" dirty="0" err="1"/>
              <a:t>solution</a:t>
            </a:r>
            <a:r>
              <a:rPr lang="tr-TR" sz="1860" dirty="0"/>
              <a:t>, </a:t>
            </a:r>
            <a:r>
              <a:rPr lang="tr-TR" sz="1860" dirty="0" err="1"/>
              <a:t>the</a:t>
            </a:r>
            <a:r>
              <a:rPr lang="tr-TR" sz="1860" dirty="0"/>
              <a:t> </a:t>
            </a:r>
            <a:r>
              <a:rPr lang="tr-TR" sz="1860" dirty="0" err="1"/>
              <a:t>elements</a:t>
            </a:r>
            <a:r>
              <a:rPr lang="tr-TR" sz="1860" dirty="0"/>
              <a:t> </a:t>
            </a:r>
            <a:r>
              <a:rPr lang="tr-TR" sz="1860" dirty="0" err="1"/>
              <a:t>are</a:t>
            </a:r>
            <a:r>
              <a:rPr lang="tr-TR" sz="1860" dirty="0"/>
              <a:t> not </a:t>
            </a:r>
            <a:r>
              <a:rPr lang="tr-TR" sz="1860" dirty="0" err="1"/>
              <a:t>stored</a:t>
            </a:r>
            <a:r>
              <a:rPr lang="tr-TR" sz="1860" dirty="0"/>
              <a:t> </a:t>
            </a:r>
            <a:r>
              <a:rPr lang="tr-TR" sz="1860" dirty="0" err="1"/>
              <a:t>according</a:t>
            </a:r>
            <a:r>
              <a:rPr lang="tr-TR" sz="1860" dirty="0"/>
              <a:t> </a:t>
            </a:r>
            <a:r>
              <a:rPr lang="tr-TR" sz="1860" dirty="0" err="1"/>
              <a:t>to</a:t>
            </a:r>
            <a:r>
              <a:rPr lang="tr-TR" sz="1860" dirty="0"/>
              <a:t> </a:t>
            </a:r>
            <a:r>
              <a:rPr lang="tr-TR" sz="1860" dirty="0" err="1"/>
              <a:t>the</a:t>
            </a:r>
            <a:r>
              <a:rPr lang="tr-TR" sz="1860" dirty="0"/>
              <a:t> </a:t>
            </a:r>
            <a:r>
              <a:rPr lang="tr-TR" sz="1860" i="1" dirty="0" err="1"/>
              <a:t>value</a:t>
            </a:r>
            <a:r>
              <a:rPr lang="tr-TR" sz="1860" i="1" dirty="0"/>
              <a:t> of </a:t>
            </a:r>
            <a:r>
              <a:rPr lang="tr-TR" sz="1860" i="1" dirty="0" err="1"/>
              <a:t>the</a:t>
            </a:r>
            <a:r>
              <a:rPr lang="tr-TR" sz="1860" i="1" dirty="0"/>
              <a:t> </a:t>
            </a:r>
            <a:r>
              <a:rPr lang="tr-TR" sz="1860" i="1" dirty="0" err="1"/>
              <a:t>key</a:t>
            </a:r>
            <a:r>
              <a:rPr lang="tr-TR" sz="1860" i="1" dirty="0"/>
              <a:t>. </a:t>
            </a:r>
            <a:endParaRPr sz="1860" i="1" dirty="0"/>
          </a:p>
          <a:p>
            <a:pPr marL="342900" lvl="0" indent="-274319" algn="l" rtl="0">
              <a:lnSpc>
                <a:spcPct val="80000"/>
              </a:lnSpc>
              <a:spcBef>
                <a:spcPts val="372"/>
              </a:spcBef>
              <a:spcAft>
                <a:spcPts val="0"/>
              </a:spcAft>
              <a:buSzPts val="1414"/>
              <a:buChar char="🞇"/>
            </a:pPr>
            <a:r>
              <a:rPr lang="tr-TR" sz="1860" i="1" dirty="0" err="1"/>
              <a:t>So</a:t>
            </a:r>
            <a:r>
              <a:rPr lang="tr-TR" sz="1860" i="1" dirty="0"/>
              <a:t> in </a:t>
            </a:r>
            <a:r>
              <a:rPr lang="tr-TR" sz="1860" i="1" dirty="0" err="1"/>
              <a:t>this</a:t>
            </a:r>
            <a:r>
              <a:rPr lang="tr-TR" sz="1860" i="1" dirty="0"/>
              <a:t> </a:t>
            </a:r>
            <a:r>
              <a:rPr lang="tr-TR" sz="1860" dirty="0" err="1"/>
              <a:t>case</a:t>
            </a:r>
            <a:r>
              <a:rPr lang="tr-TR" sz="1860" dirty="0"/>
              <a:t>, </a:t>
            </a:r>
            <a:r>
              <a:rPr lang="tr-TR" sz="1860" dirty="0" err="1"/>
              <a:t>we</a:t>
            </a:r>
            <a:r>
              <a:rPr lang="tr-TR" sz="1860" dirty="0"/>
              <a:t> </a:t>
            </a:r>
            <a:r>
              <a:rPr lang="tr-TR" sz="1860" dirty="0" err="1"/>
              <a:t>need</a:t>
            </a:r>
            <a:r>
              <a:rPr lang="tr-TR" sz="1860" dirty="0"/>
              <a:t> a </a:t>
            </a:r>
            <a:r>
              <a:rPr lang="tr-TR" sz="1860" dirty="0" err="1"/>
              <a:t>way</a:t>
            </a:r>
            <a:r>
              <a:rPr lang="tr-TR" sz="1860" dirty="0"/>
              <a:t> </a:t>
            </a:r>
            <a:r>
              <a:rPr lang="tr-TR" sz="1860" dirty="0" err="1"/>
              <a:t>to</a:t>
            </a:r>
            <a:r>
              <a:rPr lang="tr-TR" sz="1860" dirty="0"/>
              <a:t> </a:t>
            </a:r>
            <a:r>
              <a:rPr lang="tr-TR" sz="1860" dirty="0" err="1"/>
              <a:t>convert</a:t>
            </a:r>
            <a:r>
              <a:rPr lang="tr-TR" sz="1860" dirty="0"/>
              <a:t> a </a:t>
            </a:r>
            <a:r>
              <a:rPr lang="tr-TR" sz="1860" dirty="0" err="1"/>
              <a:t>five-digit</a:t>
            </a:r>
            <a:r>
              <a:rPr lang="tr-TR" sz="1860" dirty="0"/>
              <a:t> </a:t>
            </a:r>
            <a:r>
              <a:rPr lang="tr-TR" sz="1860" dirty="0" err="1"/>
              <a:t>key</a:t>
            </a:r>
            <a:r>
              <a:rPr lang="tr-TR" sz="1860" dirty="0"/>
              <a:t> </a:t>
            </a:r>
            <a:r>
              <a:rPr lang="tr-TR" sz="1860" dirty="0" err="1"/>
              <a:t>number</a:t>
            </a:r>
            <a:r>
              <a:rPr lang="tr-TR" sz="1860" dirty="0"/>
              <a:t> </a:t>
            </a:r>
            <a:r>
              <a:rPr lang="tr-TR" sz="1860" dirty="0" err="1"/>
              <a:t>to</a:t>
            </a:r>
            <a:r>
              <a:rPr lang="tr-TR" sz="1860" dirty="0"/>
              <a:t> a </a:t>
            </a:r>
            <a:r>
              <a:rPr lang="tr-TR" sz="1860" dirty="0" err="1"/>
              <a:t>two-digit</a:t>
            </a:r>
            <a:r>
              <a:rPr lang="tr-TR" sz="1860" dirty="0"/>
              <a:t> </a:t>
            </a:r>
            <a:r>
              <a:rPr lang="tr-TR" sz="1860" dirty="0" err="1"/>
              <a:t>array</a:t>
            </a:r>
            <a:r>
              <a:rPr lang="tr-TR" sz="1860" dirty="0"/>
              <a:t> </a:t>
            </a:r>
            <a:r>
              <a:rPr lang="tr-TR" sz="1860" dirty="0" err="1"/>
              <a:t>index</a:t>
            </a:r>
            <a:r>
              <a:rPr lang="tr-TR" sz="1860" dirty="0"/>
              <a:t>. </a:t>
            </a:r>
            <a:endParaRPr sz="1860" dirty="0"/>
          </a:p>
          <a:p>
            <a:pPr marL="342900" lvl="0" indent="-274319" algn="l" rtl="0">
              <a:lnSpc>
                <a:spcPct val="80000"/>
              </a:lnSpc>
              <a:spcBef>
                <a:spcPts val="372"/>
              </a:spcBef>
              <a:spcAft>
                <a:spcPts val="0"/>
              </a:spcAft>
              <a:buSzPts val="1414"/>
              <a:buChar char="🞇"/>
            </a:pPr>
            <a:r>
              <a:rPr lang="tr-TR" sz="1860" dirty="0" err="1"/>
              <a:t>We</a:t>
            </a:r>
            <a:r>
              <a:rPr lang="tr-TR" sz="1860" dirty="0"/>
              <a:t> </a:t>
            </a:r>
            <a:r>
              <a:rPr lang="tr-TR" sz="1860" dirty="0" err="1"/>
              <a:t>need</a:t>
            </a:r>
            <a:r>
              <a:rPr lang="tr-TR" sz="1860" dirty="0"/>
              <a:t> a </a:t>
            </a:r>
            <a:r>
              <a:rPr lang="tr-TR" sz="1860" dirty="0" err="1"/>
              <a:t>function</a:t>
            </a:r>
            <a:r>
              <a:rPr lang="tr-TR" sz="1860" dirty="0"/>
              <a:t> </a:t>
            </a:r>
            <a:r>
              <a:rPr lang="tr-TR" sz="1860" dirty="0" err="1"/>
              <a:t>which</a:t>
            </a:r>
            <a:r>
              <a:rPr lang="tr-TR" sz="1860" dirty="0"/>
              <a:t> </a:t>
            </a:r>
            <a:r>
              <a:rPr lang="tr-TR" sz="1860" dirty="0" err="1"/>
              <a:t>will</a:t>
            </a:r>
            <a:r>
              <a:rPr lang="tr-TR" sz="1860" dirty="0"/>
              <a:t> do </a:t>
            </a:r>
            <a:r>
              <a:rPr lang="tr-TR" sz="1860" dirty="0" err="1"/>
              <a:t>the</a:t>
            </a:r>
            <a:r>
              <a:rPr lang="tr-TR" sz="1860" dirty="0"/>
              <a:t> </a:t>
            </a:r>
            <a:r>
              <a:rPr lang="tr-TR" sz="1860" dirty="0" err="1"/>
              <a:t>transformation</a:t>
            </a:r>
            <a:r>
              <a:rPr lang="tr-TR" sz="1860" dirty="0"/>
              <a:t>. </a:t>
            </a:r>
            <a:r>
              <a:rPr lang="tr-TR" sz="1860" dirty="0" err="1"/>
              <a:t>In</a:t>
            </a:r>
            <a:r>
              <a:rPr lang="tr-TR" sz="1860" dirty="0"/>
              <a:t> </a:t>
            </a:r>
            <a:r>
              <a:rPr lang="tr-TR" sz="1860" dirty="0" err="1"/>
              <a:t>this</a:t>
            </a:r>
            <a:r>
              <a:rPr lang="tr-TR" sz="1860" dirty="0"/>
              <a:t> </a:t>
            </a:r>
            <a:r>
              <a:rPr lang="tr-TR" sz="1860" dirty="0" err="1"/>
              <a:t>case</a:t>
            </a:r>
            <a:r>
              <a:rPr lang="tr-TR" sz="1860" dirty="0"/>
              <a:t>, </a:t>
            </a:r>
            <a:r>
              <a:rPr lang="tr-TR" sz="1860" dirty="0" err="1"/>
              <a:t>we</a:t>
            </a:r>
            <a:r>
              <a:rPr lang="tr-TR" sz="1860" dirty="0"/>
              <a:t> </a:t>
            </a:r>
            <a:r>
              <a:rPr lang="tr-TR" sz="1860" dirty="0" err="1"/>
              <a:t>will</a:t>
            </a:r>
            <a:r>
              <a:rPr lang="tr-TR" sz="1860" dirty="0"/>
              <a:t> </a:t>
            </a:r>
            <a:r>
              <a:rPr lang="tr-TR" sz="1860" dirty="0" err="1"/>
              <a:t>use</a:t>
            </a:r>
            <a:r>
              <a:rPr lang="tr-TR" sz="1860" dirty="0"/>
              <a:t> </a:t>
            </a:r>
            <a:r>
              <a:rPr lang="tr-TR" sz="1860" dirty="0" err="1"/>
              <a:t>the</a:t>
            </a:r>
            <a:r>
              <a:rPr lang="tr-TR" sz="1860" dirty="0"/>
              <a:t> </a:t>
            </a:r>
            <a:r>
              <a:rPr lang="tr-TR" sz="1860" dirty="0" err="1"/>
              <a:t>term</a:t>
            </a:r>
            <a:r>
              <a:rPr lang="tr-TR" sz="1860" dirty="0"/>
              <a:t> </a:t>
            </a:r>
            <a:r>
              <a:rPr lang="tr-TR" sz="1860" i="1" dirty="0" err="1"/>
              <a:t>hash</a:t>
            </a:r>
            <a:r>
              <a:rPr lang="tr-TR" sz="1860" i="1" dirty="0"/>
              <a:t> </a:t>
            </a:r>
            <a:r>
              <a:rPr lang="tr-TR" sz="1860" i="1" dirty="0" err="1"/>
              <a:t>table</a:t>
            </a:r>
            <a:r>
              <a:rPr lang="tr-TR" sz="1860" i="1" dirty="0"/>
              <a:t> </a:t>
            </a:r>
            <a:r>
              <a:rPr lang="tr-TR" sz="1860" i="1" dirty="0" err="1"/>
              <a:t>for</a:t>
            </a:r>
            <a:r>
              <a:rPr lang="tr-TR" sz="1860" i="1" dirty="0"/>
              <a:t> an </a:t>
            </a:r>
            <a:r>
              <a:rPr lang="tr-TR" sz="1860" i="1" dirty="0" err="1"/>
              <a:t>array</a:t>
            </a:r>
            <a:r>
              <a:rPr lang="tr-TR" sz="1860" i="1" dirty="0"/>
              <a:t> </a:t>
            </a:r>
            <a:r>
              <a:rPr lang="tr-TR" sz="1860" dirty="0" err="1"/>
              <a:t>and</a:t>
            </a:r>
            <a:r>
              <a:rPr lang="tr-TR" sz="1860" dirty="0"/>
              <a:t> </a:t>
            </a:r>
            <a:r>
              <a:rPr lang="tr-TR" sz="1860" dirty="0" err="1"/>
              <a:t>the</a:t>
            </a:r>
            <a:r>
              <a:rPr lang="tr-TR" sz="1860" dirty="0"/>
              <a:t> </a:t>
            </a:r>
            <a:r>
              <a:rPr lang="tr-TR" sz="1860" dirty="0" err="1"/>
              <a:t>function</a:t>
            </a:r>
            <a:r>
              <a:rPr lang="tr-TR" sz="1860" dirty="0"/>
              <a:t> </a:t>
            </a:r>
            <a:r>
              <a:rPr lang="tr-TR" sz="1860" dirty="0" err="1"/>
              <a:t>that</a:t>
            </a:r>
            <a:r>
              <a:rPr lang="tr-TR" sz="1860" dirty="0"/>
              <a:t> </a:t>
            </a:r>
            <a:r>
              <a:rPr lang="tr-TR" sz="1860" dirty="0" err="1"/>
              <a:t>will</a:t>
            </a:r>
            <a:r>
              <a:rPr lang="tr-TR" sz="1860" dirty="0"/>
              <a:t> </a:t>
            </a:r>
            <a:r>
              <a:rPr lang="tr-TR" sz="1860" dirty="0" err="1"/>
              <a:t>carry</a:t>
            </a:r>
            <a:r>
              <a:rPr lang="tr-TR" sz="1860" dirty="0"/>
              <a:t> </a:t>
            </a:r>
            <a:r>
              <a:rPr lang="tr-TR" sz="1860" dirty="0" err="1"/>
              <a:t>out</a:t>
            </a:r>
            <a:r>
              <a:rPr lang="tr-TR" sz="1860" dirty="0"/>
              <a:t> </a:t>
            </a:r>
            <a:r>
              <a:rPr lang="tr-TR" sz="1860" dirty="0" err="1"/>
              <a:t>the</a:t>
            </a:r>
            <a:r>
              <a:rPr lang="tr-TR" sz="1860" dirty="0"/>
              <a:t> </a:t>
            </a:r>
            <a:r>
              <a:rPr lang="tr-TR" sz="1860" dirty="0" err="1"/>
              <a:t>transformation</a:t>
            </a:r>
            <a:r>
              <a:rPr lang="tr-TR" sz="1860" dirty="0"/>
              <a:t> </a:t>
            </a:r>
            <a:r>
              <a:rPr lang="tr-TR" sz="1860" dirty="0" err="1"/>
              <a:t>will</a:t>
            </a:r>
            <a:r>
              <a:rPr lang="tr-TR" sz="1860" dirty="0"/>
              <a:t> be </a:t>
            </a:r>
            <a:r>
              <a:rPr lang="tr-TR" sz="1860" dirty="0" err="1"/>
              <a:t>called</a:t>
            </a:r>
            <a:r>
              <a:rPr lang="tr-TR" sz="1860" dirty="0"/>
              <a:t> a </a:t>
            </a:r>
            <a:r>
              <a:rPr lang="tr-TR" sz="1860" i="1" dirty="0" err="1"/>
              <a:t>hash</a:t>
            </a:r>
            <a:r>
              <a:rPr lang="tr-TR" sz="1860" i="1" dirty="0"/>
              <a:t> </a:t>
            </a:r>
            <a:r>
              <a:rPr lang="tr-TR" sz="1860" i="1" dirty="0" err="1"/>
              <a:t>function</a:t>
            </a:r>
            <a:r>
              <a:rPr lang="tr-TR" sz="1860" i="1" dirty="0"/>
              <a:t>.</a:t>
            </a:r>
            <a:endParaRPr sz="1860" dirty="0"/>
          </a:p>
        </p:txBody>
      </p:sp>
      <p:sp>
        <p:nvSpPr>
          <p:cNvPr id="306" name="Google Shape;306;p6"/>
          <p:cNvSpPr txBox="1">
            <a:spLocks noGrp="1"/>
          </p:cNvSpPr>
          <p:nvPr>
            <p:ph type="sldNum" idx="12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6</a:t>
            </a:fld>
            <a:endParaRPr/>
          </a:p>
        </p:txBody>
      </p:sp>
      <p:sp>
        <p:nvSpPr>
          <p:cNvPr id="307" name="Google Shape;307;p6"/>
          <p:cNvSpPr txBox="1">
            <a:spLocks noGrp="1"/>
          </p:cNvSpPr>
          <p:nvPr>
            <p:ph type="ftr" idx="11"/>
          </p:nvPr>
        </p:nvSpPr>
        <p:spPr>
          <a:xfrm>
            <a:off x="5181600" y="6324600"/>
            <a:ext cx="35021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b="1">
                <a:solidFill>
                  <a:schemeClr val="dk1"/>
                </a:solidFill>
              </a:rPr>
              <a:t>Data Structures Using C, Second Edition</a:t>
            </a:r>
            <a:endParaRPr b="1">
              <a:solidFill>
                <a:schemeClr val="dk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>
                <a:solidFill>
                  <a:schemeClr val="dk1"/>
                </a:solidFill>
              </a:rPr>
              <a:t>Reema Thareja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Google Shape;844;p65"/>
          <p:cNvSpPr txBox="1">
            <a:spLocks noGrp="1"/>
          </p:cNvSpPr>
          <p:nvPr>
            <p:ph type="title"/>
          </p:nvPr>
        </p:nvSpPr>
        <p:spPr>
          <a:xfrm>
            <a:off x="442856" y="228600"/>
            <a:ext cx="7024744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Century Gothic"/>
              <a:buNone/>
            </a:pPr>
            <a:r>
              <a:rPr lang="tr-TR" sz="3600"/>
              <a:t>Collisions</a:t>
            </a:r>
            <a:endParaRPr sz="3600"/>
          </a:p>
        </p:txBody>
      </p:sp>
      <p:sp>
        <p:nvSpPr>
          <p:cNvPr id="845" name="Google Shape;845;p65"/>
          <p:cNvSpPr txBox="1">
            <a:spLocks noGrp="1"/>
          </p:cNvSpPr>
          <p:nvPr>
            <p:ph type="body" idx="1"/>
          </p:nvPr>
        </p:nvSpPr>
        <p:spPr>
          <a:xfrm>
            <a:off x="685800" y="914400"/>
            <a:ext cx="78486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274319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87"/>
              <a:buChar char="🞇"/>
            </a:pPr>
            <a:r>
              <a:rPr lang="tr-TR" sz="2220" b="1" i="1"/>
              <a:t>Operations on a Chained Hash Table</a:t>
            </a:r>
            <a:endParaRPr sz="2220" b="1" i="1"/>
          </a:p>
        </p:txBody>
      </p:sp>
      <p:sp>
        <p:nvSpPr>
          <p:cNvPr id="846" name="Google Shape;846;p65"/>
          <p:cNvSpPr txBox="1">
            <a:spLocks noGrp="1"/>
          </p:cNvSpPr>
          <p:nvPr>
            <p:ph type="sldNum" idx="12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60</a:t>
            </a:fld>
            <a:endParaRPr/>
          </a:p>
        </p:txBody>
      </p:sp>
      <p:sp>
        <p:nvSpPr>
          <p:cNvPr id="847" name="Google Shape;847;p65"/>
          <p:cNvSpPr txBox="1">
            <a:spLocks noGrp="1"/>
          </p:cNvSpPr>
          <p:nvPr>
            <p:ph type="ftr" idx="11"/>
          </p:nvPr>
        </p:nvSpPr>
        <p:spPr>
          <a:xfrm>
            <a:off x="5181600" y="6492875"/>
            <a:ext cx="35021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b="1">
                <a:solidFill>
                  <a:schemeClr val="dk1"/>
                </a:solidFill>
              </a:rPr>
              <a:t>Data Structures Using C, Second Edition</a:t>
            </a:r>
            <a:endParaRPr b="1">
              <a:solidFill>
                <a:schemeClr val="dk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>
                <a:solidFill>
                  <a:schemeClr val="dk1"/>
                </a:solidFill>
              </a:rPr>
              <a:t>Reema Thareja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848" name="Google Shape;848;p6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3000" y="1828800"/>
            <a:ext cx="6769720" cy="358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9"/>
          <p:cNvSpPr txBox="1">
            <a:spLocks noGrp="1"/>
          </p:cNvSpPr>
          <p:nvPr>
            <p:ph type="title"/>
          </p:nvPr>
        </p:nvSpPr>
        <p:spPr>
          <a:xfrm>
            <a:off x="442856" y="202328"/>
            <a:ext cx="7024744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Century Gothic"/>
              <a:buNone/>
            </a:pPr>
            <a:r>
              <a:rPr lang="tr-TR" sz="3600" dirty="0" err="1"/>
              <a:t>Hash</a:t>
            </a:r>
            <a:r>
              <a:rPr lang="tr-TR" sz="3600" dirty="0"/>
              <a:t> </a:t>
            </a:r>
            <a:r>
              <a:rPr lang="tr-TR" sz="3600" dirty="0" err="1"/>
              <a:t>Tables</a:t>
            </a:r>
            <a:endParaRPr sz="3600" dirty="0"/>
          </a:p>
        </p:txBody>
      </p:sp>
      <p:sp>
        <p:nvSpPr>
          <p:cNvPr id="314" name="Google Shape;314;p9"/>
          <p:cNvSpPr txBox="1">
            <a:spLocks noGrp="1"/>
          </p:cNvSpPr>
          <p:nvPr>
            <p:ph type="body" idx="1"/>
          </p:nvPr>
        </p:nvSpPr>
        <p:spPr>
          <a:xfrm>
            <a:off x="685800" y="1014256"/>
            <a:ext cx="7848600" cy="5039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marR="0" lvl="0" indent="-274319" algn="l" rtl="0">
              <a:lnSpc>
                <a:spcPct val="80000"/>
              </a:lnSpc>
              <a:spcBef>
                <a:spcPts val="372"/>
              </a:spcBef>
              <a:spcAft>
                <a:spcPts val="0"/>
              </a:spcAft>
              <a:buSzPts val="1414"/>
              <a:buChar char="🞇"/>
            </a:pPr>
            <a:r>
              <a:rPr lang="tr-TR" sz="1860" dirty="0" err="1"/>
              <a:t>Hash</a:t>
            </a:r>
            <a:r>
              <a:rPr lang="tr-TR" sz="1860" dirty="0"/>
              <a:t> </a:t>
            </a:r>
            <a:r>
              <a:rPr lang="tr-TR" sz="1860" dirty="0" err="1"/>
              <a:t>table</a:t>
            </a:r>
            <a:r>
              <a:rPr lang="tr-TR" sz="1860" dirty="0"/>
              <a:t> is a data </a:t>
            </a:r>
            <a:r>
              <a:rPr lang="tr-TR" sz="1860" dirty="0" err="1"/>
              <a:t>structure</a:t>
            </a:r>
            <a:r>
              <a:rPr lang="tr-TR" sz="1860" dirty="0"/>
              <a:t> in </a:t>
            </a:r>
            <a:r>
              <a:rPr lang="tr-TR" sz="1860" dirty="0" err="1"/>
              <a:t>which</a:t>
            </a:r>
            <a:r>
              <a:rPr lang="tr-TR" sz="1860" dirty="0"/>
              <a:t> </a:t>
            </a:r>
            <a:r>
              <a:rPr lang="tr-TR" sz="1860" dirty="0" err="1"/>
              <a:t>keys</a:t>
            </a:r>
            <a:r>
              <a:rPr lang="tr-TR" sz="1860" dirty="0"/>
              <a:t> </a:t>
            </a:r>
            <a:r>
              <a:rPr lang="tr-TR" sz="1860" dirty="0" err="1"/>
              <a:t>are</a:t>
            </a:r>
            <a:r>
              <a:rPr lang="tr-TR" sz="1860" dirty="0"/>
              <a:t> </a:t>
            </a:r>
            <a:r>
              <a:rPr lang="tr-TR" sz="1860" dirty="0" err="1"/>
              <a:t>mapped</a:t>
            </a:r>
            <a:r>
              <a:rPr lang="tr-TR" sz="1860" dirty="0"/>
              <a:t> </a:t>
            </a:r>
            <a:r>
              <a:rPr lang="tr-TR" sz="1860" dirty="0" err="1"/>
              <a:t>to</a:t>
            </a:r>
            <a:r>
              <a:rPr lang="tr-TR" sz="1860" dirty="0"/>
              <a:t> </a:t>
            </a:r>
            <a:r>
              <a:rPr lang="tr-TR" sz="1860" dirty="0" err="1"/>
              <a:t>array</a:t>
            </a:r>
            <a:r>
              <a:rPr lang="tr-TR" sz="1860" dirty="0"/>
              <a:t> </a:t>
            </a:r>
            <a:r>
              <a:rPr lang="tr-TR" sz="1860" dirty="0" err="1"/>
              <a:t>positions</a:t>
            </a:r>
            <a:r>
              <a:rPr lang="tr-TR" sz="1860" dirty="0"/>
              <a:t> </a:t>
            </a:r>
            <a:r>
              <a:rPr lang="tr-TR" sz="1860" dirty="0" err="1"/>
              <a:t>by</a:t>
            </a:r>
            <a:r>
              <a:rPr lang="tr-TR" sz="1860" dirty="0"/>
              <a:t> a </a:t>
            </a:r>
            <a:r>
              <a:rPr lang="tr-TR" sz="1860" dirty="0" err="1"/>
              <a:t>hash</a:t>
            </a:r>
            <a:r>
              <a:rPr lang="tr-TR" sz="1860" dirty="0"/>
              <a:t> </a:t>
            </a:r>
            <a:r>
              <a:rPr lang="tr-TR" sz="1860" dirty="0" err="1"/>
              <a:t>function</a:t>
            </a:r>
            <a:r>
              <a:rPr lang="tr-TR" sz="1860" dirty="0"/>
              <a:t>. </a:t>
            </a:r>
            <a:endParaRPr sz="1860" dirty="0"/>
          </a:p>
          <a:p>
            <a:pPr marL="342900" marR="0" lvl="0" indent="-274319" algn="l" rtl="0">
              <a:lnSpc>
                <a:spcPct val="80000"/>
              </a:lnSpc>
              <a:spcBef>
                <a:spcPts val="372"/>
              </a:spcBef>
              <a:spcAft>
                <a:spcPts val="0"/>
              </a:spcAft>
              <a:buSzPts val="1414"/>
              <a:buChar char="🞇"/>
            </a:pPr>
            <a:r>
              <a:rPr lang="tr-TR" sz="1860" dirty="0" err="1"/>
              <a:t>In</a:t>
            </a:r>
            <a:r>
              <a:rPr lang="tr-TR" sz="1860" dirty="0"/>
              <a:t> a </a:t>
            </a:r>
            <a:r>
              <a:rPr lang="tr-TR" sz="1860" dirty="0" err="1"/>
              <a:t>hash</a:t>
            </a:r>
            <a:r>
              <a:rPr lang="tr-TR" sz="1860" dirty="0"/>
              <a:t> </a:t>
            </a:r>
            <a:r>
              <a:rPr lang="tr-TR" sz="1860" dirty="0" err="1"/>
              <a:t>table</a:t>
            </a:r>
            <a:r>
              <a:rPr lang="tr-TR" sz="1860" dirty="0"/>
              <a:t>, an element </a:t>
            </a:r>
            <a:r>
              <a:rPr lang="tr-TR" sz="1860" dirty="0" err="1"/>
              <a:t>with</a:t>
            </a:r>
            <a:r>
              <a:rPr lang="tr-TR" sz="1860" dirty="0"/>
              <a:t> </a:t>
            </a:r>
            <a:r>
              <a:rPr lang="tr-TR" sz="1860" dirty="0" err="1"/>
              <a:t>key</a:t>
            </a:r>
            <a:r>
              <a:rPr lang="tr-TR" sz="1860" dirty="0"/>
              <a:t> k is </a:t>
            </a:r>
            <a:r>
              <a:rPr lang="tr-TR" sz="1860" dirty="0" err="1"/>
              <a:t>stored</a:t>
            </a:r>
            <a:r>
              <a:rPr lang="tr-TR" sz="1860" dirty="0"/>
              <a:t> at </a:t>
            </a:r>
            <a:r>
              <a:rPr lang="tr-TR" sz="1860" dirty="0" err="1"/>
              <a:t>index</a:t>
            </a:r>
            <a:r>
              <a:rPr lang="tr-TR" sz="1860" dirty="0"/>
              <a:t> h(k) </a:t>
            </a:r>
            <a:r>
              <a:rPr lang="tr-TR" sz="1860" dirty="0" err="1"/>
              <a:t>and</a:t>
            </a:r>
            <a:r>
              <a:rPr lang="tr-TR" sz="1860" dirty="0"/>
              <a:t> not k. </a:t>
            </a:r>
            <a:endParaRPr sz="1860" dirty="0"/>
          </a:p>
          <a:p>
            <a:pPr marL="342900" marR="0" lvl="0" indent="-274319" algn="l" rtl="0">
              <a:lnSpc>
                <a:spcPct val="80000"/>
              </a:lnSpc>
              <a:spcBef>
                <a:spcPts val="372"/>
              </a:spcBef>
              <a:spcAft>
                <a:spcPts val="0"/>
              </a:spcAft>
              <a:buSzPts val="1414"/>
              <a:buChar char="🞇"/>
            </a:pPr>
            <a:r>
              <a:rPr lang="tr-TR" sz="1860" dirty="0" err="1"/>
              <a:t>It</a:t>
            </a:r>
            <a:r>
              <a:rPr lang="tr-TR" sz="1860" dirty="0"/>
              <a:t> </a:t>
            </a:r>
            <a:r>
              <a:rPr lang="tr-TR" sz="1860" dirty="0" err="1"/>
              <a:t>means</a:t>
            </a:r>
            <a:r>
              <a:rPr lang="tr-TR" sz="1860" dirty="0"/>
              <a:t> a </a:t>
            </a:r>
            <a:r>
              <a:rPr lang="tr-TR" sz="1860" dirty="0" err="1"/>
              <a:t>hash</a:t>
            </a:r>
            <a:r>
              <a:rPr lang="tr-TR" sz="1860" dirty="0"/>
              <a:t> </a:t>
            </a:r>
            <a:r>
              <a:rPr lang="tr-TR" sz="1860" dirty="0" err="1"/>
              <a:t>function</a:t>
            </a:r>
            <a:r>
              <a:rPr lang="tr-TR" sz="1860" dirty="0"/>
              <a:t> h is </a:t>
            </a:r>
            <a:r>
              <a:rPr lang="tr-TR" sz="1860" dirty="0" err="1"/>
              <a:t>used</a:t>
            </a:r>
            <a:r>
              <a:rPr lang="tr-TR" sz="1860" dirty="0"/>
              <a:t> </a:t>
            </a:r>
            <a:r>
              <a:rPr lang="tr-TR" sz="1860" dirty="0" err="1"/>
              <a:t>to</a:t>
            </a:r>
            <a:r>
              <a:rPr lang="tr-TR" sz="1860" dirty="0"/>
              <a:t> </a:t>
            </a:r>
            <a:r>
              <a:rPr lang="tr-TR" sz="1860" dirty="0" err="1"/>
              <a:t>calculate</a:t>
            </a:r>
            <a:r>
              <a:rPr lang="tr-TR" sz="1860" dirty="0"/>
              <a:t> </a:t>
            </a:r>
            <a:r>
              <a:rPr lang="tr-TR" sz="1860" dirty="0" err="1"/>
              <a:t>the</a:t>
            </a:r>
            <a:r>
              <a:rPr lang="tr-TR" sz="1860" dirty="0"/>
              <a:t> </a:t>
            </a:r>
            <a:r>
              <a:rPr lang="tr-TR" sz="1860" dirty="0" err="1"/>
              <a:t>index</a:t>
            </a:r>
            <a:r>
              <a:rPr lang="tr-TR" sz="1860" dirty="0"/>
              <a:t> at </a:t>
            </a:r>
            <a:r>
              <a:rPr lang="tr-TR" sz="1860" dirty="0" err="1"/>
              <a:t>which</a:t>
            </a:r>
            <a:r>
              <a:rPr lang="tr-TR" sz="1860" dirty="0"/>
              <a:t> </a:t>
            </a:r>
            <a:r>
              <a:rPr lang="tr-TR" sz="1860" dirty="0" err="1"/>
              <a:t>the</a:t>
            </a:r>
            <a:r>
              <a:rPr lang="tr-TR" sz="1860" dirty="0"/>
              <a:t> element </a:t>
            </a:r>
            <a:r>
              <a:rPr lang="tr-TR" sz="1860" dirty="0" err="1"/>
              <a:t>with</a:t>
            </a:r>
            <a:r>
              <a:rPr lang="tr-TR" sz="1860" dirty="0"/>
              <a:t> </a:t>
            </a:r>
            <a:r>
              <a:rPr lang="tr-TR" sz="1860" dirty="0" err="1"/>
              <a:t>key</a:t>
            </a:r>
            <a:r>
              <a:rPr lang="tr-TR" sz="1860" dirty="0"/>
              <a:t> k </a:t>
            </a:r>
            <a:r>
              <a:rPr lang="tr-TR" sz="1860" dirty="0" err="1"/>
              <a:t>will</a:t>
            </a:r>
            <a:r>
              <a:rPr lang="tr-TR" sz="1860" dirty="0"/>
              <a:t> be </a:t>
            </a:r>
            <a:r>
              <a:rPr lang="tr-TR" sz="1860" dirty="0" err="1"/>
              <a:t>stored</a:t>
            </a:r>
            <a:r>
              <a:rPr lang="tr-TR" sz="1860" dirty="0"/>
              <a:t>.</a:t>
            </a:r>
            <a:endParaRPr sz="1860" dirty="0"/>
          </a:p>
          <a:p>
            <a:pPr marL="342900" marR="0" lvl="0" indent="-274319" algn="l" rtl="0">
              <a:lnSpc>
                <a:spcPct val="80000"/>
              </a:lnSpc>
              <a:spcBef>
                <a:spcPts val="372"/>
              </a:spcBef>
              <a:spcAft>
                <a:spcPts val="0"/>
              </a:spcAft>
              <a:buSzPts val="1414"/>
              <a:buChar char="🞇"/>
            </a:pPr>
            <a:r>
              <a:rPr lang="tr-TR" sz="1860" dirty="0" err="1"/>
              <a:t>This</a:t>
            </a:r>
            <a:r>
              <a:rPr lang="tr-TR" sz="1860" dirty="0"/>
              <a:t> </a:t>
            </a:r>
            <a:r>
              <a:rPr lang="tr-TR" sz="1860" dirty="0" err="1"/>
              <a:t>process</a:t>
            </a:r>
            <a:r>
              <a:rPr lang="tr-TR" sz="1860" dirty="0"/>
              <a:t> of </a:t>
            </a:r>
            <a:r>
              <a:rPr lang="tr-TR" sz="1860" dirty="0" err="1"/>
              <a:t>mapping</a:t>
            </a:r>
            <a:r>
              <a:rPr lang="tr-TR" sz="1860" dirty="0"/>
              <a:t> </a:t>
            </a:r>
            <a:r>
              <a:rPr lang="tr-TR" sz="1860" dirty="0" err="1"/>
              <a:t>the</a:t>
            </a:r>
            <a:r>
              <a:rPr lang="tr-TR" sz="1860" dirty="0"/>
              <a:t> </a:t>
            </a:r>
            <a:r>
              <a:rPr lang="tr-TR" sz="1860" dirty="0" err="1"/>
              <a:t>keys</a:t>
            </a:r>
            <a:r>
              <a:rPr lang="tr-TR" sz="1860" dirty="0"/>
              <a:t> </a:t>
            </a:r>
            <a:r>
              <a:rPr lang="tr-TR" sz="1860" dirty="0" err="1"/>
              <a:t>to</a:t>
            </a:r>
            <a:r>
              <a:rPr lang="tr-TR" sz="1860" dirty="0"/>
              <a:t> </a:t>
            </a:r>
            <a:r>
              <a:rPr lang="tr-TR" sz="1860" dirty="0" err="1"/>
              <a:t>appropriate</a:t>
            </a:r>
            <a:r>
              <a:rPr lang="tr-TR" sz="1860" dirty="0"/>
              <a:t> </a:t>
            </a:r>
            <a:r>
              <a:rPr lang="tr-TR" sz="1860" dirty="0" err="1"/>
              <a:t>locations</a:t>
            </a:r>
            <a:r>
              <a:rPr lang="tr-TR" sz="1860" dirty="0"/>
              <a:t> (</a:t>
            </a:r>
            <a:r>
              <a:rPr lang="tr-TR" sz="1860" dirty="0" err="1"/>
              <a:t>or</a:t>
            </a:r>
            <a:r>
              <a:rPr lang="tr-TR" sz="1860" dirty="0"/>
              <a:t> </a:t>
            </a:r>
            <a:r>
              <a:rPr lang="tr-TR" sz="1860" dirty="0" err="1"/>
              <a:t>indices</a:t>
            </a:r>
            <a:r>
              <a:rPr lang="tr-TR" sz="1860" dirty="0"/>
              <a:t>) in a </a:t>
            </a:r>
            <a:r>
              <a:rPr lang="tr-TR" sz="1860" dirty="0" err="1"/>
              <a:t>hash</a:t>
            </a:r>
            <a:r>
              <a:rPr lang="tr-TR" sz="1860" dirty="0"/>
              <a:t> </a:t>
            </a:r>
            <a:r>
              <a:rPr lang="tr-TR" sz="1860" dirty="0" err="1"/>
              <a:t>table</a:t>
            </a:r>
            <a:r>
              <a:rPr lang="tr-TR" sz="1860" dirty="0"/>
              <a:t> is </a:t>
            </a:r>
            <a:r>
              <a:rPr lang="tr-TR" sz="1860" dirty="0" err="1"/>
              <a:t>called</a:t>
            </a:r>
            <a:r>
              <a:rPr lang="tr-TR" sz="1860" dirty="0"/>
              <a:t> </a:t>
            </a:r>
            <a:r>
              <a:rPr lang="tr-TR" sz="1860" dirty="0" err="1"/>
              <a:t>hashing</a:t>
            </a:r>
            <a:r>
              <a:rPr lang="tr-TR" sz="1860" dirty="0"/>
              <a:t>.</a:t>
            </a:r>
            <a:endParaRPr sz="1860" dirty="0"/>
          </a:p>
          <a:p>
            <a:pPr marL="342900" marR="0" lvl="0" indent="-274319" algn="l" rtl="0">
              <a:lnSpc>
                <a:spcPct val="80000"/>
              </a:lnSpc>
              <a:spcBef>
                <a:spcPts val="372"/>
              </a:spcBef>
              <a:spcAft>
                <a:spcPts val="0"/>
              </a:spcAft>
              <a:buSzPts val="1414"/>
              <a:buChar char="🞇"/>
            </a:pPr>
            <a:r>
              <a:rPr lang="tr-TR" sz="1860" dirty="0" err="1"/>
              <a:t>Figure</a:t>
            </a:r>
            <a:r>
              <a:rPr lang="tr-TR" sz="1860" dirty="0"/>
              <a:t> 15.4 </a:t>
            </a:r>
            <a:r>
              <a:rPr lang="tr-TR" sz="1860" dirty="0" err="1"/>
              <a:t>shows</a:t>
            </a:r>
            <a:r>
              <a:rPr lang="tr-TR" sz="1860" dirty="0"/>
              <a:t> a </a:t>
            </a:r>
            <a:r>
              <a:rPr lang="tr-TR" sz="1860" dirty="0" err="1"/>
              <a:t>hash</a:t>
            </a:r>
            <a:r>
              <a:rPr lang="tr-TR" sz="1860" dirty="0"/>
              <a:t> </a:t>
            </a:r>
            <a:r>
              <a:rPr lang="tr-TR" sz="1860" dirty="0" err="1"/>
              <a:t>table</a:t>
            </a:r>
            <a:r>
              <a:rPr lang="tr-TR" sz="1860" dirty="0"/>
              <a:t> in </a:t>
            </a:r>
            <a:r>
              <a:rPr lang="tr-TR" sz="1860" dirty="0" err="1"/>
              <a:t>which</a:t>
            </a:r>
            <a:r>
              <a:rPr lang="tr-TR" sz="1860" dirty="0"/>
              <a:t> </a:t>
            </a:r>
            <a:r>
              <a:rPr lang="tr-TR" sz="1860" dirty="0" err="1"/>
              <a:t>each</a:t>
            </a:r>
            <a:r>
              <a:rPr lang="tr-TR" sz="1860" dirty="0"/>
              <a:t> </a:t>
            </a:r>
            <a:r>
              <a:rPr lang="tr-TR" sz="1860" dirty="0" err="1"/>
              <a:t>key</a:t>
            </a:r>
            <a:r>
              <a:rPr lang="tr-TR" sz="1860" dirty="0"/>
              <a:t> </a:t>
            </a:r>
            <a:r>
              <a:rPr lang="tr-TR" sz="1860" dirty="0" err="1"/>
              <a:t>from</a:t>
            </a:r>
            <a:r>
              <a:rPr lang="tr-TR" sz="1860" dirty="0"/>
              <a:t> </a:t>
            </a:r>
            <a:r>
              <a:rPr lang="tr-TR" sz="1860" dirty="0" err="1"/>
              <a:t>the</a:t>
            </a:r>
            <a:r>
              <a:rPr lang="tr-TR" sz="1860" dirty="0"/>
              <a:t> set K is </a:t>
            </a:r>
            <a:r>
              <a:rPr lang="tr-TR" sz="1860" dirty="0" err="1"/>
              <a:t>mapped</a:t>
            </a:r>
            <a:r>
              <a:rPr lang="tr-TR" sz="1860" dirty="0"/>
              <a:t> </a:t>
            </a:r>
            <a:r>
              <a:rPr lang="tr-TR" sz="1860" dirty="0" err="1"/>
              <a:t>to</a:t>
            </a:r>
            <a:r>
              <a:rPr lang="tr-TR" sz="1860" dirty="0"/>
              <a:t> </a:t>
            </a:r>
            <a:r>
              <a:rPr lang="tr-TR" sz="1860" dirty="0" err="1"/>
              <a:t>locations</a:t>
            </a:r>
            <a:r>
              <a:rPr lang="tr-TR" sz="1860" dirty="0"/>
              <a:t> </a:t>
            </a:r>
            <a:r>
              <a:rPr lang="tr-TR" sz="1860" dirty="0" err="1"/>
              <a:t>generated</a:t>
            </a:r>
            <a:r>
              <a:rPr lang="tr-TR" sz="1860" dirty="0"/>
              <a:t> </a:t>
            </a:r>
            <a:r>
              <a:rPr lang="tr-TR" sz="1860" dirty="0" err="1"/>
              <a:t>by</a:t>
            </a:r>
            <a:r>
              <a:rPr lang="tr-TR" sz="1860" dirty="0"/>
              <a:t> </a:t>
            </a:r>
            <a:r>
              <a:rPr lang="tr-TR" sz="1860" dirty="0" err="1"/>
              <a:t>using</a:t>
            </a:r>
            <a:r>
              <a:rPr lang="tr-TR" sz="1860" dirty="0"/>
              <a:t> a </a:t>
            </a:r>
            <a:r>
              <a:rPr lang="tr-TR" sz="1860" dirty="0" err="1"/>
              <a:t>hash</a:t>
            </a:r>
            <a:r>
              <a:rPr lang="tr-TR" sz="1860" dirty="0"/>
              <a:t> </a:t>
            </a:r>
            <a:r>
              <a:rPr lang="tr-TR" sz="1860" dirty="0" err="1"/>
              <a:t>function</a:t>
            </a:r>
            <a:r>
              <a:rPr lang="tr-TR" sz="1860" dirty="0"/>
              <a:t>. </a:t>
            </a:r>
            <a:endParaRPr sz="1860" dirty="0"/>
          </a:p>
          <a:p>
            <a:pPr marL="342900" marR="0" lvl="0" indent="-274319" algn="l" rtl="0">
              <a:lnSpc>
                <a:spcPct val="80000"/>
              </a:lnSpc>
              <a:spcBef>
                <a:spcPts val="372"/>
              </a:spcBef>
              <a:spcAft>
                <a:spcPts val="0"/>
              </a:spcAft>
              <a:buSzPts val="1414"/>
              <a:buChar char="🞇"/>
            </a:pPr>
            <a:r>
              <a:rPr lang="tr-TR" sz="1860" dirty="0" err="1"/>
              <a:t>Note</a:t>
            </a:r>
            <a:r>
              <a:rPr lang="tr-TR" sz="1860" dirty="0"/>
              <a:t> </a:t>
            </a:r>
            <a:r>
              <a:rPr lang="tr-TR" sz="1860" dirty="0" err="1"/>
              <a:t>that</a:t>
            </a:r>
            <a:r>
              <a:rPr lang="tr-TR" sz="1860" dirty="0"/>
              <a:t> </a:t>
            </a:r>
            <a:r>
              <a:rPr lang="tr-TR" sz="1860" dirty="0" err="1"/>
              <a:t>keys</a:t>
            </a:r>
            <a:r>
              <a:rPr lang="tr-TR" sz="1860" dirty="0"/>
              <a:t> k2 </a:t>
            </a:r>
            <a:r>
              <a:rPr lang="tr-TR" sz="1860" dirty="0" err="1"/>
              <a:t>and</a:t>
            </a:r>
            <a:r>
              <a:rPr lang="tr-TR" sz="1860" dirty="0"/>
              <a:t> k6 </a:t>
            </a:r>
            <a:r>
              <a:rPr lang="tr-TR" sz="1860" dirty="0" err="1"/>
              <a:t>point</a:t>
            </a:r>
            <a:r>
              <a:rPr lang="tr-TR" sz="1860" dirty="0"/>
              <a:t> </a:t>
            </a:r>
            <a:r>
              <a:rPr lang="tr-TR" sz="1860" dirty="0" err="1"/>
              <a:t>to</a:t>
            </a:r>
            <a:r>
              <a:rPr lang="tr-TR" sz="1860" dirty="0"/>
              <a:t> </a:t>
            </a:r>
            <a:r>
              <a:rPr lang="tr-TR" sz="1860" dirty="0" err="1"/>
              <a:t>the</a:t>
            </a:r>
            <a:r>
              <a:rPr lang="tr-TR" sz="1860" dirty="0"/>
              <a:t> </a:t>
            </a:r>
            <a:r>
              <a:rPr lang="tr-TR" sz="1860" dirty="0" err="1"/>
              <a:t>same</a:t>
            </a:r>
            <a:r>
              <a:rPr lang="tr-TR" sz="1860" dirty="0"/>
              <a:t> </a:t>
            </a:r>
            <a:r>
              <a:rPr lang="tr-TR" sz="1860" dirty="0" err="1"/>
              <a:t>memory</a:t>
            </a:r>
            <a:r>
              <a:rPr lang="tr-TR" sz="1860" dirty="0"/>
              <a:t> </a:t>
            </a:r>
            <a:r>
              <a:rPr lang="tr-TR" sz="1860" dirty="0" err="1"/>
              <a:t>location</a:t>
            </a:r>
            <a:r>
              <a:rPr lang="tr-TR" sz="1860" dirty="0"/>
              <a:t>. </a:t>
            </a:r>
            <a:endParaRPr sz="1860" dirty="0"/>
          </a:p>
          <a:p>
            <a:pPr marL="342900" marR="0" lvl="0" indent="-274319" algn="l" rtl="0">
              <a:lnSpc>
                <a:spcPct val="80000"/>
              </a:lnSpc>
              <a:spcBef>
                <a:spcPts val="372"/>
              </a:spcBef>
              <a:spcAft>
                <a:spcPts val="0"/>
              </a:spcAft>
              <a:buSzPts val="1414"/>
              <a:buChar char="🞇"/>
            </a:pPr>
            <a:r>
              <a:rPr lang="tr-TR" sz="1860" dirty="0" err="1"/>
              <a:t>This</a:t>
            </a:r>
            <a:r>
              <a:rPr lang="tr-TR" sz="1860" dirty="0"/>
              <a:t> is </a:t>
            </a:r>
            <a:r>
              <a:rPr lang="tr-TR" sz="1860" dirty="0" err="1"/>
              <a:t>known</a:t>
            </a:r>
            <a:r>
              <a:rPr lang="tr-TR" sz="1860" dirty="0"/>
              <a:t> as </a:t>
            </a:r>
            <a:r>
              <a:rPr lang="tr-TR" sz="1860" dirty="0" err="1"/>
              <a:t>collision</a:t>
            </a:r>
            <a:r>
              <a:rPr lang="tr-TR" sz="1860" dirty="0"/>
              <a:t>. </a:t>
            </a:r>
            <a:r>
              <a:rPr lang="tr-TR" sz="1860" dirty="0" err="1"/>
              <a:t>That</a:t>
            </a:r>
            <a:r>
              <a:rPr lang="tr-TR" sz="1860" dirty="0"/>
              <a:t> is, </a:t>
            </a:r>
            <a:r>
              <a:rPr lang="tr-TR" sz="1860" dirty="0" err="1"/>
              <a:t>when</a:t>
            </a:r>
            <a:r>
              <a:rPr lang="tr-TR" sz="1860" dirty="0"/>
              <a:t> </a:t>
            </a:r>
            <a:r>
              <a:rPr lang="tr-TR" sz="1860" dirty="0" err="1"/>
              <a:t>two</a:t>
            </a:r>
            <a:r>
              <a:rPr lang="tr-TR" sz="1860" dirty="0"/>
              <a:t> </a:t>
            </a:r>
            <a:r>
              <a:rPr lang="tr-TR" sz="1860" dirty="0" err="1"/>
              <a:t>or</a:t>
            </a:r>
            <a:r>
              <a:rPr lang="tr-TR" sz="1860" dirty="0"/>
              <a:t> </a:t>
            </a:r>
            <a:r>
              <a:rPr lang="tr-TR" sz="1860" dirty="0" err="1"/>
              <a:t>more</a:t>
            </a:r>
            <a:r>
              <a:rPr lang="tr-TR" sz="1860" dirty="0"/>
              <a:t> </a:t>
            </a:r>
            <a:r>
              <a:rPr lang="tr-TR" sz="1860" dirty="0" err="1"/>
              <a:t>keys</a:t>
            </a:r>
            <a:r>
              <a:rPr lang="tr-TR" sz="1860" dirty="0"/>
              <a:t> </a:t>
            </a:r>
            <a:r>
              <a:rPr lang="tr-TR" sz="1860" dirty="0" err="1"/>
              <a:t>map</a:t>
            </a:r>
            <a:r>
              <a:rPr lang="tr-TR" sz="1860" dirty="0"/>
              <a:t> </a:t>
            </a:r>
            <a:r>
              <a:rPr lang="tr-TR" sz="1860" dirty="0" err="1"/>
              <a:t>to</a:t>
            </a:r>
            <a:r>
              <a:rPr lang="tr-TR" sz="1860" dirty="0"/>
              <a:t> </a:t>
            </a:r>
            <a:r>
              <a:rPr lang="tr-TR" sz="1860" dirty="0" err="1"/>
              <a:t>the</a:t>
            </a:r>
            <a:r>
              <a:rPr lang="tr-TR" sz="1860" dirty="0"/>
              <a:t> </a:t>
            </a:r>
            <a:r>
              <a:rPr lang="tr-TR" sz="1860" dirty="0" err="1"/>
              <a:t>same</a:t>
            </a:r>
            <a:r>
              <a:rPr lang="tr-TR" sz="1860" dirty="0"/>
              <a:t> </a:t>
            </a:r>
            <a:r>
              <a:rPr lang="tr-TR" sz="1860" dirty="0" err="1"/>
              <a:t>memory</a:t>
            </a:r>
            <a:r>
              <a:rPr lang="tr-TR" sz="1860" dirty="0"/>
              <a:t> </a:t>
            </a:r>
            <a:r>
              <a:rPr lang="tr-TR" sz="1860" dirty="0" err="1"/>
              <a:t>location</a:t>
            </a:r>
            <a:r>
              <a:rPr lang="tr-TR" sz="1860" dirty="0"/>
              <a:t>, a </a:t>
            </a:r>
            <a:r>
              <a:rPr lang="tr-TR" sz="1860" dirty="0" err="1"/>
              <a:t>collision</a:t>
            </a:r>
            <a:r>
              <a:rPr lang="tr-TR" sz="1860" dirty="0"/>
              <a:t> is </a:t>
            </a:r>
            <a:r>
              <a:rPr lang="tr-TR" sz="1860" dirty="0" err="1"/>
              <a:t>said</a:t>
            </a:r>
            <a:r>
              <a:rPr lang="tr-TR" sz="1860" dirty="0"/>
              <a:t> </a:t>
            </a:r>
            <a:r>
              <a:rPr lang="tr-TR" sz="1860" dirty="0" err="1"/>
              <a:t>to</a:t>
            </a:r>
            <a:r>
              <a:rPr lang="tr-TR" sz="1860" dirty="0"/>
              <a:t> </a:t>
            </a:r>
            <a:r>
              <a:rPr lang="tr-TR" sz="1860" dirty="0" err="1"/>
              <a:t>occur</a:t>
            </a:r>
            <a:r>
              <a:rPr lang="tr-TR" sz="1860" dirty="0"/>
              <a:t>. </a:t>
            </a:r>
            <a:endParaRPr sz="1860" dirty="0"/>
          </a:p>
          <a:p>
            <a:pPr marL="342900" marR="0" lvl="0" indent="-274319" algn="l" rtl="0">
              <a:lnSpc>
                <a:spcPct val="80000"/>
              </a:lnSpc>
              <a:spcBef>
                <a:spcPts val="372"/>
              </a:spcBef>
              <a:spcAft>
                <a:spcPts val="0"/>
              </a:spcAft>
              <a:buSzPts val="1414"/>
              <a:buChar char="🞇"/>
            </a:pPr>
            <a:r>
              <a:rPr lang="tr-TR" sz="1860" dirty="0" err="1"/>
              <a:t>Similarly</a:t>
            </a:r>
            <a:r>
              <a:rPr lang="tr-TR" sz="1860" dirty="0"/>
              <a:t>, </a:t>
            </a:r>
            <a:r>
              <a:rPr lang="tr-TR" sz="1860" dirty="0" err="1"/>
              <a:t>keys</a:t>
            </a:r>
            <a:r>
              <a:rPr lang="tr-TR" sz="1860" dirty="0"/>
              <a:t> k5 </a:t>
            </a:r>
            <a:r>
              <a:rPr lang="tr-TR" sz="1860" dirty="0" err="1"/>
              <a:t>and</a:t>
            </a:r>
            <a:r>
              <a:rPr lang="tr-TR" sz="1860" dirty="0"/>
              <a:t> k7 </a:t>
            </a:r>
            <a:r>
              <a:rPr lang="tr-TR" sz="1860" dirty="0" err="1"/>
              <a:t>also</a:t>
            </a:r>
            <a:r>
              <a:rPr lang="tr-TR" sz="1860" dirty="0"/>
              <a:t> </a:t>
            </a:r>
            <a:r>
              <a:rPr lang="tr-TR" sz="1860" dirty="0" err="1"/>
              <a:t>collide</a:t>
            </a:r>
            <a:r>
              <a:rPr lang="tr-TR" sz="1860" dirty="0"/>
              <a:t>. </a:t>
            </a:r>
            <a:r>
              <a:rPr lang="tr-TR" sz="1860" dirty="0" err="1"/>
              <a:t>The</a:t>
            </a:r>
            <a:r>
              <a:rPr lang="tr-TR" sz="1860" dirty="0"/>
              <a:t> main </a:t>
            </a:r>
            <a:r>
              <a:rPr lang="tr-TR" sz="1860" dirty="0" err="1"/>
              <a:t>goal</a:t>
            </a:r>
            <a:r>
              <a:rPr lang="tr-TR" sz="1860" dirty="0"/>
              <a:t> of </a:t>
            </a:r>
            <a:r>
              <a:rPr lang="tr-TR" sz="1860" dirty="0" err="1"/>
              <a:t>using</a:t>
            </a:r>
            <a:r>
              <a:rPr lang="tr-TR" sz="1860" dirty="0"/>
              <a:t> a </a:t>
            </a:r>
            <a:r>
              <a:rPr lang="tr-TR" sz="1860" dirty="0" err="1"/>
              <a:t>hash</a:t>
            </a:r>
            <a:r>
              <a:rPr lang="tr-TR" sz="1860" dirty="0"/>
              <a:t> </a:t>
            </a:r>
            <a:r>
              <a:rPr lang="tr-TR" sz="1860" dirty="0" err="1"/>
              <a:t>function</a:t>
            </a:r>
            <a:r>
              <a:rPr lang="tr-TR" sz="1860" dirty="0"/>
              <a:t> is </a:t>
            </a:r>
            <a:r>
              <a:rPr lang="tr-TR" sz="1860" dirty="0" err="1"/>
              <a:t>to</a:t>
            </a:r>
            <a:r>
              <a:rPr lang="tr-TR" sz="1860" dirty="0"/>
              <a:t> </a:t>
            </a:r>
            <a:r>
              <a:rPr lang="tr-TR" sz="1860" dirty="0" err="1"/>
              <a:t>reduce</a:t>
            </a:r>
            <a:r>
              <a:rPr lang="tr-TR" sz="1860" dirty="0"/>
              <a:t> </a:t>
            </a:r>
            <a:r>
              <a:rPr lang="tr-TR" sz="1860" dirty="0" err="1"/>
              <a:t>the</a:t>
            </a:r>
            <a:r>
              <a:rPr lang="tr-TR" sz="1860" dirty="0"/>
              <a:t> </a:t>
            </a:r>
            <a:r>
              <a:rPr lang="tr-TR" sz="1860" dirty="0" err="1"/>
              <a:t>range</a:t>
            </a:r>
            <a:r>
              <a:rPr lang="tr-TR" sz="1860" dirty="0"/>
              <a:t> of </a:t>
            </a:r>
            <a:r>
              <a:rPr lang="tr-TR" sz="1860" dirty="0" err="1"/>
              <a:t>array</a:t>
            </a:r>
            <a:r>
              <a:rPr lang="tr-TR" sz="1860" dirty="0"/>
              <a:t> </a:t>
            </a:r>
            <a:r>
              <a:rPr lang="tr-TR" sz="1860" dirty="0" err="1"/>
              <a:t>indices</a:t>
            </a:r>
            <a:r>
              <a:rPr lang="tr-TR" sz="1860" dirty="0"/>
              <a:t> </a:t>
            </a:r>
            <a:r>
              <a:rPr lang="tr-TR" sz="1860" dirty="0" err="1"/>
              <a:t>that</a:t>
            </a:r>
            <a:r>
              <a:rPr lang="tr-TR" sz="1860" dirty="0"/>
              <a:t> </a:t>
            </a:r>
            <a:r>
              <a:rPr lang="tr-TR" sz="1860" dirty="0" err="1"/>
              <a:t>have</a:t>
            </a:r>
            <a:r>
              <a:rPr lang="tr-TR" sz="1860" dirty="0"/>
              <a:t> </a:t>
            </a:r>
            <a:r>
              <a:rPr lang="tr-TR" sz="1860" dirty="0" err="1"/>
              <a:t>to</a:t>
            </a:r>
            <a:r>
              <a:rPr lang="tr-TR" sz="1860" dirty="0"/>
              <a:t> be </a:t>
            </a:r>
            <a:r>
              <a:rPr lang="tr-TR" sz="1860" dirty="0" err="1"/>
              <a:t>handled</a:t>
            </a:r>
            <a:r>
              <a:rPr lang="tr-TR" sz="1860" dirty="0"/>
              <a:t>. </a:t>
            </a:r>
            <a:endParaRPr sz="1860" dirty="0"/>
          </a:p>
          <a:p>
            <a:pPr marL="0" lvl="0" indent="0" algn="l" rtl="0">
              <a:lnSpc>
                <a:spcPct val="80000"/>
              </a:lnSpc>
              <a:spcBef>
                <a:spcPts val="372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15" name="Google Shape;315;p9"/>
          <p:cNvSpPr txBox="1">
            <a:spLocks noGrp="1"/>
          </p:cNvSpPr>
          <p:nvPr>
            <p:ph type="sldNum" idx="12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7</a:t>
            </a:fld>
            <a:endParaRPr/>
          </a:p>
        </p:txBody>
      </p:sp>
      <p:sp>
        <p:nvSpPr>
          <p:cNvPr id="316" name="Google Shape;316;p9"/>
          <p:cNvSpPr txBox="1">
            <a:spLocks noGrp="1"/>
          </p:cNvSpPr>
          <p:nvPr>
            <p:ph type="ftr" idx="11"/>
          </p:nvPr>
        </p:nvSpPr>
        <p:spPr>
          <a:xfrm>
            <a:off x="5181600" y="6324600"/>
            <a:ext cx="35021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b="1">
                <a:solidFill>
                  <a:schemeClr val="dk1"/>
                </a:solidFill>
              </a:rPr>
              <a:t>Data Structures Using C, Second Edition</a:t>
            </a:r>
            <a:endParaRPr b="1">
              <a:solidFill>
                <a:schemeClr val="dk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>
                <a:solidFill>
                  <a:schemeClr val="dk1"/>
                </a:solidFill>
              </a:rPr>
              <a:t>Reema Thareja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0"/>
          <p:cNvSpPr txBox="1">
            <a:spLocks noGrp="1"/>
          </p:cNvSpPr>
          <p:nvPr>
            <p:ph type="title"/>
          </p:nvPr>
        </p:nvSpPr>
        <p:spPr>
          <a:xfrm>
            <a:off x="442856" y="202328"/>
            <a:ext cx="7024744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Century Gothic"/>
              <a:buNone/>
            </a:pPr>
            <a:r>
              <a:rPr lang="tr-TR" sz="3600" dirty="0" err="1"/>
              <a:t>Hash</a:t>
            </a:r>
            <a:r>
              <a:rPr lang="tr-TR" sz="3600" dirty="0"/>
              <a:t> </a:t>
            </a:r>
            <a:r>
              <a:rPr lang="tr-TR" sz="3600" dirty="0" err="1"/>
              <a:t>Tables</a:t>
            </a:r>
            <a:endParaRPr sz="3600" dirty="0"/>
          </a:p>
        </p:txBody>
      </p:sp>
      <p:sp>
        <p:nvSpPr>
          <p:cNvPr id="323" name="Google Shape;323;p10"/>
          <p:cNvSpPr txBox="1">
            <a:spLocks noGrp="1"/>
          </p:cNvSpPr>
          <p:nvPr>
            <p:ph type="sldNum" idx="12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8</a:t>
            </a:fld>
            <a:endParaRPr/>
          </a:p>
        </p:txBody>
      </p:sp>
      <p:sp>
        <p:nvSpPr>
          <p:cNvPr id="324" name="Google Shape;324;p10"/>
          <p:cNvSpPr txBox="1">
            <a:spLocks noGrp="1"/>
          </p:cNvSpPr>
          <p:nvPr>
            <p:ph type="ftr" idx="11"/>
          </p:nvPr>
        </p:nvSpPr>
        <p:spPr>
          <a:xfrm>
            <a:off x="5181600" y="6324600"/>
            <a:ext cx="35021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b="1">
                <a:solidFill>
                  <a:schemeClr val="dk1"/>
                </a:solidFill>
              </a:rPr>
              <a:t>Data Structures Using C, Second Edition</a:t>
            </a:r>
            <a:endParaRPr b="1">
              <a:solidFill>
                <a:schemeClr val="dk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>
                <a:solidFill>
                  <a:schemeClr val="dk1"/>
                </a:solidFill>
              </a:rPr>
              <a:t>Reema Thareja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325" name="Google Shape;325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52563" y="1504950"/>
            <a:ext cx="6238875" cy="384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11"/>
          <p:cNvSpPr txBox="1">
            <a:spLocks noGrp="1"/>
          </p:cNvSpPr>
          <p:nvPr>
            <p:ph type="title"/>
          </p:nvPr>
        </p:nvSpPr>
        <p:spPr>
          <a:xfrm>
            <a:off x="442856" y="186562"/>
            <a:ext cx="7024744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Century Gothic"/>
              <a:buNone/>
            </a:pPr>
            <a:r>
              <a:rPr lang="tr-TR" sz="3600" dirty="0" err="1"/>
              <a:t>Hash</a:t>
            </a:r>
            <a:r>
              <a:rPr lang="tr-TR" sz="3600" dirty="0"/>
              <a:t> </a:t>
            </a:r>
            <a:r>
              <a:rPr lang="tr-TR" sz="3600" dirty="0" err="1"/>
              <a:t>Functions</a:t>
            </a:r>
            <a:endParaRPr sz="3600" dirty="0"/>
          </a:p>
        </p:txBody>
      </p:sp>
      <p:sp>
        <p:nvSpPr>
          <p:cNvPr id="332" name="Google Shape;332;p11"/>
          <p:cNvSpPr txBox="1">
            <a:spLocks noGrp="1"/>
          </p:cNvSpPr>
          <p:nvPr>
            <p:ph type="body" idx="1"/>
          </p:nvPr>
        </p:nvSpPr>
        <p:spPr>
          <a:xfrm>
            <a:off x="685800" y="1093086"/>
            <a:ext cx="7848600" cy="46298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274319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87"/>
              <a:buChar char="🞇"/>
            </a:pPr>
            <a:r>
              <a:rPr lang="tr-TR" sz="2220" dirty="0"/>
              <a:t>A </a:t>
            </a:r>
            <a:r>
              <a:rPr lang="tr-TR" sz="2220" dirty="0" err="1"/>
              <a:t>hash</a:t>
            </a:r>
            <a:r>
              <a:rPr lang="tr-TR" sz="2220" dirty="0"/>
              <a:t> </a:t>
            </a:r>
            <a:r>
              <a:rPr lang="tr-TR" sz="2220" dirty="0" err="1"/>
              <a:t>function</a:t>
            </a:r>
            <a:r>
              <a:rPr lang="tr-TR" sz="2220" dirty="0"/>
              <a:t> is a </a:t>
            </a:r>
            <a:r>
              <a:rPr lang="tr-TR" sz="2220" dirty="0" err="1"/>
              <a:t>mathematical</a:t>
            </a:r>
            <a:r>
              <a:rPr lang="tr-TR" sz="2220" dirty="0"/>
              <a:t> </a:t>
            </a:r>
            <a:r>
              <a:rPr lang="tr-TR" sz="2220" dirty="0" err="1"/>
              <a:t>formula</a:t>
            </a:r>
            <a:r>
              <a:rPr lang="tr-TR" sz="2220" dirty="0"/>
              <a:t> </a:t>
            </a:r>
            <a:r>
              <a:rPr lang="tr-TR" sz="2220" dirty="0" err="1"/>
              <a:t>which</a:t>
            </a:r>
            <a:r>
              <a:rPr lang="tr-TR" sz="2220" dirty="0"/>
              <a:t>, </a:t>
            </a:r>
            <a:r>
              <a:rPr lang="tr-TR" sz="2220" dirty="0" err="1"/>
              <a:t>when</a:t>
            </a:r>
            <a:r>
              <a:rPr lang="tr-TR" sz="2220" dirty="0"/>
              <a:t> </a:t>
            </a:r>
            <a:r>
              <a:rPr lang="tr-TR" sz="2220" dirty="0" err="1"/>
              <a:t>applied</a:t>
            </a:r>
            <a:r>
              <a:rPr lang="tr-TR" sz="2220" dirty="0"/>
              <a:t> </a:t>
            </a:r>
            <a:r>
              <a:rPr lang="tr-TR" sz="2220" dirty="0" err="1"/>
              <a:t>to</a:t>
            </a:r>
            <a:r>
              <a:rPr lang="tr-TR" sz="2220" dirty="0"/>
              <a:t> a </a:t>
            </a:r>
            <a:r>
              <a:rPr lang="tr-TR" sz="2220" dirty="0" err="1"/>
              <a:t>key</a:t>
            </a:r>
            <a:r>
              <a:rPr lang="tr-TR" sz="2220" dirty="0"/>
              <a:t>, </a:t>
            </a:r>
            <a:r>
              <a:rPr lang="tr-TR" sz="2220" dirty="0" err="1"/>
              <a:t>produces</a:t>
            </a:r>
            <a:r>
              <a:rPr lang="tr-TR" sz="2220" dirty="0"/>
              <a:t> an </a:t>
            </a:r>
            <a:r>
              <a:rPr lang="tr-TR" sz="2220" dirty="0" err="1"/>
              <a:t>integer</a:t>
            </a:r>
            <a:r>
              <a:rPr lang="tr-TR" sz="2220" dirty="0"/>
              <a:t> </a:t>
            </a:r>
            <a:r>
              <a:rPr lang="tr-TR" sz="2220" dirty="0" err="1"/>
              <a:t>which</a:t>
            </a:r>
            <a:r>
              <a:rPr lang="tr-TR" sz="2220" dirty="0"/>
              <a:t> can be </a:t>
            </a:r>
            <a:r>
              <a:rPr lang="tr-TR" sz="2220" dirty="0" err="1"/>
              <a:t>used</a:t>
            </a:r>
            <a:r>
              <a:rPr lang="tr-TR" sz="2220" dirty="0"/>
              <a:t> as an </a:t>
            </a:r>
            <a:r>
              <a:rPr lang="tr-TR" sz="2220" dirty="0" err="1"/>
              <a:t>index</a:t>
            </a:r>
            <a:r>
              <a:rPr lang="tr-TR" sz="2220" dirty="0"/>
              <a:t> </a:t>
            </a:r>
            <a:r>
              <a:rPr lang="tr-TR" sz="2220" dirty="0" err="1"/>
              <a:t>for</a:t>
            </a:r>
            <a:r>
              <a:rPr lang="tr-TR" sz="2220" dirty="0"/>
              <a:t> </a:t>
            </a:r>
            <a:r>
              <a:rPr lang="tr-TR" sz="2220" dirty="0" err="1"/>
              <a:t>the</a:t>
            </a:r>
            <a:r>
              <a:rPr lang="tr-TR" sz="2220" dirty="0"/>
              <a:t> </a:t>
            </a:r>
            <a:r>
              <a:rPr lang="tr-TR" sz="2220" dirty="0" err="1"/>
              <a:t>key</a:t>
            </a:r>
            <a:r>
              <a:rPr lang="tr-TR" sz="2220" dirty="0"/>
              <a:t> in </a:t>
            </a:r>
            <a:r>
              <a:rPr lang="tr-TR" sz="2220" dirty="0" err="1"/>
              <a:t>the</a:t>
            </a:r>
            <a:r>
              <a:rPr lang="tr-TR" sz="2220" dirty="0"/>
              <a:t> </a:t>
            </a:r>
            <a:r>
              <a:rPr lang="tr-TR" sz="2220" dirty="0" err="1"/>
              <a:t>hash</a:t>
            </a:r>
            <a:r>
              <a:rPr lang="tr-TR" sz="2220" dirty="0"/>
              <a:t> </a:t>
            </a:r>
            <a:r>
              <a:rPr lang="tr-TR" sz="2220" dirty="0" err="1"/>
              <a:t>table</a:t>
            </a:r>
            <a:r>
              <a:rPr lang="tr-TR" sz="2220" dirty="0"/>
              <a:t>.</a:t>
            </a:r>
            <a:endParaRPr sz="2220" dirty="0"/>
          </a:p>
          <a:p>
            <a:pPr marL="342900" lvl="0" indent="-274319" algn="l" rtl="0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SzPts val="1687"/>
              <a:buChar char="🞇"/>
            </a:pPr>
            <a:r>
              <a:rPr lang="tr-TR" sz="2220" dirty="0" err="1"/>
              <a:t>The</a:t>
            </a:r>
            <a:r>
              <a:rPr lang="tr-TR" sz="2220" dirty="0"/>
              <a:t> main </a:t>
            </a:r>
            <a:r>
              <a:rPr lang="tr-TR" sz="2220" dirty="0" err="1"/>
              <a:t>aim</a:t>
            </a:r>
            <a:r>
              <a:rPr lang="tr-TR" sz="2220" dirty="0"/>
              <a:t> of a </a:t>
            </a:r>
            <a:r>
              <a:rPr lang="tr-TR" sz="2220" dirty="0" err="1"/>
              <a:t>hash</a:t>
            </a:r>
            <a:r>
              <a:rPr lang="tr-TR" sz="2220" dirty="0"/>
              <a:t> </a:t>
            </a:r>
            <a:r>
              <a:rPr lang="tr-TR" sz="2220" dirty="0" err="1"/>
              <a:t>function</a:t>
            </a:r>
            <a:r>
              <a:rPr lang="tr-TR" sz="2220" dirty="0"/>
              <a:t> is </a:t>
            </a:r>
            <a:r>
              <a:rPr lang="tr-TR" sz="2220" dirty="0" err="1"/>
              <a:t>that</a:t>
            </a:r>
            <a:r>
              <a:rPr lang="tr-TR" sz="2220" dirty="0"/>
              <a:t> </a:t>
            </a:r>
            <a:r>
              <a:rPr lang="tr-TR" sz="2220" dirty="0" err="1"/>
              <a:t>elements</a:t>
            </a:r>
            <a:r>
              <a:rPr lang="tr-TR" sz="2220" dirty="0"/>
              <a:t> </a:t>
            </a:r>
            <a:r>
              <a:rPr lang="tr-TR" sz="2220" dirty="0" err="1"/>
              <a:t>should</a:t>
            </a:r>
            <a:r>
              <a:rPr lang="tr-TR" sz="2220" dirty="0"/>
              <a:t> be </a:t>
            </a:r>
            <a:r>
              <a:rPr lang="tr-TR" sz="2220" dirty="0" err="1"/>
              <a:t>relatively</a:t>
            </a:r>
            <a:r>
              <a:rPr lang="tr-TR" sz="2220" dirty="0"/>
              <a:t>, </a:t>
            </a:r>
            <a:r>
              <a:rPr lang="tr-TR" sz="2220" dirty="0" err="1"/>
              <a:t>randomly</a:t>
            </a:r>
            <a:r>
              <a:rPr lang="tr-TR" sz="2220" dirty="0"/>
              <a:t>, </a:t>
            </a:r>
            <a:r>
              <a:rPr lang="tr-TR" sz="2220" dirty="0" err="1"/>
              <a:t>and</a:t>
            </a:r>
            <a:r>
              <a:rPr lang="tr-TR" sz="2220" dirty="0"/>
              <a:t> </a:t>
            </a:r>
            <a:r>
              <a:rPr lang="tr-TR" sz="2220" dirty="0" err="1"/>
              <a:t>uniformly</a:t>
            </a:r>
            <a:r>
              <a:rPr lang="tr-TR" sz="2220" dirty="0"/>
              <a:t> </a:t>
            </a:r>
            <a:r>
              <a:rPr lang="tr-TR" sz="2220" dirty="0" err="1"/>
              <a:t>distributed</a:t>
            </a:r>
            <a:r>
              <a:rPr lang="tr-TR" sz="2220" dirty="0"/>
              <a:t>. </a:t>
            </a:r>
            <a:endParaRPr sz="2220" dirty="0"/>
          </a:p>
          <a:p>
            <a:pPr marL="342900" lvl="0" indent="-274319" algn="l" rtl="0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SzPts val="1687"/>
              <a:buChar char="🞇"/>
            </a:pPr>
            <a:r>
              <a:rPr lang="tr-TR" sz="2220" dirty="0" err="1"/>
              <a:t>It</a:t>
            </a:r>
            <a:r>
              <a:rPr lang="tr-TR" sz="2220" dirty="0"/>
              <a:t> </a:t>
            </a:r>
            <a:r>
              <a:rPr lang="tr-TR" sz="2220" dirty="0" err="1"/>
              <a:t>produces</a:t>
            </a:r>
            <a:r>
              <a:rPr lang="tr-TR" sz="2220" dirty="0"/>
              <a:t> a </a:t>
            </a:r>
            <a:r>
              <a:rPr lang="tr-TR" sz="2220" dirty="0" err="1"/>
              <a:t>unique</a:t>
            </a:r>
            <a:r>
              <a:rPr lang="tr-TR" sz="2220" dirty="0"/>
              <a:t> set of </a:t>
            </a:r>
            <a:r>
              <a:rPr lang="tr-TR" sz="2220" dirty="0" err="1"/>
              <a:t>integers</a:t>
            </a:r>
            <a:r>
              <a:rPr lang="tr-TR" sz="2220" dirty="0"/>
              <a:t> </a:t>
            </a:r>
            <a:r>
              <a:rPr lang="tr-TR" sz="2220" dirty="0" err="1"/>
              <a:t>within</a:t>
            </a:r>
            <a:r>
              <a:rPr lang="tr-TR" sz="2220" dirty="0"/>
              <a:t> </a:t>
            </a:r>
            <a:r>
              <a:rPr lang="tr-TR" sz="2220" dirty="0" err="1"/>
              <a:t>some</a:t>
            </a:r>
            <a:r>
              <a:rPr lang="tr-TR" sz="2220" dirty="0"/>
              <a:t> </a:t>
            </a:r>
            <a:r>
              <a:rPr lang="tr-TR" sz="2220" dirty="0" err="1"/>
              <a:t>suitable</a:t>
            </a:r>
            <a:r>
              <a:rPr lang="tr-TR" sz="2220" dirty="0"/>
              <a:t> </a:t>
            </a:r>
            <a:r>
              <a:rPr lang="tr-TR" sz="2220" dirty="0" err="1"/>
              <a:t>range</a:t>
            </a:r>
            <a:r>
              <a:rPr lang="tr-TR" sz="2220" dirty="0"/>
              <a:t> in </a:t>
            </a:r>
            <a:r>
              <a:rPr lang="tr-TR" sz="2220" dirty="0" err="1"/>
              <a:t>order</a:t>
            </a:r>
            <a:r>
              <a:rPr lang="tr-TR" sz="2220" dirty="0"/>
              <a:t> </a:t>
            </a:r>
            <a:r>
              <a:rPr lang="tr-TR" sz="2220" dirty="0" err="1"/>
              <a:t>to</a:t>
            </a:r>
            <a:r>
              <a:rPr lang="tr-TR" sz="2220" dirty="0"/>
              <a:t> </a:t>
            </a:r>
            <a:r>
              <a:rPr lang="tr-TR" sz="2220" dirty="0" err="1"/>
              <a:t>reduce</a:t>
            </a:r>
            <a:r>
              <a:rPr lang="tr-TR" sz="2220" dirty="0"/>
              <a:t> </a:t>
            </a:r>
            <a:r>
              <a:rPr lang="tr-TR" sz="2220" dirty="0" err="1"/>
              <a:t>the</a:t>
            </a:r>
            <a:r>
              <a:rPr lang="tr-TR" sz="2220" dirty="0"/>
              <a:t> </a:t>
            </a:r>
            <a:r>
              <a:rPr lang="tr-TR" sz="2220" dirty="0" err="1"/>
              <a:t>number</a:t>
            </a:r>
            <a:r>
              <a:rPr lang="tr-TR" sz="2220" dirty="0"/>
              <a:t> of </a:t>
            </a:r>
            <a:r>
              <a:rPr lang="tr-TR" sz="2220" dirty="0" err="1"/>
              <a:t>collisions</a:t>
            </a:r>
            <a:r>
              <a:rPr lang="tr-TR" sz="2220" dirty="0"/>
              <a:t>. </a:t>
            </a:r>
            <a:endParaRPr sz="2220" dirty="0"/>
          </a:p>
          <a:p>
            <a:pPr marL="342900" lvl="0" indent="-274319" algn="l" rtl="0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SzPts val="1687"/>
              <a:buChar char="🞇"/>
            </a:pPr>
            <a:r>
              <a:rPr lang="tr-TR" sz="2220" dirty="0" err="1"/>
              <a:t>In</a:t>
            </a:r>
            <a:r>
              <a:rPr lang="tr-TR" sz="2220" dirty="0"/>
              <a:t> </a:t>
            </a:r>
            <a:r>
              <a:rPr lang="tr-TR" sz="2220" dirty="0" err="1"/>
              <a:t>practice</a:t>
            </a:r>
            <a:r>
              <a:rPr lang="tr-TR" sz="2220" dirty="0"/>
              <a:t>, </a:t>
            </a:r>
            <a:r>
              <a:rPr lang="tr-TR" sz="2220" dirty="0" err="1"/>
              <a:t>there</a:t>
            </a:r>
            <a:r>
              <a:rPr lang="tr-TR" sz="2220" dirty="0"/>
              <a:t> is </a:t>
            </a:r>
            <a:r>
              <a:rPr lang="tr-TR" sz="2220" dirty="0" err="1"/>
              <a:t>no</a:t>
            </a:r>
            <a:r>
              <a:rPr lang="tr-TR" sz="2220" dirty="0"/>
              <a:t> </a:t>
            </a:r>
            <a:r>
              <a:rPr lang="tr-TR" sz="2220" dirty="0" err="1"/>
              <a:t>hash</a:t>
            </a:r>
            <a:r>
              <a:rPr lang="tr-TR" sz="2220" dirty="0"/>
              <a:t> </a:t>
            </a:r>
            <a:r>
              <a:rPr lang="tr-TR" sz="2220" dirty="0" err="1"/>
              <a:t>function</a:t>
            </a:r>
            <a:r>
              <a:rPr lang="tr-TR" sz="2220" dirty="0"/>
              <a:t> </a:t>
            </a:r>
            <a:r>
              <a:rPr lang="tr-TR" sz="2220" dirty="0" err="1"/>
              <a:t>that</a:t>
            </a:r>
            <a:r>
              <a:rPr lang="tr-TR" sz="2220" dirty="0"/>
              <a:t> </a:t>
            </a:r>
            <a:r>
              <a:rPr lang="tr-TR" sz="2220" dirty="0" err="1"/>
              <a:t>eliminates</a:t>
            </a:r>
            <a:r>
              <a:rPr lang="tr-TR" sz="2220" dirty="0"/>
              <a:t> </a:t>
            </a:r>
            <a:r>
              <a:rPr lang="tr-TR" sz="2220" dirty="0" err="1"/>
              <a:t>collisions</a:t>
            </a:r>
            <a:r>
              <a:rPr lang="tr-TR" sz="2220" dirty="0"/>
              <a:t> </a:t>
            </a:r>
            <a:r>
              <a:rPr lang="tr-TR" sz="2220" dirty="0" err="1"/>
              <a:t>completely</a:t>
            </a:r>
            <a:r>
              <a:rPr lang="tr-TR" sz="2220" dirty="0"/>
              <a:t>. </a:t>
            </a:r>
            <a:endParaRPr sz="2220" dirty="0"/>
          </a:p>
          <a:p>
            <a:pPr marL="342900" lvl="0" indent="-274319" algn="l" rtl="0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SzPts val="1687"/>
              <a:buChar char="🞇"/>
            </a:pPr>
            <a:r>
              <a:rPr lang="tr-TR" sz="2220" dirty="0"/>
              <a:t>A </a:t>
            </a:r>
            <a:r>
              <a:rPr lang="tr-TR" sz="2220" dirty="0" err="1"/>
              <a:t>good</a:t>
            </a:r>
            <a:r>
              <a:rPr lang="tr-TR" sz="2220" dirty="0"/>
              <a:t> </a:t>
            </a:r>
            <a:r>
              <a:rPr lang="tr-TR" sz="2220" dirty="0" err="1"/>
              <a:t>hash</a:t>
            </a:r>
            <a:r>
              <a:rPr lang="tr-TR" sz="2220" dirty="0"/>
              <a:t> </a:t>
            </a:r>
            <a:r>
              <a:rPr lang="tr-TR" sz="2220" dirty="0" err="1"/>
              <a:t>function</a:t>
            </a:r>
            <a:r>
              <a:rPr lang="tr-TR" sz="2220" dirty="0"/>
              <a:t> can </a:t>
            </a:r>
            <a:r>
              <a:rPr lang="tr-TR" sz="2220" dirty="0" err="1"/>
              <a:t>only</a:t>
            </a:r>
            <a:r>
              <a:rPr lang="tr-TR" sz="2220" dirty="0"/>
              <a:t> minimize </a:t>
            </a:r>
            <a:r>
              <a:rPr lang="tr-TR" sz="2220" dirty="0" err="1"/>
              <a:t>the</a:t>
            </a:r>
            <a:r>
              <a:rPr lang="tr-TR" sz="2220" dirty="0"/>
              <a:t> </a:t>
            </a:r>
            <a:r>
              <a:rPr lang="tr-TR" sz="2220" dirty="0" err="1"/>
              <a:t>number</a:t>
            </a:r>
            <a:r>
              <a:rPr lang="tr-TR" sz="2220" dirty="0"/>
              <a:t> of </a:t>
            </a:r>
            <a:r>
              <a:rPr lang="tr-TR" sz="2220" dirty="0" err="1"/>
              <a:t>collisions</a:t>
            </a:r>
            <a:r>
              <a:rPr lang="tr-TR" sz="2220" dirty="0"/>
              <a:t> </a:t>
            </a:r>
            <a:r>
              <a:rPr lang="tr-TR" sz="2220" dirty="0" err="1"/>
              <a:t>by</a:t>
            </a:r>
            <a:r>
              <a:rPr lang="tr-TR" sz="2220" dirty="0"/>
              <a:t> </a:t>
            </a:r>
            <a:r>
              <a:rPr lang="tr-TR" sz="2220" dirty="0" err="1"/>
              <a:t>spreading</a:t>
            </a:r>
            <a:r>
              <a:rPr lang="tr-TR" sz="2220" dirty="0"/>
              <a:t> </a:t>
            </a:r>
            <a:r>
              <a:rPr lang="tr-TR" sz="2220" dirty="0" err="1"/>
              <a:t>the</a:t>
            </a:r>
            <a:r>
              <a:rPr lang="tr-TR" sz="2220" dirty="0"/>
              <a:t> </a:t>
            </a:r>
            <a:r>
              <a:rPr lang="tr-TR" sz="2220" dirty="0" err="1"/>
              <a:t>elements</a:t>
            </a:r>
            <a:r>
              <a:rPr lang="tr-TR" sz="2220" dirty="0"/>
              <a:t> </a:t>
            </a:r>
            <a:r>
              <a:rPr lang="tr-TR" sz="2220" dirty="0" err="1"/>
              <a:t>uniformly</a:t>
            </a:r>
            <a:r>
              <a:rPr lang="tr-TR" sz="2220" dirty="0"/>
              <a:t> </a:t>
            </a:r>
            <a:r>
              <a:rPr lang="tr-TR" sz="2220" dirty="0" err="1"/>
              <a:t>throughout</a:t>
            </a:r>
            <a:r>
              <a:rPr lang="tr-TR" sz="2220" dirty="0"/>
              <a:t> </a:t>
            </a:r>
            <a:r>
              <a:rPr lang="tr-TR" sz="2220" dirty="0" err="1"/>
              <a:t>the</a:t>
            </a:r>
            <a:r>
              <a:rPr lang="tr-TR" sz="2220" dirty="0"/>
              <a:t> </a:t>
            </a:r>
            <a:r>
              <a:rPr lang="tr-TR" sz="2220" dirty="0" err="1"/>
              <a:t>array</a:t>
            </a:r>
            <a:r>
              <a:rPr lang="tr-TR" sz="2220" dirty="0"/>
              <a:t>.</a:t>
            </a:r>
            <a:endParaRPr dirty="0"/>
          </a:p>
        </p:txBody>
      </p:sp>
      <p:sp>
        <p:nvSpPr>
          <p:cNvPr id="333" name="Google Shape;333;p11"/>
          <p:cNvSpPr txBox="1">
            <a:spLocks noGrp="1"/>
          </p:cNvSpPr>
          <p:nvPr>
            <p:ph type="sldNum" idx="12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9</a:t>
            </a:fld>
            <a:endParaRPr/>
          </a:p>
        </p:txBody>
      </p:sp>
      <p:sp>
        <p:nvSpPr>
          <p:cNvPr id="334" name="Google Shape;334;p11"/>
          <p:cNvSpPr txBox="1">
            <a:spLocks noGrp="1"/>
          </p:cNvSpPr>
          <p:nvPr>
            <p:ph type="ftr" idx="11"/>
          </p:nvPr>
        </p:nvSpPr>
        <p:spPr>
          <a:xfrm>
            <a:off x="5181600" y="6324600"/>
            <a:ext cx="35021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b="1">
                <a:solidFill>
                  <a:schemeClr val="dk1"/>
                </a:solidFill>
              </a:rPr>
              <a:t>Data Structures Using C, Second Edition</a:t>
            </a:r>
            <a:endParaRPr b="1">
              <a:solidFill>
                <a:schemeClr val="dk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>
                <a:solidFill>
                  <a:schemeClr val="dk1"/>
                </a:solidFill>
              </a:rPr>
              <a:t>Reema Thareja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ustin">
  <a:themeElements>
    <a:clrScheme name="Austin">
      <a:dk1>
        <a:srgbClr val="000000"/>
      </a:dk1>
      <a:lt1>
        <a:srgbClr val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is Teması">
  <a:themeElements>
    <a:clrScheme name="Ofis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1628</TotalTime>
  <Words>4653</Words>
  <Application>Microsoft Office PowerPoint</Application>
  <PresentationFormat>Ekran Gösterisi (4:3)</PresentationFormat>
  <Paragraphs>547</Paragraphs>
  <Slides>60</Slides>
  <Notes>60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60</vt:i4>
      </vt:variant>
    </vt:vector>
  </HeadingPairs>
  <TitlesOfParts>
    <vt:vector size="65" baseType="lpstr">
      <vt:lpstr>Arial</vt:lpstr>
      <vt:lpstr>Century Gothic</vt:lpstr>
      <vt:lpstr>Noto Sans Symbols</vt:lpstr>
      <vt:lpstr>Calibri</vt:lpstr>
      <vt:lpstr>Austin</vt:lpstr>
      <vt:lpstr>BLM267</vt:lpstr>
      <vt:lpstr>PowerPoint Sunusu</vt:lpstr>
      <vt:lpstr>Introduction</vt:lpstr>
      <vt:lpstr>Introduction</vt:lpstr>
      <vt:lpstr>Introduction</vt:lpstr>
      <vt:lpstr>Introduction</vt:lpstr>
      <vt:lpstr>Hash Tables</vt:lpstr>
      <vt:lpstr>Hash Tables</vt:lpstr>
      <vt:lpstr>Hash Functions</vt:lpstr>
      <vt:lpstr>Hash Functions</vt:lpstr>
      <vt:lpstr>Different Hash Functions</vt:lpstr>
      <vt:lpstr>Different Hash Functions</vt:lpstr>
      <vt:lpstr>Different Hash Functions</vt:lpstr>
      <vt:lpstr>Different Hash Functions</vt:lpstr>
      <vt:lpstr>Different Hash Functions</vt:lpstr>
      <vt:lpstr>Different Hash Functions</vt:lpstr>
      <vt:lpstr>Different Hash Functions</vt:lpstr>
      <vt:lpstr>Different Hash Functions</vt:lpstr>
      <vt:lpstr>Different Hash Functions</vt:lpstr>
      <vt:lpstr>Different Hash Functions</vt:lpstr>
      <vt:lpstr>Collisions</vt:lpstr>
      <vt:lpstr>Collisions</vt:lpstr>
      <vt:lpstr>Collisions</vt:lpstr>
      <vt:lpstr>Collisions</vt:lpstr>
      <vt:lpstr>Collisions</vt:lpstr>
      <vt:lpstr>Collisions</vt:lpstr>
      <vt:lpstr>Collisions</vt:lpstr>
      <vt:lpstr>Collisions</vt:lpstr>
      <vt:lpstr>Collisions</vt:lpstr>
      <vt:lpstr>Collisions</vt:lpstr>
      <vt:lpstr>Collisions</vt:lpstr>
      <vt:lpstr>Collisions</vt:lpstr>
      <vt:lpstr>Collisions</vt:lpstr>
      <vt:lpstr>Collisions</vt:lpstr>
      <vt:lpstr>Collisions</vt:lpstr>
      <vt:lpstr>Collisions</vt:lpstr>
      <vt:lpstr>Collisions</vt:lpstr>
      <vt:lpstr>Collisions</vt:lpstr>
      <vt:lpstr>Collisions</vt:lpstr>
      <vt:lpstr>Collisions</vt:lpstr>
      <vt:lpstr>Collisions</vt:lpstr>
      <vt:lpstr>Collisions</vt:lpstr>
      <vt:lpstr>Collisions</vt:lpstr>
      <vt:lpstr>Collisions</vt:lpstr>
      <vt:lpstr>Collisions</vt:lpstr>
      <vt:lpstr>Collisions</vt:lpstr>
      <vt:lpstr>Collisions</vt:lpstr>
      <vt:lpstr>Collisions</vt:lpstr>
      <vt:lpstr>Collisions</vt:lpstr>
      <vt:lpstr>Collisions</vt:lpstr>
      <vt:lpstr>Collisions</vt:lpstr>
      <vt:lpstr>Collisions</vt:lpstr>
      <vt:lpstr>Collisions</vt:lpstr>
      <vt:lpstr>Collisions</vt:lpstr>
      <vt:lpstr>Collisions</vt:lpstr>
      <vt:lpstr>Collisions</vt:lpstr>
      <vt:lpstr>Collisions</vt:lpstr>
      <vt:lpstr>Collisions</vt:lpstr>
      <vt:lpstr>Collisions</vt:lpstr>
      <vt:lpstr>Collisions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BLM267</dc:title>
  <dc:creator>AR</dc:creator>
  <cp:lastModifiedBy>Admin</cp:lastModifiedBy>
  <cp:revision>5</cp:revision>
  <dcterms:created xsi:type="dcterms:W3CDTF">2006-08-16T00:00:00Z</dcterms:created>
  <dcterms:modified xsi:type="dcterms:W3CDTF">2021-12-30T12:50:11Z</dcterms:modified>
</cp:coreProperties>
</file>