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Century Gothic" pitchFamily="34" charset="0"/>
      <p:regular r:id="rId27"/>
      <p:bold r:id="rId28"/>
      <p:italic r:id="rId29"/>
      <p:boldItalic r:id="rId30"/>
    </p:embeddedFont>
    <p:embeddedFont>
      <p:font typeface="Calibri"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jHdRwSJDGi8sehZUJZu9r8pdVy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1512" y="-1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72"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68"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6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80369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3" name="Google Shape;34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2" name="Google Shape;35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4" name="Google Shape;36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5" name="Google Shape;375;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4" name="Google Shape;38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3" name="Google Shape;39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2" name="Google Shape;40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2" name="Google Shape;41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3" name="Google Shape;42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3" name="Google Shape;43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2" name="Google Shape;44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4" name="Google Shape;454;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3" name="Google Shape;463;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3" name="Google Shape;473;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2" name="Google Shape;482;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3" name="Google Shape;28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2" name="Google Shape;32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1" name="Google Shape;3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62"/>
          <p:cNvGrpSpPr/>
          <p:nvPr/>
        </p:nvGrpSpPr>
        <p:grpSpPr>
          <a:xfrm>
            <a:off x="-644959" y="0"/>
            <a:ext cx="10458653" cy="7117071"/>
            <a:chOff x="-644959" y="0"/>
            <a:chExt cx="10458653" cy="7117071"/>
          </a:xfrm>
        </p:grpSpPr>
        <p:grpSp>
          <p:nvGrpSpPr>
            <p:cNvPr id="59" name="Google Shape;59;p62"/>
            <p:cNvGrpSpPr/>
            <p:nvPr/>
          </p:nvGrpSpPr>
          <p:grpSpPr>
            <a:xfrm>
              <a:off x="0" y="0"/>
              <a:ext cx="9144000" cy="6858000"/>
              <a:chOff x="0" y="0"/>
              <a:chExt cx="9144000" cy="6858000"/>
            </a:xfrm>
          </p:grpSpPr>
          <p:grpSp>
            <p:nvGrpSpPr>
              <p:cNvPr id="60" name="Google Shape;60;p62"/>
              <p:cNvGrpSpPr/>
              <p:nvPr/>
            </p:nvGrpSpPr>
            <p:grpSpPr>
              <a:xfrm>
                <a:off x="0" y="0"/>
                <a:ext cx="2514600" cy="6858000"/>
                <a:chOff x="0" y="0"/>
                <a:chExt cx="2514600" cy="6858000"/>
              </a:xfrm>
            </p:grpSpPr>
            <p:sp>
              <p:nvSpPr>
                <p:cNvPr id="61" name="Google Shape;61;p6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6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6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62"/>
              <p:cNvGrpSpPr/>
              <p:nvPr/>
            </p:nvGrpSpPr>
            <p:grpSpPr>
              <a:xfrm>
                <a:off x="422910" y="0"/>
                <a:ext cx="2514600" cy="6858000"/>
                <a:chOff x="0" y="0"/>
                <a:chExt cx="2514600" cy="6858000"/>
              </a:xfrm>
            </p:grpSpPr>
            <p:sp>
              <p:nvSpPr>
                <p:cNvPr id="65" name="Google Shape;65;p6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6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6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62"/>
              <p:cNvGrpSpPr/>
              <p:nvPr/>
            </p:nvGrpSpPr>
            <p:grpSpPr>
              <a:xfrm rot="10800000">
                <a:off x="6629400" y="0"/>
                <a:ext cx="2514600" cy="6858000"/>
                <a:chOff x="0" y="0"/>
                <a:chExt cx="2514600" cy="6858000"/>
              </a:xfrm>
            </p:grpSpPr>
            <p:sp>
              <p:nvSpPr>
                <p:cNvPr id="69" name="Google Shape;69;p6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6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6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6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6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6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6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6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6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6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6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6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6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6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6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6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6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6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6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6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6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6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6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6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6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6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6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6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6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62"/>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62"/>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2"/>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62"/>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6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62"/>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2"/>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6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7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71"/>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7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7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72"/>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72"/>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7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7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7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6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6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6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6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64"/>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64"/>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6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6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6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6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6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65"/>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65"/>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6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66"/>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66"/>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66"/>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66"/>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6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6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6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6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6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69"/>
          <p:cNvGrpSpPr/>
          <p:nvPr/>
        </p:nvGrpSpPr>
        <p:grpSpPr>
          <a:xfrm>
            <a:off x="-644959" y="0"/>
            <a:ext cx="10458653" cy="7117071"/>
            <a:chOff x="-644959" y="0"/>
            <a:chExt cx="10458653" cy="7117071"/>
          </a:xfrm>
        </p:grpSpPr>
        <p:grpSp>
          <p:nvGrpSpPr>
            <p:cNvPr id="145" name="Google Shape;145;p69"/>
            <p:cNvGrpSpPr/>
            <p:nvPr/>
          </p:nvGrpSpPr>
          <p:grpSpPr>
            <a:xfrm>
              <a:off x="0" y="0"/>
              <a:ext cx="9144000" cy="6858000"/>
              <a:chOff x="0" y="0"/>
              <a:chExt cx="9144000" cy="6858000"/>
            </a:xfrm>
          </p:grpSpPr>
          <p:grpSp>
            <p:nvGrpSpPr>
              <p:cNvPr id="146" name="Google Shape;146;p69"/>
              <p:cNvGrpSpPr/>
              <p:nvPr/>
            </p:nvGrpSpPr>
            <p:grpSpPr>
              <a:xfrm>
                <a:off x="0" y="0"/>
                <a:ext cx="2514600" cy="6858000"/>
                <a:chOff x="0" y="0"/>
                <a:chExt cx="2514600" cy="6858000"/>
              </a:xfrm>
            </p:grpSpPr>
            <p:sp>
              <p:nvSpPr>
                <p:cNvPr id="147" name="Google Shape;147;p6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6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6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69"/>
              <p:cNvGrpSpPr/>
              <p:nvPr/>
            </p:nvGrpSpPr>
            <p:grpSpPr>
              <a:xfrm>
                <a:off x="422910" y="0"/>
                <a:ext cx="2514600" cy="6858000"/>
                <a:chOff x="0" y="0"/>
                <a:chExt cx="2514600" cy="6858000"/>
              </a:xfrm>
            </p:grpSpPr>
            <p:sp>
              <p:nvSpPr>
                <p:cNvPr id="151" name="Google Shape;151;p6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6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6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69"/>
              <p:cNvGrpSpPr/>
              <p:nvPr/>
            </p:nvGrpSpPr>
            <p:grpSpPr>
              <a:xfrm rot="10800000">
                <a:off x="6629400" y="0"/>
                <a:ext cx="2514600" cy="6858000"/>
                <a:chOff x="0" y="0"/>
                <a:chExt cx="2514600" cy="6858000"/>
              </a:xfrm>
            </p:grpSpPr>
            <p:sp>
              <p:nvSpPr>
                <p:cNvPr id="155" name="Google Shape;155;p6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6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6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69"/>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69"/>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69"/>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6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6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6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6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6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69"/>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6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69"/>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69"/>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69"/>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6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6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69"/>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6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6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69"/>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6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69"/>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6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69"/>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6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6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6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69"/>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6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69"/>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69"/>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6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69"/>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69"/>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9"/>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70"/>
          <p:cNvGrpSpPr/>
          <p:nvPr/>
        </p:nvGrpSpPr>
        <p:grpSpPr>
          <a:xfrm>
            <a:off x="-644959" y="0"/>
            <a:ext cx="10458653" cy="7117071"/>
            <a:chOff x="-644959" y="0"/>
            <a:chExt cx="10458653" cy="7117071"/>
          </a:xfrm>
        </p:grpSpPr>
        <p:grpSp>
          <p:nvGrpSpPr>
            <p:cNvPr id="195" name="Google Shape;195;p70"/>
            <p:cNvGrpSpPr/>
            <p:nvPr/>
          </p:nvGrpSpPr>
          <p:grpSpPr>
            <a:xfrm>
              <a:off x="0" y="0"/>
              <a:ext cx="9144000" cy="6858000"/>
              <a:chOff x="0" y="0"/>
              <a:chExt cx="9144000" cy="6858000"/>
            </a:xfrm>
          </p:grpSpPr>
          <p:grpSp>
            <p:nvGrpSpPr>
              <p:cNvPr id="196" name="Google Shape;196;p70"/>
              <p:cNvGrpSpPr/>
              <p:nvPr/>
            </p:nvGrpSpPr>
            <p:grpSpPr>
              <a:xfrm>
                <a:off x="0" y="0"/>
                <a:ext cx="2514600" cy="6858000"/>
                <a:chOff x="0" y="0"/>
                <a:chExt cx="2514600" cy="6858000"/>
              </a:xfrm>
            </p:grpSpPr>
            <p:sp>
              <p:nvSpPr>
                <p:cNvPr id="197" name="Google Shape;197;p7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7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7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70"/>
              <p:cNvGrpSpPr/>
              <p:nvPr/>
            </p:nvGrpSpPr>
            <p:grpSpPr>
              <a:xfrm>
                <a:off x="422910" y="0"/>
                <a:ext cx="2514600" cy="6858000"/>
                <a:chOff x="0" y="0"/>
                <a:chExt cx="2514600" cy="6858000"/>
              </a:xfrm>
            </p:grpSpPr>
            <p:sp>
              <p:nvSpPr>
                <p:cNvPr id="201" name="Google Shape;201;p7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7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7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70"/>
              <p:cNvGrpSpPr/>
              <p:nvPr/>
            </p:nvGrpSpPr>
            <p:grpSpPr>
              <a:xfrm rot="10800000">
                <a:off x="6629400" y="0"/>
                <a:ext cx="2514600" cy="6858000"/>
                <a:chOff x="0" y="0"/>
                <a:chExt cx="2514600" cy="6858000"/>
              </a:xfrm>
            </p:grpSpPr>
            <p:sp>
              <p:nvSpPr>
                <p:cNvPr id="205" name="Google Shape;205;p7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7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7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70"/>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70"/>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70"/>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70"/>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70"/>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70"/>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70"/>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70"/>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70"/>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70"/>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70"/>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70"/>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70"/>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70"/>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70"/>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70"/>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70"/>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70"/>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70"/>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70"/>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70"/>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70"/>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70"/>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70"/>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70"/>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70"/>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70"/>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70"/>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70"/>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70"/>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70"/>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70"/>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7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70"/>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7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61"/>
          <p:cNvGrpSpPr/>
          <p:nvPr/>
        </p:nvGrpSpPr>
        <p:grpSpPr>
          <a:xfrm>
            <a:off x="-567355" y="0"/>
            <a:ext cx="10458653" cy="7117071"/>
            <a:chOff x="-644959" y="0"/>
            <a:chExt cx="10458653" cy="7117071"/>
          </a:xfrm>
        </p:grpSpPr>
        <p:grpSp>
          <p:nvGrpSpPr>
            <p:cNvPr id="11" name="Google Shape;11;p61"/>
            <p:cNvGrpSpPr/>
            <p:nvPr/>
          </p:nvGrpSpPr>
          <p:grpSpPr>
            <a:xfrm>
              <a:off x="0" y="0"/>
              <a:ext cx="9144000" cy="6858000"/>
              <a:chOff x="0" y="0"/>
              <a:chExt cx="9144000" cy="6858000"/>
            </a:xfrm>
          </p:grpSpPr>
          <p:grpSp>
            <p:nvGrpSpPr>
              <p:cNvPr id="12" name="Google Shape;12;p61"/>
              <p:cNvGrpSpPr/>
              <p:nvPr/>
            </p:nvGrpSpPr>
            <p:grpSpPr>
              <a:xfrm>
                <a:off x="0" y="0"/>
                <a:ext cx="2514600" cy="6858000"/>
                <a:chOff x="0" y="0"/>
                <a:chExt cx="2514600" cy="6858000"/>
              </a:xfrm>
            </p:grpSpPr>
            <p:sp>
              <p:nvSpPr>
                <p:cNvPr id="13" name="Google Shape;13;p6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6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6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61"/>
              <p:cNvGrpSpPr/>
              <p:nvPr/>
            </p:nvGrpSpPr>
            <p:grpSpPr>
              <a:xfrm>
                <a:off x="422910" y="0"/>
                <a:ext cx="2514600" cy="6858000"/>
                <a:chOff x="0" y="0"/>
                <a:chExt cx="2514600" cy="6858000"/>
              </a:xfrm>
            </p:grpSpPr>
            <p:sp>
              <p:nvSpPr>
                <p:cNvPr id="17" name="Google Shape;17;p6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6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6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61"/>
              <p:cNvGrpSpPr/>
              <p:nvPr/>
            </p:nvGrpSpPr>
            <p:grpSpPr>
              <a:xfrm rot="10800000">
                <a:off x="6629400" y="0"/>
                <a:ext cx="2514600" cy="6858000"/>
                <a:chOff x="0" y="0"/>
                <a:chExt cx="2514600" cy="6858000"/>
              </a:xfrm>
            </p:grpSpPr>
            <p:sp>
              <p:nvSpPr>
                <p:cNvPr id="21" name="Google Shape;21;p6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6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6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6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6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6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6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6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6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6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6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6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6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6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6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6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6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6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6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6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6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6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6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6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6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6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6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6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61"/>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61"/>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6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6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61"/>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6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6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a:t>BLM267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7: Stacks</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46" name="Google Shape;346;p10"/>
          <p:cNvSpPr txBox="1">
            <a:spLocks noGrp="1"/>
          </p:cNvSpPr>
          <p:nvPr>
            <p:ph type="body" idx="1"/>
          </p:nvPr>
        </p:nvSpPr>
        <p:spPr>
          <a:xfrm>
            <a:off x="685800" y="803929"/>
            <a:ext cx="7620000" cy="3519487"/>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828"/>
              <a:buChar char="🞇"/>
            </a:pPr>
            <a:r>
              <a:rPr lang="en-US" sz="2405" b="1" dirty="0"/>
              <a:t>Pop Operation</a:t>
            </a:r>
            <a:endParaRPr sz="2405" b="1" dirty="0"/>
          </a:p>
          <a:p>
            <a:pPr marL="342900" lvl="0" indent="-274319" algn="l" rtl="0">
              <a:lnSpc>
                <a:spcPct val="80000"/>
              </a:lnSpc>
              <a:spcBef>
                <a:spcPts val="444"/>
              </a:spcBef>
              <a:spcAft>
                <a:spcPts val="0"/>
              </a:spcAft>
              <a:buSzPts val="1687"/>
              <a:buChar char="🞇"/>
            </a:pPr>
            <a:r>
              <a:rPr lang="en-US" sz="2220" b="1" dirty="0"/>
              <a:t>The pop operation is used to delete the topmost element from the stack. </a:t>
            </a:r>
            <a:endParaRPr sz="2220" b="1" dirty="0"/>
          </a:p>
          <a:p>
            <a:pPr marL="342900" lvl="0" indent="-274319" algn="l" rtl="0">
              <a:lnSpc>
                <a:spcPct val="80000"/>
              </a:lnSpc>
              <a:spcBef>
                <a:spcPts val="444"/>
              </a:spcBef>
              <a:spcAft>
                <a:spcPts val="0"/>
              </a:spcAft>
              <a:buSzPts val="1687"/>
              <a:buChar char="🞇"/>
            </a:pPr>
            <a:r>
              <a:rPr lang="en-US" sz="2220" b="1" dirty="0"/>
              <a:t>However, before deleting the value, we must first check if TOP=NULL because if that is the case, then it means the stack is empty and no more deletions can be done. </a:t>
            </a:r>
            <a:endParaRPr sz="2220" b="1" dirty="0"/>
          </a:p>
          <a:p>
            <a:pPr marL="342900" lvl="0" indent="-274319" algn="l" rtl="0">
              <a:lnSpc>
                <a:spcPct val="80000"/>
              </a:lnSpc>
              <a:spcBef>
                <a:spcPts val="444"/>
              </a:spcBef>
              <a:spcAft>
                <a:spcPts val="0"/>
              </a:spcAft>
              <a:buSzPts val="1687"/>
              <a:buChar char="🞇"/>
            </a:pPr>
            <a:r>
              <a:rPr lang="en-US" sz="2220" b="1" dirty="0"/>
              <a:t>If an attempt is made to delete a value from a stack that is already empty, an UNDERFLOW message is printed.</a:t>
            </a:r>
            <a:endParaRPr dirty="0"/>
          </a:p>
        </p:txBody>
      </p:sp>
      <p:sp>
        <p:nvSpPr>
          <p:cNvPr id="347" name="Google Shape;347;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8" name="Google Shape;348;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55" name="Google Shape;355;p11"/>
          <p:cNvSpPr txBox="1">
            <a:spLocks noGrp="1"/>
          </p:cNvSpPr>
          <p:nvPr>
            <p:ph type="body" idx="1"/>
          </p:nvPr>
        </p:nvSpPr>
        <p:spPr>
          <a:xfrm>
            <a:off x="685800" y="803929"/>
            <a:ext cx="7620000" cy="3167996"/>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dirty="0"/>
              <a:t>Pop Operation</a:t>
            </a:r>
            <a:endParaRPr sz="2040" b="1" dirty="0"/>
          </a:p>
          <a:p>
            <a:pPr marL="342900" lvl="0" indent="-274320" algn="l" rtl="0">
              <a:lnSpc>
                <a:spcPct val="80000"/>
              </a:lnSpc>
              <a:spcBef>
                <a:spcPts val="408"/>
              </a:spcBef>
              <a:spcAft>
                <a:spcPts val="0"/>
              </a:spcAft>
              <a:buSzPts val="1550"/>
              <a:buChar char="🞇"/>
            </a:pPr>
            <a:r>
              <a:rPr lang="en-US" sz="2040" b="1" dirty="0"/>
              <a:t>To delete the topmost element, we first check if TOP=NULL. If the condition is false, then we decrement the value pointed by TOP. </a:t>
            </a:r>
            <a:endParaRPr sz="2040" b="1" dirty="0"/>
          </a:p>
          <a:p>
            <a:pPr marL="342900" lvl="0" indent="-274320" algn="l" rtl="0">
              <a:lnSpc>
                <a:spcPct val="80000"/>
              </a:lnSpc>
              <a:spcBef>
                <a:spcPts val="408"/>
              </a:spcBef>
              <a:spcAft>
                <a:spcPts val="0"/>
              </a:spcAft>
              <a:buSzPts val="1550"/>
              <a:buChar char="🞇"/>
            </a:pPr>
            <a:r>
              <a:rPr lang="en-US" sz="2040" b="1" dirty="0"/>
              <a:t>Thus, the updated stack becomes as shown in Fig. 7.9.</a:t>
            </a:r>
            <a:endParaRPr sz="2040" b="1" dirty="0"/>
          </a:p>
          <a:p>
            <a:pPr marL="342900" lvl="0" indent="-274320" algn="l" rtl="0">
              <a:lnSpc>
                <a:spcPct val="80000"/>
              </a:lnSpc>
              <a:spcBef>
                <a:spcPts val="408"/>
              </a:spcBef>
              <a:spcAft>
                <a:spcPts val="0"/>
              </a:spcAft>
              <a:buSzPts val="1550"/>
              <a:buChar char="🞇"/>
            </a:pPr>
            <a:r>
              <a:rPr lang="en-US" sz="2040" b="1" dirty="0"/>
              <a:t>Figure 7.10 shows the algorithm to delete an element from a stack. </a:t>
            </a:r>
            <a:endParaRPr sz="2040" b="1" dirty="0"/>
          </a:p>
          <a:p>
            <a:pPr marL="640080" lvl="1" indent="-285902" algn="l" rtl="0">
              <a:lnSpc>
                <a:spcPct val="80000"/>
              </a:lnSpc>
              <a:spcBef>
                <a:spcPts val="408"/>
              </a:spcBef>
              <a:spcAft>
                <a:spcPts val="0"/>
              </a:spcAft>
              <a:buSzPts val="1550"/>
              <a:buChar char="🞇"/>
            </a:pPr>
            <a:r>
              <a:rPr lang="en-US" sz="2040" b="1" dirty="0"/>
              <a:t>I</a:t>
            </a:r>
            <a:r>
              <a:rPr lang="en-US" sz="1840" b="1" dirty="0"/>
              <a:t>n Step 1, we first check for the UNDERFLOW condition. </a:t>
            </a:r>
            <a:endParaRPr sz="1840" b="1" dirty="0"/>
          </a:p>
          <a:p>
            <a:pPr marL="640080" lvl="1" indent="-273202" algn="l" rtl="0">
              <a:lnSpc>
                <a:spcPct val="80000"/>
              </a:lnSpc>
              <a:spcBef>
                <a:spcPts val="408"/>
              </a:spcBef>
              <a:spcAft>
                <a:spcPts val="0"/>
              </a:spcAft>
              <a:buSzPts val="1350"/>
              <a:buChar char="🞇"/>
            </a:pPr>
            <a:r>
              <a:rPr lang="en-US" sz="1840" b="1" dirty="0"/>
              <a:t>In Step 2, the value of the location in the stack pointed by TOP is stored in VAL. </a:t>
            </a:r>
            <a:endParaRPr sz="1840" b="1" dirty="0"/>
          </a:p>
          <a:p>
            <a:pPr marL="640080" lvl="1" indent="-273202" algn="l" rtl="0">
              <a:lnSpc>
                <a:spcPct val="80000"/>
              </a:lnSpc>
              <a:spcBef>
                <a:spcPts val="408"/>
              </a:spcBef>
              <a:spcAft>
                <a:spcPts val="0"/>
              </a:spcAft>
              <a:buSzPts val="1350"/>
              <a:buChar char="🞇"/>
            </a:pPr>
            <a:r>
              <a:rPr lang="en-US" sz="1840" b="1" dirty="0"/>
              <a:t>In Step 3, TOP is decremented.</a:t>
            </a:r>
            <a:endParaRPr sz="2200" dirty="0"/>
          </a:p>
          <a:p>
            <a:pPr marL="342900" lvl="0" indent="-175869" algn="l" rtl="0">
              <a:lnSpc>
                <a:spcPct val="80000"/>
              </a:lnSpc>
              <a:spcBef>
                <a:spcPts val="408"/>
              </a:spcBef>
              <a:spcAft>
                <a:spcPts val="0"/>
              </a:spcAft>
              <a:buSzPts val="1550"/>
              <a:buNone/>
            </a:pPr>
            <a:endParaRPr sz="2040" b="1" dirty="0"/>
          </a:p>
          <a:p>
            <a:pPr marL="342900" lvl="0" indent="-175869" algn="l" rtl="0">
              <a:lnSpc>
                <a:spcPct val="80000"/>
              </a:lnSpc>
              <a:spcBef>
                <a:spcPts val="408"/>
              </a:spcBef>
              <a:spcAft>
                <a:spcPts val="0"/>
              </a:spcAft>
              <a:buSzPts val="1550"/>
              <a:buNone/>
            </a:pPr>
            <a:endParaRPr sz="2040" b="1" dirty="0"/>
          </a:p>
        </p:txBody>
      </p:sp>
      <p:sp>
        <p:nvSpPr>
          <p:cNvPr id="356" name="Google Shape;356;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7" name="Google Shape;357;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8" name="Google Shape;358;p11"/>
          <p:cNvPicPr preferRelativeResize="0"/>
          <p:nvPr/>
        </p:nvPicPr>
        <p:blipFill rotWithShape="1">
          <a:blip r:embed="rId3">
            <a:alphaModFix/>
          </a:blip>
          <a:srcRect/>
          <a:stretch/>
        </p:blipFill>
        <p:spPr>
          <a:xfrm>
            <a:off x="685800" y="5086325"/>
            <a:ext cx="5095875" cy="914400"/>
          </a:xfrm>
          <a:prstGeom prst="rect">
            <a:avLst/>
          </a:prstGeom>
          <a:noFill/>
          <a:ln>
            <a:noFill/>
          </a:ln>
        </p:spPr>
      </p:pic>
      <p:pic>
        <p:nvPicPr>
          <p:cNvPr id="359" name="Google Shape;359;p11"/>
          <p:cNvPicPr preferRelativeResize="0"/>
          <p:nvPr/>
        </p:nvPicPr>
        <p:blipFill rotWithShape="1">
          <a:blip r:embed="rId4">
            <a:alphaModFix/>
          </a:blip>
          <a:srcRect/>
          <a:stretch/>
        </p:blipFill>
        <p:spPr>
          <a:xfrm>
            <a:off x="5670114" y="3971925"/>
            <a:ext cx="2867025" cy="2200275"/>
          </a:xfrm>
          <a:prstGeom prst="rect">
            <a:avLst/>
          </a:prstGeom>
          <a:noFill/>
          <a:ln>
            <a:noFill/>
          </a:ln>
        </p:spPr>
      </p:pic>
      <p:pic>
        <p:nvPicPr>
          <p:cNvPr id="360" name="Google Shape;360;p11"/>
          <p:cNvPicPr preferRelativeResize="0"/>
          <p:nvPr/>
        </p:nvPicPr>
        <p:blipFill rotWithShape="1">
          <a:blip r:embed="rId5">
            <a:alphaModFix/>
          </a:blip>
          <a:srcRect/>
          <a:stretch/>
        </p:blipFill>
        <p:spPr>
          <a:xfrm>
            <a:off x="718375" y="4117750"/>
            <a:ext cx="4951750" cy="9144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71" name="Google Shape;371;p12"/>
          <p:cNvPicPr preferRelativeResize="0"/>
          <p:nvPr/>
        </p:nvPicPr>
        <p:blipFill rotWithShape="1">
          <a:blip r:embed="rId3">
            <a:alphaModFix/>
          </a:blip>
          <a:srcRect/>
          <a:stretch/>
        </p:blipFill>
        <p:spPr>
          <a:xfrm>
            <a:off x="1875851" y="5440571"/>
            <a:ext cx="5038725" cy="904875"/>
          </a:xfrm>
          <a:prstGeom prst="rect">
            <a:avLst/>
          </a:prstGeom>
          <a:noFill/>
          <a:ln>
            <a:noFill/>
          </a:ln>
        </p:spPr>
      </p:pic>
      <p:sp>
        <p:nvSpPr>
          <p:cNvPr id="366" name="Google Shape;366;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67" name="Google Shape;367;p12"/>
          <p:cNvSpPr txBox="1">
            <a:spLocks noGrp="1"/>
          </p:cNvSpPr>
          <p:nvPr>
            <p:ph type="body" idx="1"/>
          </p:nvPr>
        </p:nvSpPr>
        <p:spPr>
          <a:xfrm>
            <a:off x="685800" y="803929"/>
            <a:ext cx="7620000" cy="2929871"/>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550"/>
              <a:buChar char="🞇"/>
            </a:pPr>
            <a:r>
              <a:rPr lang="en-US" sz="2040" b="1" dirty="0"/>
              <a:t>Peek Operation</a:t>
            </a:r>
            <a:endParaRPr sz="2040" b="1" dirty="0"/>
          </a:p>
          <a:p>
            <a:pPr marL="342900" lvl="0" indent="-274320" algn="l" rtl="0">
              <a:lnSpc>
                <a:spcPct val="80000"/>
              </a:lnSpc>
              <a:spcBef>
                <a:spcPts val="408"/>
              </a:spcBef>
              <a:spcAft>
                <a:spcPts val="0"/>
              </a:spcAft>
              <a:buSzPts val="1550"/>
              <a:buChar char="🞇"/>
            </a:pPr>
            <a:r>
              <a:rPr lang="en-US" sz="2040" b="1" dirty="0"/>
              <a:t>Peek is an operation that returns the value of the topmost element of the stack without deleting it from the stack. </a:t>
            </a:r>
            <a:endParaRPr sz="2040" b="1" dirty="0"/>
          </a:p>
          <a:p>
            <a:pPr marL="342900" lvl="0" indent="-274320" algn="l" rtl="0">
              <a:lnSpc>
                <a:spcPct val="80000"/>
              </a:lnSpc>
              <a:spcBef>
                <a:spcPts val="408"/>
              </a:spcBef>
              <a:spcAft>
                <a:spcPts val="0"/>
              </a:spcAft>
              <a:buSzPts val="1550"/>
              <a:buChar char="🞇"/>
            </a:pPr>
            <a:r>
              <a:rPr lang="en-US" sz="2040" b="1" dirty="0"/>
              <a:t>The algorithm for Peek operation is given in Fig. 7.11.</a:t>
            </a:r>
            <a:endParaRPr sz="2040" b="1" dirty="0"/>
          </a:p>
          <a:p>
            <a:pPr marL="342900" lvl="0" indent="-274320" algn="l" rtl="0">
              <a:lnSpc>
                <a:spcPct val="80000"/>
              </a:lnSpc>
              <a:spcBef>
                <a:spcPts val="408"/>
              </a:spcBef>
              <a:spcAft>
                <a:spcPts val="0"/>
              </a:spcAft>
              <a:buSzPts val="1550"/>
              <a:buChar char="🞇"/>
            </a:pPr>
            <a:r>
              <a:rPr lang="en-US" sz="2040" b="1" dirty="0"/>
              <a:t>However, the Peek operation first checks if the stack is empty, i.e., if TOP = NULL, then an appropriate message is printed, else the value is returned. </a:t>
            </a:r>
            <a:endParaRPr sz="2040" b="1" dirty="0"/>
          </a:p>
          <a:p>
            <a:pPr marL="342900" lvl="0" indent="-274320" algn="l" rtl="0">
              <a:lnSpc>
                <a:spcPct val="80000"/>
              </a:lnSpc>
              <a:spcBef>
                <a:spcPts val="408"/>
              </a:spcBef>
              <a:spcAft>
                <a:spcPts val="0"/>
              </a:spcAft>
              <a:buSzPts val="1550"/>
              <a:buChar char="🞇"/>
            </a:pPr>
            <a:r>
              <a:rPr lang="en-US" sz="2040" b="1" dirty="0"/>
              <a:t>Consider the stack given in Fig. 7.12.</a:t>
            </a:r>
            <a:endParaRPr sz="2040" b="1" dirty="0"/>
          </a:p>
          <a:p>
            <a:pPr marL="342900" lvl="0" indent="-274320" algn="l" rtl="0">
              <a:lnSpc>
                <a:spcPct val="80000"/>
              </a:lnSpc>
              <a:spcBef>
                <a:spcPts val="408"/>
              </a:spcBef>
              <a:spcAft>
                <a:spcPts val="0"/>
              </a:spcAft>
              <a:buSzPts val="1550"/>
              <a:buChar char="🞇"/>
            </a:pPr>
            <a:r>
              <a:rPr lang="en-US" sz="2040" b="1" dirty="0"/>
              <a:t>Here, the Peek operation will return 5, as it is the value of the topmost element of the stack. </a:t>
            </a:r>
            <a:endParaRPr dirty="0"/>
          </a:p>
          <a:p>
            <a:pPr marL="342900" lvl="0" indent="-175869" algn="l" rtl="0">
              <a:lnSpc>
                <a:spcPct val="80000"/>
              </a:lnSpc>
              <a:spcBef>
                <a:spcPts val="408"/>
              </a:spcBef>
              <a:spcAft>
                <a:spcPts val="0"/>
              </a:spcAft>
              <a:buSzPts val="1550"/>
              <a:buNone/>
            </a:pPr>
            <a:endParaRPr sz="2040" b="1" dirty="0"/>
          </a:p>
          <a:p>
            <a:pPr marL="342900" lvl="0" indent="-175869" algn="l" rtl="0">
              <a:lnSpc>
                <a:spcPct val="80000"/>
              </a:lnSpc>
              <a:spcBef>
                <a:spcPts val="408"/>
              </a:spcBef>
              <a:spcAft>
                <a:spcPts val="0"/>
              </a:spcAft>
              <a:buSzPts val="1550"/>
              <a:buNone/>
            </a:pPr>
            <a:endParaRPr sz="2040" b="1" dirty="0"/>
          </a:p>
          <a:p>
            <a:pPr marL="342900" lvl="0" indent="-175869" algn="l" rtl="0">
              <a:lnSpc>
                <a:spcPct val="80000"/>
              </a:lnSpc>
              <a:spcBef>
                <a:spcPts val="408"/>
              </a:spcBef>
              <a:spcAft>
                <a:spcPts val="0"/>
              </a:spcAft>
              <a:buSzPts val="1550"/>
              <a:buNone/>
            </a:pPr>
            <a:endParaRPr sz="2040" b="1" dirty="0"/>
          </a:p>
        </p:txBody>
      </p:sp>
      <p:sp>
        <p:nvSpPr>
          <p:cNvPr id="368" name="Google Shape;368;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9" name="Google Shape;369;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70" name="Google Shape;370;p12"/>
          <p:cNvPicPr preferRelativeResize="0"/>
          <p:nvPr/>
        </p:nvPicPr>
        <p:blipFill rotWithShape="1">
          <a:blip r:embed="rId4">
            <a:alphaModFix/>
          </a:blip>
          <a:srcRect/>
          <a:stretch/>
        </p:blipFill>
        <p:spPr>
          <a:xfrm>
            <a:off x="2735619" y="3593424"/>
            <a:ext cx="3343275" cy="16859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78" name="Google Shape;378;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9" name="Google Shape;379;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0" name="Google Shape;380;p13"/>
          <p:cNvPicPr preferRelativeResize="0"/>
          <p:nvPr/>
        </p:nvPicPr>
        <p:blipFill rotWithShape="1">
          <a:blip r:embed="rId3">
            <a:alphaModFix/>
          </a:blip>
          <a:srcRect/>
          <a:stretch/>
        </p:blipFill>
        <p:spPr>
          <a:xfrm>
            <a:off x="2286000" y="1138237"/>
            <a:ext cx="4057650" cy="49625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87" name="Google Shape;387;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8" name="Google Shape;388;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9" name="Google Shape;389;p14"/>
          <p:cNvPicPr preferRelativeResize="0"/>
          <p:nvPr/>
        </p:nvPicPr>
        <p:blipFill rotWithShape="1">
          <a:blip r:embed="rId3">
            <a:alphaModFix/>
          </a:blip>
          <a:srcRect/>
          <a:stretch/>
        </p:blipFill>
        <p:spPr>
          <a:xfrm>
            <a:off x="1600200" y="1282492"/>
            <a:ext cx="5572125" cy="40767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Stacks</a:t>
            </a:r>
            <a:endParaRPr sz="2400"/>
          </a:p>
        </p:txBody>
      </p:sp>
      <p:sp>
        <p:nvSpPr>
          <p:cNvPr id="396" name="Google Shape;396;p15"/>
          <p:cNvSpPr txBox="1">
            <a:spLocks noGrp="1"/>
          </p:cNvSpPr>
          <p:nvPr>
            <p:ph type="body" idx="1"/>
          </p:nvPr>
        </p:nvSpPr>
        <p:spPr>
          <a:xfrm>
            <a:off x="685800" y="803929"/>
            <a:ext cx="7620000" cy="5368271"/>
          </a:xfrm>
          <a:prstGeom prst="rect">
            <a:avLst/>
          </a:prstGeom>
          <a:noFill/>
          <a:ln>
            <a:noFill/>
          </a:ln>
        </p:spPr>
        <p:txBody>
          <a:bodyPr spcFirstLastPara="1" wrap="square" lIns="91425" tIns="45700" rIns="91425" bIns="45700" anchor="t" anchorCtr="0">
            <a:normAutofit/>
          </a:bodyPr>
          <a:lstStyle/>
          <a:p>
            <a:pPr marL="342900" lvl="0" indent="-280669" algn="l" rtl="0">
              <a:lnSpc>
                <a:spcPct val="90000"/>
              </a:lnSpc>
              <a:spcBef>
                <a:spcPts val="444"/>
              </a:spcBef>
              <a:spcAft>
                <a:spcPts val="0"/>
              </a:spcAft>
              <a:buSzPts val="1787"/>
              <a:buChar char="🞇"/>
            </a:pPr>
            <a:r>
              <a:rPr lang="en-US" sz="2320" b="1" dirty="0"/>
              <a:t>This technique of creating a stack is easy, but the drawback is that the array must be declared to have some fixed size. </a:t>
            </a:r>
            <a:endParaRPr sz="2320" b="1" dirty="0"/>
          </a:p>
          <a:p>
            <a:pPr marL="342900" lvl="0" indent="-280669" algn="l" rtl="0">
              <a:lnSpc>
                <a:spcPct val="90000"/>
              </a:lnSpc>
              <a:spcBef>
                <a:spcPts val="444"/>
              </a:spcBef>
              <a:spcAft>
                <a:spcPts val="0"/>
              </a:spcAft>
              <a:buSzPts val="1787"/>
              <a:buChar char="🞇"/>
            </a:pPr>
            <a:r>
              <a:rPr lang="en-US" sz="2320" b="1" dirty="0"/>
              <a:t>In case the stack is a very small one or its maximum size is known in advance, then the array implementation of the stack gives an efficient implementation. </a:t>
            </a:r>
            <a:endParaRPr sz="2320" b="1" dirty="0"/>
          </a:p>
          <a:p>
            <a:pPr marL="342900" lvl="0" indent="-280669" algn="l" rtl="0">
              <a:lnSpc>
                <a:spcPct val="90000"/>
              </a:lnSpc>
              <a:spcBef>
                <a:spcPts val="444"/>
              </a:spcBef>
              <a:spcAft>
                <a:spcPts val="0"/>
              </a:spcAft>
              <a:buSzPts val="1787"/>
              <a:buChar char="🞇"/>
            </a:pPr>
            <a:r>
              <a:rPr lang="en-US" sz="2320" b="1" dirty="0"/>
              <a:t>But if the array size cannot be determined in advance, then the other alternative, i.e., linked representation, is used. </a:t>
            </a:r>
            <a:endParaRPr sz="2320" b="1" dirty="0"/>
          </a:p>
          <a:p>
            <a:pPr marL="342900" lvl="0" indent="-167182" algn="l" rtl="0">
              <a:lnSpc>
                <a:spcPct val="90000"/>
              </a:lnSpc>
              <a:spcBef>
                <a:spcPts val="444"/>
              </a:spcBef>
              <a:spcAft>
                <a:spcPts val="0"/>
              </a:spcAft>
              <a:buSzPts val="1687"/>
              <a:buNone/>
            </a:pPr>
            <a:endParaRPr sz="2320" b="1" dirty="0"/>
          </a:p>
          <a:p>
            <a:pPr marL="342900" lvl="0" indent="-167182" algn="l" rtl="0">
              <a:lnSpc>
                <a:spcPct val="90000"/>
              </a:lnSpc>
              <a:spcBef>
                <a:spcPts val="444"/>
              </a:spcBef>
              <a:spcAft>
                <a:spcPts val="0"/>
              </a:spcAft>
              <a:buSzPts val="1687"/>
              <a:buNone/>
            </a:pPr>
            <a:endParaRPr sz="2320" b="1" dirty="0"/>
          </a:p>
        </p:txBody>
      </p:sp>
      <p:sp>
        <p:nvSpPr>
          <p:cNvPr id="397" name="Google Shape;397;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8" name="Google Shape;398;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Stacks</a:t>
            </a:r>
            <a:endParaRPr sz="2400"/>
          </a:p>
        </p:txBody>
      </p:sp>
      <p:sp>
        <p:nvSpPr>
          <p:cNvPr id="405" name="Google Shape;405;p16"/>
          <p:cNvSpPr txBox="1">
            <a:spLocks noGrp="1"/>
          </p:cNvSpPr>
          <p:nvPr>
            <p:ph type="body" idx="1"/>
          </p:nvPr>
        </p:nvSpPr>
        <p:spPr>
          <a:xfrm>
            <a:off x="685800" y="803929"/>
            <a:ext cx="7620000" cy="3615671"/>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dirty="0"/>
              <a:t>In a linked stack, every node has two parts—one that stores data and another that stores the address of the next node. </a:t>
            </a:r>
            <a:endParaRPr b="1" dirty="0"/>
          </a:p>
          <a:p>
            <a:pPr marL="342900" lvl="0" indent="-274319" algn="l" rtl="0">
              <a:lnSpc>
                <a:spcPct val="90000"/>
              </a:lnSpc>
              <a:spcBef>
                <a:spcPts val="480"/>
              </a:spcBef>
              <a:spcAft>
                <a:spcPts val="0"/>
              </a:spcAft>
              <a:buSzPts val="1824"/>
              <a:buChar char="🞇"/>
            </a:pPr>
            <a:r>
              <a:rPr lang="en-US" b="1" dirty="0"/>
              <a:t>The START pointer of the linked list is used as TOP. </a:t>
            </a:r>
            <a:endParaRPr b="1" dirty="0"/>
          </a:p>
          <a:p>
            <a:pPr marL="342900" lvl="0" indent="-274319" algn="l" rtl="0">
              <a:lnSpc>
                <a:spcPct val="90000"/>
              </a:lnSpc>
              <a:spcBef>
                <a:spcPts val="480"/>
              </a:spcBef>
              <a:spcAft>
                <a:spcPts val="0"/>
              </a:spcAft>
              <a:buSzPts val="1824"/>
              <a:buChar char="🞇"/>
            </a:pPr>
            <a:r>
              <a:rPr lang="en-US" b="1" dirty="0"/>
              <a:t>All insertions and deletions are done at the node pointed by TOP. If TOP = NULL, then it indicates that the stack is empty. </a:t>
            </a:r>
            <a:endParaRPr b="1" dirty="0"/>
          </a:p>
          <a:p>
            <a:pPr marL="342900" lvl="0" indent="-274319" algn="l" rtl="0">
              <a:lnSpc>
                <a:spcPct val="90000"/>
              </a:lnSpc>
              <a:spcBef>
                <a:spcPts val="480"/>
              </a:spcBef>
              <a:spcAft>
                <a:spcPts val="0"/>
              </a:spcAft>
              <a:buSzPts val="1824"/>
              <a:buChar char="🞇"/>
            </a:pPr>
            <a:r>
              <a:rPr lang="en-US" b="1" dirty="0"/>
              <a:t>The linked representation of a stack is shown in Fig. 7.13.</a:t>
            </a:r>
            <a:endParaRPr dirty="0"/>
          </a:p>
          <a:p>
            <a:pPr marL="342900" lvl="0" indent="-158496" algn="l" rtl="0">
              <a:lnSpc>
                <a:spcPct val="90000"/>
              </a:lnSpc>
              <a:spcBef>
                <a:spcPts val="480"/>
              </a:spcBef>
              <a:spcAft>
                <a:spcPts val="0"/>
              </a:spcAft>
              <a:buSzPts val="1824"/>
              <a:buNone/>
            </a:pPr>
            <a:endParaRPr b="1" dirty="0"/>
          </a:p>
        </p:txBody>
      </p:sp>
      <p:sp>
        <p:nvSpPr>
          <p:cNvPr id="406" name="Google Shape;406;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7" name="Google Shape;407;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8" name="Google Shape;408;p16"/>
          <p:cNvPicPr preferRelativeResize="0"/>
          <p:nvPr/>
        </p:nvPicPr>
        <p:blipFill rotWithShape="1">
          <a:blip r:embed="rId3">
            <a:alphaModFix/>
          </a:blip>
          <a:srcRect/>
          <a:stretch/>
        </p:blipFill>
        <p:spPr>
          <a:xfrm>
            <a:off x="1066800" y="4648200"/>
            <a:ext cx="6931675" cy="1081087"/>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15" name="Google Shape;415;p17"/>
          <p:cNvSpPr txBox="1">
            <a:spLocks noGrp="1"/>
          </p:cNvSpPr>
          <p:nvPr>
            <p:ph type="body" idx="1"/>
          </p:nvPr>
        </p:nvSpPr>
        <p:spPr>
          <a:xfrm>
            <a:off x="685800" y="803929"/>
            <a:ext cx="7620000" cy="4730096"/>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dirty="0"/>
              <a:t>Push Operation </a:t>
            </a:r>
            <a:endParaRPr sz="1860" b="1" dirty="0"/>
          </a:p>
          <a:p>
            <a:pPr marL="342900" lvl="0" indent="-274319" algn="l" rtl="0">
              <a:lnSpc>
                <a:spcPct val="80000"/>
              </a:lnSpc>
              <a:spcBef>
                <a:spcPts val="372"/>
              </a:spcBef>
              <a:spcAft>
                <a:spcPts val="0"/>
              </a:spcAft>
              <a:buSzPts val="1414"/>
              <a:buChar char="🞇"/>
            </a:pPr>
            <a:r>
              <a:rPr lang="en-US" sz="1860" b="1" dirty="0"/>
              <a:t>The push operation is used to insert an element into the stack. </a:t>
            </a:r>
            <a:endParaRPr sz="1860" b="1" dirty="0"/>
          </a:p>
          <a:p>
            <a:pPr marL="342900" lvl="0" indent="-274319" algn="l" rtl="0">
              <a:lnSpc>
                <a:spcPct val="80000"/>
              </a:lnSpc>
              <a:spcBef>
                <a:spcPts val="372"/>
              </a:spcBef>
              <a:spcAft>
                <a:spcPts val="0"/>
              </a:spcAft>
              <a:buSzPts val="1414"/>
              <a:buChar char="🞇"/>
            </a:pPr>
            <a:r>
              <a:rPr lang="en-US" sz="1860" b="1" dirty="0"/>
              <a:t>The new element is added at the topmost position of the stack. Consider the linked stack shown in Fig. 7.14.</a:t>
            </a:r>
            <a:endParaRPr sz="1860" b="1" dirty="0"/>
          </a:p>
          <a:p>
            <a:pPr marL="342900" lvl="0" indent="-184556" algn="l" rtl="0">
              <a:lnSpc>
                <a:spcPct val="80000"/>
              </a:lnSpc>
              <a:spcBef>
                <a:spcPts val="372"/>
              </a:spcBef>
              <a:spcAft>
                <a:spcPts val="0"/>
              </a:spcAft>
              <a:buSzPts val="1414"/>
              <a:buNone/>
            </a:pPr>
            <a:endParaRPr sz="1860" b="1" dirty="0"/>
          </a:p>
          <a:p>
            <a:pPr marL="342900" lvl="0" indent="-184556" algn="l" rtl="0">
              <a:lnSpc>
                <a:spcPct val="80000"/>
              </a:lnSpc>
              <a:spcBef>
                <a:spcPts val="372"/>
              </a:spcBef>
              <a:spcAft>
                <a:spcPts val="0"/>
              </a:spcAft>
              <a:buSzPts val="1414"/>
              <a:buNone/>
            </a:pPr>
            <a:endParaRPr sz="1860" b="1" dirty="0"/>
          </a:p>
          <a:p>
            <a:pPr marL="342900" lvl="0" indent="-184556" algn="l" rtl="0">
              <a:lnSpc>
                <a:spcPct val="80000"/>
              </a:lnSpc>
              <a:spcBef>
                <a:spcPts val="372"/>
              </a:spcBef>
              <a:spcAft>
                <a:spcPts val="0"/>
              </a:spcAft>
              <a:buSzPts val="1414"/>
              <a:buNone/>
            </a:pPr>
            <a:endParaRPr sz="1860" b="1" dirty="0"/>
          </a:p>
          <a:p>
            <a:pPr marL="342900" lvl="0" indent="-184556" algn="l" rtl="0">
              <a:lnSpc>
                <a:spcPct val="80000"/>
              </a:lnSpc>
              <a:spcBef>
                <a:spcPts val="372"/>
              </a:spcBef>
              <a:spcAft>
                <a:spcPts val="0"/>
              </a:spcAft>
              <a:buSzPts val="1414"/>
              <a:buNone/>
            </a:pPr>
            <a:endParaRPr sz="1860" b="1" dirty="0"/>
          </a:p>
          <a:p>
            <a:pPr marL="342900" lvl="0" indent="-274319" algn="l" rtl="0">
              <a:lnSpc>
                <a:spcPct val="80000"/>
              </a:lnSpc>
              <a:spcBef>
                <a:spcPts val="372"/>
              </a:spcBef>
              <a:spcAft>
                <a:spcPts val="0"/>
              </a:spcAft>
              <a:buSzPts val="1414"/>
              <a:buChar char="🞇"/>
            </a:pPr>
            <a:r>
              <a:rPr lang="en-US" sz="1860" b="1" dirty="0"/>
              <a:t>To insert an element with value 9, we first check if TOP=NULL.</a:t>
            </a:r>
            <a:endParaRPr sz="1860" b="1" dirty="0"/>
          </a:p>
          <a:p>
            <a:pPr marL="342900" lvl="0" indent="-274319" algn="l" rtl="0">
              <a:lnSpc>
                <a:spcPct val="80000"/>
              </a:lnSpc>
              <a:spcBef>
                <a:spcPts val="372"/>
              </a:spcBef>
              <a:spcAft>
                <a:spcPts val="0"/>
              </a:spcAft>
              <a:buSzPts val="1414"/>
              <a:buChar char="🞇"/>
            </a:pPr>
            <a:r>
              <a:rPr lang="en-US" sz="1860" b="1" dirty="0"/>
              <a:t>If  this is the case, then we allocate memory for a new node, store the value in its DATA part and NULL in its NEXT part. </a:t>
            </a:r>
            <a:endParaRPr sz="1860" b="1" dirty="0"/>
          </a:p>
          <a:p>
            <a:pPr marL="342900" lvl="0" indent="-274319" algn="l" rtl="0">
              <a:lnSpc>
                <a:spcPct val="80000"/>
              </a:lnSpc>
              <a:spcBef>
                <a:spcPts val="372"/>
              </a:spcBef>
              <a:spcAft>
                <a:spcPts val="0"/>
              </a:spcAft>
              <a:buSzPts val="1414"/>
              <a:buChar char="🞇"/>
            </a:pPr>
            <a:r>
              <a:rPr lang="en-US" sz="1860" b="1" dirty="0"/>
              <a:t>The new node will then be called  TOP. </a:t>
            </a:r>
            <a:endParaRPr sz="1860" b="1" dirty="0"/>
          </a:p>
          <a:p>
            <a:pPr marL="342900" lvl="0" indent="-274319" algn="l" rtl="0">
              <a:lnSpc>
                <a:spcPct val="80000"/>
              </a:lnSpc>
              <a:spcBef>
                <a:spcPts val="372"/>
              </a:spcBef>
              <a:spcAft>
                <a:spcPts val="0"/>
              </a:spcAft>
              <a:buSzPts val="1414"/>
              <a:buChar char="🞇"/>
            </a:pPr>
            <a:r>
              <a:rPr lang="en-US" sz="1860" b="1" dirty="0"/>
              <a:t>However, if TOP!=NULL, then we insert the new node at the beginning of the linked stack and name this new node as TOP. </a:t>
            </a:r>
            <a:endParaRPr sz="1860" b="1" dirty="0"/>
          </a:p>
          <a:p>
            <a:pPr marL="342900" lvl="0" indent="-274319" algn="l" rtl="0">
              <a:lnSpc>
                <a:spcPct val="80000"/>
              </a:lnSpc>
              <a:spcBef>
                <a:spcPts val="372"/>
              </a:spcBef>
              <a:spcAft>
                <a:spcPts val="0"/>
              </a:spcAft>
              <a:buSzPts val="1414"/>
              <a:buChar char="🞇"/>
            </a:pPr>
            <a:r>
              <a:rPr lang="en-US" sz="1860" b="1" dirty="0"/>
              <a:t>Thus, the updated stack becomes as shown in Fig. 7.15. </a:t>
            </a:r>
            <a:endParaRPr sz="1860" b="1" dirty="0"/>
          </a:p>
        </p:txBody>
      </p:sp>
      <p:sp>
        <p:nvSpPr>
          <p:cNvPr id="416" name="Google Shape;416;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7" name="Google Shape;417;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8" name="Google Shape;418;p17"/>
          <p:cNvPicPr preferRelativeResize="0"/>
          <p:nvPr/>
        </p:nvPicPr>
        <p:blipFill rotWithShape="1">
          <a:blip r:embed="rId3">
            <a:alphaModFix/>
          </a:blip>
          <a:srcRect/>
          <a:stretch/>
        </p:blipFill>
        <p:spPr>
          <a:xfrm>
            <a:off x="1904988" y="1974525"/>
            <a:ext cx="4514850" cy="838200"/>
          </a:xfrm>
          <a:prstGeom prst="rect">
            <a:avLst/>
          </a:prstGeom>
          <a:noFill/>
          <a:ln>
            <a:noFill/>
          </a:ln>
        </p:spPr>
      </p:pic>
      <p:pic>
        <p:nvPicPr>
          <p:cNvPr id="419" name="Google Shape;419;p17"/>
          <p:cNvPicPr preferRelativeResize="0"/>
          <p:nvPr/>
        </p:nvPicPr>
        <p:blipFill rotWithShape="1">
          <a:blip r:embed="rId4">
            <a:alphaModFix/>
          </a:blip>
          <a:srcRect/>
          <a:stretch/>
        </p:blipFill>
        <p:spPr>
          <a:xfrm>
            <a:off x="1576387" y="5534025"/>
            <a:ext cx="5172075" cy="79057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26" name="Google Shape;426;p18"/>
          <p:cNvSpPr txBox="1">
            <a:spLocks noGrp="1"/>
          </p:cNvSpPr>
          <p:nvPr>
            <p:ph type="body" idx="1"/>
          </p:nvPr>
        </p:nvSpPr>
        <p:spPr>
          <a:xfrm>
            <a:off x="685800" y="803929"/>
            <a:ext cx="7620000" cy="300607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dirty="0"/>
              <a:t>Figure 7.16 shows the algorithm to push an element into a linked stack. </a:t>
            </a:r>
            <a:endParaRPr sz="1679" b="1" dirty="0"/>
          </a:p>
          <a:p>
            <a:pPr marL="342900" lvl="0" indent="-274320" algn="l" rtl="0">
              <a:lnSpc>
                <a:spcPct val="80000"/>
              </a:lnSpc>
              <a:spcBef>
                <a:spcPts val="336"/>
              </a:spcBef>
              <a:spcAft>
                <a:spcPts val="0"/>
              </a:spcAft>
              <a:buSzPts val="1276"/>
              <a:buChar char="🞇"/>
            </a:pPr>
            <a:r>
              <a:rPr lang="en-US" sz="1679" b="1" dirty="0"/>
              <a:t>In Step 1, memory is allocated for the new node. In Step 2, the DATA part of the new node is initialized with the value to be stored in the node. </a:t>
            </a:r>
            <a:endParaRPr sz="1679" b="1" dirty="0"/>
          </a:p>
          <a:p>
            <a:pPr marL="342900" lvl="0" indent="-274320" algn="l" rtl="0">
              <a:lnSpc>
                <a:spcPct val="80000"/>
              </a:lnSpc>
              <a:spcBef>
                <a:spcPts val="336"/>
              </a:spcBef>
              <a:spcAft>
                <a:spcPts val="0"/>
              </a:spcAft>
              <a:buSzPts val="1276"/>
              <a:buChar char="🞇"/>
            </a:pPr>
            <a:r>
              <a:rPr lang="en-US" sz="1679" b="1" dirty="0"/>
              <a:t>In Step 3, we check if the new node is the first node of the linked list. </a:t>
            </a:r>
            <a:endParaRPr sz="1679" b="1" dirty="0"/>
          </a:p>
          <a:p>
            <a:pPr marL="342900" lvl="0" indent="-274320" algn="l" rtl="0">
              <a:lnSpc>
                <a:spcPct val="80000"/>
              </a:lnSpc>
              <a:spcBef>
                <a:spcPts val="336"/>
              </a:spcBef>
              <a:spcAft>
                <a:spcPts val="0"/>
              </a:spcAft>
              <a:buSzPts val="1276"/>
              <a:buChar char="🞇"/>
            </a:pPr>
            <a:r>
              <a:rPr lang="en-US" sz="1679" b="1" dirty="0"/>
              <a:t>This is done by checking if TOP = NULL. </a:t>
            </a:r>
            <a:endParaRPr sz="1679" b="1" dirty="0"/>
          </a:p>
          <a:p>
            <a:pPr marL="342900" lvl="0" indent="-274320" algn="l" rtl="0">
              <a:lnSpc>
                <a:spcPct val="80000"/>
              </a:lnSpc>
              <a:spcBef>
                <a:spcPts val="336"/>
              </a:spcBef>
              <a:spcAft>
                <a:spcPts val="0"/>
              </a:spcAft>
              <a:buSzPts val="1276"/>
              <a:buChar char="🞇"/>
            </a:pPr>
            <a:r>
              <a:rPr lang="en-US" sz="1679" b="1" dirty="0"/>
              <a:t>In case the IF statement evaluates to true, then NULL is stored in the NEXT part of the node and the new node is called TOP. </a:t>
            </a:r>
            <a:endParaRPr sz="1679" b="1" dirty="0"/>
          </a:p>
          <a:p>
            <a:pPr marL="342900" lvl="0" indent="-274320" algn="l" rtl="0">
              <a:lnSpc>
                <a:spcPct val="80000"/>
              </a:lnSpc>
              <a:spcBef>
                <a:spcPts val="336"/>
              </a:spcBef>
              <a:spcAft>
                <a:spcPts val="0"/>
              </a:spcAft>
              <a:buSzPts val="1276"/>
              <a:buChar char="🞇"/>
            </a:pPr>
            <a:r>
              <a:rPr lang="en-US" sz="1679" b="1" dirty="0"/>
              <a:t>However, if the new node is not the first node in the list, then it is added before the first node of the list (that is, the TOP node) and termed as TOP. </a:t>
            </a:r>
            <a:endParaRPr sz="1679" b="1" dirty="0"/>
          </a:p>
        </p:txBody>
      </p:sp>
      <p:sp>
        <p:nvSpPr>
          <p:cNvPr id="427" name="Google Shape;427;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28" name="Google Shape;428;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9" name="Google Shape;429;p18"/>
          <p:cNvPicPr preferRelativeResize="0"/>
          <p:nvPr/>
        </p:nvPicPr>
        <p:blipFill rotWithShape="1">
          <a:blip r:embed="rId3">
            <a:alphaModFix/>
          </a:blip>
          <a:srcRect/>
          <a:stretch/>
        </p:blipFill>
        <p:spPr>
          <a:xfrm>
            <a:off x="2844108" y="3429000"/>
            <a:ext cx="3609975" cy="28194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36" name="Google Shape;436;p19"/>
          <p:cNvSpPr txBox="1">
            <a:spLocks noGrp="1"/>
          </p:cNvSpPr>
          <p:nvPr>
            <p:ph type="body" idx="1"/>
          </p:nvPr>
        </p:nvSpPr>
        <p:spPr>
          <a:xfrm>
            <a:off x="685800" y="803923"/>
            <a:ext cx="7620000" cy="4771200"/>
          </a:xfrm>
          <a:prstGeom prst="rect">
            <a:avLst/>
          </a:prstGeom>
          <a:noFill/>
          <a:ln>
            <a:noFill/>
          </a:ln>
        </p:spPr>
        <p:txBody>
          <a:bodyPr spcFirstLastPara="1" wrap="square" lIns="91425" tIns="45700" rIns="91425" bIns="45700" anchor="t" anchorCtr="0">
            <a:normAutofit/>
          </a:bodyPr>
          <a:lstStyle/>
          <a:p>
            <a:pPr marL="342900" lvl="0" indent="-280669" algn="l" rtl="0">
              <a:lnSpc>
                <a:spcPct val="90000"/>
              </a:lnSpc>
              <a:spcBef>
                <a:spcPts val="0"/>
              </a:spcBef>
              <a:spcAft>
                <a:spcPts val="0"/>
              </a:spcAft>
              <a:buSzPts val="1650"/>
              <a:buChar char="🞇"/>
            </a:pPr>
            <a:r>
              <a:rPr lang="en-US" sz="2140" b="1" dirty="0"/>
              <a:t>Pop Operation </a:t>
            </a:r>
            <a:endParaRPr sz="2140" b="1" dirty="0"/>
          </a:p>
          <a:p>
            <a:pPr marL="342900" lvl="0" indent="-280669" algn="l" rtl="0">
              <a:lnSpc>
                <a:spcPct val="90000"/>
              </a:lnSpc>
              <a:spcBef>
                <a:spcPts val="408"/>
              </a:spcBef>
              <a:spcAft>
                <a:spcPts val="0"/>
              </a:spcAft>
              <a:buSzPts val="1650"/>
              <a:buChar char="🞇"/>
            </a:pPr>
            <a:r>
              <a:rPr lang="en-US" sz="2140" b="1" dirty="0"/>
              <a:t>The pop operation is used to delete the topmost element from a stack. </a:t>
            </a:r>
            <a:endParaRPr sz="2140" b="1" dirty="0"/>
          </a:p>
          <a:p>
            <a:pPr marL="342900" lvl="0" indent="-280669" algn="l" rtl="0">
              <a:lnSpc>
                <a:spcPct val="90000"/>
              </a:lnSpc>
              <a:spcBef>
                <a:spcPts val="408"/>
              </a:spcBef>
              <a:spcAft>
                <a:spcPts val="0"/>
              </a:spcAft>
              <a:buSzPts val="1650"/>
              <a:buChar char="🞇"/>
            </a:pPr>
            <a:r>
              <a:rPr lang="en-US" sz="2140" b="1" dirty="0"/>
              <a:t>However, before deleting the value, we must first check if TOP=NULL, because if this is the case, then it means that the stack is empty and no more deletions can be done. </a:t>
            </a:r>
            <a:endParaRPr sz="2140" b="1" dirty="0"/>
          </a:p>
          <a:p>
            <a:pPr marL="342900" lvl="0" indent="-280669" algn="l" rtl="0">
              <a:lnSpc>
                <a:spcPct val="90000"/>
              </a:lnSpc>
              <a:spcBef>
                <a:spcPts val="408"/>
              </a:spcBef>
              <a:spcAft>
                <a:spcPts val="0"/>
              </a:spcAft>
              <a:buSzPts val="1650"/>
              <a:buChar char="🞇"/>
            </a:pPr>
            <a:r>
              <a:rPr lang="en-US" sz="2140" b="1" dirty="0"/>
              <a:t>If an attempt is made to delete a value from a stack that is already empty, an UNDERFLOW message is printed. </a:t>
            </a:r>
            <a:endParaRPr sz="2140" b="1" dirty="0"/>
          </a:p>
          <a:p>
            <a:pPr marL="342900" lvl="0" indent="-320802" algn="l" rtl="0">
              <a:lnSpc>
                <a:spcPct val="80000"/>
              </a:lnSpc>
              <a:spcBef>
                <a:spcPts val="372"/>
              </a:spcBef>
              <a:spcAft>
                <a:spcPts val="0"/>
              </a:spcAft>
              <a:buSzPts val="2100"/>
              <a:buChar char="🞇"/>
            </a:pPr>
            <a:r>
              <a:rPr lang="en-US" sz="2100" b="1" dirty="0"/>
              <a:t>In case TOP!=NULL, then we will delete the node pointed by TOP, and make TOP point to the second element of the linked stack. </a:t>
            </a:r>
            <a:endParaRPr sz="2100" b="1" dirty="0"/>
          </a:p>
          <a:p>
            <a:pPr marL="0" lvl="0" indent="0" algn="l" rtl="0">
              <a:lnSpc>
                <a:spcPct val="90000"/>
              </a:lnSpc>
              <a:spcBef>
                <a:spcPts val="408"/>
              </a:spcBef>
              <a:spcAft>
                <a:spcPts val="0"/>
              </a:spcAft>
              <a:buNone/>
            </a:pPr>
            <a:endParaRPr sz="2500" dirty="0"/>
          </a:p>
        </p:txBody>
      </p:sp>
      <p:sp>
        <p:nvSpPr>
          <p:cNvPr id="437" name="Google Shape;437;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38" name="Google Shape;438;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762000"/>
            <a:ext cx="7186108"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solidFill>
                  <a:srgbClr val="3E3D2D"/>
                </a:solidFill>
              </a:rPr>
              <a:t>Introduction to Stacks</a:t>
            </a:r>
            <a:endParaRPr/>
          </a:p>
          <a:p>
            <a:pPr marL="342900" lvl="0" indent="-274319" algn="l" rtl="0">
              <a:spcBef>
                <a:spcPts val="480"/>
              </a:spcBef>
              <a:spcAft>
                <a:spcPts val="0"/>
              </a:spcAft>
              <a:buSzPts val="1824"/>
              <a:buChar char="🞇"/>
            </a:pPr>
            <a:r>
              <a:rPr lang="en-US" b="1"/>
              <a:t>Array Representation of Stacks</a:t>
            </a:r>
            <a:endParaRPr/>
          </a:p>
          <a:p>
            <a:pPr marL="342900" lvl="0" indent="-274319" algn="l" rtl="0">
              <a:spcBef>
                <a:spcPts val="480"/>
              </a:spcBef>
              <a:spcAft>
                <a:spcPts val="0"/>
              </a:spcAft>
              <a:buSzPts val="1824"/>
              <a:buChar char="🞇"/>
            </a:pPr>
            <a:r>
              <a:rPr lang="en-US" b="1">
                <a:solidFill>
                  <a:srgbClr val="3E3D2D"/>
                </a:solidFill>
              </a:rPr>
              <a:t>Operations on a Stack</a:t>
            </a:r>
            <a:endParaRPr/>
          </a:p>
          <a:p>
            <a:pPr marL="342900" lvl="0" indent="-274319" algn="l" rtl="0">
              <a:spcBef>
                <a:spcPts val="480"/>
              </a:spcBef>
              <a:spcAft>
                <a:spcPts val="0"/>
              </a:spcAft>
              <a:buSzPts val="1824"/>
              <a:buChar char="🞇"/>
            </a:pPr>
            <a:r>
              <a:rPr lang="en-US" b="1"/>
              <a:t>Linked Representation of Stacks</a:t>
            </a:r>
            <a:endParaRPr/>
          </a:p>
          <a:p>
            <a:pPr marL="342900" lvl="0" indent="-274319" algn="l" rtl="0">
              <a:spcBef>
                <a:spcPts val="480"/>
              </a:spcBef>
              <a:spcAft>
                <a:spcPts val="0"/>
              </a:spcAft>
              <a:buSzPts val="1824"/>
              <a:buChar char="🞇"/>
            </a:pPr>
            <a:r>
              <a:rPr lang="en-US" b="1">
                <a:solidFill>
                  <a:srgbClr val="3E3D2D"/>
                </a:solidFill>
              </a:rPr>
              <a:t>Operations on a Linked Stack</a:t>
            </a:r>
            <a:endParaRPr b="1"/>
          </a:p>
          <a:p>
            <a:pPr marL="342900" lvl="0" indent="-274319" algn="l" rtl="0">
              <a:spcBef>
                <a:spcPts val="480"/>
              </a:spcBef>
              <a:spcAft>
                <a:spcPts val="0"/>
              </a:spcAft>
              <a:buSzPts val="1824"/>
              <a:buChar char="🞇"/>
            </a:pPr>
            <a:r>
              <a:rPr lang="en-US" b="1">
                <a:solidFill>
                  <a:srgbClr val="3E3D2D"/>
                </a:solidFill>
              </a:rPr>
              <a:t>Multiple Stacks</a:t>
            </a:r>
            <a:endParaRPr/>
          </a:p>
          <a:p>
            <a:pPr marL="342900" lvl="0" indent="-274319" algn="l" rtl="0">
              <a:spcBef>
                <a:spcPts val="480"/>
              </a:spcBef>
              <a:spcAft>
                <a:spcPts val="0"/>
              </a:spcAft>
              <a:buSzPts val="1824"/>
              <a:buChar char="🞇"/>
            </a:pPr>
            <a:r>
              <a:rPr lang="en-US" b="1">
                <a:solidFill>
                  <a:srgbClr val="3E3D2D"/>
                </a:solidFill>
              </a:rPr>
              <a:t>Application of Stacks</a:t>
            </a:r>
            <a:endParaRPr/>
          </a:p>
          <a:p>
            <a:pPr marL="342900" lvl="0" indent="-182626" algn="l" rtl="0">
              <a:spcBef>
                <a:spcPts val="380"/>
              </a:spcBef>
              <a:spcAft>
                <a:spcPts val="0"/>
              </a:spcAft>
              <a:buSzPts val="1444"/>
              <a:buNone/>
            </a:pPr>
            <a:endParaRPr sz="1900" b="1">
              <a:solidFill>
                <a:srgbClr val="3E3D2D"/>
              </a:solidFill>
            </a:endParaRPr>
          </a:p>
          <a:p>
            <a:pPr marL="342900" lvl="0" indent="-182626" algn="l" rtl="0">
              <a:spcBef>
                <a:spcPts val="380"/>
              </a:spcBef>
              <a:spcAft>
                <a:spcPts val="0"/>
              </a:spcAft>
              <a:buSzPts val="1444"/>
              <a:buNone/>
            </a:pPr>
            <a:endParaRPr sz="1900" b="1">
              <a:solidFill>
                <a:srgbClr val="3E3D2D"/>
              </a:solidFill>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6127115"/>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45" name="Google Shape;445;p20"/>
          <p:cNvSpPr txBox="1">
            <a:spLocks noGrp="1"/>
          </p:cNvSpPr>
          <p:nvPr>
            <p:ph type="body" idx="1"/>
          </p:nvPr>
        </p:nvSpPr>
        <p:spPr>
          <a:xfrm>
            <a:off x="685800" y="803929"/>
            <a:ext cx="7620000" cy="3234671"/>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614"/>
              <a:buChar char="🞇"/>
            </a:pPr>
            <a:r>
              <a:rPr lang="en-US" sz="2060" b="1" dirty="0"/>
              <a:t>Pop Operation </a:t>
            </a:r>
            <a:endParaRPr sz="2060" b="1" dirty="0"/>
          </a:p>
          <a:p>
            <a:pPr marL="342900" lvl="0" indent="-287019" algn="l" rtl="0">
              <a:lnSpc>
                <a:spcPct val="80000"/>
              </a:lnSpc>
              <a:spcBef>
                <a:spcPts val="372"/>
              </a:spcBef>
              <a:spcAft>
                <a:spcPts val="0"/>
              </a:spcAft>
              <a:buSzPts val="1614"/>
              <a:buChar char="🞇"/>
            </a:pPr>
            <a:r>
              <a:rPr lang="en-US" sz="2060" b="1" dirty="0"/>
              <a:t>Figure 7.19 shows the algorithm to delete an element from a stack. </a:t>
            </a:r>
            <a:endParaRPr sz="2060" b="1" dirty="0"/>
          </a:p>
          <a:p>
            <a:pPr marL="342900" lvl="0" indent="-287019" algn="l" rtl="0">
              <a:lnSpc>
                <a:spcPct val="80000"/>
              </a:lnSpc>
              <a:spcBef>
                <a:spcPts val="372"/>
              </a:spcBef>
              <a:spcAft>
                <a:spcPts val="0"/>
              </a:spcAft>
              <a:buSzPts val="1614"/>
              <a:buChar char="🞇"/>
            </a:pPr>
            <a:r>
              <a:rPr lang="en-US" sz="2060" b="1" dirty="0"/>
              <a:t>In Step 1, we first check for the UNDERFLOW condition. In Step 2, we use a pointer PTR that points to TOP. </a:t>
            </a:r>
            <a:endParaRPr sz="2060" b="1" dirty="0"/>
          </a:p>
          <a:p>
            <a:pPr marL="342900" lvl="0" indent="-287019" algn="l" rtl="0">
              <a:lnSpc>
                <a:spcPct val="80000"/>
              </a:lnSpc>
              <a:spcBef>
                <a:spcPts val="372"/>
              </a:spcBef>
              <a:spcAft>
                <a:spcPts val="0"/>
              </a:spcAft>
              <a:buSzPts val="1614"/>
              <a:buChar char="🞇"/>
            </a:pPr>
            <a:r>
              <a:rPr lang="en-US" sz="2060" b="1" dirty="0"/>
              <a:t>In Step 3, TOP is made to point to the next node in sequence.</a:t>
            </a:r>
            <a:endParaRPr sz="2060" b="1" dirty="0"/>
          </a:p>
          <a:p>
            <a:pPr marL="342900" lvl="0" indent="-287019" algn="l" rtl="0">
              <a:lnSpc>
                <a:spcPct val="80000"/>
              </a:lnSpc>
              <a:spcBef>
                <a:spcPts val="372"/>
              </a:spcBef>
              <a:spcAft>
                <a:spcPts val="0"/>
              </a:spcAft>
              <a:buSzPts val="1614"/>
              <a:buChar char="🞇"/>
            </a:pPr>
            <a:r>
              <a:rPr lang="en-US" sz="2060" b="1" dirty="0"/>
              <a:t>In Step 4, the memory occupied by PTR is given back to the free pool.</a:t>
            </a:r>
            <a:endParaRPr sz="2600" dirty="0"/>
          </a:p>
          <a:p>
            <a:pPr marL="342900" lvl="0" indent="-184556" algn="l" rtl="0">
              <a:lnSpc>
                <a:spcPct val="80000"/>
              </a:lnSpc>
              <a:spcBef>
                <a:spcPts val="372"/>
              </a:spcBef>
              <a:spcAft>
                <a:spcPts val="0"/>
              </a:spcAft>
              <a:buSzPts val="1414"/>
              <a:buNone/>
            </a:pPr>
            <a:endParaRPr sz="2060" b="1" dirty="0"/>
          </a:p>
        </p:txBody>
      </p:sp>
      <p:sp>
        <p:nvSpPr>
          <p:cNvPr id="446" name="Google Shape;446;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47" name="Google Shape;447;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8" name="Google Shape;448;p20"/>
          <p:cNvPicPr preferRelativeResize="0"/>
          <p:nvPr/>
        </p:nvPicPr>
        <p:blipFill rotWithShape="1">
          <a:blip r:embed="rId3">
            <a:alphaModFix/>
          </a:blip>
          <a:srcRect/>
          <a:stretch/>
        </p:blipFill>
        <p:spPr>
          <a:xfrm>
            <a:off x="664029" y="4038600"/>
            <a:ext cx="2924175" cy="2362200"/>
          </a:xfrm>
          <a:prstGeom prst="rect">
            <a:avLst/>
          </a:prstGeom>
          <a:noFill/>
          <a:ln>
            <a:noFill/>
          </a:ln>
        </p:spPr>
      </p:pic>
      <p:pic>
        <p:nvPicPr>
          <p:cNvPr id="449" name="Google Shape;449;p20"/>
          <p:cNvPicPr preferRelativeResize="0"/>
          <p:nvPr/>
        </p:nvPicPr>
        <p:blipFill rotWithShape="1">
          <a:blip r:embed="rId4">
            <a:alphaModFix/>
          </a:blip>
          <a:srcRect/>
          <a:stretch/>
        </p:blipFill>
        <p:spPr>
          <a:xfrm>
            <a:off x="3473577" y="4924425"/>
            <a:ext cx="5210175" cy="866775"/>
          </a:xfrm>
          <a:prstGeom prst="rect">
            <a:avLst/>
          </a:prstGeom>
          <a:noFill/>
          <a:ln>
            <a:noFill/>
          </a:ln>
        </p:spPr>
      </p:pic>
      <p:pic>
        <p:nvPicPr>
          <p:cNvPr id="450" name="Google Shape;450;p20"/>
          <p:cNvPicPr preferRelativeResize="0"/>
          <p:nvPr/>
        </p:nvPicPr>
        <p:blipFill rotWithShape="1">
          <a:blip r:embed="rId5">
            <a:alphaModFix/>
          </a:blip>
          <a:srcRect/>
          <a:stretch/>
        </p:blipFill>
        <p:spPr>
          <a:xfrm>
            <a:off x="3506888" y="4142898"/>
            <a:ext cx="5143539" cy="86677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57" name="Google Shape;457;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58" name="Google Shape;458;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9" name="Google Shape;459;p21"/>
          <p:cNvPicPr preferRelativeResize="0"/>
          <p:nvPr/>
        </p:nvPicPr>
        <p:blipFill rotWithShape="1">
          <a:blip r:embed="rId3">
            <a:alphaModFix/>
          </a:blip>
          <a:srcRect/>
          <a:stretch/>
        </p:blipFill>
        <p:spPr>
          <a:xfrm>
            <a:off x="1561419" y="1524000"/>
            <a:ext cx="6021161" cy="38100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2"/>
          <p:cNvSpPr txBox="1">
            <a:spLocks noGrp="1"/>
          </p:cNvSpPr>
          <p:nvPr>
            <p:ph type="title"/>
          </p:nvPr>
        </p:nvSpPr>
        <p:spPr>
          <a:xfrm>
            <a:off x="442856"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66" name="Google Shape;46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67" name="Google Shape;46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8" name="Google Shape;468;p22"/>
          <p:cNvPicPr preferRelativeResize="0"/>
          <p:nvPr/>
        </p:nvPicPr>
        <p:blipFill rotWithShape="1">
          <a:blip r:embed="rId3">
            <a:alphaModFix/>
          </a:blip>
          <a:srcRect/>
          <a:stretch/>
        </p:blipFill>
        <p:spPr>
          <a:xfrm>
            <a:off x="824808" y="1371600"/>
            <a:ext cx="7648575" cy="1581150"/>
          </a:xfrm>
          <a:prstGeom prst="rect">
            <a:avLst/>
          </a:prstGeom>
          <a:noFill/>
          <a:ln>
            <a:noFill/>
          </a:ln>
        </p:spPr>
      </p:pic>
      <p:pic>
        <p:nvPicPr>
          <p:cNvPr id="469" name="Google Shape;469;p22"/>
          <p:cNvPicPr preferRelativeResize="0"/>
          <p:nvPr/>
        </p:nvPicPr>
        <p:blipFill rotWithShape="1">
          <a:blip r:embed="rId4">
            <a:alphaModFix/>
          </a:blip>
          <a:srcRect/>
          <a:stretch/>
        </p:blipFill>
        <p:spPr>
          <a:xfrm>
            <a:off x="824808" y="2952750"/>
            <a:ext cx="7639050" cy="15621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3"/>
          <p:cNvSpPr txBox="1">
            <a:spLocks noGrp="1"/>
          </p:cNvSpPr>
          <p:nvPr>
            <p:ph type="title"/>
          </p:nvPr>
        </p:nvSpPr>
        <p:spPr>
          <a:xfrm>
            <a:off x="442856"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76" name="Google Shape;476;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77" name="Google Shape;477;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8" name="Google Shape;478;p23"/>
          <p:cNvPicPr preferRelativeResize="0"/>
          <p:nvPr/>
        </p:nvPicPr>
        <p:blipFill rotWithShape="1">
          <a:blip r:embed="rId3">
            <a:alphaModFix/>
          </a:blip>
          <a:srcRect/>
          <a:stretch/>
        </p:blipFill>
        <p:spPr>
          <a:xfrm>
            <a:off x="1371600" y="1457325"/>
            <a:ext cx="6400800" cy="394335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Multiple Stacks</a:t>
            </a:r>
            <a:endParaRPr sz="2400"/>
          </a:p>
        </p:txBody>
      </p:sp>
      <p:sp>
        <p:nvSpPr>
          <p:cNvPr id="485" name="Google Shape;485;p24"/>
          <p:cNvSpPr txBox="1">
            <a:spLocks noGrp="1"/>
          </p:cNvSpPr>
          <p:nvPr>
            <p:ph type="body" idx="1"/>
          </p:nvPr>
        </p:nvSpPr>
        <p:spPr>
          <a:xfrm>
            <a:off x="685800" y="803925"/>
            <a:ext cx="7620000" cy="4351800"/>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576"/>
              <a:buChar char="🞇"/>
            </a:pPr>
            <a:r>
              <a:rPr lang="en-US" sz="1979" b="1" dirty="0"/>
              <a:t>While implementing a stack using an array, the size of the array must be known. </a:t>
            </a:r>
            <a:endParaRPr sz="1979" b="1" dirty="0"/>
          </a:p>
          <a:p>
            <a:pPr marL="640080" lvl="1" indent="-274830" algn="l" rtl="0">
              <a:lnSpc>
                <a:spcPct val="80000"/>
              </a:lnSpc>
              <a:spcBef>
                <a:spcPts val="336"/>
              </a:spcBef>
              <a:spcAft>
                <a:spcPts val="0"/>
              </a:spcAft>
              <a:buSzPts val="1376"/>
              <a:buChar char="🞇"/>
            </a:pPr>
            <a:r>
              <a:rPr lang="en-US" sz="1779" b="1" dirty="0"/>
              <a:t>If the stack is allocated less space, then frequent OVERFLOW conditions will be encountered. </a:t>
            </a:r>
            <a:endParaRPr sz="1779" b="1" dirty="0"/>
          </a:p>
          <a:p>
            <a:pPr marL="640080" lvl="1" indent="-274830" algn="l" rtl="0">
              <a:lnSpc>
                <a:spcPct val="80000"/>
              </a:lnSpc>
              <a:spcBef>
                <a:spcPts val="336"/>
              </a:spcBef>
              <a:spcAft>
                <a:spcPts val="0"/>
              </a:spcAft>
              <a:buSzPts val="1376"/>
              <a:buChar char="🞇"/>
            </a:pPr>
            <a:r>
              <a:rPr lang="en-US" sz="1779" b="1" dirty="0"/>
              <a:t>In case we allocate a large amount of space for the stack, it may result in sheer wastage of memory. </a:t>
            </a:r>
            <a:endParaRPr sz="1779" b="1" dirty="0"/>
          </a:p>
          <a:p>
            <a:pPr marL="342900" lvl="0" indent="-317116" algn="l" rtl="0">
              <a:lnSpc>
                <a:spcPct val="80000"/>
              </a:lnSpc>
              <a:spcBef>
                <a:spcPts val="336"/>
              </a:spcBef>
              <a:spcAft>
                <a:spcPts val="0"/>
              </a:spcAft>
              <a:buSzPts val="1950"/>
              <a:buChar char="🞇"/>
            </a:pPr>
            <a:r>
              <a:rPr lang="en-US" sz="1950" b="1" dirty="0"/>
              <a:t>Thus, there lies a trade-off between the frequency of overflows and the space allocated. </a:t>
            </a:r>
            <a:endParaRPr sz="1950" b="1" dirty="0"/>
          </a:p>
          <a:p>
            <a:pPr marL="342900" lvl="0" indent="-317116" algn="l" rtl="0">
              <a:lnSpc>
                <a:spcPct val="80000"/>
              </a:lnSpc>
              <a:spcBef>
                <a:spcPts val="336"/>
              </a:spcBef>
              <a:spcAft>
                <a:spcPts val="0"/>
              </a:spcAft>
              <a:buSzPts val="1950"/>
              <a:buChar char="🞇"/>
            </a:pPr>
            <a:r>
              <a:rPr lang="en-US" sz="1950" b="1" dirty="0"/>
              <a:t>So, a better solution to deal with this problem is to have more than one stack in the same array of sufficient size. </a:t>
            </a:r>
            <a:endParaRPr sz="1950" b="1" dirty="0"/>
          </a:p>
          <a:p>
            <a:pPr marL="342900" lvl="0" indent="-311277" algn="l" rtl="0">
              <a:lnSpc>
                <a:spcPct val="80000"/>
              </a:lnSpc>
              <a:spcBef>
                <a:spcPts val="0"/>
              </a:spcBef>
              <a:spcAft>
                <a:spcPts val="0"/>
              </a:spcAft>
              <a:buSzPts val="1950"/>
              <a:buChar char="🞇"/>
            </a:pPr>
            <a:r>
              <a:rPr lang="en-US" sz="1950" b="1" dirty="0"/>
              <a:t>In Fig. 7.20, an array STACK[n] is used to represent two stacks, Stack A and Stack B. </a:t>
            </a:r>
            <a:endParaRPr sz="1950" b="1" dirty="0"/>
          </a:p>
          <a:p>
            <a:pPr marL="640080" lvl="1" indent="-298577" algn="l" rtl="0">
              <a:lnSpc>
                <a:spcPct val="80000"/>
              </a:lnSpc>
              <a:spcBef>
                <a:spcPts val="408"/>
              </a:spcBef>
              <a:spcAft>
                <a:spcPts val="0"/>
              </a:spcAft>
              <a:buSzPts val="1750"/>
              <a:buChar char="🞇"/>
            </a:pPr>
            <a:r>
              <a:rPr lang="en-US" sz="1750" b="1" dirty="0"/>
              <a:t>The value of n is such that the combined size of both the stacks will never exceed n. </a:t>
            </a:r>
            <a:endParaRPr sz="1750" b="1" dirty="0"/>
          </a:p>
          <a:p>
            <a:pPr marL="640080" lvl="1" indent="-298577" algn="l" rtl="0">
              <a:lnSpc>
                <a:spcPct val="80000"/>
              </a:lnSpc>
              <a:spcBef>
                <a:spcPts val="408"/>
              </a:spcBef>
              <a:spcAft>
                <a:spcPts val="0"/>
              </a:spcAft>
              <a:buSzPts val="1750"/>
              <a:buChar char="🞇"/>
            </a:pPr>
            <a:r>
              <a:rPr lang="en-US" sz="1750" b="1" dirty="0"/>
              <a:t>While operating on these stacks, it is important to note one thing—Stack A will grow from left to right, whereas Stack B will grow from right to left at the same time.</a:t>
            </a:r>
            <a:endParaRPr sz="1750" b="1" dirty="0"/>
          </a:p>
        </p:txBody>
      </p:sp>
      <p:sp>
        <p:nvSpPr>
          <p:cNvPr id="486" name="Google Shape;486;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87" name="Google Shape;487;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88" name="Google Shape;488;p24"/>
          <p:cNvPicPr preferRelativeResize="0"/>
          <p:nvPr/>
        </p:nvPicPr>
        <p:blipFill rotWithShape="1">
          <a:blip r:embed="rId3">
            <a:alphaModFix/>
          </a:blip>
          <a:srcRect/>
          <a:stretch/>
        </p:blipFill>
        <p:spPr>
          <a:xfrm>
            <a:off x="1446425" y="5026125"/>
            <a:ext cx="6251150" cy="1252813"/>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276" name="Google Shape;276;p3"/>
          <p:cNvSpPr txBox="1">
            <a:spLocks noGrp="1"/>
          </p:cNvSpPr>
          <p:nvPr>
            <p:ph type="body" idx="1"/>
          </p:nvPr>
        </p:nvSpPr>
        <p:spPr>
          <a:xfrm>
            <a:off x="685800" y="990600"/>
            <a:ext cx="7848600" cy="28956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90000"/>
              </a:lnSpc>
              <a:spcBef>
                <a:spcPts val="0"/>
              </a:spcBef>
              <a:spcAft>
                <a:spcPts val="0"/>
              </a:spcAft>
              <a:buSzPts val="1550"/>
              <a:buChar char="🞇"/>
            </a:pPr>
            <a:r>
              <a:rPr lang="en-US" sz="2040" b="1" dirty="0"/>
              <a:t>Stack is an important data structure which stores its elements in an ordered manner. </a:t>
            </a:r>
            <a:endParaRPr sz="2040" b="1" dirty="0"/>
          </a:p>
          <a:p>
            <a:pPr marL="342900" lvl="0" indent="-274320" algn="l" rtl="0">
              <a:lnSpc>
                <a:spcPct val="90000"/>
              </a:lnSpc>
              <a:spcBef>
                <a:spcPts val="408"/>
              </a:spcBef>
              <a:spcAft>
                <a:spcPts val="0"/>
              </a:spcAft>
              <a:buSzPts val="1550"/>
              <a:buChar char="🞇"/>
            </a:pPr>
            <a:r>
              <a:rPr lang="en-US" sz="2040" b="1" dirty="0"/>
              <a:t>We will explain the concept of stacks using an analogy.</a:t>
            </a:r>
            <a:endParaRPr sz="2040" b="1" dirty="0"/>
          </a:p>
          <a:p>
            <a:pPr marL="342900" lvl="0" indent="-274320" algn="l" rtl="0">
              <a:lnSpc>
                <a:spcPct val="90000"/>
              </a:lnSpc>
              <a:spcBef>
                <a:spcPts val="408"/>
              </a:spcBef>
              <a:spcAft>
                <a:spcPts val="0"/>
              </a:spcAft>
              <a:buSzPts val="1550"/>
              <a:buChar char="🞇"/>
            </a:pPr>
            <a:r>
              <a:rPr lang="en-US" sz="2040" b="1" dirty="0"/>
              <a:t>You must have seen a pile of plates where one plate is placed on top of another as shown in Fig. 7.1. </a:t>
            </a:r>
            <a:endParaRPr sz="2040" b="1" dirty="0"/>
          </a:p>
          <a:p>
            <a:pPr marL="342900" lvl="0" indent="-274320" algn="l" rtl="0">
              <a:lnSpc>
                <a:spcPct val="90000"/>
              </a:lnSpc>
              <a:spcBef>
                <a:spcPts val="408"/>
              </a:spcBef>
              <a:spcAft>
                <a:spcPts val="0"/>
              </a:spcAft>
              <a:buSzPts val="1550"/>
              <a:buChar char="🞇"/>
            </a:pPr>
            <a:r>
              <a:rPr lang="en-US" sz="2040" b="1" dirty="0"/>
              <a:t>Now, when you want to remove a plate, you remove the topmost plate first. </a:t>
            </a:r>
            <a:endParaRPr sz="2040" b="1" dirty="0"/>
          </a:p>
          <a:p>
            <a:pPr marL="342900" lvl="0" indent="-274320" algn="l" rtl="0">
              <a:lnSpc>
                <a:spcPct val="90000"/>
              </a:lnSpc>
              <a:spcBef>
                <a:spcPts val="408"/>
              </a:spcBef>
              <a:spcAft>
                <a:spcPts val="0"/>
              </a:spcAft>
              <a:buSzPts val="1550"/>
              <a:buChar char="🞇"/>
            </a:pPr>
            <a:r>
              <a:rPr lang="en-US" sz="2040" b="1" dirty="0"/>
              <a:t>Hence, you can add and remove an element (i.e., a plate) only at/from one position which is the topmost position. </a:t>
            </a:r>
            <a:endParaRPr sz="2040" b="1" dirty="0"/>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79" name="Google Shape;279;p3"/>
          <p:cNvPicPr preferRelativeResize="0"/>
          <p:nvPr/>
        </p:nvPicPr>
        <p:blipFill rotWithShape="1">
          <a:blip r:embed="rId3">
            <a:alphaModFix/>
          </a:blip>
          <a:srcRect/>
          <a:stretch/>
        </p:blipFill>
        <p:spPr>
          <a:xfrm>
            <a:off x="2438400" y="3886200"/>
            <a:ext cx="3371850" cy="23241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286" name="Google Shape;286;p4"/>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dirty="0"/>
              <a:t>A stack is a linear data structure which uses the same principle, i.e., the elements in a stack are added and removed only from one end, which is called the TOP. </a:t>
            </a:r>
            <a:endParaRPr sz="2220" b="1" dirty="0"/>
          </a:p>
          <a:p>
            <a:pPr marL="342900" lvl="0" indent="-274319" algn="l" rtl="0">
              <a:lnSpc>
                <a:spcPct val="90000"/>
              </a:lnSpc>
              <a:spcBef>
                <a:spcPts val="444"/>
              </a:spcBef>
              <a:spcAft>
                <a:spcPts val="0"/>
              </a:spcAft>
              <a:buSzPts val="1687"/>
              <a:buChar char="🞇"/>
            </a:pPr>
            <a:r>
              <a:rPr lang="en-US" sz="2220" b="1" dirty="0"/>
              <a:t>Hence, a stack is called a LIFO (Last-In-First-Out) data structure, as the element that was inserted last is the first one to be taken out. </a:t>
            </a:r>
            <a:endParaRPr sz="2220" b="1" dirty="0"/>
          </a:p>
          <a:p>
            <a:pPr marL="342900" lvl="0" indent="-274319" algn="l" rtl="0">
              <a:lnSpc>
                <a:spcPct val="90000"/>
              </a:lnSpc>
              <a:spcBef>
                <a:spcPts val="444"/>
              </a:spcBef>
              <a:spcAft>
                <a:spcPts val="0"/>
              </a:spcAft>
              <a:buSzPts val="1687"/>
              <a:buChar char="🞇"/>
            </a:pPr>
            <a:r>
              <a:rPr lang="en-US" sz="2220" b="1" dirty="0"/>
              <a:t>Now the question is where do we need stacks in computer science? </a:t>
            </a:r>
            <a:endParaRPr sz="2220" b="1" dirty="0"/>
          </a:p>
          <a:p>
            <a:pPr marL="342900" lvl="0" indent="-274319" algn="l" rtl="0">
              <a:lnSpc>
                <a:spcPct val="90000"/>
              </a:lnSpc>
              <a:spcBef>
                <a:spcPts val="444"/>
              </a:spcBef>
              <a:spcAft>
                <a:spcPts val="0"/>
              </a:spcAft>
              <a:buSzPts val="1687"/>
              <a:buChar char="🞇"/>
            </a:pPr>
            <a:r>
              <a:rPr lang="en-US" sz="2220" b="1" dirty="0"/>
              <a:t>The answer is in function calls. </a:t>
            </a:r>
            <a:endParaRPr sz="2220" b="1" dirty="0"/>
          </a:p>
          <a:p>
            <a:pPr marL="342900" lvl="0" indent="-274319" algn="l" rtl="0">
              <a:lnSpc>
                <a:spcPct val="90000"/>
              </a:lnSpc>
              <a:spcBef>
                <a:spcPts val="444"/>
              </a:spcBef>
              <a:spcAft>
                <a:spcPts val="0"/>
              </a:spcAft>
              <a:buSzPts val="1687"/>
              <a:buChar char="🞇"/>
            </a:pPr>
            <a:r>
              <a:rPr lang="en-US" sz="2220" b="1" dirty="0"/>
              <a:t>Consider an example, where we are executing function A. </a:t>
            </a:r>
            <a:endParaRPr sz="2220" b="1" dirty="0"/>
          </a:p>
          <a:p>
            <a:pPr marL="342900" lvl="0" indent="-274319" algn="l" rtl="0">
              <a:lnSpc>
                <a:spcPct val="90000"/>
              </a:lnSpc>
              <a:spcBef>
                <a:spcPts val="444"/>
              </a:spcBef>
              <a:spcAft>
                <a:spcPts val="0"/>
              </a:spcAft>
              <a:buSzPts val="1687"/>
              <a:buChar char="🞇"/>
            </a:pPr>
            <a:r>
              <a:rPr lang="en-US" sz="2220" b="1" dirty="0"/>
              <a:t>In the course of its execution, function A calls another function B. </a:t>
            </a:r>
            <a:endParaRPr sz="2220" b="1" dirty="0"/>
          </a:p>
          <a:p>
            <a:pPr marL="342900" lvl="0" indent="-274319" algn="l" rtl="0">
              <a:lnSpc>
                <a:spcPct val="90000"/>
              </a:lnSpc>
              <a:spcBef>
                <a:spcPts val="444"/>
              </a:spcBef>
              <a:spcAft>
                <a:spcPts val="0"/>
              </a:spcAft>
              <a:buSzPts val="1687"/>
              <a:buChar char="🞇"/>
            </a:pPr>
            <a:r>
              <a:rPr lang="en-US" sz="2220" b="1" dirty="0"/>
              <a:t>Function B in turn calls another function C, which calls function D. </a:t>
            </a:r>
            <a:endParaRPr sz="2220" b="1" dirty="0"/>
          </a:p>
        </p:txBody>
      </p:sp>
      <p:sp>
        <p:nvSpPr>
          <p:cNvPr id="287" name="Google Shape;287;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8" name="Google Shape;288;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295" name="Google Shape;295;p5"/>
          <p:cNvSpPr txBox="1">
            <a:spLocks noGrp="1"/>
          </p:cNvSpPr>
          <p:nvPr>
            <p:ph type="body" idx="1"/>
          </p:nvPr>
        </p:nvSpPr>
        <p:spPr>
          <a:xfrm>
            <a:off x="685800" y="1010584"/>
            <a:ext cx="7848600" cy="1961216"/>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dirty="0"/>
              <a:t>In order to keep track of the returning point of each active function, a special stack called system stack or call stack is used. </a:t>
            </a:r>
            <a:endParaRPr sz="1679" b="1" dirty="0"/>
          </a:p>
          <a:p>
            <a:pPr marL="342900" lvl="0" indent="-274320" algn="l" rtl="0">
              <a:lnSpc>
                <a:spcPct val="80000"/>
              </a:lnSpc>
              <a:spcBef>
                <a:spcPts val="336"/>
              </a:spcBef>
              <a:spcAft>
                <a:spcPts val="0"/>
              </a:spcAft>
              <a:buSzPts val="1276"/>
              <a:buChar char="🞇"/>
            </a:pPr>
            <a:r>
              <a:rPr lang="en-US" sz="1679" b="1" dirty="0"/>
              <a:t>Whenever a function calls another function, the calling function is pushed onto the top of the stack. </a:t>
            </a:r>
            <a:endParaRPr sz="1679" b="1" dirty="0"/>
          </a:p>
          <a:p>
            <a:pPr marL="342900" lvl="0" indent="-274320" algn="l" rtl="0">
              <a:lnSpc>
                <a:spcPct val="80000"/>
              </a:lnSpc>
              <a:spcBef>
                <a:spcPts val="336"/>
              </a:spcBef>
              <a:spcAft>
                <a:spcPts val="0"/>
              </a:spcAft>
              <a:buSzPts val="1276"/>
              <a:buChar char="🞇"/>
            </a:pPr>
            <a:r>
              <a:rPr lang="en-US" sz="1679" b="1" dirty="0"/>
              <a:t>This is because after the called function gets executed, the control is passed back to the calling function. </a:t>
            </a:r>
            <a:endParaRPr sz="1679" b="1" dirty="0"/>
          </a:p>
          <a:p>
            <a:pPr marL="342900" lvl="0" indent="-274320" algn="l" rtl="0">
              <a:lnSpc>
                <a:spcPct val="80000"/>
              </a:lnSpc>
              <a:spcBef>
                <a:spcPts val="336"/>
              </a:spcBef>
              <a:spcAft>
                <a:spcPts val="0"/>
              </a:spcAft>
              <a:buSzPts val="1276"/>
              <a:buChar char="🞇"/>
            </a:pPr>
            <a:r>
              <a:rPr lang="en-US" sz="1679" b="1" dirty="0"/>
              <a:t>Look at Fig. 7.2 which shows this concept.</a:t>
            </a:r>
            <a:endParaRPr sz="1679" b="1" dirty="0"/>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953396" y="3048000"/>
            <a:ext cx="7391400" cy="28956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305" name="Google Shape;305;p6"/>
          <p:cNvSpPr txBox="1">
            <a:spLocks noGrp="1"/>
          </p:cNvSpPr>
          <p:nvPr>
            <p:ph type="body" idx="1"/>
          </p:nvPr>
        </p:nvSpPr>
        <p:spPr>
          <a:xfrm>
            <a:off x="685800" y="1010584"/>
            <a:ext cx="4267200" cy="5314016"/>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440"/>
              <a:buChar char="🞇"/>
            </a:pPr>
            <a:r>
              <a:rPr lang="en-US" sz="1800" b="1" dirty="0"/>
              <a:t>Now when function E is executed, function D will be removed from the top of the stack and executed.</a:t>
            </a:r>
            <a:endParaRPr sz="1800" b="1" dirty="0"/>
          </a:p>
          <a:p>
            <a:pPr marL="342900" lvl="0" indent="-293369" algn="l" rtl="0">
              <a:lnSpc>
                <a:spcPct val="80000"/>
              </a:lnSpc>
              <a:spcBef>
                <a:spcPts val="300"/>
              </a:spcBef>
              <a:spcAft>
                <a:spcPts val="0"/>
              </a:spcAft>
              <a:buSzPts val="1440"/>
              <a:buChar char="🞇"/>
            </a:pPr>
            <a:r>
              <a:rPr lang="en-US" sz="1800" b="1" dirty="0"/>
              <a:t>Once function D gets completely executed, function C will be removed from the stack for execution. </a:t>
            </a:r>
            <a:endParaRPr sz="1800" b="1" dirty="0"/>
          </a:p>
          <a:p>
            <a:pPr marL="342900" lvl="0" indent="-293369" algn="l" rtl="0">
              <a:lnSpc>
                <a:spcPct val="80000"/>
              </a:lnSpc>
              <a:spcBef>
                <a:spcPts val="300"/>
              </a:spcBef>
              <a:spcAft>
                <a:spcPts val="0"/>
              </a:spcAft>
              <a:buSzPts val="1440"/>
              <a:buChar char="🞇"/>
            </a:pPr>
            <a:r>
              <a:rPr lang="en-US" sz="1800" b="1" dirty="0"/>
              <a:t>The whole procedure will be repeated until all the functions get executed. </a:t>
            </a:r>
            <a:endParaRPr sz="1800" b="1" dirty="0"/>
          </a:p>
          <a:p>
            <a:pPr marL="342900" lvl="0" indent="-293369" algn="l" rtl="0">
              <a:lnSpc>
                <a:spcPct val="80000"/>
              </a:lnSpc>
              <a:spcBef>
                <a:spcPts val="300"/>
              </a:spcBef>
              <a:spcAft>
                <a:spcPts val="0"/>
              </a:spcAft>
              <a:buSzPts val="1440"/>
              <a:buChar char="🞇"/>
            </a:pPr>
            <a:r>
              <a:rPr lang="en-US" sz="1800" b="1" dirty="0"/>
              <a:t>Let us look at the stack after each function is executed. </a:t>
            </a:r>
            <a:endParaRPr sz="1800" b="1" dirty="0"/>
          </a:p>
          <a:p>
            <a:pPr marL="342900" lvl="0" indent="-293369" algn="l" rtl="0">
              <a:lnSpc>
                <a:spcPct val="80000"/>
              </a:lnSpc>
              <a:spcBef>
                <a:spcPts val="300"/>
              </a:spcBef>
              <a:spcAft>
                <a:spcPts val="0"/>
              </a:spcAft>
              <a:buSzPts val="1440"/>
              <a:buChar char="🞇"/>
            </a:pPr>
            <a:r>
              <a:rPr lang="en-US" sz="1800" b="1" dirty="0"/>
              <a:t>This is shown in Fig. 7.3. The system stack ensures a proper execution order of functions. </a:t>
            </a:r>
            <a:endParaRPr sz="1800" b="1" dirty="0"/>
          </a:p>
          <a:p>
            <a:pPr marL="342900" lvl="0" indent="-293369" algn="l" rtl="0">
              <a:lnSpc>
                <a:spcPct val="80000"/>
              </a:lnSpc>
              <a:spcBef>
                <a:spcPts val="300"/>
              </a:spcBef>
              <a:spcAft>
                <a:spcPts val="0"/>
              </a:spcAft>
              <a:buSzPts val="1440"/>
              <a:buChar char="🞇"/>
            </a:pPr>
            <a:r>
              <a:rPr lang="en-US" sz="1800" b="1" dirty="0"/>
              <a:t>Therefore, stacks are frequently used in situations where the order of processing is very important, especially when the processing needs to be postponed until other conditions are fulfilled. </a:t>
            </a:r>
            <a:endParaRPr sz="1800" b="1" dirty="0"/>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08" name="Google Shape;308;p6"/>
          <p:cNvPicPr preferRelativeResize="0"/>
          <p:nvPr/>
        </p:nvPicPr>
        <p:blipFill rotWithShape="1">
          <a:blip r:embed="rId3">
            <a:alphaModFix/>
          </a:blip>
          <a:srcRect/>
          <a:stretch/>
        </p:blipFill>
        <p:spPr>
          <a:xfrm>
            <a:off x="5317351" y="762000"/>
            <a:ext cx="2505075" cy="5282266"/>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Stacks</a:t>
            </a:r>
            <a:endParaRPr sz="2400"/>
          </a:p>
        </p:txBody>
      </p:sp>
      <p:sp>
        <p:nvSpPr>
          <p:cNvPr id="315" name="Google Shape;315;p7"/>
          <p:cNvSpPr txBox="1">
            <a:spLocks noGrp="1"/>
          </p:cNvSpPr>
          <p:nvPr>
            <p:ph type="body" idx="1"/>
          </p:nvPr>
        </p:nvSpPr>
        <p:spPr>
          <a:xfrm>
            <a:off x="685800" y="1010584"/>
            <a:ext cx="7620000" cy="3713816"/>
          </a:xfrm>
          <a:prstGeom prst="rect">
            <a:avLst/>
          </a:prstGeom>
          <a:noFill/>
          <a:ln>
            <a:noFill/>
          </a:ln>
        </p:spPr>
        <p:txBody>
          <a:bodyPr spcFirstLastPara="1" wrap="square" lIns="91425" tIns="45700" rIns="91425" bIns="45700" anchor="t" anchorCtr="0">
            <a:normAutofit lnSpcReduction="10000"/>
          </a:bodyPr>
          <a:lstStyle/>
          <a:p>
            <a:pPr marL="342900" lvl="0" indent="-308102" algn="l" rtl="0">
              <a:lnSpc>
                <a:spcPct val="80000"/>
              </a:lnSpc>
              <a:spcBef>
                <a:spcPts val="300"/>
              </a:spcBef>
              <a:spcAft>
                <a:spcPts val="0"/>
              </a:spcAft>
              <a:buSzPts val="1900"/>
              <a:buChar char="🞇"/>
            </a:pPr>
            <a:r>
              <a:rPr lang="en-US" sz="1900" b="1" dirty="0"/>
              <a:t>Stacks can be implemented using either arrays or linked lists.</a:t>
            </a:r>
            <a:endParaRPr sz="1900" b="1" dirty="0"/>
          </a:p>
          <a:p>
            <a:pPr marL="342900" lvl="0" indent="-305206" algn="l" rtl="0">
              <a:lnSpc>
                <a:spcPct val="80000"/>
              </a:lnSpc>
              <a:spcBef>
                <a:spcPts val="0"/>
              </a:spcBef>
              <a:spcAft>
                <a:spcPts val="0"/>
              </a:spcAft>
              <a:buSzPts val="1900"/>
              <a:buChar char="🞇"/>
            </a:pPr>
            <a:r>
              <a:rPr lang="en-US" sz="1900" b="1" dirty="0"/>
              <a:t>Linear array. </a:t>
            </a:r>
            <a:endParaRPr sz="1900" b="1" dirty="0"/>
          </a:p>
          <a:p>
            <a:pPr marL="342900" lvl="0" indent="-305206" algn="l" rtl="0">
              <a:lnSpc>
                <a:spcPct val="80000"/>
              </a:lnSpc>
              <a:spcBef>
                <a:spcPts val="372"/>
              </a:spcBef>
              <a:spcAft>
                <a:spcPts val="0"/>
              </a:spcAft>
              <a:buSzPts val="1900"/>
              <a:buChar char="🞇"/>
            </a:pPr>
            <a:r>
              <a:rPr lang="en-US" sz="1900" b="1" dirty="0"/>
              <a:t>Every stack has a variable called TOP associated with it, which is used to store the address of the topmost element of the stack. </a:t>
            </a:r>
            <a:endParaRPr sz="1900" b="1" dirty="0"/>
          </a:p>
          <a:p>
            <a:pPr marL="342900" lvl="0" indent="-305206" algn="l" rtl="0">
              <a:lnSpc>
                <a:spcPct val="80000"/>
              </a:lnSpc>
              <a:spcBef>
                <a:spcPts val="372"/>
              </a:spcBef>
              <a:spcAft>
                <a:spcPts val="0"/>
              </a:spcAft>
              <a:buSzPts val="1900"/>
              <a:buChar char="🞇"/>
            </a:pPr>
            <a:r>
              <a:rPr lang="en-US" sz="1900" b="1" dirty="0"/>
              <a:t>It is this position where the element will be added to or deleted from. </a:t>
            </a:r>
            <a:endParaRPr sz="1900" b="1" dirty="0"/>
          </a:p>
          <a:p>
            <a:pPr marL="342900" lvl="0" indent="-305206" algn="l" rtl="0">
              <a:lnSpc>
                <a:spcPct val="80000"/>
              </a:lnSpc>
              <a:spcBef>
                <a:spcPts val="372"/>
              </a:spcBef>
              <a:spcAft>
                <a:spcPts val="0"/>
              </a:spcAft>
              <a:buSzPts val="1900"/>
              <a:buChar char="🞇"/>
            </a:pPr>
            <a:r>
              <a:rPr lang="en-US" sz="1900" b="1" dirty="0"/>
              <a:t>There is another variable called MAX, which is used to store the maximum number of elements that the stack can hold. </a:t>
            </a:r>
            <a:endParaRPr sz="1900" b="1" dirty="0"/>
          </a:p>
          <a:p>
            <a:pPr marL="342900" lvl="0" indent="-305206" algn="l" rtl="0">
              <a:lnSpc>
                <a:spcPct val="80000"/>
              </a:lnSpc>
              <a:spcBef>
                <a:spcPts val="372"/>
              </a:spcBef>
              <a:spcAft>
                <a:spcPts val="0"/>
              </a:spcAft>
              <a:buSzPts val="1900"/>
              <a:buChar char="🞇"/>
            </a:pPr>
            <a:r>
              <a:rPr lang="en-US" sz="1900" b="1" dirty="0"/>
              <a:t>If TOP = NULL, then it indicates that the stack is empty and </a:t>
            </a:r>
            <a:endParaRPr sz="1900" b="1" dirty="0"/>
          </a:p>
          <a:p>
            <a:pPr marL="342900" lvl="0" indent="0" algn="l" rtl="0">
              <a:lnSpc>
                <a:spcPct val="80000"/>
              </a:lnSpc>
              <a:spcBef>
                <a:spcPts val="372"/>
              </a:spcBef>
              <a:spcAft>
                <a:spcPts val="0"/>
              </a:spcAft>
              <a:buNone/>
            </a:pPr>
            <a:r>
              <a:rPr lang="en-US" sz="1900" b="1" dirty="0"/>
              <a:t>if TOP = MAX–1, then the stack is full. </a:t>
            </a:r>
            <a:endParaRPr sz="1900" b="1" dirty="0"/>
          </a:p>
          <a:p>
            <a:pPr marL="342900" lvl="0" indent="-305206" algn="l" rtl="0">
              <a:lnSpc>
                <a:spcPct val="80000"/>
              </a:lnSpc>
              <a:spcBef>
                <a:spcPts val="372"/>
              </a:spcBef>
              <a:spcAft>
                <a:spcPts val="0"/>
              </a:spcAft>
              <a:buSzPts val="1900"/>
              <a:buChar char="🞇"/>
            </a:pPr>
            <a:r>
              <a:rPr lang="en-US" sz="1900" b="1" dirty="0"/>
              <a:t>The stack in Fig. 7.4 shows that TOP = 4, so insertions and deletions will be done at this position. In the above stack, five more elements can still be stored.</a:t>
            </a:r>
            <a:endParaRPr sz="1900" dirty="0"/>
          </a:p>
          <a:p>
            <a:pPr marL="342900" lvl="0" indent="-184556" algn="l" rtl="0">
              <a:lnSpc>
                <a:spcPct val="80000"/>
              </a:lnSpc>
              <a:spcBef>
                <a:spcPts val="372"/>
              </a:spcBef>
              <a:spcAft>
                <a:spcPts val="0"/>
              </a:spcAft>
              <a:buSzPts val="1414"/>
              <a:buNone/>
            </a:pPr>
            <a:endParaRPr sz="1800" b="1" dirty="0"/>
          </a:p>
        </p:txBody>
      </p:sp>
      <p:sp>
        <p:nvSpPr>
          <p:cNvPr id="316" name="Google Shape;316;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7" name="Google Shape;317;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18" name="Google Shape;318;p7"/>
          <p:cNvPicPr preferRelativeResize="0"/>
          <p:nvPr/>
        </p:nvPicPr>
        <p:blipFill rotWithShape="1">
          <a:blip r:embed="rId3">
            <a:alphaModFix/>
          </a:blip>
          <a:srcRect/>
          <a:stretch/>
        </p:blipFill>
        <p:spPr>
          <a:xfrm>
            <a:off x="1336199" y="5049184"/>
            <a:ext cx="6625794" cy="1123016"/>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25" name="Google Shape;325;p8"/>
          <p:cNvSpPr txBox="1">
            <a:spLocks noGrp="1"/>
          </p:cNvSpPr>
          <p:nvPr>
            <p:ph type="body" idx="1"/>
          </p:nvPr>
        </p:nvSpPr>
        <p:spPr>
          <a:xfrm>
            <a:off x="762000" y="914404"/>
            <a:ext cx="7620000" cy="48063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dirty="0"/>
              <a:t>A stack supports three basic operations: push, pop, and peek. </a:t>
            </a:r>
            <a:endParaRPr sz="1860" b="1" dirty="0"/>
          </a:p>
          <a:p>
            <a:pPr marL="342900" lvl="0" indent="-274319" algn="l" rtl="0">
              <a:lnSpc>
                <a:spcPct val="80000"/>
              </a:lnSpc>
              <a:spcBef>
                <a:spcPts val="372"/>
              </a:spcBef>
              <a:spcAft>
                <a:spcPts val="0"/>
              </a:spcAft>
              <a:buSzPts val="1414"/>
              <a:buChar char="🞇"/>
            </a:pPr>
            <a:r>
              <a:rPr lang="en-US" sz="1860" b="1" dirty="0"/>
              <a:t>The push operation adds an element to the top of the stack and the pop operation removes the element from the top of the stack. </a:t>
            </a:r>
            <a:endParaRPr sz="1860" b="1" dirty="0"/>
          </a:p>
          <a:p>
            <a:pPr marL="342900" lvl="0" indent="-274319" algn="l" rtl="0">
              <a:lnSpc>
                <a:spcPct val="80000"/>
              </a:lnSpc>
              <a:spcBef>
                <a:spcPts val="372"/>
              </a:spcBef>
              <a:spcAft>
                <a:spcPts val="0"/>
              </a:spcAft>
              <a:buSzPts val="1414"/>
              <a:buChar char="🞇"/>
            </a:pPr>
            <a:r>
              <a:rPr lang="en-US" sz="1860" b="1" dirty="0"/>
              <a:t>The peek operation returns the value of the topmost element of the stack. </a:t>
            </a:r>
            <a:endParaRPr sz="1860" b="1" dirty="0"/>
          </a:p>
          <a:p>
            <a:pPr marL="342900" lvl="0" indent="-274320" algn="l" rtl="0">
              <a:lnSpc>
                <a:spcPct val="80000"/>
              </a:lnSpc>
              <a:spcBef>
                <a:spcPts val="480"/>
              </a:spcBef>
              <a:spcAft>
                <a:spcPts val="0"/>
              </a:spcAft>
              <a:buSzPts val="1826"/>
              <a:buChar char="🞇"/>
            </a:pPr>
            <a:r>
              <a:rPr lang="en-US" sz="2402" b="1" dirty="0"/>
              <a:t>Push Operation </a:t>
            </a:r>
            <a:endParaRPr sz="2402" b="1" dirty="0"/>
          </a:p>
          <a:p>
            <a:pPr marL="342900" lvl="0" indent="-274319" algn="l" rtl="0">
              <a:lnSpc>
                <a:spcPct val="80000"/>
              </a:lnSpc>
              <a:spcBef>
                <a:spcPts val="372"/>
              </a:spcBef>
              <a:spcAft>
                <a:spcPts val="0"/>
              </a:spcAft>
              <a:buSzPts val="1414"/>
              <a:buChar char="🞇"/>
            </a:pPr>
            <a:r>
              <a:rPr lang="en-US" sz="1860" b="1" dirty="0"/>
              <a:t>The push operation is used to insert an element into the stack. </a:t>
            </a:r>
            <a:endParaRPr sz="1860" b="1" dirty="0"/>
          </a:p>
          <a:p>
            <a:pPr marL="342900" lvl="0" indent="-274319" algn="l" rtl="0">
              <a:lnSpc>
                <a:spcPct val="80000"/>
              </a:lnSpc>
              <a:spcBef>
                <a:spcPts val="372"/>
              </a:spcBef>
              <a:spcAft>
                <a:spcPts val="0"/>
              </a:spcAft>
              <a:buSzPts val="1414"/>
              <a:buChar char="🞇"/>
            </a:pPr>
            <a:r>
              <a:rPr lang="en-US" sz="1860" b="1" dirty="0"/>
              <a:t>The new element is added at the topmost position of the stack.</a:t>
            </a:r>
            <a:endParaRPr sz="1860" b="1" dirty="0"/>
          </a:p>
          <a:p>
            <a:pPr marL="342900" lvl="0" indent="-274319" algn="l" rtl="0">
              <a:lnSpc>
                <a:spcPct val="80000"/>
              </a:lnSpc>
              <a:spcBef>
                <a:spcPts val="372"/>
              </a:spcBef>
              <a:spcAft>
                <a:spcPts val="0"/>
              </a:spcAft>
              <a:buSzPts val="1414"/>
              <a:buChar char="🞇"/>
            </a:pPr>
            <a:r>
              <a:rPr lang="en-US" sz="1860" b="1" dirty="0"/>
              <a:t>However, before inserting the value, we must first check if TOP=MAX–1, because if that is the case, then the stack is full and no more insertions can be done. </a:t>
            </a:r>
            <a:endParaRPr sz="1860" b="1" dirty="0"/>
          </a:p>
          <a:p>
            <a:pPr marL="342900" lvl="0" indent="-274319" algn="l" rtl="0">
              <a:lnSpc>
                <a:spcPct val="80000"/>
              </a:lnSpc>
              <a:spcBef>
                <a:spcPts val="372"/>
              </a:spcBef>
              <a:spcAft>
                <a:spcPts val="0"/>
              </a:spcAft>
              <a:buSzPts val="1414"/>
              <a:buChar char="🞇"/>
            </a:pPr>
            <a:r>
              <a:rPr lang="en-US" sz="1860" b="1" dirty="0"/>
              <a:t>If an attempt is made to insert a value in a stack that is already full, an OVERFLOW message is printed.</a:t>
            </a:r>
            <a:endParaRPr sz="1860" b="1" dirty="0"/>
          </a:p>
        </p:txBody>
      </p:sp>
      <p:sp>
        <p:nvSpPr>
          <p:cNvPr id="326" name="Google Shape;326;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7" name="Google Shape;327;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dirty="0"/>
              <a:t>Operations on a Stack</a:t>
            </a:r>
            <a:endParaRPr sz="2400" dirty="0"/>
          </a:p>
        </p:txBody>
      </p:sp>
      <p:sp>
        <p:nvSpPr>
          <p:cNvPr id="334" name="Google Shape;334;p9"/>
          <p:cNvSpPr txBox="1">
            <a:spLocks noGrp="1"/>
          </p:cNvSpPr>
          <p:nvPr>
            <p:ph type="body" idx="1"/>
          </p:nvPr>
        </p:nvSpPr>
        <p:spPr>
          <a:xfrm>
            <a:off x="685800" y="803929"/>
            <a:ext cx="7620000" cy="2701271"/>
          </a:xfrm>
          <a:prstGeom prst="rect">
            <a:avLst/>
          </a:prstGeom>
          <a:noFill/>
          <a:ln>
            <a:noFill/>
          </a:ln>
        </p:spPr>
        <p:txBody>
          <a:bodyPr spcFirstLastPara="1" wrap="square" lIns="91425" tIns="45700" rIns="91425" bIns="45700" anchor="t" anchorCtr="0">
            <a:normAutofit/>
          </a:bodyPr>
          <a:lstStyle/>
          <a:p>
            <a:pPr marL="342900" lvl="0" indent="-307591" algn="l" rtl="0">
              <a:lnSpc>
                <a:spcPct val="80000"/>
              </a:lnSpc>
              <a:spcBef>
                <a:spcPts val="0"/>
              </a:spcBef>
              <a:spcAft>
                <a:spcPts val="0"/>
              </a:spcAft>
              <a:buSzPts val="1800"/>
              <a:buChar char="🞇"/>
            </a:pPr>
            <a:r>
              <a:rPr lang="en-US" sz="1800" b="1" dirty="0"/>
              <a:t>To insert an element with value 6, we first check if TOP=MAX–1. </a:t>
            </a:r>
            <a:endParaRPr sz="1800" b="1" dirty="0"/>
          </a:p>
          <a:p>
            <a:pPr marL="342900" lvl="0" indent="-307591" algn="l" rtl="0">
              <a:lnSpc>
                <a:spcPct val="80000"/>
              </a:lnSpc>
              <a:spcBef>
                <a:spcPts val="336"/>
              </a:spcBef>
              <a:spcAft>
                <a:spcPts val="0"/>
              </a:spcAft>
              <a:buSzPts val="1800"/>
              <a:buChar char="🞇"/>
            </a:pPr>
            <a:r>
              <a:rPr lang="en-US" sz="1800" b="1" dirty="0"/>
              <a:t>If the condition is false, then we increment the value of TOP and store the new element at the position given by stack[TOP]. </a:t>
            </a:r>
            <a:endParaRPr sz="1800" b="1" dirty="0"/>
          </a:p>
          <a:p>
            <a:pPr marL="342900" lvl="0" indent="-307591" algn="l" rtl="0">
              <a:lnSpc>
                <a:spcPct val="80000"/>
              </a:lnSpc>
              <a:spcBef>
                <a:spcPts val="336"/>
              </a:spcBef>
              <a:spcAft>
                <a:spcPts val="0"/>
              </a:spcAft>
              <a:buSzPts val="1800"/>
              <a:buChar char="🞇"/>
            </a:pPr>
            <a:r>
              <a:rPr lang="en-US" sz="1800" b="1" dirty="0"/>
              <a:t>Figure 7.7 shows the algorithm to insert an element in a stack. </a:t>
            </a:r>
            <a:endParaRPr sz="1800" b="1" dirty="0"/>
          </a:p>
          <a:p>
            <a:pPr marL="640080" lvl="1" indent="-295402" algn="l" rtl="0">
              <a:lnSpc>
                <a:spcPct val="80000"/>
              </a:lnSpc>
              <a:spcBef>
                <a:spcPts val="336"/>
              </a:spcBef>
              <a:spcAft>
                <a:spcPts val="0"/>
              </a:spcAft>
              <a:buSzPts val="1700"/>
              <a:buChar char="🞇"/>
            </a:pPr>
            <a:r>
              <a:rPr lang="en-US" sz="1700" b="1" dirty="0"/>
              <a:t>In Step 1, we first check for the OVERFLOW condition. </a:t>
            </a:r>
            <a:endParaRPr sz="1700" b="1" dirty="0"/>
          </a:p>
          <a:p>
            <a:pPr marL="640080" lvl="1" indent="-295402" algn="l" rtl="0">
              <a:lnSpc>
                <a:spcPct val="80000"/>
              </a:lnSpc>
              <a:spcBef>
                <a:spcPts val="336"/>
              </a:spcBef>
              <a:spcAft>
                <a:spcPts val="0"/>
              </a:spcAft>
              <a:buSzPts val="1700"/>
              <a:buChar char="🞇"/>
            </a:pPr>
            <a:r>
              <a:rPr lang="en-US" sz="1700" b="1" dirty="0"/>
              <a:t>In Step 2, TOP is incremented so that it points to the next location in the array. </a:t>
            </a:r>
            <a:endParaRPr sz="1700" b="1" dirty="0"/>
          </a:p>
          <a:p>
            <a:pPr marL="640080" lvl="1" indent="-295402" algn="l" rtl="0">
              <a:lnSpc>
                <a:spcPct val="80000"/>
              </a:lnSpc>
              <a:spcBef>
                <a:spcPts val="336"/>
              </a:spcBef>
              <a:spcAft>
                <a:spcPts val="0"/>
              </a:spcAft>
              <a:buSzPts val="1700"/>
              <a:buChar char="🞇"/>
            </a:pPr>
            <a:r>
              <a:rPr lang="en-US" sz="1700" b="1" dirty="0"/>
              <a:t>In Step 3, the value is stored in the stack at the location pointed by TOP. </a:t>
            </a:r>
            <a:endParaRPr sz="1700" dirty="0"/>
          </a:p>
        </p:txBody>
      </p:sp>
      <p:sp>
        <p:nvSpPr>
          <p:cNvPr id="335" name="Google Shape;335;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6" name="Google Shape;336;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8" name="Google Shape;338;p9"/>
          <p:cNvPicPr preferRelativeResize="0"/>
          <p:nvPr/>
        </p:nvPicPr>
        <p:blipFill rotWithShape="1">
          <a:blip r:embed="rId3">
            <a:alphaModFix/>
          </a:blip>
          <a:srcRect/>
          <a:stretch/>
        </p:blipFill>
        <p:spPr>
          <a:xfrm>
            <a:off x="2500250" y="4334375"/>
            <a:ext cx="3028950" cy="2133600"/>
          </a:xfrm>
          <a:prstGeom prst="rect">
            <a:avLst/>
          </a:prstGeom>
          <a:noFill/>
          <a:ln>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962562"/>
            <a:ext cx="53625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0090" y="3724775"/>
            <a:ext cx="53911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2216</Words>
  <Application>Microsoft Office PowerPoint</Application>
  <PresentationFormat>Ekran Gösterisi (4:3)</PresentationFormat>
  <Paragraphs>230</Paragraphs>
  <Slides>24</Slides>
  <Notes>24</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24</vt:i4>
      </vt:variant>
    </vt:vector>
  </HeadingPairs>
  <TitlesOfParts>
    <vt:vector size="29" baseType="lpstr">
      <vt:lpstr>Arial</vt:lpstr>
      <vt:lpstr>Century Gothic</vt:lpstr>
      <vt:lpstr>Noto Sans Symbols</vt:lpstr>
      <vt:lpstr>Calibri</vt:lpstr>
      <vt:lpstr>Austin</vt:lpstr>
      <vt:lpstr>BLM267</vt:lpstr>
      <vt:lpstr>PowerPoint Sunusu</vt:lpstr>
      <vt:lpstr>Introduction to Stacks</vt:lpstr>
      <vt:lpstr>Introduction to Stacks</vt:lpstr>
      <vt:lpstr>Introduction to Stacks</vt:lpstr>
      <vt:lpstr>Introduction to Stacks</vt:lpstr>
      <vt:lpstr>Array Representation of Stacks</vt:lpstr>
      <vt:lpstr>Operations on a Stack</vt:lpstr>
      <vt:lpstr>Operations on a Stack</vt:lpstr>
      <vt:lpstr>Operations on a Stack</vt:lpstr>
      <vt:lpstr>Operations on a Stack</vt:lpstr>
      <vt:lpstr>Operations on a Stack</vt:lpstr>
      <vt:lpstr>Operations on a Stack</vt:lpstr>
      <vt:lpstr>Operations on a Stack</vt:lpstr>
      <vt:lpstr>Linked Representation of Stacks</vt:lpstr>
      <vt:lpstr>Linked Representation of Stacks</vt:lpstr>
      <vt:lpstr>Operations on a Linked Stack</vt:lpstr>
      <vt:lpstr>Operations on a Linked Stack</vt:lpstr>
      <vt:lpstr>Operations on a Linked Stack</vt:lpstr>
      <vt:lpstr>Operations on a Linked Stack</vt:lpstr>
      <vt:lpstr>Operations on a Linked Stack</vt:lpstr>
      <vt:lpstr>Operations on a Linked Stack</vt:lpstr>
      <vt:lpstr>Operations on a Linked Stack</vt:lpstr>
      <vt:lpstr>Multiple Stacks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Admin</cp:lastModifiedBy>
  <cp:revision>8</cp:revision>
  <dcterms:created xsi:type="dcterms:W3CDTF">2006-08-16T00:00:00Z</dcterms:created>
  <dcterms:modified xsi:type="dcterms:W3CDTF">2021-11-05T06:26:19Z</dcterms:modified>
</cp:coreProperties>
</file>