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13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</p:sldIdLst>
  <p:sldSz cx="9144000" cy="6858000" type="screen4x3"/>
  <p:notesSz cx="6858000" cy="9144000"/>
  <p:embeddedFontLs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Century Gothic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jHdRwSJDGi8sehZUJZu9r8pdV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51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036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Google Shape;78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6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6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6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6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6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6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6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6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6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6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6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6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6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62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62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62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62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62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6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6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6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6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6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6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6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6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6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6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6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6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6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6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6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62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dt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62"/>
          <p:cNvSpPr txBox="1">
            <a:spLocks noGrp="1"/>
          </p:cNvSpPr>
          <p:nvPr>
            <p:ph type="ft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sldNum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6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1"/>
          <p:cNvSpPr txBox="1">
            <a:spLocks noGrp="1"/>
          </p:cNvSpPr>
          <p:nvPr>
            <p:ph type="body" idx="1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46" name="Google Shape;246;p71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7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2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2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52" name="Google Shape;252;p72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2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5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5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6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6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66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29" name="Google Shape;129;p66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7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8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8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6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6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6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6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6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6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6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6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6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6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6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6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6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6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6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69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6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6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6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6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6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6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6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6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6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6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6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6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6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6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6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6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6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6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69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6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69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189" name="Google Shape;189;p6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69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9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9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7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7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7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7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7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7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7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7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7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7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7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7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7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7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7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7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7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7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7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70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70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9" name="Google Shape;239;p70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40" name="Google Shape;240;p70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0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6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6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6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6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6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6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6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6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6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6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6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6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6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61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6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6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6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6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6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6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6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6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6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6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6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1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en-US"/>
              <a:t>BLM267</a:t>
            </a:r>
            <a:endParaRPr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/>
              <a:t>Chapter 7: Stacks</a:t>
            </a:r>
            <a:endParaRPr b="1"/>
          </a:p>
        </p:txBody>
      </p:sp>
      <p:sp>
        <p:nvSpPr>
          <p:cNvPr id="261" name="Google Shape;261;p1"/>
          <p:cNvSpPr txBox="1">
            <a:spLocks noGrp="1"/>
          </p:cNvSpPr>
          <p:nvPr>
            <p:ph type="sldNum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62" name="Google Shape;262;p1"/>
          <p:cNvSpPr txBox="1">
            <a:spLocks noGrp="1"/>
          </p:cNvSpPr>
          <p:nvPr>
            <p:ph type="ftr" idx="11"/>
          </p:nvPr>
        </p:nvSpPr>
        <p:spPr>
          <a:xfrm>
            <a:off x="5303520" y="5638800"/>
            <a:ext cx="2831592" cy="44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>
                <a:solidFill>
                  <a:schemeClr val="dk1"/>
                </a:solidFill>
              </a:rPr>
              <a:t>Data Structures Using C, Second Edition</a:t>
            </a:r>
            <a:endParaRPr sz="111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</a:rPr>
              <a:t>Reema Thareja</a:t>
            </a:r>
            <a:endParaRPr sz="111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79" name="Google Shape;579;p3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80" name="Google Shape;580;p36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1" name="Google Shape;58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914400"/>
            <a:ext cx="34861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5925" y="3359727"/>
            <a:ext cx="3495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89" name="Google Shape;589;p38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53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9"/>
              <a:buChar char="🞇"/>
            </a:pPr>
            <a:r>
              <a:rPr lang="en-US" sz="2380" b="1" dirty="0"/>
              <a:t>Conversion of an Infix Expression into a Postfix Expression</a:t>
            </a:r>
            <a:endParaRPr sz="238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algorithm given below transforms an infix expression into postfix expression, as shown in Fig. 7.22. 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algorithm accepts an infix expression that may contain operators, operands, and parentheses. 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For simplicity, we assume that the infix operation contains only modulus (%), multiplication (*), division (/), addition (+), and subtraction (―) operators and that operators with same precedence are performed from left-to-right. 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algorithm uses a stack to temporarily hold operators.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postfix expression is obtained from left-to-right using the operands from the infix expression and the operators which are removed from the stack. 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first step in this algorithm is to push a left parenthesis on the stack and to add a corresponding right parenthesis at the end of the infix expression. </a:t>
            </a:r>
            <a:endParaRPr sz="2040" b="1" dirty="0"/>
          </a:p>
          <a:p>
            <a:pPr marL="640080" lvl="1" indent="-285902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algorithm is repeated until the stack is empty.</a:t>
            </a:r>
            <a:endParaRPr dirty="0"/>
          </a:p>
          <a:p>
            <a:pPr marL="342900" lvl="0" indent="-175869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endParaRPr sz="2040" b="1" dirty="0"/>
          </a:p>
        </p:txBody>
      </p:sp>
      <p:sp>
        <p:nvSpPr>
          <p:cNvPr id="590" name="Google Shape;590;p3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98" name="Google Shape;598;p39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7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/>
              <a:t>Conversion of an Infix Expression into a Postfix Expression</a:t>
            </a:r>
            <a:endParaRPr b="1"/>
          </a:p>
          <a:p>
            <a:pPr marL="342900" lvl="0" indent="-15849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 b="1"/>
          </a:p>
        </p:txBody>
      </p:sp>
      <p:sp>
        <p:nvSpPr>
          <p:cNvPr id="599" name="Google Shape;599;p3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00" name="Google Shape;600;p3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8113"/>
            <a:ext cx="8191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7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8"/>
              <a:buChar char="🞇"/>
            </a:pPr>
            <a:r>
              <a:rPr lang="en-US" sz="2590" b="1"/>
              <a:t>Conversion of an Infix Expression into a Postfix Expression</a:t>
            </a:r>
            <a:endParaRPr sz="2590" b="1"/>
          </a:p>
          <a:p>
            <a:pPr marL="342900" lvl="0" indent="-167182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endParaRPr sz="2220" b="1"/>
          </a:p>
        </p:txBody>
      </p:sp>
      <p:sp>
        <p:nvSpPr>
          <p:cNvPr id="609" name="Google Shape;609;p4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10" name="Google Shape;610;p4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1" name="Google Shape;6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474" y="1752600"/>
            <a:ext cx="7717244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18" name="Google Shape;618;p4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19" name="Google Shape;619;p41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0" name="Google Shape;6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725" y="1524000"/>
            <a:ext cx="662228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275" y="685799"/>
            <a:ext cx="4898327" cy="57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2"/>
          <p:cNvSpPr txBox="1"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27" name="Google Shape;627;p4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28" name="Google Shape;628;p42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>
            <a:spLocks noGrp="1"/>
          </p:cNvSpPr>
          <p:nvPr>
            <p:ph type="title"/>
          </p:nvPr>
        </p:nvSpPr>
        <p:spPr>
          <a:xfrm>
            <a:off x="442856" y="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36" name="Google Shape;636;p4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37" name="Google Shape;637;p4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8" name="Google Shape;63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2547" y="814107"/>
            <a:ext cx="5631331" cy="5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45" name="Google Shape;645;p44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491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2128"/>
              <a:buChar char="🞇"/>
            </a:pPr>
            <a:r>
              <a:rPr lang="en-US" sz="2800" b="1" dirty="0"/>
              <a:t>Evaluation of a Postfix Expression </a:t>
            </a:r>
            <a:endParaRPr sz="2800"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The ease of evaluation acts as the driving force for computers to translate an infix notation into a postfix notation.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That is, given an algebraic expression written in infix notation, the computer first converts the expression into the equivalent postfix notation and then evaluates the postfix expression.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Both these tasks—converting the infix notation into postfix notation and evaluating the postfix expression—make extensive use of stacks as the primary tool. </a:t>
            </a:r>
            <a:endParaRPr b="1" dirty="0"/>
          </a:p>
        </p:txBody>
      </p:sp>
      <p:sp>
        <p:nvSpPr>
          <p:cNvPr id="646" name="Google Shape;646;p4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47" name="Google Shape;647;p44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54" name="Google Shape;654;p45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491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🞇"/>
            </a:pPr>
            <a:r>
              <a:rPr lang="en-US" sz="2800" b="1" dirty="0"/>
              <a:t>Evaluation of a Postfix Expression</a:t>
            </a:r>
            <a:endParaRPr sz="2800" b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Using stacks, any postfix expression can be evaluated very easily. </a:t>
            </a:r>
            <a:endParaRPr b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Every character of the postfix expression is scanned from left to right. </a:t>
            </a:r>
            <a:endParaRPr b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If the character encountered is an operand, it is pushed on to the stack. </a:t>
            </a:r>
            <a:endParaRPr b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However, if an operator is encountered, then the top two values are popped from the stack and the operator is applied on these values.</a:t>
            </a:r>
            <a:endParaRPr b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The result is then pushed on to the stack. Let us look at Fig. 7.23 which shows the algorithm to evaluate a postfix expression. </a:t>
            </a:r>
            <a:endParaRPr b="1" dirty="0"/>
          </a:p>
        </p:txBody>
      </p:sp>
      <p:sp>
        <p:nvSpPr>
          <p:cNvPr id="655" name="Google Shape;655;p4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56" name="Google Shape;656;p45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63" name="Google Shape;663;p46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491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2128"/>
              <a:buChar char="🞇"/>
            </a:pPr>
            <a:r>
              <a:rPr lang="en-US" sz="2800" b="1" dirty="0"/>
              <a:t>Evaluation of a Postfix Expression</a:t>
            </a:r>
            <a:endParaRPr sz="2800"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Let us now take an example that makes use of this algorithm.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Consider the infix expression given as 9 – ((3 * 4) + 8) / 4.  Evaluate the expression.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The infix expression 9 – ((3 * 4) + 8) / 4 can be written as 9 3 4 * 8 + 4 / – using postfix notation.</a:t>
            </a:r>
            <a:endParaRPr b="1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64" name="Google Shape;664;p4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495" name="Google Shape;495;p27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346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Reversing a List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A list of numbers can be reversed by reading each number from an array starting from the first index and pushing it on a stack. 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en-US" b="1" dirty="0"/>
              <a:t>Once all the numbers have been read, the numbers can be popped one at a time and then stored in the array starting from the first index. </a:t>
            </a:r>
            <a:endParaRPr dirty="0"/>
          </a:p>
        </p:txBody>
      </p:sp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97" name="Google Shape;497;p27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72" name="Google Shape;672;p47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49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en-US" b="1"/>
              <a:t>Evaluation of a Postfix Expression</a:t>
            </a:r>
            <a:endParaRPr b="1"/>
          </a:p>
        </p:txBody>
      </p:sp>
      <p:sp>
        <p:nvSpPr>
          <p:cNvPr id="673" name="Google Shape;673;p4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74" name="Google Shape;674;p47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5" name="Google Shape;67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196" y="1711902"/>
            <a:ext cx="7543800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7"/>
          <p:cNvSpPr txBox="1"/>
          <p:nvPr/>
        </p:nvSpPr>
        <p:spPr>
          <a:xfrm>
            <a:off x="4941575" y="1336925"/>
            <a:ext cx="30000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Char char="●"/>
            </a:pPr>
            <a:r>
              <a:rPr lang="en-US" sz="19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3 4 * 8 + 4 / – </a:t>
            </a:r>
            <a:endParaRPr sz="19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entury Gothic"/>
              <a:buChar char="●"/>
            </a:pPr>
            <a:r>
              <a:rPr lang="en-US" sz="19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3 4 * 8 + 4 / – )</a:t>
            </a:r>
            <a:endParaRPr sz="19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83" name="Google Shape;683;p4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684" name="Google Shape;684;p48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5" name="Google Shape;68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133" y="1059240"/>
            <a:ext cx="7019924" cy="512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692" name="Google Shape;692;p4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93" name="Google Shape;693;p4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4" name="Google Shape;69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968367"/>
            <a:ext cx="7324725" cy="514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01" name="Google Shape;701;p5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3" name="Google Shape;70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" y="1081087"/>
            <a:ext cx="76390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10" name="Google Shape;710;p51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186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Char char="🞇"/>
            </a:pPr>
            <a:r>
              <a:rPr lang="en-US" sz="2550" b="1" dirty="0"/>
              <a:t>Conversion of an Infix Expression into a Prefix Expression </a:t>
            </a:r>
            <a:endParaRPr sz="255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There are two algorithms to convert an infix expression into its equivalent prefix expression.</a:t>
            </a: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The first algorithm is given in Fig. 7.24, while the second algorithm is shown in Fig. 7.25.</a:t>
            </a:r>
            <a:endParaRPr sz="2040" b="1" dirty="0"/>
          </a:p>
        </p:txBody>
      </p:sp>
      <p:sp>
        <p:nvSpPr>
          <p:cNvPr id="711" name="Google Shape;711;p5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12" name="Google Shape;712;p51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3" name="Google Shape;71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07" y="3087687"/>
            <a:ext cx="44196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3505200"/>
            <a:ext cx="38862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2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21" name="Google Shape;721;p52"/>
          <p:cNvSpPr txBox="1">
            <a:spLocks noGrp="1"/>
          </p:cNvSpPr>
          <p:nvPr>
            <p:ph type="body" idx="1"/>
          </p:nvPr>
        </p:nvSpPr>
        <p:spPr>
          <a:xfrm>
            <a:off x="533400" y="956329"/>
            <a:ext cx="8077200" cy="53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Char char="🞇"/>
            </a:pPr>
            <a:r>
              <a:rPr lang="en-US" sz="2550" b="1" dirty="0"/>
              <a:t>Conversion of an Infix Expression into a Prefix Expression </a:t>
            </a:r>
            <a:endParaRPr sz="255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Given an infix expression (A – B / C) * (A / K – L</a:t>
            </a:r>
            <a:r>
              <a:rPr lang="en-US" sz="2040" b="1" dirty="0" smtClean="0"/>
              <a:t>)</a:t>
            </a:r>
            <a:endParaRPr lang="tr-TR" sz="2040" b="1" dirty="0" smtClean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Step 1:Reverse the infix string. Note that while reversing	the </a:t>
            </a:r>
            <a:r>
              <a:rPr lang="en-US" sz="2040" b="1" dirty="0" smtClean="0"/>
              <a:t>string</a:t>
            </a:r>
            <a:r>
              <a:rPr lang="tr-TR" sz="2040" b="1" dirty="0" smtClean="0"/>
              <a:t> </a:t>
            </a:r>
            <a:r>
              <a:rPr lang="en-US" sz="2040" b="1" dirty="0" smtClean="0"/>
              <a:t>you</a:t>
            </a:r>
            <a:r>
              <a:rPr lang="tr-TR" sz="2040" b="1" dirty="0"/>
              <a:t> </a:t>
            </a:r>
            <a:r>
              <a:rPr lang="en-US" sz="2040" b="1" dirty="0" smtClean="0"/>
              <a:t>must</a:t>
            </a:r>
            <a:r>
              <a:rPr lang="tr-TR" sz="2040" b="1" dirty="0"/>
              <a:t> </a:t>
            </a:r>
            <a:r>
              <a:rPr lang="en-US" sz="2040" b="1" dirty="0" smtClean="0"/>
              <a:t>interchange</a:t>
            </a:r>
            <a:r>
              <a:rPr lang="tr-TR" sz="2040" b="1" dirty="0" smtClean="0"/>
              <a:t> </a:t>
            </a:r>
            <a:r>
              <a:rPr lang="en-US" sz="2040" b="1" dirty="0" smtClean="0"/>
              <a:t>left</a:t>
            </a:r>
            <a:r>
              <a:rPr lang="tr-TR" sz="2040" b="1" dirty="0"/>
              <a:t> </a:t>
            </a:r>
            <a:r>
              <a:rPr lang="en-US" sz="2040" b="1" dirty="0" smtClean="0"/>
              <a:t>and</a:t>
            </a:r>
            <a:r>
              <a:rPr lang="tr-TR" sz="2040" b="1" dirty="0"/>
              <a:t> </a:t>
            </a:r>
            <a:r>
              <a:rPr lang="en-US" sz="2040" b="1" dirty="0" smtClean="0"/>
              <a:t>right</a:t>
            </a:r>
            <a:r>
              <a:rPr lang="tr-TR" sz="2040" b="1" dirty="0" smtClean="0"/>
              <a:t> </a:t>
            </a:r>
            <a:r>
              <a:rPr lang="en-US" sz="2040" b="1" dirty="0" smtClean="0"/>
              <a:t>parentheses.</a:t>
            </a:r>
            <a:endParaRPr lang="tr-TR" sz="2040" b="1" dirty="0" smtClean="0"/>
          </a:p>
          <a:p>
            <a:pPr marL="6858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en-US" sz="2040" b="1" dirty="0" smtClean="0"/>
              <a:t> </a:t>
            </a:r>
            <a:endParaRPr sz="2040" b="1" dirty="0"/>
          </a:p>
          <a:p>
            <a:pPr marL="2171700" lvl="0" indent="1143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 b="1" dirty="0"/>
              <a:t>(L – K / A) * (C / B – A) </a:t>
            </a:r>
            <a:endParaRPr lang="tr-TR" sz="2040" b="1" dirty="0" smtClean="0"/>
          </a:p>
          <a:p>
            <a:pPr marL="2171700" lvl="0" indent="1143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None/>
            </a:pP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Step 2:Obtain the corresponding postfix expression of the	</a:t>
            </a:r>
            <a:r>
              <a:rPr lang="en-US" sz="2040" b="1" dirty="0" smtClean="0"/>
              <a:t>infix</a:t>
            </a:r>
            <a:r>
              <a:rPr lang="tr-TR" sz="2040" b="1" dirty="0" smtClean="0"/>
              <a:t> </a:t>
            </a:r>
            <a:r>
              <a:rPr lang="en-US" sz="2040" b="1" dirty="0" smtClean="0"/>
              <a:t>expression </a:t>
            </a:r>
            <a:r>
              <a:rPr lang="en-US" sz="2040" b="1" dirty="0"/>
              <a:t>obtained as a result of Step 1. </a:t>
            </a:r>
            <a:endParaRPr sz="2040" b="1" dirty="0"/>
          </a:p>
          <a:p>
            <a:pPr marL="6858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en-US" sz="2040" b="1" dirty="0"/>
              <a:t>	The expression is: (L – K / A) * (C / B – A) </a:t>
            </a:r>
            <a:endParaRPr sz="2040" b="1" dirty="0"/>
          </a:p>
          <a:p>
            <a:pPr marL="6858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en-US" sz="2040" b="1" dirty="0"/>
              <a:t>			</a:t>
            </a:r>
            <a:r>
              <a:rPr lang="tr-TR" sz="2040" b="1" dirty="0"/>
              <a:t> </a:t>
            </a:r>
            <a:r>
              <a:rPr lang="tr-TR" sz="2040" b="1" dirty="0" smtClean="0"/>
              <a:t>     </a:t>
            </a:r>
            <a:r>
              <a:rPr lang="en-US" sz="2040" b="1" dirty="0" smtClean="0"/>
              <a:t>[</a:t>
            </a:r>
            <a:r>
              <a:rPr lang="en-US" sz="2040" b="1" dirty="0"/>
              <a:t>L – (K A /)] * [(C B /) – A] </a:t>
            </a:r>
            <a:endParaRPr sz="2040" b="1" dirty="0"/>
          </a:p>
          <a:p>
            <a:pPr marL="2354580" lvl="0" indent="3886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b="1" dirty="0" smtClean="0"/>
              <a:t>      </a:t>
            </a:r>
            <a:r>
              <a:rPr lang="en-US" sz="2040" b="1" dirty="0" smtClean="0"/>
              <a:t>= </a:t>
            </a:r>
            <a:r>
              <a:rPr lang="en-US" sz="2040" b="1" dirty="0"/>
              <a:t>[LKA/–] * [CB/A–] </a:t>
            </a:r>
            <a:endParaRPr sz="2040" b="1" dirty="0"/>
          </a:p>
          <a:p>
            <a:pPr marL="2354580" lvl="0" indent="3886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b="1" dirty="0" smtClean="0"/>
              <a:t>      </a:t>
            </a:r>
            <a:r>
              <a:rPr lang="en-US" sz="2040" b="1" dirty="0" smtClean="0"/>
              <a:t>= </a:t>
            </a:r>
            <a:r>
              <a:rPr lang="en-US" sz="2040" b="1" dirty="0"/>
              <a:t>L K A / – C B/A – * </a:t>
            </a: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en-US" sz="2040" b="1" dirty="0"/>
              <a:t>Step 3:Reverse the postfix </a:t>
            </a:r>
            <a:r>
              <a:rPr lang="en-US" sz="2040" b="1" dirty="0" smtClean="0"/>
              <a:t>expression</a:t>
            </a:r>
            <a:r>
              <a:rPr lang="tr-TR" sz="2040" b="1" dirty="0" smtClean="0"/>
              <a:t> </a:t>
            </a:r>
            <a:r>
              <a:rPr lang="en-US" sz="2040" b="1" dirty="0" smtClean="0"/>
              <a:t>to get</a:t>
            </a:r>
            <a:r>
              <a:rPr lang="tr-TR" sz="2040" b="1" dirty="0" smtClean="0"/>
              <a:t> </a:t>
            </a:r>
            <a:r>
              <a:rPr lang="en-US" sz="2040" b="1" dirty="0" smtClean="0"/>
              <a:t>the prefix</a:t>
            </a:r>
            <a:r>
              <a:rPr lang="tr-TR" sz="2040" b="1" dirty="0" smtClean="0"/>
              <a:t> </a:t>
            </a:r>
            <a:r>
              <a:rPr lang="en-US" sz="2040" b="1" dirty="0" smtClean="0"/>
              <a:t>expression </a:t>
            </a:r>
            <a:endParaRPr sz="2040" b="1" dirty="0"/>
          </a:p>
          <a:p>
            <a:pPr marL="2628900" lvl="0" indent="1143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 b="1" dirty="0"/>
              <a:t>* – A / B C – /A K L</a:t>
            </a:r>
            <a:endParaRPr dirty="0"/>
          </a:p>
        </p:txBody>
      </p:sp>
      <p:sp>
        <p:nvSpPr>
          <p:cNvPr id="722" name="Google Shape;722;p5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23" name="Google Shape;723;p52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30" name="Google Shape;730;p5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31" name="Google Shape;731;p5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2" name="Google Shape;73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87526"/>
            <a:ext cx="7267090" cy="48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39" name="Google Shape;739;p5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40" name="Google Shape;740;p54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1" name="Google Shape;74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" y="1357312"/>
            <a:ext cx="76009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48" name="Google Shape;748;p5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49" name="Google Shape;749;p55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0" name="Google Shape;75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29" y="914400"/>
            <a:ext cx="6807371" cy="542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57" name="Google Shape;757;p5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58" name="Google Shape;758;p56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9" name="Google Shape;75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62087"/>
            <a:ext cx="7581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04" name="Google Shape;504;p2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5" name="Google Shape;505;p28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6" name="Google Shape;5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83" y="914400"/>
            <a:ext cx="7743825" cy="50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83" y="1419225"/>
            <a:ext cx="7757217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66" name="Google Shape;766;p5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767" name="Google Shape;767;p57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8" name="Google Shape;76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914400"/>
            <a:ext cx="6958013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75" name="Google Shape;775;p58"/>
          <p:cNvSpPr txBox="1">
            <a:spLocks noGrp="1"/>
          </p:cNvSpPr>
          <p:nvPr>
            <p:ph type="body" idx="1"/>
          </p:nvPr>
        </p:nvSpPr>
        <p:spPr>
          <a:xfrm>
            <a:off x="533400" y="956329"/>
            <a:ext cx="8077200" cy="163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9"/>
              <a:buChar char="🞇"/>
            </a:pPr>
            <a:r>
              <a:rPr lang="en-US" sz="2380" b="1" dirty="0"/>
              <a:t>Evaluation of a Prefix Expression </a:t>
            </a:r>
            <a:endParaRPr sz="2380" b="1"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en-US" sz="1679" b="1" dirty="0"/>
              <a:t>The way of evaluation of a prefix expression is given in Fig. 7.26.</a:t>
            </a:r>
            <a:endParaRPr sz="1679" b="1"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en-US" sz="1679" b="1"/>
              <a:t>For example, consider the prefix expression + – </a:t>
            </a:r>
            <a:r>
              <a:rPr lang="en-US" sz="1679" b="1" smtClean="0"/>
              <a:t>2 </a:t>
            </a:r>
            <a:r>
              <a:rPr lang="en-US" sz="1679" b="1"/>
              <a:t>7 * 8 / 4 12. </a:t>
            </a:r>
            <a:endParaRPr sz="1679" b="1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en-US" sz="1679" b="1" dirty="0"/>
              <a:t>Let us now apply the algorithm to evaluate this expression. </a:t>
            </a:r>
            <a:endParaRPr dirty="0"/>
          </a:p>
        </p:txBody>
      </p:sp>
      <p:sp>
        <p:nvSpPr>
          <p:cNvPr id="776" name="Google Shape;776;p5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77" name="Google Shape;777;p58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8" name="Google Shape;77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700338"/>
            <a:ext cx="4038600" cy="362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913716"/>
            <a:ext cx="40100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86" name="Google Shape;786;p5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87" name="Google Shape;787;p5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8" name="Google Shape;78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30274"/>
            <a:ext cx="4181475" cy="557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6701" y="1437341"/>
            <a:ext cx="3777199" cy="336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796" name="Google Shape;796;p6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797" name="Google Shape;797;p6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" y="2085975"/>
            <a:ext cx="76009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14" name="Google Shape;514;p29"/>
          <p:cNvSpPr txBox="1">
            <a:spLocks noGrp="1"/>
          </p:cNvSpPr>
          <p:nvPr>
            <p:ph type="body" idx="1"/>
          </p:nvPr>
        </p:nvSpPr>
        <p:spPr>
          <a:xfrm>
            <a:off x="685800" y="956323"/>
            <a:ext cx="7620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870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26"/>
              <a:buChar char="🞇"/>
            </a:pPr>
            <a:r>
              <a:rPr lang="en-US" sz="2602" b="1" dirty="0"/>
              <a:t>Implementing Parentheses Checker </a:t>
            </a:r>
            <a:endParaRPr sz="2602" b="1" dirty="0"/>
          </a:p>
          <a:p>
            <a:pPr marL="342900" lvl="0" indent="-2870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614"/>
              <a:buChar char="🞇"/>
            </a:pPr>
            <a:r>
              <a:rPr lang="en-US" sz="2060" b="1" dirty="0"/>
              <a:t>Stacks can be used to check the validity of parentheses in any algebraic expression. </a:t>
            </a:r>
            <a:endParaRPr sz="2060" b="1" dirty="0"/>
          </a:p>
          <a:p>
            <a:pPr marL="342900" lvl="0" indent="-2870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614"/>
              <a:buChar char="🞇"/>
            </a:pPr>
            <a:r>
              <a:rPr lang="en-US" sz="2060" b="1" dirty="0"/>
              <a:t>For example, an algebraic expression is valid if for every open bracket there is a corresponding closing bracket. </a:t>
            </a:r>
            <a:endParaRPr sz="2060" b="1" dirty="0"/>
          </a:p>
          <a:p>
            <a:pPr marL="342900" lvl="0" indent="-2870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614"/>
              <a:buChar char="🞇"/>
            </a:pPr>
            <a:r>
              <a:rPr lang="en-US" sz="2060" b="1" dirty="0"/>
              <a:t>For example, the expression (A+B} is invalid but an expression {A + (B – C)} is valid. </a:t>
            </a:r>
            <a:endParaRPr sz="2060" b="1" dirty="0"/>
          </a:p>
          <a:p>
            <a:pPr marL="342900" lvl="0" indent="-2870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614"/>
              <a:buChar char="🞇"/>
            </a:pPr>
            <a:r>
              <a:rPr lang="en-US" sz="2060" b="1" dirty="0"/>
              <a:t>Look at the program below which traverses an algebraic expression to check for its validity. </a:t>
            </a:r>
            <a:endParaRPr sz="2600"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570" y="4205850"/>
            <a:ext cx="7664632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102" y="5791200"/>
            <a:ext cx="76581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25" name="Google Shape;525;p3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7" name="Google Shape;5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" y="914399"/>
            <a:ext cx="7639050" cy="51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34" name="Google Shape;534;p3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6" name="Google Shape;5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295400"/>
            <a:ext cx="76390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53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6"/>
              <a:buChar char="🞇"/>
            </a:pPr>
            <a:r>
              <a:rPr lang="en-US" sz="2402" b="1" dirty="0"/>
              <a:t>Evaluation of Arithmetic Expressions </a:t>
            </a:r>
            <a:endParaRPr sz="2402" b="1" dirty="0"/>
          </a:p>
          <a:p>
            <a:pPr marL="342900" lvl="0" indent="-27432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26"/>
              <a:buChar char="🞇"/>
            </a:pPr>
            <a:r>
              <a:rPr lang="en-US" sz="2402" b="1" dirty="0"/>
              <a:t>Polish Notations </a:t>
            </a:r>
            <a:endParaRPr sz="2402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Infix, postfix, and prefix notations are three different but equivalent notations of writing algebraic expressions. 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But before learning about prefix and postfix notations, let us first see what an infix notation is.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We all are familiar with the infix notation of writing algebraic expressions.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While writing an arithmetic expression using infix notation, the operator is placed in between the operands. 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For example, A+B; here, plus operator is placed between the two operands A and B. 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Although it is easy for us to write expressions using infix notation, computers find it difficult to parse as the computer needs a lot of information to evaluate the expression. 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Information is needed about operator precedence and associativity rules, and brackets which override these rules.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en-US" sz="1860" b="1" dirty="0"/>
              <a:t>So, computers work more efficiently with expressions written using prefix and postfix notations</a:t>
            </a:r>
            <a:endParaRPr sz="1860" b="1" dirty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52" name="Google Shape;552;p33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53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99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32"/>
              <a:buChar char="🞇"/>
            </a:pPr>
            <a:r>
              <a:rPr lang="en-US" sz="3205" b="1" dirty="0"/>
              <a:t>Evaluation of Arithmetic Expressions</a:t>
            </a:r>
            <a:endParaRPr sz="2440" b="1" dirty="0"/>
          </a:p>
          <a:p>
            <a:pPr marL="342900" lvl="0" indent="-29971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50"/>
              <a:buChar char="🞇"/>
            </a:pPr>
            <a:r>
              <a:rPr lang="en-US" sz="2440" b="1" dirty="0"/>
              <a:t>In postfix notation, as the name suggests, the operator is placed after the operands. </a:t>
            </a:r>
            <a:endParaRPr sz="2440" b="1" dirty="0"/>
          </a:p>
          <a:p>
            <a:pPr marL="342900" lvl="0" indent="-29971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50"/>
              <a:buChar char="🞇"/>
            </a:pPr>
            <a:r>
              <a:rPr lang="en-US" sz="2440" b="1" dirty="0"/>
              <a:t>For example, if an expression is written as A+B in infix notation, the same expression can be written as AB+ in postfix notation. </a:t>
            </a:r>
            <a:endParaRPr sz="2440" b="1" dirty="0"/>
          </a:p>
          <a:p>
            <a:pPr marL="342900" lvl="0" indent="-29971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50"/>
              <a:buChar char="🞇"/>
            </a:pPr>
            <a:r>
              <a:rPr lang="en-US" sz="2440" b="1" dirty="0"/>
              <a:t>The order of evaluation of a postfix expression is always from left to right. </a:t>
            </a:r>
            <a:endParaRPr sz="2440" b="1" dirty="0"/>
          </a:p>
          <a:p>
            <a:pPr marL="342900" lvl="0" indent="-29971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50"/>
              <a:buChar char="🞇"/>
            </a:pPr>
            <a:r>
              <a:rPr lang="en-US" sz="2440" b="1" dirty="0"/>
              <a:t>Even brackets cannot alter the order of evaluation.</a:t>
            </a:r>
            <a:endParaRPr sz="2440" b="1" dirty="0"/>
          </a:p>
          <a:p>
            <a:pPr marL="342900" lvl="0" indent="-29971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50"/>
              <a:buChar char="🞇"/>
            </a:pPr>
            <a:r>
              <a:rPr lang="en-US" sz="2440" b="1" dirty="0"/>
              <a:t>The expression (A + B) * C can be written as: AB+C* in the postfix notation.</a:t>
            </a:r>
            <a:endParaRPr sz="2800" dirty="0"/>
          </a:p>
        </p:txBody>
      </p:sp>
      <p:sp>
        <p:nvSpPr>
          <p:cNvPr id="553" name="Google Shape;553;p3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rPr lang="en-US" sz="2400" b="1"/>
              <a:t>Applications of Stacks</a:t>
            </a:r>
            <a:endParaRPr sz="2400"/>
          </a:p>
        </p:txBody>
      </p:sp>
      <p:sp>
        <p:nvSpPr>
          <p:cNvPr id="570" name="Google Shape;570;p35"/>
          <p:cNvSpPr txBox="1">
            <a:spLocks noGrp="1"/>
          </p:cNvSpPr>
          <p:nvPr>
            <p:ph type="body" idx="1"/>
          </p:nvPr>
        </p:nvSpPr>
        <p:spPr>
          <a:xfrm>
            <a:off x="685800" y="956329"/>
            <a:ext cx="7620000" cy="5368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9"/>
              <a:buChar char="🞇"/>
            </a:pPr>
            <a:r>
              <a:rPr lang="en-US" sz="2775" b="1" dirty="0"/>
              <a:t>Evaluation of Arithmetic Expressions</a:t>
            </a:r>
            <a:endParaRPr sz="2775" b="1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en-US" sz="2220" b="1" dirty="0"/>
              <a:t>Although a prefix notation is also evaluated from left to right, the only difference between a postfix notation and a prefix notation is that in a prefix notation, the operator is placed before the operands. </a:t>
            </a:r>
            <a:endParaRPr sz="2220" b="1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en-US" sz="2220" b="1" dirty="0"/>
              <a:t>For example, if A+B is an expression in infix notation, then the corresponding expression in prefix notation is given by +AB. </a:t>
            </a:r>
            <a:endParaRPr sz="2220" b="1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en-US" sz="2220" b="1" dirty="0"/>
              <a:t>While evaluating a prefix expression, the operators are applied to the operands that are present immediately on the right of the operator. </a:t>
            </a:r>
            <a:endParaRPr sz="2220" b="1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en-US" sz="2220" b="1" dirty="0"/>
              <a:t>Like postfix, prefix expressions also do not follow the rules of operator precedence and associativity, and even brackets cannot alter the order of evaluation. </a:t>
            </a:r>
            <a:endParaRPr sz="2220" b="1" dirty="0"/>
          </a:p>
        </p:txBody>
      </p:sp>
      <p:sp>
        <p:nvSpPr>
          <p:cNvPr id="571" name="Google Shape;571;p3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72" name="Google Shape;572;p35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1543</Words>
  <Application>Microsoft Office PowerPoint</Application>
  <PresentationFormat>Ekran Gösterisi (4:3)</PresentationFormat>
  <Paragraphs>242</Paragraphs>
  <Slides>33</Slides>
  <Notes>33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Noto Sans Symbols</vt:lpstr>
      <vt:lpstr>Austin</vt:lpstr>
      <vt:lpstr>BLM267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  <vt:lpstr>Applications of Stacks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BLM267</dc:title>
  <dc:creator>AR</dc:creator>
  <cp:lastModifiedBy>Admin</cp:lastModifiedBy>
  <cp:revision>9</cp:revision>
  <dcterms:created xsi:type="dcterms:W3CDTF">2006-08-16T00:00:00Z</dcterms:created>
  <dcterms:modified xsi:type="dcterms:W3CDTF">2021-11-12T09:20:04Z</dcterms:modified>
</cp:coreProperties>
</file>