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embeddedFontLst>
    <p:embeddedFont>
      <p:font typeface="Century Gothic" pitchFamily="34" charset="0"/>
      <p:regular r:id="rId38"/>
      <p:bold r:id="rId39"/>
      <p:italic r:id="rId40"/>
      <p:boldItalic r:id="rId41"/>
    </p:embeddedFont>
    <p:embeddedFont>
      <p:font typeface="Calibri"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0" roundtripDataSignature="AMtx7mgImHoaNuzNwvsBNeeXFV8hUzb4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124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10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10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10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10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361669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1" name="Google Shape;34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2" name="Google Shape;35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2" name="Google Shape;362;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2" name="Google Shape;372;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1" name="Google Shape;38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2" name="Google Shape;382;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2" name="Google Shape;392;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2" name="Google Shape;402;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2" name="Google Shape;412;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1" name="Google Shape;42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2" name="Google Shape;422;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1" name="Google Shape;431;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9" name="Google Shape;43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0" name="Google Shape;440;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1" name="Google Shape;451;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2" name="Google Shape;46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2" name="Google Shape;47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3" name="Google Shape;473;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4" name="Google Shape;484;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4" name="Google Shape;494;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4" name="Google Shape;504;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5" name="Google Shape;505;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6" name="Google Shape;516;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5" name="Google Shape;52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6" name="Google Shape;526;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4" name="Google Shape;534;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5" name="Google Shape;535;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3" name="Google Shape;543;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4" name="Google Shape;544;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4" name="Google Shape;554;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5" name="Google Shape;555;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4" name="Google Shape;564;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5" name="Google Shape;565;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4" name="Google Shape;574;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3" name="Google Shape;58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4" name="Google Shape;584;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3" name="Google Shape;59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4" name="Google Shape;594;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2" name="Google Shape;29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3" name="Google Shape;30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2" name="Google Shape;31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2" name="Google Shape;32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1" name="Google Shape;33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104"/>
          <p:cNvGrpSpPr/>
          <p:nvPr/>
        </p:nvGrpSpPr>
        <p:grpSpPr>
          <a:xfrm>
            <a:off x="-644959" y="0"/>
            <a:ext cx="10458653" cy="7117071"/>
            <a:chOff x="-644959" y="0"/>
            <a:chExt cx="10458653" cy="7117071"/>
          </a:xfrm>
        </p:grpSpPr>
        <p:grpSp>
          <p:nvGrpSpPr>
            <p:cNvPr id="59" name="Google Shape;59;p104"/>
            <p:cNvGrpSpPr/>
            <p:nvPr/>
          </p:nvGrpSpPr>
          <p:grpSpPr>
            <a:xfrm>
              <a:off x="0" y="0"/>
              <a:ext cx="9144000" cy="6858000"/>
              <a:chOff x="0" y="0"/>
              <a:chExt cx="9144000" cy="6858000"/>
            </a:xfrm>
          </p:grpSpPr>
          <p:grpSp>
            <p:nvGrpSpPr>
              <p:cNvPr id="60" name="Google Shape;60;p104"/>
              <p:cNvGrpSpPr/>
              <p:nvPr/>
            </p:nvGrpSpPr>
            <p:grpSpPr>
              <a:xfrm>
                <a:off x="0" y="0"/>
                <a:ext cx="2514600" cy="6858000"/>
                <a:chOff x="0" y="0"/>
                <a:chExt cx="2514600" cy="6858000"/>
              </a:xfrm>
            </p:grpSpPr>
            <p:sp>
              <p:nvSpPr>
                <p:cNvPr id="61" name="Google Shape;61;p10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10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10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104"/>
              <p:cNvGrpSpPr/>
              <p:nvPr/>
            </p:nvGrpSpPr>
            <p:grpSpPr>
              <a:xfrm>
                <a:off x="422910" y="0"/>
                <a:ext cx="2514600" cy="6858000"/>
                <a:chOff x="0" y="0"/>
                <a:chExt cx="2514600" cy="6858000"/>
              </a:xfrm>
            </p:grpSpPr>
            <p:sp>
              <p:nvSpPr>
                <p:cNvPr id="65" name="Google Shape;65;p10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10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10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104"/>
              <p:cNvGrpSpPr/>
              <p:nvPr/>
            </p:nvGrpSpPr>
            <p:grpSpPr>
              <a:xfrm rot="10800000">
                <a:off x="6629400" y="0"/>
                <a:ext cx="2514600" cy="6858000"/>
                <a:chOff x="0" y="0"/>
                <a:chExt cx="2514600" cy="6858000"/>
              </a:xfrm>
            </p:grpSpPr>
            <p:sp>
              <p:nvSpPr>
                <p:cNvPr id="69" name="Google Shape;69;p10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10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10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104"/>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104"/>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104"/>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104"/>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104"/>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104"/>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104"/>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104"/>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104"/>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104"/>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104"/>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104"/>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104"/>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104"/>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104"/>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104"/>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104"/>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104"/>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104"/>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104"/>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104"/>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104"/>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104"/>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104"/>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104"/>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104"/>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104"/>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104"/>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04"/>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104"/>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104"/>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04"/>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10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11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13"/>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11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11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1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114"/>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14"/>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11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11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1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10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05"/>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10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0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0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106"/>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06"/>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10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0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0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0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0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0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107"/>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107"/>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10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08"/>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108"/>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108"/>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108"/>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10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0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0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09"/>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0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0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0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11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1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111"/>
          <p:cNvGrpSpPr/>
          <p:nvPr/>
        </p:nvGrpSpPr>
        <p:grpSpPr>
          <a:xfrm>
            <a:off x="-644959" y="0"/>
            <a:ext cx="10458653" cy="7117071"/>
            <a:chOff x="-644959" y="0"/>
            <a:chExt cx="10458653" cy="7117071"/>
          </a:xfrm>
        </p:grpSpPr>
        <p:grpSp>
          <p:nvGrpSpPr>
            <p:cNvPr id="145" name="Google Shape;145;p111"/>
            <p:cNvGrpSpPr/>
            <p:nvPr/>
          </p:nvGrpSpPr>
          <p:grpSpPr>
            <a:xfrm>
              <a:off x="0" y="0"/>
              <a:ext cx="9144000" cy="6858000"/>
              <a:chOff x="0" y="0"/>
              <a:chExt cx="9144000" cy="6858000"/>
            </a:xfrm>
          </p:grpSpPr>
          <p:grpSp>
            <p:nvGrpSpPr>
              <p:cNvPr id="146" name="Google Shape;146;p111"/>
              <p:cNvGrpSpPr/>
              <p:nvPr/>
            </p:nvGrpSpPr>
            <p:grpSpPr>
              <a:xfrm>
                <a:off x="0" y="0"/>
                <a:ext cx="2514600" cy="6858000"/>
                <a:chOff x="0" y="0"/>
                <a:chExt cx="2514600" cy="6858000"/>
              </a:xfrm>
            </p:grpSpPr>
            <p:sp>
              <p:nvSpPr>
                <p:cNvPr id="147" name="Google Shape;147;p11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11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11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111"/>
              <p:cNvGrpSpPr/>
              <p:nvPr/>
            </p:nvGrpSpPr>
            <p:grpSpPr>
              <a:xfrm>
                <a:off x="422910" y="0"/>
                <a:ext cx="2514600" cy="6858000"/>
                <a:chOff x="0" y="0"/>
                <a:chExt cx="2514600" cy="6858000"/>
              </a:xfrm>
            </p:grpSpPr>
            <p:sp>
              <p:nvSpPr>
                <p:cNvPr id="151" name="Google Shape;151;p11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11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11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111"/>
              <p:cNvGrpSpPr/>
              <p:nvPr/>
            </p:nvGrpSpPr>
            <p:grpSpPr>
              <a:xfrm rot="10800000">
                <a:off x="6629400" y="0"/>
                <a:ext cx="2514600" cy="6858000"/>
                <a:chOff x="0" y="0"/>
                <a:chExt cx="2514600" cy="6858000"/>
              </a:xfrm>
            </p:grpSpPr>
            <p:sp>
              <p:nvSpPr>
                <p:cNvPr id="155" name="Google Shape;155;p11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11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11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111"/>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111"/>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111"/>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111"/>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111"/>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111"/>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111"/>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111"/>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111"/>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111"/>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111"/>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111"/>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111"/>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111"/>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111"/>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111"/>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111"/>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111"/>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111"/>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111"/>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111"/>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111"/>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111"/>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111"/>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111"/>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111"/>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111"/>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11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1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111"/>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111"/>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111"/>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111"/>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11"/>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11"/>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112"/>
          <p:cNvGrpSpPr/>
          <p:nvPr/>
        </p:nvGrpSpPr>
        <p:grpSpPr>
          <a:xfrm>
            <a:off x="-644959" y="0"/>
            <a:ext cx="10458653" cy="7117071"/>
            <a:chOff x="-644959" y="0"/>
            <a:chExt cx="10458653" cy="7117071"/>
          </a:xfrm>
        </p:grpSpPr>
        <p:grpSp>
          <p:nvGrpSpPr>
            <p:cNvPr id="195" name="Google Shape;195;p112"/>
            <p:cNvGrpSpPr/>
            <p:nvPr/>
          </p:nvGrpSpPr>
          <p:grpSpPr>
            <a:xfrm>
              <a:off x="0" y="0"/>
              <a:ext cx="9144000" cy="6858000"/>
              <a:chOff x="0" y="0"/>
              <a:chExt cx="9144000" cy="6858000"/>
            </a:xfrm>
          </p:grpSpPr>
          <p:grpSp>
            <p:nvGrpSpPr>
              <p:cNvPr id="196" name="Google Shape;196;p112"/>
              <p:cNvGrpSpPr/>
              <p:nvPr/>
            </p:nvGrpSpPr>
            <p:grpSpPr>
              <a:xfrm>
                <a:off x="0" y="0"/>
                <a:ext cx="2514600" cy="6858000"/>
                <a:chOff x="0" y="0"/>
                <a:chExt cx="2514600" cy="6858000"/>
              </a:xfrm>
            </p:grpSpPr>
            <p:sp>
              <p:nvSpPr>
                <p:cNvPr id="197" name="Google Shape;197;p11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11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11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112"/>
              <p:cNvGrpSpPr/>
              <p:nvPr/>
            </p:nvGrpSpPr>
            <p:grpSpPr>
              <a:xfrm>
                <a:off x="422910" y="0"/>
                <a:ext cx="2514600" cy="6858000"/>
                <a:chOff x="0" y="0"/>
                <a:chExt cx="2514600" cy="6858000"/>
              </a:xfrm>
            </p:grpSpPr>
            <p:sp>
              <p:nvSpPr>
                <p:cNvPr id="201" name="Google Shape;201;p11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11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11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112"/>
              <p:cNvGrpSpPr/>
              <p:nvPr/>
            </p:nvGrpSpPr>
            <p:grpSpPr>
              <a:xfrm rot="10800000">
                <a:off x="6629400" y="0"/>
                <a:ext cx="2514600" cy="6858000"/>
                <a:chOff x="0" y="0"/>
                <a:chExt cx="2514600" cy="6858000"/>
              </a:xfrm>
            </p:grpSpPr>
            <p:sp>
              <p:nvSpPr>
                <p:cNvPr id="205" name="Google Shape;205;p11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11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11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112"/>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112"/>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112"/>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11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11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11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11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11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112"/>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11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112"/>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112"/>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112"/>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11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11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112"/>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11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11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112"/>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11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112"/>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11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112"/>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11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11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11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112"/>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112"/>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11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112"/>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112"/>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112"/>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11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112"/>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1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103"/>
          <p:cNvGrpSpPr/>
          <p:nvPr/>
        </p:nvGrpSpPr>
        <p:grpSpPr>
          <a:xfrm>
            <a:off x="-567355" y="0"/>
            <a:ext cx="10458653" cy="7117071"/>
            <a:chOff x="-644959" y="0"/>
            <a:chExt cx="10458653" cy="7117071"/>
          </a:xfrm>
        </p:grpSpPr>
        <p:grpSp>
          <p:nvGrpSpPr>
            <p:cNvPr id="11" name="Google Shape;11;p103"/>
            <p:cNvGrpSpPr/>
            <p:nvPr/>
          </p:nvGrpSpPr>
          <p:grpSpPr>
            <a:xfrm>
              <a:off x="0" y="0"/>
              <a:ext cx="9144000" cy="6858000"/>
              <a:chOff x="0" y="0"/>
              <a:chExt cx="9144000" cy="6858000"/>
            </a:xfrm>
          </p:grpSpPr>
          <p:grpSp>
            <p:nvGrpSpPr>
              <p:cNvPr id="12" name="Google Shape;12;p103"/>
              <p:cNvGrpSpPr/>
              <p:nvPr/>
            </p:nvGrpSpPr>
            <p:grpSpPr>
              <a:xfrm>
                <a:off x="0" y="0"/>
                <a:ext cx="2514600" cy="6858000"/>
                <a:chOff x="0" y="0"/>
                <a:chExt cx="2514600" cy="6858000"/>
              </a:xfrm>
            </p:grpSpPr>
            <p:sp>
              <p:nvSpPr>
                <p:cNvPr id="13" name="Google Shape;13;p10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10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10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103"/>
              <p:cNvGrpSpPr/>
              <p:nvPr/>
            </p:nvGrpSpPr>
            <p:grpSpPr>
              <a:xfrm>
                <a:off x="422910" y="0"/>
                <a:ext cx="2514600" cy="6858000"/>
                <a:chOff x="0" y="0"/>
                <a:chExt cx="2514600" cy="6858000"/>
              </a:xfrm>
            </p:grpSpPr>
            <p:sp>
              <p:nvSpPr>
                <p:cNvPr id="17" name="Google Shape;17;p10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10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10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103"/>
              <p:cNvGrpSpPr/>
              <p:nvPr/>
            </p:nvGrpSpPr>
            <p:grpSpPr>
              <a:xfrm rot="10800000">
                <a:off x="6629400" y="0"/>
                <a:ext cx="2514600" cy="6858000"/>
                <a:chOff x="0" y="0"/>
                <a:chExt cx="2514600" cy="6858000"/>
              </a:xfrm>
            </p:grpSpPr>
            <p:sp>
              <p:nvSpPr>
                <p:cNvPr id="21" name="Google Shape;21;p10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10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10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103"/>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103"/>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103"/>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103"/>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103"/>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103"/>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103"/>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103"/>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103"/>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103"/>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103"/>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103"/>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103"/>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103"/>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103"/>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103"/>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103"/>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103"/>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103"/>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103"/>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103"/>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103"/>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103"/>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103"/>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103"/>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103"/>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103"/>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103"/>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10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10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10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10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10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a:t>BLM267</a:t>
            </a:r>
            <a:endParaRPr/>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a:t>Chapter 10: Efficient Binary Trees</a:t>
            </a:r>
            <a:endParaRPr/>
          </a:p>
          <a:p>
            <a:pPr marL="0" lvl="0" indent="0" algn="l" rtl="0">
              <a:spcBef>
                <a:spcPts val="360"/>
              </a:spcBef>
              <a:spcAft>
                <a:spcPts val="0"/>
              </a:spcAft>
              <a:buSzPts val="1368"/>
              <a:buNone/>
            </a:pPr>
            <a:r>
              <a:rPr lang="en-US" b="1"/>
              <a:t>Data Structures Using C, Second Edition</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0"/>
          <p:cNvSpPr txBox="1">
            <a:spLocks noGrp="1"/>
          </p:cNvSpPr>
          <p:nvPr>
            <p:ph type="title"/>
          </p:nvPr>
        </p:nvSpPr>
        <p:spPr>
          <a:xfrm>
            <a:off x="914400" y="457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400"/>
              <a:t>Searching for a Node in a Binary Search Tree</a:t>
            </a:r>
            <a:endParaRPr sz="2400"/>
          </a:p>
        </p:txBody>
      </p:sp>
      <p:sp>
        <p:nvSpPr>
          <p:cNvPr id="344" name="Google Shape;344;p10"/>
          <p:cNvSpPr txBox="1">
            <a:spLocks noGrp="1"/>
          </p:cNvSpPr>
          <p:nvPr>
            <p:ph type="body" idx="1"/>
          </p:nvPr>
        </p:nvSpPr>
        <p:spPr>
          <a:xfrm>
            <a:off x="685800" y="3352800"/>
            <a:ext cx="7848600" cy="2895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500"/>
              <a:t>The search function is used to find whether a given value is present in the tree or not. </a:t>
            </a:r>
            <a:endParaRPr sz="1500"/>
          </a:p>
          <a:p>
            <a:pPr marL="342900" lvl="0" indent="-274319" algn="l" rtl="0">
              <a:lnSpc>
                <a:spcPct val="80000"/>
              </a:lnSpc>
              <a:spcBef>
                <a:spcPts val="300"/>
              </a:spcBef>
              <a:spcAft>
                <a:spcPts val="0"/>
              </a:spcAft>
              <a:buSzPts val="1140"/>
              <a:buChar char="🞇"/>
            </a:pPr>
            <a:r>
              <a:rPr lang="en-US" sz="1500"/>
              <a:t>The searching process begins at the root node. The function first checks if the binary search tree is empty. If it is empty, then the value we are searching for is not present in the tree. </a:t>
            </a:r>
            <a:endParaRPr sz="1500"/>
          </a:p>
          <a:p>
            <a:pPr marL="342900" lvl="0" indent="-274319" algn="l" rtl="0">
              <a:lnSpc>
                <a:spcPct val="80000"/>
              </a:lnSpc>
              <a:spcBef>
                <a:spcPts val="300"/>
              </a:spcBef>
              <a:spcAft>
                <a:spcPts val="0"/>
              </a:spcAft>
              <a:buSzPts val="1140"/>
              <a:buChar char="🞇"/>
            </a:pPr>
            <a:r>
              <a:rPr lang="en-US" sz="1500"/>
              <a:t>So, the search algorithm terminates by displaying an appropriate message. </a:t>
            </a:r>
            <a:endParaRPr sz="1500"/>
          </a:p>
          <a:p>
            <a:pPr marL="342900" lvl="0" indent="-274319" algn="l" rtl="0">
              <a:lnSpc>
                <a:spcPct val="80000"/>
              </a:lnSpc>
              <a:spcBef>
                <a:spcPts val="300"/>
              </a:spcBef>
              <a:spcAft>
                <a:spcPts val="0"/>
              </a:spcAft>
              <a:buSzPts val="1140"/>
              <a:buChar char="🞇"/>
            </a:pPr>
            <a:r>
              <a:rPr lang="en-US" sz="1500"/>
              <a:t>However, if there are nodes in the tree, then the search function checks to see if the key value of the current node is equal to the value to be searched. </a:t>
            </a:r>
            <a:endParaRPr sz="1500"/>
          </a:p>
          <a:p>
            <a:pPr marL="342900" lvl="0" indent="-274319" algn="l" rtl="0">
              <a:lnSpc>
                <a:spcPct val="80000"/>
              </a:lnSpc>
              <a:spcBef>
                <a:spcPts val="300"/>
              </a:spcBef>
              <a:spcAft>
                <a:spcPts val="0"/>
              </a:spcAft>
              <a:buSzPts val="1140"/>
              <a:buChar char="🞇"/>
            </a:pPr>
            <a:r>
              <a:rPr lang="en-US" sz="1500"/>
              <a:t>If not, it checks if the value to be searched for is less than the value of the current node, in which case it should be recursively called on the left child node. </a:t>
            </a:r>
            <a:endParaRPr sz="1500"/>
          </a:p>
          <a:p>
            <a:pPr marL="342900" lvl="0" indent="-274319" algn="l" rtl="0">
              <a:lnSpc>
                <a:spcPct val="80000"/>
              </a:lnSpc>
              <a:spcBef>
                <a:spcPts val="300"/>
              </a:spcBef>
              <a:spcAft>
                <a:spcPts val="0"/>
              </a:spcAft>
              <a:buSzPts val="1140"/>
              <a:buChar char="🞇"/>
            </a:pPr>
            <a:r>
              <a:rPr lang="en-US" sz="1500"/>
              <a:t>In case the value is greater than the value of the current node, it should be recursively called on the right child node.</a:t>
            </a:r>
            <a:endParaRPr/>
          </a:p>
        </p:txBody>
      </p:sp>
      <p:sp>
        <p:nvSpPr>
          <p:cNvPr id="345" name="Google Shape;345;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346" name="Google Shape;346;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47" name="Google Shape;347;p10"/>
          <p:cNvPicPr preferRelativeResize="0"/>
          <p:nvPr/>
        </p:nvPicPr>
        <p:blipFill rotWithShape="1">
          <a:blip r:embed="rId3">
            <a:alphaModFix/>
          </a:blip>
          <a:srcRect/>
          <a:stretch/>
        </p:blipFill>
        <p:spPr>
          <a:xfrm>
            <a:off x="914400" y="1295400"/>
            <a:ext cx="3505200" cy="1803400"/>
          </a:xfrm>
          <a:prstGeom prst="rect">
            <a:avLst/>
          </a:prstGeom>
          <a:noFill/>
          <a:ln>
            <a:noFill/>
          </a:ln>
        </p:spPr>
      </p:pic>
      <p:pic>
        <p:nvPicPr>
          <p:cNvPr id="348" name="Google Shape;348;p10"/>
          <p:cNvPicPr preferRelativeResize="0"/>
          <p:nvPr/>
        </p:nvPicPr>
        <p:blipFill rotWithShape="1">
          <a:blip r:embed="rId4">
            <a:alphaModFix/>
          </a:blip>
          <a:srcRect/>
          <a:stretch/>
        </p:blipFill>
        <p:spPr>
          <a:xfrm>
            <a:off x="5029200" y="1113088"/>
            <a:ext cx="2409825" cy="195010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1"/>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400"/>
              <a:t>Searching for a Node in a Binary Search Tree</a:t>
            </a:r>
            <a:endParaRPr sz="2400"/>
          </a:p>
        </p:txBody>
      </p:sp>
      <p:sp>
        <p:nvSpPr>
          <p:cNvPr id="355" name="Google Shape;355;p11"/>
          <p:cNvSpPr txBox="1">
            <a:spLocks noGrp="1"/>
          </p:cNvSpPr>
          <p:nvPr>
            <p:ph type="body" idx="1"/>
          </p:nvPr>
        </p:nvSpPr>
        <p:spPr>
          <a:xfrm>
            <a:off x="685800" y="4343400"/>
            <a:ext cx="7848600" cy="19050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90000"/>
              </a:lnSpc>
              <a:spcBef>
                <a:spcPts val="0"/>
              </a:spcBef>
              <a:spcAft>
                <a:spcPts val="0"/>
              </a:spcAft>
              <a:buSzPts val="1550"/>
              <a:buChar char="🞇"/>
            </a:pPr>
            <a:r>
              <a:rPr lang="en-US" sz="2040"/>
              <a:t>In Step 1, we check if the value stored at the current node of TREE is equal to VAL or if the current node is NULL, then we return the current node of TREE. </a:t>
            </a:r>
            <a:endParaRPr sz="2040"/>
          </a:p>
          <a:p>
            <a:pPr marL="342900" lvl="0" indent="-274320" algn="l" rtl="0">
              <a:lnSpc>
                <a:spcPct val="90000"/>
              </a:lnSpc>
              <a:spcBef>
                <a:spcPts val="408"/>
              </a:spcBef>
              <a:spcAft>
                <a:spcPts val="0"/>
              </a:spcAft>
              <a:buSzPts val="1550"/>
              <a:buChar char="🞇"/>
            </a:pPr>
            <a:r>
              <a:rPr lang="en-US" sz="2040"/>
              <a:t>Otherwise, if the value stored at the current node is less than VAL, then the algorithm is recursively called on its right sub-tree, else the algorithm is called on its left sub-tree.</a:t>
            </a:r>
            <a:endParaRPr/>
          </a:p>
        </p:txBody>
      </p:sp>
      <p:sp>
        <p:nvSpPr>
          <p:cNvPr id="356" name="Google Shape;356;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357" name="Google Shape;357;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58" name="Google Shape;358;p11"/>
          <p:cNvPicPr preferRelativeResize="0"/>
          <p:nvPr/>
        </p:nvPicPr>
        <p:blipFill rotWithShape="1">
          <a:blip r:embed="rId3">
            <a:alphaModFix/>
          </a:blip>
          <a:srcRect/>
          <a:stretch/>
        </p:blipFill>
        <p:spPr>
          <a:xfrm>
            <a:off x="1848849" y="1066810"/>
            <a:ext cx="4876802" cy="3318852"/>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2"/>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400"/>
              <a:t>Inserting a New Node in a Binary Search Tree</a:t>
            </a:r>
            <a:endParaRPr sz="2400"/>
          </a:p>
        </p:txBody>
      </p:sp>
      <p:sp>
        <p:nvSpPr>
          <p:cNvPr id="365" name="Google Shape;365;p12"/>
          <p:cNvSpPr txBox="1">
            <a:spLocks noGrp="1"/>
          </p:cNvSpPr>
          <p:nvPr>
            <p:ph type="body" idx="1"/>
          </p:nvPr>
        </p:nvSpPr>
        <p:spPr>
          <a:xfrm>
            <a:off x="685800" y="3200400"/>
            <a:ext cx="7848600" cy="3048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endParaRPr lang="tr-TR" sz="1860" dirty="0" smtClean="0"/>
          </a:p>
          <a:p>
            <a:pPr marL="342900" lvl="0" indent="-274319" algn="l" rtl="0">
              <a:lnSpc>
                <a:spcPct val="80000"/>
              </a:lnSpc>
              <a:spcBef>
                <a:spcPts val="0"/>
              </a:spcBef>
              <a:spcAft>
                <a:spcPts val="0"/>
              </a:spcAft>
              <a:buSzPts val="1414"/>
              <a:buChar char="🞇"/>
            </a:pPr>
            <a:endParaRPr lang="tr-TR" sz="1860" dirty="0" smtClean="0"/>
          </a:p>
          <a:p>
            <a:pPr marL="342900" lvl="0" indent="-274319" algn="l" rtl="0">
              <a:lnSpc>
                <a:spcPct val="80000"/>
              </a:lnSpc>
              <a:spcBef>
                <a:spcPts val="0"/>
              </a:spcBef>
              <a:spcAft>
                <a:spcPts val="0"/>
              </a:spcAft>
              <a:buSzPts val="1414"/>
              <a:buChar char="🞇"/>
            </a:pPr>
            <a:r>
              <a:rPr lang="en-US" sz="1860" dirty="0" smtClean="0"/>
              <a:t>The </a:t>
            </a:r>
            <a:r>
              <a:rPr lang="en-US" sz="1860" dirty="0"/>
              <a:t>insert function is used to add a new node with a given value at the correct position in the binary search tree.</a:t>
            </a:r>
            <a:endParaRPr dirty="0"/>
          </a:p>
          <a:p>
            <a:pPr marL="342900" lvl="0" indent="-274319" algn="l" rtl="0">
              <a:lnSpc>
                <a:spcPct val="80000"/>
              </a:lnSpc>
              <a:spcBef>
                <a:spcPts val="372"/>
              </a:spcBef>
              <a:spcAft>
                <a:spcPts val="0"/>
              </a:spcAft>
              <a:buSzPts val="1414"/>
              <a:buChar char="🞇"/>
            </a:pPr>
            <a:r>
              <a:rPr lang="en-US" sz="1860" dirty="0"/>
              <a:t>Adding the node at the correct position means that the new node should not violate the properties of the binary search tree. </a:t>
            </a:r>
            <a:endParaRPr sz="1860" dirty="0"/>
          </a:p>
          <a:p>
            <a:pPr marL="342900" lvl="0" indent="-274319" algn="l" rtl="0">
              <a:lnSpc>
                <a:spcPct val="80000"/>
              </a:lnSpc>
              <a:spcBef>
                <a:spcPts val="372"/>
              </a:spcBef>
              <a:spcAft>
                <a:spcPts val="0"/>
              </a:spcAft>
              <a:buSzPts val="1414"/>
              <a:buChar char="🞇"/>
            </a:pPr>
            <a:r>
              <a:rPr lang="en-US" sz="1860" dirty="0"/>
              <a:t>The initial code for the insert function is similar to the search function. This is because we first find the correct position where the insertion has to be done and then add the node at that position</a:t>
            </a:r>
            <a:r>
              <a:rPr lang="en-US" sz="1860" dirty="0" smtClean="0"/>
              <a:t>.</a:t>
            </a:r>
            <a:endParaRPr dirty="0"/>
          </a:p>
        </p:txBody>
      </p:sp>
      <p:sp>
        <p:nvSpPr>
          <p:cNvPr id="366" name="Google Shape;366;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67" name="Google Shape;367;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68" name="Google Shape;368;p12"/>
          <p:cNvPicPr preferRelativeResize="0"/>
          <p:nvPr/>
        </p:nvPicPr>
        <p:blipFill rotWithShape="1">
          <a:blip r:embed="rId3">
            <a:alphaModFix/>
          </a:blip>
          <a:srcRect/>
          <a:stretch/>
        </p:blipFill>
        <p:spPr>
          <a:xfrm>
            <a:off x="1981199" y="1066800"/>
            <a:ext cx="5426765" cy="2312503"/>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3"/>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400"/>
              <a:t>Inserting a New Node in a Binary Search Tree</a:t>
            </a:r>
            <a:endParaRPr sz="2400"/>
          </a:p>
        </p:txBody>
      </p:sp>
      <p:sp>
        <p:nvSpPr>
          <p:cNvPr id="375" name="Google Shape;375;p13"/>
          <p:cNvSpPr txBox="1">
            <a:spLocks noGrp="1"/>
          </p:cNvSpPr>
          <p:nvPr>
            <p:ph type="body" idx="1"/>
          </p:nvPr>
        </p:nvSpPr>
        <p:spPr>
          <a:xfrm>
            <a:off x="685800" y="3581400"/>
            <a:ext cx="7848600" cy="2971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500"/>
              <a:t>In Step 1 of the algorithm, the insert function checks if the current node of TREE is NULL. If it is NULL, the algorithm simply adds the node, else it looks at the current node’s value and then recurs down the left or right sub-tree.</a:t>
            </a:r>
            <a:endParaRPr/>
          </a:p>
          <a:p>
            <a:pPr marL="342900" lvl="0" indent="-274319" algn="l" rtl="0">
              <a:lnSpc>
                <a:spcPct val="80000"/>
              </a:lnSpc>
              <a:spcBef>
                <a:spcPts val="300"/>
              </a:spcBef>
              <a:spcAft>
                <a:spcPts val="0"/>
              </a:spcAft>
              <a:buSzPts val="1140"/>
              <a:buChar char="🞇"/>
            </a:pPr>
            <a:r>
              <a:rPr lang="en-US" sz="1500"/>
              <a:t>If the current node’s value is less than that of the new node, then the right sub-tree is traversed, else the left sub-tree is traversed.</a:t>
            </a:r>
            <a:endParaRPr/>
          </a:p>
          <a:p>
            <a:pPr marL="342900" lvl="0" indent="-274319" algn="l" rtl="0">
              <a:lnSpc>
                <a:spcPct val="80000"/>
              </a:lnSpc>
              <a:spcBef>
                <a:spcPts val="300"/>
              </a:spcBef>
              <a:spcAft>
                <a:spcPts val="0"/>
              </a:spcAft>
              <a:buSzPts val="1140"/>
              <a:buChar char="🞇"/>
            </a:pPr>
            <a:r>
              <a:rPr lang="en-US" sz="1500"/>
              <a:t>The insert function continues moving down the levels of a binary tree until it reaches a leaf node. The new node is added by following the rules of the binary search trees. </a:t>
            </a:r>
            <a:endParaRPr sz="1500"/>
          </a:p>
          <a:p>
            <a:pPr marL="342900" lvl="0" indent="-274319" algn="l" rtl="0">
              <a:lnSpc>
                <a:spcPct val="80000"/>
              </a:lnSpc>
              <a:spcBef>
                <a:spcPts val="300"/>
              </a:spcBef>
              <a:spcAft>
                <a:spcPts val="0"/>
              </a:spcAft>
              <a:buSzPts val="1140"/>
              <a:buChar char="🞇"/>
            </a:pPr>
            <a:r>
              <a:rPr lang="en-US" sz="1500"/>
              <a:t>That is, if the new node’s value is greater than that of the parent node, the new node is inserted in the right sub-tree, else it is inserted in the left sub-tree. </a:t>
            </a:r>
            <a:endParaRPr sz="1500"/>
          </a:p>
          <a:p>
            <a:pPr marL="342900" lvl="0" indent="-274319" algn="l" rtl="0">
              <a:lnSpc>
                <a:spcPct val="80000"/>
              </a:lnSpc>
              <a:spcBef>
                <a:spcPts val="300"/>
              </a:spcBef>
              <a:spcAft>
                <a:spcPts val="0"/>
              </a:spcAft>
              <a:buSzPts val="1140"/>
              <a:buChar char="🞇"/>
            </a:pPr>
            <a:r>
              <a:rPr lang="en-US" sz="1500"/>
              <a:t>The insert function requires time proportional to the height of the tree in the worst case. </a:t>
            </a:r>
            <a:endParaRPr sz="1500"/>
          </a:p>
          <a:p>
            <a:pPr marL="342900" lvl="0" indent="-274319" algn="l" rtl="0">
              <a:lnSpc>
                <a:spcPct val="80000"/>
              </a:lnSpc>
              <a:spcBef>
                <a:spcPts val="300"/>
              </a:spcBef>
              <a:spcAft>
                <a:spcPts val="0"/>
              </a:spcAft>
              <a:buSzPts val="1140"/>
              <a:buChar char="🞇"/>
            </a:pPr>
            <a:r>
              <a:rPr lang="en-US" sz="1500"/>
              <a:t>It takes O(log n) time to execute in the average case and O(n) time in the worst case.</a:t>
            </a:r>
            <a:endParaRPr sz="1500"/>
          </a:p>
        </p:txBody>
      </p:sp>
      <p:sp>
        <p:nvSpPr>
          <p:cNvPr id="376" name="Google Shape;376;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77" name="Google Shape;377;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78" name="Google Shape;378;p13"/>
          <p:cNvPicPr preferRelativeResize="0"/>
          <p:nvPr/>
        </p:nvPicPr>
        <p:blipFill rotWithShape="1">
          <a:blip r:embed="rId3">
            <a:alphaModFix/>
          </a:blip>
          <a:srcRect/>
          <a:stretch/>
        </p:blipFill>
        <p:spPr>
          <a:xfrm>
            <a:off x="1905000" y="990600"/>
            <a:ext cx="4837025" cy="2521951"/>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4"/>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385" name="Google Shape;385;p14"/>
          <p:cNvSpPr txBox="1">
            <a:spLocks noGrp="1"/>
          </p:cNvSpPr>
          <p:nvPr>
            <p:ph type="body" idx="1"/>
          </p:nvPr>
        </p:nvSpPr>
        <p:spPr>
          <a:xfrm>
            <a:off x="685800" y="3733800"/>
            <a:ext cx="7848600" cy="2362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i="1"/>
              <a:t>Case 1: Deleting a Node that has No Children</a:t>
            </a:r>
            <a:endParaRPr b="1" i="1"/>
          </a:p>
          <a:p>
            <a:pPr marL="342900" lvl="0" indent="-274319" algn="l" rtl="0">
              <a:spcBef>
                <a:spcPts val="480"/>
              </a:spcBef>
              <a:spcAft>
                <a:spcPts val="0"/>
              </a:spcAft>
              <a:buSzPts val="1824"/>
              <a:buChar char="🞇"/>
            </a:pPr>
            <a:r>
              <a:rPr lang="en-US"/>
              <a:t>Look at the binary search tree given in Figure.</a:t>
            </a:r>
            <a:endParaRPr/>
          </a:p>
          <a:p>
            <a:pPr marL="342900" lvl="0" indent="-274319" algn="l" rtl="0">
              <a:spcBef>
                <a:spcPts val="480"/>
              </a:spcBef>
              <a:spcAft>
                <a:spcPts val="0"/>
              </a:spcAft>
              <a:buSzPts val="1824"/>
              <a:buChar char="🞇"/>
            </a:pPr>
            <a:r>
              <a:rPr lang="en-US"/>
              <a:t>If we have to delete node 78, we can simply remove this node without any issue.</a:t>
            </a:r>
            <a:endParaRPr/>
          </a:p>
          <a:p>
            <a:pPr marL="342900" lvl="0" indent="-274319" algn="l" rtl="0">
              <a:spcBef>
                <a:spcPts val="480"/>
              </a:spcBef>
              <a:spcAft>
                <a:spcPts val="0"/>
              </a:spcAft>
              <a:buSzPts val="1824"/>
              <a:buChar char="🞇"/>
            </a:pPr>
            <a:r>
              <a:rPr lang="en-US"/>
              <a:t>This is the simplest case of deletion.</a:t>
            </a:r>
            <a:endParaRPr/>
          </a:p>
        </p:txBody>
      </p:sp>
      <p:sp>
        <p:nvSpPr>
          <p:cNvPr id="386" name="Google Shape;386;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87" name="Google Shape;387;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88" name="Google Shape;388;p14"/>
          <p:cNvPicPr preferRelativeResize="0"/>
          <p:nvPr/>
        </p:nvPicPr>
        <p:blipFill rotWithShape="1">
          <a:blip r:embed="rId3">
            <a:alphaModFix/>
          </a:blip>
          <a:srcRect/>
          <a:stretch/>
        </p:blipFill>
        <p:spPr>
          <a:xfrm>
            <a:off x="1219200" y="1015908"/>
            <a:ext cx="4843462" cy="2413092"/>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5"/>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395" name="Google Shape;395;p15"/>
          <p:cNvSpPr txBox="1">
            <a:spLocks noGrp="1"/>
          </p:cNvSpPr>
          <p:nvPr>
            <p:ph type="body" idx="1"/>
          </p:nvPr>
        </p:nvSpPr>
        <p:spPr>
          <a:xfrm>
            <a:off x="685800" y="3733800"/>
            <a:ext cx="7848600" cy="2362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i="1"/>
              <a:t>Case 2: Deleting a Node with One Child</a:t>
            </a:r>
            <a:endParaRPr/>
          </a:p>
          <a:p>
            <a:pPr marL="342900" lvl="0" indent="-274320" algn="l" rtl="0">
              <a:lnSpc>
                <a:spcPct val="80000"/>
              </a:lnSpc>
              <a:spcBef>
                <a:spcPts val="336"/>
              </a:spcBef>
              <a:spcAft>
                <a:spcPts val="0"/>
              </a:spcAft>
              <a:buSzPts val="1276"/>
              <a:buChar char="🞇"/>
            </a:pPr>
            <a:r>
              <a:rPr lang="en-US" sz="1679"/>
              <a:t>To handle this case, the node’s child is set as the child of the node’s parent. In other words, replace the node with its child. </a:t>
            </a:r>
            <a:endParaRPr sz="1679"/>
          </a:p>
          <a:p>
            <a:pPr marL="342900" lvl="0" indent="-274320" algn="l" rtl="0">
              <a:lnSpc>
                <a:spcPct val="80000"/>
              </a:lnSpc>
              <a:spcBef>
                <a:spcPts val="336"/>
              </a:spcBef>
              <a:spcAft>
                <a:spcPts val="0"/>
              </a:spcAft>
              <a:buSzPts val="1276"/>
              <a:buChar char="🞇"/>
            </a:pPr>
            <a:r>
              <a:rPr lang="en-US" sz="1679"/>
              <a:t>Now, if the node is the left child of its parent, the node’s child becomes the left child of the node’s parent. </a:t>
            </a:r>
            <a:endParaRPr sz="1679"/>
          </a:p>
          <a:p>
            <a:pPr marL="342900" lvl="0" indent="-274320" algn="l" rtl="0">
              <a:lnSpc>
                <a:spcPct val="80000"/>
              </a:lnSpc>
              <a:spcBef>
                <a:spcPts val="336"/>
              </a:spcBef>
              <a:spcAft>
                <a:spcPts val="0"/>
              </a:spcAft>
              <a:buSzPts val="1276"/>
              <a:buChar char="🞇"/>
            </a:pPr>
            <a:r>
              <a:rPr lang="en-US" sz="1679"/>
              <a:t>Correspondingly, if the node is the right child of its parent, the node’s child becomes the right child of the node’s parent. </a:t>
            </a:r>
            <a:endParaRPr sz="1679"/>
          </a:p>
          <a:p>
            <a:pPr marL="342900" lvl="0" indent="-274320" algn="l" rtl="0">
              <a:lnSpc>
                <a:spcPct val="80000"/>
              </a:lnSpc>
              <a:spcBef>
                <a:spcPts val="336"/>
              </a:spcBef>
              <a:spcAft>
                <a:spcPts val="0"/>
              </a:spcAft>
              <a:buSzPts val="1276"/>
              <a:buChar char="🞇"/>
            </a:pPr>
            <a:r>
              <a:rPr lang="en-US" sz="1679"/>
              <a:t>Look at the binary search tree shown in Figure and see how deletion of node 54 is handled.</a:t>
            </a:r>
            <a:endParaRPr sz="1679"/>
          </a:p>
        </p:txBody>
      </p:sp>
      <p:sp>
        <p:nvSpPr>
          <p:cNvPr id="396" name="Google Shape;396;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397" name="Google Shape;397;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98" name="Google Shape;398;p15"/>
          <p:cNvPicPr preferRelativeResize="0"/>
          <p:nvPr/>
        </p:nvPicPr>
        <p:blipFill rotWithShape="1">
          <a:blip r:embed="rId3">
            <a:alphaModFix/>
          </a:blip>
          <a:srcRect/>
          <a:stretch/>
        </p:blipFill>
        <p:spPr>
          <a:xfrm>
            <a:off x="1600200" y="1066800"/>
            <a:ext cx="5053011" cy="24551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16"/>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405" name="Google Shape;405;p16"/>
          <p:cNvSpPr txBox="1">
            <a:spLocks noGrp="1"/>
          </p:cNvSpPr>
          <p:nvPr>
            <p:ph type="body" idx="1"/>
          </p:nvPr>
        </p:nvSpPr>
        <p:spPr>
          <a:xfrm>
            <a:off x="685800" y="3733800"/>
            <a:ext cx="7848600" cy="2362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i="1"/>
              <a:t>Case 3: Deleting a Node with Two Children</a:t>
            </a:r>
            <a:endParaRPr/>
          </a:p>
          <a:p>
            <a:pPr marL="342900" lvl="0" indent="-274320" algn="l" rtl="0">
              <a:lnSpc>
                <a:spcPct val="80000"/>
              </a:lnSpc>
              <a:spcBef>
                <a:spcPts val="408"/>
              </a:spcBef>
              <a:spcAft>
                <a:spcPts val="0"/>
              </a:spcAft>
              <a:buSzPts val="1550"/>
              <a:buChar char="🞇"/>
            </a:pPr>
            <a:r>
              <a:rPr lang="en-US" sz="2040"/>
              <a:t>To handle this case, replace the node’s value with its </a:t>
            </a:r>
            <a:r>
              <a:rPr lang="en-US" sz="2040" i="1"/>
              <a:t>in-order predecessor </a:t>
            </a:r>
            <a:r>
              <a:rPr lang="en-US" sz="2040"/>
              <a:t>(largest value in the left sub-tree) or </a:t>
            </a:r>
            <a:r>
              <a:rPr lang="en-US" sz="2040" i="1"/>
              <a:t>in-order successor </a:t>
            </a:r>
            <a:r>
              <a:rPr lang="en-US" sz="2040"/>
              <a:t>(smallest value in the right sub-tree). </a:t>
            </a:r>
            <a:endParaRPr sz="2040"/>
          </a:p>
          <a:p>
            <a:pPr marL="342900" lvl="0" indent="-274320" algn="l" rtl="0">
              <a:lnSpc>
                <a:spcPct val="80000"/>
              </a:lnSpc>
              <a:spcBef>
                <a:spcPts val="408"/>
              </a:spcBef>
              <a:spcAft>
                <a:spcPts val="0"/>
              </a:spcAft>
              <a:buSzPts val="1550"/>
              <a:buChar char="🞇"/>
            </a:pPr>
            <a:r>
              <a:rPr lang="en-US" sz="2040"/>
              <a:t>The in-order predecessor or the successor can then be deleted using any of the above cases. </a:t>
            </a:r>
            <a:endParaRPr sz="2040"/>
          </a:p>
          <a:p>
            <a:pPr marL="342900" lvl="0" indent="-274320" algn="l" rtl="0">
              <a:lnSpc>
                <a:spcPct val="80000"/>
              </a:lnSpc>
              <a:spcBef>
                <a:spcPts val="408"/>
              </a:spcBef>
              <a:spcAft>
                <a:spcPts val="0"/>
              </a:spcAft>
              <a:buSzPts val="1550"/>
              <a:buChar char="🞇"/>
            </a:pPr>
            <a:r>
              <a:rPr lang="en-US" sz="2040"/>
              <a:t>Look at the binary search tree given in Fig. 10.13 and see how deletion of node with value 56 is handled.</a:t>
            </a:r>
            <a:endParaRPr sz="2040"/>
          </a:p>
        </p:txBody>
      </p:sp>
      <p:sp>
        <p:nvSpPr>
          <p:cNvPr id="406" name="Google Shape;406;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407" name="Google Shape;407;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8" name="Google Shape;408;p16"/>
          <p:cNvPicPr preferRelativeResize="0"/>
          <p:nvPr/>
        </p:nvPicPr>
        <p:blipFill rotWithShape="1">
          <a:blip r:embed="rId3">
            <a:alphaModFix/>
          </a:blip>
          <a:srcRect/>
          <a:stretch/>
        </p:blipFill>
        <p:spPr>
          <a:xfrm>
            <a:off x="1676400" y="1143000"/>
            <a:ext cx="5247587" cy="2590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7"/>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Deletiang a Node from a Binary Search Tree</a:t>
            </a:r>
            <a:endParaRPr sz="2500"/>
          </a:p>
        </p:txBody>
      </p:sp>
      <p:sp>
        <p:nvSpPr>
          <p:cNvPr id="415" name="Google Shape;415;p17"/>
          <p:cNvSpPr txBox="1">
            <a:spLocks noGrp="1"/>
          </p:cNvSpPr>
          <p:nvPr>
            <p:ph type="body" idx="1"/>
          </p:nvPr>
        </p:nvSpPr>
        <p:spPr>
          <a:xfrm>
            <a:off x="685800" y="4191000"/>
            <a:ext cx="7848600" cy="2743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i="1"/>
              <a:t>Case 3: Deleting a Node with Two Children</a:t>
            </a:r>
            <a:endParaRPr/>
          </a:p>
          <a:p>
            <a:pPr marL="342900" lvl="0" indent="-274319" algn="l" rtl="0">
              <a:lnSpc>
                <a:spcPct val="80000"/>
              </a:lnSpc>
              <a:spcBef>
                <a:spcPts val="372"/>
              </a:spcBef>
              <a:spcAft>
                <a:spcPts val="0"/>
              </a:spcAft>
              <a:buSzPts val="1414"/>
              <a:buChar char="🞇"/>
            </a:pPr>
            <a:r>
              <a:rPr lang="en-US" sz="1860"/>
              <a:t>To handle this case, replace the node’s value with its </a:t>
            </a:r>
            <a:r>
              <a:rPr lang="en-US" sz="1860" i="1"/>
              <a:t>in-order predecessor </a:t>
            </a:r>
            <a:r>
              <a:rPr lang="en-US" sz="1860"/>
              <a:t>(largest value in the left sub-tree) or </a:t>
            </a:r>
            <a:r>
              <a:rPr lang="en-US" sz="1860" i="1"/>
              <a:t>in-order successor </a:t>
            </a:r>
            <a:r>
              <a:rPr lang="en-US" sz="1860"/>
              <a:t>(smallest value in the right sub-tree). </a:t>
            </a:r>
            <a:endParaRPr sz="1860"/>
          </a:p>
          <a:p>
            <a:pPr marL="342900" lvl="0" indent="-274319" algn="l" rtl="0">
              <a:lnSpc>
                <a:spcPct val="80000"/>
              </a:lnSpc>
              <a:spcBef>
                <a:spcPts val="372"/>
              </a:spcBef>
              <a:spcAft>
                <a:spcPts val="0"/>
              </a:spcAft>
              <a:buSzPts val="1414"/>
              <a:buChar char="🞇"/>
            </a:pPr>
            <a:r>
              <a:rPr lang="en-US" sz="1860"/>
              <a:t>The in-order predecessor or the successor can then be deleted using any of the above cases. </a:t>
            </a:r>
            <a:endParaRPr sz="1860"/>
          </a:p>
          <a:p>
            <a:pPr marL="342900" lvl="0" indent="-274319" algn="l" rtl="0">
              <a:lnSpc>
                <a:spcPct val="80000"/>
              </a:lnSpc>
              <a:spcBef>
                <a:spcPts val="372"/>
              </a:spcBef>
              <a:spcAft>
                <a:spcPts val="0"/>
              </a:spcAft>
              <a:buSzPts val="1414"/>
              <a:buChar char="🞇"/>
            </a:pPr>
            <a:r>
              <a:rPr lang="en-US" sz="1860" b="1"/>
              <a:t>This deletion could also be handled by replacing node 56 with its in-order successor, as shown in Fig. 10.14.</a:t>
            </a:r>
            <a:endParaRPr/>
          </a:p>
        </p:txBody>
      </p:sp>
      <p:sp>
        <p:nvSpPr>
          <p:cNvPr id="416" name="Google Shape;416;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17" name="Google Shape;417;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18" name="Google Shape;418;p17"/>
          <p:cNvPicPr preferRelativeResize="0"/>
          <p:nvPr/>
        </p:nvPicPr>
        <p:blipFill rotWithShape="1">
          <a:blip r:embed="rId3">
            <a:alphaModFix/>
          </a:blip>
          <a:srcRect/>
          <a:stretch/>
        </p:blipFill>
        <p:spPr>
          <a:xfrm>
            <a:off x="1440675" y="1066800"/>
            <a:ext cx="5972200" cy="295255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18"/>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425" name="Google Shape;425;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426" name="Google Shape;426;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27" name="Google Shape;427;p18"/>
          <p:cNvPicPr preferRelativeResize="0"/>
          <p:nvPr/>
        </p:nvPicPr>
        <p:blipFill rotWithShape="1">
          <a:blip r:embed="rId3">
            <a:alphaModFix/>
          </a:blip>
          <a:srcRect/>
          <a:stretch/>
        </p:blipFill>
        <p:spPr>
          <a:xfrm>
            <a:off x="914400" y="1066800"/>
            <a:ext cx="7353200" cy="389287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19"/>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434" name="Google Shape;434;p19"/>
          <p:cNvSpPr txBox="1">
            <a:spLocks noGrp="1"/>
          </p:cNvSpPr>
          <p:nvPr>
            <p:ph type="body" idx="1"/>
          </p:nvPr>
        </p:nvSpPr>
        <p:spPr>
          <a:xfrm>
            <a:off x="647700" y="1066799"/>
            <a:ext cx="7848600" cy="5135218"/>
          </a:xfrm>
          <a:prstGeom prst="rect">
            <a:avLst/>
          </a:prstGeom>
          <a:noFill/>
          <a:ln>
            <a:noFill/>
          </a:ln>
        </p:spPr>
        <p:txBody>
          <a:bodyPr spcFirstLastPara="1" wrap="square" lIns="91425" tIns="45700" rIns="91425" bIns="45700" anchor="t" anchorCtr="0">
            <a:normAutofit/>
          </a:bodyPr>
          <a:lstStyle/>
          <a:p>
            <a:pPr marL="342900" lvl="0" indent="-268480" algn="l" rtl="0">
              <a:lnSpc>
                <a:spcPct val="80000"/>
              </a:lnSpc>
              <a:spcBef>
                <a:spcPts val="0"/>
              </a:spcBef>
              <a:spcAft>
                <a:spcPts val="0"/>
              </a:spcAft>
              <a:buSzPts val="1276"/>
              <a:buChar char="🞇"/>
            </a:pPr>
            <a:r>
              <a:rPr lang="en-US" sz="1679" dirty="0"/>
              <a:t>In Step 1 of the algorithm, we first check if TREE=NULL, because if it is true, then the node to be deleted is not present in the tree.</a:t>
            </a:r>
            <a:endParaRPr dirty="0"/>
          </a:p>
          <a:p>
            <a:pPr marL="342900" lvl="0" indent="-268480" algn="l" rtl="0">
              <a:lnSpc>
                <a:spcPct val="80000"/>
              </a:lnSpc>
              <a:spcBef>
                <a:spcPts val="336"/>
              </a:spcBef>
              <a:spcAft>
                <a:spcPts val="0"/>
              </a:spcAft>
              <a:buSzPts val="1276"/>
              <a:buChar char="🞇"/>
            </a:pPr>
            <a:r>
              <a:rPr lang="en-US" sz="1679" dirty="0"/>
              <a:t>However, if that is not the case, then we check if the value to be deleted is less than the current node’s data. In case the value is less, we call the algorithm recursively on the node’s left sub-tree, otherwise the algorithm is called recursively on the node’s right sub-tree.</a:t>
            </a:r>
            <a:endParaRPr dirty="0"/>
          </a:p>
          <a:p>
            <a:pPr marL="342900" lvl="0" indent="-268480" algn="l" rtl="0">
              <a:lnSpc>
                <a:spcPct val="80000"/>
              </a:lnSpc>
              <a:spcBef>
                <a:spcPts val="336"/>
              </a:spcBef>
              <a:spcAft>
                <a:spcPts val="0"/>
              </a:spcAft>
              <a:buSzPts val="1276"/>
              <a:buChar char="🞇"/>
            </a:pPr>
            <a:r>
              <a:rPr lang="en-US" sz="1679" dirty="0"/>
              <a:t>Note that if we have found the node whose value is equal to VAL, then we check which case of deletion it is. If the node to be deleted has both left and right children, then we find the in-order predecessor of the node by calling </a:t>
            </a:r>
            <a:r>
              <a:rPr lang="en-US" sz="1679" dirty="0" err="1"/>
              <a:t>findLargestNode</a:t>
            </a:r>
            <a:r>
              <a:rPr lang="en-US" sz="1679" dirty="0"/>
              <a:t>(TREE -&gt; LEFT) and replace the current node’s value with that of its in-order predecessor. </a:t>
            </a:r>
            <a:endParaRPr dirty="0"/>
          </a:p>
          <a:p>
            <a:pPr marL="342900" lvl="0" indent="-274320" algn="l" rtl="0">
              <a:lnSpc>
                <a:spcPct val="80000"/>
              </a:lnSpc>
              <a:spcBef>
                <a:spcPts val="0"/>
              </a:spcBef>
              <a:spcAft>
                <a:spcPts val="0"/>
              </a:spcAft>
              <a:buSzPts val="1276"/>
              <a:buChar char="🞇"/>
            </a:pPr>
            <a:r>
              <a:rPr lang="en-US" sz="1679" dirty="0"/>
              <a:t>Then, we call Delete(TREE -&gt; LEFT, TEMP -&gt; DATA) to delete the initial node of the in-order predecessor. Thus, we reduce the case 3 of deletion into either case 1 or case 2 of deletion.</a:t>
            </a:r>
            <a:endParaRPr dirty="0"/>
          </a:p>
          <a:p>
            <a:pPr marL="342900" lvl="0" indent="-274320" algn="l" rtl="0">
              <a:lnSpc>
                <a:spcPct val="80000"/>
              </a:lnSpc>
              <a:spcBef>
                <a:spcPts val="336"/>
              </a:spcBef>
              <a:spcAft>
                <a:spcPts val="0"/>
              </a:spcAft>
              <a:buSzPts val="1276"/>
              <a:buChar char="🞇"/>
            </a:pPr>
            <a:r>
              <a:rPr lang="en-US" sz="1679" dirty="0"/>
              <a:t>If the node to be deleted does not have any child, then we simply set the node to NULL. Last but not the least, if the node to be deleted has either a left or a right child but not both, then the current node is replaced by its child node and the initial child node is deleted from the tree.</a:t>
            </a:r>
            <a:endParaRPr dirty="0"/>
          </a:p>
          <a:p>
            <a:pPr marL="342900" lvl="0" indent="-274320" algn="l" rtl="0">
              <a:lnSpc>
                <a:spcPct val="80000"/>
              </a:lnSpc>
              <a:spcBef>
                <a:spcPts val="336"/>
              </a:spcBef>
              <a:spcAft>
                <a:spcPts val="0"/>
              </a:spcAft>
              <a:buSzPts val="1276"/>
              <a:buChar char="🞇"/>
            </a:pPr>
            <a:r>
              <a:rPr lang="en-US" sz="1679" dirty="0"/>
              <a:t>The delete function requires time proportional to the height of the tree in the worst case. </a:t>
            </a:r>
            <a:endParaRPr sz="1679" dirty="0"/>
          </a:p>
          <a:p>
            <a:pPr marL="342900" lvl="0" indent="-274320" algn="l" rtl="0">
              <a:lnSpc>
                <a:spcPct val="80000"/>
              </a:lnSpc>
              <a:spcBef>
                <a:spcPts val="336"/>
              </a:spcBef>
              <a:spcAft>
                <a:spcPts val="0"/>
              </a:spcAft>
              <a:buSzPts val="1276"/>
              <a:buChar char="🞇"/>
            </a:pPr>
            <a:r>
              <a:rPr lang="en-US" sz="1679" dirty="0"/>
              <a:t>It takes O(log n) time to execute in the average case and W(n) time in the worst case.</a:t>
            </a:r>
            <a:endParaRPr sz="1679" dirty="0"/>
          </a:p>
        </p:txBody>
      </p:sp>
      <p:sp>
        <p:nvSpPr>
          <p:cNvPr id="435" name="Google Shape;435;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436" name="Google Shape;436;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dirty="0"/>
              <a:t>Binary Search Trees</a:t>
            </a:r>
            <a:endParaRPr dirty="0"/>
          </a:p>
          <a:p>
            <a:pPr marL="342900" lvl="0" indent="-274319" algn="l" rtl="0">
              <a:spcBef>
                <a:spcPts val="480"/>
              </a:spcBef>
              <a:spcAft>
                <a:spcPts val="0"/>
              </a:spcAft>
              <a:buSzPts val="1824"/>
              <a:buChar char="🞇"/>
            </a:pPr>
            <a:r>
              <a:rPr lang="en-US" dirty="0"/>
              <a:t>Operations on Binary Search Trees</a:t>
            </a:r>
            <a:endParaRPr dirty="0"/>
          </a:p>
          <a:p>
            <a:pPr marL="342900" lvl="0" indent="-274319" algn="l" rtl="0">
              <a:spcBef>
                <a:spcPts val="480"/>
              </a:spcBef>
              <a:spcAft>
                <a:spcPts val="0"/>
              </a:spcAft>
              <a:buSzPts val="1824"/>
              <a:buChar char="🞇"/>
            </a:pPr>
            <a:r>
              <a:rPr lang="en-US" dirty="0"/>
              <a:t>Threaded Binary Trees</a:t>
            </a:r>
            <a:endParaRPr dirty="0"/>
          </a:p>
          <a:p>
            <a:pPr marL="342900" lvl="0" indent="-274320" algn="l" rtl="0">
              <a:spcBef>
                <a:spcPts val="480"/>
              </a:spcBef>
              <a:spcAft>
                <a:spcPts val="0"/>
              </a:spcAft>
              <a:buSzPts val="1824"/>
              <a:buNone/>
            </a:pPr>
            <a:endParaRPr dirty="0"/>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300"/>
              <a:t>Determining the Height of a Binary Search Tree</a:t>
            </a:r>
            <a:endParaRPr sz="2300"/>
          </a:p>
        </p:txBody>
      </p:sp>
      <p:sp>
        <p:nvSpPr>
          <p:cNvPr id="443" name="Google Shape;443;p20"/>
          <p:cNvSpPr txBox="1">
            <a:spLocks noGrp="1"/>
          </p:cNvSpPr>
          <p:nvPr>
            <p:ph type="body" idx="1"/>
          </p:nvPr>
        </p:nvSpPr>
        <p:spPr>
          <a:xfrm>
            <a:off x="426275" y="993750"/>
            <a:ext cx="4550100" cy="5331000"/>
          </a:xfrm>
          <a:prstGeom prst="rect">
            <a:avLst/>
          </a:prstGeom>
          <a:noFill/>
          <a:ln>
            <a:noFill/>
          </a:ln>
        </p:spPr>
        <p:txBody>
          <a:bodyPr spcFirstLastPara="1" wrap="square" lIns="91425" tIns="45700" rIns="91425" bIns="45700" anchor="t" anchorCtr="0">
            <a:normAutofit/>
          </a:bodyPr>
          <a:lstStyle/>
          <a:p>
            <a:pPr marL="342900" lvl="0" indent="-305866" algn="l" rtl="0">
              <a:lnSpc>
                <a:spcPct val="80000"/>
              </a:lnSpc>
              <a:spcBef>
                <a:spcPts val="0"/>
              </a:spcBef>
              <a:spcAft>
                <a:spcPts val="0"/>
              </a:spcAft>
              <a:buSzPts val="1500"/>
              <a:buChar char="🞇"/>
            </a:pPr>
            <a:r>
              <a:rPr lang="en-US" sz="1500"/>
              <a:t>In order to determine the height of a binary search tree, we calculate the height of the left sub-tree and the right sub-tree.</a:t>
            </a:r>
            <a:endParaRPr sz="1500"/>
          </a:p>
          <a:p>
            <a:pPr marL="342900" lvl="0" indent="-305866" algn="l" rtl="0">
              <a:lnSpc>
                <a:spcPct val="80000"/>
              </a:lnSpc>
              <a:spcBef>
                <a:spcPts val="264"/>
              </a:spcBef>
              <a:spcAft>
                <a:spcPts val="0"/>
              </a:spcAft>
              <a:buSzPts val="1500"/>
              <a:buChar char="🞇"/>
            </a:pPr>
            <a:r>
              <a:rPr lang="en-US" sz="1500"/>
              <a:t>Whichever height is greater, 1 is added to it. </a:t>
            </a:r>
            <a:endParaRPr sz="1500"/>
          </a:p>
          <a:p>
            <a:pPr marL="342900" lvl="0" indent="-305866" algn="l" rtl="0">
              <a:lnSpc>
                <a:spcPct val="80000"/>
              </a:lnSpc>
              <a:spcBef>
                <a:spcPts val="264"/>
              </a:spcBef>
              <a:spcAft>
                <a:spcPts val="0"/>
              </a:spcAft>
              <a:buSzPts val="1500"/>
              <a:buChar char="🞇"/>
            </a:pPr>
            <a:r>
              <a:rPr lang="en-US" sz="1500"/>
              <a:t>Look at Fig. 10.16. Since the height of the right sub-tree is greater than the height of the left sub-tree, the height of the tree = height (right sub-tree) + 1= 2 + 1 = 3.</a:t>
            </a:r>
            <a:endParaRPr sz="1500"/>
          </a:p>
          <a:p>
            <a:pPr marL="342900" lvl="0" indent="-305866" algn="l" rtl="0">
              <a:lnSpc>
                <a:spcPct val="80000"/>
              </a:lnSpc>
              <a:spcBef>
                <a:spcPts val="264"/>
              </a:spcBef>
              <a:spcAft>
                <a:spcPts val="0"/>
              </a:spcAft>
              <a:buSzPts val="1500"/>
              <a:buChar char="🞇"/>
            </a:pPr>
            <a:r>
              <a:rPr lang="en-US" sz="1500"/>
              <a:t>Figure 10.17 shows a recursive algorithm that determines the height of a binary search tree. </a:t>
            </a:r>
            <a:endParaRPr sz="1500"/>
          </a:p>
          <a:p>
            <a:pPr marL="640080" lvl="1" indent="-282702" algn="l" rtl="0">
              <a:lnSpc>
                <a:spcPct val="80000"/>
              </a:lnSpc>
              <a:spcBef>
                <a:spcPts val="264"/>
              </a:spcBef>
              <a:spcAft>
                <a:spcPts val="0"/>
              </a:spcAft>
              <a:buSzPts val="1500"/>
              <a:buChar char="🞇"/>
            </a:pPr>
            <a:r>
              <a:rPr lang="en-US" sz="1500"/>
              <a:t>In Step 1 of the algorithm, we first check if the current node of the TREE = NULL. If the condition is true, then 0 is returned to the calling code. </a:t>
            </a:r>
            <a:endParaRPr sz="1500"/>
          </a:p>
          <a:p>
            <a:pPr marL="640080" lvl="1" indent="-282702" algn="l" rtl="0">
              <a:lnSpc>
                <a:spcPct val="80000"/>
              </a:lnSpc>
              <a:spcBef>
                <a:spcPts val="264"/>
              </a:spcBef>
              <a:spcAft>
                <a:spcPts val="0"/>
              </a:spcAft>
              <a:buSzPts val="1500"/>
              <a:buChar char="🞇"/>
            </a:pPr>
            <a:r>
              <a:rPr lang="en-US" sz="1500"/>
              <a:t>Otherwise, for every node, we recursively call the algorithm to calculate the height of its left sub-tree as well as its right sub-tree. </a:t>
            </a:r>
            <a:endParaRPr sz="1500"/>
          </a:p>
          <a:p>
            <a:pPr marL="640080" lvl="1" indent="-282702" algn="l" rtl="0">
              <a:lnSpc>
                <a:spcPct val="80000"/>
              </a:lnSpc>
              <a:spcBef>
                <a:spcPts val="264"/>
              </a:spcBef>
              <a:spcAft>
                <a:spcPts val="0"/>
              </a:spcAft>
              <a:buSzPts val="1500"/>
              <a:buChar char="🞇"/>
            </a:pPr>
            <a:r>
              <a:rPr lang="en-US" sz="1500"/>
              <a:t>The height of the tree at that node is given by adding 1 to the height of the left sub-tree or the height of right sub-tree, whichever is greater</a:t>
            </a:r>
            <a:r>
              <a:rPr lang="en-US" sz="1500" b="1"/>
              <a:t>.</a:t>
            </a:r>
            <a:endParaRPr sz="1500"/>
          </a:p>
        </p:txBody>
      </p:sp>
      <p:sp>
        <p:nvSpPr>
          <p:cNvPr id="444" name="Google Shape;444;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445" name="Google Shape;445;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46" name="Google Shape;446;p20"/>
          <p:cNvPicPr preferRelativeResize="0"/>
          <p:nvPr/>
        </p:nvPicPr>
        <p:blipFill rotWithShape="1">
          <a:blip r:embed="rId3">
            <a:alphaModFix/>
          </a:blip>
          <a:srcRect/>
          <a:stretch/>
        </p:blipFill>
        <p:spPr>
          <a:xfrm>
            <a:off x="5543325" y="1146150"/>
            <a:ext cx="2243425" cy="1776050"/>
          </a:xfrm>
          <a:prstGeom prst="rect">
            <a:avLst/>
          </a:prstGeom>
          <a:noFill/>
          <a:ln>
            <a:noFill/>
          </a:ln>
        </p:spPr>
      </p:pic>
      <p:pic>
        <p:nvPicPr>
          <p:cNvPr id="447" name="Google Shape;447;p20"/>
          <p:cNvPicPr preferRelativeResize="0"/>
          <p:nvPr/>
        </p:nvPicPr>
        <p:blipFill rotWithShape="1">
          <a:blip r:embed="rId4">
            <a:alphaModFix/>
          </a:blip>
          <a:srcRect/>
          <a:stretch/>
        </p:blipFill>
        <p:spPr>
          <a:xfrm>
            <a:off x="4901000" y="2971900"/>
            <a:ext cx="3706550" cy="2980424"/>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1"/>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100"/>
              <a:t>Determining the Number of Nodes</a:t>
            </a:r>
            <a:endParaRPr sz="3500"/>
          </a:p>
        </p:txBody>
      </p:sp>
      <p:sp>
        <p:nvSpPr>
          <p:cNvPr id="454" name="Google Shape;454;p21"/>
          <p:cNvSpPr txBox="1">
            <a:spLocks noGrp="1"/>
          </p:cNvSpPr>
          <p:nvPr>
            <p:ph type="body" idx="1"/>
          </p:nvPr>
        </p:nvSpPr>
        <p:spPr>
          <a:xfrm>
            <a:off x="685800" y="3352800"/>
            <a:ext cx="7848600" cy="2895600"/>
          </a:xfrm>
          <a:prstGeom prst="rect">
            <a:avLst/>
          </a:prstGeom>
          <a:noFill/>
          <a:ln>
            <a:noFill/>
          </a:ln>
        </p:spPr>
        <p:txBody>
          <a:bodyPr spcFirstLastPara="1" wrap="square" lIns="91425" tIns="45700" rIns="91425" bIns="45700" anchor="t" anchorCtr="0">
            <a:normAutofit lnSpcReduction="10000"/>
          </a:bodyPr>
          <a:lstStyle/>
          <a:p>
            <a:pPr marL="342900" lvl="0" indent="-280669" algn="l" rtl="0">
              <a:lnSpc>
                <a:spcPct val="80000"/>
              </a:lnSpc>
              <a:spcBef>
                <a:spcPts val="264"/>
              </a:spcBef>
              <a:spcAft>
                <a:spcPts val="0"/>
              </a:spcAft>
              <a:buSzPts val="1103"/>
              <a:buChar char="🞇"/>
            </a:pPr>
            <a:r>
              <a:rPr lang="en-US" sz="1420" dirty="0"/>
              <a:t>To calculate the total number of elements/nodes in the tree, we count the number of nodes in the left sub-tree and the right sub-tree.</a:t>
            </a:r>
            <a:endParaRPr sz="2500" dirty="0"/>
          </a:p>
          <a:p>
            <a:pPr marL="342900" lvl="0" indent="-280669" algn="l" rtl="0">
              <a:lnSpc>
                <a:spcPct val="80000"/>
              </a:lnSpc>
              <a:spcBef>
                <a:spcPts val="264"/>
              </a:spcBef>
              <a:spcAft>
                <a:spcPts val="0"/>
              </a:spcAft>
              <a:buSzPts val="1103"/>
              <a:buChar char="🞇"/>
            </a:pPr>
            <a:r>
              <a:rPr lang="en-US" sz="1420" dirty="0"/>
              <a:t>Number of nodes = </a:t>
            </a:r>
            <a:r>
              <a:rPr lang="en-US" sz="1420" dirty="0" err="1"/>
              <a:t>totalNodes</a:t>
            </a:r>
            <a:r>
              <a:rPr lang="en-US" sz="1420" dirty="0"/>
              <a:t>(left sub–tree) + </a:t>
            </a:r>
            <a:r>
              <a:rPr lang="en-US" sz="1420" dirty="0" err="1"/>
              <a:t>totalNodes</a:t>
            </a:r>
            <a:r>
              <a:rPr lang="en-US" sz="1420" dirty="0"/>
              <a:t>(right sub–tree) + 1</a:t>
            </a:r>
            <a:endParaRPr sz="2500" dirty="0"/>
          </a:p>
          <a:p>
            <a:pPr marL="342900" lvl="0" indent="-280669" algn="l" rtl="0">
              <a:lnSpc>
                <a:spcPct val="80000"/>
              </a:lnSpc>
              <a:spcBef>
                <a:spcPts val="264"/>
              </a:spcBef>
              <a:spcAft>
                <a:spcPts val="0"/>
              </a:spcAft>
              <a:buSzPts val="1103"/>
              <a:buChar char="🞇"/>
            </a:pPr>
            <a:r>
              <a:rPr lang="en-US" sz="1420" dirty="0"/>
              <a:t>Consider the tree given in Fig. 10.18. The total number of nodes in the tree can be calculated as:</a:t>
            </a:r>
            <a:endParaRPr sz="1420" dirty="0"/>
          </a:p>
          <a:p>
            <a:pPr marL="68580" lvl="0" indent="0" algn="l" rtl="0">
              <a:lnSpc>
                <a:spcPct val="80000"/>
              </a:lnSpc>
              <a:spcBef>
                <a:spcPts val="264"/>
              </a:spcBef>
              <a:spcAft>
                <a:spcPts val="0"/>
              </a:spcAft>
              <a:buSzPts val="1003"/>
              <a:buNone/>
            </a:pPr>
            <a:r>
              <a:rPr lang="en-US" sz="1420" dirty="0"/>
              <a:t>	Total nodes of left sub–tree = 1</a:t>
            </a:r>
            <a:endParaRPr sz="1420" dirty="0"/>
          </a:p>
          <a:p>
            <a:pPr marL="68580" lvl="0" indent="0" algn="l" rtl="0">
              <a:lnSpc>
                <a:spcPct val="80000"/>
              </a:lnSpc>
              <a:spcBef>
                <a:spcPts val="264"/>
              </a:spcBef>
              <a:spcAft>
                <a:spcPts val="0"/>
              </a:spcAft>
              <a:buSzPts val="1003"/>
              <a:buNone/>
            </a:pPr>
            <a:r>
              <a:rPr lang="en-US" sz="1420" dirty="0"/>
              <a:t>	Total nodes of </a:t>
            </a:r>
            <a:r>
              <a:rPr lang="tr-TR" sz="1420" dirty="0" err="1" smtClean="0"/>
              <a:t>right</a:t>
            </a:r>
            <a:r>
              <a:rPr lang="tr-TR" sz="1420" dirty="0" smtClean="0"/>
              <a:t> </a:t>
            </a:r>
            <a:r>
              <a:rPr lang="en-US" sz="1420" dirty="0" smtClean="0"/>
              <a:t>sub–tree </a:t>
            </a:r>
            <a:r>
              <a:rPr lang="en-US" sz="1420" dirty="0"/>
              <a:t>= 5</a:t>
            </a:r>
            <a:endParaRPr sz="1420" dirty="0"/>
          </a:p>
          <a:p>
            <a:pPr marL="68580" lvl="0" indent="0" algn="l" rtl="0">
              <a:lnSpc>
                <a:spcPct val="80000"/>
              </a:lnSpc>
              <a:spcBef>
                <a:spcPts val="264"/>
              </a:spcBef>
              <a:spcAft>
                <a:spcPts val="0"/>
              </a:spcAft>
              <a:buSzPts val="1003"/>
              <a:buNone/>
            </a:pPr>
            <a:r>
              <a:rPr lang="en-US" sz="1420" dirty="0"/>
              <a:t>	Total nodes of tree = (1 + 5) + 1</a:t>
            </a:r>
            <a:endParaRPr sz="1420" dirty="0"/>
          </a:p>
          <a:p>
            <a:pPr marL="68580" lvl="0" indent="0" algn="l" rtl="0">
              <a:lnSpc>
                <a:spcPct val="80000"/>
              </a:lnSpc>
              <a:spcBef>
                <a:spcPts val="264"/>
              </a:spcBef>
              <a:spcAft>
                <a:spcPts val="0"/>
              </a:spcAft>
              <a:buSzPts val="1003"/>
              <a:buNone/>
            </a:pPr>
            <a:r>
              <a:rPr lang="en-US" sz="1420" dirty="0"/>
              <a:t>	Total nodes of tree = 7</a:t>
            </a:r>
            <a:endParaRPr sz="2500" dirty="0"/>
          </a:p>
          <a:p>
            <a:pPr marL="342900" lvl="0" indent="-280669" algn="l" rtl="0">
              <a:lnSpc>
                <a:spcPct val="80000"/>
              </a:lnSpc>
              <a:spcBef>
                <a:spcPts val="264"/>
              </a:spcBef>
              <a:spcAft>
                <a:spcPts val="0"/>
              </a:spcAft>
              <a:buSzPts val="1103"/>
              <a:buChar char="🞇"/>
            </a:pPr>
            <a:r>
              <a:rPr lang="en-US" sz="1420" dirty="0"/>
              <a:t>Figure 10.19 shows a recursive algorithm to calculate the number of nodes in a binary search tree. For every node, we recursively call the algorithm on its left sub-tree as well as the right sub-tree. The total number of nodes at a given node is then returned by adding 1 to the number of nodes in its left as well as right sub-tree. However if the tree is empty, that is TREE = NULL, then the number of nodes will be zero.</a:t>
            </a:r>
            <a:endParaRPr sz="2500" dirty="0"/>
          </a:p>
        </p:txBody>
      </p:sp>
      <p:sp>
        <p:nvSpPr>
          <p:cNvPr id="455" name="Google Shape;455;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56" name="Google Shape;456;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57" name="Google Shape;457;p21"/>
          <p:cNvPicPr preferRelativeResize="0"/>
          <p:nvPr/>
        </p:nvPicPr>
        <p:blipFill rotWithShape="1">
          <a:blip r:embed="rId3">
            <a:alphaModFix/>
          </a:blip>
          <a:srcRect/>
          <a:stretch/>
        </p:blipFill>
        <p:spPr>
          <a:xfrm>
            <a:off x="990600" y="1066800"/>
            <a:ext cx="2433637" cy="2071451"/>
          </a:xfrm>
          <a:prstGeom prst="rect">
            <a:avLst/>
          </a:prstGeom>
          <a:noFill/>
          <a:ln>
            <a:noFill/>
          </a:ln>
        </p:spPr>
      </p:pic>
      <p:pic>
        <p:nvPicPr>
          <p:cNvPr id="458" name="Google Shape;458;p21"/>
          <p:cNvPicPr preferRelativeResize="0"/>
          <p:nvPr/>
        </p:nvPicPr>
        <p:blipFill rotWithShape="1">
          <a:blip r:embed="rId4">
            <a:alphaModFix/>
          </a:blip>
          <a:srcRect/>
          <a:stretch/>
        </p:blipFill>
        <p:spPr>
          <a:xfrm>
            <a:off x="4114800" y="990600"/>
            <a:ext cx="4024971" cy="22860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2"/>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600"/>
              <a:t>Determining the Number of Internal Nodes</a:t>
            </a:r>
            <a:endParaRPr sz="3000"/>
          </a:p>
        </p:txBody>
      </p:sp>
      <p:sp>
        <p:nvSpPr>
          <p:cNvPr id="465" name="Google Shape;465;p22"/>
          <p:cNvSpPr txBox="1">
            <a:spLocks noGrp="1"/>
          </p:cNvSpPr>
          <p:nvPr>
            <p:ph type="body" idx="1"/>
          </p:nvPr>
        </p:nvSpPr>
        <p:spPr>
          <a:xfrm>
            <a:off x="533400" y="3352800"/>
            <a:ext cx="8077200" cy="3200400"/>
          </a:xfrm>
          <a:prstGeom prst="rect">
            <a:avLst/>
          </a:prstGeom>
          <a:noFill/>
          <a:ln>
            <a:noFill/>
          </a:ln>
        </p:spPr>
        <p:txBody>
          <a:bodyPr spcFirstLastPara="1" wrap="square" lIns="91425" tIns="45700" rIns="91425" bIns="45700" anchor="t" anchorCtr="0">
            <a:normAutofit/>
          </a:bodyPr>
          <a:lstStyle/>
          <a:p>
            <a:pPr marL="342900" lvl="0" indent="-280669" algn="l" rtl="0">
              <a:lnSpc>
                <a:spcPct val="80000"/>
              </a:lnSpc>
              <a:spcBef>
                <a:spcPts val="0"/>
              </a:spcBef>
              <a:spcAft>
                <a:spcPts val="0"/>
              </a:spcAft>
              <a:buSzPts val="1103"/>
              <a:buChar char="🞇"/>
            </a:pPr>
            <a:r>
              <a:rPr lang="en-US" sz="1420"/>
              <a:t>To calculate the total number of internal nodes or non-leaf nodes, we count the number of internal nodes in the left sub-tree and the right sub-tree and add 1 to it</a:t>
            </a:r>
            <a:endParaRPr sz="1420"/>
          </a:p>
          <a:p>
            <a:pPr marL="800100" lvl="0" indent="114300" algn="l" rtl="0">
              <a:lnSpc>
                <a:spcPct val="80000"/>
              </a:lnSpc>
              <a:spcBef>
                <a:spcPts val="0"/>
              </a:spcBef>
              <a:spcAft>
                <a:spcPts val="0"/>
              </a:spcAft>
              <a:buNone/>
            </a:pPr>
            <a:r>
              <a:rPr lang="en-US" sz="1420"/>
              <a:t>Numberofinternalnodes = totalInternalNodes(left sub–tree) </a:t>
            </a:r>
            <a:endParaRPr sz="1420"/>
          </a:p>
          <a:p>
            <a:pPr marL="1897379" lvl="0" indent="0" algn="l" rtl="0">
              <a:lnSpc>
                <a:spcPct val="80000"/>
              </a:lnSpc>
              <a:spcBef>
                <a:spcPts val="264"/>
              </a:spcBef>
              <a:spcAft>
                <a:spcPts val="0"/>
              </a:spcAft>
              <a:buSzPts val="1003"/>
              <a:buNone/>
            </a:pPr>
            <a:r>
              <a:rPr lang="en-US" sz="1420"/>
              <a:t>  	   	      + totalInternalNodes(right sub–tree) + 1</a:t>
            </a:r>
            <a:endParaRPr sz="1420"/>
          </a:p>
          <a:p>
            <a:pPr marL="342900" lvl="0" indent="-274319" algn="l" rtl="0">
              <a:lnSpc>
                <a:spcPct val="80000"/>
              </a:lnSpc>
              <a:spcBef>
                <a:spcPts val="264"/>
              </a:spcBef>
              <a:spcAft>
                <a:spcPts val="0"/>
              </a:spcAft>
              <a:buSzPts val="1003"/>
              <a:buChar char="🞇"/>
            </a:pPr>
            <a:r>
              <a:rPr lang="en-US" sz="1420"/>
              <a:t>The total number of internal nodes in the tree given in Fig. 10.18 can</a:t>
            </a:r>
            <a:r>
              <a:rPr lang="en-US" sz="2500"/>
              <a:t> </a:t>
            </a:r>
            <a:r>
              <a:rPr lang="en-US" sz="1420"/>
              <a:t>be calculated as:</a:t>
            </a:r>
            <a:endParaRPr sz="2500"/>
          </a:p>
          <a:p>
            <a:pPr marL="68580" lvl="0" indent="0" algn="l" rtl="0">
              <a:lnSpc>
                <a:spcPct val="80000"/>
              </a:lnSpc>
              <a:spcBef>
                <a:spcPts val="264"/>
              </a:spcBef>
              <a:spcAft>
                <a:spcPts val="0"/>
              </a:spcAft>
              <a:buSzPts val="1003"/>
              <a:buNone/>
            </a:pPr>
            <a:r>
              <a:rPr lang="en-US" sz="1420"/>
              <a:t>	Total internal nodes of left sub–tree = 0</a:t>
            </a:r>
            <a:endParaRPr sz="2500"/>
          </a:p>
          <a:p>
            <a:pPr marL="68580" lvl="0" indent="0" algn="l" rtl="0">
              <a:lnSpc>
                <a:spcPct val="80000"/>
              </a:lnSpc>
              <a:spcBef>
                <a:spcPts val="264"/>
              </a:spcBef>
              <a:spcAft>
                <a:spcPts val="0"/>
              </a:spcAft>
              <a:buSzPts val="1003"/>
              <a:buNone/>
            </a:pPr>
            <a:r>
              <a:rPr lang="en-US" sz="1420"/>
              <a:t>	Total internal nodes of right sub–tree = 3</a:t>
            </a:r>
            <a:endParaRPr sz="2500"/>
          </a:p>
          <a:p>
            <a:pPr marL="68580" lvl="0" indent="0" algn="l" rtl="0">
              <a:lnSpc>
                <a:spcPct val="80000"/>
              </a:lnSpc>
              <a:spcBef>
                <a:spcPts val="264"/>
              </a:spcBef>
              <a:spcAft>
                <a:spcPts val="0"/>
              </a:spcAft>
              <a:buSzPts val="1003"/>
              <a:buNone/>
            </a:pPr>
            <a:r>
              <a:rPr lang="en-US" sz="1420"/>
              <a:t>	Total internal nodes of tree = (0 + 3) + 1= 4</a:t>
            </a:r>
            <a:endParaRPr sz="2500"/>
          </a:p>
          <a:p>
            <a:pPr marL="342900" lvl="0" indent="-280669" algn="l" rtl="0">
              <a:lnSpc>
                <a:spcPct val="80000"/>
              </a:lnSpc>
              <a:spcBef>
                <a:spcPts val="264"/>
              </a:spcBef>
              <a:spcAft>
                <a:spcPts val="0"/>
              </a:spcAft>
              <a:buSzPts val="1103"/>
              <a:buChar char="🞇"/>
            </a:pPr>
            <a:r>
              <a:rPr lang="en-US" sz="1420"/>
              <a:t>Figure 10.20 shows a recursive algorithm to calculate the total number of internal nodes in a binary search tree. For every node, we recursively call the algorithm on its left subtree as well as the right sub-tree. The total number of internal nodes at a given node is then returned by adding internal nodes in its left as well as right sub-tree. </a:t>
            </a:r>
            <a:endParaRPr sz="1420"/>
          </a:p>
          <a:p>
            <a:pPr marL="342900" lvl="0" indent="-280669" algn="l" rtl="0">
              <a:lnSpc>
                <a:spcPct val="80000"/>
              </a:lnSpc>
              <a:spcBef>
                <a:spcPts val="264"/>
              </a:spcBef>
              <a:spcAft>
                <a:spcPts val="0"/>
              </a:spcAft>
              <a:buSzPts val="1103"/>
              <a:buChar char="🞇"/>
            </a:pPr>
            <a:r>
              <a:rPr lang="en-US" sz="1420"/>
              <a:t>However, if the tree is empty, that is TREE = NULL, then the number of internal nodes will be zero. Also if there is only one node in the tree, then the number of internal nodes will be zero.</a:t>
            </a:r>
            <a:endParaRPr sz="2500"/>
          </a:p>
        </p:txBody>
      </p:sp>
      <p:sp>
        <p:nvSpPr>
          <p:cNvPr id="466" name="Google Shape;46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467" name="Google Shape;46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68" name="Google Shape;468;p22"/>
          <p:cNvPicPr preferRelativeResize="0"/>
          <p:nvPr/>
        </p:nvPicPr>
        <p:blipFill rotWithShape="1">
          <a:blip r:embed="rId3">
            <a:alphaModFix/>
          </a:blip>
          <a:srcRect/>
          <a:stretch/>
        </p:blipFill>
        <p:spPr>
          <a:xfrm>
            <a:off x="990600" y="1066800"/>
            <a:ext cx="2433637" cy="2071451"/>
          </a:xfrm>
          <a:prstGeom prst="rect">
            <a:avLst/>
          </a:prstGeom>
          <a:noFill/>
          <a:ln>
            <a:noFill/>
          </a:ln>
        </p:spPr>
      </p:pic>
      <p:pic>
        <p:nvPicPr>
          <p:cNvPr id="469" name="Google Shape;469;p22"/>
          <p:cNvPicPr preferRelativeResize="0"/>
          <p:nvPr/>
        </p:nvPicPr>
        <p:blipFill rotWithShape="1">
          <a:blip r:embed="rId4">
            <a:alphaModFix/>
          </a:blip>
          <a:srcRect/>
          <a:stretch/>
        </p:blipFill>
        <p:spPr>
          <a:xfrm>
            <a:off x="4261950" y="990600"/>
            <a:ext cx="4093758" cy="2362201"/>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3"/>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600"/>
              <a:t>Determining the Number of External Nodes</a:t>
            </a:r>
            <a:endParaRPr sz="3000"/>
          </a:p>
        </p:txBody>
      </p:sp>
      <p:sp>
        <p:nvSpPr>
          <p:cNvPr id="476" name="Google Shape;476;p23"/>
          <p:cNvSpPr txBox="1">
            <a:spLocks noGrp="1"/>
          </p:cNvSpPr>
          <p:nvPr>
            <p:ph type="body" idx="1"/>
          </p:nvPr>
        </p:nvSpPr>
        <p:spPr>
          <a:xfrm>
            <a:off x="533400" y="3429000"/>
            <a:ext cx="8077200" cy="3124200"/>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066"/>
              <a:buChar char="🞇"/>
            </a:pPr>
            <a:r>
              <a:rPr lang="en-US" sz="1340" dirty="0"/>
              <a:t>To calculate the total number of external nodes or leaf nodes, we add the number of external nodes in the left sub-tree and the right sub-tree. </a:t>
            </a:r>
            <a:endParaRPr sz="1340" dirty="0"/>
          </a:p>
          <a:p>
            <a:pPr marL="640080" lvl="0" indent="0" algn="l" rtl="0">
              <a:lnSpc>
                <a:spcPct val="80000"/>
              </a:lnSpc>
              <a:spcBef>
                <a:spcPts val="228"/>
              </a:spcBef>
              <a:spcAft>
                <a:spcPts val="0"/>
              </a:spcAft>
              <a:buNone/>
            </a:pPr>
            <a:r>
              <a:rPr lang="en-US" sz="1340" dirty="0"/>
              <a:t>Number of external nodes = </a:t>
            </a:r>
            <a:r>
              <a:rPr lang="en-US" sz="1340" dirty="0" err="1"/>
              <a:t>totalExternalNodes</a:t>
            </a:r>
            <a:r>
              <a:rPr lang="en-US" sz="1340" dirty="0"/>
              <a:t>(left sub–tree) + </a:t>
            </a:r>
            <a:r>
              <a:rPr lang="en-US" sz="1340" dirty="0" err="1"/>
              <a:t>totalExternalNodes</a:t>
            </a:r>
            <a:r>
              <a:rPr lang="en-US" sz="1340" dirty="0"/>
              <a:t> (right sub–tree)</a:t>
            </a:r>
            <a:endParaRPr sz="2600" dirty="0"/>
          </a:p>
          <a:p>
            <a:pPr marL="342900" lvl="0" indent="-287019" algn="l" rtl="0">
              <a:lnSpc>
                <a:spcPct val="80000"/>
              </a:lnSpc>
              <a:spcBef>
                <a:spcPts val="228"/>
              </a:spcBef>
              <a:spcAft>
                <a:spcPts val="0"/>
              </a:spcAft>
              <a:buSzPts val="1066"/>
              <a:buChar char="🞇"/>
            </a:pPr>
            <a:r>
              <a:rPr lang="en-US" sz="1340" dirty="0"/>
              <a:t>Consider the tree given in Fig. 10.18. The total number of external nodes in the given tree can be calculated as:</a:t>
            </a:r>
            <a:endParaRPr sz="2600" dirty="0"/>
          </a:p>
          <a:p>
            <a:pPr marL="68580" lvl="0" indent="0" algn="l" rtl="0">
              <a:lnSpc>
                <a:spcPct val="80000"/>
              </a:lnSpc>
              <a:spcBef>
                <a:spcPts val="228"/>
              </a:spcBef>
              <a:spcAft>
                <a:spcPts val="0"/>
              </a:spcAft>
              <a:buSzPts val="866"/>
              <a:buNone/>
            </a:pPr>
            <a:r>
              <a:rPr lang="en-US" sz="1340" dirty="0"/>
              <a:t>	Total external nodes of left sub–tree = 1</a:t>
            </a:r>
            <a:endParaRPr sz="1340" dirty="0"/>
          </a:p>
          <a:p>
            <a:pPr marL="68580" lvl="0" indent="0" algn="l" rtl="0">
              <a:lnSpc>
                <a:spcPct val="80000"/>
              </a:lnSpc>
              <a:spcBef>
                <a:spcPts val="228"/>
              </a:spcBef>
              <a:spcAft>
                <a:spcPts val="0"/>
              </a:spcAft>
              <a:buSzPts val="866"/>
              <a:buNone/>
            </a:pPr>
            <a:r>
              <a:rPr lang="en-US" sz="1340" dirty="0"/>
              <a:t>	Total external nodes of </a:t>
            </a:r>
            <a:r>
              <a:rPr lang="tr-TR" sz="1340" dirty="0" err="1" smtClean="0"/>
              <a:t>right</a:t>
            </a:r>
            <a:r>
              <a:rPr lang="tr-TR" sz="1340" dirty="0" smtClean="0"/>
              <a:t> </a:t>
            </a:r>
            <a:r>
              <a:rPr lang="en-US" sz="1340" dirty="0" smtClean="0"/>
              <a:t>sub–tree </a:t>
            </a:r>
            <a:r>
              <a:rPr lang="en-US" sz="1340" dirty="0"/>
              <a:t>= 2</a:t>
            </a:r>
            <a:endParaRPr sz="1340" dirty="0"/>
          </a:p>
          <a:p>
            <a:pPr marL="68580" lvl="0" indent="0" algn="l" rtl="0">
              <a:lnSpc>
                <a:spcPct val="80000"/>
              </a:lnSpc>
              <a:spcBef>
                <a:spcPts val="228"/>
              </a:spcBef>
              <a:spcAft>
                <a:spcPts val="0"/>
              </a:spcAft>
              <a:buSzPts val="866"/>
              <a:buNone/>
            </a:pPr>
            <a:r>
              <a:rPr lang="en-US" sz="1340" dirty="0"/>
              <a:t>	Total external nodes of tree = 1 + 2 = 3</a:t>
            </a:r>
            <a:endParaRPr sz="1340" dirty="0"/>
          </a:p>
          <a:p>
            <a:pPr marL="342900" lvl="0" indent="-287019" algn="l" rtl="0">
              <a:lnSpc>
                <a:spcPct val="80000"/>
              </a:lnSpc>
              <a:spcBef>
                <a:spcPts val="228"/>
              </a:spcBef>
              <a:spcAft>
                <a:spcPts val="0"/>
              </a:spcAft>
              <a:buSzPts val="1066"/>
              <a:buChar char="🞇"/>
            </a:pPr>
            <a:r>
              <a:rPr lang="en-US" sz="1340" dirty="0"/>
              <a:t>Figure 10.21 shows a recursive algorithm to calculate the total number of external nodes in a binary search tree.</a:t>
            </a:r>
            <a:endParaRPr sz="2600" dirty="0"/>
          </a:p>
          <a:p>
            <a:pPr marL="342900" lvl="0" indent="-287019" algn="l" rtl="0">
              <a:lnSpc>
                <a:spcPct val="80000"/>
              </a:lnSpc>
              <a:spcBef>
                <a:spcPts val="228"/>
              </a:spcBef>
              <a:spcAft>
                <a:spcPts val="0"/>
              </a:spcAft>
              <a:buSzPts val="1066"/>
              <a:buChar char="🞇"/>
            </a:pPr>
            <a:r>
              <a:rPr lang="en-US" sz="1340" dirty="0"/>
              <a:t>For every node, we recursively call the algorithm on its left sub-tree as well as the right sub-tree. The total number of external nodes at a given node is then returned by adding the external nodes in its left as well as right sub-tree. </a:t>
            </a:r>
            <a:endParaRPr sz="1340" dirty="0"/>
          </a:p>
          <a:p>
            <a:pPr marL="342900" lvl="0" indent="-287019" algn="l" rtl="0">
              <a:lnSpc>
                <a:spcPct val="80000"/>
              </a:lnSpc>
              <a:spcBef>
                <a:spcPts val="228"/>
              </a:spcBef>
              <a:spcAft>
                <a:spcPts val="0"/>
              </a:spcAft>
              <a:buSzPts val="1066"/>
              <a:buChar char="🞇"/>
            </a:pPr>
            <a:r>
              <a:rPr lang="en-US" sz="1340" dirty="0"/>
              <a:t>However if the tree is empty, that is TREE = NULL, then the number of external nodes will be zero. Also if there is only one node in the tree, then there will be only one external node (that is the root node).</a:t>
            </a:r>
            <a:endParaRPr sz="2600" dirty="0"/>
          </a:p>
        </p:txBody>
      </p:sp>
      <p:sp>
        <p:nvSpPr>
          <p:cNvPr id="477" name="Google Shape;477;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478" name="Google Shape;478;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79" name="Google Shape;479;p23"/>
          <p:cNvPicPr preferRelativeResize="0"/>
          <p:nvPr/>
        </p:nvPicPr>
        <p:blipFill rotWithShape="1">
          <a:blip r:embed="rId3">
            <a:alphaModFix/>
          </a:blip>
          <a:srcRect/>
          <a:stretch/>
        </p:blipFill>
        <p:spPr>
          <a:xfrm>
            <a:off x="990600" y="1066800"/>
            <a:ext cx="2433637" cy="2071451"/>
          </a:xfrm>
          <a:prstGeom prst="rect">
            <a:avLst/>
          </a:prstGeom>
          <a:noFill/>
          <a:ln>
            <a:noFill/>
          </a:ln>
        </p:spPr>
      </p:pic>
      <p:pic>
        <p:nvPicPr>
          <p:cNvPr id="480" name="Google Shape;480;p23"/>
          <p:cNvPicPr preferRelativeResize="0"/>
          <p:nvPr/>
        </p:nvPicPr>
        <p:blipFill rotWithShape="1">
          <a:blip r:embed="rId4">
            <a:alphaModFix/>
          </a:blip>
          <a:srcRect/>
          <a:stretch/>
        </p:blipFill>
        <p:spPr>
          <a:xfrm>
            <a:off x="4168199" y="1029776"/>
            <a:ext cx="4148772" cy="2399225"/>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5"/>
          <p:cNvSpPr txBox="1">
            <a:spLocks noGrp="1"/>
          </p:cNvSpPr>
          <p:nvPr>
            <p:ph type="title"/>
          </p:nvPr>
        </p:nvSpPr>
        <p:spPr>
          <a:xfrm>
            <a:off x="914400" y="4572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800"/>
              <a:t>Deleting a Binary Search Tree</a:t>
            </a:r>
            <a:endParaRPr sz="3200"/>
          </a:p>
        </p:txBody>
      </p:sp>
      <p:sp>
        <p:nvSpPr>
          <p:cNvPr id="487" name="Google Shape;487;p25"/>
          <p:cNvSpPr txBox="1">
            <a:spLocks noGrp="1"/>
          </p:cNvSpPr>
          <p:nvPr>
            <p:ph type="body" idx="1"/>
          </p:nvPr>
        </p:nvSpPr>
        <p:spPr>
          <a:xfrm>
            <a:off x="533400" y="4243575"/>
            <a:ext cx="8077200" cy="1736700"/>
          </a:xfrm>
          <a:prstGeom prst="rect">
            <a:avLst/>
          </a:prstGeom>
          <a:noFill/>
          <a:ln>
            <a:noFill/>
          </a:ln>
        </p:spPr>
        <p:txBody>
          <a:bodyPr spcFirstLastPara="1" wrap="square" lIns="91425" tIns="45700" rIns="91425" bIns="45700" anchor="t" anchorCtr="0">
            <a:normAutofit/>
          </a:bodyPr>
          <a:lstStyle/>
          <a:p>
            <a:pPr marL="342900" lvl="0" indent="-248919" algn="l" rtl="0">
              <a:spcBef>
                <a:spcPts val="0"/>
              </a:spcBef>
              <a:spcAft>
                <a:spcPts val="0"/>
              </a:spcAft>
              <a:buSzPts val="1424"/>
              <a:buChar char="🞇"/>
            </a:pPr>
            <a:r>
              <a:rPr lang="en-US" sz="2000"/>
              <a:t>To delete/remove an entire binary search tree from the memory, we first delete the elements/nodes in the left sub-tree and then delete the nodes in the right sub-tree.</a:t>
            </a:r>
            <a:endParaRPr sz="2000"/>
          </a:p>
          <a:p>
            <a:pPr marL="342900" lvl="0" indent="-248919" algn="l" rtl="0">
              <a:spcBef>
                <a:spcPts val="480"/>
              </a:spcBef>
              <a:spcAft>
                <a:spcPts val="0"/>
              </a:spcAft>
              <a:buSzPts val="1424"/>
              <a:buChar char="🞇"/>
            </a:pPr>
            <a:r>
              <a:rPr lang="en-US" sz="2000"/>
              <a:t>The algorithm shown in Fig. 10.24 gives a recursive procedure to remove the binary search tree.</a:t>
            </a:r>
            <a:endParaRPr sz="2000"/>
          </a:p>
        </p:txBody>
      </p:sp>
      <p:sp>
        <p:nvSpPr>
          <p:cNvPr id="488" name="Google Shape;488;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489" name="Google Shape;489;p2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90" name="Google Shape;490;p25"/>
          <p:cNvPicPr preferRelativeResize="0"/>
          <p:nvPr/>
        </p:nvPicPr>
        <p:blipFill rotWithShape="1">
          <a:blip r:embed="rId3">
            <a:alphaModFix/>
          </a:blip>
          <a:srcRect/>
          <a:stretch/>
        </p:blipFill>
        <p:spPr>
          <a:xfrm>
            <a:off x="1143000" y="1143000"/>
            <a:ext cx="4201412" cy="275625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6"/>
          <p:cNvSpPr txBox="1">
            <a:spLocks noGrp="1"/>
          </p:cNvSpPr>
          <p:nvPr>
            <p:ph type="title"/>
          </p:nvPr>
        </p:nvSpPr>
        <p:spPr>
          <a:xfrm>
            <a:off x="914400" y="381000"/>
            <a:ext cx="73683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300"/>
              <a:t>Finding the Smallest Node in a Binary Search Tree</a:t>
            </a:r>
            <a:endParaRPr sz="2300"/>
          </a:p>
        </p:txBody>
      </p:sp>
      <p:sp>
        <p:nvSpPr>
          <p:cNvPr id="497" name="Google Shape;497;p26"/>
          <p:cNvSpPr txBox="1">
            <a:spLocks noGrp="1"/>
          </p:cNvSpPr>
          <p:nvPr>
            <p:ph type="body" idx="1"/>
          </p:nvPr>
        </p:nvSpPr>
        <p:spPr>
          <a:xfrm>
            <a:off x="533400" y="3886200"/>
            <a:ext cx="8077200" cy="2496600"/>
          </a:xfrm>
          <a:prstGeom prst="rect">
            <a:avLst/>
          </a:prstGeom>
          <a:noFill/>
          <a:ln>
            <a:noFill/>
          </a:ln>
        </p:spPr>
        <p:txBody>
          <a:bodyPr spcFirstLastPara="1" wrap="square" lIns="91425" tIns="45700" rIns="91425" bIns="45700" anchor="t" anchorCtr="0">
            <a:normAutofit lnSpcReduction="10000"/>
          </a:bodyPr>
          <a:lstStyle/>
          <a:p>
            <a:pPr marL="342900" lvl="0" indent="-261619" algn="l" rtl="0">
              <a:lnSpc>
                <a:spcPct val="90000"/>
              </a:lnSpc>
              <a:spcBef>
                <a:spcPts val="0"/>
              </a:spcBef>
              <a:spcAft>
                <a:spcPts val="0"/>
              </a:spcAft>
              <a:buSzPts val="1487"/>
              <a:buChar char="🞇"/>
            </a:pPr>
            <a:r>
              <a:rPr lang="en-US" sz="2020" dirty="0"/>
              <a:t>The very basic property of the binary search tree states that the smaller value will occur in the left sub-tree. </a:t>
            </a:r>
            <a:endParaRPr sz="2020" dirty="0"/>
          </a:p>
          <a:p>
            <a:pPr marL="342900" lvl="0" indent="-261619" algn="l" rtl="0">
              <a:lnSpc>
                <a:spcPct val="90000"/>
              </a:lnSpc>
              <a:spcBef>
                <a:spcPts val="444"/>
              </a:spcBef>
              <a:spcAft>
                <a:spcPts val="0"/>
              </a:spcAft>
              <a:buSzPts val="1487"/>
              <a:buChar char="🞇"/>
            </a:pPr>
            <a:r>
              <a:rPr lang="en-US" sz="2020" dirty="0"/>
              <a:t>If the left sub-tree is NULL, then the value of the root node will be smallest as compared to the nodes in the right sub-tree. </a:t>
            </a:r>
            <a:endParaRPr sz="2020" dirty="0"/>
          </a:p>
          <a:p>
            <a:pPr marL="342900" lvl="0" indent="-261619" algn="l" rtl="0">
              <a:lnSpc>
                <a:spcPct val="90000"/>
              </a:lnSpc>
              <a:spcBef>
                <a:spcPts val="444"/>
              </a:spcBef>
              <a:spcAft>
                <a:spcPts val="0"/>
              </a:spcAft>
              <a:buSzPts val="1487"/>
              <a:buChar char="🞇"/>
            </a:pPr>
            <a:r>
              <a:rPr lang="en-US" sz="2020" dirty="0"/>
              <a:t>So, to find the node with the smallest value, we find the value of the leftmost node of the left sub-tree. </a:t>
            </a:r>
            <a:endParaRPr sz="2020" dirty="0"/>
          </a:p>
          <a:p>
            <a:pPr marL="342900" lvl="0" indent="-261619" algn="l" rtl="0">
              <a:lnSpc>
                <a:spcPct val="90000"/>
              </a:lnSpc>
              <a:spcBef>
                <a:spcPts val="444"/>
              </a:spcBef>
              <a:spcAft>
                <a:spcPts val="0"/>
              </a:spcAft>
              <a:buSzPts val="1487"/>
              <a:buChar char="🞇"/>
            </a:pPr>
            <a:r>
              <a:rPr lang="en-US" sz="2020" dirty="0"/>
              <a:t>The recursive algorithm to find the smallest node in a binary search tree is shown in Fig. 10.25.</a:t>
            </a:r>
            <a:endParaRPr sz="2200" dirty="0"/>
          </a:p>
        </p:txBody>
      </p:sp>
      <p:sp>
        <p:nvSpPr>
          <p:cNvPr id="498" name="Google Shape;498;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499" name="Google Shape;499;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00" name="Google Shape;500;p26"/>
          <p:cNvPicPr preferRelativeResize="0"/>
          <p:nvPr/>
        </p:nvPicPr>
        <p:blipFill rotWithShape="1">
          <a:blip r:embed="rId3">
            <a:alphaModFix/>
          </a:blip>
          <a:srcRect/>
          <a:stretch/>
        </p:blipFill>
        <p:spPr>
          <a:xfrm>
            <a:off x="685800" y="1371600"/>
            <a:ext cx="4555696" cy="2193475"/>
          </a:xfrm>
          <a:prstGeom prst="rect">
            <a:avLst/>
          </a:prstGeom>
          <a:noFill/>
          <a:ln>
            <a:noFill/>
          </a:ln>
        </p:spPr>
      </p:pic>
      <p:pic>
        <p:nvPicPr>
          <p:cNvPr id="501" name="Google Shape;501;p26"/>
          <p:cNvPicPr preferRelativeResize="0"/>
          <p:nvPr/>
        </p:nvPicPr>
        <p:blipFill rotWithShape="1">
          <a:blip r:embed="rId4">
            <a:alphaModFix/>
          </a:blip>
          <a:srcRect/>
          <a:stretch/>
        </p:blipFill>
        <p:spPr>
          <a:xfrm>
            <a:off x="5410200" y="1219200"/>
            <a:ext cx="2998042" cy="201930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7"/>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300"/>
              <a:t>Finding the Largest Node in a Binary Search Tree</a:t>
            </a:r>
            <a:endParaRPr sz="2300"/>
          </a:p>
        </p:txBody>
      </p:sp>
      <p:sp>
        <p:nvSpPr>
          <p:cNvPr id="508" name="Google Shape;508;p27"/>
          <p:cNvSpPr txBox="1">
            <a:spLocks noGrp="1"/>
          </p:cNvSpPr>
          <p:nvPr>
            <p:ph type="body" idx="1"/>
          </p:nvPr>
        </p:nvSpPr>
        <p:spPr>
          <a:xfrm>
            <a:off x="533400" y="3886200"/>
            <a:ext cx="8077200" cy="3124200"/>
          </a:xfrm>
          <a:prstGeom prst="rect">
            <a:avLst/>
          </a:prstGeom>
          <a:noFill/>
          <a:ln>
            <a:noFill/>
          </a:ln>
        </p:spPr>
        <p:txBody>
          <a:bodyPr spcFirstLastPara="1" wrap="square" lIns="91425" tIns="45700" rIns="91425" bIns="45700" anchor="t" anchorCtr="0">
            <a:normAutofit/>
          </a:bodyPr>
          <a:lstStyle/>
          <a:p>
            <a:pPr marL="342900" lvl="0" indent="-248919" algn="l" rtl="0">
              <a:spcBef>
                <a:spcPts val="0"/>
              </a:spcBef>
              <a:spcAft>
                <a:spcPts val="0"/>
              </a:spcAft>
              <a:buSzPts val="1424"/>
              <a:buChar char="🞇"/>
            </a:pPr>
            <a:r>
              <a:rPr lang="en-US" sz="2000"/>
              <a:t>To find the node with the largest value, we find the value of the rightmost node of the right subtree.</a:t>
            </a:r>
            <a:endParaRPr sz="2000"/>
          </a:p>
          <a:p>
            <a:pPr marL="342900" lvl="0" indent="-248919" algn="l" rtl="0">
              <a:spcBef>
                <a:spcPts val="480"/>
              </a:spcBef>
              <a:spcAft>
                <a:spcPts val="0"/>
              </a:spcAft>
              <a:buSzPts val="1424"/>
              <a:buChar char="🞇"/>
            </a:pPr>
            <a:r>
              <a:rPr lang="en-US" sz="2000"/>
              <a:t>However, if the right sub-tree is empty, then the root node will be the largest value in the tree.</a:t>
            </a:r>
            <a:endParaRPr sz="2000"/>
          </a:p>
          <a:p>
            <a:pPr marL="342900" lvl="0" indent="-248919" algn="l" rtl="0">
              <a:spcBef>
                <a:spcPts val="480"/>
              </a:spcBef>
              <a:spcAft>
                <a:spcPts val="0"/>
              </a:spcAft>
              <a:buSzPts val="1424"/>
              <a:buChar char="🞇"/>
            </a:pPr>
            <a:r>
              <a:rPr lang="en-US" sz="2000"/>
              <a:t>The recursive algorithm to find the largest node in a binary search tree is shown in Fig. 10.26.</a:t>
            </a:r>
            <a:endParaRPr sz="2000"/>
          </a:p>
        </p:txBody>
      </p:sp>
      <p:sp>
        <p:nvSpPr>
          <p:cNvPr id="509" name="Google Shape;509;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510" name="Google Shape;510;p2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11" name="Google Shape;511;p27"/>
          <p:cNvPicPr preferRelativeResize="0"/>
          <p:nvPr/>
        </p:nvPicPr>
        <p:blipFill rotWithShape="1">
          <a:blip r:embed="rId3">
            <a:alphaModFix/>
          </a:blip>
          <a:srcRect/>
          <a:stretch/>
        </p:blipFill>
        <p:spPr>
          <a:xfrm>
            <a:off x="5486400" y="1447800"/>
            <a:ext cx="2998042" cy="2019300"/>
          </a:xfrm>
          <a:prstGeom prst="rect">
            <a:avLst/>
          </a:prstGeom>
          <a:noFill/>
          <a:ln>
            <a:noFill/>
          </a:ln>
        </p:spPr>
      </p:pic>
      <p:pic>
        <p:nvPicPr>
          <p:cNvPr id="512" name="Google Shape;512;p27"/>
          <p:cNvPicPr preferRelativeResize="0"/>
          <p:nvPr/>
        </p:nvPicPr>
        <p:blipFill rotWithShape="1">
          <a:blip r:embed="rId4">
            <a:alphaModFix/>
          </a:blip>
          <a:srcRect/>
          <a:stretch/>
        </p:blipFill>
        <p:spPr>
          <a:xfrm>
            <a:off x="638575" y="1295400"/>
            <a:ext cx="4543026" cy="2504075"/>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28"/>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900"/>
              <a:t>Threaded Binary Trees</a:t>
            </a:r>
            <a:endParaRPr sz="2900"/>
          </a:p>
        </p:txBody>
      </p:sp>
      <p:sp>
        <p:nvSpPr>
          <p:cNvPr id="519" name="Google Shape;519;p28"/>
          <p:cNvSpPr txBox="1">
            <a:spLocks noGrp="1"/>
          </p:cNvSpPr>
          <p:nvPr>
            <p:ph type="body" idx="1"/>
          </p:nvPr>
        </p:nvSpPr>
        <p:spPr>
          <a:xfrm>
            <a:off x="533400" y="1202200"/>
            <a:ext cx="4233900" cy="5122500"/>
          </a:xfrm>
          <a:prstGeom prst="rect">
            <a:avLst/>
          </a:prstGeom>
          <a:noFill/>
          <a:ln>
            <a:noFill/>
          </a:ln>
        </p:spPr>
        <p:txBody>
          <a:bodyPr spcFirstLastPara="1" wrap="square" lIns="91425" tIns="45700" rIns="91425" bIns="45700" anchor="t" anchorCtr="0">
            <a:noAutofit/>
          </a:bodyPr>
          <a:lstStyle/>
          <a:p>
            <a:pPr marL="342900" lvl="0" indent="-319582" algn="l" rtl="0">
              <a:lnSpc>
                <a:spcPct val="80000"/>
              </a:lnSpc>
              <a:spcBef>
                <a:spcPts val="0"/>
              </a:spcBef>
              <a:spcAft>
                <a:spcPts val="0"/>
              </a:spcAft>
              <a:buSzPts val="2400"/>
              <a:buChar char="🞇"/>
            </a:pPr>
            <a:r>
              <a:rPr lang="en-US"/>
              <a:t>A threaded binary tree is the same as that of a binary tree but with a difference in storing the NULL pointers. Consider the linked representation of a binary tree as given in Fig. 10.29.</a:t>
            </a:r>
            <a:endParaRPr/>
          </a:p>
          <a:p>
            <a:pPr marL="342900" lvl="0" indent="-339852" algn="l" rtl="0">
              <a:lnSpc>
                <a:spcPct val="90000"/>
              </a:lnSpc>
              <a:spcBef>
                <a:spcPts val="0"/>
              </a:spcBef>
              <a:spcAft>
                <a:spcPts val="0"/>
              </a:spcAft>
              <a:buSzPts val="2400"/>
              <a:buChar char="🞇"/>
            </a:pPr>
            <a:r>
              <a:rPr lang="en-US"/>
              <a:t>In the linked representation, a number of nodes contain a NULL pointer, either in their left or right fields or in both. </a:t>
            </a:r>
            <a:endParaRPr/>
          </a:p>
        </p:txBody>
      </p:sp>
      <p:sp>
        <p:nvSpPr>
          <p:cNvPr id="520" name="Google Shape;520;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521" name="Google Shape;521;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22" name="Google Shape;522;p28"/>
          <p:cNvPicPr preferRelativeResize="0"/>
          <p:nvPr/>
        </p:nvPicPr>
        <p:blipFill rotWithShape="1">
          <a:blip r:embed="rId3">
            <a:alphaModFix/>
          </a:blip>
          <a:srcRect/>
          <a:stretch/>
        </p:blipFill>
        <p:spPr>
          <a:xfrm>
            <a:off x="4767263" y="1066792"/>
            <a:ext cx="3843337" cy="3644433"/>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29"/>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900"/>
              <a:t>Threaded Binary Trees</a:t>
            </a:r>
            <a:endParaRPr sz="2900"/>
          </a:p>
        </p:txBody>
      </p:sp>
      <p:sp>
        <p:nvSpPr>
          <p:cNvPr id="529" name="Google Shape;529;p29"/>
          <p:cNvSpPr txBox="1">
            <a:spLocks noGrp="1"/>
          </p:cNvSpPr>
          <p:nvPr>
            <p:ph type="body" idx="1"/>
          </p:nvPr>
        </p:nvSpPr>
        <p:spPr>
          <a:xfrm>
            <a:off x="533400" y="1143000"/>
            <a:ext cx="8077200" cy="5181600"/>
          </a:xfrm>
          <a:prstGeom prst="rect">
            <a:avLst/>
          </a:prstGeom>
          <a:noFill/>
          <a:ln>
            <a:noFill/>
          </a:ln>
        </p:spPr>
        <p:txBody>
          <a:bodyPr spcFirstLastPara="1" wrap="square" lIns="91425" tIns="45700" rIns="91425" bIns="45700" anchor="t" anchorCtr="0">
            <a:normAutofit/>
          </a:bodyPr>
          <a:lstStyle/>
          <a:p>
            <a:pPr marL="342900" lvl="0" indent="-304546" algn="l" rtl="0">
              <a:lnSpc>
                <a:spcPct val="90000"/>
              </a:lnSpc>
              <a:spcBef>
                <a:spcPts val="480"/>
              </a:spcBef>
              <a:spcAft>
                <a:spcPts val="0"/>
              </a:spcAft>
              <a:buSzPts val="2300"/>
              <a:buChar char="🞇"/>
            </a:pPr>
            <a:r>
              <a:rPr lang="en-US" sz="2300"/>
              <a:t>For example, the NULL entries can be replaced to store a pointer to the in-order predecessor or the in-order successor of the node. </a:t>
            </a:r>
            <a:endParaRPr sz="2300"/>
          </a:p>
          <a:p>
            <a:pPr marL="342900" lvl="0" indent="-304546" algn="l" rtl="0">
              <a:lnSpc>
                <a:spcPct val="90000"/>
              </a:lnSpc>
              <a:spcBef>
                <a:spcPts val="480"/>
              </a:spcBef>
              <a:spcAft>
                <a:spcPts val="0"/>
              </a:spcAft>
              <a:buSzPts val="2300"/>
              <a:buChar char="🞇"/>
            </a:pPr>
            <a:r>
              <a:rPr lang="en-US" sz="2300"/>
              <a:t>These special pointers are called </a:t>
            </a:r>
            <a:r>
              <a:rPr lang="en-US" sz="2300" i="1"/>
              <a:t>threads and binary trees containing </a:t>
            </a:r>
            <a:r>
              <a:rPr lang="en-US" sz="2300"/>
              <a:t>threads are called </a:t>
            </a:r>
            <a:r>
              <a:rPr lang="en-US" sz="2300" i="1"/>
              <a:t>threaded trees. </a:t>
            </a:r>
            <a:endParaRPr sz="2300" i="1"/>
          </a:p>
          <a:p>
            <a:pPr marL="342900" lvl="0" indent="-304546" algn="l" rtl="0">
              <a:lnSpc>
                <a:spcPct val="90000"/>
              </a:lnSpc>
              <a:spcBef>
                <a:spcPts val="480"/>
              </a:spcBef>
              <a:spcAft>
                <a:spcPts val="0"/>
              </a:spcAft>
              <a:buSzPts val="2300"/>
              <a:buChar char="🞇"/>
            </a:pPr>
            <a:r>
              <a:rPr lang="en-US" sz="2300" i="1"/>
              <a:t>In the </a:t>
            </a:r>
            <a:r>
              <a:rPr lang="en-US" sz="2300"/>
              <a:t>linked representation of a threaded binary tree, threads will be denoted using arrows.</a:t>
            </a:r>
            <a:endParaRPr sz="2300"/>
          </a:p>
          <a:p>
            <a:pPr marL="342900" lvl="0" indent="-333502" algn="l" rtl="0">
              <a:lnSpc>
                <a:spcPct val="80000"/>
              </a:lnSpc>
              <a:spcBef>
                <a:spcPts val="0"/>
              </a:spcBef>
              <a:spcAft>
                <a:spcPts val="0"/>
              </a:spcAft>
              <a:buSzPts val="2300"/>
              <a:buChar char="🞇"/>
            </a:pPr>
            <a:r>
              <a:rPr lang="en-US" sz="2300"/>
              <a:t>There are many ways of threading a binary tree and each type may vary according to the way the tree is traversed. </a:t>
            </a:r>
            <a:endParaRPr sz="2300"/>
          </a:p>
          <a:p>
            <a:pPr marL="342900" lvl="0" indent="-333502" algn="l" rtl="0">
              <a:lnSpc>
                <a:spcPct val="80000"/>
              </a:lnSpc>
              <a:spcBef>
                <a:spcPts val="336"/>
              </a:spcBef>
              <a:spcAft>
                <a:spcPts val="0"/>
              </a:spcAft>
              <a:buSzPts val="2300"/>
              <a:buChar char="🞇"/>
            </a:pPr>
            <a:r>
              <a:rPr lang="en-US" sz="2300"/>
              <a:t>We will discuss in-order traversal of the tree. </a:t>
            </a:r>
            <a:endParaRPr sz="2300"/>
          </a:p>
        </p:txBody>
      </p:sp>
      <p:sp>
        <p:nvSpPr>
          <p:cNvPr id="530" name="Google Shape;530;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531" name="Google Shape;531;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30"/>
          <p:cNvSpPr txBox="1">
            <a:spLocks noGrp="1"/>
          </p:cNvSpPr>
          <p:nvPr>
            <p:ph type="title"/>
          </p:nvPr>
        </p:nvSpPr>
        <p:spPr>
          <a:xfrm>
            <a:off x="1059625" y="425325"/>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Threaded Binary Trees</a:t>
            </a:r>
            <a:endParaRPr sz="3000"/>
          </a:p>
        </p:txBody>
      </p:sp>
      <p:sp>
        <p:nvSpPr>
          <p:cNvPr id="538" name="Google Shape;538;p30"/>
          <p:cNvSpPr txBox="1">
            <a:spLocks noGrp="1"/>
          </p:cNvSpPr>
          <p:nvPr>
            <p:ph type="body" idx="1"/>
          </p:nvPr>
        </p:nvSpPr>
        <p:spPr>
          <a:xfrm>
            <a:off x="533400" y="1263525"/>
            <a:ext cx="8077200" cy="5289600"/>
          </a:xfrm>
          <a:prstGeom prst="rect">
            <a:avLst/>
          </a:prstGeom>
          <a:noFill/>
          <a:ln>
            <a:noFill/>
          </a:ln>
        </p:spPr>
        <p:txBody>
          <a:bodyPr spcFirstLastPara="1" wrap="square" lIns="91425" tIns="45700" rIns="91425" bIns="45700" anchor="t" anchorCtr="0">
            <a:normAutofit/>
          </a:bodyPr>
          <a:lstStyle/>
          <a:p>
            <a:pPr marL="342900" lvl="0" indent="-293370" algn="l" rtl="0">
              <a:lnSpc>
                <a:spcPct val="80000"/>
              </a:lnSpc>
              <a:spcBef>
                <a:spcPts val="336"/>
              </a:spcBef>
              <a:spcAft>
                <a:spcPts val="0"/>
              </a:spcAft>
              <a:buSzPts val="1576"/>
              <a:buChar char="🞇"/>
            </a:pPr>
            <a:r>
              <a:rPr lang="en-US" sz="1979"/>
              <a:t>In one-way threading, a thread will appear either in the right field or the left field of the node. A one-way threaded tree is also called a single-threaded tree. </a:t>
            </a:r>
            <a:endParaRPr sz="1979"/>
          </a:p>
          <a:p>
            <a:pPr marL="640080" lvl="1" indent="-287530" algn="l" rtl="0">
              <a:lnSpc>
                <a:spcPct val="80000"/>
              </a:lnSpc>
              <a:spcBef>
                <a:spcPts val="336"/>
              </a:spcBef>
              <a:spcAft>
                <a:spcPts val="0"/>
              </a:spcAft>
              <a:buSzPts val="1576"/>
              <a:buChar char="🞇"/>
            </a:pPr>
            <a:r>
              <a:rPr lang="en-US" sz="1979"/>
              <a:t>If the thread appears in the left field, then the left field will be made to point to the in-order predecessor of the node. Such a one-way threaded tree is called a left-threaded binary tree. </a:t>
            </a:r>
            <a:endParaRPr sz="1979"/>
          </a:p>
          <a:p>
            <a:pPr marL="640080" lvl="1" indent="-287530" algn="l" rtl="0">
              <a:lnSpc>
                <a:spcPct val="80000"/>
              </a:lnSpc>
              <a:spcBef>
                <a:spcPts val="336"/>
              </a:spcBef>
              <a:spcAft>
                <a:spcPts val="0"/>
              </a:spcAft>
              <a:buSzPts val="1576"/>
              <a:buChar char="🞇"/>
            </a:pPr>
            <a:r>
              <a:rPr lang="en-US" sz="1979"/>
              <a:t>On the contrary, if the thread appears in the right field, then it will point to the in-order successor of the node. Such a one-way threaded tree is called a right threaded binary tree.</a:t>
            </a:r>
            <a:endParaRPr sz="2700"/>
          </a:p>
          <a:p>
            <a:pPr marL="342900" lvl="0" indent="-293369" algn="l" rtl="0">
              <a:lnSpc>
                <a:spcPct val="80000"/>
              </a:lnSpc>
              <a:spcBef>
                <a:spcPts val="336"/>
              </a:spcBef>
              <a:spcAft>
                <a:spcPts val="0"/>
              </a:spcAft>
              <a:buSzPts val="1576"/>
              <a:buChar char="🞇"/>
            </a:pPr>
            <a:r>
              <a:rPr lang="en-US" sz="1979"/>
              <a:t>In a two-way threaded tree, also called a double-threaded tree, threads will appear in both the left and the right field of the node. </a:t>
            </a:r>
            <a:endParaRPr sz="1979"/>
          </a:p>
          <a:p>
            <a:pPr marL="640080" lvl="1" indent="-287530" algn="l" rtl="0">
              <a:lnSpc>
                <a:spcPct val="80000"/>
              </a:lnSpc>
              <a:spcBef>
                <a:spcPts val="336"/>
              </a:spcBef>
              <a:spcAft>
                <a:spcPts val="0"/>
              </a:spcAft>
              <a:buSzPts val="1576"/>
              <a:buChar char="🞇"/>
            </a:pPr>
            <a:r>
              <a:rPr lang="en-US" sz="1979"/>
              <a:t>While the left field will point to the in-order predecessor of the node, the right field will point to its successor. </a:t>
            </a:r>
            <a:endParaRPr sz="1979"/>
          </a:p>
          <a:p>
            <a:pPr marL="640080" lvl="1" indent="-287530" algn="l" rtl="0">
              <a:lnSpc>
                <a:spcPct val="80000"/>
              </a:lnSpc>
              <a:spcBef>
                <a:spcPts val="336"/>
              </a:spcBef>
              <a:spcAft>
                <a:spcPts val="0"/>
              </a:spcAft>
              <a:buSzPts val="1576"/>
              <a:buChar char="🞇"/>
            </a:pPr>
            <a:r>
              <a:rPr lang="en-US" sz="1979"/>
              <a:t>A two-way threaded binary tree is also called a fully threaded binary tree. </a:t>
            </a:r>
            <a:endParaRPr sz="1979"/>
          </a:p>
          <a:p>
            <a:pPr marL="640080" lvl="0" indent="0" algn="l" rtl="0">
              <a:lnSpc>
                <a:spcPct val="80000"/>
              </a:lnSpc>
              <a:spcBef>
                <a:spcPts val="336"/>
              </a:spcBef>
              <a:spcAft>
                <a:spcPts val="0"/>
              </a:spcAft>
              <a:buNone/>
            </a:pPr>
            <a:endParaRPr sz="1979"/>
          </a:p>
        </p:txBody>
      </p:sp>
      <p:sp>
        <p:nvSpPr>
          <p:cNvPr id="539" name="Google Shape;539;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540" name="Google Shape;540;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1066800" y="6096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400"/>
              <a:t>Binary Search Trees</a:t>
            </a:r>
            <a:endParaRPr sz="3400"/>
          </a:p>
        </p:txBody>
      </p:sp>
      <p:sp>
        <p:nvSpPr>
          <p:cNvPr id="276" name="Google Shape;276;p3"/>
          <p:cNvSpPr txBox="1">
            <a:spLocks noGrp="1"/>
          </p:cNvSpPr>
          <p:nvPr>
            <p:ph type="body" idx="1"/>
          </p:nvPr>
        </p:nvSpPr>
        <p:spPr>
          <a:xfrm>
            <a:off x="685800" y="1295400"/>
            <a:ext cx="7848600" cy="5257800"/>
          </a:xfrm>
          <a:prstGeom prst="rect">
            <a:avLst/>
          </a:prstGeom>
          <a:noFill/>
          <a:ln>
            <a:noFill/>
          </a:ln>
        </p:spPr>
        <p:txBody>
          <a:bodyPr spcFirstLastPara="1" wrap="square" lIns="91425" tIns="45700" rIns="91425" bIns="45700" anchor="t" anchorCtr="0">
            <a:normAutofit/>
          </a:bodyPr>
          <a:lstStyle/>
          <a:p>
            <a:pPr marL="342900" lvl="0" indent="-300532" algn="l" rtl="0">
              <a:lnSpc>
                <a:spcPct val="90000"/>
              </a:lnSpc>
              <a:spcBef>
                <a:spcPts val="0"/>
              </a:spcBef>
              <a:spcAft>
                <a:spcPts val="0"/>
              </a:spcAft>
              <a:buSzPts val="2100"/>
              <a:buChar char="🞇"/>
            </a:pPr>
            <a:r>
              <a:rPr lang="en-US" sz="2100"/>
              <a:t>We have already discussed binary trees in the previous chapter. </a:t>
            </a:r>
            <a:endParaRPr sz="2100"/>
          </a:p>
          <a:p>
            <a:pPr marL="342900" lvl="0" indent="-300532" algn="l" rtl="0">
              <a:lnSpc>
                <a:spcPct val="90000"/>
              </a:lnSpc>
              <a:spcBef>
                <a:spcPts val="444"/>
              </a:spcBef>
              <a:spcAft>
                <a:spcPts val="0"/>
              </a:spcAft>
              <a:buSzPts val="2100"/>
              <a:buChar char="🞇"/>
            </a:pPr>
            <a:r>
              <a:rPr lang="en-US" sz="2100"/>
              <a:t>A binary search tree, also known as an ordered binary tree, is a variant of binary trees in which the nodes are arranged in an order.</a:t>
            </a:r>
            <a:endParaRPr sz="2100"/>
          </a:p>
          <a:p>
            <a:pPr marL="342900" lvl="0" indent="-300532" algn="l" rtl="0">
              <a:lnSpc>
                <a:spcPct val="90000"/>
              </a:lnSpc>
              <a:spcBef>
                <a:spcPts val="444"/>
              </a:spcBef>
              <a:spcAft>
                <a:spcPts val="0"/>
              </a:spcAft>
              <a:buSzPts val="2100"/>
              <a:buChar char="🞇"/>
            </a:pPr>
            <a:r>
              <a:rPr lang="en-US" sz="2100" b="1"/>
              <a:t>In a binary search tree, all the nodes in the left sub-tree have a value less than that of the root node. </a:t>
            </a:r>
            <a:endParaRPr sz="2100" b="1"/>
          </a:p>
          <a:p>
            <a:pPr marL="342900" lvl="0" indent="-300532" algn="l" rtl="0">
              <a:lnSpc>
                <a:spcPct val="90000"/>
              </a:lnSpc>
              <a:spcBef>
                <a:spcPts val="444"/>
              </a:spcBef>
              <a:spcAft>
                <a:spcPts val="0"/>
              </a:spcAft>
              <a:buSzPts val="2100"/>
              <a:buChar char="🞇"/>
            </a:pPr>
            <a:r>
              <a:rPr lang="en-US" sz="2100" b="1"/>
              <a:t>Correspondingly, all the nodes in the right sub-tree have a value either equal to or greater than the root node. </a:t>
            </a:r>
            <a:endParaRPr sz="2100" b="1"/>
          </a:p>
          <a:p>
            <a:pPr marL="342900" lvl="0" indent="-300532" algn="l" rtl="0">
              <a:lnSpc>
                <a:spcPct val="90000"/>
              </a:lnSpc>
              <a:spcBef>
                <a:spcPts val="444"/>
              </a:spcBef>
              <a:spcAft>
                <a:spcPts val="0"/>
              </a:spcAft>
              <a:buSzPts val="2100"/>
              <a:buChar char="🞇"/>
            </a:pPr>
            <a:r>
              <a:rPr lang="en-US" sz="2100"/>
              <a:t>The same rule is applicable to every sub-tree in the tree. </a:t>
            </a:r>
            <a:endParaRPr sz="2100"/>
          </a:p>
          <a:p>
            <a:pPr marL="342900" lvl="0" indent="-300532" algn="l" rtl="0">
              <a:lnSpc>
                <a:spcPct val="90000"/>
              </a:lnSpc>
              <a:spcBef>
                <a:spcPts val="444"/>
              </a:spcBef>
              <a:spcAft>
                <a:spcPts val="0"/>
              </a:spcAft>
              <a:buSzPts val="2100"/>
              <a:buChar char="🞇"/>
            </a:pPr>
            <a:r>
              <a:rPr lang="en-US" sz="2100"/>
              <a:t>(Note that a binary search tree may or may not contain duplicate values, depending on its implementation.)</a:t>
            </a:r>
            <a:endParaRPr sz="2100"/>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1"/>
          <p:cNvSpPr txBox="1">
            <a:spLocks noGrp="1"/>
          </p:cNvSpPr>
          <p:nvPr>
            <p:ph type="title"/>
          </p:nvPr>
        </p:nvSpPr>
        <p:spPr>
          <a:xfrm>
            <a:off x="932600" y="437225"/>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200"/>
              <a:t>One-way Threading</a:t>
            </a:r>
            <a:endParaRPr sz="3200"/>
          </a:p>
        </p:txBody>
      </p:sp>
      <p:sp>
        <p:nvSpPr>
          <p:cNvPr id="547" name="Google Shape;547;p31"/>
          <p:cNvSpPr txBox="1">
            <a:spLocks noGrp="1"/>
          </p:cNvSpPr>
          <p:nvPr>
            <p:ph type="body" idx="1"/>
          </p:nvPr>
        </p:nvSpPr>
        <p:spPr>
          <a:xfrm>
            <a:off x="533400" y="3048000"/>
            <a:ext cx="8077200" cy="3276600"/>
          </a:xfrm>
          <a:prstGeom prst="rect">
            <a:avLst/>
          </a:prstGeom>
          <a:noFill/>
          <a:ln>
            <a:noFill/>
          </a:ln>
        </p:spPr>
        <p:txBody>
          <a:bodyPr spcFirstLastPara="1" wrap="square" lIns="91425" tIns="45700" rIns="91425" bIns="45700" anchor="t" anchorCtr="0">
            <a:normAutofit lnSpcReduction="10000"/>
          </a:bodyPr>
          <a:lstStyle/>
          <a:p>
            <a:pPr marL="342900" lvl="0" indent="-301752" algn="l" rtl="0">
              <a:lnSpc>
                <a:spcPct val="80000"/>
              </a:lnSpc>
              <a:spcBef>
                <a:spcPts val="336"/>
              </a:spcBef>
              <a:spcAft>
                <a:spcPts val="0"/>
              </a:spcAft>
              <a:buSzPts val="1800"/>
              <a:buChar char="🞇"/>
            </a:pPr>
            <a:r>
              <a:rPr lang="en-US" sz="1800" dirty="0"/>
              <a:t>Figure 10.29 shows a binary tree without threading and its corresponding linked representation.</a:t>
            </a:r>
            <a:endParaRPr sz="1800" dirty="0"/>
          </a:p>
          <a:p>
            <a:pPr marL="342900" lvl="0" indent="-290169" algn="l" rtl="0">
              <a:lnSpc>
                <a:spcPct val="90000"/>
              </a:lnSpc>
              <a:spcBef>
                <a:spcPts val="0"/>
              </a:spcBef>
              <a:spcAft>
                <a:spcPts val="0"/>
              </a:spcAft>
              <a:buSzPts val="1800"/>
              <a:buChar char="🞇"/>
            </a:pPr>
            <a:r>
              <a:rPr lang="en-US" sz="1800" i="1" dirty="0"/>
              <a:t>The in-order traversal of the tree is given as 8, 4, 9, 2, 5, 1, 10, 6, 11, 3, 7, 12</a:t>
            </a:r>
            <a:endParaRPr sz="1800" i="1" dirty="0"/>
          </a:p>
          <a:p>
            <a:pPr marL="342900" lvl="0" indent="-290169" algn="l" rtl="0">
              <a:lnSpc>
                <a:spcPct val="90000"/>
              </a:lnSpc>
              <a:spcBef>
                <a:spcPts val="0"/>
              </a:spcBef>
              <a:spcAft>
                <a:spcPts val="0"/>
              </a:spcAft>
              <a:buSzPts val="1800"/>
              <a:buChar char="🞇"/>
            </a:pPr>
            <a:r>
              <a:rPr lang="en-US" sz="1800" dirty="0"/>
              <a:t>Figure 10.30 shows a binary tree with one-way threading and its corresponding linked representation.</a:t>
            </a:r>
            <a:endParaRPr sz="1800" dirty="0"/>
          </a:p>
          <a:p>
            <a:pPr marL="342900" lvl="0" indent="-290169" algn="l" rtl="0">
              <a:lnSpc>
                <a:spcPct val="90000"/>
              </a:lnSpc>
              <a:spcBef>
                <a:spcPts val="408"/>
              </a:spcBef>
              <a:spcAft>
                <a:spcPts val="0"/>
              </a:spcAft>
              <a:buSzPts val="1800"/>
              <a:buChar char="🞇"/>
            </a:pPr>
            <a:r>
              <a:rPr lang="en-US" sz="1800" dirty="0"/>
              <a:t>Node 5 contains a NULL pointer in its RIGHT field, so it will be replaced to point to node1, which is its in-order successor.</a:t>
            </a:r>
            <a:endParaRPr sz="1800" dirty="0"/>
          </a:p>
          <a:p>
            <a:pPr marL="342900" lvl="0" indent="-290169" algn="l" rtl="0">
              <a:lnSpc>
                <a:spcPct val="90000"/>
              </a:lnSpc>
              <a:spcBef>
                <a:spcPts val="408"/>
              </a:spcBef>
              <a:spcAft>
                <a:spcPts val="0"/>
              </a:spcAft>
              <a:buSzPts val="1800"/>
              <a:buChar char="🞇"/>
            </a:pPr>
            <a:r>
              <a:rPr lang="en-US" sz="1800" dirty="0"/>
              <a:t>Similarly, the RIGHT field of node 8 will point to node 4, the RIGHT field of node 9 will point to node 2, the RIGHT field of node 10 will point to node 6, the RIGHT field of node 11 will point to node 3, and the RIGHT field of node 12 will contain NULL because it has no in-order successor.</a:t>
            </a:r>
            <a:endParaRPr sz="1800" dirty="0"/>
          </a:p>
        </p:txBody>
      </p:sp>
      <p:sp>
        <p:nvSpPr>
          <p:cNvPr id="548" name="Google Shape;548;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549" name="Google Shape;549;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50" name="Google Shape;550;p31"/>
          <p:cNvPicPr preferRelativeResize="0"/>
          <p:nvPr/>
        </p:nvPicPr>
        <p:blipFill rotWithShape="1">
          <a:blip r:embed="rId3">
            <a:alphaModFix/>
          </a:blip>
          <a:srcRect/>
          <a:stretch/>
        </p:blipFill>
        <p:spPr>
          <a:xfrm>
            <a:off x="914400" y="990600"/>
            <a:ext cx="4022306" cy="2048475"/>
          </a:xfrm>
          <a:prstGeom prst="rect">
            <a:avLst/>
          </a:prstGeom>
          <a:noFill/>
          <a:ln>
            <a:noFill/>
          </a:ln>
        </p:spPr>
      </p:pic>
      <p:pic>
        <p:nvPicPr>
          <p:cNvPr id="551" name="Google Shape;551;p31"/>
          <p:cNvPicPr preferRelativeResize="0"/>
          <p:nvPr/>
        </p:nvPicPr>
        <p:blipFill rotWithShape="1">
          <a:blip r:embed="rId4">
            <a:alphaModFix/>
          </a:blip>
          <a:srcRect/>
          <a:stretch/>
        </p:blipFill>
        <p:spPr>
          <a:xfrm>
            <a:off x="5410200" y="914400"/>
            <a:ext cx="2424112" cy="216932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2"/>
          <p:cNvSpPr txBox="1">
            <a:spLocks noGrp="1"/>
          </p:cNvSpPr>
          <p:nvPr>
            <p:ph type="title"/>
          </p:nvPr>
        </p:nvSpPr>
        <p:spPr>
          <a:xfrm>
            <a:off x="914400" y="4572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200"/>
              <a:t>Two-way Threading</a:t>
            </a:r>
            <a:endParaRPr sz="3200"/>
          </a:p>
        </p:txBody>
      </p:sp>
      <p:sp>
        <p:nvSpPr>
          <p:cNvPr id="558" name="Google Shape;558;p32"/>
          <p:cNvSpPr txBox="1">
            <a:spLocks noGrp="1"/>
          </p:cNvSpPr>
          <p:nvPr>
            <p:ph type="body" idx="1"/>
          </p:nvPr>
        </p:nvSpPr>
        <p:spPr>
          <a:xfrm>
            <a:off x="533400" y="3521764"/>
            <a:ext cx="8077200" cy="2971800"/>
          </a:xfrm>
          <a:prstGeom prst="rect">
            <a:avLst/>
          </a:prstGeom>
          <a:noFill/>
          <a:ln>
            <a:noFill/>
          </a:ln>
        </p:spPr>
        <p:txBody>
          <a:bodyPr spcFirstLastPara="1" wrap="square" lIns="91425" tIns="45700" rIns="91425" bIns="45700" anchor="t" anchorCtr="0">
            <a:normAutofit/>
          </a:bodyPr>
          <a:lstStyle/>
          <a:p>
            <a:pPr marL="342900" lvl="0" indent="-302869" algn="l" rtl="0">
              <a:lnSpc>
                <a:spcPct val="90000"/>
              </a:lnSpc>
              <a:spcBef>
                <a:spcPts val="0"/>
              </a:spcBef>
              <a:spcAft>
                <a:spcPts val="0"/>
              </a:spcAft>
              <a:buSzPts val="2000"/>
              <a:buChar char="🞇"/>
            </a:pPr>
            <a:r>
              <a:rPr lang="en-US" sz="2000" i="1" dirty="0"/>
              <a:t>Figure 10.31 shows a binary tree with two-way threading and its corresponding linked representation.</a:t>
            </a:r>
            <a:endParaRPr sz="2000" i="1" dirty="0"/>
          </a:p>
          <a:p>
            <a:pPr marL="342900" lvl="0" indent="-302869" algn="l" rtl="0">
              <a:lnSpc>
                <a:spcPct val="90000"/>
              </a:lnSpc>
              <a:spcBef>
                <a:spcPts val="408"/>
              </a:spcBef>
              <a:spcAft>
                <a:spcPts val="0"/>
              </a:spcAft>
              <a:buSzPts val="2000"/>
              <a:buChar char="🞇"/>
            </a:pPr>
            <a:r>
              <a:rPr lang="en-US" sz="2000" i="1" dirty="0"/>
              <a:t>Node 5 contains a NULL pointer in its LEFT field, so it will be replaced to point to node 2, which is its in-order predecessor.</a:t>
            </a:r>
            <a:endParaRPr sz="2000" i="1" dirty="0"/>
          </a:p>
          <a:p>
            <a:pPr marL="342900" lvl="0" indent="-302869" algn="l" rtl="0">
              <a:lnSpc>
                <a:spcPct val="90000"/>
              </a:lnSpc>
              <a:spcBef>
                <a:spcPts val="408"/>
              </a:spcBef>
              <a:spcAft>
                <a:spcPts val="0"/>
              </a:spcAft>
              <a:buSzPts val="2000"/>
              <a:buChar char="🞇"/>
            </a:pPr>
            <a:r>
              <a:rPr lang="en-US" sz="2000" i="1" dirty="0"/>
              <a:t>Similarly, the LEFT field of node 8 will contain NULL because it has no in-order predecessor, the LEFT field of node 7 will point to node 3, the LEFT field of node 9 will point to node 4, the LEFT field of node 10 will point to node 1, the LEFT field of node 11 will contain 6, and the LEFT field of node 12 will point to node 7.</a:t>
            </a:r>
            <a:endParaRPr sz="2000" i="1" dirty="0"/>
          </a:p>
        </p:txBody>
      </p:sp>
      <p:sp>
        <p:nvSpPr>
          <p:cNvPr id="559" name="Google Shape;559;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560" name="Google Shape;560;p3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61" name="Google Shape;561;p32"/>
          <p:cNvPicPr preferRelativeResize="0"/>
          <p:nvPr/>
        </p:nvPicPr>
        <p:blipFill>
          <a:blip r:embed="rId3">
            <a:alphaModFix/>
          </a:blip>
          <a:stretch>
            <a:fillRect/>
          </a:stretch>
        </p:blipFill>
        <p:spPr>
          <a:xfrm>
            <a:off x="2391800" y="1143000"/>
            <a:ext cx="4360409" cy="1981200"/>
          </a:xfrm>
          <a:prstGeom prst="rect">
            <a:avLst/>
          </a:prstGeom>
          <a:noFill/>
          <a:ln>
            <a:noFill/>
          </a:ln>
        </p:spPr>
      </p:pic>
      <p:sp>
        <p:nvSpPr>
          <p:cNvPr id="7" name="Google Shape;547;p31"/>
          <p:cNvSpPr txBox="1">
            <a:spLocks/>
          </p:cNvSpPr>
          <p:nvPr/>
        </p:nvSpPr>
        <p:spPr>
          <a:xfrm>
            <a:off x="520149" y="3009898"/>
            <a:ext cx="7881731" cy="520148"/>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15468" algn="l" rtl="0">
              <a:lnSpc>
                <a:spcPct val="100000"/>
              </a:lnSpc>
              <a:spcBef>
                <a:spcPts val="360"/>
              </a:spcBef>
              <a:spcAft>
                <a:spcPts val="0"/>
              </a:spcAft>
              <a:buClr>
                <a:schemeClr val="accent1"/>
              </a:buClr>
              <a:buSzPts val="1368"/>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15468" algn="l" rtl="0">
              <a:lnSpc>
                <a:spcPct val="100000"/>
              </a:lnSpc>
              <a:spcBef>
                <a:spcPts val="360"/>
              </a:spcBef>
              <a:spcAft>
                <a:spcPts val="0"/>
              </a:spcAft>
              <a:buClr>
                <a:schemeClr val="accent1"/>
              </a:buClr>
              <a:buSzPts val="1368"/>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15467" algn="l" rtl="0">
              <a:lnSpc>
                <a:spcPct val="100000"/>
              </a:lnSpc>
              <a:spcBef>
                <a:spcPts val="360"/>
              </a:spcBef>
              <a:spcAft>
                <a:spcPts val="0"/>
              </a:spcAft>
              <a:buClr>
                <a:schemeClr val="accent1"/>
              </a:buClr>
              <a:buSzPts val="1368"/>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15467" algn="l" rtl="0">
              <a:lnSpc>
                <a:spcPct val="100000"/>
              </a:lnSpc>
              <a:spcBef>
                <a:spcPts val="360"/>
              </a:spcBef>
              <a:spcAft>
                <a:spcPts val="0"/>
              </a:spcAft>
              <a:buClr>
                <a:schemeClr val="accent1"/>
              </a:buClr>
              <a:buSzPts val="1368"/>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pPr marL="342900" indent="-290169">
              <a:lnSpc>
                <a:spcPct val="90000"/>
              </a:lnSpc>
              <a:spcBef>
                <a:spcPts val="0"/>
              </a:spcBef>
              <a:buSzPts val="1800"/>
            </a:pPr>
            <a:r>
              <a:rPr lang="en-US" sz="1800" i="1" dirty="0" smtClean="0"/>
              <a:t>The in-order traversal of the tree is given as 8, 4, 9, 2, 5, 1, 10, 6, 11, 3, 7, 12</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3"/>
          <p:cNvSpPr txBox="1">
            <a:spLocks noGrp="1"/>
          </p:cNvSpPr>
          <p:nvPr>
            <p:ph type="title"/>
          </p:nvPr>
        </p:nvSpPr>
        <p:spPr>
          <a:xfrm>
            <a:off x="914400" y="4572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200"/>
              <a:t>Threaded Binary Trees</a:t>
            </a:r>
            <a:endParaRPr sz="3200"/>
          </a:p>
        </p:txBody>
      </p:sp>
      <p:sp>
        <p:nvSpPr>
          <p:cNvPr id="568" name="Google Shape;568;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569" name="Google Shape;569;p3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70" name="Google Shape;570;p33"/>
          <p:cNvPicPr preferRelativeResize="0"/>
          <p:nvPr/>
        </p:nvPicPr>
        <p:blipFill rotWithShape="1">
          <a:blip r:embed="rId3">
            <a:alphaModFix/>
          </a:blip>
          <a:srcRect/>
          <a:stretch/>
        </p:blipFill>
        <p:spPr>
          <a:xfrm>
            <a:off x="1133549" y="1219200"/>
            <a:ext cx="6899325" cy="4883275"/>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4"/>
          <p:cNvSpPr txBox="1">
            <a:spLocks noGrp="1"/>
          </p:cNvSpPr>
          <p:nvPr>
            <p:ph type="title"/>
          </p:nvPr>
        </p:nvSpPr>
        <p:spPr>
          <a:xfrm>
            <a:off x="914400" y="457200"/>
            <a:ext cx="7620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900"/>
              <a:t>Traversing a Threaded Binary Tree</a:t>
            </a:r>
            <a:endParaRPr sz="2900"/>
          </a:p>
        </p:txBody>
      </p:sp>
      <p:sp>
        <p:nvSpPr>
          <p:cNvPr id="577" name="Google Shape;577;p34"/>
          <p:cNvSpPr txBox="1">
            <a:spLocks noGrp="1"/>
          </p:cNvSpPr>
          <p:nvPr>
            <p:ph type="body" idx="1"/>
          </p:nvPr>
        </p:nvSpPr>
        <p:spPr>
          <a:xfrm>
            <a:off x="533400" y="1143000"/>
            <a:ext cx="8077200" cy="2286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a:t>For every node, visit the left sub-tree first, provided if one exists and has not been visited earlier.</a:t>
            </a:r>
            <a:endParaRPr/>
          </a:p>
          <a:p>
            <a:pPr marL="342900" lvl="0" indent="-274320" algn="l" rtl="0">
              <a:lnSpc>
                <a:spcPct val="80000"/>
              </a:lnSpc>
              <a:spcBef>
                <a:spcPts val="408"/>
              </a:spcBef>
              <a:spcAft>
                <a:spcPts val="0"/>
              </a:spcAft>
              <a:buSzPts val="1550"/>
              <a:buChar char="🞇"/>
            </a:pPr>
            <a:r>
              <a:rPr lang="en-US" sz="2040"/>
              <a:t>Then the node (root) itself is followed by visiting its right sub-tree (if one exists). </a:t>
            </a:r>
            <a:endParaRPr sz="2040"/>
          </a:p>
          <a:p>
            <a:pPr marL="342900" lvl="0" indent="-274320" algn="l" rtl="0">
              <a:lnSpc>
                <a:spcPct val="80000"/>
              </a:lnSpc>
              <a:spcBef>
                <a:spcPts val="408"/>
              </a:spcBef>
              <a:spcAft>
                <a:spcPts val="0"/>
              </a:spcAft>
              <a:buSzPts val="1550"/>
              <a:buChar char="🞇"/>
            </a:pPr>
            <a:r>
              <a:rPr lang="en-US" sz="2040"/>
              <a:t>In case there is no right sub-tree, check for the threaded link and make the threaded node the current node in consideration. The algorithm for in-order traversal of a threaded binary tree is given in Fig. 10.33.</a:t>
            </a:r>
            <a:endParaRPr sz="2040"/>
          </a:p>
        </p:txBody>
      </p:sp>
      <p:sp>
        <p:nvSpPr>
          <p:cNvPr id="578" name="Google Shape;578;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579" name="Google Shape;579;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80" name="Google Shape;580;p34"/>
          <p:cNvPicPr preferRelativeResize="0"/>
          <p:nvPr/>
        </p:nvPicPr>
        <p:blipFill>
          <a:blip r:embed="rId3">
            <a:alphaModFix/>
          </a:blip>
          <a:stretch>
            <a:fillRect/>
          </a:stretch>
        </p:blipFill>
        <p:spPr>
          <a:xfrm>
            <a:off x="1404775" y="3298125"/>
            <a:ext cx="6457047" cy="3026475"/>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5"/>
          <p:cNvSpPr txBox="1">
            <a:spLocks noGrp="1"/>
          </p:cNvSpPr>
          <p:nvPr>
            <p:ph type="title"/>
          </p:nvPr>
        </p:nvSpPr>
        <p:spPr>
          <a:xfrm>
            <a:off x="762000" y="372525"/>
            <a:ext cx="7620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700"/>
              <a:t>Traversing a Threaded Binary Tree</a:t>
            </a:r>
            <a:endParaRPr sz="2700"/>
          </a:p>
        </p:txBody>
      </p:sp>
      <p:sp>
        <p:nvSpPr>
          <p:cNvPr id="587" name="Google Shape;587;p35"/>
          <p:cNvSpPr txBox="1">
            <a:spLocks noGrp="1"/>
          </p:cNvSpPr>
          <p:nvPr>
            <p:ph type="body" idx="1"/>
          </p:nvPr>
        </p:nvSpPr>
        <p:spPr>
          <a:xfrm>
            <a:off x="533400" y="990600"/>
            <a:ext cx="6395100" cy="5638800"/>
          </a:xfrm>
          <a:prstGeom prst="rect">
            <a:avLst/>
          </a:prstGeom>
          <a:noFill/>
          <a:ln>
            <a:noFill/>
          </a:ln>
        </p:spPr>
        <p:txBody>
          <a:bodyPr spcFirstLastPara="1" wrap="square" lIns="91425" tIns="45700" rIns="91425" bIns="45700" anchor="t" anchorCtr="0">
            <a:normAutofit lnSpcReduction="10000"/>
          </a:bodyPr>
          <a:lstStyle/>
          <a:p>
            <a:pPr marL="342900" lvl="0" indent="-280669" algn="l" rtl="0">
              <a:lnSpc>
                <a:spcPct val="80000"/>
              </a:lnSpc>
              <a:spcBef>
                <a:spcPts val="0"/>
              </a:spcBef>
              <a:spcAft>
                <a:spcPts val="0"/>
              </a:spcAft>
              <a:buSzPts val="1240"/>
              <a:buChar char="🞇"/>
            </a:pPr>
            <a:r>
              <a:rPr lang="en-US" sz="1600"/>
              <a:t>Let’s consider the threaded binary tree given in Fig. 10.34 and traverse it using the algorithm.</a:t>
            </a:r>
            <a:endParaRPr sz="2500"/>
          </a:p>
          <a:p>
            <a:pPr marL="342900" lvl="0" indent="-280669" algn="l" rtl="0">
              <a:lnSpc>
                <a:spcPct val="80000"/>
              </a:lnSpc>
              <a:spcBef>
                <a:spcPts val="300"/>
              </a:spcBef>
              <a:spcAft>
                <a:spcPts val="0"/>
              </a:spcAft>
              <a:buSzPts val="1240"/>
              <a:buChar char="🞇"/>
            </a:pPr>
            <a:r>
              <a:rPr lang="en-US" sz="1600"/>
              <a:t>1. Node 1 has a left child i.e., 2 which has not been visited. So, add 2 in the list of visited nodes, make it as the current node.</a:t>
            </a:r>
            <a:endParaRPr sz="1600"/>
          </a:p>
          <a:p>
            <a:pPr marL="342900" lvl="0" indent="-280669" algn="l" rtl="0">
              <a:lnSpc>
                <a:spcPct val="80000"/>
              </a:lnSpc>
              <a:spcBef>
                <a:spcPts val="300"/>
              </a:spcBef>
              <a:spcAft>
                <a:spcPts val="0"/>
              </a:spcAft>
              <a:buSzPts val="1240"/>
              <a:buChar char="🞇"/>
            </a:pPr>
            <a:r>
              <a:rPr lang="en-US" sz="1600"/>
              <a:t>2. Node 2 has a left child i.e., 4 which has not been visited. So, add 4 in the list of visited nodes, make it as the current node.</a:t>
            </a:r>
            <a:endParaRPr sz="2500"/>
          </a:p>
          <a:p>
            <a:pPr marL="342900" lvl="0" indent="-280669" algn="l" rtl="0">
              <a:lnSpc>
                <a:spcPct val="80000"/>
              </a:lnSpc>
              <a:spcBef>
                <a:spcPts val="300"/>
              </a:spcBef>
              <a:spcAft>
                <a:spcPts val="0"/>
              </a:spcAft>
              <a:buSzPts val="1240"/>
              <a:buChar char="🞇"/>
            </a:pPr>
            <a:r>
              <a:rPr lang="en-US" sz="1600"/>
              <a:t>3. Node 4 does not have any left or right child, so print 4 and check for its threaded link. It has a threaded link to node 2, so make node 2 the current node.</a:t>
            </a:r>
            <a:endParaRPr sz="2500"/>
          </a:p>
          <a:p>
            <a:pPr marL="342900" lvl="0" indent="-280669" algn="l" rtl="0">
              <a:lnSpc>
                <a:spcPct val="80000"/>
              </a:lnSpc>
              <a:spcBef>
                <a:spcPts val="300"/>
              </a:spcBef>
              <a:spcAft>
                <a:spcPts val="0"/>
              </a:spcAft>
              <a:buSzPts val="1240"/>
              <a:buChar char="🞇"/>
            </a:pPr>
            <a:r>
              <a:rPr lang="en-US" sz="1600"/>
              <a:t>4. Node 2 has a left child which has already been visited. However, it does not have a right child. Now, print 2 and follow its threaded link to node 1. Make node 1 the current node.</a:t>
            </a:r>
            <a:endParaRPr sz="2500"/>
          </a:p>
          <a:p>
            <a:pPr marL="342900" lvl="0" indent="-280669" algn="l" rtl="0">
              <a:lnSpc>
                <a:spcPct val="80000"/>
              </a:lnSpc>
              <a:spcBef>
                <a:spcPts val="300"/>
              </a:spcBef>
              <a:spcAft>
                <a:spcPts val="0"/>
              </a:spcAft>
              <a:buSzPts val="1240"/>
              <a:buChar char="🞇"/>
            </a:pPr>
            <a:r>
              <a:rPr lang="en-US" sz="1600"/>
              <a:t>5. Node 1 has a left child that has been already visited. So print 1. Node 1 has a right child 3 which has not yet been visited, so make it the current node.</a:t>
            </a:r>
            <a:endParaRPr sz="2500"/>
          </a:p>
          <a:p>
            <a:pPr marL="342900" lvl="0" indent="-280669" algn="l" rtl="0">
              <a:lnSpc>
                <a:spcPct val="80000"/>
              </a:lnSpc>
              <a:spcBef>
                <a:spcPts val="300"/>
              </a:spcBef>
              <a:spcAft>
                <a:spcPts val="0"/>
              </a:spcAft>
              <a:buSzPts val="1240"/>
              <a:buChar char="🞇"/>
            </a:pPr>
            <a:r>
              <a:rPr lang="en-US" sz="1600"/>
              <a:t>6. Node 3 has a left child (node 5) which has not been visited, so make it the current node.</a:t>
            </a:r>
            <a:endParaRPr sz="2500"/>
          </a:p>
          <a:p>
            <a:pPr marL="342900" lvl="0" indent="-280669" algn="l" rtl="0">
              <a:lnSpc>
                <a:spcPct val="80000"/>
              </a:lnSpc>
              <a:spcBef>
                <a:spcPts val="300"/>
              </a:spcBef>
              <a:spcAft>
                <a:spcPts val="0"/>
              </a:spcAft>
              <a:buSzPts val="1240"/>
              <a:buChar char="🞇"/>
            </a:pPr>
            <a:r>
              <a:rPr lang="en-US" sz="1600"/>
              <a:t>7. Node 5 does not have any left or right child. So print 5. However, it does have a threaded link which points to node 3. Make node 3 the current node.</a:t>
            </a:r>
            <a:endParaRPr sz="2500"/>
          </a:p>
          <a:p>
            <a:pPr marL="342900" lvl="0" indent="-280669" algn="l" rtl="0">
              <a:lnSpc>
                <a:spcPct val="80000"/>
              </a:lnSpc>
              <a:spcBef>
                <a:spcPts val="300"/>
              </a:spcBef>
              <a:spcAft>
                <a:spcPts val="0"/>
              </a:spcAft>
              <a:buSzPts val="1240"/>
              <a:buChar char="🞇"/>
            </a:pPr>
            <a:r>
              <a:rPr lang="en-US" sz="1600"/>
              <a:t>8. Node 3 has a left child which has already been visited. So print 3.</a:t>
            </a:r>
            <a:endParaRPr sz="2500"/>
          </a:p>
          <a:p>
            <a:pPr marL="342900" lvl="0" indent="-280669" algn="l" rtl="0">
              <a:lnSpc>
                <a:spcPct val="80000"/>
              </a:lnSpc>
              <a:spcBef>
                <a:spcPts val="300"/>
              </a:spcBef>
              <a:spcAft>
                <a:spcPts val="0"/>
              </a:spcAft>
              <a:buSzPts val="1240"/>
              <a:buChar char="🞇"/>
            </a:pPr>
            <a:r>
              <a:rPr lang="en-US" sz="1600"/>
              <a:t>9. Now there are no nodes left, so we end here. The sequence of nodes printed is—4 2 1 5 3.</a:t>
            </a:r>
            <a:endParaRPr sz="1600"/>
          </a:p>
        </p:txBody>
      </p:sp>
      <p:sp>
        <p:nvSpPr>
          <p:cNvPr id="588" name="Google Shape;588;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589" name="Google Shape;589;p3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90" name="Google Shape;590;p35"/>
          <p:cNvPicPr preferRelativeResize="0"/>
          <p:nvPr/>
        </p:nvPicPr>
        <p:blipFill rotWithShape="1">
          <a:blip r:embed="rId3">
            <a:alphaModFix/>
          </a:blip>
          <a:srcRect/>
          <a:stretch/>
        </p:blipFill>
        <p:spPr>
          <a:xfrm>
            <a:off x="6733750" y="1058325"/>
            <a:ext cx="1947350" cy="169335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6"/>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Advantages of Threaded Binary Tree</a:t>
            </a:r>
            <a:endParaRPr sz="3600"/>
          </a:p>
        </p:txBody>
      </p:sp>
      <p:sp>
        <p:nvSpPr>
          <p:cNvPr id="597" name="Google Shape;597;p36"/>
          <p:cNvSpPr txBox="1">
            <a:spLocks noGrp="1"/>
          </p:cNvSpPr>
          <p:nvPr>
            <p:ph type="body" idx="1"/>
          </p:nvPr>
        </p:nvSpPr>
        <p:spPr>
          <a:xfrm>
            <a:off x="533400" y="1371600"/>
            <a:ext cx="8077200" cy="4572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a:t>It enables linear traversal of elements in the tree.</a:t>
            </a:r>
            <a:endParaRPr/>
          </a:p>
          <a:p>
            <a:pPr marL="342900" lvl="0" indent="-274319" algn="l" rtl="0">
              <a:lnSpc>
                <a:spcPct val="80000"/>
              </a:lnSpc>
              <a:spcBef>
                <a:spcPts val="444"/>
              </a:spcBef>
              <a:spcAft>
                <a:spcPts val="0"/>
              </a:spcAft>
              <a:buSzPts val="1687"/>
              <a:buChar char="🞇"/>
            </a:pPr>
            <a:r>
              <a:rPr lang="en-US" sz="2220"/>
              <a:t>It enables to find the parent of a given element without explicit use of parent pointers.</a:t>
            </a:r>
            <a:endParaRPr/>
          </a:p>
          <a:p>
            <a:pPr marL="342900" lvl="0" indent="-274319" algn="l" rtl="0">
              <a:lnSpc>
                <a:spcPct val="80000"/>
              </a:lnSpc>
              <a:spcBef>
                <a:spcPts val="444"/>
              </a:spcBef>
              <a:spcAft>
                <a:spcPts val="0"/>
              </a:spcAft>
              <a:buSzPts val="1687"/>
              <a:buChar char="🞇"/>
            </a:pPr>
            <a:r>
              <a:rPr lang="en-US" sz="2220"/>
              <a:t>Since nodes contain pointers to in-order predecessor and successor, the threaded tree enables forward and backward traversal of the nodes as given by in-order fashion.</a:t>
            </a:r>
            <a:endParaRPr/>
          </a:p>
          <a:p>
            <a:pPr marL="342900" lvl="0" indent="-274319" algn="l" rtl="0">
              <a:lnSpc>
                <a:spcPct val="80000"/>
              </a:lnSpc>
              <a:spcBef>
                <a:spcPts val="444"/>
              </a:spcBef>
              <a:spcAft>
                <a:spcPts val="0"/>
              </a:spcAft>
              <a:buSzPts val="1687"/>
              <a:buChar char="🞇"/>
            </a:pPr>
            <a:r>
              <a:rPr lang="en-US" sz="2220"/>
              <a:t>Thus, we see the basic difference between a binary tree and a threaded binary tree is that in binary trees a node stores a NULL pointer if it has no child and so there is no way to traverse back.</a:t>
            </a:r>
            <a:endParaRPr sz="2220"/>
          </a:p>
        </p:txBody>
      </p:sp>
      <p:sp>
        <p:nvSpPr>
          <p:cNvPr id="598" name="Google Shape;598;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599" name="Google Shape;599;p3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
          <p:cNvSpPr txBox="1">
            <a:spLocks noGrp="1"/>
          </p:cNvSpPr>
          <p:nvPr>
            <p:ph type="title"/>
          </p:nvPr>
        </p:nvSpPr>
        <p:spPr>
          <a:xfrm>
            <a:off x="990600" y="6096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285" name="Google Shape;285;p4"/>
          <p:cNvSpPr txBox="1">
            <a:spLocks noGrp="1"/>
          </p:cNvSpPr>
          <p:nvPr>
            <p:ph type="body" idx="1"/>
          </p:nvPr>
        </p:nvSpPr>
        <p:spPr>
          <a:xfrm>
            <a:off x="685800" y="3581400"/>
            <a:ext cx="7848600" cy="2667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a:t>The root node is 39. The left sub-tree of the root node consists of nodes 9, 10, 18, 19, 21, 27, 28, 29, and 36. </a:t>
            </a:r>
            <a:endParaRPr sz="1679"/>
          </a:p>
          <a:p>
            <a:pPr marL="342900" lvl="0" indent="-274320" algn="l" rtl="0">
              <a:lnSpc>
                <a:spcPct val="80000"/>
              </a:lnSpc>
              <a:spcBef>
                <a:spcPts val="336"/>
              </a:spcBef>
              <a:spcAft>
                <a:spcPts val="0"/>
              </a:spcAft>
              <a:buSzPts val="1276"/>
              <a:buChar char="🞇"/>
            </a:pPr>
            <a:r>
              <a:rPr lang="en-US" sz="1679"/>
              <a:t>All these nodes have smaller values than the root node. </a:t>
            </a:r>
            <a:endParaRPr sz="1679"/>
          </a:p>
          <a:p>
            <a:pPr marL="342900" lvl="0" indent="-274320" algn="l" rtl="0">
              <a:lnSpc>
                <a:spcPct val="80000"/>
              </a:lnSpc>
              <a:spcBef>
                <a:spcPts val="336"/>
              </a:spcBef>
              <a:spcAft>
                <a:spcPts val="0"/>
              </a:spcAft>
              <a:buSzPts val="1276"/>
              <a:buChar char="🞇"/>
            </a:pPr>
            <a:r>
              <a:rPr lang="en-US" sz="1679"/>
              <a:t>The right sub-tree of the root node consists of nodes 40, 45, 54, 59, 60, and 65. </a:t>
            </a:r>
            <a:endParaRPr sz="1679"/>
          </a:p>
          <a:p>
            <a:pPr marL="342900" lvl="0" indent="-274320" algn="l" rtl="0">
              <a:lnSpc>
                <a:spcPct val="80000"/>
              </a:lnSpc>
              <a:spcBef>
                <a:spcPts val="336"/>
              </a:spcBef>
              <a:spcAft>
                <a:spcPts val="0"/>
              </a:spcAft>
              <a:buSzPts val="1276"/>
              <a:buChar char="🞇"/>
            </a:pPr>
            <a:r>
              <a:rPr lang="en-US" sz="1679"/>
              <a:t>Recursively, each of the sub-trees also obeys the binary search tree constraint.</a:t>
            </a:r>
            <a:endParaRPr/>
          </a:p>
          <a:p>
            <a:pPr marL="342900" lvl="0" indent="-274320" algn="l" rtl="0">
              <a:lnSpc>
                <a:spcPct val="80000"/>
              </a:lnSpc>
              <a:spcBef>
                <a:spcPts val="336"/>
              </a:spcBef>
              <a:spcAft>
                <a:spcPts val="0"/>
              </a:spcAft>
              <a:buSzPts val="1276"/>
              <a:buChar char="🞇"/>
            </a:pPr>
            <a:r>
              <a:rPr lang="en-US" sz="1679"/>
              <a:t>For example, in the left sub-tree of the root node, 27 is the root and all elements in its left sub-tree (9, 10, 18, 19, 21) are smaller than 27, while all nodes in its right sub-tree (28, 29, and 36) are greater than the root node’s value.</a:t>
            </a:r>
            <a:endParaRPr/>
          </a:p>
        </p:txBody>
      </p:sp>
      <p:sp>
        <p:nvSpPr>
          <p:cNvPr id="286" name="Google Shape;286;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287" name="Google Shape;287;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88" name="Google Shape;288;p4"/>
          <p:cNvPicPr preferRelativeResize="0"/>
          <p:nvPr/>
        </p:nvPicPr>
        <p:blipFill rotWithShape="1">
          <a:blip r:embed="rId3">
            <a:alphaModFix/>
          </a:blip>
          <a:srcRect/>
          <a:stretch/>
        </p:blipFill>
        <p:spPr>
          <a:xfrm>
            <a:off x="2819400" y="1204913"/>
            <a:ext cx="2890837" cy="23002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
          <p:cNvSpPr txBox="1">
            <a:spLocks noGrp="1"/>
          </p:cNvSpPr>
          <p:nvPr>
            <p:ph type="title"/>
          </p:nvPr>
        </p:nvSpPr>
        <p:spPr>
          <a:xfrm>
            <a:off x="940075" y="44945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295" name="Google Shape;295;p5"/>
          <p:cNvSpPr txBox="1">
            <a:spLocks noGrp="1"/>
          </p:cNvSpPr>
          <p:nvPr>
            <p:ph type="body" idx="1"/>
          </p:nvPr>
        </p:nvSpPr>
        <p:spPr>
          <a:xfrm>
            <a:off x="654875" y="3443275"/>
            <a:ext cx="7848600" cy="3871800"/>
          </a:xfrm>
          <a:prstGeom prst="rect">
            <a:avLst/>
          </a:prstGeom>
          <a:noFill/>
          <a:ln>
            <a:noFill/>
          </a:ln>
        </p:spPr>
        <p:txBody>
          <a:bodyPr spcFirstLastPara="1" wrap="square" lIns="91425" tIns="45700" rIns="91425" bIns="45700" anchor="t" anchorCtr="0">
            <a:normAutofit/>
          </a:bodyPr>
          <a:lstStyle/>
          <a:p>
            <a:pPr marL="342900" lvl="0" indent="-307591" algn="l" rtl="0">
              <a:lnSpc>
                <a:spcPct val="80000"/>
              </a:lnSpc>
              <a:spcBef>
                <a:spcPts val="336"/>
              </a:spcBef>
              <a:spcAft>
                <a:spcPts val="0"/>
              </a:spcAft>
              <a:buSzPts val="1800"/>
              <a:buChar char="🞇"/>
            </a:pPr>
            <a:r>
              <a:rPr lang="en-US" sz="1800"/>
              <a:t>For example, in the given tree, if we have to search for 29, then we know that we have to scan only the left sub-tree. If the value is present in the tree, it will only be in the left sub-tree, as 29 is smaller than 39 (the root node’s value). The left sub-tree has a root node with the value 27. Since 29 is greater than 27, we will move to the right sub-tree, where we will find the element. </a:t>
            </a:r>
            <a:endParaRPr sz="1800"/>
          </a:p>
          <a:p>
            <a:pPr marL="342900" lvl="0" indent="-307591" algn="l" rtl="0">
              <a:lnSpc>
                <a:spcPct val="80000"/>
              </a:lnSpc>
              <a:spcBef>
                <a:spcPts val="336"/>
              </a:spcBef>
              <a:spcAft>
                <a:spcPts val="0"/>
              </a:spcAft>
              <a:buSzPts val="1800"/>
              <a:buChar char="🞇"/>
            </a:pPr>
            <a:r>
              <a:rPr lang="en-US" sz="1800"/>
              <a:t>Due to its efficiency in searching elements, binary search trees are widely used in dictionary problems where the code always inserts and searches the elements that are indexed by some key value.</a:t>
            </a:r>
            <a:endParaRPr sz="1800"/>
          </a:p>
        </p:txBody>
      </p:sp>
      <p:sp>
        <p:nvSpPr>
          <p:cNvPr id="296" name="Google Shape;296;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297" name="Google Shape;297;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98" name="Google Shape;298;p5"/>
          <p:cNvPicPr preferRelativeResize="0"/>
          <p:nvPr/>
        </p:nvPicPr>
        <p:blipFill rotWithShape="1">
          <a:blip r:embed="rId3">
            <a:alphaModFix/>
          </a:blip>
          <a:srcRect/>
          <a:stretch/>
        </p:blipFill>
        <p:spPr>
          <a:xfrm>
            <a:off x="5318487" y="732013"/>
            <a:ext cx="3228375" cy="2568875"/>
          </a:xfrm>
          <a:prstGeom prst="rect">
            <a:avLst/>
          </a:prstGeom>
          <a:noFill/>
          <a:ln>
            <a:noFill/>
          </a:ln>
        </p:spPr>
      </p:pic>
      <p:sp>
        <p:nvSpPr>
          <p:cNvPr id="299" name="Google Shape;299;p5"/>
          <p:cNvSpPr txBox="1">
            <a:spLocks noGrp="1"/>
          </p:cNvSpPr>
          <p:nvPr>
            <p:ph type="body" idx="1"/>
          </p:nvPr>
        </p:nvSpPr>
        <p:spPr>
          <a:xfrm>
            <a:off x="682750" y="1440050"/>
            <a:ext cx="4346400" cy="2380800"/>
          </a:xfrm>
          <a:prstGeom prst="rect">
            <a:avLst/>
          </a:prstGeom>
          <a:noFill/>
          <a:ln>
            <a:noFill/>
          </a:ln>
        </p:spPr>
        <p:txBody>
          <a:bodyPr spcFirstLastPara="1" wrap="square" lIns="91425" tIns="45700" rIns="91425" bIns="45700" anchor="t" anchorCtr="0">
            <a:noAutofit/>
          </a:bodyPr>
          <a:lstStyle/>
          <a:p>
            <a:pPr marL="342900" lvl="0" indent="-307591" algn="l" rtl="0">
              <a:lnSpc>
                <a:spcPct val="80000"/>
              </a:lnSpc>
              <a:spcBef>
                <a:spcPts val="0"/>
              </a:spcBef>
              <a:spcAft>
                <a:spcPts val="0"/>
              </a:spcAft>
              <a:buSzPts val="1800"/>
              <a:buChar char="🞇"/>
            </a:pPr>
            <a:r>
              <a:rPr lang="en-US" sz="1800" dirty="0"/>
              <a:t>Since the nodes in a binary search tree are ordered, the time needed to search an element in the tree is greatly reduced. </a:t>
            </a:r>
            <a:endParaRPr sz="1800" dirty="0"/>
          </a:p>
          <a:p>
            <a:pPr marL="342900" lvl="0" indent="-307591" algn="l" rtl="0">
              <a:lnSpc>
                <a:spcPct val="80000"/>
              </a:lnSpc>
              <a:spcBef>
                <a:spcPts val="336"/>
              </a:spcBef>
              <a:spcAft>
                <a:spcPts val="0"/>
              </a:spcAft>
              <a:buSzPts val="1800"/>
              <a:buChar char="🞇"/>
            </a:pPr>
            <a:r>
              <a:rPr lang="en-US" sz="1800" dirty="0"/>
              <a:t>Whenever we search for an element, we do not need to traverse the entire tree. At every node, we get a hint regarding which sub-tree to search in.</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
          <p:cNvSpPr txBox="1">
            <a:spLocks noGrp="1"/>
          </p:cNvSpPr>
          <p:nvPr>
            <p:ph type="title"/>
          </p:nvPr>
        </p:nvSpPr>
        <p:spPr>
          <a:xfrm>
            <a:off x="685800" y="337475"/>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200"/>
              <a:t>Binary Search Trees</a:t>
            </a:r>
            <a:endParaRPr sz="3200"/>
          </a:p>
        </p:txBody>
      </p:sp>
      <p:sp>
        <p:nvSpPr>
          <p:cNvPr id="306" name="Google Shape;306;p6"/>
          <p:cNvSpPr txBox="1">
            <a:spLocks noGrp="1"/>
          </p:cNvSpPr>
          <p:nvPr>
            <p:ph type="body" idx="1"/>
          </p:nvPr>
        </p:nvSpPr>
        <p:spPr>
          <a:xfrm>
            <a:off x="685800" y="914400"/>
            <a:ext cx="7848600" cy="5548313"/>
          </a:xfrm>
          <a:prstGeom prst="rect">
            <a:avLst/>
          </a:prstGeom>
          <a:noFill/>
          <a:ln>
            <a:noFill/>
          </a:ln>
        </p:spPr>
        <p:txBody>
          <a:bodyPr spcFirstLastPara="1" wrap="square" lIns="91425" tIns="45700" rIns="91425" bIns="45700" anchor="t" anchorCtr="0">
            <a:normAutofit/>
          </a:bodyPr>
          <a:lstStyle/>
          <a:p>
            <a:pPr marL="342900" lvl="0" indent="-298196" algn="l" rtl="0">
              <a:spcBef>
                <a:spcPts val="0"/>
              </a:spcBef>
              <a:spcAft>
                <a:spcPts val="0"/>
              </a:spcAft>
              <a:buSzPts val="2200"/>
              <a:buChar char="🞇"/>
            </a:pPr>
            <a:r>
              <a:rPr lang="en-US" sz="2200"/>
              <a:t>Binary search trees also speed up the insertion and deletion operations. </a:t>
            </a:r>
            <a:endParaRPr sz="2200"/>
          </a:p>
          <a:p>
            <a:pPr marL="342900" lvl="0" indent="-298196" algn="l" rtl="0">
              <a:spcBef>
                <a:spcPts val="480"/>
              </a:spcBef>
              <a:spcAft>
                <a:spcPts val="0"/>
              </a:spcAft>
              <a:buSzPts val="2200"/>
              <a:buChar char="🞇"/>
            </a:pPr>
            <a:r>
              <a:rPr lang="en-US" sz="2200"/>
              <a:t>The tree has a speed advantage when the data in the structure changes rapidly.</a:t>
            </a:r>
            <a:endParaRPr sz="2200"/>
          </a:p>
          <a:p>
            <a:pPr marL="342900" lvl="0" indent="-298196" algn="l" rtl="0">
              <a:spcBef>
                <a:spcPts val="480"/>
              </a:spcBef>
              <a:spcAft>
                <a:spcPts val="0"/>
              </a:spcAft>
              <a:buSzPts val="2200"/>
              <a:buChar char="🞇"/>
            </a:pPr>
            <a:r>
              <a:rPr lang="en-US" sz="2200"/>
              <a:t>Binary search trees are considered to be efficient data structures especially when compared with sorted linear arrays and linked lists. </a:t>
            </a:r>
            <a:endParaRPr sz="2200"/>
          </a:p>
          <a:p>
            <a:pPr marL="342900" lvl="0" indent="-327152" algn="l" rtl="0">
              <a:lnSpc>
                <a:spcPct val="80000"/>
              </a:lnSpc>
              <a:spcBef>
                <a:spcPts val="336"/>
              </a:spcBef>
              <a:spcAft>
                <a:spcPts val="0"/>
              </a:spcAft>
              <a:buSzPts val="2200"/>
              <a:buChar char="🞇"/>
            </a:pPr>
            <a:r>
              <a:rPr lang="en-US" sz="2200"/>
              <a:t>In binary search tree, the average running time of a search operation is O(log</a:t>
            </a:r>
            <a:r>
              <a:rPr lang="en-US" sz="2200" baseline="-25000"/>
              <a:t>2</a:t>
            </a:r>
            <a:r>
              <a:rPr lang="en-US" sz="2200"/>
              <a:t>n), as at every step, we eliminate half of the sub-tree from the search process. </a:t>
            </a:r>
            <a:endParaRPr sz="2200"/>
          </a:p>
          <a:p>
            <a:pPr marL="342900" lvl="0" indent="-298196" algn="l" rtl="0">
              <a:spcBef>
                <a:spcPts val="480"/>
              </a:spcBef>
              <a:spcAft>
                <a:spcPts val="0"/>
              </a:spcAft>
              <a:buSzPts val="2200"/>
              <a:buChar char="🞇"/>
            </a:pPr>
            <a:r>
              <a:rPr lang="en-US" sz="2200"/>
              <a:t>In a sorted array, searching can be done in O(log</a:t>
            </a:r>
            <a:r>
              <a:rPr lang="en-US" sz="2200" baseline="-25000"/>
              <a:t>2</a:t>
            </a:r>
            <a:r>
              <a:rPr lang="en-US" sz="2200"/>
              <a:t>n) time, but insertions and deletions are quite expensive. </a:t>
            </a:r>
            <a:endParaRPr sz="2200"/>
          </a:p>
          <a:p>
            <a:pPr marL="342900" lvl="0" indent="-298196" algn="l" rtl="0">
              <a:spcBef>
                <a:spcPts val="480"/>
              </a:spcBef>
              <a:spcAft>
                <a:spcPts val="0"/>
              </a:spcAft>
              <a:buSzPts val="2200"/>
              <a:buChar char="🞇"/>
            </a:pPr>
            <a:r>
              <a:rPr lang="en-US" sz="2200"/>
              <a:t>In contrast, inserting and deleting elements in a linked list is easier, but searching for an element is done in O(n) time.</a:t>
            </a:r>
            <a:endParaRPr sz="2200"/>
          </a:p>
        </p:txBody>
      </p:sp>
      <p:sp>
        <p:nvSpPr>
          <p:cNvPr id="307" name="Google Shape;307;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308" name="Google Shape;308;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
          <p:cNvSpPr txBox="1">
            <a:spLocks noGrp="1"/>
          </p:cNvSpPr>
          <p:nvPr>
            <p:ph type="title"/>
          </p:nvPr>
        </p:nvSpPr>
        <p:spPr>
          <a:xfrm>
            <a:off x="993600" y="532525"/>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315" name="Google Shape;315;p7"/>
          <p:cNvSpPr txBox="1">
            <a:spLocks noGrp="1"/>
          </p:cNvSpPr>
          <p:nvPr>
            <p:ph type="body" idx="1"/>
          </p:nvPr>
        </p:nvSpPr>
        <p:spPr>
          <a:xfrm>
            <a:off x="685800" y="3581400"/>
            <a:ext cx="7848600" cy="2895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a:t>However, in the worst case, a binary search tree will take O(n) time to search for an element. </a:t>
            </a:r>
            <a:endParaRPr sz="1679"/>
          </a:p>
          <a:p>
            <a:pPr marL="342900" lvl="0" indent="-274320" algn="l" rtl="0">
              <a:lnSpc>
                <a:spcPct val="80000"/>
              </a:lnSpc>
              <a:spcBef>
                <a:spcPts val="336"/>
              </a:spcBef>
              <a:spcAft>
                <a:spcPts val="0"/>
              </a:spcAft>
              <a:buSzPts val="1276"/>
              <a:buChar char="🞇"/>
            </a:pPr>
            <a:r>
              <a:rPr lang="en-US" sz="1679"/>
              <a:t>The worst case would occur when the tree is a linear chain of nodes as given in Figure.</a:t>
            </a:r>
            <a:endParaRPr sz="1679"/>
          </a:p>
          <a:p>
            <a:pPr marL="342900" lvl="0" indent="-274320" algn="l" rtl="0">
              <a:lnSpc>
                <a:spcPct val="80000"/>
              </a:lnSpc>
              <a:spcBef>
                <a:spcPts val="336"/>
              </a:spcBef>
              <a:spcAft>
                <a:spcPts val="0"/>
              </a:spcAft>
              <a:buSzPts val="1276"/>
              <a:buChar char="🞇"/>
            </a:pPr>
            <a:r>
              <a:rPr lang="en-US" sz="1679"/>
              <a:t>To summarize, a binary search tree is a binary tree with the following properties:</a:t>
            </a:r>
            <a:endParaRPr/>
          </a:p>
          <a:p>
            <a:pPr marL="640080" lvl="1" indent="-274320" algn="l" rtl="0">
              <a:lnSpc>
                <a:spcPct val="80000"/>
              </a:lnSpc>
              <a:spcBef>
                <a:spcPts val="308"/>
              </a:spcBef>
              <a:spcAft>
                <a:spcPts val="0"/>
              </a:spcAft>
              <a:buSzPts val="1170"/>
              <a:buChar char="🞇"/>
            </a:pPr>
            <a:r>
              <a:rPr lang="en-US" sz="1540"/>
              <a:t>The left sub-tree of a node N contains values that are less than N’s value.</a:t>
            </a:r>
            <a:endParaRPr/>
          </a:p>
          <a:p>
            <a:pPr marL="640080" lvl="1" indent="-274320" algn="l" rtl="0">
              <a:lnSpc>
                <a:spcPct val="80000"/>
              </a:lnSpc>
              <a:spcBef>
                <a:spcPts val="308"/>
              </a:spcBef>
              <a:spcAft>
                <a:spcPts val="0"/>
              </a:spcAft>
              <a:buSzPts val="1170"/>
              <a:buChar char="🞇"/>
            </a:pPr>
            <a:r>
              <a:rPr lang="en-US" sz="1540"/>
              <a:t>The right sub-tree of a node N contains values that are greater than N’s value.</a:t>
            </a:r>
            <a:endParaRPr/>
          </a:p>
          <a:p>
            <a:pPr marL="640080" lvl="1" indent="-274320" algn="l" rtl="0">
              <a:lnSpc>
                <a:spcPct val="80000"/>
              </a:lnSpc>
              <a:spcBef>
                <a:spcPts val="308"/>
              </a:spcBef>
              <a:spcAft>
                <a:spcPts val="0"/>
              </a:spcAft>
              <a:buSzPts val="1170"/>
              <a:buChar char="🞇"/>
            </a:pPr>
            <a:r>
              <a:rPr lang="en-US" sz="1540"/>
              <a:t>Both the left and the right binary trees also satisfy these properties and, thus, are binary search trees.</a:t>
            </a:r>
            <a:endParaRPr/>
          </a:p>
        </p:txBody>
      </p:sp>
      <p:sp>
        <p:nvSpPr>
          <p:cNvPr id="316" name="Google Shape;316;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317" name="Google Shape;317;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18" name="Google Shape;318;p7"/>
          <p:cNvPicPr preferRelativeResize="0"/>
          <p:nvPr/>
        </p:nvPicPr>
        <p:blipFill rotWithShape="1">
          <a:blip r:embed="rId3">
            <a:alphaModFix/>
          </a:blip>
          <a:srcRect/>
          <a:stretch/>
        </p:blipFill>
        <p:spPr>
          <a:xfrm>
            <a:off x="2438400" y="1143000"/>
            <a:ext cx="2823483" cy="228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8"/>
          <p:cNvSpPr txBox="1">
            <a:spLocks noGrp="1"/>
          </p:cNvSpPr>
          <p:nvPr>
            <p:ph type="title"/>
          </p:nvPr>
        </p:nvSpPr>
        <p:spPr>
          <a:xfrm>
            <a:off x="914400" y="838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325" name="Google Shape;325;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326" name="Google Shape;326;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27" name="Google Shape;327;p8"/>
          <p:cNvPicPr preferRelativeResize="0"/>
          <p:nvPr/>
        </p:nvPicPr>
        <p:blipFill rotWithShape="1">
          <a:blip r:embed="rId3">
            <a:alphaModFix/>
          </a:blip>
          <a:srcRect/>
          <a:stretch/>
        </p:blipFill>
        <p:spPr>
          <a:xfrm>
            <a:off x="1219200" y="1985963"/>
            <a:ext cx="6729175" cy="1976437"/>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9"/>
          <p:cNvSpPr txBox="1">
            <a:spLocks noGrp="1"/>
          </p:cNvSpPr>
          <p:nvPr>
            <p:ph type="title"/>
          </p:nvPr>
        </p:nvSpPr>
        <p:spPr>
          <a:xfrm>
            <a:off x="914400" y="533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334" name="Google Shape;334;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335" name="Google Shape;335;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36" name="Google Shape;336;p9"/>
          <p:cNvPicPr preferRelativeResize="0"/>
          <p:nvPr/>
        </p:nvPicPr>
        <p:blipFill rotWithShape="1">
          <a:blip r:embed="rId3">
            <a:alphaModFix/>
          </a:blip>
          <a:srcRect/>
          <a:stretch/>
        </p:blipFill>
        <p:spPr>
          <a:xfrm>
            <a:off x="1447800" y="1300714"/>
            <a:ext cx="6019800" cy="2280686"/>
          </a:xfrm>
          <a:prstGeom prst="rect">
            <a:avLst/>
          </a:prstGeom>
          <a:noFill/>
          <a:ln>
            <a:noFill/>
          </a:ln>
        </p:spPr>
      </p:pic>
      <p:pic>
        <p:nvPicPr>
          <p:cNvPr id="337" name="Google Shape;337;p9"/>
          <p:cNvPicPr preferRelativeResize="0"/>
          <p:nvPr/>
        </p:nvPicPr>
        <p:blipFill rotWithShape="1">
          <a:blip r:embed="rId4">
            <a:alphaModFix/>
          </a:blip>
          <a:srcRect/>
          <a:stretch/>
        </p:blipFill>
        <p:spPr>
          <a:xfrm>
            <a:off x="1600200" y="3857625"/>
            <a:ext cx="5580606" cy="18573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4083</Words>
  <Application>Microsoft Office PowerPoint</Application>
  <PresentationFormat>Ekran Gösterisi (4:3)</PresentationFormat>
  <Paragraphs>328</Paragraphs>
  <Slides>35</Slides>
  <Notes>35</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35</vt:i4>
      </vt:variant>
    </vt:vector>
  </HeadingPairs>
  <TitlesOfParts>
    <vt:vector size="40" baseType="lpstr">
      <vt:lpstr>Arial</vt:lpstr>
      <vt:lpstr>Century Gothic</vt:lpstr>
      <vt:lpstr>Noto Sans Symbols</vt:lpstr>
      <vt:lpstr>Calibri</vt:lpstr>
      <vt:lpstr>Austin</vt:lpstr>
      <vt:lpstr>BLM267</vt:lpstr>
      <vt:lpstr>PowerPoint Sunusu</vt:lpstr>
      <vt:lpstr>Binary Search Trees</vt:lpstr>
      <vt:lpstr>Binary Search Trees</vt:lpstr>
      <vt:lpstr>Binary Search Trees</vt:lpstr>
      <vt:lpstr>Binary Search Trees</vt:lpstr>
      <vt:lpstr>Binary Search Trees</vt:lpstr>
      <vt:lpstr>Binary Search Trees</vt:lpstr>
      <vt:lpstr>Binary Search Trees</vt:lpstr>
      <vt:lpstr>Searching for a Node in a Binary Search Tree</vt:lpstr>
      <vt:lpstr>Searching for a Node in a Binary Search Tree</vt:lpstr>
      <vt:lpstr>Inserting a New Node in a Binary Search Tree</vt:lpstr>
      <vt:lpstr>Inserting a New Node in a Binary Search Tree</vt:lpstr>
      <vt:lpstr>Deleting a Node from a Binary Search Tree</vt:lpstr>
      <vt:lpstr>Deleting a Node from a Binary Search Tree</vt:lpstr>
      <vt:lpstr>Deleting a Node from a Binary Search Tree</vt:lpstr>
      <vt:lpstr>Deletiang a Node from a Binary Search Tree</vt:lpstr>
      <vt:lpstr>Deleting a Node from a Binary Search Tree</vt:lpstr>
      <vt:lpstr>Deleting a Node from a Binary Search Tree</vt:lpstr>
      <vt:lpstr>Determining the Height of a Binary Search Tree</vt:lpstr>
      <vt:lpstr>Determining the Number of Nodes</vt:lpstr>
      <vt:lpstr>Determining the Number of Internal Nodes</vt:lpstr>
      <vt:lpstr>Determining the Number of External Nodes</vt:lpstr>
      <vt:lpstr>Deleting a Binary Search Tree</vt:lpstr>
      <vt:lpstr>Finding the Smallest Node in a Binary Search Tree</vt:lpstr>
      <vt:lpstr>Finding the Largest Node in a Binary Search Tree</vt:lpstr>
      <vt:lpstr>Threaded Binary Trees</vt:lpstr>
      <vt:lpstr>Threaded Binary Trees</vt:lpstr>
      <vt:lpstr>Threaded Binary Trees</vt:lpstr>
      <vt:lpstr>One-way Threading</vt:lpstr>
      <vt:lpstr>Two-way Threading</vt:lpstr>
      <vt:lpstr>Threaded Binary Trees</vt:lpstr>
      <vt:lpstr>Traversing a Threaded Binary Tree</vt:lpstr>
      <vt:lpstr>Traversing a Threaded Binary Tree</vt:lpstr>
      <vt:lpstr>Advantages of Threaded Binary Tree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Admin</cp:lastModifiedBy>
  <cp:revision>9</cp:revision>
  <dcterms:created xsi:type="dcterms:W3CDTF">2006-08-16T00:00:00Z</dcterms:created>
  <dcterms:modified xsi:type="dcterms:W3CDTF">2021-11-26T09:44:37Z</dcterms:modified>
</cp:coreProperties>
</file>