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12" r:id="rId19"/>
    <p:sldId id="274" r:id="rId20"/>
    <p:sldId id="275" r:id="rId21"/>
    <p:sldId id="276" r:id="rId22"/>
    <p:sldId id="277" r:id="rId23"/>
    <p:sldId id="278" r:id="rId24"/>
    <p:sldId id="279" r:id="rId25"/>
    <p:sldId id="280" r:id="rId26"/>
    <p:sldId id="281" r:id="rId27"/>
    <p:sldId id="282" r:id="rId28"/>
    <p:sldId id="283"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Lst>
  <p:sldSz cx="9144000" cy="6858000" type="screen4x3"/>
  <p:notesSz cx="6858000" cy="9144000"/>
  <p:embeddedFontLst>
    <p:embeddedFont>
      <p:font typeface="Calibri" pitchFamily="34" charset="0"/>
      <p:regular r:id="rId51"/>
      <p:bold r:id="rId52"/>
      <p:italic r:id="rId53"/>
      <p:boldItalic r:id="rId54"/>
    </p:embeddedFont>
    <p:embeddedFont>
      <p:font typeface="Century Gothic"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jCNNr2jqpr7cXrJ1Sx/OYk6kQZ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71910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9" name="Google Shape;33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9" name="Google Shape;34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9" name="Google Shape;36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9" name="Google Shape;37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0" name="Google Shape;39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0" name="Google Shape;400;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0" name="Google Shape;41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0" name="Google Shape;42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0" name="Google Shape;43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9" name="Google Shape;43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9" name="Google Shape;449;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9" name="Google Shape;45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8" name="Google Shape;46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8" name="Google Shape;47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7" name="Google Shape;487;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7" name="Google Shape;497;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9" name="Google Shape;509;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8" name="Google Shape;518;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5" name="Google Shape;565;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4" name="Google Shape;57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5" name="Google Shape;58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7" name="Google Shape;597;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8" name="Google Shape;608;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0" name="Google Shape;62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1" name="Google Shape;631;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3" name="Google Shape;643;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3" name="Google Shape;65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4" name="Google Shape;654;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4" name="Google Shape;66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2" name="Google Shape;67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3" name="Google Shape;673;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4" name="Google Shape;28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2" name="Google Shape;682;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1" name="Google Shape;69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2" name="Google Shape;692;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1" name="Google Shape;701;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1" name="Google Shape;711;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9" name="Google Shape;719;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0" name="Google Shape;720;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Google Shape;72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0" name="Google Shape;730;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Google Shape;73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9" name="Google Shape;739;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0" name="Google Shape;75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8" name="Google Shape;75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9" name="Google Shape;759;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3" name="Google Shape;29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9" name="Google Shape;32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56"/>
          <p:cNvGrpSpPr/>
          <p:nvPr/>
        </p:nvGrpSpPr>
        <p:grpSpPr>
          <a:xfrm>
            <a:off x="-644959" y="0"/>
            <a:ext cx="10458653" cy="7117071"/>
            <a:chOff x="-644959" y="0"/>
            <a:chExt cx="10458653" cy="7117071"/>
          </a:xfrm>
        </p:grpSpPr>
        <p:grpSp>
          <p:nvGrpSpPr>
            <p:cNvPr id="59" name="Google Shape;59;p56"/>
            <p:cNvGrpSpPr/>
            <p:nvPr/>
          </p:nvGrpSpPr>
          <p:grpSpPr>
            <a:xfrm>
              <a:off x="0" y="0"/>
              <a:ext cx="9144000" cy="6858000"/>
              <a:chOff x="0" y="0"/>
              <a:chExt cx="9144000" cy="6858000"/>
            </a:xfrm>
          </p:grpSpPr>
          <p:grpSp>
            <p:nvGrpSpPr>
              <p:cNvPr id="60" name="Google Shape;60;p56"/>
              <p:cNvGrpSpPr/>
              <p:nvPr/>
            </p:nvGrpSpPr>
            <p:grpSpPr>
              <a:xfrm>
                <a:off x="0" y="0"/>
                <a:ext cx="2514600" cy="6858000"/>
                <a:chOff x="0" y="0"/>
                <a:chExt cx="2514600" cy="6858000"/>
              </a:xfrm>
            </p:grpSpPr>
            <p:sp>
              <p:nvSpPr>
                <p:cNvPr id="61" name="Google Shape;61;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56"/>
              <p:cNvGrpSpPr/>
              <p:nvPr/>
            </p:nvGrpSpPr>
            <p:grpSpPr>
              <a:xfrm>
                <a:off x="422910" y="0"/>
                <a:ext cx="2514600" cy="6858000"/>
                <a:chOff x="0" y="0"/>
                <a:chExt cx="2514600" cy="6858000"/>
              </a:xfrm>
            </p:grpSpPr>
            <p:sp>
              <p:nvSpPr>
                <p:cNvPr id="65" name="Google Shape;65;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56"/>
              <p:cNvGrpSpPr/>
              <p:nvPr/>
            </p:nvGrpSpPr>
            <p:grpSpPr>
              <a:xfrm rot="10800000">
                <a:off x="6629400" y="0"/>
                <a:ext cx="2514600" cy="6858000"/>
                <a:chOff x="0" y="0"/>
                <a:chExt cx="2514600" cy="6858000"/>
              </a:xfrm>
            </p:grpSpPr>
            <p:sp>
              <p:nvSpPr>
                <p:cNvPr id="69" name="Google Shape;69;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5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5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5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5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5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5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5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5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5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5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5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5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5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5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5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5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5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5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5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5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5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5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5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5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5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56"/>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56"/>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56"/>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6"/>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56"/>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56"/>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56"/>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
        <p:nvSpPr>
          <p:cNvPr id="105" name="Google Shape;105;p5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6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5"/>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6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6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66"/>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66"/>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6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5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57"/>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5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58"/>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8"/>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5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5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23" name="Google Shape;123;p59"/>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59"/>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6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0"/>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60"/>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60"/>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60"/>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6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6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6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63"/>
          <p:cNvGrpSpPr/>
          <p:nvPr/>
        </p:nvGrpSpPr>
        <p:grpSpPr>
          <a:xfrm>
            <a:off x="-644959" y="0"/>
            <a:ext cx="10458653" cy="7117071"/>
            <a:chOff x="-644959" y="0"/>
            <a:chExt cx="10458653" cy="7117071"/>
          </a:xfrm>
        </p:grpSpPr>
        <p:grpSp>
          <p:nvGrpSpPr>
            <p:cNvPr id="145" name="Google Shape;145;p63"/>
            <p:cNvGrpSpPr/>
            <p:nvPr/>
          </p:nvGrpSpPr>
          <p:grpSpPr>
            <a:xfrm>
              <a:off x="0" y="0"/>
              <a:ext cx="9144000" cy="6858000"/>
              <a:chOff x="0" y="0"/>
              <a:chExt cx="9144000" cy="6858000"/>
            </a:xfrm>
          </p:grpSpPr>
          <p:grpSp>
            <p:nvGrpSpPr>
              <p:cNvPr id="146" name="Google Shape;146;p63"/>
              <p:cNvGrpSpPr/>
              <p:nvPr/>
            </p:nvGrpSpPr>
            <p:grpSpPr>
              <a:xfrm>
                <a:off x="0" y="0"/>
                <a:ext cx="2514600" cy="6858000"/>
                <a:chOff x="0" y="0"/>
                <a:chExt cx="2514600" cy="6858000"/>
              </a:xfrm>
            </p:grpSpPr>
            <p:sp>
              <p:nvSpPr>
                <p:cNvPr id="147" name="Google Shape;147;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63"/>
              <p:cNvGrpSpPr/>
              <p:nvPr/>
            </p:nvGrpSpPr>
            <p:grpSpPr>
              <a:xfrm>
                <a:off x="422910" y="0"/>
                <a:ext cx="2514600" cy="6858000"/>
                <a:chOff x="0" y="0"/>
                <a:chExt cx="2514600" cy="6858000"/>
              </a:xfrm>
            </p:grpSpPr>
            <p:sp>
              <p:nvSpPr>
                <p:cNvPr id="151" name="Google Shape;151;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63"/>
              <p:cNvGrpSpPr/>
              <p:nvPr/>
            </p:nvGrpSpPr>
            <p:grpSpPr>
              <a:xfrm rot="10800000">
                <a:off x="6629400" y="0"/>
                <a:ext cx="2514600" cy="6858000"/>
                <a:chOff x="0" y="0"/>
                <a:chExt cx="2514600" cy="6858000"/>
              </a:xfrm>
            </p:grpSpPr>
            <p:sp>
              <p:nvSpPr>
                <p:cNvPr id="155" name="Google Shape;155;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6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6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6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6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6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6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6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6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6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6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6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6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6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6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6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6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6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6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6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6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6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6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6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6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6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63"/>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6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6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87" name="Google Shape;187;p63"/>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63"/>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63"/>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63"/>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63"/>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3"/>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64"/>
          <p:cNvGrpSpPr/>
          <p:nvPr/>
        </p:nvGrpSpPr>
        <p:grpSpPr>
          <a:xfrm>
            <a:off x="-644959" y="0"/>
            <a:ext cx="10458653" cy="7117071"/>
            <a:chOff x="-644959" y="0"/>
            <a:chExt cx="10458653" cy="7117071"/>
          </a:xfrm>
        </p:grpSpPr>
        <p:grpSp>
          <p:nvGrpSpPr>
            <p:cNvPr id="195" name="Google Shape;195;p64"/>
            <p:cNvGrpSpPr/>
            <p:nvPr/>
          </p:nvGrpSpPr>
          <p:grpSpPr>
            <a:xfrm>
              <a:off x="0" y="0"/>
              <a:ext cx="9144000" cy="6858000"/>
              <a:chOff x="0" y="0"/>
              <a:chExt cx="9144000" cy="6858000"/>
            </a:xfrm>
          </p:grpSpPr>
          <p:grpSp>
            <p:nvGrpSpPr>
              <p:cNvPr id="196" name="Google Shape;196;p64"/>
              <p:cNvGrpSpPr/>
              <p:nvPr/>
            </p:nvGrpSpPr>
            <p:grpSpPr>
              <a:xfrm>
                <a:off x="0" y="0"/>
                <a:ext cx="2514600" cy="6858000"/>
                <a:chOff x="0" y="0"/>
                <a:chExt cx="2514600" cy="6858000"/>
              </a:xfrm>
            </p:grpSpPr>
            <p:sp>
              <p:nvSpPr>
                <p:cNvPr id="197" name="Google Shape;197;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64"/>
              <p:cNvGrpSpPr/>
              <p:nvPr/>
            </p:nvGrpSpPr>
            <p:grpSpPr>
              <a:xfrm>
                <a:off x="422910" y="0"/>
                <a:ext cx="2514600" cy="6858000"/>
                <a:chOff x="0" y="0"/>
                <a:chExt cx="2514600" cy="6858000"/>
              </a:xfrm>
            </p:grpSpPr>
            <p:sp>
              <p:nvSpPr>
                <p:cNvPr id="201" name="Google Shape;201;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64"/>
              <p:cNvGrpSpPr/>
              <p:nvPr/>
            </p:nvGrpSpPr>
            <p:grpSpPr>
              <a:xfrm rot="10800000">
                <a:off x="6629400" y="0"/>
                <a:ext cx="2514600" cy="6858000"/>
                <a:chOff x="0" y="0"/>
                <a:chExt cx="2514600" cy="6858000"/>
              </a:xfrm>
            </p:grpSpPr>
            <p:sp>
              <p:nvSpPr>
                <p:cNvPr id="205" name="Google Shape;205;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6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6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6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6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6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6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6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6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6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6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6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6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6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6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6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6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6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6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6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6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6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6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6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6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6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6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64"/>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64"/>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6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64"/>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64"/>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64"/>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6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64"/>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55"/>
          <p:cNvGrpSpPr/>
          <p:nvPr/>
        </p:nvGrpSpPr>
        <p:grpSpPr>
          <a:xfrm>
            <a:off x="-567355" y="0"/>
            <a:ext cx="10458653" cy="7117071"/>
            <a:chOff x="-644959" y="0"/>
            <a:chExt cx="10458653" cy="7117071"/>
          </a:xfrm>
        </p:grpSpPr>
        <p:grpSp>
          <p:nvGrpSpPr>
            <p:cNvPr id="11" name="Google Shape;11;p55"/>
            <p:cNvGrpSpPr/>
            <p:nvPr/>
          </p:nvGrpSpPr>
          <p:grpSpPr>
            <a:xfrm>
              <a:off x="0" y="0"/>
              <a:ext cx="9144000" cy="6858000"/>
              <a:chOff x="0" y="0"/>
              <a:chExt cx="9144000" cy="6858000"/>
            </a:xfrm>
          </p:grpSpPr>
          <p:grpSp>
            <p:nvGrpSpPr>
              <p:cNvPr id="12" name="Google Shape;12;p55"/>
              <p:cNvGrpSpPr/>
              <p:nvPr/>
            </p:nvGrpSpPr>
            <p:grpSpPr>
              <a:xfrm>
                <a:off x="0" y="0"/>
                <a:ext cx="2514600" cy="6858000"/>
                <a:chOff x="0" y="0"/>
                <a:chExt cx="2514600" cy="6858000"/>
              </a:xfrm>
            </p:grpSpPr>
            <p:sp>
              <p:nvSpPr>
                <p:cNvPr id="13" name="Google Shape;13;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55"/>
              <p:cNvGrpSpPr/>
              <p:nvPr/>
            </p:nvGrpSpPr>
            <p:grpSpPr>
              <a:xfrm>
                <a:off x="422910" y="0"/>
                <a:ext cx="2514600" cy="6858000"/>
                <a:chOff x="0" y="0"/>
                <a:chExt cx="2514600" cy="6858000"/>
              </a:xfrm>
            </p:grpSpPr>
            <p:sp>
              <p:nvSpPr>
                <p:cNvPr id="17" name="Google Shape;17;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55"/>
              <p:cNvGrpSpPr/>
              <p:nvPr/>
            </p:nvGrpSpPr>
            <p:grpSpPr>
              <a:xfrm rot="10800000">
                <a:off x="6629400" y="0"/>
                <a:ext cx="2514600" cy="6858000"/>
                <a:chOff x="0" y="0"/>
                <a:chExt cx="2514600" cy="6858000"/>
              </a:xfrm>
            </p:grpSpPr>
            <p:sp>
              <p:nvSpPr>
                <p:cNvPr id="21" name="Google Shape;21;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5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5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5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5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5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5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5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5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5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5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5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5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5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5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5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5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5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5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5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5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5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5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5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5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5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55"/>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55"/>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5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5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5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5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5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tr-TR"/>
              <a:t>Chapter 9: Trees</a:t>
            </a:r>
            <a:endParaRPr/>
          </a:p>
          <a:p>
            <a:pPr marL="0" lvl="0" indent="0" algn="l" rtl="0">
              <a:spcBef>
                <a:spcPts val="360"/>
              </a:spcBef>
              <a:spcAft>
                <a:spcPts val="0"/>
              </a:spcAft>
              <a:buSzPts val="1368"/>
              <a:buNone/>
            </a:pPr>
            <a:r>
              <a:rPr lang="tr-TR"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tr-TR"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tr-TR"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1"/>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42" name="Google Shape;342;p11"/>
          <p:cNvSpPr txBox="1">
            <a:spLocks noGrp="1"/>
          </p:cNvSpPr>
          <p:nvPr>
            <p:ph type="body" idx="1"/>
          </p:nvPr>
        </p:nvSpPr>
        <p:spPr>
          <a:xfrm>
            <a:off x="685800" y="762000"/>
            <a:ext cx="7848600" cy="3505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Binary Trees</a:t>
            </a:r>
            <a:endParaRPr sz="1860" b="1"/>
          </a:p>
          <a:p>
            <a:pPr marL="640080" lvl="1" indent="-274320" algn="l" rtl="0">
              <a:lnSpc>
                <a:spcPct val="80000"/>
              </a:lnSpc>
              <a:spcBef>
                <a:spcPts val="341"/>
              </a:spcBef>
              <a:spcAft>
                <a:spcPts val="0"/>
              </a:spcAft>
              <a:buSzPts val="1295"/>
              <a:buChar char="🞇"/>
            </a:pPr>
            <a:r>
              <a:rPr lang="tr-TR" sz="1704"/>
              <a:t>A binary tree is a data structure that is defined as a collection of elements called nodes. In a binary tree, the topmost element is called the root node, and each node has 0, 1, or at the most 2 children.</a:t>
            </a:r>
            <a:endParaRPr/>
          </a:p>
          <a:p>
            <a:pPr marL="640080" lvl="1" indent="-274320" algn="l" rtl="0">
              <a:lnSpc>
                <a:spcPct val="80000"/>
              </a:lnSpc>
              <a:spcBef>
                <a:spcPts val="341"/>
              </a:spcBef>
              <a:spcAft>
                <a:spcPts val="0"/>
              </a:spcAft>
              <a:buSzPts val="1295"/>
              <a:buChar char="🞇"/>
            </a:pPr>
            <a:r>
              <a:rPr lang="tr-TR" sz="1704"/>
              <a:t>A node that has zero children is called a leaf node or a terminal node. Every node contains a data element, a left pointer which points to the left child, and a right pointer which points to the right child. </a:t>
            </a:r>
            <a:endParaRPr sz="1704"/>
          </a:p>
          <a:p>
            <a:pPr marL="640080" lvl="1" indent="-274320" algn="l" rtl="0">
              <a:lnSpc>
                <a:spcPct val="80000"/>
              </a:lnSpc>
              <a:spcBef>
                <a:spcPts val="341"/>
              </a:spcBef>
              <a:spcAft>
                <a:spcPts val="0"/>
              </a:spcAft>
              <a:buSzPts val="1295"/>
              <a:buChar char="🞇"/>
            </a:pPr>
            <a:r>
              <a:rPr lang="tr-TR" sz="1704"/>
              <a:t>The root element is pointed by a </a:t>
            </a:r>
            <a:r>
              <a:rPr lang="tr-TR" sz="1395"/>
              <a:t>'root' </a:t>
            </a:r>
            <a:r>
              <a:rPr lang="tr-TR" sz="1704"/>
              <a:t>pointer. If </a:t>
            </a:r>
            <a:r>
              <a:rPr lang="tr-TR" sz="1395"/>
              <a:t>root = NULL</a:t>
            </a:r>
            <a:r>
              <a:rPr lang="tr-TR" sz="1704"/>
              <a:t>, then it means the tree is empty.</a:t>
            </a:r>
            <a:endParaRPr/>
          </a:p>
          <a:p>
            <a:pPr marL="640080" lvl="1" indent="-274320" algn="l" rtl="0">
              <a:lnSpc>
                <a:spcPct val="80000"/>
              </a:lnSpc>
              <a:spcBef>
                <a:spcPts val="341"/>
              </a:spcBef>
              <a:spcAft>
                <a:spcPts val="0"/>
              </a:spcAft>
              <a:buSzPts val="1295"/>
              <a:buChar char="🞇"/>
            </a:pPr>
            <a:r>
              <a:rPr lang="tr-TR" sz="1704"/>
              <a:t>Figure shows a binary tree. In the figure, </a:t>
            </a:r>
            <a:r>
              <a:rPr lang="tr-TR" sz="1240"/>
              <a:t>R </a:t>
            </a:r>
            <a:r>
              <a:rPr lang="tr-TR" sz="1704"/>
              <a:t>is the root node and the two trees </a:t>
            </a:r>
            <a:r>
              <a:rPr lang="tr-TR" sz="1240"/>
              <a:t>T</a:t>
            </a:r>
            <a:r>
              <a:rPr lang="tr-TR" sz="465"/>
              <a:t>1 </a:t>
            </a:r>
            <a:r>
              <a:rPr lang="tr-TR" sz="1704"/>
              <a:t>and </a:t>
            </a:r>
            <a:r>
              <a:rPr lang="tr-TR" sz="1240"/>
              <a:t>T</a:t>
            </a:r>
            <a:r>
              <a:rPr lang="tr-TR" sz="465"/>
              <a:t>2 </a:t>
            </a:r>
            <a:r>
              <a:rPr lang="tr-TR" sz="1704"/>
              <a:t>are called the left and right sub-trees of </a:t>
            </a:r>
            <a:r>
              <a:rPr lang="tr-TR" sz="1395"/>
              <a:t>R</a:t>
            </a:r>
            <a:r>
              <a:rPr lang="tr-TR" sz="1704"/>
              <a:t>. </a:t>
            </a:r>
            <a:r>
              <a:rPr lang="tr-TR" sz="1395"/>
              <a:t>T</a:t>
            </a:r>
            <a:r>
              <a:rPr lang="tr-TR" sz="620"/>
              <a:t>1 </a:t>
            </a:r>
            <a:r>
              <a:rPr lang="tr-TR" sz="1704"/>
              <a:t>is said to be the left successor of </a:t>
            </a:r>
            <a:r>
              <a:rPr lang="tr-TR" sz="1395"/>
              <a:t>R</a:t>
            </a:r>
            <a:r>
              <a:rPr lang="tr-TR" sz="1704"/>
              <a:t>. Likewise, </a:t>
            </a:r>
            <a:r>
              <a:rPr lang="tr-TR" sz="1395"/>
              <a:t>T</a:t>
            </a:r>
            <a:r>
              <a:rPr lang="tr-TR" sz="620"/>
              <a:t>2 </a:t>
            </a:r>
            <a:r>
              <a:rPr lang="tr-TR" sz="1704"/>
              <a:t>is called the right successor of </a:t>
            </a:r>
            <a:r>
              <a:rPr lang="tr-TR" sz="1395"/>
              <a:t>R</a:t>
            </a:r>
            <a:r>
              <a:rPr lang="tr-TR" sz="1704"/>
              <a:t>.</a:t>
            </a:r>
            <a:endParaRPr sz="1704"/>
          </a:p>
        </p:txBody>
      </p:sp>
      <p:sp>
        <p:nvSpPr>
          <p:cNvPr id="343" name="Google Shape;34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10</a:t>
            </a:fld>
            <a:endParaRPr/>
          </a:p>
        </p:txBody>
      </p:sp>
      <p:sp>
        <p:nvSpPr>
          <p:cNvPr id="344" name="Google Shape;34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45" name="Google Shape;345;p11"/>
          <p:cNvPicPr preferRelativeResize="0"/>
          <p:nvPr/>
        </p:nvPicPr>
        <p:blipFill rotWithShape="1">
          <a:blip r:embed="rId3">
            <a:alphaModFix/>
          </a:blip>
          <a:srcRect/>
          <a:stretch/>
        </p:blipFill>
        <p:spPr>
          <a:xfrm>
            <a:off x="2209800" y="4095750"/>
            <a:ext cx="2952750" cy="238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52" name="Google Shape;352;p12"/>
          <p:cNvSpPr txBox="1">
            <a:spLocks noGrp="1"/>
          </p:cNvSpPr>
          <p:nvPr>
            <p:ph type="body" idx="1"/>
          </p:nvPr>
        </p:nvSpPr>
        <p:spPr>
          <a:xfrm>
            <a:off x="685800" y="762000"/>
            <a:ext cx="7848600" cy="3505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Binary Trees</a:t>
            </a:r>
            <a:endParaRPr sz="1860" b="1"/>
          </a:p>
          <a:p>
            <a:pPr marL="640080" lvl="1" indent="-274320" algn="l" rtl="0">
              <a:lnSpc>
                <a:spcPct val="80000"/>
              </a:lnSpc>
              <a:spcBef>
                <a:spcPts val="341"/>
              </a:spcBef>
              <a:spcAft>
                <a:spcPts val="0"/>
              </a:spcAft>
              <a:buSzPts val="1295"/>
              <a:buChar char="🞇"/>
            </a:pPr>
            <a:r>
              <a:rPr lang="tr-TR" sz="1704"/>
              <a:t>Note that the left sub-tree of the root node consists of the nodes: 2, 4, 5, 8, and 9. Similarly, the right sub-tree of the root node consists of nodes: 3, 6, 7, 10, 11, and 12.</a:t>
            </a:r>
            <a:endParaRPr/>
          </a:p>
          <a:p>
            <a:pPr marL="640080" lvl="1" indent="-274320" algn="l" rtl="0">
              <a:lnSpc>
                <a:spcPct val="80000"/>
              </a:lnSpc>
              <a:spcBef>
                <a:spcPts val="341"/>
              </a:spcBef>
              <a:spcAft>
                <a:spcPts val="0"/>
              </a:spcAft>
              <a:buSzPts val="1295"/>
              <a:buChar char="🞇"/>
            </a:pPr>
            <a:r>
              <a:rPr lang="tr-TR" sz="1704"/>
              <a:t>In the tree, root node 1 has two successors: 2 and 3. Node 2 has two successor nodes: 4 and 5.</a:t>
            </a:r>
            <a:endParaRPr/>
          </a:p>
          <a:p>
            <a:pPr marL="640080" lvl="1" indent="-274320" algn="l" rtl="0">
              <a:lnSpc>
                <a:spcPct val="80000"/>
              </a:lnSpc>
              <a:spcBef>
                <a:spcPts val="341"/>
              </a:spcBef>
              <a:spcAft>
                <a:spcPts val="0"/>
              </a:spcAft>
              <a:buSzPts val="1295"/>
              <a:buChar char="🞇"/>
            </a:pPr>
            <a:r>
              <a:rPr lang="tr-TR" sz="1704"/>
              <a:t>Node 4 has two successors: 8 and 9. Node 5 has no successor. Node 3 has two successor nodes: 6 and 7. Node 6 has two successors: 10 and 11. Finally, node 7 has only one successor: 12.</a:t>
            </a:r>
            <a:endParaRPr/>
          </a:p>
          <a:p>
            <a:pPr marL="640080" lvl="1" indent="-274320" algn="l" rtl="0">
              <a:lnSpc>
                <a:spcPct val="80000"/>
              </a:lnSpc>
              <a:spcBef>
                <a:spcPts val="341"/>
              </a:spcBef>
              <a:spcAft>
                <a:spcPts val="0"/>
              </a:spcAft>
              <a:buSzPts val="1295"/>
              <a:buChar char="🞇"/>
            </a:pPr>
            <a:r>
              <a:rPr lang="tr-TR" sz="1704"/>
              <a:t>A binary tree is recursive by definition as every node in the tree contains a left sub-tree and a right sub-tree. Even the terminal nodes contain an empty left sub-tree and an empty right sub-tree.</a:t>
            </a:r>
            <a:endParaRPr sz="1704"/>
          </a:p>
          <a:p>
            <a:pPr marL="640080" lvl="1" indent="-274320" algn="l" rtl="0">
              <a:lnSpc>
                <a:spcPct val="80000"/>
              </a:lnSpc>
              <a:spcBef>
                <a:spcPts val="341"/>
              </a:spcBef>
              <a:spcAft>
                <a:spcPts val="0"/>
              </a:spcAft>
              <a:buSzPts val="1295"/>
              <a:buChar char="🞇"/>
            </a:pPr>
            <a:r>
              <a:rPr lang="tr-TR" sz="1704"/>
              <a:t>Look at Figure, nodes 5, 8, 9, 10, 11, and 12 have no successors and thus said to have empty sub-trees.</a:t>
            </a:r>
            <a:endParaRPr sz="1704"/>
          </a:p>
        </p:txBody>
      </p:sp>
      <p:sp>
        <p:nvSpPr>
          <p:cNvPr id="353" name="Google Shape;353;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11</a:t>
            </a:fld>
            <a:endParaRPr/>
          </a:p>
        </p:txBody>
      </p:sp>
      <p:sp>
        <p:nvSpPr>
          <p:cNvPr id="354" name="Google Shape;354;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55" name="Google Shape;355;p12"/>
          <p:cNvPicPr preferRelativeResize="0"/>
          <p:nvPr/>
        </p:nvPicPr>
        <p:blipFill rotWithShape="1">
          <a:blip r:embed="rId3">
            <a:alphaModFix/>
          </a:blip>
          <a:srcRect/>
          <a:stretch/>
        </p:blipFill>
        <p:spPr>
          <a:xfrm>
            <a:off x="2209800" y="4095750"/>
            <a:ext cx="2952750" cy="238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3"/>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62" name="Google Shape;362;p13"/>
          <p:cNvSpPr txBox="1">
            <a:spLocks noGrp="1"/>
          </p:cNvSpPr>
          <p:nvPr>
            <p:ph type="body" idx="1"/>
          </p:nvPr>
        </p:nvSpPr>
        <p:spPr>
          <a:xfrm>
            <a:off x="533400" y="3200400"/>
            <a:ext cx="8001000" cy="3200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74320" algn="l" rtl="0">
              <a:lnSpc>
                <a:spcPct val="80000"/>
              </a:lnSpc>
              <a:spcBef>
                <a:spcPts val="407"/>
              </a:spcBef>
              <a:spcAft>
                <a:spcPts val="0"/>
              </a:spcAft>
              <a:buSzPts val="1547"/>
              <a:buChar char="🞇"/>
            </a:pPr>
            <a:r>
              <a:rPr lang="tr-TR" sz="2035" b="1" i="1"/>
              <a:t>Parent</a:t>
            </a:r>
            <a:r>
              <a:rPr lang="tr-TR" sz="2035" i="1"/>
              <a:t> If </a:t>
            </a:r>
            <a:r>
              <a:rPr lang="tr-TR" sz="1480" i="1"/>
              <a:t>N </a:t>
            </a:r>
            <a:r>
              <a:rPr lang="tr-TR" sz="2035" i="1"/>
              <a:t>is any node in </a:t>
            </a:r>
            <a:r>
              <a:rPr lang="tr-TR" sz="1480" i="1"/>
              <a:t>T </a:t>
            </a:r>
            <a:r>
              <a:rPr lang="tr-TR" sz="2035" i="1"/>
              <a:t>that has left successor </a:t>
            </a:r>
            <a:r>
              <a:rPr lang="tr-TR" sz="1480" i="1"/>
              <a:t>S</a:t>
            </a:r>
            <a:r>
              <a:rPr lang="tr-TR" sz="555" i="1"/>
              <a:t>1 </a:t>
            </a:r>
            <a:r>
              <a:rPr lang="tr-TR" sz="2035" i="1"/>
              <a:t>and right successor </a:t>
            </a:r>
            <a:r>
              <a:rPr lang="tr-TR" sz="1480" i="1"/>
              <a:t>S</a:t>
            </a:r>
            <a:r>
              <a:rPr lang="tr-TR" sz="555" i="1"/>
              <a:t>2</a:t>
            </a:r>
            <a:r>
              <a:rPr lang="tr-TR" sz="2035" i="1"/>
              <a:t>, then </a:t>
            </a:r>
            <a:r>
              <a:rPr lang="tr-TR" sz="1480" i="1"/>
              <a:t>N </a:t>
            </a:r>
            <a:r>
              <a:rPr lang="tr-TR" sz="2035" i="1"/>
              <a:t>is called the parent of </a:t>
            </a:r>
            <a:r>
              <a:rPr lang="tr-TR" sz="1480" i="1"/>
              <a:t>S</a:t>
            </a:r>
            <a:r>
              <a:rPr lang="tr-TR" sz="555" i="1"/>
              <a:t>1 </a:t>
            </a:r>
            <a:r>
              <a:rPr lang="tr-TR" sz="2035" i="1"/>
              <a:t>and </a:t>
            </a:r>
            <a:r>
              <a:rPr lang="tr-TR" sz="1480" i="1"/>
              <a:t>S</a:t>
            </a:r>
            <a:r>
              <a:rPr lang="tr-TR" sz="555" i="1"/>
              <a:t>2</a:t>
            </a:r>
            <a:r>
              <a:rPr lang="tr-TR" sz="2035" i="1"/>
              <a:t>. </a:t>
            </a:r>
            <a:r>
              <a:rPr lang="tr-TR" sz="2035"/>
              <a:t>Correspondingly, </a:t>
            </a:r>
            <a:r>
              <a:rPr lang="tr-TR" sz="1480"/>
              <a:t>S</a:t>
            </a:r>
            <a:r>
              <a:rPr lang="tr-TR" sz="555"/>
              <a:t>1 </a:t>
            </a:r>
            <a:r>
              <a:rPr lang="tr-TR" sz="2035"/>
              <a:t>and </a:t>
            </a:r>
            <a:r>
              <a:rPr lang="tr-TR" sz="1480"/>
              <a:t>S</a:t>
            </a:r>
            <a:r>
              <a:rPr lang="tr-TR" sz="555"/>
              <a:t>2 </a:t>
            </a:r>
            <a:r>
              <a:rPr lang="tr-TR" sz="2035"/>
              <a:t>are called the left child and the right child of </a:t>
            </a:r>
            <a:r>
              <a:rPr lang="tr-TR" sz="1480"/>
              <a:t>N</a:t>
            </a:r>
            <a:r>
              <a:rPr lang="tr-TR" sz="2035"/>
              <a:t>. Every node other than the root node has a parent.</a:t>
            </a:r>
            <a:endParaRPr/>
          </a:p>
          <a:p>
            <a:pPr marL="640080" lvl="1" indent="-274320" algn="l" rtl="0">
              <a:lnSpc>
                <a:spcPct val="80000"/>
              </a:lnSpc>
              <a:spcBef>
                <a:spcPts val="407"/>
              </a:spcBef>
              <a:spcAft>
                <a:spcPts val="0"/>
              </a:spcAft>
              <a:buSzPts val="1547"/>
              <a:buChar char="🞇"/>
            </a:pPr>
            <a:r>
              <a:rPr lang="tr-TR" sz="2035" b="1" i="1"/>
              <a:t>Level number </a:t>
            </a:r>
            <a:r>
              <a:rPr lang="tr-TR" sz="2035" i="1"/>
              <a:t>Every node in the binary tree is assigned a level number (refer Figure). The root node is defined to be at level 0. </a:t>
            </a:r>
            <a:r>
              <a:rPr lang="tr-TR" sz="2035"/>
              <a:t>The left and the right child of the root node have a level number 1. Similarly, every node is at one level higher than its parents. So all child nodes are defined to have level number as </a:t>
            </a:r>
            <a:r>
              <a:rPr lang="tr-TR" sz="1480"/>
              <a:t>parent's level number + 1</a:t>
            </a:r>
            <a:r>
              <a:rPr lang="tr-TR" sz="2035"/>
              <a:t>.</a:t>
            </a:r>
            <a:endParaRPr/>
          </a:p>
        </p:txBody>
      </p:sp>
      <p:sp>
        <p:nvSpPr>
          <p:cNvPr id="363" name="Google Shape;363;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12</a:t>
            </a:fld>
            <a:endParaRPr/>
          </a:p>
        </p:txBody>
      </p:sp>
      <p:sp>
        <p:nvSpPr>
          <p:cNvPr id="364" name="Google Shape;364;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65" name="Google Shape;365;p13"/>
          <p:cNvPicPr preferRelativeResize="0"/>
          <p:nvPr/>
        </p:nvPicPr>
        <p:blipFill rotWithShape="1">
          <a:blip r:embed="rId3">
            <a:alphaModFix/>
          </a:blip>
          <a:srcRect/>
          <a:stretch/>
        </p:blipFill>
        <p:spPr>
          <a:xfrm>
            <a:off x="2728913" y="762000"/>
            <a:ext cx="3686175" cy="239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4"/>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72" name="Google Shape;372;p14"/>
          <p:cNvSpPr txBox="1">
            <a:spLocks noGrp="1"/>
          </p:cNvSpPr>
          <p:nvPr>
            <p:ph type="body" idx="1"/>
          </p:nvPr>
        </p:nvSpPr>
        <p:spPr>
          <a:xfrm>
            <a:off x="533400" y="3200400"/>
            <a:ext cx="80010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74320" algn="l" rtl="0">
              <a:lnSpc>
                <a:spcPct val="80000"/>
              </a:lnSpc>
              <a:spcBef>
                <a:spcPts val="407"/>
              </a:spcBef>
              <a:spcAft>
                <a:spcPts val="0"/>
              </a:spcAft>
              <a:buSzPts val="1547"/>
              <a:buChar char="🞇"/>
            </a:pPr>
            <a:r>
              <a:rPr lang="tr-TR" sz="2035" b="1" i="1"/>
              <a:t>Degree of a node </a:t>
            </a:r>
            <a:r>
              <a:rPr lang="tr-TR" sz="2035" i="1"/>
              <a:t>It is equal to the number of children that a </a:t>
            </a:r>
            <a:r>
              <a:rPr lang="tr-TR" sz="2035"/>
              <a:t>node has. The degree of a leaf node is zero. For example, in the tree, degree of node 4 is 2, degree of node 5 is zero and degree of node 7 is 1.</a:t>
            </a:r>
            <a:endParaRPr sz="2035" b="1" i="1"/>
          </a:p>
          <a:p>
            <a:pPr marL="640080" lvl="1" indent="-274320" algn="l" rtl="0">
              <a:lnSpc>
                <a:spcPct val="80000"/>
              </a:lnSpc>
              <a:spcBef>
                <a:spcPts val="407"/>
              </a:spcBef>
              <a:spcAft>
                <a:spcPts val="0"/>
              </a:spcAft>
              <a:buSzPts val="1547"/>
              <a:buChar char="🞇"/>
            </a:pPr>
            <a:r>
              <a:rPr lang="tr-TR" sz="2035" b="1" i="1"/>
              <a:t>Sibling </a:t>
            </a:r>
            <a:r>
              <a:rPr lang="tr-TR" sz="2035" i="1"/>
              <a:t>All nodes that are at the same level and share the same </a:t>
            </a:r>
            <a:r>
              <a:rPr lang="tr-TR" sz="2035"/>
              <a:t>parent are called </a:t>
            </a:r>
            <a:r>
              <a:rPr lang="tr-TR" sz="2035" i="1"/>
              <a:t>siblings (brothers). For example, nodes 2 and </a:t>
            </a:r>
            <a:r>
              <a:rPr lang="tr-TR" sz="2035"/>
              <a:t>3; nodes 4 and 5; nodes 6 and 7; nodes 8 and 9; and nodes 10 and 11 are siblings.</a:t>
            </a:r>
            <a:endParaRPr/>
          </a:p>
          <a:p>
            <a:pPr marL="640080" lvl="1" indent="-274320" algn="l" rtl="0">
              <a:lnSpc>
                <a:spcPct val="80000"/>
              </a:lnSpc>
              <a:spcBef>
                <a:spcPts val="407"/>
              </a:spcBef>
              <a:spcAft>
                <a:spcPts val="0"/>
              </a:spcAft>
              <a:buSzPts val="1547"/>
              <a:buChar char="🞇"/>
            </a:pPr>
            <a:r>
              <a:rPr lang="tr-TR" sz="2035" b="1" i="1"/>
              <a:t>Leaf node </a:t>
            </a:r>
            <a:r>
              <a:rPr lang="tr-TR" sz="2035" i="1"/>
              <a:t>A node that has no children is called a leaf node or a terminal </a:t>
            </a:r>
            <a:r>
              <a:rPr lang="tr-TR" sz="2035"/>
              <a:t>node. The leaf nodes in the tree are: 8, 9, 5, 10, 11, and 12.</a:t>
            </a:r>
            <a:endParaRPr sz="2035"/>
          </a:p>
        </p:txBody>
      </p:sp>
      <p:sp>
        <p:nvSpPr>
          <p:cNvPr id="373" name="Google Shape;373;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13</a:t>
            </a:fld>
            <a:endParaRPr/>
          </a:p>
        </p:txBody>
      </p:sp>
      <p:sp>
        <p:nvSpPr>
          <p:cNvPr id="374" name="Google Shape;374;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75" name="Google Shape;375;p14"/>
          <p:cNvPicPr preferRelativeResize="0"/>
          <p:nvPr/>
        </p:nvPicPr>
        <p:blipFill rotWithShape="1">
          <a:blip r:embed="rId3">
            <a:alphaModFix/>
          </a:blip>
          <a:srcRect/>
          <a:stretch/>
        </p:blipFill>
        <p:spPr>
          <a:xfrm>
            <a:off x="2728913" y="762000"/>
            <a:ext cx="3686175" cy="239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5"/>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82" name="Google Shape;382;p15"/>
          <p:cNvSpPr txBox="1">
            <a:spLocks noGrp="1"/>
          </p:cNvSpPr>
          <p:nvPr>
            <p:ph type="body" idx="1"/>
          </p:nvPr>
        </p:nvSpPr>
        <p:spPr>
          <a:xfrm>
            <a:off x="533400" y="3200400"/>
            <a:ext cx="8001000" cy="3581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Binary Trees (Terminology)</a:t>
            </a:r>
            <a:endParaRPr/>
          </a:p>
          <a:p>
            <a:pPr marL="640080" lvl="1" indent="-274320" algn="l" rtl="0">
              <a:lnSpc>
                <a:spcPct val="80000"/>
              </a:lnSpc>
              <a:spcBef>
                <a:spcPts val="374"/>
              </a:spcBef>
              <a:spcAft>
                <a:spcPts val="0"/>
              </a:spcAft>
              <a:buSzPts val="1421"/>
              <a:buChar char="🞇"/>
            </a:pPr>
            <a:r>
              <a:rPr lang="tr-TR" sz="1870" b="1" i="1"/>
              <a:t>Similar binary trees </a:t>
            </a:r>
            <a:r>
              <a:rPr lang="tr-TR" sz="1870" i="1"/>
              <a:t>Two binary trees </a:t>
            </a:r>
            <a:r>
              <a:rPr lang="tr-TR" sz="1360" i="1"/>
              <a:t>T </a:t>
            </a:r>
            <a:r>
              <a:rPr lang="tr-TR" sz="1870" i="1"/>
              <a:t>and </a:t>
            </a:r>
            <a:r>
              <a:rPr lang="tr-TR" sz="1360" i="1"/>
              <a:t>T</a:t>
            </a:r>
            <a:r>
              <a:rPr lang="tr-TR" sz="1360" i="1" baseline="30000"/>
              <a:t>’</a:t>
            </a:r>
            <a:r>
              <a:rPr lang="tr-TR" sz="1870" i="1"/>
              <a:t> are said to be similar if both </a:t>
            </a:r>
            <a:r>
              <a:rPr lang="tr-TR" sz="1870"/>
              <a:t>these trees have the same structure. Figure shows two </a:t>
            </a:r>
            <a:r>
              <a:rPr lang="tr-TR" sz="1870" i="1"/>
              <a:t>similar binary trees.</a:t>
            </a:r>
            <a:endParaRPr/>
          </a:p>
          <a:p>
            <a:pPr marL="640080" lvl="1" indent="-274320" algn="l" rtl="0">
              <a:lnSpc>
                <a:spcPct val="80000"/>
              </a:lnSpc>
              <a:spcBef>
                <a:spcPts val="374"/>
              </a:spcBef>
              <a:spcAft>
                <a:spcPts val="0"/>
              </a:spcAft>
              <a:buSzPts val="1421"/>
              <a:buChar char="🞇"/>
            </a:pPr>
            <a:r>
              <a:rPr lang="tr-TR" sz="1870" b="1" i="1"/>
              <a:t>Copies</a:t>
            </a:r>
            <a:r>
              <a:rPr lang="tr-TR" sz="1870" i="1"/>
              <a:t> Two binary trees </a:t>
            </a:r>
            <a:r>
              <a:rPr lang="tr-TR" sz="1360" i="1"/>
              <a:t>T </a:t>
            </a:r>
            <a:r>
              <a:rPr lang="tr-TR" sz="1870" i="1"/>
              <a:t>and </a:t>
            </a:r>
            <a:r>
              <a:rPr lang="tr-TR" sz="1360" i="1"/>
              <a:t>T</a:t>
            </a:r>
            <a:r>
              <a:rPr lang="tr-TR" sz="1360" i="1" baseline="30000"/>
              <a:t>’</a:t>
            </a:r>
            <a:r>
              <a:rPr lang="tr-TR" sz="1870" i="1"/>
              <a:t> are said to be copies if they have similar </a:t>
            </a:r>
            <a:r>
              <a:rPr lang="tr-TR" sz="1870"/>
              <a:t>structure and if they have same content at the corresponding nodes. Figure shows that </a:t>
            </a:r>
            <a:r>
              <a:rPr lang="tr-TR" sz="1360"/>
              <a:t>T</a:t>
            </a:r>
            <a:r>
              <a:rPr lang="tr-TR" sz="1870" baseline="30000"/>
              <a:t>’</a:t>
            </a:r>
            <a:r>
              <a:rPr lang="tr-TR" sz="1870"/>
              <a:t> is a copy of </a:t>
            </a:r>
            <a:r>
              <a:rPr lang="tr-TR" sz="1360"/>
              <a:t>T</a:t>
            </a:r>
            <a:r>
              <a:rPr lang="tr-TR" sz="1870"/>
              <a:t>.</a:t>
            </a:r>
            <a:endParaRPr/>
          </a:p>
          <a:p>
            <a:pPr marL="640080" lvl="1" indent="-274320" algn="l" rtl="0">
              <a:lnSpc>
                <a:spcPct val="80000"/>
              </a:lnSpc>
              <a:spcBef>
                <a:spcPts val="374"/>
              </a:spcBef>
              <a:spcAft>
                <a:spcPts val="0"/>
              </a:spcAft>
              <a:buSzPts val="1421"/>
              <a:buChar char="🞇"/>
            </a:pPr>
            <a:r>
              <a:rPr lang="tr-TR" sz="1870" b="1" i="1"/>
              <a:t>Edge</a:t>
            </a:r>
            <a:r>
              <a:rPr lang="tr-TR" sz="1870" i="1"/>
              <a:t> It is the line connecting a node </a:t>
            </a:r>
            <a:r>
              <a:rPr lang="tr-TR" sz="1360" i="1"/>
              <a:t>N </a:t>
            </a:r>
            <a:r>
              <a:rPr lang="tr-TR" sz="1870" i="1"/>
              <a:t>to any of its successors. A binary tree </a:t>
            </a:r>
            <a:r>
              <a:rPr lang="tr-TR" sz="1870"/>
              <a:t>of </a:t>
            </a:r>
            <a:r>
              <a:rPr lang="tr-TR" sz="1360"/>
              <a:t>n </a:t>
            </a:r>
            <a:r>
              <a:rPr lang="tr-TR" sz="1870"/>
              <a:t>nodes has exactly </a:t>
            </a:r>
            <a:r>
              <a:rPr lang="tr-TR" sz="1360"/>
              <a:t>n – 1 </a:t>
            </a:r>
            <a:r>
              <a:rPr lang="tr-TR" sz="1870"/>
              <a:t>edges because every node except the root node is connected to its parent via an edge.</a:t>
            </a:r>
            <a:endParaRPr sz="1870"/>
          </a:p>
        </p:txBody>
      </p:sp>
      <p:sp>
        <p:nvSpPr>
          <p:cNvPr id="383" name="Google Shape;383;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14</a:t>
            </a:fld>
            <a:endParaRPr/>
          </a:p>
        </p:txBody>
      </p:sp>
      <p:sp>
        <p:nvSpPr>
          <p:cNvPr id="384" name="Google Shape;384;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85" name="Google Shape;385;p15"/>
          <p:cNvPicPr preferRelativeResize="0"/>
          <p:nvPr/>
        </p:nvPicPr>
        <p:blipFill rotWithShape="1">
          <a:blip r:embed="rId3">
            <a:alphaModFix/>
          </a:blip>
          <a:srcRect/>
          <a:stretch/>
        </p:blipFill>
        <p:spPr>
          <a:xfrm>
            <a:off x="2129063" y="976300"/>
            <a:ext cx="2105025" cy="2085975"/>
          </a:xfrm>
          <a:prstGeom prst="rect">
            <a:avLst/>
          </a:prstGeom>
          <a:noFill/>
          <a:ln>
            <a:noFill/>
          </a:ln>
        </p:spPr>
      </p:pic>
      <p:pic>
        <p:nvPicPr>
          <p:cNvPr id="386" name="Google Shape;386;p15"/>
          <p:cNvPicPr preferRelativeResize="0"/>
          <p:nvPr/>
        </p:nvPicPr>
        <p:blipFill rotWithShape="1">
          <a:blip r:embed="rId4">
            <a:alphaModFix/>
          </a:blip>
          <a:srcRect/>
          <a:stretch/>
        </p:blipFill>
        <p:spPr>
          <a:xfrm>
            <a:off x="4511800" y="1209675"/>
            <a:ext cx="2038350" cy="161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6"/>
          <p:cNvSpPr txBox="1">
            <a:spLocks noGrp="1"/>
          </p:cNvSpPr>
          <p:nvPr>
            <p:ph type="title"/>
          </p:nvPr>
        </p:nvSpPr>
        <p:spPr>
          <a:xfrm>
            <a:off x="1066800" y="1524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93" name="Google Shape;393;p16"/>
          <p:cNvSpPr txBox="1">
            <a:spLocks noGrp="1"/>
          </p:cNvSpPr>
          <p:nvPr>
            <p:ph type="body" idx="1"/>
          </p:nvPr>
        </p:nvSpPr>
        <p:spPr>
          <a:xfrm>
            <a:off x="533400" y="762000"/>
            <a:ext cx="8001000" cy="6019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85661" algn="l" rtl="0">
              <a:lnSpc>
                <a:spcPct val="80000"/>
              </a:lnSpc>
              <a:spcBef>
                <a:spcPts val="374"/>
              </a:spcBef>
              <a:spcAft>
                <a:spcPts val="0"/>
              </a:spcAft>
              <a:buSzPts val="1547"/>
              <a:buChar char="🞇"/>
            </a:pPr>
            <a:r>
              <a:rPr lang="tr-TR" sz="1870" b="1" i="1"/>
              <a:t>Path</a:t>
            </a:r>
            <a:r>
              <a:rPr lang="tr-TR" sz="1870" i="1"/>
              <a:t> A sequence of consecutive edges. For example, in Figure, the path </a:t>
            </a:r>
            <a:r>
              <a:rPr lang="tr-TR" sz="1870"/>
              <a:t>from the root node to the node 8 is given as: 1, 2, 4, and 8.</a:t>
            </a:r>
            <a:endParaRPr sz="2035" b="1" i="1"/>
          </a:p>
          <a:p>
            <a:pPr marL="640080" lvl="1" indent="-274320" algn="l" rtl="0">
              <a:lnSpc>
                <a:spcPct val="80000"/>
              </a:lnSpc>
              <a:spcBef>
                <a:spcPts val="407"/>
              </a:spcBef>
              <a:spcAft>
                <a:spcPts val="0"/>
              </a:spcAft>
              <a:buSzPts val="1547"/>
              <a:buChar char="🞇"/>
            </a:pPr>
            <a:r>
              <a:rPr lang="tr-TR" sz="2035" b="1" i="1"/>
              <a:t>Depth </a:t>
            </a:r>
            <a:r>
              <a:rPr lang="tr-TR" sz="2035" i="1"/>
              <a:t>The depth of a node </a:t>
            </a:r>
            <a:r>
              <a:rPr lang="tr-TR" sz="1480" i="1"/>
              <a:t>N </a:t>
            </a:r>
            <a:r>
              <a:rPr lang="tr-TR" sz="2035" i="1"/>
              <a:t>is given as the length of the path from the root </a:t>
            </a:r>
            <a:r>
              <a:rPr lang="tr-TR" sz="1665"/>
              <a:t>R </a:t>
            </a:r>
            <a:r>
              <a:rPr lang="tr-TR" sz="2035"/>
              <a:t>to the node </a:t>
            </a:r>
            <a:r>
              <a:rPr lang="tr-TR" sz="1665"/>
              <a:t>N</a:t>
            </a:r>
            <a:r>
              <a:rPr lang="tr-TR" sz="2035"/>
              <a:t>. The depth of the root node is zero.</a:t>
            </a:r>
            <a:endParaRPr/>
          </a:p>
          <a:p>
            <a:pPr marL="640080" lvl="1" indent="-274320" algn="l" rtl="0">
              <a:lnSpc>
                <a:spcPct val="80000"/>
              </a:lnSpc>
              <a:spcBef>
                <a:spcPts val="407"/>
              </a:spcBef>
              <a:spcAft>
                <a:spcPts val="0"/>
              </a:spcAft>
              <a:buSzPts val="1547"/>
              <a:buChar char="🞇"/>
            </a:pPr>
            <a:r>
              <a:rPr lang="tr-TR" sz="2035" b="1" i="1"/>
              <a:t>Height of a tree </a:t>
            </a:r>
            <a:r>
              <a:rPr lang="tr-TR" sz="2035" i="1"/>
              <a:t>It is the total number of nodes on the path from the root node </a:t>
            </a:r>
            <a:r>
              <a:rPr lang="tr-TR" sz="2035"/>
              <a:t>to the deepest node in the tree. A tree with only a root node has a height of 1.</a:t>
            </a:r>
            <a:endParaRPr/>
          </a:p>
          <a:p>
            <a:pPr marL="640080" lvl="1" indent="-274320" algn="l" rtl="0">
              <a:lnSpc>
                <a:spcPct val="80000"/>
              </a:lnSpc>
              <a:spcBef>
                <a:spcPts val="407"/>
              </a:spcBef>
              <a:spcAft>
                <a:spcPts val="0"/>
              </a:spcAft>
              <a:buSzPts val="1547"/>
              <a:buChar char="🞇"/>
            </a:pPr>
            <a:r>
              <a:rPr lang="tr-TR" sz="2035"/>
              <a:t>Binary trees are commonly used to implement binary search trees, expression trees, tournament trees, and binary heaps.</a:t>
            </a:r>
            <a:endParaRPr/>
          </a:p>
        </p:txBody>
      </p:sp>
      <p:sp>
        <p:nvSpPr>
          <p:cNvPr id="394" name="Google Shape;394;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15</a:t>
            </a:fld>
            <a:endParaRPr/>
          </a:p>
        </p:txBody>
      </p:sp>
      <p:sp>
        <p:nvSpPr>
          <p:cNvPr id="395" name="Google Shape;395;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96" name="Google Shape;396;p16"/>
          <p:cNvPicPr preferRelativeResize="0"/>
          <p:nvPr/>
        </p:nvPicPr>
        <p:blipFill rotWithShape="1">
          <a:blip r:embed="rId3">
            <a:alphaModFix/>
          </a:blip>
          <a:srcRect/>
          <a:stretch/>
        </p:blipFill>
        <p:spPr>
          <a:xfrm>
            <a:off x="1771638" y="4138600"/>
            <a:ext cx="3686175" cy="239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7"/>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03" name="Google Shape;403;p17"/>
          <p:cNvSpPr txBox="1">
            <a:spLocks noGrp="1"/>
          </p:cNvSpPr>
          <p:nvPr>
            <p:ph type="body" idx="1"/>
          </p:nvPr>
        </p:nvSpPr>
        <p:spPr>
          <a:xfrm>
            <a:off x="533400" y="3048000"/>
            <a:ext cx="80010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a:t>Complete Binary Trees</a:t>
            </a:r>
            <a:endParaRPr sz="2220" b="1"/>
          </a:p>
          <a:p>
            <a:pPr marL="640080" lvl="1" indent="-274320" algn="l" rtl="0">
              <a:lnSpc>
                <a:spcPct val="90000"/>
              </a:lnSpc>
              <a:spcBef>
                <a:spcPts val="407"/>
              </a:spcBef>
              <a:spcAft>
                <a:spcPts val="0"/>
              </a:spcAft>
              <a:buSzPts val="1547"/>
              <a:buChar char="🞇"/>
            </a:pPr>
            <a:r>
              <a:rPr lang="tr-TR" sz="2035"/>
              <a:t>A </a:t>
            </a:r>
            <a:r>
              <a:rPr lang="tr-TR" sz="2035" i="1"/>
              <a:t>complete binary tree is a binary tree that satisfies two properties. First, in a complete binary </a:t>
            </a:r>
            <a:r>
              <a:rPr lang="tr-TR" sz="2035"/>
              <a:t>tree, every level, except possibly the last, is completely filled. Second, all nodes appear as far left as possible.</a:t>
            </a:r>
            <a:endParaRPr/>
          </a:p>
          <a:p>
            <a:pPr marL="640080" lvl="1" indent="-274320" algn="l" rtl="0">
              <a:lnSpc>
                <a:spcPct val="90000"/>
              </a:lnSpc>
              <a:spcBef>
                <a:spcPts val="407"/>
              </a:spcBef>
              <a:spcAft>
                <a:spcPts val="0"/>
              </a:spcAft>
              <a:buSzPts val="1547"/>
              <a:buChar char="🞇"/>
            </a:pPr>
            <a:r>
              <a:rPr lang="tr-TR" sz="2035"/>
              <a:t>In a complete binary tree T</a:t>
            </a:r>
            <a:r>
              <a:rPr lang="tr-TR" sz="2035" baseline="30000"/>
              <a:t>n</a:t>
            </a:r>
            <a:r>
              <a:rPr lang="tr-TR" sz="2035"/>
              <a:t>, there are exactly </a:t>
            </a:r>
            <a:r>
              <a:rPr lang="tr-TR" sz="1480"/>
              <a:t>n </a:t>
            </a:r>
            <a:r>
              <a:rPr lang="tr-TR" sz="2035"/>
              <a:t>nodes and level </a:t>
            </a:r>
            <a:r>
              <a:rPr lang="tr-TR" sz="1480"/>
              <a:t>r </a:t>
            </a:r>
            <a:r>
              <a:rPr lang="tr-TR" sz="2035"/>
              <a:t>of T can have at most 2</a:t>
            </a:r>
            <a:r>
              <a:rPr lang="tr-TR" sz="2035" baseline="30000"/>
              <a:t>r</a:t>
            </a:r>
            <a:r>
              <a:rPr lang="tr-TR" sz="1654"/>
              <a:t> </a:t>
            </a:r>
            <a:r>
              <a:rPr lang="tr-TR" sz="2035"/>
              <a:t>nodes.</a:t>
            </a:r>
            <a:endParaRPr/>
          </a:p>
          <a:p>
            <a:pPr marL="640080" lvl="1" indent="-274320" algn="l" rtl="0">
              <a:lnSpc>
                <a:spcPct val="90000"/>
              </a:lnSpc>
              <a:spcBef>
                <a:spcPts val="407"/>
              </a:spcBef>
              <a:spcAft>
                <a:spcPts val="0"/>
              </a:spcAft>
              <a:buSzPts val="1547"/>
              <a:buChar char="🞇"/>
            </a:pPr>
            <a:r>
              <a:rPr lang="tr-TR" sz="2035"/>
              <a:t>Figure shows a complete binary tree.</a:t>
            </a:r>
            <a:endParaRPr/>
          </a:p>
          <a:p>
            <a:pPr marL="640080" lvl="1" indent="-274320" algn="l" rtl="0">
              <a:lnSpc>
                <a:spcPct val="90000"/>
              </a:lnSpc>
              <a:spcBef>
                <a:spcPts val="407"/>
              </a:spcBef>
              <a:spcAft>
                <a:spcPts val="0"/>
              </a:spcAft>
              <a:buSzPts val="1547"/>
              <a:buChar char="🞇"/>
            </a:pPr>
            <a:r>
              <a:rPr lang="tr-TR" sz="2035"/>
              <a:t>Note that in Figure, level 0 has 2</a:t>
            </a:r>
            <a:r>
              <a:rPr lang="tr-TR" sz="2035" baseline="30000"/>
              <a:t>0</a:t>
            </a:r>
            <a:r>
              <a:rPr lang="tr-TR" sz="2035"/>
              <a:t> = 1 node, level 1 has 2</a:t>
            </a:r>
            <a:r>
              <a:rPr lang="tr-TR" sz="2035" baseline="30000"/>
              <a:t>1</a:t>
            </a:r>
            <a:r>
              <a:rPr lang="tr-TR" sz="2035"/>
              <a:t> = 2 nodes, level 2 has 2</a:t>
            </a:r>
            <a:r>
              <a:rPr lang="tr-TR" sz="2035" baseline="30000"/>
              <a:t>2</a:t>
            </a:r>
            <a:r>
              <a:rPr lang="tr-TR" sz="2035"/>
              <a:t> = 4 nodes, level 3 has 6 nodes which is less than the maximum of 2</a:t>
            </a:r>
            <a:r>
              <a:rPr lang="tr-TR" sz="2035" baseline="30000"/>
              <a:t>3</a:t>
            </a:r>
            <a:r>
              <a:rPr lang="tr-TR" sz="2035"/>
              <a:t> = 8 nodes.</a:t>
            </a:r>
            <a:endParaRPr sz="2035"/>
          </a:p>
        </p:txBody>
      </p:sp>
      <p:sp>
        <p:nvSpPr>
          <p:cNvPr id="404" name="Google Shape;404;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16</a:t>
            </a:fld>
            <a:endParaRPr/>
          </a:p>
        </p:txBody>
      </p:sp>
      <p:sp>
        <p:nvSpPr>
          <p:cNvPr id="405" name="Google Shape;405;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06" name="Google Shape;406;p17"/>
          <p:cNvPicPr preferRelativeResize="0"/>
          <p:nvPr/>
        </p:nvPicPr>
        <p:blipFill rotWithShape="1">
          <a:blip r:embed="rId3">
            <a:alphaModFix/>
          </a:blip>
          <a:srcRect/>
          <a:stretch/>
        </p:blipFill>
        <p:spPr>
          <a:xfrm>
            <a:off x="2505075" y="838200"/>
            <a:ext cx="4133850"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8"/>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13" name="Google Shape;413;p18"/>
          <p:cNvSpPr txBox="1">
            <a:spLocks noGrp="1"/>
          </p:cNvSpPr>
          <p:nvPr>
            <p:ph type="body" idx="1"/>
          </p:nvPr>
        </p:nvSpPr>
        <p:spPr>
          <a:xfrm>
            <a:off x="533400" y="2590800"/>
            <a:ext cx="8001000" cy="4038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Complete Binary Trees</a:t>
            </a:r>
            <a:endParaRPr sz="2220" b="1"/>
          </a:p>
          <a:p>
            <a:pPr marL="640080" lvl="1" indent="-274320" algn="l" rtl="0">
              <a:lnSpc>
                <a:spcPct val="80000"/>
              </a:lnSpc>
              <a:spcBef>
                <a:spcPts val="407"/>
              </a:spcBef>
              <a:spcAft>
                <a:spcPts val="0"/>
              </a:spcAft>
              <a:buSzPts val="1547"/>
              <a:buChar char="🞇"/>
            </a:pPr>
            <a:r>
              <a:rPr lang="tr-TR" sz="2035"/>
              <a:t>The formula can be given as—if </a:t>
            </a:r>
            <a:r>
              <a:rPr lang="tr-TR" sz="1480"/>
              <a:t>K </a:t>
            </a:r>
            <a:r>
              <a:rPr lang="tr-TR" sz="2035"/>
              <a:t>is a parent node, then its left child can be calculated as </a:t>
            </a:r>
            <a:r>
              <a:rPr lang="tr-TR" sz="1665"/>
              <a:t>2 × K </a:t>
            </a:r>
            <a:r>
              <a:rPr lang="tr-TR" sz="2035"/>
              <a:t>and its right child can be calculated as </a:t>
            </a:r>
            <a:r>
              <a:rPr lang="tr-TR" sz="1665"/>
              <a:t>2 × K + 1</a:t>
            </a:r>
            <a:r>
              <a:rPr lang="tr-TR" sz="2035"/>
              <a:t>. For example, the children of the node </a:t>
            </a:r>
            <a:r>
              <a:rPr lang="tr-TR" sz="1665"/>
              <a:t>4 </a:t>
            </a:r>
            <a:r>
              <a:rPr lang="tr-TR" sz="2035"/>
              <a:t>are </a:t>
            </a:r>
            <a:r>
              <a:rPr lang="tr-TR" sz="1665"/>
              <a:t>8 (2 × 4) </a:t>
            </a:r>
            <a:r>
              <a:rPr lang="tr-TR" sz="2035"/>
              <a:t>and </a:t>
            </a:r>
            <a:r>
              <a:rPr lang="tr-TR" sz="1665"/>
              <a:t>9 (2 × 4 + 1)</a:t>
            </a:r>
            <a:r>
              <a:rPr lang="tr-TR" sz="2035"/>
              <a:t>. Similarly, the parent of the node </a:t>
            </a:r>
            <a:r>
              <a:rPr lang="tr-TR" sz="1665"/>
              <a:t>K </a:t>
            </a:r>
            <a:r>
              <a:rPr lang="tr-TR" sz="2035"/>
              <a:t>can be calculated as </a:t>
            </a:r>
            <a:r>
              <a:rPr lang="tr-TR" sz="1665"/>
              <a:t>| K/2 |</a:t>
            </a:r>
            <a:r>
              <a:rPr lang="tr-TR" sz="2035"/>
              <a:t>. </a:t>
            </a:r>
            <a:endParaRPr sz="2035"/>
          </a:p>
          <a:p>
            <a:pPr marL="640080" lvl="1" indent="-274320" algn="l" rtl="0">
              <a:lnSpc>
                <a:spcPct val="80000"/>
              </a:lnSpc>
              <a:spcBef>
                <a:spcPts val="407"/>
              </a:spcBef>
              <a:spcAft>
                <a:spcPts val="0"/>
              </a:spcAft>
              <a:buSzPts val="1547"/>
              <a:buChar char="🞇"/>
            </a:pPr>
            <a:r>
              <a:rPr lang="tr-TR" sz="2035"/>
              <a:t>Given the node </a:t>
            </a:r>
            <a:r>
              <a:rPr lang="tr-TR" sz="1665"/>
              <a:t>4</a:t>
            </a:r>
            <a:r>
              <a:rPr lang="tr-TR" sz="2035"/>
              <a:t>, its parent can be calculated as </a:t>
            </a:r>
            <a:r>
              <a:rPr lang="tr-TR" sz="1665"/>
              <a:t>| 4/2 | = 2</a:t>
            </a:r>
            <a:r>
              <a:rPr lang="tr-TR" sz="2035"/>
              <a:t>. </a:t>
            </a:r>
            <a:endParaRPr sz="2035"/>
          </a:p>
          <a:p>
            <a:pPr marL="640080" lvl="1" indent="-274320" algn="l" rtl="0">
              <a:lnSpc>
                <a:spcPct val="80000"/>
              </a:lnSpc>
              <a:spcBef>
                <a:spcPts val="407"/>
              </a:spcBef>
              <a:spcAft>
                <a:spcPts val="0"/>
              </a:spcAft>
              <a:buSzPts val="1547"/>
              <a:buChar char="🞇"/>
            </a:pPr>
            <a:r>
              <a:rPr lang="tr-TR" sz="2035"/>
              <a:t>The height of a tree T</a:t>
            </a:r>
            <a:r>
              <a:rPr lang="tr-TR" sz="2035" baseline="30000"/>
              <a:t>n</a:t>
            </a:r>
            <a:r>
              <a:rPr lang="tr-TR" sz="740"/>
              <a:t> </a:t>
            </a:r>
            <a:r>
              <a:rPr lang="tr-TR" sz="2035"/>
              <a:t>having exactly n nodes is given as: H</a:t>
            </a:r>
            <a:r>
              <a:rPr lang="tr-TR" sz="2035" baseline="-25000"/>
              <a:t>n </a:t>
            </a:r>
            <a:r>
              <a:rPr lang="tr-TR" sz="2035"/>
              <a:t>= | log</a:t>
            </a:r>
            <a:r>
              <a:rPr lang="tr-TR" sz="740"/>
              <a:t>2 </a:t>
            </a:r>
            <a:r>
              <a:rPr lang="tr-TR" sz="2035"/>
              <a:t>(n + 1) |</a:t>
            </a:r>
            <a:endParaRPr/>
          </a:p>
          <a:p>
            <a:pPr marL="914400" lvl="2" indent="-239941" algn="l" rtl="0">
              <a:lnSpc>
                <a:spcPct val="80000"/>
              </a:lnSpc>
              <a:spcBef>
                <a:spcPts val="407"/>
              </a:spcBef>
              <a:spcAft>
                <a:spcPts val="0"/>
              </a:spcAft>
              <a:buSzPts val="1547"/>
              <a:buChar char="🞇"/>
            </a:pPr>
            <a:r>
              <a:rPr lang="tr-TR" sz="2035"/>
              <a:t>This means, if a tree T has 10,00,000 nodes, then its height is 21.</a:t>
            </a:r>
            <a:endParaRPr sz="2035"/>
          </a:p>
        </p:txBody>
      </p:sp>
      <p:sp>
        <p:nvSpPr>
          <p:cNvPr id="414" name="Google Shape;414;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17</a:t>
            </a:fld>
            <a:endParaRPr/>
          </a:p>
        </p:txBody>
      </p:sp>
      <p:sp>
        <p:nvSpPr>
          <p:cNvPr id="415" name="Google Shape;415;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16" name="Google Shape;416;p18"/>
          <p:cNvPicPr preferRelativeResize="0"/>
          <p:nvPr/>
        </p:nvPicPr>
        <p:blipFill rotWithShape="1">
          <a:blip r:embed="rId3">
            <a:alphaModFix/>
          </a:blip>
          <a:srcRect/>
          <a:stretch/>
        </p:blipFill>
        <p:spPr>
          <a:xfrm>
            <a:off x="2505075" y="838201"/>
            <a:ext cx="3514725"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9"/>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23" name="Google Shape;423;p19"/>
          <p:cNvSpPr txBox="1">
            <a:spLocks noGrp="1"/>
          </p:cNvSpPr>
          <p:nvPr>
            <p:ph type="body" idx="1"/>
          </p:nvPr>
        </p:nvSpPr>
        <p:spPr>
          <a:xfrm>
            <a:off x="533400" y="2590800"/>
            <a:ext cx="8001000" cy="4038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Extended Binary Trees</a:t>
            </a:r>
            <a:endParaRPr sz="2220" b="1"/>
          </a:p>
          <a:p>
            <a:pPr marL="640080" lvl="1" indent="-274320" algn="l" rtl="0">
              <a:lnSpc>
                <a:spcPct val="80000"/>
              </a:lnSpc>
              <a:spcBef>
                <a:spcPts val="407"/>
              </a:spcBef>
              <a:spcAft>
                <a:spcPts val="0"/>
              </a:spcAft>
              <a:buSzPts val="1547"/>
              <a:buChar char="🞇"/>
            </a:pPr>
            <a:r>
              <a:rPr lang="tr-TR" sz="2035"/>
              <a:t>A binary tree </a:t>
            </a:r>
            <a:r>
              <a:rPr lang="tr-TR" sz="1480"/>
              <a:t>T </a:t>
            </a:r>
            <a:r>
              <a:rPr lang="tr-TR" sz="2035"/>
              <a:t>is said to be an extended binary tree (or a 2-tree) if each node in the tree has either no child or exactly two children. Figure shows how an ordinary binary tree is converted into an extended binary tree.</a:t>
            </a:r>
            <a:endParaRPr/>
          </a:p>
          <a:p>
            <a:pPr marL="640080" lvl="1" indent="-274320" algn="l" rtl="0">
              <a:lnSpc>
                <a:spcPct val="80000"/>
              </a:lnSpc>
              <a:spcBef>
                <a:spcPts val="407"/>
              </a:spcBef>
              <a:spcAft>
                <a:spcPts val="0"/>
              </a:spcAft>
              <a:buSzPts val="1547"/>
              <a:buChar char="🞇"/>
            </a:pPr>
            <a:r>
              <a:rPr lang="tr-TR" sz="2035"/>
              <a:t>In an extended binary tree, nodes having two children are called </a:t>
            </a:r>
            <a:r>
              <a:rPr lang="tr-TR" sz="2035" i="1"/>
              <a:t>internal nodes and nodes having no children are called external nodes. In Figure, the internal nodes are represented using circles </a:t>
            </a:r>
            <a:r>
              <a:rPr lang="tr-TR" sz="2035"/>
              <a:t>and the external nodes are represented using squares.</a:t>
            </a:r>
            <a:endParaRPr/>
          </a:p>
          <a:p>
            <a:pPr marL="640080" lvl="1" indent="-274320" algn="l" rtl="0">
              <a:lnSpc>
                <a:spcPct val="80000"/>
              </a:lnSpc>
              <a:spcBef>
                <a:spcPts val="407"/>
              </a:spcBef>
              <a:spcAft>
                <a:spcPts val="0"/>
              </a:spcAft>
              <a:buSzPts val="1547"/>
              <a:buChar char="🞇"/>
            </a:pPr>
            <a:r>
              <a:rPr lang="tr-TR" sz="2035"/>
              <a:t>To convert a binary tree into an extended tree, every empty sub-tree is replaced by a new node. </a:t>
            </a:r>
            <a:endParaRPr sz="2035"/>
          </a:p>
          <a:p>
            <a:pPr marL="640080" lvl="1" indent="-274320" algn="l" rtl="0">
              <a:lnSpc>
                <a:spcPct val="80000"/>
              </a:lnSpc>
              <a:spcBef>
                <a:spcPts val="407"/>
              </a:spcBef>
              <a:spcAft>
                <a:spcPts val="0"/>
              </a:spcAft>
              <a:buSzPts val="1547"/>
              <a:buChar char="🞇"/>
            </a:pPr>
            <a:r>
              <a:rPr lang="tr-TR" sz="2035"/>
              <a:t>The original nodes in the tree are the internal nodes, and the new nodes added are called the external nodes.</a:t>
            </a:r>
            <a:endParaRPr/>
          </a:p>
        </p:txBody>
      </p:sp>
      <p:sp>
        <p:nvSpPr>
          <p:cNvPr id="424" name="Google Shape;424;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18</a:t>
            </a:fld>
            <a:endParaRPr/>
          </a:p>
        </p:txBody>
      </p:sp>
      <p:sp>
        <p:nvSpPr>
          <p:cNvPr id="425" name="Google Shape;425;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26" name="Google Shape;426;p19"/>
          <p:cNvPicPr preferRelativeResize="0"/>
          <p:nvPr/>
        </p:nvPicPr>
        <p:blipFill rotWithShape="1">
          <a:blip r:embed="rId3">
            <a:alphaModFix/>
          </a:blip>
          <a:srcRect/>
          <a:stretch/>
        </p:blipFill>
        <p:spPr>
          <a:xfrm>
            <a:off x="2362200" y="762000"/>
            <a:ext cx="4124325" cy="1828800"/>
          </a:xfrm>
          <a:prstGeom prst="rect">
            <a:avLst/>
          </a:prstGeom>
          <a:noFill/>
          <a:ln>
            <a:noFill/>
          </a:ln>
        </p:spPr>
      </p:pic>
    </p:spTree>
    <p:extLst>
      <p:ext uri="{BB962C8B-B14F-4D97-AF65-F5344CB8AC3E}">
        <p14:creationId xmlns:p14="http://schemas.microsoft.com/office/powerpoint/2010/main" val="3315488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0"/>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33" name="Google Shape;433;p20"/>
          <p:cNvSpPr txBox="1">
            <a:spLocks noGrp="1"/>
          </p:cNvSpPr>
          <p:nvPr>
            <p:ph type="body" idx="1"/>
          </p:nvPr>
        </p:nvSpPr>
        <p:spPr>
          <a:xfrm>
            <a:off x="533400" y="838200"/>
            <a:ext cx="8001000" cy="5791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Representation of Binary Trees in the Memory</a:t>
            </a:r>
            <a:endParaRPr/>
          </a:p>
          <a:p>
            <a:pPr marL="342900" lvl="0" indent="-274319" algn="l" rtl="0">
              <a:lnSpc>
                <a:spcPct val="80000"/>
              </a:lnSpc>
              <a:spcBef>
                <a:spcPts val="444"/>
              </a:spcBef>
              <a:spcAft>
                <a:spcPts val="0"/>
              </a:spcAft>
              <a:buSzPts val="1687"/>
              <a:buChar char="🞇"/>
            </a:pPr>
            <a:r>
              <a:rPr lang="tr-TR" sz="2220"/>
              <a:t>In the computer’s memory, a binary tree can be maintained either by using a linked representation or by using a sequential representation.</a:t>
            </a:r>
            <a:endParaRPr/>
          </a:p>
          <a:p>
            <a:pPr marL="640080" lvl="1" indent="-274320" algn="l" rtl="0">
              <a:lnSpc>
                <a:spcPct val="80000"/>
              </a:lnSpc>
              <a:spcBef>
                <a:spcPts val="407"/>
              </a:spcBef>
              <a:spcAft>
                <a:spcPts val="0"/>
              </a:spcAft>
              <a:buSzPts val="1547"/>
              <a:buChar char="🞇"/>
            </a:pPr>
            <a:r>
              <a:rPr lang="tr-TR" sz="2035" b="1" i="1"/>
              <a:t>Linked representation of binary trees </a:t>
            </a:r>
            <a:r>
              <a:rPr lang="tr-TR" sz="2035" i="1"/>
              <a:t>In the linked representation of a binary tree, every node </a:t>
            </a:r>
            <a:r>
              <a:rPr lang="tr-TR" sz="2035"/>
              <a:t>will have three parts: the data element, a pointer to the left node, and a pointer to the right node.</a:t>
            </a:r>
            <a:endParaRPr/>
          </a:p>
          <a:p>
            <a:pPr marL="640080" lvl="1" indent="-274320" algn="l" rtl="0">
              <a:lnSpc>
                <a:spcPct val="80000"/>
              </a:lnSpc>
              <a:spcBef>
                <a:spcPts val="407"/>
              </a:spcBef>
              <a:spcAft>
                <a:spcPts val="0"/>
              </a:spcAft>
              <a:buSzPts val="1547"/>
              <a:buChar char="🞇"/>
            </a:pPr>
            <a:r>
              <a:rPr lang="tr-TR" sz="2035"/>
              <a:t>So in C, the binary tree is built with a node type given below.</a:t>
            </a:r>
            <a:endParaRPr/>
          </a:p>
          <a:p>
            <a:pPr marL="640080" lvl="1" indent="-274320" algn="l" rtl="0">
              <a:lnSpc>
                <a:spcPct val="80000"/>
              </a:lnSpc>
              <a:spcBef>
                <a:spcPts val="407"/>
              </a:spcBef>
              <a:spcAft>
                <a:spcPts val="0"/>
              </a:spcAft>
              <a:buSzPts val="1547"/>
              <a:buNone/>
            </a:pPr>
            <a:r>
              <a:rPr lang="tr-TR" sz="2035"/>
              <a:t>	struct node {</a:t>
            </a:r>
            <a:endParaRPr/>
          </a:p>
          <a:p>
            <a:pPr marL="914400" lvl="2" indent="-228600" algn="l" rtl="0">
              <a:lnSpc>
                <a:spcPct val="80000"/>
              </a:lnSpc>
              <a:spcBef>
                <a:spcPts val="370"/>
              </a:spcBef>
              <a:spcAft>
                <a:spcPts val="0"/>
              </a:spcAft>
              <a:buSzPts val="1406"/>
              <a:buNone/>
            </a:pPr>
            <a:r>
              <a:rPr lang="tr-TR" sz="1850"/>
              <a:t>	struct node *left;</a:t>
            </a:r>
            <a:endParaRPr/>
          </a:p>
          <a:p>
            <a:pPr marL="914400" lvl="2" indent="-228600" algn="l" rtl="0">
              <a:lnSpc>
                <a:spcPct val="80000"/>
              </a:lnSpc>
              <a:spcBef>
                <a:spcPts val="370"/>
              </a:spcBef>
              <a:spcAft>
                <a:spcPts val="0"/>
              </a:spcAft>
              <a:buSzPts val="1406"/>
              <a:buNone/>
            </a:pPr>
            <a:r>
              <a:rPr lang="tr-TR" sz="1850"/>
              <a:t>	int data;</a:t>
            </a:r>
            <a:endParaRPr/>
          </a:p>
          <a:p>
            <a:pPr marL="914400" lvl="2" indent="-228600" algn="l" rtl="0">
              <a:lnSpc>
                <a:spcPct val="80000"/>
              </a:lnSpc>
              <a:spcBef>
                <a:spcPts val="370"/>
              </a:spcBef>
              <a:spcAft>
                <a:spcPts val="0"/>
              </a:spcAft>
              <a:buSzPts val="1406"/>
              <a:buNone/>
            </a:pPr>
            <a:r>
              <a:rPr lang="tr-TR" sz="1850"/>
              <a:t>	struct node *right;</a:t>
            </a:r>
            <a:endParaRPr/>
          </a:p>
          <a:p>
            <a:pPr marL="640080" lvl="1" indent="-274320" algn="l" rtl="0">
              <a:lnSpc>
                <a:spcPct val="80000"/>
              </a:lnSpc>
              <a:spcBef>
                <a:spcPts val="407"/>
              </a:spcBef>
              <a:spcAft>
                <a:spcPts val="0"/>
              </a:spcAft>
              <a:buSzPts val="1547"/>
              <a:buNone/>
            </a:pPr>
            <a:r>
              <a:rPr lang="tr-TR" sz="2035"/>
              <a:t>	};</a:t>
            </a:r>
            <a:endParaRPr/>
          </a:p>
          <a:p>
            <a:pPr marL="640080" lvl="1" indent="-274320" algn="l" rtl="0">
              <a:lnSpc>
                <a:spcPct val="80000"/>
              </a:lnSpc>
              <a:spcBef>
                <a:spcPts val="407"/>
              </a:spcBef>
              <a:spcAft>
                <a:spcPts val="0"/>
              </a:spcAft>
              <a:buSzPts val="1547"/>
              <a:buChar char="🞇"/>
            </a:pPr>
            <a:r>
              <a:rPr lang="tr-TR" sz="2035"/>
              <a:t>Every binary tree has a pointer ROOT, which points to the root element (topmost element) of the tree. If ROOT = NULL, then the tree is empty. The schematic diagram of the linked representation of the binary tree is shown in Figure given on next slide.</a:t>
            </a:r>
            <a:endParaRPr sz="2035"/>
          </a:p>
        </p:txBody>
      </p:sp>
      <p:sp>
        <p:nvSpPr>
          <p:cNvPr id="434" name="Google Shape;434;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19</a:t>
            </a:fld>
            <a:endParaRPr/>
          </a:p>
        </p:txBody>
      </p:sp>
      <p:sp>
        <p:nvSpPr>
          <p:cNvPr id="435" name="Google Shape;435;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dirty="0" err="1"/>
              <a:t>Introduction</a:t>
            </a:r>
            <a:endParaRPr dirty="0"/>
          </a:p>
          <a:p>
            <a:pPr marL="342900" lvl="0" indent="-274319" algn="l" rtl="0">
              <a:spcBef>
                <a:spcPts val="480"/>
              </a:spcBef>
              <a:spcAft>
                <a:spcPts val="0"/>
              </a:spcAft>
              <a:buSzPts val="1824"/>
              <a:buChar char="🞇"/>
            </a:pPr>
            <a:r>
              <a:rPr lang="tr-TR" dirty="0" err="1"/>
              <a:t>Types</a:t>
            </a:r>
            <a:r>
              <a:rPr lang="tr-TR" dirty="0"/>
              <a:t> of </a:t>
            </a:r>
            <a:r>
              <a:rPr lang="tr-TR" dirty="0" err="1"/>
              <a:t>Trees</a:t>
            </a:r>
            <a:endParaRPr dirty="0"/>
          </a:p>
          <a:p>
            <a:pPr marL="342900" lvl="0" indent="-274319" algn="l" rtl="0">
              <a:spcBef>
                <a:spcPts val="480"/>
              </a:spcBef>
              <a:spcAft>
                <a:spcPts val="0"/>
              </a:spcAft>
              <a:buSzPts val="1824"/>
              <a:buChar char="🞇"/>
            </a:pPr>
            <a:r>
              <a:rPr lang="tr-TR" dirty="0" err="1" smtClean="0"/>
              <a:t>Traversing</a:t>
            </a:r>
            <a:r>
              <a:rPr lang="tr-TR" dirty="0" smtClean="0"/>
              <a:t> </a:t>
            </a:r>
            <a:r>
              <a:rPr lang="tr-TR" dirty="0"/>
              <a:t>a </a:t>
            </a:r>
            <a:r>
              <a:rPr lang="tr-TR" dirty="0" err="1"/>
              <a:t>Binary</a:t>
            </a:r>
            <a:r>
              <a:rPr lang="tr-TR" dirty="0"/>
              <a:t> </a:t>
            </a:r>
            <a:r>
              <a:rPr lang="tr-TR" dirty="0" err="1"/>
              <a:t>Tree</a:t>
            </a:r>
            <a:endParaRPr dirty="0"/>
          </a:p>
          <a:p>
            <a:pPr marL="342900" lvl="0" indent="-274319" algn="l" rtl="0">
              <a:spcBef>
                <a:spcPts val="480"/>
              </a:spcBef>
              <a:spcAft>
                <a:spcPts val="0"/>
              </a:spcAft>
              <a:buSzPts val="1824"/>
              <a:buChar char="🞇"/>
            </a:pPr>
            <a:r>
              <a:rPr lang="tr-TR" dirty="0" err="1"/>
              <a:t>Huffman’s</a:t>
            </a:r>
            <a:r>
              <a:rPr lang="tr-TR" dirty="0"/>
              <a:t> </a:t>
            </a:r>
            <a:r>
              <a:rPr lang="tr-TR" dirty="0" err="1"/>
              <a:t>Tree</a:t>
            </a:r>
            <a:endParaRPr dirty="0"/>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1"/>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42" name="Google Shape;442;p21"/>
          <p:cNvSpPr txBox="1">
            <a:spLocks noGrp="1"/>
          </p:cNvSpPr>
          <p:nvPr>
            <p:ph type="body" idx="1"/>
          </p:nvPr>
        </p:nvSpPr>
        <p:spPr>
          <a:xfrm>
            <a:off x="533400" y="838200"/>
            <a:ext cx="8001000" cy="2895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Representation of Binary Trees in the Memory</a:t>
            </a:r>
            <a:endParaRPr sz="2220" b="1" i="1"/>
          </a:p>
          <a:p>
            <a:pPr marL="640080" lvl="1" indent="-274320" algn="l" rtl="0">
              <a:spcBef>
                <a:spcPts val="407"/>
              </a:spcBef>
              <a:spcAft>
                <a:spcPts val="0"/>
              </a:spcAft>
              <a:buSzPts val="1547"/>
              <a:buChar char="🞇"/>
            </a:pPr>
            <a:r>
              <a:rPr lang="tr-TR" sz="2035"/>
              <a:t>In this Figure, the left position is used to point to the left child of the node or to store the address of the left child of the node. The middle position is used to store the data. Finally, the right position is used to point to the right child of the node or to store the address of the right child of the node.</a:t>
            </a:r>
            <a:endParaRPr sz="2035"/>
          </a:p>
          <a:p>
            <a:pPr marL="640080" lvl="1" indent="-274320" algn="l" rtl="0">
              <a:spcBef>
                <a:spcPts val="407"/>
              </a:spcBef>
              <a:spcAft>
                <a:spcPts val="0"/>
              </a:spcAft>
              <a:buSzPts val="1547"/>
              <a:buChar char="🞇"/>
            </a:pPr>
            <a:r>
              <a:rPr lang="tr-TR" sz="2035"/>
              <a:t>Empty sub-trees are represented using X (meaning NULL).</a:t>
            </a:r>
            <a:endParaRPr sz="2035"/>
          </a:p>
          <a:p>
            <a:pPr marL="640080" lvl="1" indent="-176110" algn="l" rtl="0">
              <a:spcBef>
                <a:spcPts val="407"/>
              </a:spcBef>
              <a:spcAft>
                <a:spcPts val="0"/>
              </a:spcAft>
              <a:buSzPts val="1547"/>
              <a:buNone/>
            </a:pPr>
            <a:endParaRPr sz="2035" b="1" i="1"/>
          </a:p>
        </p:txBody>
      </p:sp>
      <p:sp>
        <p:nvSpPr>
          <p:cNvPr id="443" name="Google Shape;443;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20</a:t>
            </a:fld>
            <a:endParaRPr/>
          </a:p>
        </p:txBody>
      </p:sp>
      <p:sp>
        <p:nvSpPr>
          <p:cNvPr id="444" name="Google Shape;444;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45" name="Google Shape;445;p21"/>
          <p:cNvPicPr preferRelativeResize="0"/>
          <p:nvPr/>
        </p:nvPicPr>
        <p:blipFill rotWithShape="1">
          <a:blip r:embed="rId3">
            <a:alphaModFix/>
          </a:blip>
          <a:srcRect/>
          <a:stretch/>
        </p:blipFill>
        <p:spPr>
          <a:xfrm>
            <a:off x="1295400" y="3886200"/>
            <a:ext cx="6477000" cy="22812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2"/>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52" name="Google Shape;452;p22"/>
          <p:cNvSpPr txBox="1">
            <a:spLocks noGrp="1"/>
          </p:cNvSpPr>
          <p:nvPr>
            <p:ph type="body" idx="1"/>
          </p:nvPr>
        </p:nvSpPr>
        <p:spPr>
          <a:xfrm>
            <a:off x="533400" y="838200"/>
            <a:ext cx="80010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Representation of Binary Trees in the Memory</a:t>
            </a:r>
            <a:endParaRPr/>
          </a:p>
        </p:txBody>
      </p:sp>
      <p:sp>
        <p:nvSpPr>
          <p:cNvPr id="453" name="Google Shape;453;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21</a:t>
            </a:fld>
            <a:endParaRPr/>
          </a:p>
        </p:txBody>
      </p:sp>
      <p:sp>
        <p:nvSpPr>
          <p:cNvPr id="454" name="Google Shape;454;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55" name="Google Shape;455;p22"/>
          <p:cNvPicPr preferRelativeResize="0"/>
          <p:nvPr/>
        </p:nvPicPr>
        <p:blipFill rotWithShape="1">
          <a:blip r:embed="rId3">
            <a:alphaModFix/>
          </a:blip>
          <a:srcRect/>
          <a:stretch/>
        </p:blipFill>
        <p:spPr>
          <a:xfrm>
            <a:off x="1023938" y="1523999"/>
            <a:ext cx="7096125" cy="442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4"/>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62" name="Google Shape;462;p24"/>
          <p:cNvSpPr txBox="1">
            <a:spLocks noGrp="1"/>
          </p:cNvSpPr>
          <p:nvPr>
            <p:ph type="body" idx="1"/>
          </p:nvPr>
        </p:nvSpPr>
        <p:spPr>
          <a:xfrm>
            <a:off x="533400" y="838200"/>
            <a:ext cx="8001000" cy="541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dirty="0" err="1"/>
              <a:t>Representation</a:t>
            </a:r>
            <a:r>
              <a:rPr lang="tr-TR" sz="2040" b="1" i="1" dirty="0"/>
              <a:t> of </a:t>
            </a:r>
            <a:r>
              <a:rPr lang="tr-TR" sz="2040" b="1" i="1" dirty="0" err="1"/>
              <a:t>Binary</a:t>
            </a:r>
            <a:r>
              <a:rPr lang="tr-TR" sz="2040" b="1" i="1" dirty="0"/>
              <a:t> </a:t>
            </a:r>
            <a:r>
              <a:rPr lang="tr-TR" sz="2040" b="1" i="1" dirty="0" err="1"/>
              <a:t>Trees</a:t>
            </a:r>
            <a:r>
              <a:rPr lang="tr-TR" sz="2040" b="1" i="1" dirty="0"/>
              <a:t> in </a:t>
            </a:r>
            <a:r>
              <a:rPr lang="tr-TR" sz="2040" b="1" i="1" dirty="0" err="1"/>
              <a:t>the</a:t>
            </a:r>
            <a:r>
              <a:rPr lang="tr-TR" sz="2040" b="1" i="1" dirty="0"/>
              <a:t> Memory</a:t>
            </a:r>
            <a:endParaRPr sz="2040" b="1" i="1" dirty="0"/>
          </a:p>
          <a:p>
            <a:pPr marL="640080" lvl="1" indent="-274320" algn="l" rtl="0">
              <a:lnSpc>
                <a:spcPct val="80000"/>
              </a:lnSpc>
              <a:spcBef>
                <a:spcPts val="374"/>
              </a:spcBef>
              <a:spcAft>
                <a:spcPts val="0"/>
              </a:spcAft>
              <a:buSzPts val="1421"/>
              <a:buChar char="🞇"/>
            </a:pPr>
            <a:r>
              <a:rPr lang="tr-TR" sz="1870" b="1" i="1" dirty="0" err="1"/>
              <a:t>Sequential</a:t>
            </a:r>
            <a:r>
              <a:rPr lang="tr-TR" sz="1870" b="1" i="1" dirty="0"/>
              <a:t> </a:t>
            </a:r>
            <a:r>
              <a:rPr lang="tr-TR" sz="1870" b="1" i="1" dirty="0" err="1"/>
              <a:t>representation</a:t>
            </a:r>
            <a:r>
              <a:rPr lang="tr-TR" sz="1870" b="1" i="1" dirty="0"/>
              <a:t> of </a:t>
            </a:r>
            <a:r>
              <a:rPr lang="tr-TR" sz="1870" b="1" i="1" dirty="0" err="1"/>
              <a:t>binary</a:t>
            </a:r>
            <a:r>
              <a:rPr lang="tr-TR" sz="1870" b="1" i="1" dirty="0"/>
              <a:t> </a:t>
            </a:r>
            <a:r>
              <a:rPr lang="tr-TR" sz="1870" b="1" i="1" dirty="0" err="1"/>
              <a:t>trees</a:t>
            </a:r>
            <a:r>
              <a:rPr lang="tr-TR" sz="1870" b="1" i="1" dirty="0"/>
              <a:t> </a:t>
            </a:r>
            <a:r>
              <a:rPr lang="tr-TR" sz="1870" i="1" dirty="0" err="1"/>
              <a:t>Sequential</a:t>
            </a:r>
            <a:r>
              <a:rPr lang="tr-TR" sz="1870" i="1" dirty="0"/>
              <a:t> </a:t>
            </a:r>
            <a:r>
              <a:rPr lang="tr-TR" sz="1870" i="1" dirty="0" err="1"/>
              <a:t>representation</a:t>
            </a:r>
            <a:r>
              <a:rPr lang="tr-TR" sz="1870" i="1" dirty="0"/>
              <a:t> </a:t>
            </a:r>
            <a:r>
              <a:rPr lang="tr-TR" sz="1870" dirty="0"/>
              <a:t>of </a:t>
            </a:r>
            <a:r>
              <a:rPr lang="tr-TR" sz="1870" dirty="0" err="1"/>
              <a:t>trees</a:t>
            </a:r>
            <a:r>
              <a:rPr lang="tr-TR" sz="1870" dirty="0"/>
              <a:t> is done </a:t>
            </a:r>
            <a:r>
              <a:rPr lang="tr-TR" sz="1870" dirty="0" err="1"/>
              <a:t>using</a:t>
            </a:r>
            <a:r>
              <a:rPr lang="tr-TR" sz="1870" dirty="0"/>
              <a:t> </a:t>
            </a:r>
            <a:r>
              <a:rPr lang="tr-TR" sz="1870" dirty="0" err="1"/>
              <a:t>single</a:t>
            </a:r>
            <a:r>
              <a:rPr lang="tr-TR" sz="1870" dirty="0"/>
              <a:t> </a:t>
            </a:r>
            <a:r>
              <a:rPr lang="tr-TR" sz="1870" dirty="0" err="1"/>
              <a:t>or</a:t>
            </a:r>
            <a:r>
              <a:rPr lang="tr-TR" sz="1870" dirty="0"/>
              <a:t> </a:t>
            </a:r>
            <a:r>
              <a:rPr lang="tr-TR" sz="1870" dirty="0" err="1"/>
              <a:t>one-dimensional</a:t>
            </a:r>
            <a:r>
              <a:rPr lang="tr-TR" sz="1870" dirty="0"/>
              <a:t> </a:t>
            </a:r>
            <a:r>
              <a:rPr lang="tr-TR" sz="1870" dirty="0" err="1"/>
              <a:t>arrays</a:t>
            </a:r>
            <a:r>
              <a:rPr lang="tr-TR" sz="1870" dirty="0"/>
              <a:t>.</a:t>
            </a:r>
            <a:endParaRPr sz="1870" dirty="0"/>
          </a:p>
          <a:p>
            <a:pPr marL="640080" lvl="1" indent="-274320" algn="l" rtl="0">
              <a:lnSpc>
                <a:spcPct val="80000"/>
              </a:lnSpc>
              <a:spcBef>
                <a:spcPts val="374"/>
              </a:spcBef>
              <a:spcAft>
                <a:spcPts val="0"/>
              </a:spcAft>
              <a:buSzPts val="1421"/>
              <a:buChar char="🞇"/>
            </a:pPr>
            <a:r>
              <a:rPr lang="tr-TR" sz="1870" dirty="0" err="1"/>
              <a:t>Though</a:t>
            </a:r>
            <a:r>
              <a:rPr lang="tr-TR" sz="1870" dirty="0"/>
              <a:t> it is </a:t>
            </a:r>
            <a:r>
              <a:rPr lang="tr-TR" sz="1870" dirty="0" err="1"/>
              <a:t>the</a:t>
            </a:r>
            <a:r>
              <a:rPr lang="tr-TR" sz="1870" dirty="0"/>
              <a:t> </a:t>
            </a:r>
            <a:r>
              <a:rPr lang="tr-TR" sz="1870" dirty="0" err="1"/>
              <a:t>simplest</a:t>
            </a:r>
            <a:r>
              <a:rPr lang="tr-TR" sz="1870" dirty="0"/>
              <a:t> </a:t>
            </a:r>
            <a:r>
              <a:rPr lang="tr-TR" sz="1870" dirty="0" err="1"/>
              <a:t>technique</a:t>
            </a:r>
            <a:r>
              <a:rPr lang="tr-TR" sz="1870" dirty="0"/>
              <a:t> </a:t>
            </a:r>
            <a:r>
              <a:rPr lang="tr-TR" sz="1870" dirty="0" err="1"/>
              <a:t>for</a:t>
            </a:r>
            <a:r>
              <a:rPr lang="tr-TR" sz="1870" dirty="0"/>
              <a:t> </a:t>
            </a:r>
            <a:r>
              <a:rPr lang="tr-TR" sz="1870" dirty="0" err="1"/>
              <a:t>memory</a:t>
            </a:r>
            <a:r>
              <a:rPr lang="tr-TR" sz="1870" dirty="0"/>
              <a:t> </a:t>
            </a:r>
            <a:r>
              <a:rPr lang="tr-TR" sz="1870" dirty="0" err="1"/>
              <a:t>representation</a:t>
            </a:r>
            <a:r>
              <a:rPr lang="tr-TR" sz="1870" dirty="0"/>
              <a:t>, it is </a:t>
            </a:r>
            <a:r>
              <a:rPr lang="tr-TR" sz="1870" dirty="0" err="1"/>
              <a:t>inefficient</a:t>
            </a:r>
            <a:r>
              <a:rPr lang="tr-TR" sz="1870" dirty="0"/>
              <a:t> as it </a:t>
            </a:r>
            <a:r>
              <a:rPr lang="tr-TR" sz="1870" dirty="0" err="1"/>
              <a:t>requires</a:t>
            </a:r>
            <a:r>
              <a:rPr lang="tr-TR" sz="1870" dirty="0"/>
              <a:t> a lot of </a:t>
            </a:r>
            <a:r>
              <a:rPr lang="tr-TR" sz="1870" dirty="0" err="1"/>
              <a:t>memory</a:t>
            </a:r>
            <a:r>
              <a:rPr lang="tr-TR" sz="1870" dirty="0"/>
              <a:t> </a:t>
            </a:r>
            <a:r>
              <a:rPr lang="tr-TR" sz="1870" dirty="0" err="1"/>
              <a:t>space</a:t>
            </a:r>
            <a:r>
              <a:rPr lang="tr-TR" sz="1870" dirty="0"/>
              <a:t>. </a:t>
            </a:r>
            <a:endParaRPr sz="1870" dirty="0"/>
          </a:p>
          <a:p>
            <a:pPr marL="640080" lvl="1" indent="-274320" algn="l" rtl="0">
              <a:lnSpc>
                <a:spcPct val="80000"/>
              </a:lnSpc>
              <a:spcBef>
                <a:spcPts val="374"/>
              </a:spcBef>
              <a:spcAft>
                <a:spcPts val="0"/>
              </a:spcAft>
              <a:buSzPts val="1421"/>
              <a:buChar char="🞇"/>
            </a:pPr>
            <a:r>
              <a:rPr lang="tr-TR" sz="1870" dirty="0"/>
              <a:t>A </a:t>
            </a:r>
            <a:r>
              <a:rPr lang="tr-TR" sz="1870" dirty="0" err="1"/>
              <a:t>sequential</a:t>
            </a:r>
            <a:r>
              <a:rPr lang="tr-TR" sz="1870" dirty="0"/>
              <a:t> </a:t>
            </a:r>
            <a:r>
              <a:rPr lang="tr-TR" sz="1870" dirty="0" err="1"/>
              <a:t>binary</a:t>
            </a:r>
            <a:r>
              <a:rPr lang="tr-TR" sz="1870" dirty="0"/>
              <a:t> </a:t>
            </a:r>
            <a:r>
              <a:rPr lang="tr-TR" sz="1870" dirty="0" err="1"/>
              <a:t>tree</a:t>
            </a:r>
            <a:r>
              <a:rPr lang="tr-TR" sz="1870" dirty="0"/>
              <a:t> </a:t>
            </a:r>
            <a:r>
              <a:rPr lang="tr-TR" sz="1870" dirty="0" err="1"/>
              <a:t>follows</a:t>
            </a:r>
            <a:r>
              <a:rPr lang="tr-TR" sz="1870" dirty="0"/>
              <a:t> </a:t>
            </a:r>
            <a:r>
              <a:rPr lang="tr-TR" sz="1870" dirty="0" err="1"/>
              <a:t>the</a:t>
            </a:r>
            <a:r>
              <a:rPr lang="tr-TR" sz="1870" dirty="0"/>
              <a:t> </a:t>
            </a:r>
            <a:r>
              <a:rPr lang="tr-TR" sz="1870" dirty="0" err="1"/>
              <a:t>following</a:t>
            </a:r>
            <a:r>
              <a:rPr lang="tr-TR" sz="1870" dirty="0"/>
              <a:t> </a:t>
            </a:r>
            <a:r>
              <a:rPr lang="tr-TR" sz="1870" dirty="0" err="1"/>
              <a:t>rules</a:t>
            </a:r>
            <a:r>
              <a:rPr lang="tr-TR" sz="1870" dirty="0"/>
              <a:t>: </a:t>
            </a:r>
            <a:endParaRPr dirty="0"/>
          </a:p>
          <a:p>
            <a:pPr marL="914400" lvl="2" indent="-228600" algn="l" rtl="0">
              <a:lnSpc>
                <a:spcPct val="80000"/>
              </a:lnSpc>
              <a:spcBef>
                <a:spcPts val="340"/>
              </a:spcBef>
              <a:spcAft>
                <a:spcPts val="0"/>
              </a:spcAft>
              <a:buSzPts val="1292"/>
              <a:buChar char="🞇"/>
            </a:pPr>
            <a:r>
              <a:rPr lang="tr-TR" sz="1700" dirty="0"/>
              <a:t>A </a:t>
            </a:r>
            <a:r>
              <a:rPr lang="tr-TR" sz="1700" dirty="0" err="1"/>
              <a:t>one-dimensional</a:t>
            </a:r>
            <a:r>
              <a:rPr lang="tr-TR" sz="1700" dirty="0"/>
              <a:t> </a:t>
            </a:r>
            <a:r>
              <a:rPr lang="tr-TR" sz="1700" dirty="0" err="1"/>
              <a:t>array</a:t>
            </a:r>
            <a:r>
              <a:rPr lang="tr-TR" sz="1700" dirty="0"/>
              <a:t>, </a:t>
            </a:r>
            <a:r>
              <a:rPr lang="tr-TR" sz="1700" dirty="0" err="1"/>
              <a:t>called</a:t>
            </a:r>
            <a:r>
              <a:rPr lang="tr-TR" sz="1700" dirty="0"/>
              <a:t> </a:t>
            </a:r>
            <a:r>
              <a:rPr lang="tr-TR" sz="1360" dirty="0"/>
              <a:t>TREE</a:t>
            </a:r>
            <a:r>
              <a:rPr lang="tr-TR" sz="1700" dirty="0"/>
              <a:t>, is </a:t>
            </a:r>
            <a:r>
              <a:rPr lang="tr-TR" sz="1700" dirty="0" err="1"/>
              <a:t>used</a:t>
            </a:r>
            <a:r>
              <a:rPr lang="tr-TR" sz="1700" dirty="0"/>
              <a:t> </a:t>
            </a:r>
            <a:r>
              <a:rPr lang="tr-TR" sz="1700" dirty="0" err="1"/>
              <a:t>to</a:t>
            </a:r>
            <a:r>
              <a:rPr lang="tr-TR" sz="1700" dirty="0"/>
              <a:t> </a:t>
            </a:r>
            <a:r>
              <a:rPr lang="tr-TR" sz="1700" dirty="0" err="1"/>
              <a:t>store</a:t>
            </a:r>
            <a:r>
              <a:rPr lang="tr-TR" sz="1700" dirty="0"/>
              <a:t> </a:t>
            </a:r>
            <a:r>
              <a:rPr lang="tr-TR" sz="1700" dirty="0" err="1"/>
              <a:t>the</a:t>
            </a:r>
            <a:r>
              <a:rPr lang="tr-TR" sz="1700" dirty="0"/>
              <a:t> </a:t>
            </a:r>
            <a:r>
              <a:rPr lang="tr-TR" sz="1700" dirty="0" err="1"/>
              <a:t>elements</a:t>
            </a:r>
            <a:r>
              <a:rPr lang="tr-TR" sz="1700" dirty="0"/>
              <a:t> of </a:t>
            </a:r>
            <a:r>
              <a:rPr lang="tr-TR" sz="1700" dirty="0" err="1"/>
              <a:t>tree</a:t>
            </a:r>
            <a:r>
              <a:rPr lang="tr-TR" sz="1700" dirty="0"/>
              <a:t>.</a:t>
            </a:r>
            <a:endParaRPr dirty="0"/>
          </a:p>
          <a:p>
            <a:pPr marL="914400" lvl="2" indent="-228600" algn="l" rtl="0">
              <a:lnSpc>
                <a:spcPct val="80000"/>
              </a:lnSpc>
              <a:spcBef>
                <a:spcPts val="340"/>
              </a:spcBef>
              <a:spcAft>
                <a:spcPts val="0"/>
              </a:spcAft>
              <a:buSzPts val="1292"/>
              <a:buChar char="🞇"/>
            </a:pPr>
            <a:r>
              <a:rPr lang="tr-TR" sz="1700" dirty="0" err="1"/>
              <a:t>The</a:t>
            </a:r>
            <a:r>
              <a:rPr lang="tr-TR" sz="1700" dirty="0"/>
              <a:t> </a:t>
            </a:r>
            <a:r>
              <a:rPr lang="tr-TR" sz="1700" dirty="0" err="1"/>
              <a:t>root</a:t>
            </a:r>
            <a:r>
              <a:rPr lang="tr-TR" sz="1700" dirty="0"/>
              <a:t> of </a:t>
            </a:r>
            <a:r>
              <a:rPr lang="tr-TR" sz="1700" dirty="0" err="1"/>
              <a:t>the</a:t>
            </a:r>
            <a:r>
              <a:rPr lang="tr-TR" sz="1700" dirty="0"/>
              <a:t> </a:t>
            </a:r>
            <a:r>
              <a:rPr lang="tr-TR" sz="1700" dirty="0" err="1"/>
              <a:t>tree</a:t>
            </a:r>
            <a:r>
              <a:rPr lang="tr-TR" sz="1700" dirty="0"/>
              <a:t> </a:t>
            </a:r>
            <a:r>
              <a:rPr lang="tr-TR" sz="1700" dirty="0" err="1"/>
              <a:t>will</a:t>
            </a:r>
            <a:r>
              <a:rPr lang="tr-TR" sz="1700" dirty="0"/>
              <a:t> be </a:t>
            </a:r>
            <a:r>
              <a:rPr lang="tr-TR" sz="1700" dirty="0" err="1"/>
              <a:t>stored</a:t>
            </a:r>
            <a:r>
              <a:rPr lang="tr-TR" sz="1700" dirty="0"/>
              <a:t> in </a:t>
            </a:r>
            <a:r>
              <a:rPr lang="tr-TR" sz="1700" dirty="0" err="1"/>
              <a:t>the</a:t>
            </a:r>
            <a:r>
              <a:rPr lang="tr-TR" sz="1700" dirty="0"/>
              <a:t> </a:t>
            </a:r>
            <a:r>
              <a:rPr lang="tr-TR" sz="1700" dirty="0" err="1"/>
              <a:t>first</a:t>
            </a:r>
            <a:r>
              <a:rPr lang="tr-TR" sz="1700" dirty="0"/>
              <a:t> </a:t>
            </a:r>
            <a:r>
              <a:rPr lang="tr-TR" sz="1700" dirty="0" err="1"/>
              <a:t>location</a:t>
            </a:r>
            <a:r>
              <a:rPr lang="tr-TR" sz="1700" dirty="0"/>
              <a:t>. </a:t>
            </a:r>
            <a:r>
              <a:rPr lang="tr-TR" sz="1700" dirty="0" err="1"/>
              <a:t>That</a:t>
            </a:r>
            <a:r>
              <a:rPr lang="tr-TR" sz="1700" dirty="0"/>
              <a:t> is, </a:t>
            </a:r>
            <a:r>
              <a:rPr lang="tr-TR" sz="1530" dirty="0"/>
              <a:t>TREE[1] </a:t>
            </a:r>
            <a:r>
              <a:rPr lang="tr-TR" sz="1700" dirty="0" err="1"/>
              <a:t>will</a:t>
            </a:r>
            <a:r>
              <a:rPr lang="tr-TR" sz="1700" dirty="0"/>
              <a:t> </a:t>
            </a:r>
            <a:r>
              <a:rPr lang="tr-TR" sz="1700" dirty="0" err="1"/>
              <a:t>store</a:t>
            </a:r>
            <a:r>
              <a:rPr lang="tr-TR" sz="1700" dirty="0"/>
              <a:t> </a:t>
            </a:r>
            <a:r>
              <a:rPr lang="tr-TR" sz="1700" dirty="0" err="1"/>
              <a:t>the</a:t>
            </a:r>
            <a:r>
              <a:rPr lang="tr-TR" sz="1700" dirty="0"/>
              <a:t> data of </a:t>
            </a:r>
            <a:r>
              <a:rPr lang="tr-TR" sz="1700" dirty="0" err="1"/>
              <a:t>the</a:t>
            </a:r>
            <a:r>
              <a:rPr lang="tr-TR" sz="1700" dirty="0"/>
              <a:t> </a:t>
            </a:r>
            <a:r>
              <a:rPr lang="tr-TR" sz="1700" dirty="0" err="1"/>
              <a:t>root</a:t>
            </a:r>
            <a:r>
              <a:rPr lang="tr-TR" sz="1700" dirty="0"/>
              <a:t> element.</a:t>
            </a:r>
            <a:endParaRPr sz="1700" dirty="0"/>
          </a:p>
          <a:p>
            <a:pPr marL="914400" lvl="2" indent="-228600" algn="l" rtl="0">
              <a:lnSpc>
                <a:spcPct val="80000"/>
              </a:lnSpc>
              <a:spcBef>
                <a:spcPts val="357"/>
              </a:spcBef>
              <a:spcAft>
                <a:spcPts val="0"/>
              </a:spcAft>
              <a:buSzPts val="1292"/>
              <a:buChar char="🞇"/>
            </a:pPr>
            <a:r>
              <a:rPr lang="tr-TR" sz="1700" dirty="0" err="1"/>
              <a:t>The</a:t>
            </a:r>
            <a:r>
              <a:rPr lang="tr-TR" sz="1700" dirty="0"/>
              <a:t> </a:t>
            </a:r>
            <a:r>
              <a:rPr lang="tr-TR" sz="1700" dirty="0" err="1"/>
              <a:t>children</a:t>
            </a:r>
            <a:r>
              <a:rPr lang="tr-TR" sz="1700" dirty="0"/>
              <a:t> of a </a:t>
            </a:r>
            <a:r>
              <a:rPr lang="tr-TR" sz="1700" dirty="0" err="1"/>
              <a:t>node</a:t>
            </a:r>
            <a:r>
              <a:rPr lang="tr-TR" sz="1700" dirty="0"/>
              <a:t> </a:t>
            </a:r>
            <a:r>
              <a:rPr lang="tr-TR" sz="1700" dirty="0" err="1"/>
              <a:t>stored</a:t>
            </a:r>
            <a:r>
              <a:rPr lang="tr-TR" sz="1700" dirty="0"/>
              <a:t> in </a:t>
            </a:r>
            <a:r>
              <a:rPr lang="tr-TR" sz="1700" dirty="0" err="1"/>
              <a:t>location</a:t>
            </a:r>
            <a:r>
              <a:rPr lang="tr-TR" sz="1700" dirty="0"/>
              <a:t> </a:t>
            </a:r>
            <a:r>
              <a:rPr lang="tr-TR" sz="1530" dirty="0"/>
              <a:t>K </a:t>
            </a:r>
            <a:r>
              <a:rPr lang="tr-TR" sz="1700" dirty="0" err="1"/>
              <a:t>will</a:t>
            </a:r>
            <a:r>
              <a:rPr lang="tr-TR" sz="1700" dirty="0"/>
              <a:t> be </a:t>
            </a:r>
            <a:r>
              <a:rPr lang="tr-TR" sz="1700" dirty="0" err="1"/>
              <a:t>stored</a:t>
            </a:r>
            <a:r>
              <a:rPr lang="tr-TR" sz="1700" dirty="0"/>
              <a:t> in </a:t>
            </a:r>
            <a:r>
              <a:rPr lang="tr-TR" sz="1785" dirty="0" err="1"/>
              <a:t>locations</a:t>
            </a:r>
            <a:r>
              <a:rPr lang="tr-TR" sz="1785" dirty="0"/>
              <a:t> (2 × K) </a:t>
            </a:r>
            <a:r>
              <a:rPr lang="tr-TR" sz="1785" dirty="0" err="1"/>
              <a:t>and</a:t>
            </a:r>
            <a:r>
              <a:rPr lang="tr-TR" sz="1785" dirty="0"/>
              <a:t> (2 × K+1).</a:t>
            </a:r>
            <a:endParaRPr sz="1785" dirty="0"/>
          </a:p>
          <a:p>
            <a:pPr marL="914400" lvl="2" indent="-228600" algn="l" rtl="0">
              <a:lnSpc>
                <a:spcPct val="80000"/>
              </a:lnSpc>
              <a:spcBef>
                <a:spcPts val="340"/>
              </a:spcBef>
              <a:spcAft>
                <a:spcPts val="0"/>
              </a:spcAft>
              <a:buSzPts val="1292"/>
              <a:buChar char="🞇"/>
            </a:pPr>
            <a:r>
              <a:rPr lang="tr-TR" sz="1700" dirty="0" err="1"/>
              <a:t>The</a:t>
            </a:r>
            <a:r>
              <a:rPr lang="tr-TR" sz="1700" dirty="0"/>
              <a:t> </a:t>
            </a:r>
            <a:r>
              <a:rPr lang="tr-TR" sz="1700" dirty="0" err="1"/>
              <a:t>maximum</a:t>
            </a:r>
            <a:r>
              <a:rPr lang="tr-TR" sz="1700" dirty="0"/>
              <a:t> size of </a:t>
            </a:r>
            <a:r>
              <a:rPr lang="tr-TR" sz="1700" dirty="0" err="1"/>
              <a:t>the</a:t>
            </a:r>
            <a:r>
              <a:rPr lang="tr-TR" sz="1700" dirty="0"/>
              <a:t> </a:t>
            </a:r>
            <a:r>
              <a:rPr lang="tr-TR" sz="1700" dirty="0" err="1"/>
              <a:t>array</a:t>
            </a:r>
            <a:r>
              <a:rPr lang="tr-TR" sz="1700" dirty="0"/>
              <a:t> </a:t>
            </a:r>
            <a:r>
              <a:rPr lang="tr-TR" sz="1530" dirty="0"/>
              <a:t>TREE </a:t>
            </a:r>
            <a:r>
              <a:rPr lang="tr-TR" sz="1700" dirty="0"/>
              <a:t>is </a:t>
            </a:r>
            <a:r>
              <a:rPr lang="tr-TR" sz="1700" dirty="0" err="1"/>
              <a:t>given</a:t>
            </a:r>
            <a:r>
              <a:rPr lang="tr-TR" sz="1700" dirty="0"/>
              <a:t> as </a:t>
            </a:r>
            <a:r>
              <a:rPr lang="tr-TR" sz="1530" dirty="0" smtClean="0"/>
              <a:t>(2</a:t>
            </a:r>
            <a:r>
              <a:rPr lang="tr-TR" sz="1530" baseline="30000" dirty="0" smtClean="0"/>
              <a:t>h</a:t>
            </a:r>
            <a:r>
              <a:rPr lang="tr-TR" sz="1530" dirty="0" smtClean="0"/>
              <a:t>–1</a:t>
            </a:r>
            <a:r>
              <a:rPr lang="tr-TR" sz="1530" dirty="0"/>
              <a:t>)</a:t>
            </a:r>
            <a:r>
              <a:rPr lang="tr-TR" sz="1700" dirty="0"/>
              <a:t>, </a:t>
            </a:r>
            <a:r>
              <a:rPr lang="tr-TR" sz="1700" dirty="0" err="1"/>
              <a:t>where</a:t>
            </a:r>
            <a:r>
              <a:rPr lang="tr-TR" sz="1700" dirty="0"/>
              <a:t> </a:t>
            </a:r>
            <a:r>
              <a:rPr lang="tr-TR" sz="1530" dirty="0"/>
              <a:t>h </a:t>
            </a:r>
            <a:r>
              <a:rPr lang="tr-TR" sz="1700" dirty="0"/>
              <a:t>is </a:t>
            </a:r>
            <a:r>
              <a:rPr lang="tr-TR" sz="1700" dirty="0" err="1"/>
              <a:t>the</a:t>
            </a:r>
            <a:r>
              <a:rPr lang="tr-TR" sz="1700" dirty="0"/>
              <a:t> </a:t>
            </a:r>
            <a:r>
              <a:rPr lang="tr-TR" sz="1530" dirty="0" err="1"/>
              <a:t>height</a:t>
            </a:r>
            <a:r>
              <a:rPr lang="tr-TR" sz="1530" dirty="0"/>
              <a:t> </a:t>
            </a:r>
            <a:r>
              <a:rPr lang="tr-TR" sz="1700" dirty="0"/>
              <a:t>of </a:t>
            </a:r>
            <a:r>
              <a:rPr lang="tr-TR" sz="1700" dirty="0" err="1"/>
              <a:t>the</a:t>
            </a:r>
            <a:r>
              <a:rPr lang="tr-TR" sz="1700" dirty="0"/>
              <a:t> </a:t>
            </a:r>
            <a:r>
              <a:rPr lang="tr-TR" sz="1700" dirty="0" err="1"/>
              <a:t>tree</a:t>
            </a:r>
            <a:r>
              <a:rPr lang="tr-TR" sz="1700" dirty="0"/>
              <a:t>.</a:t>
            </a:r>
            <a:endParaRPr sz="1700" dirty="0"/>
          </a:p>
          <a:p>
            <a:pPr marL="914400" lvl="2" indent="-228600" algn="l" rtl="0">
              <a:lnSpc>
                <a:spcPct val="80000"/>
              </a:lnSpc>
              <a:spcBef>
                <a:spcPts val="340"/>
              </a:spcBef>
              <a:spcAft>
                <a:spcPts val="0"/>
              </a:spcAft>
              <a:buSzPts val="1292"/>
              <a:buChar char="🞇"/>
            </a:pPr>
            <a:r>
              <a:rPr lang="tr-TR" sz="1700" dirty="0"/>
              <a:t>An </a:t>
            </a:r>
            <a:r>
              <a:rPr lang="tr-TR" sz="1700" dirty="0" err="1"/>
              <a:t>empty</a:t>
            </a:r>
            <a:r>
              <a:rPr lang="tr-TR" sz="1700" dirty="0"/>
              <a:t> </a:t>
            </a:r>
            <a:r>
              <a:rPr lang="tr-TR" sz="1700" dirty="0" err="1"/>
              <a:t>tree</a:t>
            </a:r>
            <a:r>
              <a:rPr lang="tr-TR" sz="1700" dirty="0"/>
              <a:t> </a:t>
            </a:r>
            <a:r>
              <a:rPr lang="tr-TR" sz="1700" dirty="0" err="1"/>
              <a:t>or</a:t>
            </a:r>
            <a:r>
              <a:rPr lang="tr-TR" sz="1700" dirty="0"/>
              <a:t> </a:t>
            </a:r>
            <a:r>
              <a:rPr lang="tr-TR" sz="1700" dirty="0" err="1"/>
              <a:t>sub-tree</a:t>
            </a:r>
            <a:r>
              <a:rPr lang="tr-TR" sz="1700" dirty="0"/>
              <a:t> is </a:t>
            </a:r>
            <a:r>
              <a:rPr lang="tr-TR" sz="1700" dirty="0" err="1"/>
              <a:t>specified</a:t>
            </a:r>
            <a:r>
              <a:rPr lang="tr-TR" sz="1700" dirty="0"/>
              <a:t> </a:t>
            </a:r>
            <a:r>
              <a:rPr lang="tr-TR" sz="1700" dirty="0" err="1"/>
              <a:t>using</a:t>
            </a:r>
            <a:r>
              <a:rPr lang="tr-TR" sz="1700" dirty="0"/>
              <a:t> </a:t>
            </a:r>
            <a:r>
              <a:rPr lang="tr-TR" sz="1530" dirty="0"/>
              <a:t>NULL</a:t>
            </a:r>
            <a:r>
              <a:rPr lang="tr-TR" sz="1700" dirty="0"/>
              <a:t>. </a:t>
            </a:r>
            <a:r>
              <a:rPr lang="tr-TR" sz="1700" dirty="0" err="1"/>
              <a:t>If</a:t>
            </a:r>
            <a:r>
              <a:rPr lang="tr-TR" sz="1700" dirty="0"/>
              <a:t> </a:t>
            </a:r>
            <a:r>
              <a:rPr lang="tr-TR" sz="1530" dirty="0"/>
              <a:t>TREE[1]= NULL</a:t>
            </a:r>
            <a:r>
              <a:rPr lang="tr-TR" sz="1700" dirty="0"/>
              <a:t>, </a:t>
            </a:r>
            <a:r>
              <a:rPr lang="tr-TR" sz="1700" dirty="0" err="1"/>
              <a:t>then</a:t>
            </a:r>
            <a:r>
              <a:rPr lang="tr-TR" sz="1700" dirty="0"/>
              <a:t> </a:t>
            </a:r>
            <a:r>
              <a:rPr lang="tr-TR" sz="1700" dirty="0" err="1"/>
              <a:t>the</a:t>
            </a:r>
            <a:r>
              <a:rPr lang="tr-TR" sz="1700" dirty="0"/>
              <a:t> </a:t>
            </a:r>
            <a:r>
              <a:rPr lang="tr-TR" sz="1700" dirty="0" err="1"/>
              <a:t>tree</a:t>
            </a:r>
            <a:r>
              <a:rPr lang="tr-TR" sz="1700" dirty="0"/>
              <a:t> is </a:t>
            </a:r>
            <a:r>
              <a:rPr lang="tr-TR" sz="1700" dirty="0" err="1"/>
              <a:t>empty</a:t>
            </a:r>
            <a:r>
              <a:rPr lang="tr-TR" sz="1700" dirty="0"/>
              <a:t>.</a:t>
            </a:r>
            <a:endParaRPr dirty="0"/>
          </a:p>
          <a:p>
            <a:pPr marL="640080" lvl="1" indent="-274320" algn="l" rtl="0">
              <a:lnSpc>
                <a:spcPct val="80000"/>
              </a:lnSpc>
              <a:spcBef>
                <a:spcPts val="374"/>
              </a:spcBef>
              <a:spcAft>
                <a:spcPts val="0"/>
              </a:spcAft>
              <a:buSzPts val="1421"/>
              <a:buChar char="🞇"/>
            </a:pPr>
            <a:r>
              <a:rPr lang="tr-TR" sz="1870" dirty="0" err="1"/>
              <a:t>Figure</a:t>
            </a:r>
            <a:r>
              <a:rPr lang="tr-TR" sz="1870" dirty="0"/>
              <a:t> </a:t>
            </a:r>
            <a:r>
              <a:rPr lang="tr-TR" sz="1870" dirty="0" err="1"/>
              <a:t>given</a:t>
            </a:r>
            <a:r>
              <a:rPr lang="tr-TR" sz="1870" dirty="0"/>
              <a:t> on </a:t>
            </a:r>
            <a:r>
              <a:rPr lang="tr-TR" sz="1870" dirty="0" err="1"/>
              <a:t>next</a:t>
            </a:r>
            <a:r>
              <a:rPr lang="tr-TR" sz="1870" dirty="0"/>
              <a:t> </a:t>
            </a:r>
            <a:r>
              <a:rPr lang="tr-TR" sz="1870" dirty="0" err="1"/>
              <a:t>slide</a:t>
            </a:r>
            <a:r>
              <a:rPr lang="tr-TR" sz="1870" dirty="0"/>
              <a:t> </a:t>
            </a:r>
            <a:r>
              <a:rPr lang="tr-TR" sz="1870" dirty="0" err="1"/>
              <a:t>shows</a:t>
            </a:r>
            <a:r>
              <a:rPr lang="tr-TR" sz="1870" dirty="0"/>
              <a:t> a </a:t>
            </a:r>
            <a:r>
              <a:rPr lang="tr-TR" sz="1870" dirty="0" err="1"/>
              <a:t>binary</a:t>
            </a:r>
            <a:r>
              <a:rPr lang="tr-TR" sz="1870" dirty="0"/>
              <a:t> </a:t>
            </a:r>
            <a:r>
              <a:rPr lang="tr-TR" sz="1870" dirty="0" err="1"/>
              <a:t>tree</a:t>
            </a:r>
            <a:r>
              <a:rPr lang="tr-TR" sz="1870" dirty="0"/>
              <a:t> </a:t>
            </a:r>
            <a:r>
              <a:rPr lang="tr-TR" sz="1870" dirty="0" err="1"/>
              <a:t>and</a:t>
            </a:r>
            <a:r>
              <a:rPr lang="tr-TR" sz="1870" dirty="0"/>
              <a:t> </a:t>
            </a:r>
            <a:r>
              <a:rPr lang="tr-TR" sz="1870" dirty="0" err="1"/>
              <a:t>its</a:t>
            </a:r>
            <a:r>
              <a:rPr lang="tr-TR" sz="1870" dirty="0"/>
              <a:t> </a:t>
            </a:r>
            <a:r>
              <a:rPr lang="tr-TR" sz="1870" dirty="0" err="1"/>
              <a:t>corresponding</a:t>
            </a:r>
            <a:r>
              <a:rPr lang="tr-TR" sz="1870" dirty="0"/>
              <a:t> </a:t>
            </a:r>
            <a:r>
              <a:rPr lang="tr-TR" sz="1870" dirty="0" err="1"/>
              <a:t>sequential</a:t>
            </a:r>
            <a:r>
              <a:rPr lang="tr-TR" sz="1870" dirty="0"/>
              <a:t> </a:t>
            </a:r>
            <a:r>
              <a:rPr lang="tr-TR" sz="1870" dirty="0" err="1"/>
              <a:t>representation</a:t>
            </a:r>
            <a:r>
              <a:rPr lang="tr-TR" sz="1870" dirty="0"/>
              <a:t>. </a:t>
            </a:r>
            <a:r>
              <a:rPr lang="tr-TR" sz="1870" dirty="0" err="1"/>
              <a:t>The</a:t>
            </a:r>
            <a:r>
              <a:rPr lang="tr-TR" sz="1870" dirty="0"/>
              <a:t> </a:t>
            </a:r>
            <a:r>
              <a:rPr lang="tr-TR" sz="1870" dirty="0" err="1"/>
              <a:t>tree</a:t>
            </a:r>
            <a:r>
              <a:rPr lang="tr-TR" sz="1870" dirty="0"/>
              <a:t> has 11 </a:t>
            </a:r>
            <a:r>
              <a:rPr lang="tr-TR" sz="1870" dirty="0" err="1"/>
              <a:t>nodes</a:t>
            </a:r>
            <a:r>
              <a:rPr lang="tr-TR" sz="1870" dirty="0"/>
              <a:t> </a:t>
            </a:r>
            <a:r>
              <a:rPr lang="tr-TR" sz="1870" dirty="0" err="1"/>
              <a:t>and</a:t>
            </a:r>
            <a:r>
              <a:rPr lang="tr-TR" sz="1870" dirty="0"/>
              <a:t> </a:t>
            </a:r>
            <a:r>
              <a:rPr lang="tr-TR" sz="1870" dirty="0" err="1"/>
              <a:t>its</a:t>
            </a:r>
            <a:r>
              <a:rPr lang="tr-TR" sz="1870" dirty="0"/>
              <a:t> </a:t>
            </a:r>
            <a:r>
              <a:rPr lang="tr-TR" sz="1870" dirty="0" err="1"/>
              <a:t>height</a:t>
            </a:r>
            <a:r>
              <a:rPr lang="tr-TR" sz="1870" dirty="0"/>
              <a:t> is 4.</a:t>
            </a:r>
            <a:endParaRPr sz="1870" i="1" dirty="0"/>
          </a:p>
        </p:txBody>
      </p:sp>
      <p:sp>
        <p:nvSpPr>
          <p:cNvPr id="463" name="Google Shape;463;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22</a:t>
            </a:fld>
            <a:endParaRPr/>
          </a:p>
        </p:txBody>
      </p:sp>
      <p:sp>
        <p:nvSpPr>
          <p:cNvPr id="464" name="Google Shape;464;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5"/>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71" name="Google Shape;471;p25"/>
          <p:cNvSpPr txBox="1">
            <a:spLocks noGrp="1"/>
          </p:cNvSpPr>
          <p:nvPr>
            <p:ph type="body" idx="1"/>
          </p:nvPr>
        </p:nvSpPr>
        <p:spPr>
          <a:xfrm>
            <a:off x="533400" y="838200"/>
            <a:ext cx="8001000" cy="8382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a:t>Representation of Binary Trees in the Memory</a:t>
            </a:r>
            <a:endParaRPr b="1" i="1"/>
          </a:p>
          <a:p>
            <a:pPr marL="640080" lvl="1" indent="-274320" algn="l" rtl="0">
              <a:lnSpc>
                <a:spcPct val="90000"/>
              </a:lnSpc>
              <a:spcBef>
                <a:spcPts val="440"/>
              </a:spcBef>
              <a:spcAft>
                <a:spcPts val="0"/>
              </a:spcAft>
              <a:buSzPts val="1672"/>
              <a:buChar char="🞇"/>
            </a:pPr>
            <a:r>
              <a:rPr lang="tr-TR" b="1" i="1"/>
              <a:t>Sequential representation of binary trees </a:t>
            </a:r>
            <a:endParaRPr i="1"/>
          </a:p>
        </p:txBody>
      </p:sp>
      <p:sp>
        <p:nvSpPr>
          <p:cNvPr id="472" name="Google Shape;472;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23</a:t>
            </a:fld>
            <a:endParaRPr/>
          </a:p>
        </p:txBody>
      </p:sp>
      <p:sp>
        <p:nvSpPr>
          <p:cNvPr id="473" name="Google Shape;473;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74" name="Google Shape;474;p25"/>
          <p:cNvPicPr preferRelativeResize="0"/>
          <p:nvPr/>
        </p:nvPicPr>
        <p:blipFill rotWithShape="1">
          <a:blip r:embed="rId3">
            <a:alphaModFix/>
          </a:blip>
          <a:srcRect/>
          <a:stretch/>
        </p:blipFill>
        <p:spPr>
          <a:xfrm>
            <a:off x="2438400" y="1686298"/>
            <a:ext cx="4402495" cy="45621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6"/>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81" name="Google Shape;481;p26"/>
          <p:cNvSpPr txBox="1">
            <a:spLocks noGrp="1"/>
          </p:cNvSpPr>
          <p:nvPr>
            <p:ph type="body" idx="1"/>
          </p:nvPr>
        </p:nvSpPr>
        <p:spPr>
          <a:xfrm>
            <a:off x="685800" y="7620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Binary Search Trees</a:t>
            </a:r>
            <a:endParaRPr b="1"/>
          </a:p>
          <a:p>
            <a:pPr marL="640080" lvl="1" indent="-274320" algn="l" rtl="0">
              <a:spcBef>
                <a:spcPts val="440"/>
              </a:spcBef>
              <a:spcAft>
                <a:spcPts val="0"/>
              </a:spcAft>
              <a:buSzPts val="1672"/>
              <a:buChar char="🞇"/>
            </a:pPr>
            <a:r>
              <a:rPr lang="tr-TR"/>
              <a:t>A binary search tree, also known as an ordered binary tree, is a variant of binary tree in which the nodes are arranged in an order. </a:t>
            </a:r>
            <a:endParaRPr/>
          </a:p>
          <a:p>
            <a:pPr marL="640080" lvl="1" indent="-274320" algn="l" rtl="0">
              <a:spcBef>
                <a:spcPts val="440"/>
              </a:spcBef>
              <a:spcAft>
                <a:spcPts val="0"/>
              </a:spcAft>
              <a:buSzPts val="1672"/>
              <a:buChar char="🞇"/>
            </a:pPr>
            <a:r>
              <a:rPr lang="tr-TR"/>
              <a:t>We will discuss the concept of binary search trees and different operations performed on them in the next chapter.</a:t>
            </a:r>
            <a:endParaRPr b="1"/>
          </a:p>
        </p:txBody>
      </p:sp>
      <p:sp>
        <p:nvSpPr>
          <p:cNvPr id="482" name="Google Shape;482;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24</a:t>
            </a:fld>
            <a:endParaRPr/>
          </a:p>
        </p:txBody>
      </p:sp>
      <p:sp>
        <p:nvSpPr>
          <p:cNvPr id="483" name="Google Shape;483;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7"/>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90" name="Google Shape;490;p27"/>
          <p:cNvSpPr txBox="1">
            <a:spLocks noGrp="1"/>
          </p:cNvSpPr>
          <p:nvPr>
            <p:ph type="body" idx="1"/>
          </p:nvPr>
        </p:nvSpPr>
        <p:spPr>
          <a:xfrm>
            <a:off x="685800" y="762000"/>
            <a:ext cx="7848600" cy="2286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a:t>Expression Trees</a:t>
            </a:r>
            <a:endParaRPr sz="2220" b="1"/>
          </a:p>
          <a:p>
            <a:pPr marL="640080" lvl="1" indent="-274320" algn="l" rtl="0">
              <a:lnSpc>
                <a:spcPct val="90000"/>
              </a:lnSpc>
              <a:spcBef>
                <a:spcPts val="407"/>
              </a:spcBef>
              <a:spcAft>
                <a:spcPts val="0"/>
              </a:spcAft>
              <a:buSzPts val="1547"/>
              <a:buChar char="🞇"/>
            </a:pPr>
            <a:r>
              <a:rPr lang="tr-TR" sz="2035"/>
              <a:t>Binary trees are widely used to store algebraic expressions. For example,vconsider the algebraic expression given as:</a:t>
            </a:r>
            <a:endParaRPr/>
          </a:p>
          <a:p>
            <a:pPr marL="342900" lvl="0" indent="-274320" algn="l" rtl="0">
              <a:lnSpc>
                <a:spcPct val="90000"/>
              </a:lnSpc>
              <a:spcBef>
                <a:spcPts val="444"/>
              </a:spcBef>
              <a:spcAft>
                <a:spcPts val="0"/>
              </a:spcAft>
              <a:buSzPts val="1687"/>
              <a:buNone/>
            </a:pPr>
            <a:r>
              <a:rPr lang="tr-TR" sz="2220"/>
              <a:t>		Exp = (a – b) + (c * d)</a:t>
            </a:r>
            <a:endParaRPr/>
          </a:p>
          <a:p>
            <a:pPr marL="640080" lvl="1" indent="-274320" algn="l" rtl="0">
              <a:lnSpc>
                <a:spcPct val="90000"/>
              </a:lnSpc>
              <a:spcBef>
                <a:spcPts val="407"/>
              </a:spcBef>
              <a:spcAft>
                <a:spcPts val="0"/>
              </a:spcAft>
              <a:buSzPts val="1547"/>
              <a:buChar char="🞇"/>
            </a:pPr>
            <a:r>
              <a:rPr lang="tr-TR" sz="2035"/>
              <a:t>This expression can be represented using a binary tree as shown in Figure.</a:t>
            </a:r>
            <a:endParaRPr sz="2035" b="1"/>
          </a:p>
          <a:p>
            <a:pPr marL="640080" lvl="1" indent="-176110" algn="l" rtl="0">
              <a:lnSpc>
                <a:spcPct val="90000"/>
              </a:lnSpc>
              <a:spcBef>
                <a:spcPts val="407"/>
              </a:spcBef>
              <a:spcAft>
                <a:spcPts val="0"/>
              </a:spcAft>
              <a:buSzPts val="1547"/>
              <a:buNone/>
            </a:pPr>
            <a:endParaRPr sz="2035" b="1"/>
          </a:p>
        </p:txBody>
      </p:sp>
      <p:sp>
        <p:nvSpPr>
          <p:cNvPr id="491" name="Google Shape;491;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25</a:t>
            </a:fld>
            <a:endParaRPr/>
          </a:p>
        </p:txBody>
      </p:sp>
      <p:sp>
        <p:nvSpPr>
          <p:cNvPr id="492" name="Google Shape;492;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93" name="Google Shape;493;p27"/>
          <p:cNvPicPr preferRelativeResize="0"/>
          <p:nvPr/>
        </p:nvPicPr>
        <p:blipFill rotWithShape="1">
          <a:blip r:embed="rId3">
            <a:alphaModFix/>
          </a:blip>
          <a:srcRect/>
          <a:stretch/>
        </p:blipFill>
        <p:spPr>
          <a:xfrm>
            <a:off x="2971800" y="3733800"/>
            <a:ext cx="2667000" cy="1967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8"/>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00" name="Google Shape;500;p28"/>
          <p:cNvSpPr txBox="1">
            <a:spLocks noGrp="1"/>
          </p:cNvSpPr>
          <p:nvPr>
            <p:ph type="body" idx="1"/>
          </p:nvPr>
        </p:nvSpPr>
        <p:spPr>
          <a:xfrm>
            <a:off x="685800" y="762000"/>
            <a:ext cx="7848600" cy="1143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a:t>Expression Trees</a:t>
            </a:r>
            <a:endParaRPr b="1"/>
          </a:p>
          <a:p>
            <a:pPr marL="640080" lvl="1" indent="-274320" algn="l" rtl="0">
              <a:lnSpc>
                <a:spcPct val="90000"/>
              </a:lnSpc>
              <a:spcBef>
                <a:spcPts val="440"/>
              </a:spcBef>
              <a:spcAft>
                <a:spcPts val="0"/>
              </a:spcAft>
              <a:buSzPts val="1672"/>
              <a:buChar char="🞇"/>
            </a:pPr>
            <a:r>
              <a:rPr lang="tr-TR"/>
              <a:t>Given the binary tree, write down the expression that it represents.</a:t>
            </a:r>
            <a:endParaRPr b="1"/>
          </a:p>
        </p:txBody>
      </p:sp>
      <p:sp>
        <p:nvSpPr>
          <p:cNvPr id="501" name="Google Shape;501;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26</a:t>
            </a:fld>
            <a:endParaRPr/>
          </a:p>
        </p:txBody>
      </p:sp>
      <p:sp>
        <p:nvSpPr>
          <p:cNvPr id="502" name="Google Shape;502;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03" name="Google Shape;503;p28"/>
          <p:cNvPicPr preferRelativeResize="0"/>
          <p:nvPr/>
        </p:nvPicPr>
        <p:blipFill rotWithShape="1">
          <a:blip r:embed="rId3">
            <a:alphaModFix/>
          </a:blip>
          <a:srcRect/>
          <a:stretch/>
        </p:blipFill>
        <p:spPr>
          <a:xfrm>
            <a:off x="2695574" y="1981200"/>
            <a:ext cx="4314825" cy="2366963"/>
          </a:xfrm>
          <a:prstGeom prst="rect">
            <a:avLst/>
          </a:prstGeom>
          <a:noFill/>
          <a:ln>
            <a:noFill/>
          </a:ln>
        </p:spPr>
      </p:pic>
      <p:sp>
        <p:nvSpPr>
          <p:cNvPr id="504" name="Google Shape;504;p28"/>
          <p:cNvSpPr txBox="1"/>
          <p:nvPr/>
        </p:nvSpPr>
        <p:spPr>
          <a:xfrm>
            <a:off x="838200" y="4648200"/>
            <a:ext cx="7848600" cy="1143000"/>
          </a:xfrm>
          <a:prstGeom prst="rect">
            <a:avLst/>
          </a:prstGeom>
          <a:noFill/>
          <a:ln>
            <a:noFill/>
          </a:ln>
        </p:spPr>
        <p:txBody>
          <a:bodyPr spcFirstLastPara="1" wrap="square" lIns="91425" tIns="45700" rIns="91425" bIns="45700" anchor="t" anchorCtr="0">
            <a:normAutofit/>
          </a:bodyPr>
          <a:lstStyle/>
          <a:p>
            <a:pPr marL="342900" marR="0" lvl="0" indent="-168148" algn="l" rtl="0">
              <a:lnSpc>
                <a:spcPct val="100000"/>
              </a:lnSpc>
              <a:spcBef>
                <a:spcPts val="0"/>
              </a:spcBef>
              <a:spcAft>
                <a:spcPts val="0"/>
              </a:spcAft>
              <a:buClr>
                <a:schemeClr val="accent1"/>
              </a:buClr>
              <a:buSzPts val="1672"/>
              <a:buFont typeface="Noto Sans Symbols"/>
              <a:buNone/>
            </a:pPr>
            <a:endParaRPr sz="2200" b="1" i="0" u="none" strike="noStrike" cap="none">
              <a:solidFill>
                <a:schemeClr val="dk2"/>
              </a:solidFill>
              <a:latin typeface="Century Gothic"/>
              <a:ea typeface="Century Gothic"/>
              <a:cs typeface="Century Gothic"/>
              <a:sym typeface="Century Gothic"/>
            </a:endParaRPr>
          </a:p>
        </p:txBody>
      </p:sp>
      <p:sp>
        <p:nvSpPr>
          <p:cNvPr id="505" name="Google Shape;505;p28"/>
          <p:cNvSpPr/>
          <p:nvPr/>
        </p:nvSpPr>
        <p:spPr>
          <a:xfrm>
            <a:off x="1066800" y="4572001"/>
            <a:ext cx="6477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u="none" strike="noStrike" cap="none">
                <a:solidFill>
                  <a:schemeClr val="dk1"/>
                </a:solidFill>
                <a:latin typeface="Century Gothic"/>
                <a:ea typeface="Century Gothic"/>
                <a:cs typeface="Century Gothic"/>
                <a:sym typeface="Century Gothic"/>
              </a:rPr>
              <a:t>Expression for the above binary tree is:</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tr-TR" sz="1800">
                <a:solidFill>
                  <a:schemeClr val="dk1"/>
                </a:solidFill>
                <a:latin typeface="Century Gothic"/>
                <a:ea typeface="Century Gothic"/>
                <a:cs typeface="Century Gothic"/>
                <a:sym typeface="Century Gothic"/>
              </a:rPr>
              <a:t>[{(a/b) + (c*d)} ^ {(f % g)/(h – i)}]</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9"/>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12" name="Google Shape;512;p29"/>
          <p:cNvSpPr txBox="1">
            <a:spLocks noGrp="1"/>
          </p:cNvSpPr>
          <p:nvPr>
            <p:ph type="body" idx="1"/>
          </p:nvPr>
        </p:nvSpPr>
        <p:spPr>
          <a:xfrm>
            <a:off x="685800" y="762000"/>
            <a:ext cx="7848600" cy="54102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90000"/>
              </a:lnSpc>
              <a:spcBef>
                <a:spcPts val="0"/>
              </a:spcBef>
              <a:spcAft>
                <a:spcPts val="0"/>
              </a:spcAft>
              <a:buSzPts val="1687"/>
              <a:buChar char="🞇"/>
            </a:pPr>
            <a:r>
              <a:rPr lang="tr-TR" sz="2220" b="1"/>
              <a:t>Tournament Trees</a:t>
            </a:r>
            <a:endParaRPr sz="2220" b="1"/>
          </a:p>
          <a:p>
            <a:pPr marL="640080" lvl="1" indent="-274320" algn="l" rtl="0">
              <a:lnSpc>
                <a:spcPct val="90000"/>
              </a:lnSpc>
              <a:spcBef>
                <a:spcPts val="407"/>
              </a:spcBef>
              <a:spcAft>
                <a:spcPts val="0"/>
              </a:spcAft>
              <a:buSzPts val="1547"/>
              <a:buChar char="🞇"/>
            </a:pPr>
            <a:r>
              <a:rPr lang="tr-TR" sz="2035"/>
              <a:t>We all know that in a tournament, say of chess, n number of players participate. To declare the winner among all these players, a couple of matches are played and usually three rounds are played in the game.</a:t>
            </a:r>
            <a:endParaRPr/>
          </a:p>
          <a:p>
            <a:pPr marL="640080" lvl="1" indent="-274320" algn="l" rtl="0">
              <a:lnSpc>
                <a:spcPct val="90000"/>
              </a:lnSpc>
              <a:spcBef>
                <a:spcPts val="407"/>
              </a:spcBef>
              <a:spcAft>
                <a:spcPts val="0"/>
              </a:spcAft>
              <a:buSzPts val="1547"/>
              <a:buChar char="🞇"/>
            </a:pPr>
            <a:r>
              <a:rPr lang="tr-TR" sz="2035"/>
              <a:t>In every match of round 1, a number of matches are played in which two players play the game against each other. </a:t>
            </a:r>
            <a:endParaRPr sz="2035"/>
          </a:p>
          <a:p>
            <a:pPr marL="640080" lvl="1" indent="-274320" algn="l" rtl="0">
              <a:lnSpc>
                <a:spcPct val="90000"/>
              </a:lnSpc>
              <a:spcBef>
                <a:spcPts val="407"/>
              </a:spcBef>
              <a:spcAft>
                <a:spcPts val="0"/>
              </a:spcAft>
              <a:buSzPts val="1547"/>
              <a:buChar char="🞇"/>
            </a:pPr>
            <a:r>
              <a:rPr lang="tr-TR" sz="2035"/>
              <a:t>The number of matches that will be played in round 1 will depend on the number of players. For example, if there are 8 players participating in a chess tournament, then 4 matches will be played in round 1. Every match of round 1 will be played between two players.</a:t>
            </a:r>
            <a:endParaRPr/>
          </a:p>
          <a:p>
            <a:pPr marL="640080" lvl="1" indent="-274320" algn="l" rtl="0">
              <a:lnSpc>
                <a:spcPct val="90000"/>
              </a:lnSpc>
              <a:spcBef>
                <a:spcPts val="407"/>
              </a:spcBef>
              <a:spcAft>
                <a:spcPts val="0"/>
              </a:spcAft>
              <a:buSzPts val="1547"/>
              <a:buChar char="🞇"/>
            </a:pPr>
            <a:r>
              <a:rPr lang="tr-TR" sz="2035"/>
              <a:t>Then in round 2, the winners of round 1 will play against each other. Similarly, in round 3, the winners of round 2 will play against each other and the person who wins round 3 is declared the winner. </a:t>
            </a:r>
            <a:endParaRPr sz="2035"/>
          </a:p>
          <a:p>
            <a:pPr marL="640080" lvl="1" indent="-274320" algn="l" rtl="0">
              <a:lnSpc>
                <a:spcPct val="90000"/>
              </a:lnSpc>
              <a:spcBef>
                <a:spcPts val="407"/>
              </a:spcBef>
              <a:spcAft>
                <a:spcPts val="0"/>
              </a:spcAft>
              <a:buSzPts val="1547"/>
              <a:buChar char="🞇"/>
            </a:pPr>
            <a:r>
              <a:rPr lang="tr-TR" sz="2035"/>
              <a:t>Tournament trees are used to represent this concept.</a:t>
            </a:r>
            <a:endParaRPr sz="2035" b="1"/>
          </a:p>
        </p:txBody>
      </p:sp>
      <p:sp>
        <p:nvSpPr>
          <p:cNvPr id="513" name="Google Shape;513;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27</a:t>
            </a:fld>
            <a:endParaRPr/>
          </a:p>
        </p:txBody>
      </p:sp>
      <p:sp>
        <p:nvSpPr>
          <p:cNvPr id="514" name="Google Shape;514;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21" name="Google Shape;521;p30"/>
          <p:cNvSpPr txBox="1">
            <a:spLocks noGrp="1"/>
          </p:cNvSpPr>
          <p:nvPr>
            <p:ph type="body" idx="1"/>
          </p:nvPr>
        </p:nvSpPr>
        <p:spPr>
          <a:xfrm>
            <a:off x="685800" y="762000"/>
            <a:ext cx="78486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Tournament Trees</a:t>
            </a:r>
            <a:endParaRPr sz="1860" b="1"/>
          </a:p>
          <a:p>
            <a:pPr marL="640080" lvl="1" indent="-274320" algn="l" rtl="0">
              <a:lnSpc>
                <a:spcPct val="80000"/>
              </a:lnSpc>
              <a:spcBef>
                <a:spcPts val="341"/>
              </a:spcBef>
              <a:spcAft>
                <a:spcPts val="0"/>
              </a:spcAft>
              <a:buSzPts val="1295"/>
              <a:buChar char="🞇"/>
            </a:pPr>
            <a:r>
              <a:rPr lang="tr-TR" sz="1704"/>
              <a:t>In a tournament tree (also called a </a:t>
            </a:r>
            <a:r>
              <a:rPr lang="tr-TR" sz="1704" i="1"/>
              <a:t>selection tree), each external node represents a player and </a:t>
            </a:r>
            <a:r>
              <a:rPr lang="tr-TR" sz="1704"/>
              <a:t>each internal node represents the winner of the match played between the players represented by its children nodes. </a:t>
            </a:r>
            <a:endParaRPr sz="1704"/>
          </a:p>
          <a:p>
            <a:pPr marL="640080" lvl="1" indent="-274320" algn="l" rtl="0">
              <a:lnSpc>
                <a:spcPct val="80000"/>
              </a:lnSpc>
              <a:spcBef>
                <a:spcPts val="341"/>
              </a:spcBef>
              <a:spcAft>
                <a:spcPts val="0"/>
              </a:spcAft>
              <a:buSzPts val="1295"/>
              <a:buChar char="🞇"/>
            </a:pPr>
            <a:r>
              <a:rPr lang="tr-TR" sz="1704"/>
              <a:t>These tournament trees are also called </a:t>
            </a:r>
            <a:r>
              <a:rPr lang="tr-TR" sz="1704" i="1"/>
              <a:t>winner trees because they are being </a:t>
            </a:r>
            <a:r>
              <a:rPr lang="tr-TR" sz="1704"/>
              <a:t>used to record the winner at each level. </a:t>
            </a:r>
            <a:endParaRPr sz="1704"/>
          </a:p>
          <a:p>
            <a:pPr marL="640080" lvl="1" indent="-274320" algn="l" rtl="0">
              <a:lnSpc>
                <a:spcPct val="80000"/>
              </a:lnSpc>
              <a:spcBef>
                <a:spcPts val="341"/>
              </a:spcBef>
              <a:spcAft>
                <a:spcPts val="0"/>
              </a:spcAft>
              <a:buSzPts val="1295"/>
              <a:buChar char="🞇"/>
            </a:pPr>
            <a:r>
              <a:rPr lang="tr-TR" sz="1704"/>
              <a:t>There are 8 players in total whose names are represented using </a:t>
            </a:r>
            <a:r>
              <a:rPr lang="tr-TR" sz="1240"/>
              <a:t>a</a:t>
            </a:r>
            <a:r>
              <a:rPr lang="tr-TR" sz="1704"/>
              <a:t>, </a:t>
            </a:r>
            <a:r>
              <a:rPr lang="tr-TR" sz="1240"/>
              <a:t>b</a:t>
            </a:r>
            <a:r>
              <a:rPr lang="tr-TR" sz="1704"/>
              <a:t>, </a:t>
            </a:r>
            <a:r>
              <a:rPr lang="tr-TR" sz="1240"/>
              <a:t>c</a:t>
            </a:r>
            <a:r>
              <a:rPr lang="tr-TR" sz="1704"/>
              <a:t>, </a:t>
            </a:r>
            <a:r>
              <a:rPr lang="tr-TR" sz="1240"/>
              <a:t>d</a:t>
            </a:r>
            <a:r>
              <a:rPr lang="tr-TR" sz="1704"/>
              <a:t>, </a:t>
            </a:r>
            <a:r>
              <a:rPr lang="tr-TR" sz="1240"/>
              <a:t>e</a:t>
            </a:r>
            <a:r>
              <a:rPr lang="tr-TR" sz="1704"/>
              <a:t>, </a:t>
            </a:r>
            <a:r>
              <a:rPr lang="tr-TR" sz="1240"/>
              <a:t>f</a:t>
            </a:r>
            <a:r>
              <a:rPr lang="tr-TR" sz="1704"/>
              <a:t>, </a:t>
            </a:r>
            <a:r>
              <a:rPr lang="tr-TR" sz="1240"/>
              <a:t>g</a:t>
            </a:r>
            <a:r>
              <a:rPr lang="tr-TR" sz="1704"/>
              <a:t>, and </a:t>
            </a:r>
            <a:r>
              <a:rPr lang="tr-TR" sz="1240"/>
              <a:t>h</a:t>
            </a:r>
            <a:r>
              <a:rPr lang="tr-TR" sz="1704"/>
              <a:t>. In round 1, </a:t>
            </a:r>
            <a:r>
              <a:rPr lang="tr-TR" sz="1240"/>
              <a:t>a </a:t>
            </a:r>
            <a:r>
              <a:rPr lang="tr-TR" sz="1704"/>
              <a:t>and </a:t>
            </a:r>
            <a:r>
              <a:rPr lang="tr-TR" sz="1240"/>
              <a:t>b</a:t>
            </a:r>
            <a:r>
              <a:rPr lang="tr-TR" sz="1704"/>
              <a:t>; </a:t>
            </a:r>
            <a:r>
              <a:rPr lang="tr-TR" sz="1240"/>
              <a:t>c </a:t>
            </a:r>
            <a:r>
              <a:rPr lang="tr-TR" sz="1704"/>
              <a:t>and </a:t>
            </a:r>
            <a:r>
              <a:rPr lang="tr-TR" sz="1240"/>
              <a:t>d</a:t>
            </a:r>
            <a:r>
              <a:rPr lang="tr-TR" sz="1704"/>
              <a:t>; </a:t>
            </a:r>
            <a:r>
              <a:rPr lang="tr-TR" sz="1240"/>
              <a:t>e </a:t>
            </a:r>
            <a:r>
              <a:rPr lang="tr-TR" sz="1704"/>
              <a:t>and </a:t>
            </a:r>
            <a:r>
              <a:rPr lang="tr-TR" sz="1240"/>
              <a:t>f</a:t>
            </a:r>
            <a:r>
              <a:rPr lang="tr-TR" sz="1704"/>
              <a:t>; and finally </a:t>
            </a:r>
            <a:r>
              <a:rPr lang="tr-TR" sz="1240"/>
              <a:t>g </a:t>
            </a:r>
            <a:r>
              <a:rPr lang="tr-TR" sz="1704"/>
              <a:t>and </a:t>
            </a:r>
            <a:r>
              <a:rPr lang="tr-TR" sz="1240"/>
              <a:t>h </a:t>
            </a:r>
            <a:r>
              <a:rPr lang="tr-TR" sz="1704"/>
              <a:t>play against each other. </a:t>
            </a:r>
            <a:endParaRPr sz="1704"/>
          </a:p>
          <a:p>
            <a:pPr marL="640080" lvl="1" indent="-274320" algn="l" rtl="0">
              <a:lnSpc>
                <a:spcPct val="80000"/>
              </a:lnSpc>
              <a:spcBef>
                <a:spcPts val="341"/>
              </a:spcBef>
              <a:spcAft>
                <a:spcPts val="0"/>
              </a:spcAft>
              <a:buSzPts val="1295"/>
              <a:buChar char="🞇"/>
            </a:pPr>
            <a:r>
              <a:rPr lang="tr-TR" sz="1704"/>
              <a:t>In round 2, the winners of round 1, that is, </a:t>
            </a:r>
            <a:r>
              <a:rPr lang="tr-TR" sz="1240"/>
              <a:t>a</a:t>
            </a:r>
            <a:r>
              <a:rPr lang="tr-TR" sz="1704"/>
              <a:t>, </a:t>
            </a:r>
            <a:r>
              <a:rPr lang="tr-TR" sz="1240"/>
              <a:t>d</a:t>
            </a:r>
            <a:r>
              <a:rPr lang="tr-TR" sz="1704"/>
              <a:t>, </a:t>
            </a:r>
            <a:r>
              <a:rPr lang="tr-TR" sz="1240"/>
              <a:t>e</a:t>
            </a:r>
            <a:r>
              <a:rPr lang="tr-TR" sz="1704"/>
              <a:t>, and g play against each other. </a:t>
            </a:r>
            <a:endParaRPr sz="1704"/>
          </a:p>
          <a:p>
            <a:pPr marL="640080" lvl="1" indent="-274320" algn="l" rtl="0">
              <a:lnSpc>
                <a:spcPct val="80000"/>
              </a:lnSpc>
              <a:spcBef>
                <a:spcPts val="341"/>
              </a:spcBef>
              <a:spcAft>
                <a:spcPts val="0"/>
              </a:spcAft>
              <a:buSzPts val="1295"/>
              <a:buChar char="🞇"/>
            </a:pPr>
            <a:r>
              <a:rPr lang="tr-TR" sz="1704"/>
              <a:t>In round 3, the winners of round 2, </a:t>
            </a:r>
            <a:r>
              <a:rPr lang="tr-TR" sz="1240"/>
              <a:t>a </a:t>
            </a:r>
            <a:r>
              <a:rPr lang="tr-TR" sz="1704"/>
              <a:t>and </a:t>
            </a:r>
            <a:r>
              <a:rPr lang="tr-TR" sz="1240"/>
              <a:t>e </a:t>
            </a:r>
            <a:r>
              <a:rPr lang="tr-TR" sz="1704"/>
              <a:t>play against each other. </a:t>
            </a:r>
            <a:endParaRPr sz="1704"/>
          </a:p>
          <a:p>
            <a:pPr marL="640080" lvl="1" indent="-274320" algn="l" rtl="0">
              <a:lnSpc>
                <a:spcPct val="80000"/>
              </a:lnSpc>
              <a:spcBef>
                <a:spcPts val="341"/>
              </a:spcBef>
              <a:spcAft>
                <a:spcPts val="0"/>
              </a:spcAft>
              <a:buSzPts val="1295"/>
              <a:buChar char="🞇"/>
            </a:pPr>
            <a:r>
              <a:rPr lang="tr-TR" sz="1704"/>
              <a:t>In the tree, the root node </a:t>
            </a:r>
            <a:r>
              <a:rPr lang="tr-TR" sz="1240"/>
              <a:t>a </a:t>
            </a:r>
            <a:r>
              <a:rPr lang="tr-TR" sz="1704"/>
              <a:t>specifies the winner.</a:t>
            </a:r>
            <a:endParaRPr sz="1704" b="1"/>
          </a:p>
        </p:txBody>
      </p:sp>
      <p:sp>
        <p:nvSpPr>
          <p:cNvPr id="522" name="Google Shape;522;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28</a:t>
            </a:fld>
            <a:endParaRPr/>
          </a:p>
        </p:txBody>
      </p:sp>
      <p:sp>
        <p:nvSpPr>
          <p:cNvPr id="523" name="Google Shape;523;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24" name="Google Shape;524;p30"/>
          <p:cNvPicPr preferRelativeResize="0"/>
          <p:nvPr/>
        </p:nvPicPr>
        <p:blipFill rotWithShape="1">
          <a:blip r:embed="rId3">
            <a:alphaModFix/>
          </a:blip>
          <a:srcRect/>
          <a:stretch/>
        </p:blipFill>
        <p:spPr>
          <a:xfrm>
            <a:off x="2862263" y="4419600"/>
            <a:ext cx="3419475" cy="160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68" name="Google Shape;568;p35"/>
          <p:cNvSpPr txBox="1">
            <a:spLocks noGrp="1"/>
          </p:cNvSpPr>
          <p:nvPr>
            <p:ph type="body" idx="1"/>
          </p:nvPr>
        </p:nvSpPr>
        <p:spPr>
          <a:xfrm>
            <a:off x="685800" y="12192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Traversing a binary tree is the process of visiting each node in the tree exactly once in a systematic way. </a:t>
            </a:r>
            <a:endParaRPr/>
          </a:p>
          <a:p>
            <a:pPr marL="342900" lvl="0" indent="-274319" algn="l" rtl="0">
              <a:spcBef>
                <a:spcPts val="480"/>
              </a:spcBef>
              <a:spcAft>
                <a:spcPts val="0"/>
              </a:spcAft>
              <a:buSzPts val="1824"/>
              <a:buChar char="🞇"/>
            </a:pPr>
            <a:r>
              <a:rPr lang="tr-TR"/>
              <a:t>Unlike linear data structures in which the elements are traversed sequentially, tree is a nonlinear data structure in which the elements can be traversed in many different ways. </a:t>
            </a:r>
            <a:endParaRPr/>
          </a:p>
          <a:p>
            <a:pPr marL="342900" lvl="0" indent="-274319" algn="l" rtl="0">
              <a:spcBef>
                <a:spcPts val="480"/>
              </a:spcBef>
              <a:spcAft>
                <a:spcPts val="0"/>
              </a:spcAft>
              <a:buSzPts val="1824"/>
              <a:buChar char="🞇"/>
            </a:pPr>
            <a:r>
              <a:rPr lang="tr-TR"/>
              <a:t>There are different algorithms for tree traversals.</a:t>
            </a:r>
            <a:endParaRPr/>
          </a:p>
          <a:p>
            <a:pPr marL="342900" lvl="0" indent="-274319" algn="l" rtl="0">
              <a:spcBef>
                <a:spcPts val="480"/>
              </a:spcBef>
              <a:spcAft>
                <a:spcPts val="0"/>
              </a:spcAft>
              <a:buSzPts val="1824"/>
              <a:buChar char="🞇"/>
            </a:pPr>
            <a:r>
              <a:rPr lang="tr-TR"/>
              <a:t>These algorithms differ in the order in which the nodes are visited. </a:t>
            </a:r>
            <a:endParaRPr/>
          </a:p>
          <a:p>
            <a:pPr marL="342900" lvl="0" indent="-274319" algn="l" rtl="0">
              <a:spcBef>
                <a:spcPts val="480"/>
              </a:spcBef>
              <a:spcAft>
                <a:spcPts val="0"/>
              </a:spcAft>
              <a:buSzPts val="1824"/>
              <a:buChar char="🞇"/>
            </a:pPr>
            <a:r>
              <a:rPr lang="tr-TR"/>
              <a:t>In this section, we will discuss these algorithms.</a:t>
            </a:r>
            <a:endParaRPr b="1"/>
          </a:p>
        </p:txBody>
      </p:sp>
      <p:sp>
        <p:nvSpPr>
          <p:cNvPr id="569" name="Google Shape;569;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29</a:t>
            </a:fld>
            <a:endParaRPr/>
          </a:p>
        </p:txBody>
      </p:sp>
      <p:sp>
        <p:nvSpPr>
          <p:cNvPr id="570" name="Google Shape;570;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76" name="Google Shape;276;p3"/>
          <p:cNvSpPr txBox="1">
            <a:spLocks noGrp="1"/>
          </p:cNvSpPr>
          <p:nvPr>
            <p:ph type="body" idx="1"/>
          </p:nvPr>
        </p:nvSpPr>
        <p:spPr>
          <a:xfrm>
            <a:off x="685800" y="990600"/>
            <a:ext cx="7848600" cy="1981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A tree is recursively defined as a set of one or more nodes where one node is designated as the root of the tree and all the remaining nodes can be partitioned into non-empty sets each of which is a sub-tree of the root.</a:t>
            </a:r>
            <a:endParaRPr/>
          </a:p>
          <a:p>
            <a:pPr marL="342900" lvl="0" indent="-274320" algn="l" rtl="0">
              <a:spcBef>
                <a:spcPts val="480"/>
              </a:spcBef>
              <a:spcAft>
                <a:spcPts val="0"/>
              </a:spcAft>
              <a:buSzPts val="1824"/>
              <a:buNone/>
            </a:pPr>
            <a:endParaRPr/>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a:t>
            </a:fld>
            <a:endParaRPr/>
          </a:p>
        </p:txBody>
      </p:sp>
      <p:pic>
        <p:nvPicPr>
          <p:cNvPr id="278" name="Google Shape;278;p3"/>
          <p:cNvPicPr preferRelativeResize="0"/>
          <p:nvPr/>
        </p:nvPicPr>
        <p:blipFill rotWithShape="1">
          <a:blip r:embed="rId3">
            <a:alphaModFix/>
          </a:blip>
          <a:srcRect/>
          <a:stretch/>
        </p:blipFill>
        <p:spPr>
          <a:xfrm>
            <a:off x="3124200" y="2895600"/>
            <a:ext cx="2971800" cy="2286000"/>
          </a:xfrm>
          <a:prstGeom prst="rect">
            <a:avLst/>
          </a:prstGeom>
          <a:noFill/>
          <a:ln>
            <a:noFill/>
          </a:ln>
        </p:spPr>
      </p:pic>
      <p:sp>
        <p:nvSpPr>
          <p:cNvPr id="279" name="Google Shape;279;p3"/>
          <p:cNvSpPr txBox="1"/>
          <p:nvPr/>
        </p:nvSpPr>
        <p:spPr>
          <a:xfrm>
            <a:off x="838200" y="5181600"/>
            <a:ext cx="7848600" cy="1295400"/>
          </a:xfrm>
          <a:prstGeom prst="rect">
            <a:avLst/>
          </a:prstGeom>
          <a:noFill/>
          <a:ln>
            <a:noFill/>
          </a:ln>
        </p:spPr>
        <p:txBody>
          <a:bodyPr spcFirstLastPara="1" wrap="square" lIns="91425" tIns="45700" rIns="91425" bIns="45700" anchor="t" anchorCtr="0">
            <a:normAutofit/>
          </a:bodyPr>
          <a:lstStyle/>
          <a:p>
            <a:pPr marL="342900" marR="0" lvl="0" indent="-274319" algn="l" rtl="0">
              <a:lnSpc>
                <a:spcPct val="100000"/>
              </a:lnSpc>
              <a:spcBef>
                <a:spcPts val="0"/>
              </a:spcBef>
              <a:spcAft>
                <a:spcPts val="0"/>
              </a:spcAft>
              <a:buClr>
                <a:schemeClr val="accent1"/>
              </a:buClr>
              <a:buSzPts val="1824"/>
              <a:buFont typeface="Noto Sans Symbols"/>
              <a:buChar char="🞇"/>
            </a:pPr>
            <a:r>
              <a:rPr lang="tr-TR" sz="2400" b="0" i="0" u="none" strike="noStrike" cap="none">
                <a:solidFill>
                  <a:schemeClr val="dk2"/>
                </a:solidFill>
                <a:latin typeface="Century Gothic"/>
                <a:ea typeface="Century Gothic"/>
                <a:cs typeface="Century Gothic"/>
                <a:sym typeface="Century Gothic"/>
              </a:rPr>
              <a:t>Node A is the root node, nodes B, C, and D are children of the root node and form sub-trees of the tree rooted at node A.</a:t>
            </a:r>
            <a:endParaRPr sz="2400" b="0" i="0" u="none" strike="noStrike" cap="none">
              <a:solidFill>
                <a:schemeClr val="dk2"/>
              </a:solidFill>
              <a:latin typeface="Century Gothic"/>
              <a:ea typeface="Century Gothic"/>
              <a:cs typeface="Century Gothic"/>
              <a:sym typeface="Century Gothic"/>
            </a:endParaRPr>
          </a:p>
          <a:p>
            <a:pPr marL="342900" marR="0" lvl="0" indent="-274320" algn="l" rtl="0">
              <a:lnSpc>
                <a:spcPct val="100000"/>
              </a:lnSpc>
              <a:spcBef>
                <a:spcPts val="480"/>
              </a:spcBef>
              <a:spcAft>
                <a:spcPts val="0"/>
              </a:spcAft>
              <a:buClr>
                <a:schemeClr val="accent1"/>
              </a:buClr>
              <a:buSzPts val="1824"/>
              <a:buFont typeface="Noto Sans Symbols"/>
              <a:buNone/>
            </a:pPr>
            <a:endParaRPr sz="2400" b="0" i="0" u="none" strike="noStrike" cap="none">
              <a:solidFill>
                <a:schemeClr val="dk2"/>
              </a:solidFill>
              <a:latin typeface="Century Gothic"/>
              <a:ea typeface="Century Gothic"/>
              <a:cs typeface="Century Gothic"/>
              <a:sym typeface="Century Gothic"/>
            </a:endParaRPr>
          </a:p>
        </p:txBody>
      </p:sp>
      <p:sp>
        <p:nvSpPr>
          <p:cNvPr id="280" name="Google Shape;280;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6"/>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77" name="Google Shape;577;p36"/>
          <p:cNvSpPr txBox="1">
            <a:spLocks noGrp="1"/>
          </p:cNvSpPr>
          <p:nvPr>
            <p:ph type="body" idx="1"/>
          </p:nvPr>
        </p:nvSpPr>
        <p:spPr>
          <a:xfrm>
            <a:off x="685800" y="762000"/>
            <a:ext cx="7848600" cy="4114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Pre-Order Traversal</a:t>
            </a:r>
            <a:endParaRPr/>
          </a:p>
          <a:p>
            <a:pPr marL="640080" lvl="1" indent="-274320" algn="l" rtl="0">
              <a:lnSpc>
                <a:spcPct val="80000"/>
              </a:lnSpc>
              <a:spcBef>
                <a:spcPts val="341"/>
              </a:spcBef>
              <a:spcAft>
                <a:spcPts val="0"/>
              </a:spcAft>
              <a:buSzPts val="1295"/>
              <a:buChar char="🞇"/>
            </a:pPr>
            <a:r>
              <a:rPr lang="tr-TR" sz="1704"/>
              <a:t>To traverse a non-empty binary tree in pre-order, the following operations are performed recursively at each node. </a:t>
            </a:r>
            <a:endParaRPr sz="1704"/>
          </a:p>
          <a:p>
            <a:pPr marL="640080" lvl="1" indent="-274320" algn="l" rtl="0">
              <a:lnSpc>
                <a:spcPct val="80000"/>
              </a:lnSpc>
              <a:spcBef>
                <a:spcPts val="341"/>
              </a:spcBef>
              <a:spcAft>
                <a:spcPts val="0"/>
              </a:spcAft>
              <a:buSzPts val="1295"/>
              <a:buChar char="🞇"/>
            </a:pPr>
            <a:r>
              <a:rPr lang="tr-TR" sz="1704"/>
              <a:t>The algorithm works by:</a:t>
            </a:r>
            <a:endParaRPr/>
          </a:p>
          <a:p>
            <a:pPr marL="914400" lvl="2" indent="-228600" algn="l" rtl="0">
              <a:lnSpc>
                <a:spcPct val="80000"/>
              </a:lnSpc>
              <a:spcBef>
                <a:spcPts val="310"/>
              </a:spcBef>
              <a:spcAft>
                <a:spcPts val="0"/>
              </a:spcAft>
              <a:buSzPts val="1178"/>
              <a:buChar char="🞇"/>
            </a:pPr>
            <a:r>
              <a:rPr lang="tr-TR" sz="1550"/>
              <a:t>1. Visiting the root node,</a:t>
            </a:r>
            <a:endParaRPr/>
          </a:p>
          <a:p>
            <a:pPr marL="914400" lvl="2" indent="-228600" algn="l" rtl="0">
              <a:lnSpc>
                <a:spcPct val="80000"/>
              </a:lnSpc>
              <a:spcBef>
                <a:spcPts val="310"/>
              </a:spcBef>
              <a:spcAft>
                <a:spcPts val="0"/>
              </a:spcAft>
              <a:buSzPts val="1178"/>
              <a:buChar char="🞇"/>
            </a:pPr>
            <a:r>
              <a:rPr lang="tr-TR" sz="1550"/>
              <a:t>2. Traversing the left sub-tree, and finally</a:t>
            </a:r>
            <a:endParaRPr/>
          </a:p>
          <a:p>
            <a:pPr marL="914400" lvl="2" indent="-228600" algn="l" rtl="0">
              <a:lnSpc>
                <a:spcPct val="80000"/>
              </a:lnSpc>
              <a:spcBef>
                <a:spcPts val="310"/>
              </a:spcBef>
              <a:spcAft>
                <a:spcPts val="0"/>
              </a:spcAft>
              <a:buSzPts val="1178"/>
              <a:buChar char="🞇"/>
            </a:pPr>
            <a:r>
              <a:rPr lang="tr-TR" sz="1550"/>
              <a:t>3. Traversing the right sub-tree.</a:t>
            </a:r>
            <a:endParaRPr/>
          </a:p>
          <a:p>
            <a:pPr marL="640080" lvl="1" indent="-274320" algn="l" rtl="0">
              <a:lnSpc>
                <a:spcPct val="80000"/>
              </a:lnSpc>
              <a:spcBef>
                <a:spcPts val="341"/>
              </a:spcBef>
              <a:spcAft>
                <a:spcPts val="0"/>
              </a:spcAft>
              <a:buSzPts val="1295"/>
              <a:buChar char="🞇"/>
            </a:pPr>
            <a:r>
              <a:rPr lang="tr-TR" sz="1704"/>
              <a:t>Consider the tree given in Figure. The pre-order traversal of the tree is given as A, B, C. </a:t>
            </a:r>
            <a:endParaRPr sz="1704"/>
          </a:p>
          <a:p>
            <a:pPr marL="640080" lvl="1" indent="-274320" algn="l" rtl="0">
              <a:lnSpc>
                <a:spcPct val="80000"/>
              </a:lnSpc>
              <a:spcBef>
                <a:spcPts val="341"/>
              </a:spcBef>
              <a:spcAft>
                <a:spcPts val="0"/>
              </a:spcAft>
              <a:buSzPts val="1295"/>
              <a:buChar char="🞇"/>
            </a:pPr>
            <a:r>
              <a:rPr lang="tr-TR" sz="1704"/>
              <a:t>Root node first, the left sub-tree next, and then the right sub-tree. Pre-order traversal is also called as </a:t>
            </a:r>
            <a:r>
              <a:rPr lang="tr-TR" sz="1704" i="1"/>
              <a:t>depth-first traversal</a:t>
            </a:r>
            <a:r>
              <a:rPr lang="tr-TR" sz="1704"/>
              <a:t>. In this algorithm, the left sub-tree is always traversed before the right sub-tree.</a:t>
            </a:r>
            <a:endParaRPr/>
          </a:p>
          <a:p>
            <a:pPr marL="640080" lvl="1" indent="-274320" algn="l" rtl="0">
              <a:lnSpc>
                <a:spcPct val="80000"/>
              </a:lnSpc>
              <a:spcBef>
                <a:spcPts val="341"/>
              </a:spcBef>
              <a:spcAft>
                <a:spcPts val="0"/>
              </a:spcAft>
              <a:buSzPts val="1295"/>
              <a:buChar char="🞇"/>
            </a:pPr>
            <a:r>
              <a:rPr lang="tr-TR" sz="1704"/>
              <a:t>The word ‘pre’ in the pre-order specifies that the root node is accessed prior to any other nodes in the left and right sub-trees. Pre-order algorithm is also known as the NLR traversal algorithm(Node-Left-Right). </a:t>
            </a:r>
            <a:endParaRPr sz="1704" b="1"/>
          </a:p>
        </p:txBody>
      </p:sp>
      <p:sp>
        <p:nvSpPr>
          <p:cNvPr id="578" name="Google Shape;578;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30</a:t>
            </a:fld>
            <a:endParaRPr/>
          </a:p>
        </p:txBody>
      </p:sp>
      <p:sp>
        <p:nvSpPr>
          <p:cNvPr id="579" name="Google Shape;579;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80" name="Google Shape;580;p36"/>
          <p:cNvPicPr preferRelativeResize="0"/>
          <p:nvPr/>
        </p:nvPicPr>
        <p:blipFill rotWithShape="1">
          <a:blip r:embed="rId3">
            <a:alphaModFix/>
          </a:blip>
          <a:srcRect/>
          <a:stretch/>
        </p:blipFill>
        <p:spPr>
          <a:xfrm>
            <a:off x="1219200" y="5105400"/>
            <a:ext cx="800100" cy="838200"/>
          </a:xfrm>
          <a:prstGeom prst="rect">
            <a:avLst/>
          </a:prstGeom>
          <a:noFill/>
          <a:ln>
            <a:noFill/>
          </a:ln>
        </p:spPr>
      </p:pic>
      <p:pic>
        <p:nvPicPr>
          <p:cNvPr id="581" name="Google Shape;581;p36"/>
          <p:cNvPicPr preferRelativeResize="0"/>
          <p:nvPr/>
        </p:nvPicPr>
        <p:blipFill rotWithShape="1">
          <a:blip r:embed="rId4">
            <a:alphaModFix/>
          </a:blip>
          <a:srcRect/>
          <a:stretch/>
        </p:blipFill>
        <p:spPr>
          <a:xfrm>
            <a:off x="2743200" y="4957762"/>
            <a:ext cx="3800475" cy="1133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7"/>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88" name="Google Shape;588;p37"/>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Pre-Order Traversal</a:t>
            </a:r>
            <a:endParaRPr/>
          </a:p>
        </p:txBody>
      </p:sp>
      <p:sp>
        <p:nvSpPr>
          <p:cNvPr id="589" name="Google Shape;589;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31</a:t>
            </a:fld>
            <a:endParaRPr/>
          </a:p>
        </p:txBody>
      </p:sp>
      <p:sp>
        <p:nvSpPr>
          <p:cNvPr id="590" name="Google Shape;590;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91" name="Google Shape;591;p37"/>
          <p:cNvPicPr preferRelativeResize="0"/>
          <p:nvPr/>
        </p:nvPicPr>
        <p:blipFill rotWithShape="1">
          <a:blip r:embed="rId3">
            <a:alphaModFix/>
          </a:blip>
          <a:srcRect/>
          <a:stretch/>
        </p:blipFill>
        <p:spPr>
          <a:xfrm>
            <a:off x="1574401" y="1727575"/>
            <a:ext cx="5080799" cy="2879900"/>
          </a:xfrm>
          <a:prstGeom prst="rect">
            <a:avLst/>
          </a:prstGeom>
          <a:noFill/>
          <a:ln>
            <a:noFill/>
          </a:ln>
        </p:spPr>
      </p:pic>
      <p:pic>
        <p:nvPicPr>
          <p:cNvPr id="592" name="Google Shape;592;p37"/>
          <p:cNvPicPr preferRelativeResize="0"/>
          <p:nvPr/>
        </p:nvPicPr>
        <p:blipFill rotWithShape="1">
          <a:blip r:embed="rId4">
            <a:alphaModFix/>
          </a:blip>
          <a:srcRect/>
          <a:stretch/>
        </p:blipFill>
        <p:spPr>
          <a:xfrm>
            <a:off x="601600" y="5029200"/>
            <a:ext cx="3665600" cy="519850"/>
          </a:xfrm>
          <a:prstGeom prst="rect">
            <a:avLst/>
          </a:prstGeom>
          <a:noFill/>
          <a:ln>
            <a:noFill/>
          </a:ln>
        </p:spPr>
      </p:pic>
      <p:pic>
        <p:nvPicPr>
          <p:cNvPr id="593" name="Google Shape;593;p37"/>
          <p:cNvPicPr preferRelativeResize="0"/>
          <p:nvPr/>
        </p:nvPicPr>
        <p:blipFill rotWithShape="1">
          <a:blip r:embed="rId5">
            <a:alphaModFix/>
          </a:blip>
          <a:srcRect/>
          <a:stretch/>
        </p:blipFill>
        <p:spPr>
          <a:xfrm>
            <a:off x="4831850" y="4963450"/>
            <a:ext cx="3851900" cy="2700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8"/>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00" name="Google Shape;600;p38"/>
          <p:cNvSpPr txBox="1">
            <a:spLocks noGrp="1"/>
          </p:cNvSpPr>
          <p:nvPr>
            <p:ph type="body" idx="1"/>
          </p:nvPr>
        </p:nvSpPr>
        <p:spPr>
          <a:xfrm>
            <a:off x="685800" y="762000"/>
            <a:ext cx="7848600" cy="3657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a:t>In-Order Traversal</a:t>
            </a:r>
            <a:endParaRPr/>
          </a:p>
          <a:p>
            <a:pPr marL="640080" lvl="1" indent="-274320" algn="l" rtl="0">
              <a:lnSpc>
                <a:spcPct val="80000"/>
              </a:lnSpc>
              <a:spcBef>
                <a:spcPts val="308"/>
              </a:spcBef>
              <a:spcAft>
                <a:spcPts val="0"/>
              </a:spcAft>
              <a:buSzPts val="1170"/>
              <a:buChar char="🞇"/>
            </a:pPr>
            <a:r>
              <a:rPr lang="tr-TR" sz="1540"/>
              <a:t>To traverse a non-empty binary tree in in-order, the following operations are performed recursively at each node. </a:t>
            </a:r>
            <a:endParaRPr sz="1540"/>
          </a:p>
          <a:p>
            <a:pPr marL="640080" lvl="1" indent="-274320" algn="l" rtl="0">
              <a:lnSpc>
                <a:spcPct val="80000"/>
              </a:lnSpc>
              <a:spcBef>
                <a:spcPts val="308"/>
              </a:spcBef>
              <a:spcAft>
                <a:spcPts val="0"/>
              </a:spcAft>
              <a:buSzPts val="1170"/>
              <a:buChar char="🞇"/>
            </a:pPr>
            <a:r>
              <a:rPr lang="tr-TR" sz="1540"/>
              <a:t>The algorithm works by:</a:t>
            </a:r>
            <a:endParaRPr/>
          </a:p>
          <a:p>
            <a:pPr marL="914400" lvl="2" indent="-228600" algn="l" rtl="0">
              <a:lnSpc>
                <a:spcPct val="80000"/>
              </a:lnSpc>
              <a:spcBef>
                <a:spcPts val="280"/>
              </a:spcBef>
              <a:spcAft>
                <a:spcPts val="0"/>
              </a:spcAft>
              <a:buSzPts val="1064"/>
              <a:buChar char="🞇"/>
            </a:pPr>
            <a:r>
              <a:rPr lang="tr-TR" sz="1400"/>
              <a:t>1. Traversing the left sub-tree,</a:t>
            </a:r>
            <a:endParaRPr/>
          </a:p>
          <a:p>
            <a:pPr marL="914400" lvl="2" indent="-228600" algn="l" rtl="0">
              <a:lnSpc>
                <a:spcPct val="80000"/>
              </a:lnSpc>
              <a:spcBef>
                <a:spcPts val="280"/>
              </a:spcBef>
              <a:spcAft>
                <a:spcPts val="0"/>
              </a:spcAft>
              <a:buSzPts val="1064"/>
              <a:buChar char="🞇"/>
            </a:pPr>
            <a:r>
              <a:rPr lang="tr-TR" sz="1400"/>
              <a:t>2. Visiting the root node, and finally</a:t>
            </a:r>
            <a:endParaRPr/>
          </a:p>
          <a:p>
            <a:pPr marL="914400" lvl="2" indent="-228600" algn="l" rtl="0">
              <a:lnSpc>
                <a:spcPct val="80000"/>
              </a:lnSpc>
              <a:spcBef>
                <a:spcPts val="280"/>
              </a:spcBef>
              <a:spcAft>
                <a:spcPts val="0"/>
              </a:spcAft>
              <a:buSzPts val="1064"/>
              <a:buChar char="🞇"/>
            </a:pPr>
            <a:r>
              <a:rPr lang="tr-TR" sz="1400"/>
              <a:t>3. Traversing the right sub-tree.</a:t>
            </a:r>
            <a:endParaRPr/>
          </a:p>
          <a:p>
            <a:pPr marL="640080" lvl="1" indent="-274320" algn="l" rtl="0">
              <a:lnSpc>
                <a:spcPct val="80000"/>
              </a:lnSpc>
              <a:spcBef>
                <a:spcPts val="308"/>
              </a:spcBef>
              <a:spcAft>
                <a:spcPts val="0"/>
              </a:spcAft>
              <a:buSzPts val="1170"/>
              <a:buChar char="🞇"/>
            </a:pPr>
            <a:r>
              <a:rPr lang="tr-TR" sz="1540"/>
              <a:t>Consider the tree given in Figure. The in-order traversal of the tree is given as B, A, and C.</a:t>
            </a:r>
            <a:endParaRPr/>
          </a:p>
          <a:p>
            <a:pPr marL="640080" lvl="1" indent="-274320" algn="l" rtl="0">
              <a:lnSpc>
                <a:spcPct val="80000"/>
              </a:lnSpc>
              <a:spcBef>
                <a:spcPts val="308"/>
              </a:spcBef>
              <a:spcAft>
                <a:spcPts val="0"/>
              </a:spcAft>
              <a:buSzPts val="1170"/>
              <a:buChar char="🞇"/>
            </a:pPr>
            <a:r>
              <a:rPr lang="tr-TR" sz="1540"/>
              <a:t>Left sub-tree first, the root node next, and then the right sub-tree. In-order traversal is also called as </a:t>
            </a:r>
            <a:r>
              <a:rPr lang="tr-TR" sz="1540" i="1"/>
              <a:t>symmetric traversal</a:t>
            </a:r>
            <a:r>
              <a:rPr lang="tr-TR" sz="1540"/>
              <a:t>. </a:t>
            </a:r>
            <a:endParaRPr sz="1540"/>
          </a:p>
          <a:p>
            <a:pPr marL="640080" lvl="1" indent="-274320" algn="l" rtl="0">
              <a:lnSpc>
                <a:spcPct val="80000"/>
              </a:lnSpc>
              <a:spcBef>
                <a:spcPts val="308"/>
              </a:spcBef>
              <a:spcAft>
                <a:spcPts val="0"/>
              </a:spcAft>
              <a:buSzPts val="1170"/>
              <a:buChar char="🞇"/>
            </a:pPr>
            <a:r>
              <a:rPr lang="tr-TR" sz="1540"/>
              <a:t>In this algorithm, the left sub-tree is always traversed before the root node and the right sub-tree. </a:t>
            </a:r>
            <a:endParaRPr sz="1540"/>
          </a:p>
          <a:p>
            <a:pPr marL="640080" lvl="1" indent="-274320" algn="l" rtl="0">
              <a:lnSpc>
                <a:spcPct val="80000"/>
              </a:lnSpc>
              <a:spcBef>
                <a:spcPts val="308"/>
              </a:spcBef>
              <a:spcAft>
                <a:spcPts val="0"/>
              </a:spcAft>
              <a:buSzPts val="1170"/>
              <a:buChar char="🞇"/>
            </a:pPr>
            <a:r>
              <a:rPr lang="tr-TR" sz="1540"/>
              <a:t>The word ‘in’ in the in-order specifies that the root node is accessed in between the left and the right sub-trees. In-order algorithm is also known as the LNR traversal algorithm (Left-Node-Right).</a:t>
            </a:r>
            <a:endParaRPr sz="1540" b="1"/>
          </a:p>
        </p:txBody>
      </p:sp>
      <p:sp>
        <p:nvSpPr>
          <p:cNvPr id="601" name="Google Shape;601;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32</a:t>
            </a:fld>
            <a:endParaRPr/>
          </a:p>
        </p:txBody>
      </p:sp>
      <p:sp>
        <p:nvSpPr>
          <p:cNvPr id="602" name="Google Shape;602;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03" name="Google Shape;603;p38"/>
          <p:cNvPicPr preferRelativeResize="0"/>
          <p:nvPr/>
        </p:nvPicPr>
        <p:blipFill rotWithShape="1">
          <a:blip r:embed="rId3">
            <a:alphaModFix/>
          </a:blip>
          <a:srcRect/>
          <a:stretch/>
        </p:blipFill>
        <p:spPr>
          <a:xfrm>
            <a:off x="4191000" y="4419600"/>
            <a:ext cx="3838575" cy="1133475"/>
          </a:xfrm>
          <a:prstGeom prst="rect">
            <a:avLst/>
          </a:prstGeom>
          <a:noFill/>
          <a:ln>
            <a:noFill/>
          </a:ln>
        </p:spPr>
      </p:pic>
      <p:pic>
        <p:nvPicPr>
          <p:cNvPr id="604" name="Google Shape;604;p38"/>
          <p:cNvPicPr preferRelativeResize="0"/>
          <p:nvPr/>
        </p:nvPicPr>
        <p:blipFill rotWithShape="1">
          <a:blip r:embed="rId4">
            <a:alphaModFix/>
          </a:blip>
          <a:srcRect/>
          <a:stretch/>
        </p:blipFill>
        <p:spPr>
          <a:xfrm>
            <a:off x="1619250" y="4567237"/>
            <a:ext cx="800100" cy="838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9"/>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11" name="Google Shape;611;p39"/>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In-Order Traversal</a:t>
            </a:r>
            <a:endParaRPr/>
          </a:p>
        </p:txBody>
      </p:sp>
      <p:sp>
        <p:nvSpPr>
          <p:cNvPr id="612" name="Google Shape;612;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33</a:t>
            </a:fld>
            <a:endParaRPr/>
          </a:p>
        </p:txBody>
      </p:sp>
      <p:sp>
        <p:nvSpPr>
          <p:cNvPr id="613" name="Google Shape;613;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14" name="Google Shape;614;p39"/>
          <p:cNvPicPr preferRelativeResize="0"/>
          <p:nvPr/>
        </p:nvPicPr>
        <p:blipFill rotWithShape="1">
          <a:blip r:embed="rId3">
            <a:alphaModFix/>
          </a:blip>
          <a:srcRect/>
          <a:stretch/>
        </p:blipFill>
        <p:spPr>
          <a:xfrm>
            <a:off x="1940550" y="1371600"/>
            <a:ext cx="5348175" cy="3031450"/>
          </a:xfrm>
          <a:prstGeom prst="rect">
            <a:avLst/>
          </a:prstGeom>
          <a:noFill/>
          <a:ln>
            <a:noFill/>
          </a:ln>
        </p:spPr>
      </p:pic>
      <p:pic>
        <p:nvPicPr>
          <p:cNvPr id="615" name="Google Shape;615;p39"/>
          <p:cNvPicPr preferRelativeResize="0"/>
          <p:nvPr/>
        </p:nvPicPr>
        <p:blipFill rotWithShape="1">
          <a:blip r:embed="rId4">
            <a:alphaModFix/>
          </a:blip>
          <a:srcRect/>
          <a:stretch/>
        </p:blipFill>
        <p:spPr>
          <a:xfrm>
            <a:off x="602950" y="4724400"/>
            <a:ext cx="4125600" cy="327600"/>
          </a:xfrm>
          <a:prstGeom prst="rect">
            <a:avLst/>
          </a:prstGeom>
          <a:noFill/>
          <a:ln>
            <a:noFill/>
          </a:ln>
        </p:spPr>
      </p:pic>
      <p:pic>
        <p:nvPicPr>
          <p:cNvPr id="616" name="Google Shape;616;p39"/>
          <p:cNvPicPr preferRelativeResize="0"/>
          <p:nvPr/>
        </p:nvPicPr>
        <p:blipFill rotWithShape="1">
          <a:blip r:embed="rId5">
            <a:alphaModFix/>
          </a:blip>
          <a:srcRect/>
          <a:stretch/>
        </p:blipFill>
        <p:spPr>
          <a:xfrm>
            <a:off x="5039921" y="4770540"/>
            <a:ext cx="3502150" cy="23532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0"/>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23" name="Google Shape;623;p40"/>
          <p:cNvSpPr txBox="1">
            <a:spLocks noGrp="1"/>
          </p:cNvSpPr>
          <p:nvPr>
            <p:ph type="body" idx="1"/>
          </p:nvPr>
        </p:nvSpPr>
        <p:spPr>
          <a:xfrm>
            <a:off x="685800" y="761999"/>
            <a:ext cx="7848600" cy="3805237"/>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Post-Order Traversal</a:t>
            </a:r>
            <a:endParaRPr/>
          </a:p>
          <a:p>
            <a:pPr marL="640080" lvl="1" indent="-274320" algn="l" rtl="0">
              <a:lnSpc>
                <a:spcPct val="80000"/>
              </a:lnSpc>
              <a:spcBef>
                <a:spcPts val="341"/>
              </a:spcBef>
              <a:spcAft>
                <a:spcPts val="0"/>
              </a:spcAft>
              <a:buSzPts val="1295"/>
              <a:buChar char="🞇"/>
            </a:pPr>
            <a:r>
              <a:rPr lang="tr-TR" sz="1704"/>
              <a:t>To traverse a non-empty binary tree in post-order, the following operations are performed recursively at each node. </a:t>
            </a:r>
            <a:endParaRPr sz="1704"/>
          </a:p>
          <a:p>
            <a:pPr marL="640080" lvl="1" indent="-274320" algn="l" rtl="0">
              <a:lnSpc>
                <a:spcPct val="80000"/>
              </a:lnSpc>
              <a:spcBef>
                <a:spcPts val="341"/>
              </a:spcBef>
              <a:spcAft>
                <a:spcPts val="0"/>
              </a:spcAft>
              <a:buSzPts val="1295"/>
              <a:buChar char="🞇"/>
            </a:pPr>
            <a:r>
              <a:rPr lang="tr-TR" sz="1704"/>
              <a:t>The algorithm works by:</a:t>
            </a:r>
            <a:endParaRPr/>
          </a:p>
          <a:p>
            <a:pPr marL="914400" lvl="2" indent="-228600" algn="l" rtl="0">
              <a:lnSpc>
                <a:spcPct val="80000"/>
              </a:lnSpc>
              <a:spcBef>
                <a:spcPts val="310"/>
              </a:spcBef>
              <a:spcAft>
                <a:spcPts val="0"/>
              </a:spcAft>
              <a:buSzPts val="1178"/>
              <a:buChar char="🞇"/>
            </a:pPr>
            <a:r>
              <a:rPr lang="tr-TR" sz="1550"/>
              <a:t>1. Traversing the left sub-tree,</a:t>
            </a:r>
            <a:endParaRPr/>
          </a:p>
          <a:p>
            <a:pPr marL="914400" lvl="2" indent="-228600" algn="l" rtl="0">
              <a:lnSpc>
                <a:spcPct val="80000"/>
              </a:lnSpc>
              <a:spcBef>
                <a:spcPts val="310"/>
              </a:spcBef>
              <a:spcAft>
                <a:spcPts val="0"/>
              </a:spcAft>
              <a:buSzPts val="1178"/>
              <a:buChar char="🞇"/>
            </a:pPr>
            <a:r>
              <a:rPr lang="tr-TR" sz="1550"/>
              <a:t>2. Traversing the right sub-tree, and finally</a:t>
            </a:r>
            <a:endParaRPr/>
          </a:p>
          <a:p>
            <a:pPr marL="914400" lvl="2" indent="-228600" algn="l" rtl="0">
              <a:lnSpc>
                <a:spcPct val="80000"/>
              </a:lnSpc>
              <a:spcBef>
                <a:spcPts val="310"/>
              </a:spcBef>
              <a:spcAft>
                <a:spcPts val="0"/>
              </a:spcAft>
              <a:buSzPts val="1178"/>
              <a:buChar char="🞇"/>
            </a:pPr>
            <a:r>
              <a:rPr lang="tr-TR" sz="1550"/>
              <a:t>3. Visiting the root node.</a:t>
            </a:r>
            <a:endParaRPr/>
          </a:p>
          <a:p>
            <a:pPr marL="640080" lvl="1" indent="-274320" algn="l" rtl="0">
              <a:lnSpc>
                <a:spcPct val="80000"/>
              </a:lnSpc>
              <a:spcBef>
                <a:spcPts val="341"/>
              </a:spcBef>
              <a:spcAft>
                <a:spcPts val="0"/>
              </a:spcAft>
              <a:buSzPts val="1295"/>
              <a:buChar char="🞇"/>
            </a:pPr>
            <a:r>
              <a:rPr lang="tr-TR" sz="1704"/>
              <a:t>Consider the tree given in Figure. The post-order traversal of the tree is given as </a:t>
            </a:r>
            <a:r>
              <a:rPr lang="tr-TR" sz="1395"/>
              <a:t>B</a:t>
            </a:r>
            <a:r>
              <a:rPr lang="tr-TR" sz="1704"/>
              <a:t>, </a:t>
            </a:r>
            <a:r>
              <a:rPr lang="tr-TR" sz="1395"/>
              <a:t>C</a:t>
            </a:r>
            <a:r>
              <a:rPr lang="tr-TR" sz="1704"/>
              <a:t>, and </a:t>
            </a:r>
            <a:r>
              <a:rPr lang="tr-TR" sz="1395"/>
              <a:t>A</a:t>
            </a:r>
            <a:r>
              <a:rPr lang="tr-TR" sz="1704"/>
              <a:t>. Left sub-tree first, the right sub-tree next, and finally the root node. </a:t>
            </a:r>
            <a:endParaRPr sz="1704"/>
          </a:p>
          <a:p>
            <a:pPr marL="640080" lvl="1" indent="-274320" algn="l" rtl="0">
              <a:lnSpc>
                <a:spcPct val="80000"/>
              </a:lnSpc>
              <a:spcBef>
                <a:spcPts val="341"/>
              </a:spcBef>
              <a:spcAft>
                <a:spcPts val="0"/>
              </a:spcAft>
              <a:buSzPts val="1295"/>
              <a:buChar char="🞇"/>
            </a:pPr>
            <a:r>
              <a:rPr lang="tr-TR" sz="1704"/>
              <a:t>In this algorithm, the left sub-tree is always traversed before the right sub-tree and the root node. The word ‘post’ in the post-order specifies that the root node is accessed after the left and the right sub-trees.</a:t>
            </a:r>
            <a:endParaRPr/>
          </a:p>
          <a:p>
            <a:pPr marL="640080" lvl="1" indent="-274320" algn="l" rtl="0">
              <a:lnSpc>
                <a:spcPct val="80000"/>
              </a:lnSpc>
              <a:spcBef>
                <a:spcPts val="341"/>
              </a:spcBef>
              <a:spcAft>
                <a:spcPts val="0"/>
              </a:spcAft>
              <a:buSzPts val="1295"/>
              <a:buChar char="🞇"/>
            </a:pPr>
            <a:r>
              <a:rPr lang="tr-TR" sz="1704"/>
              <a:t>Post-order algorithm is also known as the </a:t>
            </a:r>
            <a:r>
              <a:rPr lang="tr-TR" sz="1240"/>
              <a:t>LRN </a:t>
            </a:r>
            <a:r>
              <a:rPr lang="tr-TR" sz="1704"/>
              <a:t>traversal algorithm (Left-Right-Node). </a:t>
            </a:r>
            <a:endParaRPr sz="1704" b="1"/>
          </a:p>
        </p:txBody>
      </p:sp>
      <p:sp>
        <p:nvSpPr>
          <p:cNvPr id="624" name="Google Shape;624;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34</a:t>
            </a:fld>
            <a:endParaRPr/>
          </a:p>
        </p:txBody>
      </p:sp>
      <p:sp>
        <p:nvSpPr>
          <p:cNvPr id="625" name="Google Shape;625;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26" name="Google Shape;626;p40"/>
          <p:cNvPicPr preferRelativeResize="0"/>
          <p:nvPr/>
        </p:nvPicPr>
        <p:blipFill rotWithShape="1">
          <a:blip r:embed="rId3">
            <a:alphaModFix/>
          </a:blip>
          <a:srcRect/>
          <a:stretch/>
        </p:blipFill>
        <p:spPr>
          <a:xfrm>
            <a:off x="1619250" y="4876800"/>
            <a:ext cx="800100" cy="838200"/>
          </a:xfrm>
          <a:prstGeom prst="rect">
            <a:avLst/>
          </a:prstGeom>
          <a:noFill/>
          <a:ln>
            <a:noFill/>
          </a:ln>
        </p:spPr>
      </p:pic>
      <p:pic>
        <p:nvPicPr>
          <p:cNvPr id="627" name="Google Shape;627;p40"/>
          <p:cNvPicPr preferRelativeResize="0"/>
          <p:nvPr/>
        </p:nvPicPr>
        <p:blipFill rotWithShape="1">
          <a:blip r:embed="rId4">
            <a:alphaModFix/>
          </a:blip>
          <a:srcRect/>
          <a:stretch/>
        </p:blipFill>
        <p:spPr>
          <a:xfrm>
            <a:off x="3581400" y="4652596"/>
            <a:ext cx="3781425" cy="1104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34" name="Google Shape;634;p41"/>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Post-Order Traversal</a:t>
            </a:r>
            <a:endParaRPr/>
          </a:p>
        </p:txBody>
      </p:sp>
      <p:sp>
        <p:nvSpPr>
          <p:cNvPr id="635" name="Google Shape;635;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35</a:t>
            </a:fld>
            <a:endParaRPr/>
          </a:p>
        </p:txBody>
      </p:sp>
      <p:sp>
        <p:nvSpPr>
          <p:cNvPr id="636" name="Google Shape;636;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37" name="Google Shape;637;p41"/>
          <p:cNvPicPr preferRelativeResize="0"/>
          <p:nvPr/>
        </p:nvPicPr>
        <p:blipFill rotWithShape="1">
          <a:blip r:embed="rId3">
            <a:alphaModFix/>
          </a:blip>
          <a:srcRect/>
          <a:stretch/>
        </p:blipFill>
        <p:spPr>
          <a:xfrm>
            <a:off x="1752600" y="1371600"/>
            <a:ext cx="5320800" cy="2739600"/>
          </a:xfrm>
          <a:prstGeom prst="rect">
            <a:avLst/>
          </a:prstGeom>
          <a:noFill/>
          <a:ln>
            <a:noFill/>
          </a:ln>
        </p:spPr>
      </p:pic>
      <p:pic>
        <p:nvPicPr>
          <p:cNvPr id="638" name="Google Shape;638;p41"/>
          <p:cNvPicPr preferRelativeResize="0"/>
          <p:nvPr/>
        </p:nvPicPr>
        <p:blipFill rotWithShape="1">
          <a:blip r:embed="rId4">
            <a:alphaModFix/>
          </a:blip>
          <a:srcRect/>
          <a:stretch/>
        </p:blipFill>
        <p:spPr>
          <a:xfrm>
            <a:off x="762000" y="4343400"/>
            <a:ext cx="3596400" cy="365125"/>
          </a:xfrm>
          <a:prstGeom prst="rect">
            <a:avLst/>
          </a:prstGeom>
          <a:noFill/>
          <a:ln>
            <a:noFill/>
          </a:ln>
        </p:spPr>
      </p:pic>
      <p:pic>
        <p:nvPicPr>
          <p:cNvPr id="639" name="Google Shape;639;p41"/>
          <p:cNvPicPr preferRelativeResize="0"/>
          <p:nvPr/>
        </p:nvPicPr>
        <p:blipFill rotWithShape="1">
          <a:blip r:embed="rId5">
            <a:alphaModFix/>
          </a:blip>
          <a:srcRect/>
          <a:stretch/>
        </p:blipFill>
        <p:spPr>
          <a:xfrm>
            <a:off x="5056824" y="4343400"/>
            <a:ext cx="2844000" cy="31296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2"/>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46" name="Google Shape;646;p42"/>
          <p:cNvSpPr txBox="1">
            <a:spLocks noGrp="1"/>
          </p:cNvSpPr>
          <p:nvPr>
            <p:ph type="body" idx="1"/>
          </p:nvPr>
        </p:nvSpPr>
        <p:spPr>
          <a:xfrm>
            <a:off x="685800" y="761999"/>
            <a:ext cx="7848600" cy="236220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Level-Order Traversal</a:t>
            </a:r>
            <a:endParaRPr/>
          </a:p>
          <a:p>
            <a:pPr marL="640080" lvl="1" indent="-274320" algn="l" rtl="0">
              <a:spcBef>
                <a:spcPts val="440"/>
              </a:spcBef>
              <a:spcAft>
                <a:spcPts val="0"/>
              </a:spcAft>
              <a:buSzPts val="1672"/>
              <a:buChar char="🞇"/>
            </a:pPr>
            <a:r>
              <a:rPr lang="tr-TR"/>
              <a:t>In level-order traversal, all the nodes at a level are accessed before going to the next level. </a:t>
            </a:r>
            <a:endParaRPr/>
          </a:p>
          <a:p>
            <a:pPr marL="640080" lvl="1" indent="-274320" algn="l" rtl="0">
              <a:spcBef>
                <a:spcPts val="440"/>
              </a:spcBef>
              <a:spcAft>
                <a:spcPts val="0"/>
              </a:spcAft>
              <a:buSzPts val="1672"/>
              <a:buChar char="🞇"/>
            </a:pPr>
            <a:r>
              <a:rPr lang="tr-TR"/>
              <a:t>This algorithm is also called as the </a:t>
            </a:r>
            <a:r>
              <a:rPr lang="tr-TR" i="1"/>
              <a:t>breadth-first traversal algorithm</a:t>
            </a:r>
            <a:r>
              <a:rPr lang="tr-TR"/>
              <a:t>. Consider the trees given in Figure and note the level order of these trees.</a:t>
            </a:r>
            <a:endParaRPr b="1"/>
          </a:p>
        </p:txBody>
      </p:sp>
      <p:sp>
        <p:nvSpPr>
          <p:cNvPr id="647" name="Google Shape;647;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36</a:t>
            </a:fld>
            <a:endParaRPr/>
          </a:p>
        </p:txBody>
      </p:sp>
      <p:sp>
        <p:nvSpPr>
          <p:cNvPr id="648" name="Google Shape;648;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49" name="Google Shape;649;p42"/>
          <p:cNvPicPr preferRelativeResize="0"/>
          <p:nvPr/>
        </p:nvPicPr>
        <p:blipFill rotWithShape="1">
          <a:blip r:embed="rId3">
            <a:alphaModFix/>
          </a:blip>
          <a:srcRect/>
          <a:stretch/>
        </p:blipFill>
        <p:spPr>
          <a:xfrm>
            <a:off x="1371600" y="3048000"/>
            <a:ext cx="6629400" cy="2171700"/>
          </a:xfrm>
          <a:prstGeom prst="rect">
            <a:avLst/>
          </a:prstGeom>
          <a:noFill/>
          <a:ln>
            <a:noFill/>
          </a:ln>
        </p:spPr>
      </p:pic>
      <p:pic>
        <p:nvPicPr>
          <p:cNvPr id="650" name="Google Shape;650;p42"/>
          <p:cNvPicPr preferRelativeResize="0"/>
          <p:nvPr/>
        </p:nvPicPr>
        <p:blipFill rotWithShape="1">
          <a:blip r:embed="rId4">
            <a:alphaModFix/>
          </a:blip>
          <a:srcRect/>
          <a:stretch/>
        </p:blipFill>
        <p:spPr>
          <a:xfrm>
            <a:off x="928687" y="5334000"/>
            <a:ext cx="7515225" cy="219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3"/>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57" name="Google Shape;657;p43"/>
          <p:cNvSpPr txBox="1">
            <a:spLocks noGrp="1"/>
          </p:cNvSpPr>
          <p:nvPr>
            <p:ph type="body" idx="1"/>
          </p:nvPr>
        </p:nvSpPr>
        <p:spPr>
          <a:xfrm>
            <a:off x="685800" y="914400"/>
            <a:ext cx="7848600" cy="4114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a:t>Constructing a Binary Tree from Traversal Results</a:t>
            </a:r>
            <a:endParaRPr sz="1679" b="1"/>
          </a:p>
          <a:p>
            <a:pPr marL="640080" lvl="1" indent="-274320" algn="l" rtl="0">
              <a:lnSpc>
                <a:spcPct val="80000"/>
              </a:lnSpc>
              <a:spcBef>
                <a:spcPts val="308"/>
              </a:spcBef>
              <a:spcAft>
                <a:spcPts val="0"/>
              </a:spcAft>
              <a:buSzPts val="1170"/>
              <a:buChar char="🞇"/>
            </a:pPr>
            <a:r>
              <a:rPr lang="tr-TR" sz="1540"/>
              <a:t>We can construct a binary tree if we are given at least two traversal results. The first traversal must be the in-order traversal and the second can be either pre-order or post-order traversal.</a:t>
            </a:r>
            <a:endParaRPr sz="1540"/>
          </a:p>
          <a:p>
            <a:pPr marL="640080" lvl="1" indent="-274320" algn="l" rtl="0">
              <a:lnSpc>
                <a:spcPct val="80000"/>
              </a:lnSpc>
              <a:spcBef>
                <a:spcPts val="308"/>
              </a:spcBef>
              <a:spcAft>
                <a:spcPts val="0"/>
              </a:spcAft>
              <a:buSzPts val="1170"/>
              <a:buChar char="🞇"/>
            </a:pPr>
            <a:r>
              <a:rPr lang="tr-TR" sz="1540"/>
              <a:t>The in-order traversal result will be used to determine the left and the right child nodes, and the pre-order/post-order can be used to determine the root node. For example, consider the traversal results given below:</a:t>
            </a:r>
            <a:endParaRPr/>
          </a:p>
          <a:p>
            <a:pPr marL="68580" lvl="0" indent="0" algn="l" rtl="0">
              <a:lnSpc>
                <a:spcPct val="80000"/>
              </a:lnSpc>
              <a:spcBef>
                <a:spcPts val="336"/>
              </a:spcBef>
              <a:spcAft>
                <a:spcPts val="0"/>
              </a:spcAft>
              <a:buSzPts val="1276"/>
              <a:buNone/>
            </a:pPr>
            <a:r>
              <a:rPr lang="tr-TR" sz="1679"/>
              <a:t>         In–order Traversal: D B E A F C G Pre–order Traversal: A B D E C F G</a:t>
            </a:r>
            <a:endParaRPr/>
          </a:p>
          <a:p>
            <a:pPr marL="640080" lvl="1" indent="-274320" algn="l" rtl="0">
              <a:lnSpc>
                <a:spcPct val="80000"/>
              </a:lnSpc>
              <a:spcBef>
                <a:spcPts val="308"/>
              </a:spcBef>
              <a:spcAft>
                <a:spcPts val="0"/>
              </a:spcAft>
              <a:buSzPts val="1170"/>
              <a:buChar char="🞇"/>
            </a:pPr>
            <a:r>
              <a:rPr lang="tr-TR" sz="1540"/>
              <a:t>Here, we have the in-order traversal sequence and pre-order traversal sequence. Follow the steps given below to construct the tree:</a:t>
            </a:r>
            <a:endParaRPr sz="1540"/>
          </a:p>
          <a:p>
            <a:pPr marL="640080" lvl="1" indent="-274320" algn="l" rtl="0">
              <a:lnSpc>
                <a:spcPct val="80000"/>
              </a:lnSpc>
              <a:spcBef>
                <a:spcPts val="308"/>
              </a:spcBef>
              <a:spcAft>
                <a:spcPts val="0"/>
              </a:spcAft>
              <a:buSzPts val="1170"/>
              <a:buChar char="🞇"/>
            </a:pPr>
            <a:r>
              <a:rPr lang="tr-TR" sz="1540" b="1" i="1"/>
              <a:t>Step 1 </a:t>
            </a:r>
            <a:r>
              <a:rPr lang="tr-TR" sz="1540"/>
              <a:t>Use the pre-order sequence to determine the root node of the tree. The first element would be the root node.</a:t>
            </a:r>
            <a:endParaRPr/>
          </a:p>
          <a:p>
            <a:pPr marL="640080" lvl="1" indent="-274320" algn="l" rtl="0">
              <a:lnSpc>
                <a:spcPct val="80000"/>
              </a:lnSpc>
              <a:spcBef>
                <a:spcPts val="308"/>
              </a:spcBef>
              <a:spcAft>
                <a:spcPts val="0"/>
              </a:spcAft>
              <a:buSzPts val="1170"/>
              <a:buChar char="🞇"/>
            </a:pPr>
            <a:r>
              <a:rPr lang="tr-TR" sz="1540" b="1" i="1"/>
              <a:t>Step 2 </a:t>
            </a:r>
            <a:r>
              <a:rPr lang="tr-TR" sz="1540"/>
              <a:t>Elements on the left side of the root node in the in-order traversal sequence form the left sub-tree of the root node. Similarly, elements on the right side of the root node in the in-order traversal sequence form the right sub-tree of the root node.</a:t>
            </a:r>
            <a:endParaRPr/>
          </a:p>
          <a:p>
            <a:pPr marL="640080" lvl="1" indent="-274320" algn="l" rtl="0">
              <a:lnSpc>
                <a:spcPct val="80000"/>
              </a:lnSpc>
              <a:spcBef>
                <a:spcPts val="308"/>
              </a:spcBef>
              <a:spcAft>
                <a:spcPts val="0"/>
              </a:spcAft>
              <a:buSzPts val="1170"/>
              <a:buChar char="🞇"/>
            </a:pPr>
            <a:r>
              <a:rPr lang="tr-TR" sz="1540" b="1" i="1"/>
              <a:t>Step 3 </a:t>
            </a:r>
            <a:r>
              <a:rPr lang="tr-TR" sz="1540"/>
              <a:t>Recursively select each element from pre-order traversal sequence and create its left and right sub-trees from the in-order traversal sequence.</a:t>
            </a:r>
            <a:endParaRPr sz="1540" b="1"/>
          </a:p>
        </p:txBody>
      </p:sp>
      <p:sp>
        <p:nvSpPr>
          <p:cNvPr id="658" name="Google Shape;658;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37</a:t>
            </a:fld>
            <a:endParaRPr/>
          </a:p>
        </p:txBody>
      </p:sp>
      <p:sp>
        <p:nvSpPr>
          <p:cNvPr id="659" name="Google Shape;659;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60" name="Google Shape;660;p43"/>
          <p:cNvPicPr preferRelativeResize="0"/>
          <p:nvPr/>
        </p:nvPicPr>
        <p:blipFill rotWithShape="1">
          <a:blip r:embed="rId3">
            <a:alphaModFix/>
          </a:blip>
          <a:srcRect/>
          <a:stretch/>
        </p:blipFill>
        <p:spPr>
          <a:xfrm>
            <a:off x="1524000" y="4909875"/>
            <a:ext cx="4101300" cy="1367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67" name="Google Shape;667;p44"/>
          <p:cNvSpPr txBox="1">
            <a:spLocks noGrp="1"/>
          </p:cNvSpPr>
          <p:nvPr>
            <p:ph type="body" idx="1"/>
          </p:nvPr>
        </p:nvSpPr>
        <p:spPr>
          <a:xfrm>
            <a:off x="685800" y="761999"/>
            <a:ext cx="7848600" cy="5486401"/>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a:t>Huffman coding is an entropy encoding algorithm developed by David A. Huffman that is widely used as a lossless data compression technique. </a:t>
            </a:r>
            <a:endParaRPr sz="2040"/>
          </a:p>
          <a:p>
            <a:pPr marL="342900" lvl="0" indent="-274320" algn="l" rtl="0">
              <a:lnSpc>
                <a:spcPct val="90000"/>
              </a:lnSpc>
              <a:spcBef>
                <a:spcPts val="408"/>
              </a:spcBef>
              <a:spcAft>
                <a:spcPts val="0"/>
              </a:spcAft>
              <a:buSzPts val="1550"/>
              <a:buChar char="🞇"/>
            </a:pPr>
            <a:r>
              <a:rPr lang="tr-TR" sz="2040"/>
              <a:t>The Huffman coding algorithm uses a variable length code table to encode a source character where the variable-length code table is derived on the basis of the estimated probability of occurrence of the source character.</a:t>
            </a:r>
            <a:endParaRPr/>
          </a:p>
          <a:p>
            <a:pPr marL="342900" lvl="0" indent="-274320" algn="l" rtl="0">
              <a:lnSpc>
                <a:spcPct val="90000"/>
              </a:lnSpc>
              <a:spcBef>
                <a:spcPts val="408"/>
              </a:spcBef>
              <a:spcAft>
                <a:spcPts val="0"/>
              </a:spcAft>
              <a:buSzPts val="1550"/>
              <a:buChar char="🞇"/>
            </a:pPr>
            <a:r>
              <a:rPr lang="tr-TR" sz="2040"/>
              <a:t>The key idea behind Huffman algorithm is that it encodes the most common characters using shorter strings of bits than those used for less common source characters.</a:t>
            </a:r>
            <a:endParaRPr/>
          </a:p>
          <a:p>
            <a:pPr marL="342900" lvl="0" indent="-274320" algn="l" rtl="0">
              <a:lnSpc>
                <a:spcPct val="90000"/>
              </a:lnSpc>
              <a:spcBef>
                <a:spcPts val="408"/>
              </a:spcBef>
              <a:spcAft>
                <a:spcPts val="0"/>
              </a:spcAft>
              <a:buSzPts val="1550"/>
              <a:buChar char="🞇"/>
            </a:pPr>
            <a:r>
              <a:rPr lang="tr-TR" sz="2040"/>
              <a:t>The algorithm works by creating a binary tree of nodes that are stored in an array. </a:t>
            </a:r>
            <a:endParaRPr sz="2040"/>
          </a:p>
          <a:p>
            <a:pPr marL="342900" lvl="0" indent="-274320" algn="l" rtl="0">
              <a:lnSpc>
                <a:spcPct val="90000"/>
              </a:lnSpc>
              <a:spcBef>
                <a:spcPts val="408"/>
              </a:spcBef>
              <a:spcAft>
                <a:spcPts val="0"/>
              </a:spcAft>
              <a:buSzPts val="1550"/>
              <a:buChar char="🞇"/>
            </a:pPr>
            <a:r>
              <a:rPr lang="tr-TR" sz="2040"/>
              <a:t>A node can be either a leaf node or an internal node. </a:t>
            </a:r>
            <a:endParaRPr sz="2040"/>
          </a:p>
          <a:p>
            <a:pPr marL="342900" lvl="0" indent="-274320" algn="l" rtl="0">
              <a:lnSpc>
                <a:spcPct val="90000"/>
              </a:lnSpc>
              <a:spcBef>
                <a:spcPts val="408"/>
              </a:spcBef>
              <a:spcAft>
                <a:spcPts val="0"/>
              </a:spcAft>
              <a:buSzPts val="1550"/>
              <a:buChar char="🞇"/>
            </a:pPr>
            <a:r>
              <a:rPr lang="tr-TR" sz="2040"/>
              <a:t>Initially, all the nodes in the tree are at the leaf level and store the source character and its frequency of occurrence (also known as weight).</a:t>
            </a:r>
            <a:endParaRPr sz="2040"/>
          </a:p>
        </p:txBody>
      </p:sp>
      <p:sp>
        <p:nvSpPr>
          <p:cNvPr id="668" name="Google Shape;668;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38</a:t>
            </a:fld>
            <a:endParaRPr/>
          </a:p>
        </p:txBody>
      </p:sp>
      <p:sp>
        <p:nvSpPr>
          <p:cNvPr id="669" name="Google Shape;669;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5"/>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76" name="Google Shape;676;p45"/>
          <p:cNvSpPr txBox="1">
            <a:spLocks noGrp="1"/>
          </p:cNvSpPr>
          <p:nvPr>
            <p:ph type="body" idx="1"/>
          </p:nvPr>
        </p:nvSpPr>
        <p:spPr>
          <a:xfrm>
            <a:off x="685800" y="761999"/>
            <a:ext cx="7848600" cy="54102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While the internal node is used to store the weight and contains links to its child nodes, the external node contains the actual character.</a:t>
            </a:r>
            <a:endParaRPr/>
          </a:p>
          <a:p>
            <a:pPr marL="342900" lvl="0" indent="-274320" algn="l" rtl="0">
              <a:lnSpc>
                <a:spcPct val="80000"/>
              </a:lnSpc>
              <a:spcBef>
                <a:spcPts val="408"/>
              </a:spcBef>
              <a:spcAft>
                <a:spcPts val="0"/>
              </a:spcAft>
              <a:buSzPts val="1550"/>
              <a:buChar char="🞇"/>
            </a:pPr>
            <a:r>
              <a:rPr lang="tr-TR" sz="2040"/>
              <a:t>Conventionally, a '0' represents following the left child and a '1' represents following the right child.</a:t>
            </a:r>
            <a:endParaRPr sz="2040"/>
          </a:p>
          <a:p>
            <a:pPr marL="342900" lvl="0" indent="-274320" algn="l" rtl="0">
              <a:lnSpc>
                <a:spcPct val="80000"/>
              </a:lnSpc>
              <a:spcBef>
                <a:spcPts val="408"/>
              </a:spcBef>
              <a:spcAft>
                <a:spcPts val="0"/>
              </a:spcAft>
              <a:buSzPts val="1550"/>
              <a:buChar char="🞇"/>
            </a:pPr>
            <a:r>
              <a:rPr lang="tr-TR" sz="2040"/>
              <a:t>A finished tree that has n leaf nodes will have n – 1 internal nodes.</a:t>
            </a:r>
            <a:endParaRPr sz="2040"/>
          </a:p>
          <a:p>
            <a:pPr marL="342900" lvl="0" indent="-274320" algn="l" rtl="0">
              <a:lnSpc>
                <a:spcPct val="80000"/>
              </a:lnSpc>
              <a:spcBef>
                <a:spcPts val="408"/>
              </a:spcBef>
              <a:spcAft>
                <a:spcPts val="0"/>
              </a:spcAft>
              <a:buSzPts val="1550"/>
              <a:buChar char="🞇"/>
            </a:pPr>
            <a:r>
              <a:rPr lang="tr-TR" sz="2040"/>
              <a:t>The running time of the algorithm depends on the length of the paths in the tree. </a:t>
            </a:r>
            <a:endParaRPr sz="2040"/>
          </a:p>
          <a:p>
            <a:pPr marL="342900" lvl="0" indent="-274320" algn="l" rtl="0">
              <a:lnSpc>
                <a:spcPct val="80000"/>
              </a:lnSpc>
              <a:spcBef>
                <a:spcPts val="408"/>
              </a:spcBef>
              <a:spcAft>
                <a:spcPts val="0"/>
              </a:spcAft>
              <a:buSzPts val="1550"/>
              <a:buChar char="🞇"/>
            </a:pPr>
            <a:r>
              <a:rPr lang="tr-TR" sz="2040"/>
              <a:t>So, before going into further details of Huffman coding, let us first learn how to calculate the length of the paths in the tree.</a:t>
            </a:r>
            <a:endParaRPr/>
          </a:p>
          <a:p>
            <a:pPr marL="342900" lvl="0" indent="-274320" algn="l" rtl="0">
              <a:lnSpc>
                <a:spcPct val="80000"/>
              </a:lnSpc>
              <a:spcBef>
                <a:spcPts val="408"/>
              </a:spcBef>
              <a:spcAft>
                <a:spcPts val="0"/>
              </a:spcAft>
              <a:buSzPts val="1550"/>
              <a:buChar char="🞇"/>
            </a:pPr>
            <a:r>
              <a:rPr lang="tr-TR" sz="2040"/>
              <a:t>The </a:t>
            </a:r>
            <a:r>
              <a:rPr lang="tr-TR" sz="2040" i="1"/>
              <a:t>external path length of a binary tree is defined as </a:t>
            </a:r>
            <a:r>
              <a:rPr lang="tr-TR" sz="2040"/>
              <a:t>the sum of all path lengths summed over each path from the root to an external node. The internal path length is also defined in the same manner. </a:t>
            </a:r>
            <a:endParaRPr sz="2040"/>
          </a:p>
          <a:p>
            <a:pPr marL="342900" lvl="0" indent="-274320" algn="l" rtl="0">
              <a:lnSpc>
                <a:spcPct val="80000"/>
              </a:lnSpc>
              <a:spcBef>
                <a:spcPts val="408"/>
              </a:spcBef>
              <a:spcAft>
                <a:spcPts val="0"/>
              </a:spcAft>
              <a:buSzPts val="1550"/>
              <a:buChar char="🞇"/>
            </a:pPr>
            <a:r>
              <a:rPr lang="tr-TR" sz="2040"/>
              <a:t>The </a:t>
            </a:r>
            <a:r>
              <a:rPr lang="tr-TR" sz="2040" i="1"/>
              <a:t>internal path length of a binary tree is defined </a:t>
            </a:r>
            <a:r>
              <a:rPr lang="tr-TR" sz="2040"/>
              <a:t>as the sum of all path lengths summed over each path from the root to an internal node.</a:t>
            </a:r>
            <a:endParaRPr sz="2040"/>
          </a:p>
        </p:txBody>
      </p:sp>
      <p:sp>
        <p:nvSpPr>
          <p:cNvPr id="677" name="Google Shape;677;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39</a:t>
            </a:fld>
            <a:endParaRPr/>
          </a:p>
        </p:txBody>
      </p:sp>
      <p:sp>
        <p:nvSpPr>
          <p:cNvPr id="678" name="Google Shape;678;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87" name="Google Shape;287;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687"/>
              <a:buChar char="🞇"/>
            </a:pPr>
            <a:r>
              <a:rPr lang="tr-TR" sz="2220" b="1"/>
              <a:t>Basic Terminology</a:t>
            </a:r>
            <a:endParaRPr sz="2220" b="1"/>
          </a:p>
          <a:p>
            <a:pPr marL="640080" lvl="1" indent="-274320" algn="l" rtl="0">
              <a:lnSpc>
                <a:spcPct val="80000"/>
              </a:lnSpc>
              <a:spcBef>
                <a:spcPts val="407"/>
              </a:spcBef>
              <a:spcAft>
                <a:spcPts val="0"/>
              </a:spcAft>
              <a:buSzPts val="1547"/>
              <a:buChar char="🞇"/>
            </a:pPr>
            <a:r>
              <a:rPr lang="tr-TR" sz="2035" b="1" i="1"/>
              <a:t>Root node </a:t>
            </a:r>
            <a:r>
              <a:rPr lang="tr-TR" sz="2035" i="1"/>
              <a:t>The root node </a:t>
            </a:r>
            <a:r>
              <a:rPr lang="tr-TR" sz="1480" i="1"/>
              <a:t>R </a:t>
            </a:r>
            <a:r>
              <a:rPr lang="tr-TR" sz="2035" i="1"/>
              <a:t>is the topmost node in the tree. If </a:t>
            </a:r>
            <a:r>
              <a:rPr lang="tr-TR" sz="1480" i="1"/>
              <a:t>R = NULL</a:t>
            </a:r>
            <a:r>
              <a:rPr lang="tr-TR" sz="2035" i="1"/>
              <a:t>, then it means the tree is </a:t>
            </a:r>
            <a:r>
              <a:rPr lang="tr-TR" sz="2035"/>
              <a:t>empty.</a:t>
            </a:r>
            <a:endParaRPr/>
          </a:p>
          <a:p>
            <a:pPr marL="640080" lvl="1" indent="-274320" algn="l" rtl="0">
              <a:lnSpc>
                <a:spcPct val="80000"/>
              </a:lnSpc>
              <a:spcBef>
                <a:spcPts val="407"/>
              </a:spcBef>
              <a:spcAft>
                <a:spcPts val="0"/>
              </a:spcAft>
              <a:buSzPts val="1547"/>
              <a:buChar char="🞇"/>
            </a:pPr>
            <a:r>
              <a:rPr lang="tr-TR" sz="2035" b="1" i="1"/>
              <a:t>Sub-trees</a:t>
            </a:r>
            <a:r>
              <a:rPr lang="tr-TR" sz="2035" i="1"/>
              <a:t> If the root node </a:t>
            </a:r>
            <a:r>
              <a:rPr lang="tr-TR" sz="1665" i="1"/>
              <a:t>R </a:t>
            </a:r>
            <a:r>
              <a:rPr lang="tr-TR" sz="2035" i="1"/>
              <a:t>is not </a:t>
            </a:r>
            <a:r>
              <a:rPr lang="tr-TR" sz="1665" i="1"/>
              <a:t>NULL</a:t>
            </a:r>
            <a:r>
              <a:rPr lang="tr-TR" sz="2035" i="1"/>
              <a:t>, then the trees </a:t>
            </a:r>
            <a:r>
              <a:rPr lang="tr-TR" sz="1665" i="1"/>
              <a:t>T</a:t>
            </a:r>
            <a:r>
              <a:rPr lang="tr-TR" sz="740" i="1"/>
              <a:t>1</a:t>
            </a:r>
            <a:r>
              <a:rPr lang="tr-TR" sz="1665" i="1"/>
              <a:t>, T</a:t>
            </a:r>
            <a:r>
              <a:rPr lang="tr-TR" sz="740" i="1"/>
              <a:t>2</a:t>
            </a:r>
            <a:r>
              <a:rPr lang="tr-TR" sz="1665" i="1"/>
              <a:t>, </a:t>
            </a:r>
            <a:r>
              <a:rPr lang="tr-TR" sz="2035" i="1"/>
              <a:t>and </a:t>
            </a:r>
            <a:r>
              <a:rPr lang="tr-TR" sz="1665" i="1"/>
              <a:t>T</a:t>
            </a:r>
            <a:r>
              <a:rPr lang="tr-TR" sz="740" i="1"/>
              <a:t>3 </a:t>
            </a:r>
            <a:r>
              <a:rPr lang="tr-TR" sz="2035" i="1"/>
              <a:t>are called the sub-trees of </a:t>
            </a:r>
            <a:r>
              <a:rPr lang="tr-TR" sz="1665" i="1"/>
              <a:t>R</a:t>
            </a:r>
            <a:r>
              <a:rPr lang="tr-TR" sz="2035" i="1"/>
              <a:t>.</a:t>
            </a:r>
            <a:endParaRPr sz="2035" i="1"/>
          </a:p>
          <a:p>
            <a:pPr marL="640080" lvl="1" indent="-274320" algn="l" rtl="0">
              <a:lnSpc>
                <a:spcPct val="80000"/>
              </a:lnSpc>
              <a:spcBef>
                <a:spcPts val="407"/>
              </a:spcBef>
              <a:spcAft>
                <a:spcPts val="0"/>
              </a:spcAft>
              <a:buSzPts val="1547"/>
              <a:buChar char="🞇"/>
            </a:pPr>
            <a:r>
              <a:rPr lang="tr-TR" sz="2035" b="1" i="1"/>
              <a:t>Leaf node </a:t>
            </a:r>
            <a:r>
              <a:rPr lang="tr-TR" sz="2035" i="1"/>
              <a:t>A node that has no children is called the leaf node or the terminal node.</a:t>
            </a:r>
            <a:endParaRPr sz="2035" i="1"/>
          </a:p>
          <a:p>
            <a:pPr marL="640080" lvl="1" indent="-274320" algn="l" rtl="0">
              <a:lnSpc>
                <a:spcPct val="80000"/>
              </a:lnSpc>
              <a:spcBef>
                <a:spcPts val="407"/>
              </a:spcBef>
              <a:spcAft>
                <a:spcPts val="0"/>
              </a:spcAft>
              <a:buSzPts val="1547"/>
              <a:buChar char="🞇"/>
            </a:pPr>
            <a:r>
              <a:rPr lang="tr-TR" sz="2035" b="1" i="1"/>
              <a:t>Path</a:t>
            </a:r>
            <a:r>
              <a:rPr lang="tr-TR" sz="2035" i="1"/>
              <a:t> A sequence of consecutive edges is called a path. For example, in Figure, the path from </a:t>
            </a:r>
            <a:r>
              <a:rPr lang="tr-TR" sz="2035"/>
              <a:t>the root node </a:t>
            </a:r>
            <a:r>
              <a:rPr lang="tr-TR" sz="1665"/>
              <a:t>A </a:t>
            </a:r>
            <a:r>
              <a:rPr lang="tr-TR" sz="2035"/>
              <a:t>to node </a:t>
            </a:r>
            <a:r>
              <a:rPr lang="tr-TR" sz="1665"/>
              <a:t>I </a:t>
            </a:r>
            <a:r>
              <a:rPr lang="tr-TR" sz="2035"/>
              <a:t>is given as: </a:t>
            </a:r>
            <a:r>
              <a:rPr lang="tr-TR" sz="1665"/>
              <a:t>A</a:t>
            </a:r>
            <a:r>
              <a:rPr lang="tr-TR" sz="2035"/>
              <a:t>, </a:t>
            </a:r>
            <a:r>
              <a:rPr lang="tr-TR" sz="1665"/>
              <a:t>D</a:t>
            </a:r>
            <a:r>
              <a:rPr lang="tr-TR" sz="2035"/>
              <a:t>, and </a:t>
            </a:r>
            <a:r>
              <a:rPr lang="tr-TR" sz="1665"/>
              <a:t>I</a:t>
            </a:r>
            <a:r>
              <a:rPr lang="tr-TR" sz="2035"/>
              <a:t>.</a:t>
            </a:r>
            <a:endParaRPr sz="2035"/>
          </a:p>
          <a:p>
            <a:pPr marL="640080" lvl="1" indent="-274320" algn="l" rtl="0">
              <a:lnSpc>
                <a:spcPct val="80000"/>
              </a:lnSpc>
              <a:spcBef>
                <a:spcPts val="407"/>
              </a:spcBef>
              <a:spcAft>
                <a:spcPts val="0"/>
              </a:spcAft>
              <a:buSzPts val="1547"/>
              <a:buChar char="🞇"/>
            </a:pPr>
            <a:r>
              <a:rPr lang="tr-TR" sz="2035" b="1" i="1"/>
              <a:t>Ancestor node </a:t>
            </a:r>
            <a:r>
              <a:rPr lang="tr-TR" sz="2035" i="1"/>
              <a:t>An ancestor of a node is any predecessor node on the path from root to that </a:t>
            </a:r>
            <a:r>
              <a:rPr lang="tr-TR" sz="2035"/>
              <a:t>node. The root node does not have any ancestors. In the tree given in Figure, nodes </a:t>
            </a:r>
            <a:r>
              <a:rPr lang="tr-TR" sz="1665"/>
              <a:t>A</a:t>
            </a:r>
            <a:r>
              <a:rPr lang="tr-TR" sz="2035"/>
              <a:t>, </a:t>
            </a:r>
            <a:r>
              <a:rPr lang="tr-TR" sz="1665"/>
              <a:t>C</a:t>
            </a:r>
            <a:r>
              <a:rPr lang="tr-TR" sz="2035"/>
              <a:t>, and </a:t>
            </a:r>
            <a:r>
              <a:rPr lang="tr-TR" sz="1665"/>
              <a:t>G </a:t>
            </a:r>
            <a:r>
              <a:rPr lang="tr-TR" sz="2035"/>
              <a:t>are the ancestors of node </a:t>
            </a:r>
            <a:r>
              <a:rPr lang="tr-TR" sz="1665"/>
              <a:t>K</a:t>
            </a:r>
            <a:r>
              <a:rPr lang="tr-TR" sz="2035"/>
              <a:t>.</a:t>
            </a:r>
            <a:endParaRPr sz="2035"/>
          </a:p>
          <a:p>
            <a:pPr marL="640080" lvl="1" indent="-274320" algn="l" rtl="0">
              <a:lnSpc>
                <a:spcPct val="80000"/>
              </a:lnSpc>
              <a:spcBef>
                <a:spcPts val="407"/>
              </a:spcBef>
              <a:spcAft>
                <a:spcPts val="0"/>
              </a:spcAft>
              <a:buSzPts val="1547"/>
              <a:buChar char="🞇"/>
            </a:pPr>
            <a:r>
              <a:rPr lang="tr-TR" sz="2035" b="1" i="1"/>
              <a:t>Descendant node </a:t>
            </a:r>
            <a:r>
              <a:rPr lang="tr-TR" sz="2035" i="1"/>
              <a:t>A descendant node is any successor node on any path from </a:t>
            </a:r>
            <a:r>
              <a:rPr lang="tr-TR" sz="2035"/>
              <a:t>the node to a leaf node. Leaf nodes do not have any descendants. In the tree given in Figure, nodes </a:t>
            </a:r>
            <a:r>
              <a:rPr lang="tr-TR" sz="1665"/>
              <a:t>C</a:t>
            </a:r>
            <a:r>
              <a:rPr lang="tr-TR" sz="2035"/>
              <a:t>, </a:t>
            </a:r>
            <a:r>
              <a:rPr lang="tr-TR" sz="1665"/>
              <a:t>G</a:t>
            </a:r>
            <a:r>
              <a:rPr lang="tr-TR" sz="2035"/>
              <a:t>, </a:t>
            </a:r>
            <a:r>
              <a:rPr lang="tr-TR" sz="1665"/>
              <a:t>J</a:t>
            </a:r>
            <a:r>
              <a:rPr lang="tr-TR" sz="2035"/>
              <a:t>, and </a:t>
            </a:r>
            <a:r>
              <a:rPr lang="tr-TR" sz="1665"/>
              <a:t>K </a:t>
            </a:r>
            <a:r>
              <a:rPr lang="tr-TR" sz="2035"/>
              <a:t>are the descendants of node </a:t>
            </a:r>
            <a:r>
              <a:rPr lang="tr-TR" sz="1665"/>
              <a:t>A</a:t>
            </a:r>
            <a:r>
              <a:rPr lang="tr-TR" sz="2035"/>
              <a:t>.</a:t>
            </a:r>
            <a:endParaRPr/>
          </a:p>
          <a:p>
            <a:pPr marL="342900" lvl="0" indent="-274320" algn="l" rtl="0">
              <a:lnSpc>
                <a:spcPct val="80000"/>
              </a:lnSpc>
              <a:spcBef>
                <a:spcPts val="444"/>
              </a:spcBef>
              <a:spcAft>
                <a:spcPts val="0"/>
              </a:spcAft>
              <a:buSzPts val="1687"/>
              <a:buNone/>
            </a:pPr>
            <a:endParaRPr sz="2220"/>
          </a:p>
        </p:txBody>
      </p:sp>
      <p:sp>
        <p:nvSpPr>
          <p:cNvPr id="288" name="Google Shape;288;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a:t>
            </a:fld>
            <a:endParaRPr/>
          </a:p>
        </p:txBody>
      </p:sp>
      <p:sp>
        <p:nvSpPr>
          <p:cNvPr id="289" name="Google Shape;289;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6"/>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85" name="Google Shape;685;p46"/>
          <p:cNvSpPr txBox="1">
            <a:spLocks noGrp="1"/>
          </p:cNvSpPr>
          <p:nvPr>
            <p:ph type="body" idx="1"/>
          </p:nvPr>
        </p:nvSpPr>
        <p:spPr>
          <a:xfrm>
            <a:off x="685800" y="3200400"/>
            <a:ext cx="7848600" cy="2971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The internal path length, L</a:t>
            </a:r>
            <a:r>
              <a:rPr lang="tr-TR" sz="2040" baseline="-25000"/>
              <a:t>I </a:t>
            </a:r>
            <a:r>
              <a:rPr lang="tr-TR" sz="2040"/>
              <a:t>= 0 + 1 + 2 + 1 + 2 + 3 + 3 = 12</a:t>
            </a:r>
            <a:endParaRPr/>
          </a:p>
          <a:p>
            <a:pPr marL="342900" lvl="0" indent="-274320" algn="l" rtl="0">
              <a:lnSpc>
                <a:spcPct val="80000"/>
              </a:lnSpc>
              <a:spcBef>
                <a:spcPts val="408"/>
              </a:spcBef>
              <a:spcAft>
                <a:spcPts val="0"/>
              </a:spcAft>
              <a:buSzPts val="1550"/>
              <a:buChar char="🞇"/>
            </a:pPr>
            <a:r>
              <a:rPr lang="tr-TR" sz="2040"/>
              <a:t>The external path length, L</a:t>
            </a:r>
            <a:r>
              <a:rPr lang="tr-TR" sz="2040" baseline="-25000"/>
              <a:t>E</a:t>
            </a:r>
            <a:r>
              <a:rPr lang="tr-TR" sz="2040"/>
              <a:t> = 2 + 3 + 3 + 2 + 4 + 4 + 4 + 4 = 26</a:t>
            </a:r>
            <a:endParaRPr/>
          </a:p>
          <a:p>
            <a:pPr marL="342900" lvl="0" indent="-274320" algn="l" rtl="0">
              <a:lnSpc>
                <a:spcPct val="80000"/>
              </a:lnSpc>
              <a:spcBef>
                <a:spcPts val="408"/>
              </a:spcBef>
              <a:spcAft>
                <a:spcPts val="0"/>
              </a:spcAft>
              <a:buSzPts val="1550"/>
              <a:buChar char="🞇"/>
            </a:pPr>
            <a:r>
              <a:rPr lang="tr-TR" sz="2040"/>
              <a:t>Note that, L</a:t>
            </a:r>
            <a:r>
              <a:rPr lang="tr-TR" sz="2040" baseline="-25000"/>
              <a:t>I</a:t>
            </a:r>
            <a:r>
              <a:rPr lang="tr-TR" sz="2040"/>
              <a:t> + 2 * n = 12 + 2 * 7 = 12 + 14 = 26 = L</a:t>
            </a:r>
            <a:r>
              <a:rPr lang="tr-TR" sz="2040" baseline="-25000"/>
              <a:t>E</a:t>
            </a:r>
            <a:endParaRPr/>
          </a:p>
          <a:p>
            <a:pPr marL="342900" lvl="0" indent="-274320" algn="l" rtl="0">
              <a:lnSpc>
                <a:spcPct val="80000"/>
              </a:lnSpc>
              <a:spcBef>
                <a:spcPts val="408"/>
              </a:spcBef>
              <a:spcAft>
                <a:spcPts val="0"/>
              </a:spcAft>
              <a:buSzPts val="1550"/>
              <a:buChar char="🞇"/>
            </a:pPr>
            <a:r>
              <a:rPr lang="tr-TR" sz="2040"/>
              <a:t>Thus, L</a:t>
            </a:r>
            <a:r>
              <a:rPr lang="tr-TR" sz="2040" baseline="-25000"/>
              <a:t>I</a:t>
            </a:r>
            <a:r>
              <a:rPr lang="tr-TR" sz="2040"/>
              <a:t> + 2n = L</a:t>
            </a:r>
            <a:r>
              <a:rPr lang="tr-TR" sz="2040" baseline="-25000"/>
              <a:t>E</a:t>
            </a:r>
            <a:r>
              <a:rPr lang="tr-TR" sz="2040"/>
              <a:t>, where n is the number of internal nodes.</a:t>
            </a:r>
            <a:endParaRPr sz="2040"/>
          </a:p>
          <a:p>
            <a:pPr marL="342900" lvl="0" indent="-274320" algn="l" rtl="0">
              <a:lnSpc>
                <a:spcPct val="80000"/>
              </a:lnSpc>
              <a:spcBef>
                <a:spcPts val="408"/>
              </a:spcBef>
              <a:spcAft>
                <a:spcPts val="0"/>
              </a:spcAft>
              <a:buSzPts val="1550"/>
              <a:buChar char="🞇"/>
            </a:pPr>
            <a:r>
              <a:rPr lang="tr-TR" sz="2040"/>
              <a:t>Now if the tree has n external nodes and each external node is assigned a weight, then the weighted path length P is defined as the sum of the weighted path lengths.</a:t>
            </a:r>
            <a:endParaRPr/>
          </a:p>
          <a:p>
            <a:pPr marL="342900" lvl="0" indent="-274320" algn="l" rtl="0">
              <a:lnSpc>
                <a:spcPct val="80000"/>
              </a:lnSpc>
              <a:spcBef>
                <a:spcPts val="408"/>
              </a:spcBef>
              <a:spcAft>
                <a:spcPts val="0"/>
              </a:spcAft>
              <a:buSzPts val="1550"/>
              <a:buChar char="🞇"/>
            </a:pPr>
            <a:r>
              <a:rPr lang="tr-TR" sz="2040"/>
              <a:t>Therefore, P = W</a:t>
            </a:r>
            <a:r>
              <a:rPr lang="tr-TR" sz="2040" baseline="-25000"/>
              <a:t>1</a:t>
            </a:r>
            <a:r>
              <a:rPr lang="tr-TR" sz="2040"/>
              <a:t>L</a:t>
            </a:r>
            <a:r>
              <a:rPr lang="tr-TR" sz="2040" baseline="-25000"/>
              <a:t>1</a:t>
            </a:r>
            <a:r>
              <a:rPr lang="tr-TR" sz="2040"/>
              <a:t> + W</a:t>
            </a:r>
            <a:r>
              <a:rPr lang="tr-TR" sz="2040" baseline="-25000"/>
              <a:t>2</a:t>
            </a:r>
            <a:r>
              <a:rPr lang="tr-TR" sz="2040"/>
              <a:t>L</a:t>
            </a:r>
            <a:r>
              <a:rPr lang="tr-TR" sz="2040" baseline="-25000"/>
              <a:t>2</a:t>
            </a:r>
            <a:r>
              <a:rPr lang="tr-TR" sz="2040"/>
              <a:t> + …. + W</a:t>
            </a:r>
            <a:r>
              <a:rPr lang="tr-TR" sz="2040" baseline="-25000"/>
              <a:t>n</a:t>
            </a:r>
            <a:r>
              <a:rPr lang="tr-TR" sz="2040"/>
              <a:t>L</a:t>
            </a:r>
            <a:r>
              <a:rPr lang="tr-TR" sz="2040" baseline="-25000"/>
              <a:t>n</a:t>
            </a:r>
            <a:r>
              <a:rPr lang="tr-TR" sz="2040"/>
              <a:t> where W</a:t>
            </a:r>
            <a:r>
              <a:rPr lang="tr-TR" sz="2040" baseline="-25000"/>
              <a:t>i</a:t>
            </a:r>
            <a:r>
              <a:rPr lang="tr-TR" sz="2040"/>
              <a:t> and L</a:t>
            </a:r>
            <a:r>
              <a:rPr lang="tr-TR" sz="2040" baseline="-25000"/>
              <a:t>i</a:t>
            </a:r>
            <a:r>
              <a:rPr lang="tr-TR" sz="2040"/>
              <a:t> are the weight and path length of an external node N</a:t>
            </a:r>
            <a:r>
              <a:rPr lang="tr-TR" sz="2040" baseline="-25000"/>
              <a:t>i</a:t>
            </a:r>
            <a:r>
              <a:rPr lang="tr-TR" sz="2040"/>
              <a:t>.</a:t>
            </a:r>
            <a:endParaRPr sz="2040"/>
          </a:p>
        </p:txBody>
      </p:sp>
      <p:sp>
        <p:nvSpPr>
          <p:cNvPr id="686" name="Google Shape;68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40</a:t>
            </a:fld>
            <a:endParaRPr/>
          </a:p>
        </p:txBody>
      </p:sp>
      <p:sp>
        <p:nvSpPr>
          <p:cNvPr id="687" name="Google Shape;687;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88" name="Google Shape;688;p46"/>
          <p:cNvPicPr preferRelativeResize="0"/>
          <p:nvPr/>
        </p:nvPicPr>
        <p:blipFill rotWithShape="1">
          <a:blip r:embed="rId3">
            <a:alphaModFix/>
          </a:blip>
          <a:srcRect/>
          <a:stretch/>
        </p:blipFill>
        <p:spPr>
          <a:xfrm>
            <a:off x="2362200" y="742024"/>
            <a:ext cx="3371452" cy="2391550"/>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7"/>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95" name="Google Shape;695;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41</a:t>
            </a:fld>
            <a:endParaRPr/>
          </a:p>
        </p:txBody>
      </p:sp>
      <p:sp>
        <p:nvSpPr>
          <p:cNvPr id="696" name="Google Shape;696;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97" name="Google Shape;697;p47"/>
          <p:cNvPicPr preferRelativeResize="0"/>
          <p:nvPr/>
        </p:nvPicPr>
        <p:blipFill rotWithShape="1">
          <a:blip r:embed="rId3">
            <a:alphaModFix/>
          </a:blip>
          <a:srcRect/>
          <a:stretch/>
        </p:blipFill>
        <p:spPr>
          <a:xfrm>
            <a:off x="785813" y="1009650"/>
            <a:ext cx="7572375" cy="483870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48"/>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04" name="Google Shape;704;p48"/>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Technique</a:t>
            </a:r>
            <a:endParaRPr sz="1679" b="1" i="1"/>
          </a:p>
          <a:p>
            <a:pPr marL="342900" lvl="0" indent="-274320" algn="l" rtl="0">
              <a:lnSpc>
                <a:spcPct val="80000"/>
              </a:lnSpc>
              <a:spcBef>
                <a:spcPts val="336"/>
              </a:spcBef>
              <a:spcAft>
                <a:spcPts val="0"/>
              </a:spcAft>
              <a:buSzPts val="1276"/>
              <a:buChar char="🞇"/>
            </a:pPr>
            <a:r>
              <a:rPr lang="tr-TR" sz="1679"/>
              <a:t>Given n nodes and their weights, the Huffman algorithm is used to find a tree with a minimum weighted path length. </a:t>
            </a:r>
            <a:endParaRPr sz="1679"/>
          </a:p>
          <a:p>
            <a:pPr marL="342900" lvl="0" indent="-274320" algn="l" rtl="0">
              <a:lnSpc>
                <a:spcPct val="80000"/>
              </a:lnSpc>
              <a:spcBef>
                <a:spcPts val="336"/>
              </a:spcBef>
              <a:spcAft>
                <a:spcPts val="0"/>
              </a:spcAft>
              <a:buSzPts val="1276"/>
              <a:buChar char="🞇"/>
            </a:pPr>
            <a:r>
              <a:rPr lang="tr-TR" sz="1679"/>
              <a:t>The process essentially begins by creating a new node whose children are the two nodes with the smallest weight, such that the new node’s weight is equal to the sum of the children’s weight. </a:t>
            </a:r>
            <a:endParaRPr sz="1679"/>
          </a:p>
          <a:p>
            <a:pPr marL="342900" lvl="0" indent="-274320" algn="l" rtl="0">
              <a:lnSpc>
                <a:spcPct val="80000"/>
              </a:lnSpc>
              <a:spcBef>
                <a:spcPts val="336"/>
              </a:spcBef>
              <a:spcAft>
                <a:spcPts val="0"/>
              </a:spcAft>
              <a:buSzPts val="1276"/>
              <a:buChar char="🞇"/>
            </a:pPr>
            <a:r>
              <a:rPr lang="tr-TR" sz="1679"/>
              <a:t>That is, the two nodes are merged into one node. This process is repeated until the tree has only one node. Such a tree with only one node is known as the Huffman tree.</a:t>
            </a:r>
            <a:endParaRPr/>
          </a:p>
          <a:p>
            <a:pPr marL="342900" lvl="0" indent="-274320" algn="l" rtl="0">
              <a:lnSpc>
                <a:spcPct val="80000"/>
              </a:lnSpc>
              <a:spcBef>
                <a:spcPts val="336"/>
              </a:spcBef>
              <a:spcAft>
                <a:spcPts val="0"/>
              </a:spcAft>
              <a:buSzPts val="1276"/>
              <a:buChar char="🞇"/>
            </a:pPr>
            <a:r>
              <a:rPr lang="tr-TR" sz="1679"/>
              <a:t>The Huffman algorithm can be implemented using a priority queue in which all the nodes are placed in such a way that the node with the lowest weight is given the highest priority. </a:t>
            </a:r>
            <a:endParaRPr sz="1679"/>
          </a:p>
        </p:txBody>
      </p:sp>
      <p:sp>
        <p:nvSpPr>
          <p:cNvPr id="705" name="Google Shape;705;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42</a:t>
            </a:fld>
            <a:endParaRPr/>
          </a:p>
        </p:txBody>
      </p:sp>
      <p:sp>
        <p:nvSpPr>
          <p:cNvPr id="706" name="Google Shape;706;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07" name="Google Shape;707;p48"/>
          <p:cNvPicPr preferRelativeResize="0"/>
          <p:nvPr/>
        </p:nvPicPr>
        <p:blipFill rotWithShape="1">
          <a:blip r:embed="rId3">
            <a:alphaModFix/>
          </a:blip>
          <a:srcRect/>
          <a:stretch/>
        </p:blipFill>
        <p:spPr>
          <a:xfrm>
            <a:off x="762000" y="3810000"/>
            <a:ext cx="7848600" cy="2466975"/>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9"/>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14" name="Google Shape;714;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43</a:t>
            </a:fld>
            <a:endParaRPr/>
          </a:p>
        </p:txBody>
      </p:sp>
      <p:sp>
        <p:nvSpPr>
          <p:cNvPr id="715" name="Google Shape;715;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16" name="Google Shape;716;p49"/>
          <p:cNvPicPr preferRelativeResize="0"/>
          <p:nvPr/>
        </p:nvPicPr>
        <p:blipFill rotWithShape="1">
          <a:blip r:embed="rId3">
            <a:alphaModFix/>
          </a:blip>
          <a:srcRect/>
          <a:stretch/>
        </p:blipFill>
        <p:spPr>
          <a:xfrm>
            <a:off x="928688" y="814388"/>
            <a:ext cx="7286625" cy="522922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0"/>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23" name="Google Shape;723;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44</a:t>
            </a:fld>
            <a:endParaRPr/>
          </a:p>
        </p:txBody>
      </p:sp>
      <p:sp>
        <p:nvSpPr>
          <p:cNvPr id="724" name="Google Shape;724;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25" name="Google Shape;725;p50"/>
          <p:cNvPicPr preferRelativeResize="0"/>
          <p:nvPr/>
        </p:nvPicPr>
        <p:blipFill rotWithShape="1">
          <a:blip r:embed="rId3">
            <a:alphaModFix/>
          </a:blip>
          <a:srcRect/>
          <a:stretch/>
        </p:blipFill>
        <p:spPr>
          <a:xfrm>
            <a:off x="1143000" y="762000"/>
            <a:ext cx="6762750" cy="1371600"/>
          </a:xfrm>
          <a:prstGeom prst="rect">
            <a:avLst/>
          </a:prstGeom>
          <a:noFill/>
          <a:ln>
            <a:noFill/>
          </a:ln>
        </p:spPr>
      </p:pic>
      <p:pic>
        <p:nvPicPr>
          <p:cNvPr id="726" name="Google Shape;726;p50"/>
          <p:cNvPicPr preferRelativeResize="0"/>
          <p:nvPr/>
        </p:nvPicPr>
        <p:blipFill rotWithShape="1">
          <a:blip r:embed="rId4">
            <a:alphaModFix/>
          </a:blip>
          <a:srcRect/>
          <a:stretch/>
        </p:blipFill>
        <p:spPr>
          <a:xfrm>
            <a:off x="1143000" y="2286000"/>
            <a:ext cx="6781800" cy="38862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51"/>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33" name="Google Shape;733;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45</a:t>
            </a:fld>
            <a:endParaRPr/>
          </a:p>
        </p:txBody>
      </p:sp>
      <p:sp>
        <p:nvSpPr>
          <p:cNvPr id="734" name="Google Shape;734;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35" name="Google Shape;735;p51"/>
          <p:cNvPicPr preferRelativeResize="0"/>
          <p:nvPr/>
        </p:nvPicPr>
        <p:blipFill rotWithShape="1">
          <a:blip r:embed="rId3">
            <a:alphaModFix/>
          </a:blip>
          <a:srcRect/>
          <a:stretch/>
        </p:blipFill>
        <p:spPr>
          <a:xfrm>
            <a:off x="1938338" y="704850"/>
            <a:ext cx="5267325" cy="544830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2"/>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42" name="Google Shape;742;p52"/>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Data Coding</a:t>
            </a:r>
            <a:endParaRPr sz="1679" b="1" i="1"/>
          </a:p>
          <a:p>
            <a:pPr marL="342900" lvl="0" indent="-274320" algn="l" rtl="0">
              <a:lnSpc>
                <a:spcPct val="80000"/>
              </a:lnSpc>
              <a:spcBef>
                <a:spcPts val="336"/>
              </a:spcBef>
              <a:spcAft>
                <a:spcPts val="0"/>
              </a:spcAft>
              <a:buSzPts val="1276"/>
              <a:buChar char="🞇"/>
            </a:pPr>
            <a:r>
              <a:rPr lang="tr-TR" sz="1679"/>
              <a:t>When we want to code our data (character) using bits, then we use r bits to code 2</a:t>
            </a:r>
            <a:r>
              <a:rPr lang="tr-TR" sz="1679" baseline="30000"/>
              <a:t>r</a:t>
            </a:r>
            <a:r>
              <a:rPr lang="tr-TR" sz="1679"/>
              <a:t> characters. </a:t>
            </a:r>
            <a:endParaRPr sz="1679"/>
          </a:p>
          <a:p>
            <a:pPr marL="342900" lvl="0" indent="-274320" algn="l" rtl="0">
              <a:lnSpc>
                <a:spcPct val="80000"/>
              </a:lnSpc>
              <a:spcBef>
                <a:spcPts val="336"/>
              </a:spcBef>
              <a:spcAft>
                <a:spcPts val="0"/>
              </a:spcAft>
              <a:buSzPts val="1276"/>
              <a:buChar char="🞇"/>
            </a:pPr>
            <a:r>
              <a:rPr lang="tr-TR" sz="1679"/>
              <a:t>For example, if r=1, then two characters can be coded. If these two characters are A and B, then A can be coded as 0 and B can be coded as 1 and vice versa. </a:t>
            </a:r>
            <a:endParaRPr sz="1679"/>
          </a:p>
          <a:p>
            <a:pPr marL="342900" lvl="0" indent="-274320" algn="l" rtl="0">
              <a:lnSpc>
                <a:spcPct val="80000"/>
              </a:lnSpc>
              <a:spcBef>
                <a:spcPts val="336"/>
              </a:spcBef>
              <a:spcAft>
                <a:spcPts val="0"/>
              </a:spcAft>
              <a:buSzPts val="1276"/>
              <a:buChar char="🞇"/>
            </a:pPr>
            <a:r>
              <a:rPr lang="tr-TR" sz="1679"/>
              <a:t>Look at Tables 9.1 and 9.2 which show the range of characters that can be coded by using r=2 and r=3.</a:t>
            </a:r>
            <a:endParaRPr/>
          </a:p>
          <a:p>
            <a:pPr marL="342900" lvl="0" indent="-274320" algn="l" rtl="0">
              <a:lnSpc>
                <a:spcPct val="80000"/>
              </a:lnSpc>
              <a:spcBef>
                <a:spcPts val="336"/>
              </a:spcBef>
              <a:spcAft>
                <a:spcPts val="0"/>
              </a:spcAft>
              <a:buSzPts val="1276"/>
              <a:buChar char="🞇"/>
            </a:pPr>
            <a:r>
              <a:rPr lang="tr-TR" sz="1679"/>
              <a:t>Now, if we have to code the data string ABBBBBBAAAACDEFGGGGH, then the corresponding code would be:</a:t>
            </a:r>
            <a:endParaRPr/>
          </a:p>
          <a:p>
            <a:pPr marL="342900" lvl="0" indent="-274320" algn="l" rtl="0">
              <a:lnSpc>
                <a:spcPct val="80000"/>
              </a:lnSpc>
              <a:spcBef>
                <a:spcPts val="336"/>
              </a:spcBef>
              <a:spcAft>
                <a:spcPts val="0"/>
              </a:spcAft>
              <a:buSzPts val="1276"/>
              <a:buNone/>
            </a:pPr>
            <a:r>
              <a:rPr lang="tr-TR" sz="1679"/>
              <a:t>000001001001001001001000000000000010011100101110110110110111</a:t>
            </a:r>
            <a:endParaRPr/>
          </a:p>
        </p:txBody>
      </p:sp>
      <p:sp>
        <p:nvSpPr>
          <p:cNvPr id="743" name="Google Shape;743;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46</a:t>
            </a:fld>
            <a:endParaRPr/>
          </a:p>
        </p:txBody>
      </p:sp>
      <p:sp>
        <p:nvSpPr>
          <p:cNvPr id="744" name="Google Shape;744;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45" name="Google Shape;745;p52"/>
          <p:cNvPicPr preferRelativeResize="0"/>
          <p:nvPr/>
        </p:nvPicPr>
        <p:blipFill rotWithShape="1">
          <a:blip r:embed="rId3">
            <a:alphaModFix/>
          </a:blip>
          <a:srcRect/>
          <a:stretch/>
        </p:blipFill>
        <p:spPr>
          <a:xfrm>
            <a:off x="990600" y="3886200"/>
            <a:ext cx="2628900" cy="1914525"/>
          </a:xfrm>
          <a:prstGeom prst="rect">
            <a:avLst/>
          </a:prstGeom>
          <a:noFill/>
          <a:ln>
            <a:noFill/>
          </a:ln>
        </p:spPr>
      </p:pic>
      <p:pic>
        <p:nvPicPr>
          <p:cNvPr id="746" name="Google Shape;746;p52"/>
          <p:cNvPicPr preferRelativeResize="0"/>
          <p:nvPr/>
        </p:nvPicPr>
        <p:blipFill rotWithShape="1">
          <a:blip r:embed="rId4">
            <a:alphaModFix/>
          </a:blip>
          <a:srcRect/>
          <a:stretch/>
        </p:blipFill>
        <p:spPr>
          <a:xfrm>
            <a:off x="4419600" y="3581400"/>
            <a:ext cx="3124200" cy="259080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3"/>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53" name="Google Shape;753;p53"/>
          <p:cNvSpPr txBox="1">
            <a:spLocks noGrp="1"/>
          </p:cNvSpPr>
          <p:nvPr>
            <p:ph type="body" idx="1"/>
          </p:nvPr>
        </p:nvSpPr>
        <p:spPr>
          <a:xfrm>
            <a:off x="685800" y="761999"/>
            <a:ext cx="7848600" cy="54102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687"/>
              <a:buNone/>
            </a:pPr>
            <a:r>
              <a:rPr lang="tr-TR" sz="2220" b="1" i="1"/>
              <a:t>Data Coding</a:t>
            </a:r>
            <a:endParaRPr sz="2220" b="1" i="1"/>
          </a:p>
          <a:p>
            <a:pPr marL="342900" lvl="0" indent="-274319" algn="l" rtl="0">
              <a:lnSpc>
                <a:spcPct val="80000"/>
              </a:lnSpc>
              <a:spcBef>
                <a:spcPts val="444"/>
              </a:spcBef>
              <a:spcAft>
                <a:spcPts val="0"/>
              </a:spcAft>
              <a:buSzPts val="1687"/>
              <a:buChar char="🞇"/>
            </a:pPr>
            <a:r>
              <a:rPr lang="tr-TR" sz="2220"/>
              <a:t>This coding scheme has a fixed-length code because every character is being coded using the same number of bits.</a:t>
            </a:r>
            <a:endParaRPr sz="2220"/>
          </a:p>
          <a:p>
            <a:pPr marL="342900" lvl="0" indent="-274319" algn="l" rtl="0">
              <a:lnSpc>
                <a:spcPct val="80000"/>
              </a:lnSpc>
              <a:spcBef>
                <a:spcPts val="444"/>
              </a:spcBef>
              <a:spcAft>
                <a:spcPts val="0"/>
              </a:spcAft>
              <a:buSzPts val="1687"/>
              <a:buChar char="🞇"/>
            </a:pPr>
            <a:r>
              <a:rPr lang="tr-TR" sz="2220"/>
              <a:t>Although this technique of coding is simple, coding the data can be made more efficient by using a variable-length code.</a:t>
            </a:r>
            <a:endParaRPr/>
          </a:p>
          <a:p>
            <a:pPr marL="342900" lvl="0" indent="-274319" algn="l" rtl="0">
              <a:lnSpc>
                <a:spcPct val="80000"/>
              </a:lnSpc>
              <a:spcBef>
                <a:spcPts val="444"/>
              </a:spcBef>
              <a:spcAft>
                <a:spcPts val="0"/>
              </a:spcAft>
              <a:buSzPts val="1687"/>
              <a:buChar char="🞇"/>
            </a:pPr>
            <a:r>
              <a:rPr lang="tr-TR" sz="2220"/>
              <a:t>You might have observed that when we write a text in English, all the characters are not used frequently. For example, characters like a, e, i, and r are used more frequently than w, x, y, z and so on. </a:t>
            </a:r>
            <a:endParaRPr sz="2220"/>
          </a:p>
          <a:p>
            <a:pPr marL="342900" lvl="0" indent="-274319" algn="l" rtl="0">
              <a:lnSpc>
                <a:spcPct val="80000"/>
              </a:lnSpc>
              <a:spcBef>
                <a:spcPts val="444"/>
              </a:spcBef>
              <a:spcAft>
                <a:spcPts val="0"/>
              </a:spcAft>
              <a:buSzPts val="1687"/>
              <a:buChar char="🞇"/>
            </a:pPr>
            <a:r>
              <a:rPr lang="tr-TR" sz="2220"/>
              <a:t>So, the basic idea is to assign a shorter code to the frequently occurring characters and a longer to less frequently occurring characters. </a:t>
            </a:r>
            <a:endParaRPr sz="2220"/>
          </a:p>
          <a:p>
            <a:pPr marL="342900" lvl="0" indent="-274319" algn="l" rtl="0">
              <a:lnSpc>
                <a:spcPct val="80000"/>
              </a:lnSpc>
              <a:spcBef>
                <a:spcPts val="444"/>
              </a:spcBef>
              <a:spcAft>
                <a:spcPts val="0"/>
              </a:spcAft>
              <a:buSzPts val="1687"/>
              <a:buChar char="🞇"/>
            </a:pPr>
            <a:r>
              <a:rPr lang="tr-TR" sz="2220"/>
              <a:t>Variable-length coding is preferred over fixed-length coding because it requires lesser number of bits to encode the same data.</a:t>
            </a:r>
            <a:endParaRPr sz="2220"/>
          </a:p>
        </p:txBody>
      </p:sp>
      <p:sp>
        <p:nvSpPr>
          <p:cNvPr id="754" name="Google Shape;754;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47</a:t>
            </a:fld>
            <a:endParaRPr/>
          </a:p>
        </p:txBody>
      </p:sp>
      <p:sp>
        <p:nvSpPr>
          <p:cNvPr id="755" name="Google Shape;755;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4"/>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62" name="Google Shape;762;p54"/>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Data Coding</a:t>
            </a:r>
            <a:endParaRPr sz="1679" b="1" i="1"/>
          </a:p>
          <a:p>
            <a:pPr marL="342900" lvl="0" indent="-274320" algn="l" rtl="0">
              <a:lnSpc>
                <a:spcPct val="80000"/>
              </a:lnSpc>
              <a:spcBef>
                <a:spcPts val="336"/>
              </a:spcBef>
              <a:spcAft>
                <a:spcPts val="0"/>
              </a:spcAft>
              <a:buSzPts val="1276"/>
              <a:buChar char="🞇"/>
            </a:pPr>
            <a:r>
              <a:rPr lang="tr-TR" sz="1679"/>
              <a:t>For variable-length encoding, we first build a Huffman tree. First, arrange all the characters in a priority queue in which the character with the lowest frequency of occurrence has the highest priority. </a:t>
            </a:r>
            <a:endParaRPr sz="1679"/>
          </a:p>
          <a:p>
            <a:pPr marL="342900" lvl="0" indent="-274320" algn="l" rtl="0">
              <a:lnSpc>
                <a:spcPct val="80000"/>
              </a:lnSpc>
              <a:spcBef>
                <a:spcPts val="336"/>
              </a:spcBef>
              <a:spcAft>
                <a:spcPts val="0"/>
              </a:spcAft>
              <a:buSzPts val="1276"/>
              <a:buChar char="🞇"/>
            </a:pPr>
            <a:r>
              <a:rPr lang="tr-TR" sz="1679"/>
              <a:t>Then, create a Huffman tree as explained in the previous section. Figure 9.24 shows a Huffman tree that is used for encoding the data set.</a:t>
            </a:r>
            <a:endParaRPr/>
          </a:p>
          <a:p>
            <a:pPr marL="342900" lvl="0" indent="-274320" algn="l" rtl="0">
              <a:lnSpc>
                <a:spcPct val="80000"/>
              </a:lnSpc>
              <a:spcBef>
                <a:spcPts val="336"/>
              </a:spcBef>
              <a:spcAft>
                <a:spcPts val="0"/>
              </a:spcAft>
              <a:buSzPts val="1276"/>
              <a:buChar char="🞇"/>
            </a:pPr>
            <a:r>
              <a:rPr lang="tr-TR" sz="1679"/>
              <a:t>In the Huffman tree, circles contain the cumulative weights of their child nodes.</a:t>
            </a:r>
            <a:endParaRPr sz="1679"/>
          </a:p>
          <a:p>
            <a:pPr marL="342900" lvl="0" indent="-274320" algn="l" rtl="0">
              <a:lnSpc>
                <a:spcPct val="80000"/>
              </a:lnSpc>
              <a:spcBef>
                <a:spcPts val="336"/>
              </a:spcBef>
              <a:spcAft>
                <a:spcPts val="0"/>
              </a:spcAft>
              <a:buSzPts val="1276"/>
              <a:buChar char="🞇"/>
            </a:pPr>
            <a:r>
              <a:rPr lang="tr-TR" sz="1679"/>
              <a:t>Every left branch is coded with 0 and every right branch is coded with 1. So, the characters A, E, R, W, X, Y, and Z are coded as shown in Table 9.3.</a:t>
            </a:r>
            <a:endParaRPr sz="1679"/>
          </a:p>
        </p:txBody>
      </p:sp>
      <p:sp>
        <p:nvSpPr>
          <p:cNvPr id="763" name="Google Shape;763;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48</a:t>
            </a:fld>
            <a:endParaRPr/>
          </a:p>
        </p:txBody>
      </p:sp>
      <p:sp>
        <p:nvSpPr>
          <p:cNvPr id="764" name="Google Shape;764;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65" name="Google Shape;765;p54"/>
          <p:cNvPicPr preferRelativeResize="0"/>
          <p:nvPr/>
        </p:nvPicPr>
        <p:blipFill rotWithShape="1">
          <a:blip r:embed="rId3">
            <a:alphaModFix/>
          </a:blip>
          <a:srcRect/>
          <a:stretch/>
        </p:blipFill>
        <p:spPr>
          <a:xfrm>
            <a:off x="1524000" y="3733800"/>
            <a:ext cx="6191250" cy="25336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96" name="Google Shape;296;p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Basic Terminology</a:t>
            </a:r>
            <a:endParaRPr b="1"/>
          </a:p>
          <a:p>
            <a:pPr marL="640080" lvl="1" indent="-274320" algn="l" rtl="0">
              <a:spcBef>
                <a:spcPts val="440"/>
              </a:spcBef>
              <a:spcAft>
                <a:spcPts val="0"/>
              </a:spcAft>
              <a:buSzPts val="1672"/>
              <a:buChar char="🞇"/>
            </a:pPr>
            <a:r>
              <a:rPr lang="tr-TR" b="1" i="1"/>
              <a:t>Level number </a:t>
            </a:r>
            <a:r>
              <a:rPr lang="tr-TR" i="1"/>
              <a:t>Every node in the tree is assigned a level number in such a way </a:t>
            </a:r>
            <a:r>
              <a:rPr lang="tr-TR"/>
              <a:t>that the root node is at level 0, children of the root node are at level number 1. Thus, every node is at one level higher than its parent. So, all child nodes have a level number given by </a:t>
            </a:r>
            <a:r>
              <a:rPr lang="tr-TR" sz="1800"/>
              <a:t>parent’s</a:t>
            </a:r>
            <a:r>
              <a:rPr lang="tr-TR"/>
              <a:t> </a:t>
            </a:r>
            <a:r>
              <a:rPr lang="tr-TR" sz="1800"/>
              <a:t>level number + 1</a:t>
            </a:r>
            <a:r>
              <a:rPr lang="tr-TR"/>
              <a:t>.</a:t>
            </a:r>
            <a:endParaRPr/>
          </a:p>
          <a:p>
            <a:pPr marL="640080" lvl="1" indent="-274320" algn="l" rtl="0">
              <a:spcBef>
                <a:spcPts val="440"/>
              </a:spcBef>
              <a:spcAft>
                <a:spcPts val="0"/>
              </a:spcAft>
              <a:buSzPts val="1672"/>
              <a:buChar char="🞇"/>
            </a:pPr>
            <a:r>
              <a:rPr lang="tr-TR" b="1" i="1"/>
              <a:t>Degree </a:t>
            </a:r>
            <a:r>
              <a:rPr lang="tr-TR" i="1"/>
              <a:t>Degree of a node is equal to the number of children that a node has.</a:t>
            </a:r>
            <a:r>
              <a:rPr lang="tr-TR" b="1" i="1"/>
              <a:t> </a:t>
            </a:r>
            <a:r>
              <a:rPr lang="tr-TR"/>
              <a:t>The degree of a leaf node is zero.</a:t>
            </a:r>
            <a:endParaRPr/>
          </a:p>
          <a:p>
            <a:pPr marL="640080" lvl="1" indent="-274320" algn="l" rtl="0">
              <a:spcBef>
                <a:spcPts val="440"/>
              </a:spcBef>
              <a:spcAft>
                <a:spcPts val="0"/>
              </a:spcAft>
              <a:buSzPts val="1672"/>
              <a:buChar char="🞇"/>
            </a:pPr>
            <a:r>
              <a:rPr lang="tr-TR" b="1" i="1"/>
              <a:t>In-degree </a:t>
            </a:r>
            <a:r>
              <a:rPr lang="tr-TR" i="1"/>
              <a:t>In-degree of a node is the number of edges arriving at that node.</a:t>
            </a:r>
            <a:endParaRPr/>
          </a:p>
          <a:p>
            <a:pPr marL="640080" lvl="1" indent="-274320" algn="l" rtl="0">
              <a:spcBef>
                <a:spcPts val="440"/>
              </a:spcBef>
              <a:spcAft>
                <a:spcPts val="0"/>
              </a:spcAft>
              <a:buSzPts val="1672"/>
              <a:buChar char="🞇"/>
            </a:pPr>
            <a:r>
              <a:rPr lang="tr-TR" b="1" i="1"/>
              <a:t>Out-degree </a:t>
            </a:r>
            <a:r>
              <a:rPr lang="tr-TR" i="1"/>
              <a:t>Out-degree of a node is the number of edges leaving that node.</a:t>
            </a:r>
            <a:endParaRPr/>
          </a:p>
          <a:p>
            <a:pPr marL="342900" lvl="0" indent="-274320" algn="l" rtl="0">
              <a:spcBef>
                <a:spcPts val="480"/>
              </a:spcBef>
              <a:spcAft>
                <a:spcPts val="0"/>
              </a:spcAft>
              <a:buSzPts val="1824"/>
              <a:buNone/>
            </a:pPr>
            <a:endParaRPr/>
          </a:p>
        </p:txBody>
      </p:sp>
      <p:sp>
        <p:nvSpPr>
          <p:cNvPr id="297" name="Google Shape;297;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a:t>
            </a:fld>
            <a:endParaRPr/>
          </a:p>
        </p:txBody>
      </p:sp>
      <p:sp>
        <p:nvSpPr>
          <p:cNvPr id="298" name="Google Shape;298;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05" name="Google Shape;305;p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Trees are of following 6 types:</a:t>
            </a:r>
            <a:endParaRPr/>
          </a:p>
          <a:p>
            <a:pPr marL="640080" lvl="1" indent="-274320" algn="l" rtl="0">
              <a:spcBef>
                <a:spcPts val="440"/>
              </a:spcBef>
              <a:spcAft>
                <a:spcPts val="0"/>
              </a:spcAft>
              <a:buSzPts val="1672"/>
              <a:buChar char="🞇"/>
            </a:pPr>
            <a:r>
              <a:rPr lang="tr-TR"/>
              <a:t>1. General trees</a:t>
            </a:r>
            <a:endParaRPr/>
          </a:p>
          <a:p>
            <a:pPr marL="640080" lvl="1" indent="-274320" algn="l" rtl="0">
              <a:spcBef>
                <a:spcPts val="440"/>
              </a:spcBef>
              <a:spcAft>
                <a:spcPts val="0"/>
              </a:spcAft>
              <a:buSzPts val="1672"/>
              <a:buChar char="🞇"/>
            </a:pPr>
            <a:r>
              <a:rPr lang="tr-TR"/>
              <a:t>2. Forests</a:t>
            </a:r>
            <a:endParaRPr/>
          </a:p>
          <a:p>
            <a:pPr marL="640080" lvl="1" indent="-274320" algn="l" rtl="0">
              <a:spcBef>
                <a:spcPts val="440"/>
              </a:spcBef>
              <a:spcAft>
                <a:spcPts val="0"/>
              </a:spcAft>
              <a:buSzPts val="1672"/>
              <a:buChar char="🞇"/>
            </a:pPr>
            <a:r>
              <a:rPr lang="tr-TR"/>
              <a:t>3. Binary trees</a:t>
            </a:r>
            <a:endParaRPr/>
          </a:p>
          <a:p>
            <a:pPr marL="640080" lvl="1" indent="-274320" algn="l" rtl="0">
              <a:spcBef>
                <a:spcPts val="440"/>
              </a:spcBef>
              <a:spcAft>
                <a:spcPts val="0"/>
              </a:spcAft>
              <a:buSzPts val="1672"/>
              <a:buChar char="🞇"/>
            </a:pPr>
            <a:r>
              <a:rPr lang="tr-TR"/>
              <a:t>4. Binary search trees</a:t>
            </a:r>
            <a:endParaRPr/>
          </a:p>
          <a:p>
            <a:pPr marL="640080" lvl="1" indent="-274320" algn="l" rtl="0">
              <a:spcBef>
                <a:spcPts val="440"/>
              </a:spcBef>
              <a:spcAft>
                <a:spcPts val="0"/>
              </a:spcAft>
              <a:buSzPts val="1672"/>
              <a:buChar char="🞇"/>
            </a:pPr>
            <a:r>
              <a:rPr lang="tr-TR"/>
              <a:t>5. Expression trees</a:t>
            </a:r>
            <a:endParaRPr/>
          </a:p>
          <a:p>
            <a:pPr marL="640080" lvl="1" indent="-274320" algn="l" rtl="0">
              <a:spcBef>
                <a:spcPts val="440"/>
              </a:spcBef>
              <a:spcAft>
                <a:spcPts val="0"/>
              </a:spcAft>
              <a:buSzPts val="1672"/>
              <a:buChar char="🞇"/>
            </a:pPr>
            <a:r>
              <a:rPr lang="tr-TR"/>
              <a:t>6. Tournament trees</a:t>
            </a:r>
            <a:endParaRPr/>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14" name="Google Shape;314;p7"/>
          <p:cNvSpPr txBox="1">
            <a:spLocks noGrp="1"/>
          </p:cNvSpPr>
          <p:nvPr>
            <p:ph type="body" idx="1"/>
          </p:nvPr>
        </p:nvSpPr>
        <p:spPr>
          <a:xfrm>
            <a:off x="685800" y="9906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dirty="0"/>
              <a:t>General </a:t>
            </a:r>
            <a:r>
              <a:rPr lang="tr-TR" b="1" dirty="0" err="1"/>
              <a:t>trees</a:t>
            </a:r>
            <a:endParaRPr b="1" dirty="0"/>
          </a:p>
          <a:p>
            <a:pPr marL="640080" lvl="1" indent="-274320" algn="l" rtl="0">
              <a:spcBef>
                <a:spcPts val="440"/>
              </a:spcBef>
              <a:spcAft>
                <a:spcPts val="0"/>
              </a:spcAft>
              <a:buSzPts val="1672"/>
              <a:buChar char="🞇"/>
            </a:pPr>
            <a:r>
              <a:rPr lang="tr-TR" dirty="0"/>
              <a:t>General </a:t>
            </a:r>
            <a:r>
              <a:rPr lang="tr-TR" dirty="0" err="1"/>
              <a:t>trees</a:t>
            </a:r>
            <a:r>
              <a:rPr lang="tr-TR" dirty="0"/>
              <a:t> </a:t>
            </a:r>
            <a:r>
              <a:rPr lang="tr-TR" dirty="0" err="1"/>
              <a:t>are</a:t>
            </a:r>
            <a:r>
              <a:rPr lang="tr-TR" dirty="0"/>
              <a:t> data </a:t>
            </a:r>
            <a:r>
              <a:rPr lang="tr-TR" dirty="0" err="1"/>
              <a:t>structures</a:t>
            </a:r>
            <a:r>
              <a:rPr lang="tr-TR" dirty="0"/>
              <a:t> </a:t>
            </a:r>
            <a:r>
              <a:rPr lang="tr-TR" dirty="0" err="1"/>
              <a:t>that</a:t>
            </a:r>
            <a:r>
              <a:rPr lang="tr-TR" dirty="0"/>
              <a:t> </a:t>
            </a:r>
            <a:r>
              <a:rPr lang="tr-TR" dirty="0" err="1"/>
              <a:t>store</a:t>
            </a:r>
            <a:r>
              <a:rPr lang="tr-TR" dirty="0"/>
              <a:t> </a:t>
            </a:r>
            <a:r>
              <a:rPr lang="tr-TR" dirty="0" err="1"/>
              <a:t>elements</a:t>
            </a:r>
            <a:r>
              <a:rPr lang="tr-TR" dirty="0"/>
              <a:t> </a:t>
            </a:r>
            <a:r>
              <a:rPr lang="tr-TR" dirty="0" err="1"/>
              <a:t>hierarchically</a:t>
            </a:r>
            <a:r>
              <a:rPr lang="tr-TR" dirty="0"/>
              <a:t>. </a:t>
            </a:r>
            <a:endParaRPr dirty="0"/>
          </a:p>
          <a:p>
            <a:pPr marL="640080" lvl="1" indent="-274320" algn="l" rtl="0">
              <a:spcBef>
                <a:spcPts val="440"/>
              </a:spcBef>
              <a:spcAft>
                <a:spcPts val="0"/>
              </a:spcAft>
              <a:buSzPts val="1672"/>
              <a:buChar char="🞇"/>
            </a:pPr>
            <a:r>
              <a:rPr lang="tr-TR" dirty="0" err="1"/>
              <a:t>The</a:t>
            </a:r>
            <a:r>
              <a:rPr lang="tr-TR" dirty="0"/>
              <a:t> top </a:t>
            </a:r>
            <a:r>
              <a:rPr lang="tr-TR" dirty="0" err="1"/>
              <a:t>node</a:t>
            </a:r>
            <a:r>
              <a:rPr lang="tr-TR" dirty="0"/>
              <a:t> of a </a:t>
            </a:r>
            <a:r>
              <a:rPr lang="tr-TR" dirty="0" err="1"/>
              <a:t>tree</a:t>
            </a:r>
            <a:r>
              <a:rPr lang="tr-TR" dirty="0"/>
              <a:t> is </a:t>
            </a:r>
            <a:r>
              <a:rPr lang="tr-TR" dirty="0" err="1"/>
              <a:t>the</a:t>
            </a:r>
            <a:r>
              <a:rPr lang="tr-TR" dirty="0"/>
              <a:t> </a:t>
            </a:r>
            <a:r>
              <a:rPr lang="tr-TR" dirty="0" err="1"/>
              <a:t>root</a:t>
            </a:r>
            <a:r>
              <a:rPr lang="tr-TR" dirty="0"/>
              <a:t> </a:t>
            </a:r>
            <a:r>
              <a:rPr lang="tr-TR" dirty="0" err="1"/>
              <a:t>node</a:t>
            </a:r>
            <a:r>
              <a:rPr lang="tr-TR" dirty="0"/>
              <a:t> </a:t>
            </a:r>
            <a:r>
              <a:rPr lang="tr-TR" dirty="0" err="1"/>
              <a:t>and</a:t>
            </a:r>
            <a:r>
              <a:rPr lang="tr-TR" dirty="0"/>
              <a:t> </a:t>
            </a:r>
            <a:r>
              <a:rPr lang="tr-TR" dirty="0" err="1"/>
              <a:t>each</a:t>
            </a:r>
            <a:r>
              <a:rPr lang="tr-TR" dirty="0"/>
              <a:t> </a:t>
            </a:r>
            <a:r>
              <a:rPr lang="tr-TR" dirty="0" err="1"/>
              <a:t>node</a:t>
            </a:r>
            <a:r>
              <a:rPr lang="tr-TR" dirty="0"/>
              <a:t>, </a:t>
            </a:r>
            <a:r>
              <a:rPr lang="tr-TR" dirty="0" err="1"/>
              <a:t>except</a:t>
            </a:r>
            <a:r>
              <a:rPr lang="tr-TR" dirty="0"/>
              <a:t> </a:t>
            </a:r>
            <a:r>
              <a:rPr lang="tr-TR" dirty="0" err="1"/>
              <a:t>the</a:t>
            </a:r>
            <a:r>
              <a:rPr lang="tr-TR" dirty="0"/>
              <a:t> </a:t>
            </a:r>
            <a:r>
              <a:rPr lang="tr-TR" dirty="0" err="1"/>
              <a:t>root</a:t>
            </a:r>
            <a:r>
              <a:rPr lang="tr-TR" dirty="0"/>
              <a:t>, has a </a:t>
            </a:r>
            <a:r>
              <a:rPr lang="tr-TR" dirty="0" err="1"/>
              <a:t>parent</a:t>
            </a:r>
            <a:r>
              <a:rPr lang="tr-TR" dirty="0"/>
              <a:t>. </a:t>
            </a:r>
            <a:endParaRPr dirty="0"/>
          </a:p>
          <a:p>
            <a:pPr marL="640080" lvl="1" indent="-274320" algn="l" rtl="0">
              <a:spcBef>
                <a:spcPts val="440"/>
              </a:spcBef>
              <a:spcAft>
                <a:spcPts val="0"/>
              </a:spcAft>
              <a:buSzPts val="1672"/>
              <a:buChar char="🞇"/>
            </a:pPr>
            <a:r>
              <a:rPr lang="tr-TR" dirty="0"/>
              <a:t>A </a:t>
            </a:r>
            <a:r>
              <a:rPr lang="tr-TR" dirty="0" err="1"/>
              <a:t>node</a:t>
            </a:r>
            <a:r>
              <a:rPr lang="tr-TR" dirty="0"/>
              <a:t> in a general </a:t>
            </a:r>
            <a:r>
              <a:rPr lang="tr-TR" dirty="0" err="1"/>
              <a:t>tree</a:t>
            </a:r>
            <a:r>
              <a:rPr lang="tr-TR" dirty="0"/>
              <a:t> </a:t>
            </a:r>
            <a:r>
              <a:rPr lang="tr-TR" dirty="0" err="1" smtClean="0"/>
              <a:t>may</a:t>
            </a:r>
            <a:r>
              <a:rPr lang="tr-TR" dirty="0" smtClean="0"/>
              <a:t> </a:t>
            </a:r>
            <a:r>
              <a:rPr lang="tr-TR" dirty="0" err="1"/>
              <a:t>have</a:t>
            </a:r>
            <a:r>
              <a:rPr lang="tr-TR" dirty="0"/>
              <a:t> </a:t>
            </a:r>
            <a:r>
              <a:rPr lang="tr-TR" dirty="0" err="1"/>
              <a:t>zero</a:t>
            </a:r>
            <a:r>
              <a:rPr lang="tr-TR" dirty="0"/>
              <a:t> </a:t>
            </a:r>
            <a:r>
              <a:rPr lang="tr-TR" dirty="0" err="1"/>
              <a:t>or</a:t>
            </a:r>
            <a:r>
              <a:rPr lang="tr-TR" dirty="0"/>
              <a:t> </a:t>
            </a:r>
            <a:r>
              <a:rPr lang="tr-TR" dirty="0" err="1"/>
              <a:t>more</a:t>
            </a:r>
            <a:r>
              <a:rPr lang="tr-TR" dirty="0"/>
              <a:t> </a:t>
            </a:r>
            <a:r>
              <a:rPr lang="tr-TR" dirty="0" err="1"/>
              <a:t>sub-trees</a:t>
            </a:r>
            <a:r>
              <a:rPr lang="tr-TR" dirty="0"/>
              <a:t>.</a:t>
            </a:r>
            <a:endParaRPr dirty="0"/>
          </a:p>
          <a:p>
            <a:pPr marL="640080" lvl="1" indent="-274320" algn="l" rtl="0">
              <a:spcBef>
                <a:spcPts val="440"/>
              </a:spcBef>
              <a:spcAft>
                <a:spcPts val="0"/>
              </a:spcAft>
              <a:buSzPts val="1672"/>
              <a:buChar char="🞇"/>
            </a:pPr>
            <a:r>
              <a:rPr lang="tr-TR" dirty="0"/>
              <a:t>General </a:t>
            </a:r>
            <a:r>
              <a:rPr lang="tr-TR" dirty="0" err="1"/>
              <a:t>trees</a:t>
            </a:r>
            <a:r>
              <a:rPr lang="tr-TR" dirty="0"/>
              <a:t> </a:t>
            </a:r>
            <a:r>
              <a:rPr lang="tr-TR" dirty="0" err="1"/>
              <a:t>which</a:t>
            </a:r>
            <a:r>
              <a:rPr lang="tr-TR" dirty="0"/>
              <a:t> </a:t>
            </a:r>
            <a:r>
              <a:rPr lang="tr-TR" dirty="0" err="1"/>
              <a:t>have</a:t>
            </a:r>
            <a:r>
              <a:rPr lang="tr-TR" dirty="0"/>
              <a:t> 3 </a:t>
            </a:r>
            <a:r>
              <a:rPr lang="tr-TR" dirty="0" err="1"/>
              <a:t>sub-trees</a:t>
            </a:r>
            <a:r>
              <a:rPr lang="tr-TR" dirty="0"/>
              <a:t> </a:t>
            </a:r>
            <a:r>
              <a:rPr lang="tr-TR" dirty="0" err="1"/>
              <a:t>per</a:t>
            </a:r>
            <a:r>
              <a:rPr lang="tr-TR" dirty="0"/>
              <a:t> </a:t>
            </a:r>
            <a:r>
              <a:rPr lang="tr-TR" dirty="0" err="1"/>
              <a:t>node</a:t>
            </a:r>
            <a:r>
              <a:rPr lang="tr-TR" dirty="0"/>
              <a:t> </a:t>
            </a:r>
            <a:r>
              <a:rPr lang="tr-TR" dirty="0" err="1"/>
              <a:t>are</a:t>
            </a:r>
            <a:r>
              <a:rPr lang="tr-TR" dirty="0"/>
              <a:t> </a:t>
            </a:r>
            <a:r>
              <a:rPr lang="tr-TR" dirty="0" err="1"/>
              <a:t>called</a:t>
            </a:r>
            <a:r>
              <a:rPr lang="tr-TR" dirty="0"/>
              <a:t> </a:t>
            </a:r>
            <a:r>
              <a:rPr lang="tr-TR" dirty="0" err="1"/>
              <a:t>ternary</a:t>
            </a:r>
            <a:r>
              <a:rPr lang="tr-TR" dirty="0"/>
              <a:t> </a:t>
            </a:r>
            <a:r>
              <a:rPr lang="tr-TR" dirty="0" err="1"/>
              <a:t>trees</a:t>
            </a:r>
            <a:r>
              <a:rPr lang="tr-TR" dirty="0"/>
              <a:t>. </a:t>
            </a:r>
            <a:endParaRPr dirty="0"/>
          </a:p>
          <a:p>
            <a:pPr marL="640080" lvl="1" indent="-274320" algn="l" rtl="0">
              <a:spcBef>
                <a:spcPts val="440"/>
              </a:spcBef>
              <a:spcAft>
                <a:spcPts val="0"/>
              </a:spcAft>
              <a:buSzPts val="1672"/>
              <a:buChar char="🞇"/>
            </a:pPr>
            <a:r>
              <a:rPr lang="tr-TR" dirty="0" err="1"/>
              <a:t>However</a:t>
            </a:r>
            <a:r>
              <a:rPr lang="tr-TR" dirty="0"/>
              <a:t>, </a:t>
            </a:r>
            <a:r>
              <a:rPr lang="tr-TR" dirty="0" err="1"/>
              <a:t>the</a:t>
            </a:r>
            <a:r>
              <a:rPr lang="tr-TR" dirty="0"/>
              <a:t> </a:t>
            </a:r>
            <a:r>
              <a:rPr lang="tr-TR" dirty="0" err="1"/>
              <a:t>number</a:t>
            </a:r>
            <a:r>
              <a:rPr lang="tr-TR" dirty="0"/>
              <a:t> of </a:t>
            </a:r>
            <a:r>
              <a:rPr lang="tr-TR" dirty="0" err="1"/>
              <a:t>sub-trees</a:t>
            </a:r>
            <a:r>
              <a:rPr lang="tr-TR" dirty="0"/>
              <a:t> </a:t>
            </a:r>
            <a:r>
              <a:rPr lang="tr-TR" dirty="0" err="1"/>
              <a:t>for</a:t>
            </a:r>
            <a:r>
              <a:rPr lang="tr-TR" dirty="0"/>
              <a:t> </a:t>
            </a:r>
            <a:r>
              <a:rPr lang="tr-TR" dirty="0" err="1"/>
              <a:t>any</a:t>
            </a:r>
            <a:r>
              <a:rPr lang="tr-TR" dirty="0"/>
              <a:t> </a:t>
            </a:r>
            <a:r>
              <a:rPr lang="tr-TR" dirty="0" err="1"/>
              <a:t>node</a:t>
            </a:r>
            <a:r>
              <a:rPr lang="tr-TR" dirty="0"/>
              <a:t> </a:t>
            </a:r>
            <a:r>
              <a:rPr lang="tr-TR" dirty="0" err="1"/>
              <a:t>may</a:t>
            </a:r>
            <a:r>
              <a:rPr lang="tr-TR" dirty="0"/>
              <a:t> be </a:t>
            </a:r>
            <a:r>
              <a:rPr lang="tr-TR" dirty="0" err="1"/>
              <a:t>variable</a:t>
            </a:r>
            <a:r>
              <a:rPr lang="tr-TR" dirty="0"/>
              <a:t>. </a:t>
            </a:r>
            <a:r>
              <a:rPr lang="tr-TR" dirty="0" err="1"/>
              <a:t>For</a:t>
            </a:r>
            <a:r>
              <a:rPr lang="tr-TR" dirty="0"/>
              <a:t> </a:t>
            </a:r>
            <a:r>
              <a:rPr lang="tr-TR" dirty="0" err="1"/>
              <a:t>example</a:t>
            </a:r>
            <a:r>
              <a:rPr lang="tr-TR" dirty="0"/>
              <a:t>, a </a:t>
            </a:r>
            <a:r>
              <a:rPr lang="tr-TR" dirty="0" err="1"/>
              <a:t>node</a:t>
            </a:r>
            <a:r>
              <a:rPr lang="tr-TR" dirty="0"/>
              <a:t> can </a:t>
            </a:r>
            <a:r>
              <a:rPr lang="tr-TR" dirty="0" err="1"/>
              <a:t>have</a:t>
            </a:r>
            <a:r>
              <a:rPr lang="tr-TR" dirty="0"/>
              <a:t> 1 </a:t>
            </a:r>
            <a:r>
              <a:rPr lang="tr-TR" dirty="0" err="1"/>
              <a:t>sub-tree</a:t>
            </a:r>
            <a:r>
              <a:rPr lang="tr-TR" dirty="0"/>
              <a:t>, </a:t>
            </a:r>
            <a:r>
              <a:rPr lang="tr-TR" dirty="0" err="1"/>
              <a:t>whereas</a:t>
            </a:r>
            <a:r>
              <a:rPr lang="tr-TR" dirty="0"/>
              <a:t> </a:t>
            </a:r>
            <a:r>
              <a:rPr lang="tr-TR" dirty="0" err="1"/>
              <a:t>some</a:t>
            </a:r>
            <a:r>
              <a:rPr lang="tr-TR" dirty="0"/>
              <a:t> </a:t>
            </a:r>
            <a:r>
              <a:rPr lang="tr-TR" dirty="0" err="1"/>
              <a:t>other</a:t>
            </a:r>
            <a:r>
              <a:rPr lang="tr-TR" dirty="0"/>
              <a:t> </a:t>
            </a:r>
            <a:r>
              <a:rPr lang="tr-TR" dirty="0" err="1"/>
              <a:t>node</a:t>
            </a:r>
            <a:r>
              <a:rPr lang="tr-TR" dirty="0"/>
              <a:t> can </a:t>
            </a:r>
            <a:r>
              <a:rPr lang="tr-TR" dirty="0" err="1"/>
              <a:t>have</a:t>
            </a:r>
            <a:r>
              <a:rPr lang="tr-TR" dirty="0"/>
              <a:t> 3 </a:t>
            </a:r>
            <a:r>
              <a:rPr lang="tr-TR" dirty="0" err="1"/>
              <a:t>sub-trees</a:t>
            </a:r>
            <a:r>
              <a:rPr lang="tr-TR" dirty="0"/>
              <a:t>.</a:t>
            </a:r>
            <a:endParaRPr dirty="0"/>
          </a:p>
        </p:txBody>
      </p:sp>
      <p:sp>
        <p:nvSpPr>
          <p:cNvPr id="315" name="Google Shape;315;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7</a:t>
            </a:fld>
            <a:endParaRPr/>
          </a:p>
        </p:txBody>
      </p:sp>
      <p:sp>
        <p:nvSpPr>
          <p:cNvPr id="316" name="Google Shape;316;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23" name="Google Shape;323;p9"/>
          <p:cNvSpPr txBox="1">
            <a:spLocks noGrp="1"/>
          </p:cNvSpPr>
          <p:nvPr>
            <p:ph type="body" idx="1"/>
          </p:nvPr>
        </p:nvSpPr>
        <p:spPr>
          <a:xfrm>
            <a:off x="685800" y="9906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a:t>Forests</a:t>
            </a:r>
            <a:endParaRPr b="1"/>
          </a:p>
          <a:p>
            <a:pPr marL="640080" lvl="1" indent="-274320" algn="l" rtl="0">
              <a:lnSpc>
                <a:spcPct val="90000"/>
              </a:lnSpc>
              <a:spcBef>
                <a:spcPts val="440"/>
              </a:spcBef>
              <a:spcAft>
                <a:spcPts val="0"/>
              </a:spcAft>
              <a:buSzPts val="1672"/>
              <a:buChar char="🞇"/>
            </a:pPr>
            <a:r>
              <a:rPr lang="tr-TR"/>
              <a:t>A forest is a disjoint union of trees. </a:t>
            </a:r>
            <a:endParaRPr/>
          </a:p>
          <a:p>
            <a:pPr marL="640080" lvl="1" indent="-274320" algn="l" rtl="0">
              <a:lnSpc>
                <a:spcPct val="90000"/>
              </a:lnSpc>
              <a:spcBef>
                <a:spcPts val="440"/>
              </a:spcBef>
              <a:spcAft>
                <a:spcPts val="0"/>
              </a:spcAft>
              <a:buSzPts val="1672"/>
              <a:buChar char="🞇"/>
            </a:pPr>
            <a:r>
              <a:rPr lang="tr-TR"/>
              <a:t>A set of disjoint trees (or forests) is obtained by deleting the root and the edges connecting the root node to nodes at level 1.</a:t>
            </a:r>
            <a:endParaRPr/>
          </a:p>
          <a:p>
            <a:pPr marL="640080" lvl="1" indent="-274320" algn="l" rtl="0">
              <a:lnSpc>
                <a:spcPct val="90000"/>
              </a:lnSpc>
              <a:spcBef>
                <a:spcPts val="440"/>
              </a:spcBef>
              <a:spcAft>
                <a:spcPts val="0"/>
              </a:spcAft>
              <a:buSzPts val="1672"/>
              <a:buChar char="🞇"/>
            </a:pPr>
            <a:r>
              <a:rPr lang="tr-TR"/>
              <a:t>We have already seen that every node of a tree is the root of some sub-tree. </a:t>
            </a:r>
            <a:endParaRPr/>
          </a:p>
          <a:p>
            <a:pPr marL="640080" lvl="1" indent="-274320" algn="l" rtl="0">
              <a:lnSpc>
                <a:spcPct val="90000"/>
              </a:lnSpc>
              <a:spcBef>
                <a:spcPts val="440"/>
              </a:spcBef>
              <a:spcAft>
                <a:spcPts val="0"/>
              </a:spcAft>
              <a:buSzPts val="1672"/>
              <a:buChar char="🞇"/>
            </a:pPr>
            <a:r>
              <a:rPr lang="tr-TR"/>
              <a:t>Therefore, all the sub-trees immediately below a node form a forest.</a:t>
            </a:r>
            <a:endParaRPr/>
          </a:p>
          <a:p>
            <a:pPr marL="640080" lvl="1" indent="-274320" algn="l" rtl="0">
              <a:lnSpc>
                <a:spcPct val="90000"/>
              </a:lnSpc>
              <a:spcBef>
                <a:spcPts val="440"/>
              </a:spcBef>
              <a:spcAft>
                <a:spcPts val="0"/>
              </a:spcAft>
              <a:buSzPts val="1672"/>
              <a:buChar char="🞇"/>
            </a:pPr>
            <a:r>
              <a:rPr lang="tr-TR"/>
              <a:t>A forest can also be defined as an ordered set of zero or more general trees. </a:t>
            </a:r>
            <a:endParaRPr/>
          </a:p>
          <a:p>
            <a:pPr marL="640080" lvl="1" indent="-274320" algn="l" rtl="0">
              <a:lnSpc>
                <a:spcPct val="90000"/>
              </a:lnSpc>
              <a:spcBef>
                <a:spcPts val="440"/>
              </a:spcBef>
              <a:spcAft>
                <a:spcPts val="0"/>
              </a:spcAft>
              <a:buSzPts val="1672"/>
              <a:buChar char="🞇"/>
            </a:pPr>
            <a:r>
              <a:rPr lang="tr-TR"/>
              <a:t>While a general tree must have a root, a forest on the other hand may be empty because by definition it is a set, and sets can be empty.</a:t>
            </a:r>
            <a:endParaRPr/>
          </a:p>
        </p:txBody>
      </p:sp>
      <p:sp>
        <p:nvSpPr>
          <p:cNvPr id="324" name="Google Shape;324;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8</a:t>
            </a:fld>
            <a:endParaRPr/>
          </a:p>
        </p:txBody>
      </p:sp>
      <p:sp>
        <p:nvSpPr>
          <p:cNvPr id="325" name="Google Shape;325;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0"/>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32" name="Google Shape;332;p10"/>
          <p:cNvSpPr txBox="1">
            <a:spLocks noGrp="1"/>
          </p:cNvSpPr>
          <p:nvPr>
            <p:ph type="body" idx="1"/>
          </p:nvPr>
        </p:nvSpPr>
        <p:spPr>
          <a:xfrm>
            <a:off x="685800" y="990600"/>
            <a:ext cx="7848600" cy="2743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Forests</a:t>
            </a:r>
            <a:endParaRPr b="1"/>
          </a:p>
          <a:p>
            <a:pPr marL="640080" lvl="1" indent="-274320" algn="l" rtl="0">
              <a:spcBef>
                <a:spcPts val="440"/>
              </a:spcBef>
              <a:spcAft>
                <a:spcPts val="0"/>
              </a:spcAft>
              <a:buSzPts val="1672"/>
              <a:buChar char="🞇"/>
            </a:pPr>
            <a:r>
              <a:rPr lang="tr-TR"/>
              <a:t>We can convert a forest into a tree by adding a single node as the root node of the tree. For example, Figure a shows a forest and Figure b shows the corresponding tree.</a:t>
            </a:r>
            <a:endParaRPr/>
          </a:p>
          <a:p>
            <a:pPr marL="640080" lvl="1" indent="-274320" algn="l" rtl="0">
              <a:spcBef>
                <a:spcPts val="440"/>
              </a:spcBef>
              <a:spcAft>
                <a:spcPts val="0"/>
              </a:spcAft>
              <a:buSzPts val="1672"/>
              <a:buChar char="🞇"/>
            </a:pPr>
            <a:r>
              <a:rPr lang="tr-TR"/>
              <a:t>Similarly, we can convert a general tree into a forest by deleting the root node of the tree.</a:t>
            </a:r>
            <a:endParaRPr/>
          </a:p>
        </p:txBody>
      </p:sp>
      <p:sp>
        <p:nvSpPr>
          <p:cNvPr id="333" name="Google Shape;333;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9</a:t>
            </a:fld>
            <a:endParaRPr/>
          </a:p>
        </p:txBody>
      </p:sp>
      <p:sp>
        <p:nvSpPr>
          <p:cNvPr id="334" name="Google Shape;334;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35" name="Google Shape;335;p10"/>
          <p:cNvPicPr preferRelativeResize="0"/>
          <p:nvPr/>
        </p:nvPicPr>
        <p:blipFill rotWithShape="1">
          <a:blip r:embed="rId3">
            <a:alphaModFix/>
          </a:blip>
          <a:srcRect/>
          <a:stretch/>
        </p:blipFill>
        <p:spPr>
          <a:xfrm>
            <a:off x="2833688" y="3810000"/>
            <a:ext cx="3476625" cy="1885950"/>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5298</Words>
  <Application>Microsoft Office PowerPoint</Application>
  <PresentationFormat>Ekran Gösterisi (4:3)</PresentationFormat>
  <Paragraphs>461</Paragraphs>
  <Slides>48</Slides>
  <Notes>48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48</vt:i4>
      </vt:variant>
    </vt:vector>
  </HeadingPairs>
  <TitlesOfParts>
    <vt:vector size="53" baseType="lpstr">
      <vt:lpstr>Arial</vt:lpstr>
      <vt:lpstr>Calibri</vt:lpstr>
      <vt:lpstr>Century Gothic</vt:lpstr>
      <vt:lpstr>Noto Sans Symbols</vt:lpstr>
      <vt:lpstr>Austin</vt:lpstr>
      <vt:lpstr>BLM267</vt:lpstr>
      <vt:lpstr>PowerPoint Sunusu</vt:lpstr>
      <vt:lpstr>Introduction</vt:lpstr>
      <vt:lpstr>Introduction</vt:lpstr>
      <vt:lpstr>Introduction</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Huffman’s Tree</vt:lpstr>
      <vt:lpstr>Huffman’s Tree</vt:lpstr>
      <vt:lpstr>Huffman’s Tree</vt:lpstr>
      <vt:lpstr>Huffman’s Tree</vt:lpstr>
      <vt:lpstr>Huffman’s Tree</vt:lpstr>
      <vt:lpstr>Huffman’s Tree</vt:lpstr>
      <vt:lpstr>Huffman’s Tree</vt:lpstr>
      <vt:lpstr>Huffman’s Tree</vt:lpstr>
      <vt:lpstr>Huffman’s Tree</vt:lpstr>
      <vt:lpstr>Huffman’s Tree</vt:lpstr>
      <vt:lpstr>Huffman’s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8</cp:revision>
  <dcterms:created xsi:type="dcterms:W3CDTF">2006-08-16T00:00:00Z</dcterms:created>
  <dcterms:modified xsi:type="dcterms:W3CDTF">2021-11-28T09:05:47Z</dcterms:modified>
</cp:coreProperties>
</file>