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256" r:id="rId3"/>
    <p:sldId id="257" r:id="rId5"/>
    <p:sldId id="259" r:id="rId6"/>
    <p:sldId id="261"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75"/>
        <p:guide pos="3821"/>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8" name="灯片编号占位符 7"/>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a:xfrm>
            <a:off x="4024313" y="9721850"/>
            <a:ext cx="3078162" cy="512763"/>
          </a:xfrm>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285750" indent="-285750">
              <a:buFont typeface="Arial" panose="020B0604020202020204" pitchFamily="34" charset="0"/>
              <a:buChar char="•"/>
            </a:pPr>
            <a:r>
              <a:rPr lang="zh-CN" altLang="en-US"/>
              <a:t>Small and Medium-sized enterprises are most likely to deploy their services and data in public cloud  and continue to using this as their main service mode in the future . </a:t>
            </a:r>
            <a:endParaRPr lang="zh-CN" altLang="en-US"/>
          </a:p>
          <a:p>
            <a:pPr marL="285750" indent="-285750">
              <a:buFont typeface="Arial" panose="020B0604020202020204" pitchFamily="34" charset="0"/>
              <a:buChar char="•"/>
            </a:pPr>
            <a:r>
              <a:rPr lang="zh-CN" altLang="en-US"/>
              <a:t>Some Typical applications such as AR/VR are delay-sensitive，and the delay must be less than 20ms</a:t>
            </a:r>
            <a:endParaRPr lang="zh-CN" altLang="en-US"/>
          </a:p>
          <a:p>
            <a:pPr marL="285750" indent="-285750">
              <a:buFont typeface="Arial" panose="020B0604020202020204" pitchFamily="34" charset="0"/>
              <a:buChar char="•"/>
            </a:pPr>
            <a:r>
              <a:rPr lang="zh-CN" altLang="en-US"/>
              <a:t>To meet the requirements of enterprises, operators need to provide connections from the enterprise site to DC quickly and agilely. </a:t>
            </a:r>
            <a:endParaRPr lang="zh-CN" altLang="en-US"/>
          </a:p>
          <a:p>
            <a:pPr marL="285750" indent="-285750">
              <a:buFont typeface="Arial" panose="020B0604020202020204" pitchFamily="34" charset="0"/>
              <a:buChar char="•"/>
            </a:pPr>
            <a:r>
              <a:rPr lang="zh-CN" altLang="en-US"/>
              <a:t>Srv6 has been widely deployed in metropolitan area networks and backbone networks. </a:t>
            </a:r>
            <a:endParaRPr lang="zh-CN" altLang="en-US"/>
          </a:p>
          <a:p>
            <a:pPr marL="285750" indent="-285750">
              <a:buFont typeface="Arial" panose="020B0604020202020204" pitchFamily="34" charset="0"/>
              <a:buChar char="•"/>
            </a:pPr>
            <a:r>
              <a:rPr lang="zh-CN" altLang="en-US"/>
              <a:t>Point-of-Presence</a:t>
            </a:r>
            <a:endParaRPr lang="zh-CN" altLang="en-US"/>
          </a:p>
          <a:p>
            <a:pPr marL="285750" indent="-285750">
              <a:buFont typeface="Arial" panose="020B0604020202020204" pitchFamily="34" charset="0"/>
              <a:buChar char="•"/>
            </a:pPr>
            <a:r>
              <a:rPr lang="zh-CN" altLang="en-US"/>
              <a:t>However, end-to-end quality monitoring of the specified path cannot be implemented based on Vxlan tunnels in the data center.</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71450" indent="-171450">
              <a:buFont typeface="Arial" panose="020B0604020202020204" pitchFamily="34" charset="0"/>
              <a:buChar char="•"/>
            </a:pPr>
            <a:r>
              <a:rPr lang="en-US" altLang="zh-CN"/>
              <a:t>Large-sized enterprises require interconnection of multiple sites and collaboration between different data centers. </a:t>
            </a:r>
            <a:endParaRPr lang="en-US" altLang="zh-CN"/>
          </a:p>
          <a:p>
            <a:pPr marL="171450" indent="-171450">
              <a:buFont typeface="Arial" panose="020B0604020202020204" pitchFamily="34" charset="0"/>
              <a:buChar char="•"/>
            </a:pPr>
            <a:r>
              <a:rPr lang="en-US" altLang="zh-CN"/>
              <a:t>  In a scientific computing scenario,The data of each branch needs to be sent back to the headquarters, and the amount of original data reaches TB size, which requires large network bandwidth. In addtion.Due to the timeliness of the calculation results, the service has strict requirements on network delay, packet loss rate, and jitter.</a:t>
            </a:r>
            <a:endParaRPr lang="en-US" altLang="zh-CN"/>
          </a:p>
          <a:p>
            <a:pPr marL="171450" indent="-171450">
              <a:buFont typeface="Arial" panose="020B0604020202020204" pitchFamily="34" charset="0"/>
              <a:buChar char="•"/>
            </a:pPr>
            <a:r>
              <a:rPr lang="en-US" altLang="zh-CN"/>
              <a:t> In addition, the interconnection of multiple data centers is necessary to collaborate to complete complex computing tasks.</a:t>
            </a:r>
            <a:endParaRPr lang="en-US" altLang="zh-CN"/>
          </a:p>
          <a:p>
            <a:pPr marL="171450" indent="-171450">
              <a:buFont typeface="Arial" panose="020B0604020202020204" pitchFamily="34" charset="0"/>
              <a:buChar char="•"/>
            </a:pPr>
            <a:r>
              <a:rPr lang="en-US" altLang="zh-CN"/>
              <a:t>However，VXLAN does not have transmission security fuction。</a:t>
            </a:r>
            <a:endParaRPr lang="en-US" altLang="zh-CN"/>
          </a:p>
          <a:p>
            <a:pPr marL="171450" indent="-171450">
              <a:buFont typeface="Arial" panose="020B0604020202020204" pitchFamily="34" charset="0"/>
              <a:buChar char="•"/>
            </a:pPr>
            <a:r>
              <a:rPr lang="en-US" altLang="zh-CN"/>
              <a:t>in conclusion，VxLAN tunnel requires to realize some emerging and useful functionalities （iFIT, security）.In this way, VxLAN can better cooperate with Srv6 technology to ensure the quality of service end-to-end.</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effectLst/>
              </a:rPr>
              <a:t>Use Cases of GIP6</a:t>
            </a:r>
            <a:endParaRPr lang="zh-CN" altLang="en-US" dirty="0">
              <a:effectLst/>
            </a:endParaRPr>
          </a:p>
        </p:txBody>
      </p:sp>
      <p:sp>
        <p:nvSpPr>
          <p:cNvPr id="5" name="副标题 4"/>
          <p:cNvSpPr>
            <a:spLocks noGrp="1"/>
          </p:cNvSpPr>
          <p:nvPr>
            <p:ph type="subTitle" idx="1"/>
          </p:nvPr>
        </p:nvSpPr>
        <p:spPr>
          <a:xfrm>
            <a:off x="1524000" y="4344353"/>
            <a:ext cx="9144000" cy="1655762"/>
          </a:xfrm>
        </p:spPr>
        <p:txBody>
          <a:bodyPr>
            <a:normAutofit lnSpcReduction="20000"/>
          </a:bodyPr>
          <a:lstStyle/>
          <a:p>
            <a:endParaRPr lang="en-US" altLang="zh-CN" dirty="0">
              <a:latin typeface="+mn-lt"/>
            </a:endParaRPr>
          </a:p>
          <a:p>
            <a:endParaRPr lang="en-US" altLang="zh-CN" dirty="0">
              <a:latin typeface="+mn-lt"/>
            </a:endParaRPr>
          </a:p>
          <a:p>
            <a:r>
              <a:rPr lang="en-US" altLang="zh-CN" dirty="0">
                <a:latin typeface="+mn-lt"/>
              </a:rPr>
              <a:t>Cong Li ,China Telecom</a:t>
            </a:r>
            <a:endParaRPr lang="en-US" altLang="zh-CN" dirty="0">
              <a:latin typeface="+mn-lt"/>
            </a:endParaRPr>
          </a:p>
          <a:p>
            <a:r>
              <a:rPr lang="en-US" altLang="zh-CN" dirty="0">
                <a:latin typeface="+mn-lt"/>
              </a:rPr>
              <a:t>2023.3.28</a:t>
            </a:r>
            <a:endParaRPr lang="en-US" altLang="zh-CN" dirty="0">
              <a:latin typeface="+mn-lt"/>
            </a:endParaRPr>
          </a:p>
          <a:p>
            <a:endParaRPr lang="en-US" altLang="zh-CN"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Enterprise site to the </a:t>
            </a:r>
            <a:r>
              <a:rPr lang="en-US" altLang="zh-CN"/>
              <a:t>DC</a:t>
            </a:r>
            <a:endParaRPr lang="en-US" altLang="zh-CN"/>
          </a:p>
        </p:txBody>
      </p:sp>
      <p:sp>
        <p:nvSpPr>
          <p:cNvPr id="5" name="平行四边形 4"/>
          <p:cNvSpPr/>
          <p:nvPr/>
        </p:nvSpPr>
        <p:spPr bwMode="auto">
          <a:xfrm>
            <a:off x="540385" y="1374775"/>
            <a:ext cx="11335385" cy="2279650"/>
          </a:xfrm>
          <a:prstGeom prst="parallelogram">
            <a:avLst>
              <a:gd name="adj" fmla="val 10472"/>
            </a:avLst>
          </a:prstGeom>
          <a:solidFill>
            <a:srgbClr val="4BACC6">
              <a:lumMod val="20000"/>
              <a:lumOff val="80000"/>
              <a:alpha val="4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0" cap="none" spc="0" normalizeH="0" baseline="0" noProof="0" dirty="0">
              <a:ln>
                <a:noFill/>
              </a:ln>
              <a:solidFill>
                <a:prstClr val="black"/>
              </a:solidFill>
              <a:effectLst/>
              <a:uLnTx/>
              <a:uFillTx/>
              <a:latin typeface="Arial" panose="020B0604020202020204" pitchFamily="34" charset="0"/>
            </a:endParaRPr>
          </a:p>
        </p:txBody>
      </p:sp>
      <p:pic>
        <p:nvPicPr>
          <p:cNvPr id="103" name="图片 96" descr="基站.png"/>
          <p:cNvPicPr>
            <a:picLocks noChangeAspect="1"/>
          </p:cNvPicPr>
          <p:nvPr/>
        </p:nvPicPr>
        <p:blipFill>
          <a:blip r:embed="rId1" cstate="screen"/>
          <a:srcRect/>
          <a:stretch>
            <a:fillRect/>
          </a:stretch>
        </p:blipFill>
        <p:spPr bwMode="auto">
          <a:xfrm>
            <a:off x="1057275" y="1696085"/>
            <a:ext cx="335915" cy="445135"/>
          </a:xfrm>
          <a:prstGeom prst="rect">
            <a:avLst/>
          </a:prstGeom>
          <a:noFill/>
          <a:ln w="9525">
            <a:noFill/>
            <a:miter lim="800000"/>
            <a:headEnd/>
            <a:tailEnd/>
          </a:ln>
        </p:spPr>
      </p:pic>
      <p:grpSp>
        <p:nvGrpSpPr>
          <p:cNvPr id="21" name="Group 401"/>
          <p:cNvGrpSpPr/>
          <p:nvPr/>
        </p:nvGrpSpPr>
        <p:grpSpPr>
          <a:xfrm rot="0">
            <a:off x="1025525" y="2880995"/>
            <a:ext cx="481330" cy="226060"/>
            <a:chOff x="2510920" y="1703832"/>
            <a:chExt cx="1448830" cy="689732"/>
          </a:xfrm>
        </p:grpSpPr>
        <p:grpSp>
          <p:nvGrpSpPr>
            <p:cNvPr id="88" name="Group 402"/>
            <p:cNvGrpSpPr/>
            <p:nvPr/>
          </p:nvGrpSpPr>
          <p:grpSpPr>
            <a:xfrm>
              <a:off x="2510920" y="1703832"/>
              <a:ext cx="1448830" cy="689732"/>
              <a:chOff x="1618478" y="2004970"/>
              <a:chExt cx="881482" cy="604675"/>
            </a:xfrm>
          </p:grpSpPr>
          <p:sp>
            <p:nvSpPr>
              <p:cNvPr id="93" name="Freeform 78"/>
              <p:cNvSpPr>
                <a:spLocks noEditPoints="1"/>
              </p:cNvSpPr>
              <p:nvPr/>
            </p:nvSpPr>
            <p:spPr bwMode="auto">
              <a:xfrm>
                <a:off x="1618478" y="2004970"/>
                <a:ext cx="881482" cy="604675"/>
              </a:xfrm>
              <a:custGeom>
                <a:avLst/>
                <a:gdLst/>
                <a:ahLst/>
                <a:cxnLst>
                  <a:cxn ang="0">
                    <a:pos x="1805" y="1019"/>
                  </a:cxn>
                  <a:cxn ang="0">
                    <a:pos x="1625" y="1019"/>
                  </a:cxn>
                  <a:cxn ang="0">
                    <a:pos x="1176" y="0"/>
                  </a:cxn>
                  <a:cxn ang="0">
                    <a:pos x="1093" y="494"/>
                  </a:cxn>
                  <a:cxn ang="0">
                    <a:pos x="572" y="1019"/>
                  </a:cxn>
                  <a:cxn ang="0">
                    <a:pos x="523" y="176"/>
                  </a:cxn>
                  <a:cxn ang="0">
                    <a:pos x="314" y="203"/>
                  </a:cxn>
                  <a:cxn ang="0">
                    <a:pos x="301" y="262"/>
                  </a:cxn>
                  <a:cxn ang="0">
                    <a:pos x="118" y="1019"/>
                  </a:cxn>
                  <a:cxn ang="0">
                    <a:pos x="2" y="1169"/>
                  </a:cxn>
                  <a:cxn ang="0">
                    <a:pos x="1917" y="1181"/>
                  </a:cxn>
                  <a:cxn ang="0">
                    <a:pos x="1922" y="1169"/>
                  </a:cxn>
                  <a:cxn ang="0">
                    <a:pos x="741" y="756"/>
                  </a:cxn>
                  <a:cxn ang="0">
                    <a:pos x="896" y="756"/>
                  </a:cxn>
                  <a:cxn ang="0">
                    <a:pos x="1049" y="756"/>
                  </a:cxn>
                  <a:cxn ang="0">
                    <a:pos x="677" y="756"/>
                  </a:cxn>
                  <a:cxn ang="0">
                    <a:pos x="434" y="604"/>
                  </a:cxn>
                  <a:cxn ang="0">
                    <a:pos x="425" y="533"/>
                  </a:cxn>
                  <a:cxn ang="0">
                    <a:pos x="498" y="520"/>
                  </a:cxn>
                  <a:cxn ang="0">
                    <a:pos x="513" y="533"/>
                  </a:cxn>
                  <a:cxn ang="0">
                    <a:pos x="505" y="604"/>
                  </a:cxn>
                  <a:cxn ang="0">
                    <a:pos x="513" y="933"/>
                  </a:cxn>
                  <a:cxn ang="0">
                    <a:pos x="439" y="947"/>
                  </a:cxn>
                  <a:cxn ang="0">
                    <a:pos x="425" y="933"/>
                  </a:cxn>
                  <a:cxn ang="0">
                    <a:pos x="434" y="862"/>
                  </a:cxn>
                  <a:cxn ang="0">
                    <a:pos x="508" y="866"/>
                  </a:cxn>
                  <a:cxn ang="0">
                    <a:pos x="348" y="791"/>
                  </a:cxn>
                  <a:cxn ang="0">
                    <a:pos x="334" y="805"/>
                  </a:cxn>
                  <a:cxn ang="0">
                    <a:pos x="262" y="796"/>
                  </a:cxn>
                  <a:cxn ang="0">
                    <a:pos x="263" y="724"/>
                  </a:cxn>
                  <a:cxn ang="0">
                    <a:pos x="339" y="720"/>
                  </a:cxn>
                  <a:cxn ang="0">
                    <a:pos x="243" y="397"/>
                  </a:cxn>
                  <a:cxn ang="0">
                    <a:pos x="258" y="383"/>
                  </a:cxn>
                  <a:cxn ang="0">
                    <a:pos x="331" y="391"/>
                  </a:cxn>
                  <a:cxn ang="0">
                    <a:pos x="328" y="464"/>
                  </a:cxn>
                  <a:cxn ang="0">
                    <a:pos x="252" y="467"/>
                  </a:cxn>
                  <a:cxn ang="0">
                    <a:pos x="1464" y="105"/>
                  </a:cxn>
                  <a:cxn ang="0">
                    <a:pos x="1471" y="96"/>
                  </a:cxn>
                  <a:cxn ang="0">
                    <a:pos x="1490" y="101"/>
                  </a:cxn>
                  <a:cxn ang="0">
                    <a:pos x="1490" y="940"/>
                  </a:cxn>
                  <a:cxn ang="0">
                    <a:pos x="1471" y="945"/>
                  </a:cxn>
                  <a:cxn ang="0">
                    <a:pos x="1464" y="105"/>
                  </a:cxn>
                  <a:cxn ang="0">
                    <a:pos x="1362" y="98"/>
                  </a:cxn>
                  <a:cxn ang="0">
                    <a:pos x="1382" y="100"/>
                  </a:cxn>
                  <a:cxn ang="0">
                    <a:pos x="1383" y="940"/>
                  </a:cxn>
                  <a:cxn ang="0">
                    <a:pos x="1363" y="945"/>
                  </a:cxn>
                  <a:cxn ang="0">
                    <a:pos x="1356" y="105"/>
                  </a:cxn>
                  <a:cxn ang="0">
                    <a:pos x="1254" y="98"/>
                  </a:cxn>
                  <a:cxn ang="0">
                    <a:pos x="1276" y="100"/>
                  </a:cxn>
                  <a:cxn ang="0">
                    <a:pos x="1277" y="940"/>
                  </a:cxn>
                  <a:cxn ang="0">
                    <a:pos x="1257" y="945"/>
                  </a:cxn>
                  <a:cxn ang="0">
                    <a:pos x="1250" y="105"/>
                  </a:cxn>
                </a:cxnLst>
                <a:rect l="0" t="0" r="r" b="b"/>
                <a:pathLst>
                  <a:path w="1923" h="1181">
                    <a:moveTo>
                      <a:pt x="1820" y="1029"/>
                    </a:moveTo>
                    <a:lnTo>
                      <a:pt x="1820" y="1029"/>
                    </a:lnTo>
                    <a:lnTo>
                      <a:pt x="1815" y="1024"/>
                    </a:lnTo>
                    <a:lnTo>
                      <a:pt x="1810" y="1021"/>
                    </a:lnTo>
                    <a:lnTo>
                      <a:pt x="1805" y="1019"/>
                    </a:lnTo>
                    <a:lnTo>
                      <a:pt x="1798" y="1019"/>
                    </a:lnTo>
                    <a:lnTo>
                      <a:pt x="1750" y="1019"/>
                    </a:lnTo>
                    <a:lnTo>
                      <a:pt x="1750" y="739"/>
                    </a:lnTo>
                    <a:lnTo>
                      <a:pt x="1625" y="606"/>
                    </a:lnTo>
                    <a:lnTo>
                      <a:pt x="1625" y="1019"/>
                    </a:lnTo>
                    <a:lnTo>
                      <a:pt x="1583" y="1019"/>
                    </a:lnTo>
                    <a:lnTo>
                      <a:pt x="1583" y="562"/>
                    </a:lnTo>
                    <a:lnTo>
                      <a:pt x="1583" y="0"/>
                    </a:lnTo>
                    <a:lnTo>
                      <a:pt x="1218" y="0"/>
                    </a:lnTo>
                    <a:lnTo>
                      <a:pt x="1176" y="0"/>
                    </a:lnTo>
                    <a:lnTo>
                      <a:pt x="1176" y="1019"/>
                    </a:lnTo>
                    <a:lnTo>
                      <a:pt x="1124" y="1019"/>
                    </a:lnTo>
                    <a:lnTo>
                      <a:pt x="1124" y="562"/>
                    </a:lnTo>
                    <a:lnTo>
                      <a:pt x="1093" y="562"/>
                    </a:lnTo>
                    <a:lnTo>
                      <a:pt x="1093" y="494"/>
                    </a:lnTo>
                    <a:lnTo>
                      <a:pt x="751" y="553"/>
                    </a:lnTo>
                    <a:lnTo>
                      <a:pt x="751" y="562"/>
                    </a:lnTo>
                    <a:lnTo>
                      <a:pt x="626" y="562"/>
                    </a:lnTo>
                    <a:lnTo>
                      <a:pt x="626" y="1019"/>
                    </a:lnTo>
                    <a:lnTo>
                      <a:pt x="572" y="1019"/>
                    </a:lnTo>
                    <a:lnTo>
                      <a:pt x="572" y="262"/>
                    </a:lnTo>
                    <a:lnTo>
                      <a:pt x="525" y="262"/>
                    </a:lnTo>
                    <a:lnTo>
                      <a:pt x="525" y="181"/>
                    </a:lnTo>
                    <a:lnTo>
                      <a:pt x="525" y="181"/>
                    </a:lnTo>
                    <a:lnTo>
                      <a:pt x="523" y="176"/>
                    </a:lnTo>
                    <a:lnTo>
                      <a:pt x="522" y="170"/>
                    </a:lnTo>
                    <a:lnTo>
                      <a:pt x="516" y="169"/>
                    </a:lnTo>
                    <a:lnTo>
                      <a:pt x="511" y="169"/>
                    </a:lnTo>
                    <a:lnTo>
                      <a:pt x="314" y="203"/>
                    </a:lnTo>
                    <a:lnTo>
                      <a:pt x="314" y="203"/>
                    </a:lnTo>
                    <a:lnTo>
                      <a:pt x="309" y="204"/>
                    </a:lnTo>
                    <a:lnTo>
                      <a:pt x="304" y="208"/>
                    </a:lnTo>
                    <a:lnTo>
                      <a:pt x="301" y="213"/>
                    </a:lnTo>
                    <a:lnTo>
                      <a:pt x="301" y="218"/>
                    </a:lnTo>
                    <a:lnTo>
                      <a:pt x="301" y="262"/>
                    </a:lnTo>
                    <a:lnTo>
                      <a:pt x="181" y="262"/>
                    </a:lnTo>
                    <a:lnTo>
                      <a:pt x="181" y="1019"/>
                    </a:lnTo>
                    <a:lnTo>
                      <a:pt x="125" y="1019"/>
                    </a:lnTo>
                    <a:lnTo>
                      <a:pt x="125" y="1019"/>
                    </a:lnTo>
                    <a:lnTo>
                      <a:pt x="118" y="1019"/>
                    </a:lnTo>
                    <a:lnTo>
                      <a:pt x="113" y="1021"/>
                    </a:lnTo>
                    <a:lnTo>
                      <a:pt x="108" y="1024"/>
                    </a:lnTo>
                    <a:lnTo>
                      <a:pt x="103" y="1029"/>
                    </a:lnTo>
                    <a:lnTo>
                      <a:pt x="2" y="1169"/>
                    </a:lnTo>
                    <a:lnTo>
                      <a:pt x="2" y="1169"/>
                    </a:lnTo>
                    <a:lnTo>
                      <a:pt x="0" y="1174"/>
                    </a:lnTo>
                    <a:lnTo>
                      <a:pt x="2" y="1178"/>
                    </a:lnTo>
                    <a:lnTo>
                      <a:pt x="4" y="1179"/>
                    </a:lnTo>
                    <a:lnTo>
                      <a:pt x="7" y="1181"/>
                    </a:lnTo>
                    <a:lnTo>
                      <a:pt x="1917" y="1181"/>
                    </a:lnTo>
                    <a:lnTo>
                      <a:pt x="1917" y="1181"/>
                    </a:lnTo>
                    <a:lnTo>
                      <a:pt x="1920" y="1179"/>
                    </a:lnTo>
                    <a:lnTo>
                      <a:pt x="1922" y="1178"/>
                    </a:lnTo>
                    <a:lnTo>
                      <a:pt x="1923" y="1174"/>
                    </a:lnTo>
                    <a:lnTo>
                      <a:pt x="1922" y="1169"/>
                    </a:lnTo>
                    <a:lnTo>
                      <a:pt x="1820" y="1029"/>
                    </a:lnTo>
                    <a:close/>
                    <a:moveTo>
                      <a:pt x="741" y="660"/>
                    </a:moveTo>
                    <a:lnTo>
                      <a:pt x="879" y="660"/>
                    </a:lnTo>
                    <a:lnTo>
                      <a:pt x="879" y="756"/>
                    </a:lnTo>
                    <a:lnTo>
                      <a:pt x="741" y="756"/>
                    </a:lnTo>
                    <a:lnTo>
                      <a:pt x="741" y="660"/>
                    </a:lnTo>
                    <a:close/>
                    <a:moveTo>
                      <a:pt x="896" y="660"/>
                    </a:moveTo>
                    <a:lnTo>
                      <a:pt x="1033" y="660"/>
                    </a:lnTo>
                    <a:lnTo>
                      <a:pt x="1033" y="756"/>
                    </a:lnTo>
                    <a:lnTo>
                      <a:pt x="896" y="756"/>
                    </a:lnTo>
                    <a:lnTo>
                      <a:pt x="896" y="660"/>
                    </a:lnTo>
                    <a:close/>
                    <a:moveTo>
                      <a:pt x="1049" y="660"/>
                    </a:moveTo>
                    <a:lnTo>
                      <a:pt x="1082" y="660"/>
                    </a:lnTo>
                    <a:lnTo>
                      <a:pt x="1082" y="756"/>
                    </a:lnTo>
                    <a:lnTo>
                      <a:pt x="1049" y="756"/>
                    </a:lnTo>
                    <a:lnTo>
                      <a:pt x="1049" y="660"/>
                    </a:lnTo>
                    <a:close/>
                    <a:moveTo>
                      <a:pt x="677" y="660"/>
                    </a:moveTo>
                    <a:lnTo>
                      <a:pt x="724" y="660"/>
                    </a:lnTo>
                    <a:lnTo>
                      <a:pt x="724" y="756"/>
                    </a:lnTo>
                    <a:lnTo>
                      <a:pt x="677" y="756"/>
                    </a:lnTo>
                    <a:lnTo>
                      <a:pt x="677" y="660"/>
                    </a:lnTo>
                    <a:close/>
                    <a:moveTo>
                      <a:pt x="498" y="606"/>
                    </a:moveTo>
                    <a:lnTo>
                      <a:pt x="439" y="606"/>
                    </a:lnTo>
                    <a:lnTo>
                      <a:pt x="439" y="606"/>
                    </a:lnTo>
                    <a:lnTo>
                      <a:pt x="434" y="604"/>
                    </a:lnTo>
                    <a:lnTo>
                      <a:pt x="429" y="601"/>
                    </a:lnTo>
                    <a:lnTo>
                      <a:pt x="425" y="597"/>
                    </a:lnTo>
                    <a:lnTo>
                      <a:pt x="425" y="591"/>
                    </a:lnTo>
                    <a:lnTo>
                      <a:pt x="425" y="533"/>
                    </a:lnTo>
                    <a:lnTo>
                      <a:pt x="425" y="533"/>
                    </a:lnTo>
                    <a:lnTo>
                      <a:pt x="425" y="528"/>
                    </a:lnTo>
                    <a:lnTo>
                      <a:pt x="429" y="523"/>
                    </a:lnTo>
                    <a:lnTo>
                      <a:pt x="434" y="521"/>
                    </a:lnTo>
                    <a:lnTo>
                      <a:pt x="439" y="520"/>
                    </a:lnTo>
                    <a:lnTo>
                      <a:pt x="498" y="520"/>
                    </a:lnTo>
                    <a:lnTo>
                      <a:pt x="498" y="520"/>
                    </a:lnTo>
                    <a:lnTo>
                      <a:pt x="505" y="521"/>
                    </a:lnTo>
                    <a:lnTo>
                      <a:pt x="508" y="523"/>
                    </a:lnTo>
                    <a:lnTo>
                      <a:pt x="511" y="528"/>
                    </a:lnTo>
                    <a:lnTo>
                      <a:pt x="513" y="533"/>
                    </a:lnTo>
                    <a:lnTo>
                      <a:pt x="513" y="591"/>
                    </a:lnTo>
                    <a:lnTo>
                      <a:pt x="513" y="591"/>
                    </a:lnTo>
                    <a:lnTo>
                      <a:pt x="511" y="597"/>
                    </a:lnTo>
                    <a:lnTo>
                      <a:pt x="508" y="601"/>
                    </a:lnTo>
                    <a:lnTo>
                      <a:pt x="505" y="604"/>
                    </a:lnTo>
                    <a:lnTo>
                      <a:pt x="498" y="606"/>
                    </a:lnTo>
                    <a:lnTo>
                      <a:pt x="498" y="606"/>
                    </a:lnTo>
                    <a:close/>
                    <a:moveTo>
                      <a:pt x="513" y="874"/>
                    </a:moveTo>
                    <a:lnTo>
                      <a:pt x="513" y="933"/>
                    </a:lnTo>
                    <a:lnTo>
                      <a:pt x="513" y="933"/>
                    </a:lnTo>
                    <a:lnTo>
                      <a:pt x="511" y="938"/>
                    </a:lnTo>
                    <a:lnTo>
                      <a:pt x="508" y="941"/>
                    </a:lnTo>
                    <a:lnTo>
                      <a:pt x="505" y="945"/>
                    </a:lnTo>
                    <a:lnTo>
                      <a:pt x="498" y="947"/>
                    </a:lnTo>
                    <a:lnTo>
                      <a:pt x="439" y="947"/>
                    </a:lnTo>
                    <a:lnTo>
                      <a:pt x="439" y="947"/>
                    </a:lnTo>
                    <a:lnTo>
                      <a:pt x="434" y="945"/>
                    </a:lnTo>
                    <a:lnTo>
                      <a:pt x="429" y="941"/>
                    </a:lnTo>
                    <a:lnTo>
                      <a:pt x="425" y="938"/>
                    </a:lnTo>
                    <a:lnTo>
                      <a:pt x="425" y="933"/>
                    </a:lnTo>
                    <a:lnTo>
                      <a:pt x="425" y="874"/>
                    </a:lnTo>
                    <a:lnTo>
                      <a:pt x="425" y="874"/>
                    </a:lnTo>
                    <a:lnTo>
                      <a:pt x="425" y="869"/>
                    </a:lnTo>
                    <a:lnTo>
                      <a:pt x="429" y="866"/>
                    </a:lnTo>
                    <a:lnTo>
                      <a:pt x="434" y="862"/>
                    </a:lnTo>
                    <a:lnTo>
                      <a:pt x="439" y="860"/>
                    </a:lnTo>
                    <a:lnTo>
                      <a:pt x="498" y="860"/>
                    </a:lnTo>
                    <a:lnTo>
                      <a:pt x="498" y="860"/>
                    </a:lnTo>
                    <a:lnTo>
                      <a:pt x="505" y="862"/>
                    </a:lnTo>
                    <a:lnTo>
                      <a:pt x="508" y="866"/>
                    </a:lnTo>
                    <a:lnTo>
                      <a:pt x="511" y="869"/>
                    </a:lnTo>
                    <a:lnTo>
                      <a:pt x="513" y="874"/>
                    </a:lnTo>
                    <a:lnTo>
                      <a:pt x="513" y="874"/>
                    </a:lnTo>
                    <a:close/>
                    <a:moveTo>
                      <a:pt x="348" y="734"/>
                    </a:moveTo>
                    <a:lnTo>
                      <a:pt x="348" y="791"/>
                    </a:lnTo>
                    <a:lnTo>
                      <a:pt x="348" y="791"/>
                    </a:lnTo>
                    <a:lnTo>
                      <a:pt x="346" y="796"/>
                    </a:lnTo>
                    <a:lnTo>
                      <a:pt x="343" y="801"/>
                    </a:lnTo>
                    <a:lnTo>
                      <a:pt x="339" y="805"/>
                    </a:lnTo>
                    <a:lnTo>
                      <a:pt x="334" y="805"/>
                    </a:lnTo>
                    <a:lnTo>
                      <a:pt x="274" y="805"/>
                    </a:lnTo>
                    <a:lnTo>
                      <a:pt x="274" y="805"/>
                    </a:lnTo>
                    <a:lnTo>
                      <a:pt x="269" y="805"/>
                    </a:lnTo>
                    <a:lnTo>
                      <a:pt x="263" y="801"/>
                    </a:lnTo>
                    <a:lnTo>
                      <a:pt x="262" y="796"/>
                    </a:lnTo>
                    <a:lnTo>
                      <a:pt x="260" y="791"/>
                    </a:lnTo>
                    <a:lnTo>
                      <a:pt x="260" y="734"/>
                    </a:lnTo>
                    <a:lnTo>
                      <a:pt x="260" y="734"/>
                    </a:lnTo>
                    <a:lnTo>
                      <a:pt x="262" y="729"/>
                    </a:lnTo>
                    <a:lnTo>
                      <a:pt x="263" y="724"/>
                    </a:lnTo>
                    <a:lnTo>
                      <a:pt x="269" y="720"/>
                    </a:lnTo>
                    <a:lnTo>
                      <a:pt x="274" y="720"/>
                    </a:lnTo>
                    <a:lnTo>
                      <a:pt x="334" y="720"/>
                    </a:lnTo>
                    <a:lnTo>
                      <a:pt x="334" y="720"/>
                    </a:lnTo>
                    <a:lnTo>
                      <a:pt x="339" y="720"/>
                    </a:lnTo>
                    <a:lnTo>
                      <a:pt x="343" y="724"/>
                    </a:lnTo>
                    <a:lnTo>
                      <a:pt x="346" y="729"/>
                    </a:lnTo>
                    <a:lnTo>
                      <a:pt x="348" y="734"/>
                    </a:lnTo>
                    <a:lnTo>
                      <a:pt x="348" y="734"/>
                    </a:lnTo>
                    <a:close/>
                    <a:moveTo>
                      <a:pt x="243" y="397"/>
                    </a:moveTo>
                    <a:lnTo>
                      <a:pt x="243" y="397"/>
                    </a:lnTo>
                    <a:lnTo>
                      <a:pt x="245" y="391"/>
                    </a:lnTo>
                    <a:lnTo>
                      <a:pt x="248" y="386"/>
                    </a:lnTo>
                    <a:lnTo>
                      <a:pt x="252" y="385"/>
                    </a:lnTo>
                    <a:lnTo>
                      <a:pt x="258" y="383"/>
                    </a:lnTo>
                    <a:lnTo>
                      <a:pt x="317" y="383"/>
                    </a:lnTo>
                    <a:lnTo>
                      <a:pt x="317" y="383"/>
                    </a:lnTo>
                    <a:lnTo>
                      <a:pt x="322" y="385"/>
                    </a:lnTo>
                    <a:lnTo>
                      <a:pt x="328" y="386"/>
                    </a:lnTo>
                    <a:lnTo>
                      <a:pt x="331" y="391"/>
                    </a:lnTo>
                    <a:lnTo>
                      <a:pt x="331" y="397"/>
                    </a:lnTo>
                    <a:lnTo>
                      <a:pt x="331" y="454"/>
                    </a:lnTo>
                    <a:lnTo>
                      <a:pt x="331" y="454"/>
                    </a:lnTo>
                    <a:lnTo>
                      <a:pt x="331" y="461"/>
                    </a:lnTo>
                    <a:lnTo>
                      <a:pt x="328" y="464"/>
                    </a:lnTo>
                    <a:lnTo>
                      <a:pt x="322" y="467"/>
                    </a:lnTo>
                    <a:lnTo>
                      <a:pt x="317" y="469"/>
                    </a:lnTo>
                    <a:lnTo>
                      <a:pt x="258" y="469"/>
                    </a:lnTo>
                    <a:lnTo>
                      <a:pt x="258" y="469"/>
                    </a:lnTo>
                    <a:lnTo>
                      <a:pt x="252" y="467"/>
                    </a:lnTo>
                    <a:lnTo>
                      <a:pt x="248" y="464"/>
                    </a:lnTo>
                    <a:lnTo>
                      <a:pt x="245" y="461"/>
                    </a:lnTo>
                    <a:lnTo>
                      <a:pt x="243" y="454"/>
                    </a:lnTo>
                    <a:lnTo>
                      <a:pt x="243" y="397"/>
                    </a:lnTo>
                    <a:close/>
                    <a:moveTo>
                      <a:pt x="1464" y="105"/>
                    </a:moveTo>
                    <a:lnTo>
                      <a:pt x="1464" y="105"/>
                    </a:lnTo>
                    <a:lnTo>
                      <a:pt x="1464" y="101"/>
                    </a:lnTo>
                    <a:lnTo>
                      <a:pt x="1466" y="100"/>
                    </a:lnTo>
                    <a:lnTo>
                      <a:pt x="1468" y="98"/>
                    </a:lnTo>
                    <a:lnTo>
                      <a:pt x="1471" y="96"/>
                    </a:lnTo>
                    <a:lnTo>
                      <a:pt x="1485" y="96"/>
                    </a:lnTo>
                    <a:lnTo>
                      <a:pt x="1485" y="96"/>
                    </a:lnTo>
                    <a:lnTo>
                      <a:pt x="1486" y="98"/>
                    </a:lnTo>
                    <a:lnTo>
                      <a:pt x="1490" y="100"/>
                    </a:lnTo>
                    <a:lnTo>
                      <a:pt x="1490" y="101"/>
                    </a:lnTo>
                    <a:lnTo>
                      <a:pt x="1491" y="105"/>
                    </a:lnTo>
                    <a:lnTo>
                      <a:pt x="1491" y="464"/>
                    </a:lnTo>
                    <a:lnTo>
                      <a:pt x="1491" y="938"/>
                    </a:lnTo>
                    <a:lnTo>
                      <a:pt x="1491" y="938"/>
                    </a:lnTo>
                    <a:lnTo>
                      <a:pt x="1490" y="940"/>
                    </a:lnTo>
                    <a:lnTo>
                      <a:pt x="1490" y="941"/>
                    </a:lnTo>
                    <a:lnTo>
                      <a:pt x="1486" y="943"/>
                    </a:lnTo>
                    <a:lnTo>
                      <a:pt x="1485" y="945"/>
                    </a:lnTo>
                    <a:lnTo>
                      <a:pt x="1471" y="945"/>
                    </a:lnTo>
                    <a:lnTo>
                      <a:pt x="1471" y="945"/>
                    </a:lnTo>
                    <a:lnTo>
                      <a:pt x="1466" y="943"/>
                    </a:lnTo>
                    <a:lnTo>
                      <a:pt x="1466" y="943"/>
                    </a:lnTo>
                    <a:lnTo>
                      <a:pt x="1464" y="940"/>
                    </a:lnTo>
                    <a:lnTo>
                      <a:pt x="1464" y="938"/>
                    </a:lnTo>
                    <a:lnTo>
                      <a:pt x="1464" y="105"/>
                    </a:lnTo>
                    <a:close/>
                    <a:moveTo>
                      <a:pt x="1356" y="105"/>
                    </a:moveTo>
                    <a:lnTo>
                      <a:pt x="1356" y="105"/>
                    </a:lnTo>
                    <a:lnTo>
                      <a:pt x="1358" y="101"/>
                    </a:lnTo>
                    <a:lnTo>
                      <a:pt x="1360" y="100"/>
                    </a:lnTo>
                    <a:lnTo>
                      <a:pt x="1362" y="98"/>
                    </a:lnTo>
                    <a:lnTo>
                      <a:pt x="1363" y="96"/>
                    </a:lnTo>
                    <a:lnTo>
                      <a:pt x="1377" y="96"/>
                    </a:lnTo>
                    <a:lnTo>
                      <a:pt x="1377" y="96"/>
                    </a:lnTo>
                    <a:lnTo>
                      <a:pt x="1380" y="98"/>
                    </a:lnTo>
                    <a:lnTo>
                      <a:pt x="1382" y="100"/>
                    </a:lnTo>
                    <a:lnTo>
                      <a:pt x="1383" y="101"/>
                    </a:lnTo>
                    <a:lnTo>
                      <a:pt x="1383" y="105"/>
                    </a:lnTo>
                    <a:lnTo>
                      <a:pt x="1383" y="938"/>
                    </a:lnTo>
                    <a:lnTo>
                      <a:pt x="1383" y="938"/>
                    </a:lnTo>
                    <a:lnTo>
                      <a:pt x="1383" y="940"/>
                    </a:lnTo>
                    <a:lnTo>
                      <a:pt x="1382" y="941"/>
                    </a:lnTo>
                    <a:lnTo>
                      <a:pt x="1380" y="943"/>
                    </a:lnTo>
                    <a:lnTo>
                      <a:pt x="1377" y="945"/>
                    </a:lnTo>
                    <a:lnTo>
                      <a:pt x="1363" y="945"/>
                    </a:lnTo>
                    <a:lnTo>
                      <a:pt x="1363" y="945"/>
                    </a:lnTo>
                    <a:lnTo>
                      <a:pt x="1362" y="943"/>
                    </a:lnTo>
                    <a:lnTo>
                      <a:pt x="1360" y="941"/>
                    </a:lnTo>
                    <a:lnTo>
                      <a:pt x="1358" y="940"/>
                    </a:lnTo>
                    <a:lnTo>
                      <a:pt x="1356" y="938"/>
                    </a:lnTo>
                    <a:lnTo>
                      <a:pt x="1356" y="105"/>
                    </a:lnTo>
                    <a:close/>
                    <a:moveTo>
                      <a:pt x="1250" y="105"/>
                    </a:moveTo>
                    <a:lnTo>
                      <a:pt x="1250" y="105"/>
                    </a:lnTo>
                    <a:lnTo>
                      <a:pt x="1250" y="101"/>
                    </a:lnTo>
                    <a:lnTo>
                      <a:pt x="1252" y="100"/>
                    </a:lnTo>
                    <a:lnTo>
                      <a:pt x="1254" y="98"/>
                    </a:lnTo>
                    <a:lnTo>
                      <a:pt x="1257" y="96"/>
                    </a:lnTo>
                    <a:lnTo>
                      <a:pt x="1270" y="96"/>
                    </a:lnTo>
                    <a:lnTo>
                      <a:pt x="1270" y="96"/>
                    </a:lnTo>
                    <a:lnTo>
                      <a:pt x="1274" y="98"/>
                    </a:lnTo>
                    <a:lnTo>
                      <a:pt x="1276" y="100"/>
                    </a:lnTo>
                    <a:lnTo>
                      <a:pt x="1277" y="101"/>
                    </a:lnTo>
                    <a:lnTo>
                      <a:pt x="1277" y="105"/>
                    </a:lnTo>
                    <a:lnTo>
                      <a:pt x="1277" y="938"/>
                    </a:lnTo>
                    <a:lnTo>
                      <a:pt x="1277" y="938"/>
                    </a:lnTo>
                    <a:lnTo>
                      <a:pt x="1277" y="940"/>
                    </a:lnTo>
                    <a:lnTo>
                      <a:pt x="1276" y="941"/>
                    </a:lnTo>
                    <a:lnTo>
                      <a:pt x="1274" y="943"/>
                    </a:lnTo>
                    <a:lnTo>
                      <a:pt x="1270" y="945"/>
                    </a:lnTo>
                    <a:lnTo>
                      <a:pt x="1257" y="945"/>
                    </a:lnTo>
                    <a:lnTo>
                      <a:pt x="1257" y="945"/>
                    </a:lnTo>
                    <a:lnTo>
                      <a:pt x="1254" y="943"/>
                    </a:lnTo>
                    <a:lnTo>
                      <a:pt x="1252" y="941"/>
                    </a:lnTo>
                    <a:lnTo>
                      <a:pt x="1250" y="940"/>
                    </a:lnTo>
                    <a:lnTo>
                      <a:pt x="1250" y="938"/>
                    </a:lnTo>
                    <a:lnTo>
                      <a:pt x="1250" y="105"/>
                    </a:lnTo>
                    <a:close/>
                  </a:path>
                </a:pathLst>
              </a:custGeom>
              <a:solidFill>
                <a:srgbClr val="4BACC6">
                  <a:lumMod val="20000"/>
                  <a:lumOff val="80000"/>
                </a:srgbClr>
              </a:solidFill>
              <a:ln w="12700" cap="flat" cmpd="sng" algn="ctr">
                <a:solidFill>
                  <a:srgbClr val="4F81BD">
                    <a:lumMod val="60000"/>
                    <a:lumOff val="4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1" i="0" u="none" strike="noStrike" kern="0" cap="none" spc="0" normalizeH="0" baseline="0" noProof="0">
                  <a:ln>
                    <a:noFill/>
                  </a:ln>
                  <a:solidFill>
                    <a:sysClr val="window" lastClr="FFFFFF"/>
                  </a:solidFill>
                  <a:effectLst/>
                  <a:uLnTx/>
                  <a:uFillTx/>
                  <a:latin typeface="Arial" panose="020B0604020202020204" pitchFamily="34" charset="0"/>
                  <a:ea typeface="微软雅黑" charset="-122"/>
                  <a:cs typeface="Arial" panose="020B0604020202020204" pitchFamily="34" charset="0"/>
                  <a:sym typeface="+mn-lt"/>
                </a:endParaRPr>
              </a:p>
            </p:txBody>
          </p:sp>
          <p:grpSp>
            <p:nvGrpSpPr>
              <p:cNvPr id="95" name="Group 419"/>
              <p:cNvGrpSpPr/>
              <p:nvPr/>
            </p:nvGrpSpPr>
            <p:grpSpPr>
              <a:xfrm>
                <a:off x="1696276" y="2156467"/>
                <a:ext cx="138531" cy="437732"/>
                <a:chOff x="1491153" y="2773546"/>
                <a:chExt cx="138531" cy="437732"/>
              </a:xfrm>
            </p:grpSpPr>
            <p:sp>
              <p:nvSpPr>
                <p:cNvPr id="97" name="Freeform 16"/>
                <p:cNvSpPr>
                  <a:spLocks noEditPoints="1"/>
                </p:cNvSpPr>
                <p:nvPr/>
              </p:nvSpPr>
              <p:spPr bwMode="auto">
                <a:xfrm>
                  <a:off x="1533132" y="2926954"/>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98" name="Freeform 145"/>
                <p:cNvSpPr>
                  <a:spLocks noEditPoints="1"/>
                </p:cNvSpPr>
                <p:nvPr/>
              </p:nvSpPr>
              <p:spPr bwMode="auto">
                <a:xfrm>
                  <a:off x="1491153" y="2987623"/>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sp>
              <p:nvSpPr>
                <p:cNvPr id="99" name="Freeform 16"/>
                <p:cNvSpPr>
                  <a:spLocks noEditPoints="1"/>
                </p:cNvSpPr>
                <p:nvPr/>
              </p:nvSpPr>
              <p:spPr bwMode="auto">
                <a:xfrm>
                  <a:off x="1543320" y="3098421"/>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100" name="Freeform 145"/>
                <p:cNvSpPr>
                  <a:spLocks noEditPoints="1"/>
                </p:cNvSpPr>
                <p:nvPr/>
              </p:nvSpPr>
              <p:spPr bwMode="auto">
                <a:xfrm>
                  <a:off x="1501341" y="3159089"/>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sp>
              <p:nvSpPr>
                <p:cNvPr id="101" name="Freeform 16"/>
                <p:cNvSpPr>
                  <a:spLocks noEditPoints="1"/>
                </p:cNvSpPr>
                <p:nvPr/>
              </p:nvSpPr>
              <p:spPr bwMode="auto">
                <a:xfrm>
                  <a:off x="1537415" y="2773546"/>
                  <a:ext cx="86364" cy="59656"/>
                </a:xfrm>
                <a:custGeom>
                  <a:avLst/>
                  <a:gdLst/>
                  <a:ahLst/>
                  <a:cxnLst>
                    <a:cxn ang="0">
                      <a:pos x="16025" y="3351"/>
                    </a:cxn>
                    <a:cxn ang="0">
                      <a:pos x="14975" y="4351"/>
                    </a:cxn>
                    <a:cxn ang="0">
                      <a:pos x="14184" y="3632"/>
                    </a:cxn>
                    <a:cxn ang="0">
                      <a:pos x="12564" y="2563"/>
                    </a:cxn>
                    <a:cxn ang="0">
                      <a:pos x="10805" y="1850"/>
                    </a:cxn>
                    <a:cxn ang="0">
                      <a:pos x="8960" y="1494"/>
                    </a:cxn>
                    <a:cxn ang="0">
                      <a:pos x="7087" y="1494"/>
                    </a:cxn>
                    <a:cxn ang="0">
                      <a:pos x="5243" y="1851"/>
                    </a:cxn>
                    <a:cxn ang="0">
                      <a:pos x="3483" y="2564"/>
                    </a:cxn>
                    <a:cxn ang="0">
                      <a:pos x="1864" y="3634"/>
                    </a:cxn>
                    <a:cxn ang="0">
                      <a:pos x="1075" y="4353"/>
                    </a:cxn>
                    <a:cxn ang="0">
                      <a:pos x="24" y="3353"/>
                    </a:cxn>
                    <a:cxn ang="0">
                      <a:pos x="516" y="2880"/>
                    </a:cxn>
                    <a:cxn ang="0">
                      <a:pos x="2325" y="1549"/>
                    </a:cxn>
                    <a:cxn ang="0">
                      <a:pos x="4312" y="627"/>
                    </a:cxn>
                    <a:cxn ang="0">
                      <a:pos x="6413" y="115"/>
                    </a:cxn>
                    <a:cxn ang="0">
                      <a:pos x="8562" y="13"/>
                    </a:cxn>
                    <a:cxn ang="0">
                      <a:pos x="10694" y="319"/>
                    </a:cxn>
                    <a:cxn ang="0">
                      <a:pos x="12747" y="1036"/>
                    </a:cxn>
                    <a:cxn ang="0">
                      <a:pos x="14654" y="2160"/>
                    </a:cxn>
                    <a:cxn ang="0">
                      <a:pos x="14055" y="5373"/>
                    </a:cxn>
                    <a:cxn ang="0">
                      <a:pos x="12871" y="6404"/>
                    </a:cxn>
                    <a:cxn ang="0">
                      <a:pos x="12058" y="5702"/>
                    </a:cxn>
                    <a:cxn ang="0">
                      <a:pos x="10898" y="5017"/>
                    </a:cxn>
                    <a:cxn ang="0">
                      <a:pos x="9649" y="4582"/>
                    </a:cxn>
                    <a:cxn ang="0">
                      <a:pos x="8352" y="4395"/>
                    </a:cxn>
                    <a:cxn ang="0">
                      <a:pos x="7044" y="4457"/>
                    </a:cxn>
                    <a:cxn ang="0">
                      <a:pos x="5767" y="4769"/>
                    </a:cxn>
                    <a:cxn ang="0">
                      <a:pos x="4558" y="5329"/>
                    </a:cxn>
                    <a:cxn ang="0">
                      <a:pos x="3457" y="6139"/>
                    </a:cxn>
                    <a:cxn ang="0">
                      <a:pos x="3129" y="6456"/>
                    </a:cxn>
                    <a:cxn ang="0">
                      <a:pos x="2045" y="5322"/>
                    </a:cxn>
                    <a:cxn ang="0">
                      <a:pos x="2731" y="4697"/>
                    </a:cxn>
                    <a:cxn ang="0">
                      <a:pos x="4122" y="3779"/>
                    </a:cxn>
                    <a:cxn ang="0">
                      <a:pos x="5635" y="3166"/>
                    </a:cxn>
                    <a:cxn ang="0">
                      <a:pos x="7219" y="2859"/>
                    </a:cxn>
                    <a:cxn ang="0">
                      <a:pos x="8829" y="2859"/>
                    </a:cxn>
                    <a:cxn ang="0">
                      <a:pos x="10413" y="3165"/>
                    </a:cxn>
                    <a:cxn ang="0">
                      <a:pos x="11926" y="3777"/>
                    </a:cxn>
                    <a:cxn ang="0">
                      <a:pos x="13318" y="4696"/>
                    </a:cxn>
                    <a:cxn ang="0">
                      <a:pos x="14005" y="5321"/>
                    </a:cxn>
                    <a:cxn ang="0">
                      <a:pos x="10854" y="8576"/>
                    </a:cxn>
                    <a:cxn ang="0">
                      <a:pos x="10754" y="8472"/>
                    </a:cxn>
                    <a:cxn ang="0">
                      <a:pos x="10150" y="7980"/>
                    </a:cxn>
                    <a:cxn ang="0">
                      <a:pos x="9479" y="7627"/>
                    </a:cxn>
                    <a:cxn ang="0">
                      <a:pos x="8762" y="7416"/>
                    </a:cxn>
                    <a:cxn ang="0">
                      <a:pos x="8025" y="7345"/>
                    </a:cxn>
                    <a:cxn ang="0">
                      <a:pos x="7287" y="7416"/>
                    </a:cxn>
                    <a:cxn ang="0">
                      <a:pos x="6571" y="7627"/>
                    </a:cxn>
                    <a:cxn ang="0">
                      <a:pos x="5900" y="7980"/>
                    </a:cxn>
                    <a:cxn ang="0">
                      <a:pos x="5297" y="8473"/>
                    </a:cxn>
                    <a:cxn ang="0">
                      <a:pos x="5198" y="8576"/>
                    </a:cxn>
                    <a:cxn ang="0">
                      <a:pos x="4197" y="7425"/>
                    </a:cxn>
                    <a:cxn ang="0">
                      <a:pos x="4843" y="6865"/>
                    </a:cxn>
                    <a:cxn ang="0">
                      <a:pos x="5758" y="6325"/>
                    </a:cxn>
                    <a:cxn ang="0">
                      <a:pos x="6743" y="5981"/>
                    </a:cxn>
                    <a:cxn ang="0">
                      <a:pos x="7766" y="5833"/>
                    </a:cxn>
                    <a:cxn ang="0">
                      <a:pos x="8797" y="5882"/>
                    </a:cxn>
                    <a:cxn ang="0">
                      <a:pos x="9806" y="6127"/>
                    </a:cxn>
                    <a:cxn ang="0">
                      <a:pos x="10760" y="6570"/>
                    </a:cxn>
                    <a:cxn ang="0">
                      <a:pos x="11627" y="7208"/>
                    </a:cxn>
                    <a:cxn ang="0">
                      <a:pos x="11903" y="7475"/>
                    </a:cxn>
                  </a:cxnLst>
                  <a:rect l="0" t="0" r="r" b="b"/>
                  <a:pathLst>
                    <a:path w="16050" h="8576">
                      <a:moveTo>
                        <a:pt x="15950" y="3273"/>
                      </a:moveTo>
                      <a:lnTo>
                        <a:pt x="15975" y="3299"/>
                      </a:lnTo>
                      <a:lnTo>
                        <a:pt x="16000" y="3324"/>
                      </a:lnTo>
                      <a:lnTo>
                        <a:pt x="16025" y="3351"/>
                      </a:lnTo>
                      <a:lnTo>
                        <a:pt x="16050" y="3377"/>
                      </a:lnTo>
                      <a:lnTo>
                        <a:pt x="15025" y="4402"/>
                      </a:lnTo>
                      <a:lnTo>
                        <a:pt x="15000" y="4377"/>
                      </a:lnTo>
                      <a:lnTo>
                        <a:pt x="14975" y="4351"/>
                      </a:lnTo>
                      <a:lnTo>
                        <a:pt x="14950" y="4325"/>
                      </a:lnTo>
                      <a:lnTo>
                        <a:pt x="14923" y="4300"/>
                      </a:lnTo>
                      <a:lnTo>
                        <a:pt x="14560" y="3955"/>
                      </a:lnTo>
                      <a:lnTo>
                        <a:pt x="14184" y="3632"/>
                      </a:lnTo>
                      <a:lnTo>
                        <a:pt x="13796" y="3330"/>
                      </a:lnTo>
                      <a:lnTo>
                        <a:pt x="13396" y="3053"/>
                      </a:lnTo>
                      <a:lnTo>
                        <a:pt x="12984" y="2797"/>
                      </a:lnTo>
                      <a:lnTo>
                        <a:pt x="12564" y="2563"/>
                      </a:lnTo>
                      <a:lnTo>
                        <a:pt x="12136" y="2351"/>
                      </a:lnTo>
                      <a:lnTo>
                        <a:pt x="11698" y="2161"/>
                      </a:lnTo>
                      <a:lnTo>
                        <a:pt x="11254" y="1995"/>
                      </a:lnTo>
                      <a:lnTo>
                        <a:pt x="10805" y="1850"/>
                      </a:lnTo>
                      <a:lnTo>
                        <a:pt x="10349" y="1728"/>
                      </a:lnTo>
                      <a:lnTo>
                        <a:pt x="9889" y="1628"/>
                      </a:lnTo>
                      <a:lnTo>
                        <a:pt x="9426" y="1549"/>
                      </a:lnTo>
                      <a:lnTo>
                        <a:pt x="8960" y="1494"/>
                      </a:lnTo>
                      <a:lnTo>
                        <a:pt x="8492" y="1461"/>
                      </a:lnTo>
                      <a:lnTo>
                        <a:pt x="8024" y="1450"/>
                      </a:lnTo>
                      <a:lnTo>
                        <a:pt x="7556" y="1461"/>
                      </a:lnTo>
                      <a:lnTo>
                        <a:pt x="7087" y="1494"/>
                      </a:lnTo>
                      <a:lnTo>
                        <a:pt x="6622" y="1550"/>
                      </a:lnTo>
                      <a:lnTo>
                        <a:pt x="6158" y="1629"/>
                      </a:lnTo>
                      <a:lnTo>
                        <a:pt x="5699" y="1729"/>
                      </a:lnTo>
                      <a:lnTo>
                        <a:pt x="5243" y="1851"/>
                      </a:lnTo>
                      <a:lnTo>
                        <a:pt x="4793" y="1996"/>
                      </a:lnTo>
                      <a:lnTo>
                        <a:pt x="4350" y="2163"/>
                      </a:lnTo>
                      <a:lnTo>
                        <a:pt x="3912" y="2352"/>
                      </a:lnTo>
                      <a:lnTo>
                        <a:pt x="3483" y="2564"/>
                      </a:lnTo>
                      <a:lnTo>
                        <a:pt x="3064" y="2799"/>
                      </a:lnTo>
                      <a:lnTo>
                        <a:pt x="2652" y="3055"/>
                      </a:lnTo>
                      <a:lnTo>
                        <a:pt x="2253" y="3332"/>
                      </a:lnTo>
                      <a:lnTo>
                        <a:pt x="1864" y="3634"/>
                      </a:lnTo>
                      <a:lnTo>
                        <a:pt x="1488" y="3957"/>
                      </a:lnTo>
                      <a:lnTo>
                        <a:pt x="1125" y="4302"/>
                      </a:lnTo>
                      <a:lnTo>
                        <a:pt x="1099" y="4327"/>
                      </a:lnTo>
                      <a:lnTo>
                        <a:pt x="1075" y="4353"/>
                      </a:lnTo>
                      <a:lnTo>
                        <a:pt x="1050" y="4378"/>
                      </a:lnTo>
                      <a:lnTo>
                        <a:pt x="1025" y="4404"/>
                      </a:lnTo>
                      <a:lnTo>
                        <a:pt x="0" y="3378"/>
                      </a:lnTo>
                      <a:lnTo>
                        <a:pt x="24" y="3353"/>
                      </a:lnTo>
                      <a:lnTo>
                        <a:pt x="49" y="3326"/>
                      </a:lnTo>
                      <a:lnTo>
                        <a:pt x="74" y="3301"/>
                      </a:lnTo>
                      <a:lnTo>
                        <a:pt x="99" y="3276"/>
                      </a:lnTo>
                      <a:lnTo>
                        <a:pt x="516" y="2880"/>
                      </a:lnTo>
                      <a:lnTo>
                        <a:pt x="948" y="2509"/>
                      </a:lnTo>
                      <a:lnTo>
                        <a:pt x="1394" y="2162"/>
                      </a:lnTo>
                      <a:lnTo>
                        <a:pt x="1854" y="1843"/>
                      </a:lnTo>
                      <a:lnTo>
                        <a:pt x="2325" y="1549"/>
                      </a:lnTo>
                      <a:lnTo>
                        <a:pt x="2808" y="1280"/>
                      </a:lnTo>
                      <a:lnTo>
                        <a:pt x="3301" y="1037"/>
                      </a:lnTo>
                      <a:lnTo>
                        <a:pt x="3803" y="820"/>
                      </a:lnTo>
                      <a:lnTo>
                        <a:pt x="4312" y="627"/>
                      </a:lnTo>
                      <a:lnTo>
                        <a:pt x="4830" y="461"/>
                      </a:lnTo>
                      <a:lnTo>
                        <a:pt x="5353" y="320"/>
                      </a:lnTo>
                      <a:lnTo>
                        <a:pt x="5881" y="205"/>
                      </a:lnTo>
                      <a:lnTo>
                        <a:pt x="6413" y="115"/>
                      </a:lnTo>
                      <a:lnTo>
                        <a:pt x="6949" y="51"/>
                      </a:lnTo>
                      <a:lnTo>
                        <a:pt x="7485" y="13"/>
                      </a:lnTo>
                      <a:lnTo>
                        <a:pt x="8024" y="0"/>
                      </a:lnTo>
                      <a:lnTo>
                        <a:pt x="8562" y="13"/>
                      </a:lnTo>
                      <a:lnTo>
                        <a:pt x="9099" y="51"/>
                      </a:lnTo>
                      <a:lnTo>
                        <a:pt x="9634" y="115"/>
                      </a:lnTo>
                      <a:lnTo>
                        <a:pt x="10167" y="205"/>
                      </a:lnTo>
                      <a:lnTo>
                        <a:pt x="10694" y="319"/>
                      </a:lnTo>
                      <a:lnTo>
                        <a:pt x="11218" y="460"/>
                      </a:lnTo>
                      <a:lnTo>
                        <a:pt x="11735" y="626"/>
                      </a:lnTo>
                      <a:lnTo>
                        <a:pt x="12245" y="818"/>
                      </a:lnTo>
                      <a:lnTo>
                        <a:pt x="12747" y="1036"/>
                      </a:lnTo>
                      <a:lnTo>
                        <a:pt x="13239" y="1278"/>
                      </a:lnTo>
                      <a:lnTo>
                        <a:pt x="13722" y="1547"/>
                      </a:lnTo>
                      <a:lnTo>
                        <a:pt x="14194" y="1841"/>
                      </a:lnTo>
                      <a:lnTo>
                        <a:pt x="14654" y="2160"/>
                      </a:lnTo>
                      <a:lnTo>
                        <a:pt x="15100" y="2506"/>
                      </a:lnTo>
                      <a:lnTo>
                        <a:pt x="15532" y="2877"/>
                      </a:lnTo>
                      <a:lnTo>
                        <a:pt x="15950" y="3273"/>
                      </a:lnTo>
                      <a:close/>
                      <a:moveTo>
                        <a:pt x="14055" y="5373"/>
                      </a:moveTo>
                      <a:lnTo>
                        <a:pt x="12946" y="6481"/>
                      </a:lnTo>
                      <a:lnTo>
                        <a:pt x="12921" y="6456"/>
                      </a:lnTo>
                      <a:lnTo>
                        <a:pt x="12897" y="6430"/>
                      </a:lnTo>
                      <a:lnTo>
                        <a:pt x="12871" y="6404"/>
                      </a:lnTo>
                      <a:lnTo>
                        <a:pt x="12846" y="6379"/>
                      </a:lnTo>
                      <a:lnTo>
                        <a:pt x="12592" y="6137"/>
                      </a:lnTo>
                      <a:lnTo>
                        <a:pt x="12329" y="5912"/>
                      </a:lnTo>
                      <a:lnTo>
                        <a:pt x="12058" y="5702"/>
                      </a:lnTo>
                      <a:lnTo>
                        <a:pt x="11778" y="5507"/>
                      </a:lnTo>
                      <a:lnTo>
                        <a:pt x="11491" y="5328"/>
                      </a:lnTo>
                      <a:lnTo>
                        <a:pt x="11198" y="5165"/>
                      </a:lnTo>
                      <a:lnTo>
                        <a:pt x="10898" y="5017"/>
                      </a:lnTo>
                      <a:lnTo>
                        <a:pt x="10592" y="4885"/>
                      </a:lnTo>
                      <a:lnTo>
                        <a:pt x="10282" y="4768"/>
                      </a:lnTo>
                      <a:lnTo>
                        <a:pt x="9967" y="4667"/>
                      </a:lnTo>
                      <a:lnTo>
                        <a:pt x="9649" y="4582"/>
                      </a:lnTo>
                      <a:lnTo>
                        <a:pt x="9328" y="4512"/>
                      </a:lnTo>
                      <a:lnTo>
                        <a:pt x="9004" y="4457"/>
                      </a:lnTo>
                      <a:lnTo>
                        <a:pt x="8679" y="4418"/>
                      </a:lnTo>
                      <a:lnTo>
                        <a:pt x="8352" y="4395"/>
                      </a:lnTo>
                      <a:lnTo>
                        <a:pt x="8024" y="4387"/>
                      </a:lnTo>
                      <a:lnTo>
                        <a:pt x="7697" y="4395"/>
                      </a:lnTo>
                      <a:lnTo>
                        <a:pt x="7370" y="4418"/>
                      </a:lnTo>
                      <a:lnTo>
                        <a:pt x="7044" y="4457"/>
                      </a:lnTo>
                      <a:lnTo>
                        <a:pt x="6721" y="4512"/>
                      </a:lnTo>
                      <a:lnTo>
                        <a:pt x="6399" y="4582"/>
                      </a:lnTo>
                      <a:lnTo>
                        <a:pt x="6081" y="4668"/>
                      </a:lnTo>
                      <a:lnTo>
                        <a:pt x="5767" y="4769"/>
                      </a:lnTo>
                      <a:lnTo>
                        <a:pt x="5457" y="4886"/>
                      </a:lnTo>
                      <a:lnTo>
                        <a:pt x="5151" y="5018"/>
                      </a:lnTo>
                      <a:lnTo>
                        <a:pt x="4851" y="5166"/>
                      </a:lnTo>
                      <a:lnTo>
                        <a:pt x="4558" y="5329"/>
                      </a:lnTo>
                      <a:lnTo>
                        <a:pt x="4271" y="5509"/>
                      </a:lnTo>
                      <a:lnTo>
                        <a:pt x="3991" y="5703"/>
                      </a:lnTo>
                      <a:lnTo>
                        <a:pt x="3720" y="5913"/>
                      </a:lnTo>
                      <a:lnTo>
                        <a:pt x="3457" y="6139"/>
                      </a:lnTo>
                      <a:lnTo>
                        <a:pt x="3203" y="6380"/>
                      </a:lnTo>
                      <a:lnTo>
                        <a:pt x="3178" y="6406"/>
                      </a:lnTo>
                      <a:lnTo>
                        <a:pt x="3154" y="6431"/>
                      </a:lnTo>
                      <a:lnTo>
                        <a:pt x="3129" y="6456"/>
                      </a:lnTo>
                      <a:lnTo>
                        <a:pt x="3104" y="6482"/>
                      </a:lnTo>
                      <a:lnTo>
                        <a:pt x="1996" y="5374"/>
                      </a:lnTo>
                      <a:lnTo>
                        <a:pt x="2020" y="5348"/>
                      </a:lnTo>
                      <a:lnTo>
                        <a:pt x="2045" y="5322"/>
                      </a:lnTo>
                      <a:lnTo>
                        <a:pt x="2069" y="5297"/>
                      </a:lnTo>
                      <a:lnTo>
                        <a:pt x="2095" y="5272"/>
                      </a:lnTo>
                      <a:lnTo>
                        <a:pt x="2406" y="4975"/>
                      </a:lnTo>
                      <a:lnTo>
                        <a:pt x="2731" y="4697"/>
                      </a:lnTo>
                      <a:lnTo>
                        <a:pt x="3065" y="4439"/>
                      </a:lnTo>
                      <a:lnTo>
                        <a:pt x="3408" y="4199"/>
                      </a:lnTo>
                      <a:lnTo>
                        <a:pt x="3761" y="3980"/>
                      </a:lnTo>
                      <a:lnTo>
                        <a:pt x="4122" y="3779"/>
                      </a:lnTo>
                      <a:lnTo>
                        <a:pt x="4491" y="3596"/>
                      </a:lnTo>
                      <a:lnTo>
                        <a:pt x="4866" y="3434"/>
                      </a:lnTo>
                      <a:lnTo>
                        <a:pt x="5247" y="3290"/>
                      </a:lnTo>
                      <a:lnTo>
                        <a:pt x="5635" y="3166"/>
                      </a:lnTo>
                      <a:lnTo>
                        <a:pt x="6026" y="3061"/>
                      </a:lnTo>
                      <a:lnTo>
                        <a:pt x="6421" y="2974"/>
                      </a:lnTo>
                      <a:lnTo>
                        <a:pt x="6819" y="2907"/>
                      </a:lnTo>
                      <a:lnTo>
                        <a:pt x="7219" y="2859"/>
                      </a:lnTo>
                      <a:lnTo>
                        <a:pt x="7622" y="2831"/>
                      </a:lnTo>
                      <a:lnTo>
                        <a:pt x="8024" y="2821"/>
                      </a:lnTo>
                      <a:lnTo>
                        <a:pt x="8427" y="2831"/>
                      </a:lnTo>
                      <a:lnTo>
                        <a:pt x="8829" y="2859"/>
                      </a:lnTo>
                      <a:lnTo>
                        <a:pt x="9229" y="2907"/>
                      </a:lnTo>
                      <a:lnTo>
                        <a:pt x="9627" y="2973"/>
                      </a:lnTo>
                      <a:lnTo>
                        <a:pt x="10022" y="3060"/>
                      </a:lnTo>
                      <a:lnTo>
                        <a:pt x="10413" y="3165"/>
                      </a:lnTo>
                      <a:lnTo>
                        <a:pt x="10801" y="3289"/>
                      </a:lnTo>
                      <a:lnTo>
                        <a:pt x="11182" y="3433"/>
                      </a:lnTo>
                      <a:lnTo>
                        <a:pt x="11558" y="3595"/>
                      </a:lnTo>
                      <a:lnTo>
                        <a:pt x="11926" y="3777"/>
                      </a:lnTo>
                      <a:lnTo>
                        <a:pt x="12287" y="3978"/>
                      </a:lnTo>
                      <a:lnTo>
                        <a:pt x="12640" y="4198"/>
                      </a:lnTo>
                      <a:lnTo>
                        <a:pt x="12984" y="4437"/>
                      </a:lnTo>
                      <a:lnTo>
                        <a:pt x="13318" y="4696"/>
                      </a:lnTo>
                      <a:lnTo>
                        <a:pt x="13641" y="4973"/>
                      </a:lnTo>
                      <a:lnTo>
                        <a:pt x="13954" y="5270"/>
                      </a:lnTo>
                      <a:lnTo>
                        <a:pt x="13980" y="5295"/>
                      </a:lnTo>
                      <a:lnTo>
                        <a:pt x="14005" y="5321"/>
                      </a:lnTo>
                      <a:lnTo>
                        <a:pt x="14030" y="5347"/>
                      </a:lnTo>
                      <a:lnTo>
                        <a:pt x="14055" y="5373"/>
                      </a:lnTo>
                      <a:close/>
                      <a:moveTo>
                        <a:pt x="11928" y="7501"/>
                      </a:moveTo>
                      <a:lnTo>
                        <a:pt x="10854" y="8576"/>
                      </a:lnTo>
                      <a:lnTo>
                        <a:pt x="10829" y="8549"/>
                      </a:lnTo>
                      <a:lnTo>
                        <a:pt x="10805" y="8523"/>
                      </a:lnTo>
                      <a:lnTo>
                        <a:pt x="10780" y="8498"/>
                      </a:lnTo>
                      <a:lnTo>
                        <a:pt x="10754" y="8472"/>
                      </a:lnTo>
                      <a:lnTo>
                        <a:pt x="10610" y="8336"/>
                      </a:lnTo>
                      <a:lnTo>
                        <a:pt x="10462" y="8208"/>
                      </a:lnTo>
                      <a:lnTo>
                        <a:pt x="10307" y="8089"/>
                      </a:lnTo>
                      <a:lnTo>
                        <a:pt x="10150" y="7980"/>
                      </a:lnTo>
                      <a:lnTo>
                        <a:pt x="9987" y="7878"/>
                      </a:lnTo>
                      <a:lnTo>
                        <a:pt x="9821" y="7785"/>
                      </a:lnTo>
                      <a:lnTo>
                        <a:pt x="9651" y="7702"/>
                      </a:lnTo>
                      <a:lnTo>
                        <a:pt x="9479" y="7627"/>
                      </a:lnTo>
                      <a:lnTo>
                        <a:pt x="9303" y="7561"/>
                      </a:lnTo>
                      <a:lnTo>
                        <a:pt x="9124" y="7504"/>
                      </a:lnTo>
                      <a:lnTo>
                        <a:pt x="8945" y="7456"/>
                      </a:lnTo>
                      <a:lnTo>
                        <a:pt x="8762" y="7416"/>
                      </a:lnTo>
                      <a:lnTo>
                        <a:pt x="8580" y="7384"/>
                      </a:lnTo>
                      <a:lnTo>
                        <a:pt x="8395" y="7362"/>
                      </a:lnTo>
                      <a:lnTo>
                        <a:pt x="8210" y="7349"/>
                      </a:lnTo>
                      <a:lnTo>
                        <a:pt x="8025" y="7345"/>
                      </a:lnTo>
                      <a:lnTo>
                        <a:pt x="7839" y="7349"/>
                      </a:lnTo>
                      <a:lnTo>
                        <a:pt x="7655" y="7363"/>
                      </a:lnTo>
                      <a:lnTo>
                        <a:pt x="7470" y="7385"/>
                      </a:lnTo>
                      <a:lnTo>
                        <a:pt x="7287" y="7416"/>
                      </a:lnTo>
                      <a:lnTo>
                        <a:pt x="7105" y="7456"/>
                      </a:lnTo>
                      <a:lnTo>
                        <a:pt x="6926" y="7504"/>
                      </a:lnTo>
                      <a:lnTo>
                        <a:pt x="6747" y="7561"/>
                      </a:lnTo>
                      <a:lnTo>
                        <a:pt x="6571" y="7627"/>
                      </a:lnTo>
                      <a:lnTo>
                        <a:pt x="6399" y="7703"/>
                      </a:lnTo>
                      <a:lnTo>
                        <a:pt x="6229" y="7786"/>
                      </a:lnTo>
                      <a:lnTo>
                        <a:pt x="6063" y="7878"/>
                      </a:lnTo>
                      <a:lnTo>
                        <a:pt x="5900" y="7980"/>
                      </a:lnTo>
                      <a:lnTo>
                        <a:pt x="5742" y="8090"/>
                      </a:lnTo>
                      <a:lnTo>
                        <a:pt x="5588" y="8209"/>
                      </a:lnTo>
                      <a:lnTo>
                        <a:pt x="5440" y="8337"/>
                      </a:lnTo>
                      <a:lnTo>
                        <a:pt x="5297" y="8473"/>
                      </a:lnTo>
                      <a:lnTo>
                        <a:pt x="5271" y="8498"/>
                      </a:lnTo>
                      <a:lnTo>
                        <a:pt x="5246" y="8524"/>
                      </a:lnTo>
                      <a:lnTo>
                        <a:pt x="5222" y="8550"/>
                      </a:lnTo>
                      <a:lnTo>
                        <a:pt x="5198" y="8576"/>
                      </a:lnTo>
                      <a:lnTo>
                        <a:pt x="4123" y="7501"/>
                      </a:lnTo>
                      <a:lnTo>
                        <a:pt x="4147" y="7476"/>
                      </a:lnTo>
                      <a:lnTo>
                        <a:pt x="4172" y="7450"/>
                      </a:lnTo>
                      <a:lnTo>
                        <a:pt x="4197" y="7425"/>
                      </a:lnTo>
                      <a:lnTo>
                        <a:pt x="4222" y="7399"/>
                      </a:lnTo>
                      <a:lnTo>
                        <a:pt x="4422" y="7209"/>
                      </a:lnTo>
                      <a:lnTo>
                        <a:pt x="4629" y="7030"/>
                      </a:lnTo>
                      <a:lnTo>
                        <a:pt x="4843" y="6865"/>
                      </a:lnTo>
                      <a:lnTo>
                        <a:pt x="5064" y="6711"/>
                      </a:lnTo>
                      <a:lnTo>
                        <a:pt x="5290" y="6571"/>
                      </a:lnTo>
                      <a:lnTo>
                        <a:pt x="5522" y="6441"/>
                      </a:lnTo>
                      <a:lnTo>
                        <a:pt x="5758" y="6325"/>
                      </a:lnTo>
                      <a:lnTo>
                        <a:pt x="6000" y="6220"/>
                      </a:lnTo>
                      <a:lnTo>
                        <a:pt x="6243" y="6128"/>
                      </a:lnTo>
                      <a:lnTo>
                        <a:pt x="6492" y="6048"/>
                      </a:lnTo>
                      <a:lnTo>
                        <a:pt x="6743" y="5981"/>
                      </a:lnTo>
                      <a:lnTo>
                        <a:pt x="6997" y="5925"/>
                      </a:lnTo>
                      <a:lnTo>
                        <a:pt x="7252" y="5882"/>
                      </a:lnTo>
                      <a:lnTo>
                        <a:pt x="7508" y="5851"/>
                      </a:lnTo>
                      <a:lnTo>
                        <a:pt x="7766" y="5833"/>
                      </a:lnTo>
                      <a:lnTo>
                        <a:pt x="8025" y="5827"/>
                      </a:lnTo>
                      <a:lnTo>
                        <a:pt x="8283" y="5833"/>
                      </a:lnTo>
                      <a:lnTo>
                        <a:pt x="8541" y="5851"/>
                      </a:lnTo>
                      <a:lnTo>
                        <a:pt x="8797" y="5882"/>
                      </a:lnTo>
                      <a:lnTo>
                        <a:pt x="9053" y="5925"/>
                      </a:lnTo>
                      <a:lnTo>
                        <a:pt x="9306" y="5981"/>
                      </a:lnTo>
                      <a:lnTo>
                        <a:pt x="9557" y="6048"/>
                      </a:lnTo>
                      <a:lnTo>
                        <a:pt x="9806" y="6127"/>
                      </a:lnTo>
                      <a:lnTo>
                        <a:pt x="10050" y="6219"/>
                      </a:lnTo>
                      <a:lnTo>
                        <a:pt x="10291" y="6324"/>
                      </a:lnTo>
                      <a:lnTo>
                        <a:pt x="10528" y="6440"/>
                      </a:lnTo>
                      <a:lnTo>
                        <a:pt x="10760" y="6570"/>
                      </a:lnTo>
                      <a:lnTo>
                        <a:pt x="10985" y="6710"/>
                      </a:lnTo>
                      <a:lnTo>
                        <a:pt x="11206" y="6864"/>
                      </a:lnTo>
                      <a:lnTo>
                        <a:pt x="11421" y="7029"/>
                      </a:lnTo>
                      <a:lnTo>
                        <a:pt x="11627" y="7208"/>
                      </a:lnTo>
                      <a:lnTo>
                        <a:pt x="11828" y="7398"/>
                      </a:lnTo>
                      <a:lnTo>
                        <a:pt x="11853" y="7424"/>
                      </a:lnTo>
                      <a:lnTo>
                        <a:pt x="11878" y="7449"/>
                      </a:lnTo>
                      <a:lnTo>
                        <a:pt x="11903" y="7475"/>
                      </a:lnTo>
                      <a:lnTo>
                        <a:pt x="11928" y="7501"/>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sp>
              <p:nvSpPr>
                <p:cNvPr id="102" name="Freeform 145"/>
                <p:cNvSpPr>
                  <a:spLocks noEditPoints="1"/>
                </p:cNvSpPr>
                <p:nvPr/>
              </p:nvSpPr>
              <p:spPr bwMode="auto">
                <a:xfrm>
                  <a:off x="1495436" y="2834213"/>
                  <a:ext cx="126649" cy="52189"/>
                </a:xfrm>
                <a:custGeom>
                  <a:avLst/>
                  <a:gdLst>
                    <a:gd name="T0" fmla="*/ 2147483646 w 2062"/>
                    <a:gd name="T1" fmla="*/ 2147483646 h 960"/>
                    <a:gd name="T2" fmla="*/ 2147483646 w 2062"/>
                    <a:gd name="T3" fmla="*/ 2147483646 h 960"/>
                    <a:gd name="T4" fmla="*/ 2147483646 w 2062"/>
                    <a:gd name="T5" fmla="*/ 2147483646 h 960"/>
                    <a:gd name="T6" fmla="*/ 2147483646 w 2062"/>
                    <a:gd name="T7" fmla="*/ 2147483646 h 960"/>
                    <a:gd name="T8" fmla="*/ 2147483646 w 2062"/>
                    <a:gd name="T9" fmla="*/ 2147483646 h 960"/>
                    <a:gd name="T10" fmla="*/ 2147483646 w 2062"/>
                    <a:gd name="T11" fmla="*/ 2147483646 h 960"/>
                    <a:gd name="T12" fmla="*/ 2147483646 w 2062"/>
                    <a:gd name="T13" fmla="*/ 2147483646 h 960"/>
                    <a:gd name="T14" fmla="*/ 2147483646 w 2062"/>
                    <a:gd name="T15" fmla="*/ 2147483646 h 960"/>
                    <a:gd name="T16" fmla="*/ 2147483646 w 2062"/>
                    <a:gd name="T17" fmla="*/ 2147483646 h 960"/>
                    <a:gd name="T18" fmla="*/ 2147483646 w 2062"/>
                    <a:gd name="T19" fmla="*/ 2147483646 h 960"/>
                    <a:gd name="T20" fmla="*/ 2147483646 w 2062"/>
                    <a:gd name="T21" fmla="*/ 2147483646 h 960"/>
                    <a:gd name="T22" fmla="*/ 2147483646 w 2062"/>
                    <a:gd name="T23" fmla="*/ 2147483646 h 960"/>
                    <a:gd name="T24" fmla="*/ 2147483646 w 2062"/>
                    <a:gd name="T25" fmla="*/ 2147483646 h 960"/>
                    <a:gd name="T26" fmla="*/ 2147483646 w 2062"/>
                    <a:gd name="T27" fmla="*/ 2147483646 h 960"/>
                    <a:gd name="T28" fmla="*/ 2147483646 w 2062"/>
                    <a:gd name="T29" fmla="*/ 2147483646 h 960"/>
                    <a:gd name="T30" fmla="*/ 2147483646 w 2062"/>
                    <a:gd name="T31" fmla="*/ 2147483646 h 960"/>
                    <a:gd name="T32" fmla="*/ 2147483646 w 2062"/>
                    <a:gd name="T33" fmla="*/ 2147483646 h 960"/>
                    <a:gd name="T34" fmla="*/ 2147483646 w 2062"/>
                    <a:gd name="T35" fmla="*/ 2147483646 h 960"/>
                    <a:gd name="T36" fmla="*/ 2147483646 w 2062"/>
                    <a:gd name="T37" fmla="*/ 2147483646 h 960"/>
                    <a:gd name="T38" fmla="*/ 2147483646 w 2062"/>
                    <a:gd name="T39" fmla="*/ 2147483646 h 960"/>
                    <a:gd name="T40" fmla="*/ 2147483646 w 2062"/>
                    <a:gd name="T41" fmla="*/ 2147483646 h 960"/>
                    <a:gd name="T42" fmla="*/ 2147483646 w 2062"/>
                    <a:gd name="T43" fmla="*/ 2147483646 h 960"/>
                    <a:gd name="T44" fmla="*/ 2147483646 w 2062"/>
                    <a:gd name="T45" fmla="*/ 2147483646 h 960"/>
                    <a:gd name="T46" fmla="*/ 2147483646 w 2062"/>
                    <a:gd name="T47" fmla="*/ 2147483646 h 960"/>
                    <a:gd name="T48" fmla="*/ 2147483646 w 2062"/>
                    <a:gd name="T49" fmla="*/ 2147483646 h 960"/>
                    <a:gd name="T50" fmla="*/ 2147483646 w 2062"/>
                    <a:gd name="T51" fmla="*/ 2147483646 h 960"/>
                    <a:gd name="T52" fmla="*/ 2147483646 w 2062"/>
                    <a:gd name="T53" fmla="*/ 2147483646 h 960"/>
                    <a:gd name="T54" fmla="*/ 2147483646 w 2062"/>
                    <a:gd name="T55" fmla="*/ 2147483646 h 960"/>
                    <a:gd name="T56" fmla="*/ 2147483646 w 2062"/>
                    <a:gd name="T57" fmla="*/ 2147483646 h 960"/>
                    <a:gd name="T58" fmla="*/ 2147483646 w 2062"/>
                    <a:gd name="T59" fmla="*/ 2147483646 h 960"/>
                    <a:gd name="T60" fmla="*/ 2147483646 w 2062"/>
                    <a:gd name="T61" fmla="*/ 2147483646 h 960"/>
                    <a:gd name="T62" fmla="*/ 2147483646 w 2062"/>
                    <a:gd name="T63" fmla="*/ 2147483646 h 960"/>
                    <a:gd name="T64" fmla="*/ 2147483646 w 2062"/>
                    <a:gd name="T65" fmla="*/ 2147483646 h 960"/>
                    <a:gd name="T66" fmla="*/ 2147483646 w 2062"/>
                    <a:gd name="T67" fmla="*/ 2147483646 h 960"/>
                    <a:gd name="T68" fmla="*/ 2147483646 w 2062"/>
                    <a:gd name="T69" fmla="*/ 2147483646 h 960"/>
                    <a:gd name="T70" fmla="*/ 2147483646 w 2062"/>
                    <a:gd name="T71" fmla="*/ 2147483646 h 960"/>
                    <a:gd name="T72" fmla="*/ 2147483646 w 2062"/>
                    <a:gd name="T73" fmla="*/ 2147483646 h 960"/>
                    <a:gd name="T74" fmla="*/ 2147483646 w 2062"/>
                    <a:gd name="T75" fmla="*/ 2147483646 h 960"/>
                    <a:gd name="T76" fmla="*/ 2147483646 w 2062"/>
                    <a:gd name="T77" fmla="*/ 2147483646 h 960"/>
                    <a:gd name="T78" fmla="*/ 2147483646 w 2062"/>
                    <a:gd name="T79" fmla="*/ 2147483646 h 960"/>
                    <a:gd name="T80" fmla="*/ 2147483646 w 2062"/>
                    <a:gd name="T81" fmla="*/ 2147483646 h 960"/>
                    <a:gd name="T82" fmla="*/ 2147483646 w 2062"/>
                    <a:gd name="T83" fmla="*/ 2147483646 h 960"/>
                    <a:gd name="T84" fmla="*/ 2147483646 w 2062"/>
                    <a:gd name="T85" fmla="*/ 2147483646 h 960"/>
                    <a:gd name="T86" fmla="*/ 2147483646 w 2062"/>
                    <a:gd name="T87" fmla="*/ 2147483646 h 960"/>
                    <a:gd name="T88" fmla="*/ 2147483646 w 2062"/>
                    <a:gd name="T89" fmla="*/ 2147483646 h 960"/>
                    <a:gd name="T90" fmla="*/ 2147483646 w 2062"/>
                    <a:gd name="T91" fmla="*/ 2147483646 h 960"/>
                    <a:gd name="T92" fmla="*/ 2147483646 w 2062"/>
                    <a:gd name="T93" fmla="*/ 2147483646 h 960"/>
                    <a:gd name="T94" fmla="*/ 2147483646 w 2062"/>
                    <a:gd name="T95" fmla="*/ 2147483646 h 960"/>
                    <a:gd name="T96" fmla="*/ 2147483646 w 2062"/>
                    <a:gd name="T97" fmla="*/ 2147483646 h 960"/>
                    <a:gd name="T98" fmla="*/ 2147483646 w 2062"/>
                    <a:gd name="T99" fmla="*/ 2147483646 h 960"/>
                    <a:gd name="T100" fmla="*/ 2147483646 w 2062"/>
                    <a:gd name="T101" fmla="*/ 2147483646 h 960"/>
                    <a:gd name="T102" fmla="*/ 2147483646 w 2062"/>
                    <a:gd name="T103" fmla="*/ 2147483646 h 960"/>
                    <a:gd name="T104" fmla="*/ 2147483646 w 2062"/>
                    <a:gd name="T105" fmla="*/ 2147483646 h 960"/>
                    <a:gd name="T106" fmla="*/ 2147483646 w 2062"/>
                    <a:gd name="T107" fmla="*/ 2147483646 h 960"/>
                    <a:gd name="T108" fmla="*/ 2147483646 w 2062"/>
                    <a:gd name="T109" fmla="*/ 2147483646 h 960"/>
                    <a:gd name="T110" fmla="*/ 2147483646 w 2062"/>
                    <a:gd name="T111" fmla="*/ 2147483646 h 960"/>
                    <a:gd name="T112" fmla="*/ 2147483646 w 2062"/>
                    <a:gd name="T113" fmla="*/ 2147483646 h 960"/>
                    <a:gd name="T114" fmla="*/ 2147483646 w 2062"/>
                    <a:gd name="T115" fmla="*/ 2147483646 h 960"/>
                    <a:gd name="T116" fmla="*/ 2147483646 w 2062"/>
                    <a:gd name="T117" fmla="*/ 2147483646 h 960"/>
                    <a:gd name="T118" fmla="*/ 2147483646 w 2062"/>
                    <a:gd name="T119" fmla="*/ 2147483646 h 960"/>
                    <a:gd name="T120" fmla="*/ 2147483646 w 2062"/>
                    <a:gd name="T121" fmla="*/ 2147483646 h 960"/>
                    <a:gd name="T122" fmla="*/ 2147483646 w 2062"/>
                    <a:gd name="T123" fmla="*/ 2147483646 h 960"/>
                    <a:gd name="T124" fmla="*/ 2147483646 w 2062"/>
                    <a:gd name="T125" fmla="*/ 2147483646 h 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62"/>
                    <a:gd name="T190" fmla="*/ 0 h 960"/>
                    <a:gd name="T191" fmla="*/ 2062 w 2062"/>
                    <a:gd name="T192" fmla="*/ 960 h 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62" h="960">
                      <a:moveTo>
                        <a:pt x="746" y="784"/>
                      </a:moveTo>
                      <a:lnTo>
                        <a:pt x="746" y="784"/>
                      </a:lnTo>
                      <a:lnTo>
                        <a:pt x="746" y="635"/>
                      </a:lnTo>
                      <a:cubicBezTo>
                        <a:pt x="746" y="628"/>
                        <a:pt x="743" y="621"/>
                        <a:pt x="736" y="617"/>
                      </a:cubicBezTo>
                      <a:cubicBezTo>
                        <a:pt x="572" y="525"/>
                        <a:pt x="393" y="497"/>
                        <a:pt x="385" y="495"/>
                      </a:cubicBezTo>
                      <a:cubicBezTo>
                        <a:pt x="379" y="495"/>
                        <a:pt x="373" y="496"/>
                        <a:pt x="369" y="500"/>
                      </a:cubicBezTo>
                      <a:cubicBezTo>
                        <a:pt x="365" y="504"/>
                        <a:pt x="362" y="509"/>
                        <a:pt x="362" y="515"/>
                      </a:cubicBezTo>
                      <a:lnTo>
                        <a:pt x="362" y="650"/>
                      </a:lnTo>
                      <a:cubicBezTo>
                        <a:pt x="241" y="606"/>
                        <a:pt x="147" y="570"/>
                        <a:pt x="128" y="559"/>
                      </a:cubicBezTo>
                      <a:cubicBezTo>
                        <a:pt x="103" y="544"/>
                        <a:pt x="78" y="519"/>
                        <a:pt x="74" y="483"/>
                      </a:cubicBezTo>
                      <a:cubicBezTo>
                        <a:pt x="185" y="458"/>
                        <a:pt x="679" y="385"/>
                        <a:pt x="1142" y="893"/>
                      </a:cubicBezTo>
                      <a:cubicBezTo>
                        <a:pt x="1109" y="892"/>
                        <a:pt x="1072" y="887"/>
                        <a:pt x="1032" y="876"/>
                      </a:cubicBezTo>
                      <a:cubicBezTo>
                        <a:pt x="987" y="864"/>
                        <a:pt x="876" y="828"/>
                        <a:pt x="746" y="784"/>
                      </a:cubicBezTo>
                      <a:close/>
                      <a:moveTo>
                        <a:pt x="706" y="666"/>
                      </a:moveTo>
                      <a:lnTo>
                        <a:pt x="706" y="666"/>
                      </a:lnTo>
                      <a:lnTo>
                        <a:pt x="646" y="646"/>
                      </a:lnTo>
                      <a:lnTo>
                        <a:pt x="646" y="722"/>
                      </a:lnTo>
                      <a:lnTo>
                        <a:pt x="706" y="742"/>
                      </a:lnTo>
                      <a:lnTo>
                        <a:pt x="706" y="771"/>
                      </a:lnTo>
                      <a:cubicBezTo>
                        <a:pt x="606" y="736"/>
                        <a:pt x="498" y="698"/>
                        <a:pt x="402" y="664"/>
                      </a:cubicBezTo>
                      <a:lnTo>
                        <a:pt x="402" y="539"/>
                      </a:lnTo>
                      <a:cubicBezTo>
                        <a:pt x="454" y="549"/>
                        <a:pt x="585" y="580"/>
                        <a:pt x="706" y="647"/>
                      </a:cubicBezTo>
                      <a:lnTo>
                        <a:pt x="706" y="666"/>
                      </a:lnTo>
                      <a:close/>
                      <a:moveTo>
                        <a:pt x="625" y="164"/>
                      </a:moveTo>
                      <a:lnTo>
                        <a:pt x="625" y="164"/>
                      </a:lnTo>
                      <a:cubicBezTo>
                        <a:pt x="906" y="88"/>
                        <a:pt x="1416" y="193"/>
                        <a:pt x="1646" y="260"/>
                      </a:cubicBezTo>
                      <a:cubicBezTo>
                        <a:pt x="1823" y="311"/>
                        <a:pt x="1931" y="361"/>
                        <a:pt x="1974" y="392"/>
                      </a:cubicBezTo>
                      <a:cubicBezTo>
                        <a:pt x="1576" y="512"/>
                        <a:pt x="1260" y="753"/>
                        <a:pt x="1171" y="826"/>
                      </a:cubicBezTo>
                      <a:cubicBezTo>
                        <a:pt x="890" y="528"/>
                        <a:pt x="601" y="434"/>
                        <a:pt x="405" y="407"/>
                      </a:cubicBezTo>
                      <a:cubicBezTo>
                        <a:pt x="265" y="388"/>
                        <a:pt x="153" y="400"/>
                        <a:pt x="89" y="411"/>
                      </a:cubicBezTo>
                      <a:cubicBezTo>
                        <a:pt x="91" y="408"/>
                        <a:pt x="92" y="406"/>
                        <a:pt x="93" y="403"/>
                      </a:cubicBezTo>
                      <a:cubicBezTo>
                        <a:pt x="136" y="323"/>
                        <a:pt x="290" y="254"/>
                        <a:pt x="625" y="164"/>
                      </a:cubicBezTo>
                      <a:close/>
                      <a:moveTo>
                        <a:pt x="2062" y="413"/>
                      </a:moveTo>
                      <a:lnTo>
                        <a:pt x="2062" y="413"/>
                      </a:lnTo>
                      <a:cubicBezTo>
                        <a:pt x="2062" y="412"/>
                        <a:pt x="2062" y="411"/>
                        <a:pt x="2062" y="410"/>
                      </a:cubicBezTo>
                      <a:cubicBezTo>
                        <a:pt x="2062" y="410"/>
                        <a:pt x="2062" y="409"/>
                        <a:pt x="2062" y="409"/>
                      </a:cubicBezTo>
                      <a:cubicBezTo>
                        <a:pt x="2062" y="409"/>
                        <a:pt x="2062" y="408"/>
                        <a:pt x="2062" y="408"/>
                      </a:cubicBezTo>
                      <a:cubicBezTo>
                        <a:pt x="2057" y="342"/>
                        <a:pt x="1924" y="270"/>
                        <a:pt x="1664" y="196"/>
                      </a:cubicBezTo>
                      <a:cubicBezTo>
                        <a:pt x="1636" y="188"/>
                        <a:pt x="977" y="0"/>
                        <a:pt x="607" y="99"/>
                      </a:cubicBezTo>
                      <a:cubicBezTo>
                        <a:pt x="243" y="197"/>
                        <a:pt x="88" y="271"/>
                        <a:pt x="35" y="371"/>
                      </a:cubicBezTo>
                      <a:cubicBezTo>
                        <a:pt x="20" y="399"/>
                        <a:pt x="11" y="426"/>
                        <a:pt x="8" y="452"/>
                      </a:cubicBezTo>
                      <a:cubicBezTo>
                        <a:pt x="8" y="453"/>
                        <a:pt x="8" y="453"/>
                        <a:pt x="8" y="454"/>
                      </a:cubicBezTo>
                      <a:cubicBezTo>
                        <a:pt x="0" y="520"/>
                        <a:pt x="30" y="578"/>
                        <a:pt x="94" y="616"/>
                      </a:cubicBezTo>
                      <a:cubicBezTo>
                        <a:pt x="162" y="657"/>
                        <a:pt x="884" y="906"/>
                        <a:pt x="1014" y="941"/>
                      </a:cubicBezTo>
                      <a:cubicBezTo>
                        <a:pt x="1067" y="955"/>
                        <a:pt x="1113" y="960"/>
                        <a:pt x="1155" y="960"/>
                      </a:cubicBezTo>
                      <a:cubicBezTo>
                        <a:pt x="1231" y="960"/>
                        <a:pt x="1292" y="943"/>
                        <a:pt x="1349" y="926"/>
                      </a:cubicBezTo>
                      <a:cubicBezTo>
                        <a:pt x="1374" y="919"/>
                        <a:pt x="1433" y="902"/>
                        <a:pt x="1503" y="879"/>
                      </a:cubicBezTo>
                      <a:cubicBezTo>
                        <a:pt x="1521" y="893"/>
                        <a:pt x="1546" y="899"/>
                        <a:pt x="1569" y="890"/>
                      </a:cubicBezTo>
                      <a:cubicBezTo>
                        <a:pt x="1605" y="877"/>
                        <a:pt x="1624" y="837"/>
                        <a:pt x="1611" y="801"/>
                      </a:cubicBezTo>
                      <a:cubicBezTo>
                        <a:pt x="1599" y="765"/>
                        <a:pt x="1559" y="747"/>
                        <a:pt x="1523" y="759"/>
                      </a:cubicBezTo>
                      <a:cubicBezTo>
                        <a:pt x="1497" y="769"/>
                        <a:pt x="1480" y="792"/>
                        <a:pt x="1477" y="818"/>
                      </a:cubicBezTo>
                      <a:cubicBezTo>
                        <a:pt x="1410" y="839"/>
                        <a:pt x="1355" y="855"/>
                        <a:pt x="1331" y="862"/>
                      </a:cubicBezTo>
                      <a:cubicBezTo>
                        <a:pt x="1289" y="874"/>
                        <a:pt x="1246" y="886"/>
                        <a:pt x="1197" y="891"/>
                      </a:cubicBezTo>
                      <a:cubicBezTo>
                        <a:pt x="1249" y="848"/>
                        <a:pt x="1572" y="586"/>
                        <a:pt x="1980" y="460"/>
                      </a:cubicBezTo>
                      <a:cubicBezTo>
                        <a:pt x="1962" y="504"/>
                        <a:pt x="1929" y="569"/>
                        <a:pt x="1896" y="625"/>
                      </a:cubicBezTo>
                      <a:cubicBezTo>
                        <a:pt x="1891" y="634"/>
                        <a:pt x="1871" y="658"/>
                        <a:pt x="1789" y="698"/>
                      </a:cubicBezTo>
                      <a:cubicBezTo>
                        <a:pt x="1771" y="684"/>
                        <a:pt x="1746" y="680"/>
                        <a:pt x="1723" y="688"/>
                      </a:cubicBezTo>
                      <a:cubicBezTo>
                        <a:pt x="1687" y="701"/>
                        <a:pt x="1668" y="740"/>
                        <a:pt x="1681" y="777"/>
                      </a:cubicBezTo>
                      <a:cubicBezTo>
                        <a:pt x="1694" y="813"/>
                        <a:pt x="1734" y="832"/>
                        <a:pt x="1770" y="819"/>
                      </a:cubicBezTo>
                      <a:cubicBezTo>
                        <a:pt x="1796" y="809"/>
                        <a:pt x="1813" y="786"/>
                        <a:pt x="1816" y="759"/>
                      </a:cubicBezTo>
                      <a:cubicBezTo>
                        <a:pt x="1916" y="711"/>
                        <a:pt x="1944" y="678"/>
                        <a:pt x="1955" y="657"/>
                      </a:cubicBezTo>
                      <a:cubicBezTo>
                        <a:pt x="1979" y="615"/>
                        <a:pt x="2058" y="474"/>
                        <a:pt x="2062" y="415"/>
                      </a:cubicBezTo>
                      <a:cubicBezTo>
                        <a:pt x="2062" y="415"/>
                        <a:pt x="2062" y="414"/>
                        <a:pt x="2062" y="413"/>
                      </a:cubicBezTo>
                      <a:close/>
                    </a:path>
                  </a:pathLst>
                </a:custGeom>
                <a:noFill/>
                <a:ln w="6350">
                  <a:solidFill>
                    <a:srgbClr val="00B0F0"/>
                  </a:solidFill>
                  <a:round/>
                </a:ln>
              </p:spPr>
              <p:txBody>
                <a:bodyPr wrap="square">
                  <a:noAutofit/>
                </a:bodyPr>
                <a:lstStyle/>
                <a:p>
                  <a:pPr marL="0" marR="0" lvl="0" indent="0" defTabSz="1219200" eaLnBrk="1" fontAlgn="ctr" latinLnBrk="0" hangingPunct="1">
                    <a:lnSpc>
                      <a:spcPct val="100000"/>
                    </a:lnSpc>
                    <a:spcBef>
                      <a:spcPts val="0"/>
                    </a:spcBef>
                    <a:spcAft>
                      <a:spcPts val="0"/>
                    </a:spcAft>
                    <a:buClrTx/>
                    <a:buSzTx/>
                    <a:buFontTx/>
                    <a:buNone/>
                    <a:defRPr/>
                  </a:pPr>
                  <a:endParaRPr kumimoji="0" lang="en-US" altLang="zh-CN" sz="1600" b="1" i="0" u="none" strike="noStrike" kern="0" cap="none" spc="0" normalizeH="0" baseline="0" noProof="0" dirty="0">
                    <a:ln>
                      <a:noFill/>
                    </a:ln>
                    <a:solidFill>
                      <a:srgbClr val="000000"/>
                    </a:solidFill>
                    <a:effectLst/>
                    <a:uLnTx/>
                    <a:uFillTx/>
                    <a:latin typeface="Arial" panose="020B0604020202020204" pitchFamily="34" charset="0"/>
                    <a:ea typeface="微软雅黑" charset="-122"/>
                    <a:cs typeface="Arial" panose="020B0604020202020204" pitchFamily="34" charset="0"/>
                  </a:endParaRPr>
                </a:p>
              </p:txBody>
            </p:sp>
          </p:grpSp>
          <p:sp>
            <p:nvSpPr>
              <p:cNvPr id="96" name="Freeform 118"/>
              <p:cNvSpPr>
                <a:spLocks noEditPoints="1"/>
              </p:cNvSpPr>
              <p:nvPr/>
            </p:nvSpPr>
            <p:spPr bwMode="auto">
              <a:xfrm>
                <a:off x="2027150" y="2310723"/>
                <a:ext cx="167764" cy="75725"/>
              </a:xfrm>
              <a:custGeom>
                <a:avLst/>
                <a:gdLst/>
                <a:ahLst/>
                <a:cxnLst>
                  <a:cxn ang="0">
                    <a:pos x="16546" y="1"/>
                  </a:cxn>
                  <a:cxn ang="0">
                    <a:pos x="16655" y="15"/>
                  </a:cxn>
                  <a:cxn ang="0">
                    <a:pos x="16759" y="44"/>
                  </a:cxn>
                  <a:cxn ang="0">
                    <a:pos x="16856" y="88"/>
                  </a:cxn>
                  <a:cxn ang="0">
                    <a:pos x="16944" y="145"/>
                  </a:cxn>
                  <a:cxn ang="0">
                    <a:pos x="17024" y="213"/>
                  </a:cxn>
                  <a:cxn ang="0">
                    <a:pos x="17092" y="293"/>
                  </a:cxn>
                  <a:cxn ang="0">
                    <a:pos x="17149" y="381"/>
                  </a:cxn>
                  <a:cxn ang="0">
                    <a:pos x="17193" y="478"/>
                  </a:cxn>
                  <a:cxn ang="0">
                    <a:pos x="17222" y="582"/>
                  </a:cxn>
                  <a:cxn ang="0">
                    <a:pos x="17236" y="691"/>
                  </a:cxn>
                  <a:cxn ang="0">
                    <a:pos x="17236" y="3819"/>
                  </a:cxn>
                  <a:cxn ang="0">
                    <a:pos x="17222" y="3928"/>
                  </a:cxn>
                  <a:cxn ang="0">
                    <a:pos x="17193" y="4032"/>
                  </a:cxn>
                  <a:cxn ang="0">
                    <a:pos x="17149" y="4129"/>
                  </a:cxn>
                  <a:cxn ang="0">
                    <a:pos x="17092" y="4217"/>
                  </a:cxn>
                  <a:cxn ang="0">
                    <a:pos x="17024" y="4297"/>
                  </a:cxn>
                  <a:cxn ang="0">
                    <a:pos x="16944" y="4365"/>
                  </a:cxn>
                  <a:cxn ang="0">
                    <a:pos x="16856" y="4422"/>
                  </a:cxn>
                  <a:cxn ang="0">
                    <a:pos x="16759" y="4466"/>
                  </a:cxn>
                  <a:cxn ang="0">
                    <a:pos x="16655" y="4495"/>
                  </a:cxn>
                  <a:cxn ang="0">
                    <a:pos x="16546" y="4509"/>
                  </a:cxn>
                  <a:cxn ang="0">
                    <a:pos x="689" y="4509"/>
                  </a:cxn>
                  <a:cxn ang="0">
                    <a:pos x="581" y="4495"/>
                  </a:cxn>
                  <a:cxn ang="0">
                    <a:pos x="478" y="4466"/>
                  </a:cxn>
                  <a:cxn ang="0">
                    <a:pos x="381" y="4422"/>
                  </a:cxn>
                  <a:cxn ang="0">
                    <a:pos x="293" y="4365"/>
                  </a:cxn>
                  <a:cxn ang="0">
                    <a:pos x="213" y="4297"/>
                  </a:cxn>
                  <a:cxn ang="0">
                    <a:pos x="145" y="4217"/>
                  </a:cxn>
                  <a:cxn ang="0">
                    <a:pos x="88" y="4129"/>
                  </a:cxn>
                  <a:cxn ang="0">
                    <a:pos x="44" y="4032"/>
                  </a:cxn>
                  <a:cxn ang="0">
                    <a:pos x="15" y="3928"/>
                  </a:cxn>
                  <a:cxn ang="0">
                    <a:pos x="1" y="3819"/>
                  </a:cxn>
                  <a:cxn ang="0">
                    <a:pos x="1" y="691"/>
                  </a:cxn>
                  <a:cxn ang="0">
                    <a:pos x="15" y="582"/>
                  </a:cxn>
                  <a:cxn ang="0">
                    <a:pos x="44" y="478"/>
                  </a:cxn>
                  <a:cxn ang="0">
                    <a:pos x="88" y="381"/>
                  </a:cxn>
                  <a:cxn ang="0">
                    <a:pos x="145" y="293"/>
                  </a:cxn>
                  <a:cxn ang="0">
                    <a:pos x="213" y="213"/>
                  </a:cxn>
                  <a:cxn ang="0">
                    <a:pos x="293" y="145"/>
                  </a:cxn>
                  <a:cxn ang="0">
                    <a:pos x="381" y="88"/>
                  </a:cxn>
                  <a:cxn ang="0">
                    <a:pos x="478" y="44"/>
                  </a:cxn>
                  <a:cxn ang="0">
                    <a:pos x="581" y="15"/>
                  </a:cxn>
                  <a:cxn ang="0">
                    <a:pos x="689" y="1"/>
                  </a:cxn>
                  <a:cxn ang="0">
                    <a:pos x="2541" y="859"/>
                  </a:cxn>
                  <a:cxn ang="0">
                    <a:pos x="1424" y="859"/>
                  </a:cxn>
                  <a:cxn ang="0">
                    <a:pos x="4275" y="1976"/>
                  </a:cxn>
                  <a:cxn ang="0">
                    <a:pos x="1424" y="2534"/>
                  </a:cxn>
                  <a:cxn ang="0">
                    <a:pos x="1424" y="3651"/>
                  </a:cxn>
                  <a:cxn ang="0">
                    <a:pos x="4275" y="2534"/>
                  </a:cxn>
                  <a:cxn ang="0">
                    <a:pos x="3158" y="2534"/>
                  </a:cxn>
                  <a:cxn ang="0">
                    <a:pos x="7893" y="3651"/>
                  </a:cxn>
                </a:cxnLst>
                <a:rect l="0" t="0" r="r" b="b"/>
                <a:pathLst>
                  <a:path w="17237" h="4510">
                    <a:moveTo>
                      <a:pt x="727" y="0"/>
                    </a:moveTo>
                    <a:lnTo>
                      <a:pt x="16510" y="0"/>
                    </a:lnTo>
                    <a:lnTo>
                      <a:pt x="16546" y="1"/>
                    </a:lnTo>
                    <a:lnTo>
                      <a:pt x="16584" y="4"/>
                    </a:lnTo>
                    <a:lnTo>
                      <a:pt x="16620" y="9"/>
                    </a:lnTo>
                    <a:lnTo>
                      <a:pt x="16655" y="15"/>
                    </a:lnTo>
                    <a:lnTo>
                      <a:pt x="16691" y="23"/>
                    </a:lnTo>
                    <a:lnTo>
                      <a:pt x="16725" y="33"/>
                    </a:lnTo>
                    <a:lnTo>
                      <a:pt x="16759" y="44"/>
                    </a:lnTo>
                    <a:lnTo>
                      <a:pt x="16792" y="57"/>
                    </a:lnTo>
                    <a:lnTo>
                      <a:pt x="16824" y="72"/>
                    </a:lnTo>
                    <a:lnTo>
                      <a:pt x="16856" y="88"/>
                    </a:lnTo>
                    <a:lnTo>
                      <a:pt x="16886" y="106"/>
                    </a:lnTo>
                    <a:lnTo>
                      <a:pt x="16916" y="125"/>
                    </a:lnTo>
                    <a:lnTo>
                      <a:pt x="16944" y="145"/>
                    </a:lnTo>
                    <a:lnTo>
                      <a:pt x="16972" y="167"/>
                    </a:lnTo>
                    <a:lnTo>
                      <a:pt x="16998" y="190"/>
                    </a:lnTo>
                    <a:lnTo>
                      <a:pt x="17024" y="213"/>
                    </a:lnTo>
                    <a:lnTo>
                      <a:pt x="17047" y="239"/>
                    </a:lnTo>
                    <a:lnTo>
                      <a:pt x="17070" y="265"/>
                    </a:lnTo>
                    <a:lnTo>
                      <a:pt x="17092" y="293"/>
                    </a:lnTo>
                    <a:lnTo>
                      <a:pt x="17112" y="321"/>
                    </a:lnTo>
                    <a:lnTo>
                      <a:pt x="17131" y="351"/>
                    </a:lnTo>
                    <a:lnTo>
                      <a:pt x="17149" y="381"/>
                    </a:lnTo>
                    <a:lnTo>
                      <a:pt x="17165" y="413"/>
                    </a:lnTo>
                    <a:lnTo>
                      <a:pt x="17180" y="445"/>
                    </a:lnTo>
                    <a:lnTo>
                      <a:pt x="17193" y="478"/>
                    </a:lnTo>
                    <a:lnTo>
                      <a:pt x="17204" y="512"/>
                    </a:lnTo>
                    <a:lnTo>
                      <a:pt x="17214" y="546"/>
                    </a:lnTo>
                    <a:lnTo>
                      <a:pt x="17222" y="582"/>
                    </a:lnTo>
                    <a:lnTo>
                      <a:pt x="17228" y="617"/>
                    </a:lnTo>
                    <a:lnTo>
                      <a:pt x="17233" y="653"/>
                    </a:lnTo>
                    <a:lnTo>
                      <a:pt x="17236" y="691"/>
                    </a:lnTo>
                    <a:lnTo>
                      <a:pt x="17237" y="727"/>
                    </a:lnTo>
                    <a:lnTo>
                      <a:pt x="17237" y="3783"/>
                    </a:lnTo>
                    <a:lnTo>
                      <a:pt x="17236" y="3819"/>
                    </a:lnTo>
                    <a:lnTo>
                      <a:pt x="17233" y="3857"/>
                    </a:lnTo>
                    <a:lnTo>
                      <a:pt x="17228" y="3893"/>
                    </a:lnTo>
                    <a:lnTo>
                      <a:pt x="17222" y="3928"/>
                    </a:lnTo>
                    <a:lnTo>
                      <a:pt x="17214" y="3964"/>
                    </a:lnTo>
                    <a:lnTo>
                      <a:pt x="17204" y="3998"/>
                    </a:lnTo>
                    <a:lnTo>
                      <a:pt x="17193" y="4032"/>
                    </a:lnTo>
                    <a:lnTo>
                      <a:pt x="17180" y="4065"/>
                    </a:lnTo>
                    <a:lnTo>
                      <a:pt x="17165" y="4097"/>
                    </a:lnTo>
                    <a:lnTo>
                      <a:pt x="17149" y="4129"/>
                    </a:lnTo>
                    <a:lnTo>
                      <a:pt x="17131" y="4159"/>
                    </a:lnTo>
                    <a:lnTo>
                      <a:pt x="17112" y="4189"/>
                    </a:lnTo>
                    <a:lnTo>
                      <a:pt x="17092" y="4217"/>
                    </a:lnTo>
                    <a:lnTo>
                      <a:pt x="17070" y="4245"/>
                    </a:lnTo>
                    <a:lnTo>
                      <a:pt x="17047" y="4271"/>
                    </a:lnTo>
                    <a:lnTo>
                      <a:pt x="17024" y="4297"/>
                    </a:lnTo>
                    <a:lnTo>
                      <a:pt x="16998" y="4320"/>
                    </a:lnTo>
                    <a:lnTo>
                      <a:pt x="16972" y="4343"/>
                    </a:lnTo>
                    <a:lnTo>
                      <a:pt x="16944" y="4365"/>
                    </a:lnTo>
                    <a:lnTo>
                      <a:pt x="16916" y="4385"/>
                    </a:lnTo>
                    <a:lnTo>
                      <a:pt x="16886" y="4404"/>
                    </a:lnTo>
                    <a:lnTo>
                      <a:pt x="16856" y="4422"/>
                    </a:lnTo>
                    <a:lnTo>
                      <a:pt x="16824" y="4438"/>
                    </a:lnTo>
                    <a:lnTo>
                      <a:pt x="16792" y="4453"/>
                    </a:lnTo>
                    <a:lnTo>
                      <a:pt x="16759" y="4466"/>
                    </a:lnTo>
                    <a:lnTo>
                      <a:pt x="16725" y="4478"/>
                    </a:lnTo>
                    <a:lnTo>
                      <a:pt x="16691" y="4487"/>
                    </a:lnTo>
                    <a:lnTo>
                      <a:pt x="16655" y="4495"/>
                    </a:lnTo>
                    <a:lnTo>
                      <a:pt x="16620" y="4501"/>
                    </a:lnTo>
                    <a:lnTo>
                      <a:pt x="16584" y="4507"/>
                    </a:lnTo>
                    <a:lnTo>
                      <a:pt x="16546" y="4509"/>
                    </a:lnTo>
                    <a:lnTo>
                      <a:pt x="16510" y="4510"/>
                    </a:lnTo>
                    <a:lnTo>
                      <a:pt x="727" y="4510"/>
                    </a:lnTo>
                    <a:lnTo>
                      <a:pt x="689" y="4509"/>
                    </a:lnTo>
                    <a:lnTo>
                      <a:pt x="653" y="4507"/>
                    </a:lnTo>
                    <a:lnTo>
                      <a:pt x="617" y="4501"/>
                    </a:lnTo>
                    <a:lnTo>
                      <a:pt x="581" y="4495"/>
                    </a:lnTo>
                    <a:lnTo>
                      <a:pt x="546" y="4487"/>
                    </a:lnTo>
                    <a:lnTo>
                      <a:pt x="512" y="4478"/>
                    </a:lnTo>
                    <a:lnTo>
                      <a:pt x="478" y="4466"/>
                    </a:lnTo>
                    <a:lnTo>
                      <a:pt x="445" y="4453"/>
                    </a:lnTo>
                    <a:lnTo>
                      <a:pt x="413" y="4438"/>
                    </a:lnTo>
                    <a:lnTo>
                      <a:pt x="381" y="4422"/>
                    </a:lnTo>
                    <a:lnTo>
                      <a:pt x="351" y="4404"/>
                    </a:lnTo>
                    <a:lnTo>
                      <a:pt x="321" y="4385"/>
                    </a:lnTo>
                    <a:lnTo>
                      <a:pt x="293" y="4365"/>
                    </a:lnTo>
                    <a:lnTo>
                      <a:pt x="265" y="4343"/>
                    </a:lnTo>
                    <a:lnTo>
                      <a:pt x="239" y="4320"/>
                    </a:lnTo>
                    <a:lnTo>
                      <a:pt x="213" y="4297"/>
                    </a:lnTo>
                    <a:lnTo>
                      <a:pt x="190" y="4271"/>
                    </a:lnTo>
                    <a:lnTo>
                      <a:pt x="167" y="4245"/>
                    </a:lnTo>
                    <a:lnTo>
                      <a:pt x="145" y="4217"/>
                    </a:lnTo>
                    <a:lnTo>
                      <a:pt x="125" y="4189"/>
                    </a:lnTo>
                    <a:lnTo>
                      <a:pt x="106" y="4159"/>
                    </a:lnTo>
                    <a:lnTo>
                      <a:pt x="88" y="4129"/>
                    </a:lnTo>
                    <a:lnTo>
                      <a:pt x="72" y="4097"/>
                    </a:lnTo>
                    <a:lnTo>
                      <a:pt x="57" y="4065"/>
                    </a:lnTo>
                    <a:lnTo>
                      <a:pt x="44" y="4032"/>
                    </a:lnTo>
                    <a:lnTo>
                      <a:pt x="32" y="3998"/>
                    </a:lnTo>
                    <a:lnTo>
                      <a:pt x="23" y="3964"/>
                    </a:lnTo>
                    <a:lnTo>
                      <a:pt x="15" y="3928"/>
                    </a:lnTo>
                    <a:lnTo>
                      <a:pt x="9" y="3893"/>
                    </a:lnTo>
                    <a:lnTo>
                      <a:pt x="3" y="3857"/>
                    </a:lnTo>
                    <a:lnTo>
                      <a:pt x="1" y="3819"/>
                    </a:lnTo>
                    <a:lnTo>
                      <a:pt x="0" y="3783"/>
                    </a:lnTo>
                    <a:lnTo>
                      <a:pt x="0" y="727"/>
                    </a:lnTo>
                    <a:lnTo>
                      <a:pt x="1" y="691"/>
                    </a:lnTo>
                    <a:lnTo>
                      <a:pt x="3" y="653"/>
                    </a:lnTo>
                    <a:lnTo>
                      <a:pt x="9" y="617"/>
                    </a:lnTo>
                    <a:lnTo>
                      <a:pt x="15" y="582"/>
                    </a:lnTo>
                    <a:lnTo>
                      <a:pt x="23" y="546"/>
                    </a:lnTo>
                    <a:lnTo>
                      <a:pt x="32" y="512"/>
                    </a:lnTo>
                    <a:lnTo>
                      <a:pt x="44" y="478"/>
                    </a:lnTo>
                    <a:lnTo>
                      <a:pt x="57" y="445"/>
                    </a:lnTo>
                    <a:lnTo>
                      <a:pt x="72" y="413"/>
                    </a:lnTo>
                    <a:lnTo>
                      <a:pt x="88" y="381"/>
                    </a:lnTo>
                    <a:lnTo>
                      <a:pt x="106" y="351"/>
                    </a:lnTo>
                    <a:lnTo>
                      <a:pt x="125" y="321"/>
                    </a:lnTo>
                    <a:lnTo>
                      <a:pt x="145" y="293"/>
                    </a:lnTo>
                    <a:lnTo>
                      <a:pt x="167" y="265"/>
                    </a:lnTo>
                    <a:lnTo>
                      <a:pt x="190" y="239"/>
                    </a:lnTo>
                    <a:lnTo>
                      <a:pt x="213" y="213"/>
                    </a:lnTo>
                    <a:lnTo>
                      <a:pt x="239" y="190"/>
                    </a:lnTo>
                    <a:lnTo>
                      <a:pt x="265" y="167"/>
                    </a:lnTo>
                    <a:lnTo>
                      <a:pt x="293" y="145"/>
                    </a:lnTo>
                    <a:lnTo>
                      <a:pt x="321" y="125"/>
                    </a:lnTo>
                    <a:lnTo>
                      <a:pt x="351" y="106"/>
                    </a:lnTo>
                    <a:lnTo>
                      <a:pt x="381" y="88"/>
                    </a:lnTo>
                    <a:lnTo>
                      <a:pt x="413" y="72"/>
                    </a:lnTo>
                    <a:lnTo>
                      <a:pt x="445" y="57"/>
                    </a:lnTo>
                    <a:lnTo>
                      <a:pt x="478" y="44"/>
                    </a:lnTo>
                    <a:lnTo>
                      <a:pt x="512" y="33"/>
                    </a:lnTo>
                    <a:lnTo>
                      <a:pt x="546" y="23"/>
                    </a:lnTo>
                    <a:lnTo>
                      <a:pt x="581" y="15"/>
                    </a:lnTo>
                    <a:lnTo>
                      <a:pt x="617" y="9"/>
                    </a:lnTo>
                    <a:lnTo>
                      <a:pt x="653" y="4"/>
                    </a:lnTo>
                    <a:lnTo>
                      <a:pt x="689" y="1"/>
                    </a:lnTo>
                    <a:lnTo>
                      <a:pt x="727" y="0"/>
                    </a:lnTo>
                    <a:close/>
                    <a:moveTo>
                      <a:pt x="1424" y="859"/>
                    </a:moveTo>
                    <a:lnTo>
                      <a:pt x="2541" y="859"/>
                    </a:lnTo>
                    <a:lnTo>
                      <a:pt x="2541" y="1976"/>
                    </a:lnTo>
                    <a:lnTo>
                      <a:pt x="1424" y="1976"/>
                    </a:lnTo>
                    <a:lnTo>
                      <a:pt x="1424" y="859"/>
                    </a:lnTo>
                    <a:close/>
                    <a:moveTo>
                      <a:pt x="3158" y="859"/>
                    </a:moveTo>
                    <a:lnTo>
                      <a:pt x="4275" y="859"/>
                    </a:lnTo>
                    <a:lnTo>
                      <a:pt x="4275" y="1976"/>
                    </a:lnTo>
                    <a:lnTo>
                      <a:pt x="3158" y="1976"/>
                    </a:lnTo>
                    <a:lnTo>
                      <a:pt x="3158" y="859"/>
                    </a:lnTo>
                    <a:close/>
                    <a:moveTo>
                      <a:pt x="1424" y="2534"/>
                    </a:moveTo>
                    <a:lnTo>
                      <a:pt x="2541" y="2534"/>
                    </a:lnTo>
                    <a:lnTo>
                      <a:pt x="2541" y="3651"/>
                    </a:lnTo>
                    <a:lnTo>
                      <a:pt x="1424" y="3651"/>
                    </a:lnTo>
                    <a:lnTo>
                      <a:pt x="1424" y="2534"/>
                    </a:lnTo>
                    <a:close/>
                    <a:moveTo>
                      <a:pt x="3158" y="2534"/>
                    </a:moveTo>
                    <a:lnTo>
                      <a:pt x="4275" y="2534"/>
                    </a:lnTo>
                    <a:lnTo>
                      <a:pt x="4275" y="3651"/>
                    </a:lnTo>
                    <a:lnTo>
                      <a:pt x="3158" y="3651"/>
                    </a:lnTo>
                    <a:lnTo>
                      <a:pt x="3158" y="2534"/>
                    </a:lnTo>
                    <a:close/>
                    <a:moveTo>
                      <a:pt x="6777" y="2534"/>
                    </a:moveTo>
                    <a:lnTo>
                      <a:pt x="7893" y="2534"/>
                    </a:lnTo>
                    <a:lnTo>
                      <a:pt x="7893" y="3651"/>
                    </a:lnTo>
                    <a:lnTo>
                      <a:pt x="6777" y="3651"/>
                    </a:lnTo>
                    <a:lnTo>
                      <a:pt x="6777" y="2534"/>
                    </a:lnTo>
                    <a:close/>
                  </a:path>
                </a:pathLst>
              </a:custGeom>
              <a:solidFill>
                <a:srgbClr val="00B0F0"/>
              </a:solidFill>
              <a:ln>
                <a:noFill/>
              </a:ln>
              <a:effectLst>
                <a:outerShdw blurRad="50800" dist="38100" dir="5400000" algn="t" rotWithShape="0">
                  <a:prstClr val="black">
                    <a:alpha val="40000"/>
                  </a:prstClr>
                </a:outerShdw>
              </a:effectLst>
            </p:spPr>
            <p:txBody>
              <a:bodyPr vert="horz" wrap="square" lIns="91461" tIns="45731" rIns="91461" bIns="45731" numCol="1" rtlCol="0" anchor="t" anchorCtr="0" compatLnSpc="1"/>
              <a:lstStyle/>
              <a:p>
                <a:pPr marL="0" marR="0" lvl="0" indent="0" defTabSz="1219200" eaLnBrk="1" fontAlgn="auto" latinLnBrk="0" hangingPunct="1">
                  <a:lnSpc>
                    <a:spcPct val="100000"/>
                  </a:lnSpc>
                  <a:spcBef>
                    <a:spcPts val="0"/>
                  </a:spcBef>
                  <a:spcAft>
                    <a:spcPts val="0"/>
                  </a:spcAft>
                  <a:buClr>
                    <a:srgbClr val="CC9900"/>
                  </a:buClr>
                  <a:buSzTx/>
                  <a:buFont typeface="Wingdings" panose="05000000000000000000" pitchFamily="2" charset="2"/>
                  <a:buChar char="n"/>
                  <a:defRPr/>
                </a:pPr>
                <a:endParaRPr kumimoji="0" lang="zh-CN" altLang="en-US" sz="2800" b="1" i="0" u="none" strike="noStrike" kern="0" cap="none" spc="0" normalizeH="0" baseline="0" noProof="0" dirty="0">
                  <a:ln>
                    <a:noFill/>
                  </a:ln>
                  <a:solidFill>
                    <a:prstClr val="black"/>
                  </a:solidFill>
                  <a:effectLst/>
                  <a:uLnTx/>
                  <a:uFillTx/>
                  <a:latin typeface="Arial" panose="020B0604020202020204" pitchFamily="34" charset="0"/>
                  <a:ea typeface="微软雅黑" charset="-122"/>
                  <a:cs typeface="Arial" panose="020B0604020202020204" pitchFamily="34" charset="0"/>
                  <a:sym typeface="+mn-lt"/>
                </a:endParaRPr>
              </a:p>
            </p:txBody>
          </p:sp>
        </p:grpSp>
        <p:cxnSp>
          <p:nvCxnSpPr>
            <p:cNvPr id="89" name="Straight Connector 404"/>
            <p:cNvCxnSpPr/>
            <p:nvPr/>
          </p:nvCxnSpPr>
          <p:spPr>
            <a:xfrm>
              <a:off x="2863699" y="2108902"/>
              <a:ext cx="301420" cy="0"/>
            </a:xfrm>
            <a:prstGeom prst="line">
              <a:avLst/>
            </a:prstGeom>
            <a:noFill/>
            <a:ln w="9525" cap="flat" cmpd="sng" algn="ctr">
              <a:solidFill>
                <a:srgbClr val="4F81BD">
                  <a:lumMod val="40000"/>
                  <a:lumOff val="60000"/>
                </a:srgbClr>
              </a:solidFill>
              <a:prstDash val="sysDash"/>
            </a:ln>
            <a:effectLst/>
          </p:spPr>
        </p:cxnSp>
        <p:cxnSp>
          <p:nvCxnSpPr>
            <p:cNvPr id="90" name="Straight Connector 405"/>
            <p:cNvCxnSpPr/>
            <p:nvPr/>
          </p:nvCxnSpPr>
          <p:spPr>
            <a:xfrm>
              <a:off x="2849738" y="1964975"/>
              <a:ext cx="315382" cy="138980"/>
            </a:xfrm>
            <a:prstGeom prst="line">
              <a:avLst/>
            </a:prstGeom>
            <a:noFill/>
            <a:ln w="9525" cap="flat" cmpd="sng" algn="ctr">
              <a:solidFill>
                <a:srgbClr val="4F81BD">
                  <a:lumMod val="40000"/>
                  <a:lumOff val="60000"/>
                </a:srgbClr>
              </a:solidFill>
              <a:prstDash val="sysDash"/>
            </a:ln>
            <a:effectLst/>
          </p:spPr>
        </p:cxnSp>
        <p:cxnSp>
          <p:nvCxnSpPr>
            <p:cNvPr id="91" name="Straight Connector 407"/>
            <p:cNvCxnSpPr/>
            <p:nvPr/>
          </p:nvCxnSpPr>
          <p:spPr>
            <a:xfrm flipV="1">
              <a:off x="2861656" y="2113551"/>
              <a:ext cx="299046" cy="160574"/>
            </a:xfrm>
            <a:prstGeom prst="line">
              <a:avLst/>
            </a:prstGeom>
            <a:noFill/>
            <a:ln w="9525" cap="flat" cmpd="sng" algn="ctr">
              <a:solidFill>
                <a:srgbClr val="4F81BD">
                  <a:lumMod val="40000"/>
                  <a:lumOff val="60000"/>
                </a:srgbClr>
              </a:solidFill>
              <a:prstDash val="sysDash"/>
            </a:ln>
            <a:effectLst/>
          </p:spPr>
        </p:cxnSp>
        <p:cxnSp>
          <p:nvCxnSpPr>
            <p:cNvPr id="92" name="Straight Connector 409"/>
            <p:cNvCxnSpPr/>
            <p:nvPr/>
          </p:nvCxnSpPr>
          <p:spPr>
            <a:xfrm>
              <a:off x="3458367" y="2099818"/>
              <a:ext cx="267881" cy="0"/>
            </a:xfrm>
            <a:prstGeom prst="line">
              <a:avLst/>
            </a:prstGeom>
            <a:noFill/>
            <a:ln w="9525" cap="flat" cmpd="sng" algn="ctr">
              <a:solidFill>
                <a:srgbClr val="4F81BD">
                  <a:lumMod val="40000"/>
                  <a:lumOff val="60000"/>
                </a:srgbClr>
              </a:solidFill>
              <a:prstDash val="sysDash"/>
            </a:ln>
            <a:effectLst/>
          </p:spPr>
        </p:cxnSp>
      </p:grpSp>
      <p:cxnSp>
        <p:nvCxnSpPr>
          <p:cNvPr id="22" name="直接连接符 21"/>
          <p:cNvCxnSpPr>
            <a:endCxn id="45" idx="1"/>
          </p:cNvCxnSpPr>
          <p:nvPr/>
        </p:nvCxnSpPr>
        <p:spPr>
          <a:xfrm flipV="1">
            <a:off x="1470660" y="2509520"/>
            <a:ext cx="892810" cy="483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5" idx="1"/>
          </p:cNvCxnSpPr>
          <p:nvPr/>
        </p:nvCxnSpPr>
        <p:spPr>
          <a:xfrm flipV="1">
            <a:off x="2707640" y="2327910"/>
            <a:ext cx="398145"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93190" y="1870710"/>
            <a:ext cx="1185545" cy="74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1" idx="3"/>
            <a:endCxn id="45" idx="1"/>
          </p:cNvCxnSpPr>
          <p:nvPr/>
        </p:nvCxnSpPr>
        <p:spPr>
          <a:xfrm>
            <a:off x="1393190" y="2419985"/>
            <a:ext cx="970280" cy="89535"/>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874385" y="1807845"/>
            <a:ext cx="2546985" cy="4845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4" name="矩形 45"/>
          <p:cNvSpPr>
            <a:spLocks noChangeArrowheads="1"/>
          </p:cNvSpPr>
          <p:nvPr/>
        </p:nvSpPr>
        <p:spPr bwMode="auto">
          <a:xfrm>
            <a:off x="5791200" y="1820545"/>
            <a:ext cx="2829560" cy="260350"/>
          </a:xfrm>
          <a:prstGeom prst="rect">
            <a:avLst/>
          </a:prstGeom>
          <a:noFill/>
          <a:ln w="9525">
            <a:noFill/>
            <a:miter lim="800000"/>
          </a:ln>
        </p:spPr>
        <p:txBody>
          <a:bodyPr wrap="square">
            <a:spAutoFit/>
          </a:bodyPr>
          <a:lstStyle/>
          <a:p>
            <a:pPr marL="0" lvl="4" algn="ctr">
              <a:defRPr/>
            </a:pPr>
            <a:r>
              <a:rPr kumimoji="1" lang="en-US" altLang="zh-CN" sz="1100" b="1" dirty="0">
                <a:solidFill>
                  <a:srgbClr val="FF0000"/>
                </a:solidFill>
                <a:latin typeface="微软雅黑"/>
                <a:ea typeface="微软雅黑"/>
                <a:sym typeface="+mn-ea"/>
              </a:rPr>
              <a:t>Backbone </a:t>
            </a:r>
            <a:r>
              <a:rPr kumimoji="1" lang="en-US" altLang="zh-CN" sz="1100" b="1" dirty="0">
                <a:solidFill>
                  <a:srgbClr val="FF0000"/>
                </a:solidFill>
                <a:latin typeface="微软雅黑"/>
                <a:ea typeface="微软雅黑"/>
                <a:sym typeface="+mn-ea"/>
              </a:rPr>
              <a:t>Network</a:t>
            </a:r>
            <a:endParaRPr kumimoji="1" lang="en-US" altLang="zh-CN" sz="1100" b="1" dirty="0">
              <a:solidFill>
                <a:prstClr val="black"/>
              </a:solidFill>
              <a:latin typeface="微软雅黑"/>
              <a:ea typeface="微软雅黑"/>
            </a:endParaRPr>
          </a:p>
        </p:txBody>
      </p:sp>
      <p:sp>
        <p:nvSpPr>
          <p:cNvPr id="35" name="矩形 34"/>
          <p:cNvSpPr/>
          <p:nvPr/>
        </p:nvSpPr>
        <p:spPr>
          <a:xfrm>
            <a:off x="3106420" y="2089150"/>
            <a:ext cx="1888490" cy="47688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矩形 45"/>
          <p:cNvSpPr>
            <a:spLocks noChangeArrowheads="1"/>
          </p:cNvSpPr>
          <p:nvPr/>
        </p:nvSpPr>
        <p:spPr bwMode="auto">
          <a:xfrm>
            <a:off x="2926080" y="2215515"/>
            <a:ext cx="2200275" cy="260350"/>
          </a:xfrm>
          <a:prstGeom prst="rect">
            <a:avLst/>
          </a:prstGeom>
          <a:noFill/>
          <a:ln w="9525">
            <a:noFill/>
            <a:miter lim="800000"/>
          </a:ln>
        </p:spPr>
        <p:txBody>
          <a:bodyPr wrap="square">
            <a:spAutoFit/>
          </a:bodyPr>
          <a:lstStyle/>
          <a:p>
            <a:pPr algn="ctr">
              <a:defRPr/>
            </a:pPr>
            <a:r>
              <a:rPr kumimoji="1" lang="en-US" altLang="zh-CN" sz="1100" b="1" dirty="0">
                <a:solidFill>
                  <a:srgbClr val="FF0000"/>
                </a:solidFill>
                <a:latin typeface="微软雅黑"/>
                <a:ea typeface="微软雅黑"/>
              </a:rPr>
              <a:t>M</a:t>
            </a:r>
            <a:r>
              <a:rPr kumimoji="1" lang="zh-CN" altLang="en-US" sz="1100" b="1" dirty="0">
                <a:solidFill>
                  <a:srgbClr val="FF0000"/>
                </a:solidFill>
                <a:latin typeface="微软雅黑"/>
                <a:ea typeface="微软雅黑"/>
              </a:rPr>
              <a:t>etropolitan-area </a:t>
            </a:r>
            <a:r>
              <a:rPr kumimoji="1" lang="en-US" altLang="zh-CN" sz="1100" b="1" dirty="0">
                <a:solidFill>
                  <a:srgbClr val="FF0000"/>
                </a:solidFill>
                <a:latin typeface="微软雅黑"/>
                <a:ea typeface="微软雅黑"/>
              </a:rPr>
              <a:t>N</a:t>
            </a:r>
            <a:r>
              <a:rPr kumimoji="1" lang="zh-CN" altLang="en-US" sz="1100" b="1" dirty="0">
                <a:solidFill>
                  <a:srgbClr val="FF0000"/>
                </a:solidFill>
                <a:latin typeface="微软雅黑"/>
                <a:ea typeface="微软雅黑"/>
              </a:rPr>
              <a:t>etwork</a:t>
            </a:r>
            <a:endParaRPr kumimoji="1" lang="en-US" altLang="zh-CN" sz="1100" b="1" dirty="0">
              <a:solidFill>
                <a:prstClr val="black"/>
              </a:solidFill>
              <a:latin typeface="微软雅黑"/>
              <a:ea typeface="微软雅黑"/>
            </a:endParaRPr>
          </a:p>
        </p:txBody>
      </p:sp>
      <p:sp>
        <p:nvSpPr>
          <p:cNvPr id="37" name="矩形 36"/>
          <p:cNvSpPr/>
          <p:nvPr/>
        </p:nvSpPr>
        <p:spPr>
          <a:xfrm>
            <a:off x="5874385" y="2423160"/>
            <a:ext cx="2546985" cy="4400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矩形 45"/>
          <p:cNvSpPr>
            <a:spLocks noChangeArrowheads="1"/>
          </p:cNvSpPr>
          <p:nvPr/>
        </p:nvSpPr>
        <p:spPr bwMode="auto">
          <a:xfrm>
            <a:off x="6288405" y="2423160"/>
            <a:ext cx="1719580" cy="429895"/>
          </a:xfrm>
          <a:prstGeom prst="rect">
            <a:avLst/>
          </a:prstGeom>
          <a:noFill/>
          <a:ln w="9525">
            <a:noFill/>
            <a:miter lim="800000"/>
          </a:ln>
        </p:spPr>
        <p:txBody>
          <a:bodyPr wrap="square">
            <a:spAutoFit/>
          </a:bodyPr>
          <a:lstStyle/>
          <a:p>
            <a:pPr marL="0" lvl="4" algn="ctr">
              <a:defRPr/>
            </a:pPr>
            <a:r>
              <a:rPr kumimoji="1" lang="en-US" altLang="zh-CN" sz="1100" b="1" dirty="0" err="1">
                <a:solidFill>
                  <a:srgbClr val="FF0000"/>
                </a:solidFill>
                <a:latin typeface="微软雅黑"/>
                <a:ea typeface="微软雅黑"/>
              </a:rPr>
              <a:t>Backbone </a:t>
            </a:r>
            <a:r>
              <a:rPr kumimoji="1" lang="en-US" altLang="zh-CN" sz="1100" b="1" dirty="0" err="1">
                <a:solidFill>
                  <a:srgbClr val="FF0000"/>
                </a:solidFill>
                <a:latin typeface="微软雅黑"/>
                <a:ea typeface="微软雅黑"/>
              </a:rPr>
              <a:t>Network</a:t>
            </a:r>
            <a:endParaRPr kumimoji="1" lang="en-US" altLang="zh-CN" sz="1100" b="1" dirty="0">
              <a:solidFill>
                <a:srgbClr val="FF0000"/>
              </a:solidFill>
              <a:latin typeface="微软雅黑"/>
              <a:ea typeface="微软雅黑"/>
            </a:endParaRPr>
          </a:p>
          <a:p>
            <a:pPr marL="0" lvl="4" algn="ctr">
              <a:defRPr/>
            </a:pPr>
            <a:endParaRPr kumimoji="1" lang="en-US" altLang="zh-CN" sz="1100" b="1" dirty="0">
              <a:solidFill>
                <a:prstClr val="black"/>
              </a:solidFill>
              <a:latin typeface="微软雅黑"/>
              <a:ea typeface="微软雅黑"/>
            </a:endParaRPr>
          </a:p>
        </p:txBody>
      </p:sp>
      <p:pic>
        <p:nvPicPr>
          <p:cNvPr id="41" name="图片 40"/>
          <p:cNvPicPr>
            <a:picLocks noChangeAspect="1"/>
          </p:cNvPicPr>
          <p:nvPr/>
        </p:nvPicPr>
        <p:blipFill>
          <a:blip r:embed="rId2" cstate="print">
            <a:clrChange>
              <a:clrFrom>
                <a:srgbClr val="FFFFFF"/>
              </a:clrFrom>
              <a:clrTo>
                <a:srgbClr val="FFFFFF">
                  <a:alpha val="0"/>
                </a:srgbClr>
              </a:clrTo>
            </a:clrChange>
          </a:blip>
          <a:stretch>
            <a:fillRect/>
          </a:stretch>
        </p:blipFill>
        <p:spPr>
          <a:xfrm>
            <a:off x="973455" y="2340610"/>
            <a:ext cx="419735" cy="158750"/>
          </a:xfrm>
          <a:prstGeom prst="rect">
            <a:avLst/>
          </a:prstGeom>
        </p:spPr>
      </p:pic>
      <p:cxnSp>
        <p:nvCxnSpPr>
          <p:cNvPr id="43" name="直接连接符 42"/>
          <p:cNvCxnSpPr>
            <a:stCxn id="35" idx="3"/>
            <a:endCxn id="37" idx="1"/>
          </p:cNvCxnSpPr>
          <p:nvPr/>
        </p:nvCxnSpPr>
        <p:spPr>
          <a:xfrm>
            <a:off x="4994910" y="2327910"/>
            <a:ext cx="879475" cy="315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2" idx="1"/>
          </p:cNvCxnSpPr>
          <p:nvPr/>
        </p:nvCxnSpPr>
        <p:spPr>
          <a:xfrm flipV="1">
            <a:off x="4994910" y="2051050"/>
            <a:ext cx="880110" cy="277495"/>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18"/>
          <p:cNvSpPr txBox="1"/>
          <p:nvPr/>
        </p:nvSpPr>
        <p:spPr>
          <a:xfrm>
            <a:off x="540385" y="3313430"/>
            <a:ext cx="2284730" cy="252730"/>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1100" b="1" i="0" u="none" strike="noStrike" kern="0" cap="none" spc="0" normalizeH="0" baseline="0">
                <a:ln>
                  <a:noFill/>
                </a:ln>
                <a:solidFill>
                  <a:srgbClr val="C00000"/>
                </a:solidFill>
                <a:effectLst/>
                <a:uLnTx/>
                <a:uFillTx/>
                <a:latin typeface="Arial" panose="020B0604020202020204" pitchFamily="34" charset="0"/>
                <a:ea typeface="微软雅黑" charset="-122"/>
                <a:cs typeface="Arial" panose="020B0604020202020204" pitchFamily="34" charset="0"/>
              </a:defRPr>
            </a:lvl1pPr>
          </a:lstStyle>
          <a:p>
            <a:r>
              <a:rPr sz="1050" dirty="0">
                <a:sym typeface="+mn-ea"/>
              </a:rPr>
              <a:t>Enterprise site</a:t>
            </a:r>
            <a:endParaRPr sz="1050" dirty="0">
              <a:sym typeface="+mn-ea"/>
            </a:endParaRPr>
          </a:p>
        </p:txBody>
      </p:sp>
      <p:cxnSp>
        <p:nvCxnSpPr>
          <p:cNvPr id="61" name="直接连接符 60"/>
          <p:cNvCxnSpPr>
            <a:stCxn id="32" idx="3"/>
          </p:cNvCxnSpPr>
          <p:nvPr/>
        </p:nvCxnSpPr>
        <p:spPr>
          <a:xfrm>
            <a:off x="8421370" y="2050415"/>
            <a:ext cx="234315" cy="3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3"/>
          </p:cNvCxnSpPr>
          <p:nvPr/>
        </p:nvCxnSpPr>
        <p:spPr>
          <a:xfrm flipV="1">
            <a:off x="8421370" y="2444115"/>
            <a:ext cx="258445" cy="199390"/>
          </a:xfrm>
          <a:prstGeom prst="line">
            <a:avLst/>
          </a:prstGeom>
        </p:spPr>
        <p:style>
          <a:lnRef idx="1">
            <a:schemeClr val="accent1"/>
          </a:lnRef>
          <a:fillRef idx="0">
            <a:schemeClr val="accent1"/>
          </a:fillRef>
          <a:effectRef idx="0">
            <a:schemeClr val="accent1"/>
          </a:effectRef>
          <a:fontRef idx="minor">
            <a:schemeClr val="tx1"/>
          </a:fontRef>
        </p:style>
      </p:cxnSp>
      <p:pic>
        <p:nvPicPr>
          <p:cNvPr id="347" name="Picture 10" descr="tubiao更改图形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2990" y="2340610"/>
            <a:ext cx="501650" cy="26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 name="object 24"/>
          <p:cNvSpPr/>
          <p:nvPr/>
        </p:nvSpPr>
        <p:spPr>
          <a:xfrm>
            <a:off x="8679815" y="1584325"/>
            <a:ext cx="2813050" cy="159702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373" name="object 30"/>
          <p:cNvSpPr/>
          <p:nvPr/>
        </p:nvSpPr>
        <p:spPr>
          <a:xfrm>
            <a:off x="10415270" y="172974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374" name="object 30"/>
          <p:cNvSpPr/>
          <p:nvPr/>
        </p:nvSpPr>
        <p:spPr>
          <a:xfrm>
            <a:off x="10415270" y="200660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5" name="object 30"/>
          <p:cNvSpPr/>
          <p:nvPr/>
        </p:nvSpPr>
        <p:spPr>
          <a:xfrm>
            <a:off x="10415270" y="2282190"/>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6" name="object 30"/>
          <p:cNvSpPr/>
          <p:nvPr/>
        </p:nvSpPr>
        <p:spPr>
          <a:xfrm>
            <a:off x="10415270" y="2545715"/>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377" name="object 30"/>
          <p:cNvSpPr/>
          <p:nvPr/>
        </p:nvSpPr>
        <p:spPr>
          <a:xfrm>
            <a:off x="10415270" y="2823845"/>
            <a:ext cx="977900" cy="26035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378" name="图片 377" descr="核心路由器.png"/>
          <p:cNvPicPr>
            <a:picLocks noChangeAspect="1"/>
          </p:cNvPicPr>
          <p:nvPr/>
        </p:nvPicPr>
        <p:blipFill>
          <a:blip r:embed="rId4" cstate="print"/>
          <a:stretch>
            <a:fillRect/>
          </a:stretch>
        </p:blipFill>
        <p:spPr>
          <a:xfrm>
            <a:off x="9675495" y="2582545"/>
            <a:ext cx="358140" cy="189230"/>
          </a:xfrm>
          <a:prstGeom prst="rect">
            <a:avLst/>
          </a:prstGeom>
        </p:spPr>
      </p:pic>
      <p:pic>
        <p:nvPicPr>
          <p:cNvPr id="379" name="图片 378" descr="CE12800交换机-蓝.png"/>
          <p:cNvPicPr>
            <a:picLocks noChangeAspect="1"/>
          </p:cNvPicPr>
          <p:nvPr/>
        </p:nvPicPr>
        <p:blipFill>
          <a:blip r:embed="rId5" cstate="print"/>
          <a:stretch>
            <a:fillRect/>
          </a:stretch>
        </p:blipFill>
        <p:spPr>
          <a:xfrm>
            <a:off x="9679940" y="2075180"/>
            <a:ext cx="358140" cy="189230"/>
          </a:xfrm>
          <a:prstGeom prst="rect">
            <a:avLst/>
          </a:prstGeom>
        </p:spPr>
      </p:pic>
      <p:cxnSp>
        <p:nvCxnSpPr>
          <p:cNvPr id="380" name="直接连接符 142"/>
          <p:cNvCxnSpPr>
            <a:stCxn id="347" idx="3"/>
            <a:endCxn id="378" idx="1"/>
          </p:cNvCxnSpPr>
          <p:nvPr/>
        </p:nvCxnSpPr>
        <p:spPr>
          <a:xfrm>
            <a:off x="9184640" y="2475230"/>
            <a:ext cx="490855" cy="201930"/>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381" name="直接连接符 144"/>
          <p:cNvCxnSpPr>
            <a:stCxn id="379" idx="1"/>
            <a:endCxn id="347" idx="3"/>
          </p:cNvCxnSpPr>
          <p:nvPr/>
        </p:nvCxnSpPr>
        <p:spPr>
          <a:xfrm flipH="1">
            <a:off x="9184640" y="2170430"/>
            <a:ext cx="495300" cy="305435"/>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382" name="TextBox 183"/>
          <p:cNvSpPr txBox="1"/>
          <p:nvPr/>
        </p:nvSpPr>
        <p:spPr>
          <a:xfrm>
            <a:off x="9184005" y="2753360"/>
            <a:ext cx="1312545" cy="234315"/>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83" name="TextBox 183"/>
          <p:cNvSpPr txBox="1"/>
          <p:nvPr/>
        </p:nvSpPr>
        <p:spPr>
          <a:xfrm>
            <a:off x="9299575" y="2241550"/>
            <a:ext cx="1118870" cy="208915"/>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85" name="矩形 384"/>
          <p:cNvSpPr/>
          <p:nvPr/>
        </p:nvSpPr>
        <p:spPr>
          <a:xfrm>
            <a:off x="8687435" y="1807210"/>
            <a:ext cx="1721485" cy="1248410"/>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28" name="文本框 27"/>
          <p:cNvSpPr txBox="1"/>
          <p:nvPr/>
        </p:nvSpPr>
        <p:spPr>
          <a:xfrm>
            <a:off x="540385" y="3654425"/>
            <a:ext cx="10951845" cy="3041015"/>
          </a:xfrm>
          <a:prstGeom prst="rect">
            <a:avLst/>
          </a:prstGeom>
          <a:noFill/>
        </p:spPr>
        <p:txBody>
          <a:bodyPr wrap="square" rtlCol="0" anchor="t">
            <a:spAutoFit/>
          </a:bodyPr>
          <a:p>
            <a:pPr>
              <a:lnSpc>
                <a:spcPct val="120000"/>
              </a:lnSpc>
              <a:spcBef>
                <a:spcPts val="0"/>
              </a:spcBef>
              <a:spcAft>
                <a:spcPts val="0"/>
              </a:spcAft>
            </a:pPr>
            <a:r>
              <a:rPr lang="en-US" altLang="zh-CN" sz="1600" b="1">
                <a:solidFill>
                  <a:schemeClr val="tx1"/>
                </a:solidFill>
                <a:ea typeface="微软雅黑" charset="0"/>
                <a:cs typeface="+mn-lt"/>
              </a:rPr>
              <a:t>User Reqirement</a:t>
            </a:r>
            <a:r>
              <a:rPr lang="zh-CN" altLang="en-US" sz="1600" b="1">
                <a:solidFill>
                  <a:schemeClr val="tx1"/>
                </a:solidFill>
                <a:ea typeface="微软雅黑" charset="0"/>
                <a:cs typeface="+mn-lt"/>
              </a:rPr>
              <a:t>：</a:t>
            </a:r>
            <a:endParaRPr lang="zh-CN" altLang="en-US" sz="1600" b="1">
              <a:solidFill>
                <a:schemeClr val="tx1"/>
              </a:solidFill>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zh-CN" altLang="en-US" sz="1600" dirty="0">
                <a:solidFill>
                  <a:schemeClr val="tx1"/>
                </a:solidFill>
                <a:ea typeface="微软雅黑" charset="0"/>
                <a:cs typeface="+mn-lt"/>
              </a:rPr>
              <a:t>Small and Medium-sized enterprises： </a:t>
            </a:r>
            <a:r>
              <a:rPr sz="1600">
                <a:ea typeface="微软雅黑" charset="0"/>
                <a:cs typeface="+mn-lt"/>
              </a:rPr>
              <a:t>services and data in public cloud </a:t>
            </a:r>
            <a:endParaRPr sz="1600">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sz="1600" dirty="0">
                <a:ea typeface="微软雅黑" charset="0"/>
                <a:cs typeface="+mn-lt"/>
                <a:sym typeface="+mn-ea"/>
              </a:rPr>
              <a:t>Some Typical applications</a:t>
            </a:r>
            <a:r>
              <a:rPr lang="zh-CN" sz="1600" dirty="0">
                <a:ea typeface="微软雅黑" charset="0"/>
                <a:cs typeface="+mn-lt"/>
                <a:sym typeface="+mn-ea"/>
              </a:rPr>
              <a:t>（</a:t>
            </a:r>
            <a:r>
              <a:rPr lang="en-US" altLang="zh-CN" sz="1600" dirty="0">
                <a:ea typeface="微软雅黑" charset="0"/>
                <a:cs typeface="+mn-lt"/>
                <a:sym typeface="+mn-ea"/>
              </a:rPr>
              <a:t>AR/VR</a:t>
            </a:r>
            <a:r>
              <a:rPr lang="zh-CN" sz="1600" dirty="0">
                <a:ea typeface="微软雅黑" charset="0"/>
                <a:cs typeface="+mn-lt"/>
                <a:sym typeface="+mn-ea"/>
              </a:rPr>
              <a:t>）：</a:t>
            </a:r>
            <a:r>
              <a:rPr lang="zh-CN" altLang="en-US" sz="1600" dirty="0">
                <a:solidFill>
                  <a:schemeClr val="tx1"/>
                </a:solidFill>
                <a:ea typeface="微软雅黑" charset="0"/>
                <a:cs typeface="+mn-lt"/>
              </a:rPr>
              <a:t>Strict</a:t>
            </a:r>
            <a:r>
              <a:rPr lang="en-US" altLang="zh-CN" sz="1600" dirty="0">
                <a:solidFill>
                  <a:schemeClr val="tx1"/>
                </a:solidFill>
                <a:ea typeface="微软雅黑" charset="0"/>
                <a:cs typeface="+mn-lt"/>
              </a:rPr>
              <a:t> QoS</a:t>
            </a:r>
            <a:r>
              <a:rPr lang="zh-CN" altLang="en-US" sz="1600" dirty="0">
                <a:solidFill>
                  <a:schemeClr val="tx1"/>
                </a:solidFill>
                <a:ea typeface="微软雅黑" charset="0"/>
                <a:cs typeface="+mn-lt"/>
              </a:rPr>
              <a:t> requirements</a:t>
            </a:r>
            <a:r>
              <a:rPr lang="en-US" altLang="zh-CN" sz="1600" dirty="0">
                <a:solidFill>
                  <a:schemeClr val="tx1"/>
                </a:solidFill>
                <a:ea typeface="微软雅黑" charset="0"/>
                <a:cs typeface="+mn-lt"/>
              </a:rPr>
              <a:t>, D</a:t>
            </a:r>
            <a:r>
              <a:rPr sz="1600" dirty="0">
                <a:cs typeface="+mn-lt"/>
                <a:sym typeface="+mn-ea"/>
              </a:rPr>
              <a:t>elay-sensitive</a:t>
            </a:r>
            <a:endParaRPr lang="zh-CN" altLang="en-US" sz="1600" dirty="0">
              <a:solidFill>
                <a:schemeClr val="tx1"/>
              </a:solidFill>
              <a:ea typeface="微软雅黑" charset="0"/>
              <a:cs typeface="+mn-lt"/>
            </a:endParaRPr>
          </a:p>
          <a:p>
            <a:pPr marL="285750" indent="-285750">
              <a:lnSpc>
                <a:spcPct val="120000"/>
              </a:lnSpc>
              <a:spcBef>
                <a:spcPts val="0"/>
              </a:spcBef>
              <a:spcAft>
                <a:spcPts val="0"/>
              </a:spcAft>
            </a:pPr>
            <a:r>
              <a:rPr lang="en-US" altLang="zh-CN" sz="1600" b="1">
                <a:ea typeface="微软雅黑" charset="0"/>
                <a:cs typeface="+mn-lt"/>
              </a:rPr>
              <a:t>Current Network Solution</a:t>
            </a:r>
            <a:r>
              <a:rPr lang="zh-CN" altLang="en-US" sz="1600" b="1">
                <a:ea typeface="微软雅黑" charset="0"/>
                <a:cs typeface="+mn-lt"/>
              </a:rPr>
              <a:t>：</a:t>
            </a:r>
            <a:endParaRPr lang="zh-CN" altLang="en-US" sz="1600" b="1">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en-US" sz="1600">
                <a:ea typeface="微软雅黑" charset="0"/>
                <a:cs typeface="+mn-lt"/>
              </a:rPr>
              <a:t>E</a:t>
            </a:r>
            <a:r>
              <a:rPr sz="1600">
                <a:ea typeface="微软雅黑" charset="0"/>
                <a:cs typeface="+mn-lt"/>
              </a:rPr>
              <a:t>nterprise sites can be connected to cloud network POP through SRv6 tunnels</a:t>
            </a:r>
            <a:r>
              <a:rPr lang="en-US" sz="1600">
                <a:ea typeface="微软雅黑" charset="0"/>
                <a:cs typeface="+mn-lt"/>
              </a:rPr>
              <a:t>.</a:t>
            </a:r>
            <a:endParaRPr sz="1600">
              <a:ea typeface="微软雅黑" charset="0"/>
              <a:cs typeface="+mn-lt"/>
            </a:endParaRPr>
          </a:p>
          <a:p>
            <a:pPr marL="285750" indent="-285750">
              <a:lnSpc>
                <a:spcPct val="120000"/>
              </a:lnSpc>
              <a:spcBef>
                <a:spcPts val="0"/>
              </a:spcBef>
              <a:spcAft>
                <a:spcPts val="0"/>
              </a:spcAft>
              <a:buFont typeface="Arial" panose="020B0604020202020204" pitchFamily="34" charset="0"/>
              <a:buChar char="•"/>
            </a:pPr>
            <a:r>
              <a:rPr lang="zh-CN" altLang="en-US" sz="1600">
                <a:ea typeface="微软雅黑" charset="0"/>
                <a:cs typeface="+mn-lt"/>
              </a:rPr>
              <a:t>Vxlan tunnels are  used</a:t>
            </a:r>
            <a:r>
              <a:rPr lang="en-US" altLang="zh-CN" sz="1600">
                <a:ea typeface="微软雅黑" charset="0"/>
                <a:cs typeface="+mn-lt"/>
              </a:rPr>
              <a:t> </a:t>
            </a:r>
            <a:r>
              <a:rPr lang="zh-CN" altLang="en-US" sz="1600">
                <a:ea typeface="微软雅黑" charset="0"/>
                <a:cs typeface="+mn-lt"/>
              </a:rPr>
              <a:t>to connect the Spine nodes and Leaf nodes or multiple leaf nodes</a:t>
            </a:r>
            <a:r>
              <a:rPr lang="zh-CN" altLang="en-US" sz="1600">
                <a:ea typeface="微软雅黑" charset="0"/>
                <a:cs typeface="+mn-lt"/>
                <a:sym typeface="+mn-ea"/>
              </a:rPr>
              <a:t> in data centers</a:t>
            </a:r>
            <a:r>
              <a:rPr lang="en-US" altLang="zh-CN" sz="1600">
                <a:ea typeface="微软雅黑" charset="0"/>
                <a:cs typeface="+mn-lt"/>
                <a:sym typeface="+mn-ea"/>
              </a:rPr>
              <a:t>.</a:t>
            </a:r>
            <a:endParaRPr lang="en-US" altLang="zh-CN" sz="1600">
              <a:ea typeface="微软雅黑" charset="0"/>
              <a:cs typeface="+mn-lt"/>
              <a:sym typeface="+mn-ea"/>
            </a:endParaRPr>
          </a:p>
          <a:p>
            <a:pPr indent="0">
              <a:lnSpc>
                <a:spcPct val="120000"/>
              </a:lnSpc>
              <a:spcBef>
                <a:spcPts val="0"/>
              </a:spcBef>
              <a:spcAft>
                <a:spcPts val="0"/>
              </a:spcAft>
              <a:buFont typeface="Arial" panose="020B0604020202020204" pitchFamily="34" charset="0"/>
              <a:buNone/>
            </a:pPr>
            <a:r>
              <a:rPr lang="en-US" altLang="zh-CN" sz="1600" b="1">
                <a:ea typeface="微软雅黑" charset="0"/>
                <a:cs typeface="+mn-lt"/>
              </a:rPr>
              <a:t>Problem</a:t>
            </a:r>
            <a:r>
              <a:rPr lang="zh-CN" altLang="en-US" sz="1600" b="1">
                <a:ea typeface="微软雅黑" charset="0"/>
                <a:cs typeface="+mn-lt"/>
              </a:rPr>
              <a:t>：</a:t>
            </a:r>
            <a:endParaRPr lang="zh-CN" altLang="en-US" sz="1600" b="1">
              <a:ea typeface="微软雅黑" charset="0"/>
              <a:cs typeface="+mn-lt"/>
            </a:endParaRPr>
          </a:p>
          <a:p>
            <a:pPr marL="0" lvl="4" indent="-285750" algn="l">
              <a:lnSpc>
                <a:spcPct val="120000"/>
              </a:lnSpc>
              <a:spcBef>
                <a:spcPts val="0"/>
              </a:spcBef>
              <a:spcAft>
                <a:spcPts val="0"/>
              </a:spcAft>
              <a:buClrTx/>
              <a:buSzTx/>
              <a:buFont typeface="Arial" panose="020B0604020202020204" pitchFamily="34" charset="0"/>
              <a:buChar char="•"/>
            </a:pPr>
            <a:r>
              <a:rPr lang="zh-CN" altLang="en-US" sz="1600">
                <a:ea typeface="微软雅黑" charset="0"/>
                <a:cs typeface="+mn-lt"/>
              </a:rPr>
              <a:t>IFIT technology is used </a:t>
            </a:r>
            <a:r>
              <a:rPr lang="en-US" altLang="zh-CN" sz="1600">
                <a:ea typeface="微软雅黑" charset="0"/>
                <a:cs typeface="+mn-lt"/>
              </a:rPr>
              <a:t>in MAN and b</a:t>
            </a:r>
            <a:r>
              <a:rPr kumimoji="1" lang="en-US" altLang="zh-CN" sz="1600" dirty="0" err="1">
                <a:solidFill>
                  <a:schemeClr val="tx1"/>
                </a:solidFill>
                <a:ea typeface="微软雅黑"/>
                <a:cs typeface="+mn-lt"/>
                <a:sym typeface="+mn-ea"/>
              </a:rPr>
              <a:t>ackbone network</a:t>
            </a:r>
            <a:endParaRPr kumimoji="1" lang="en-US" altLang="zh-CN" sz="1600" dirty="0">
              <a:solidFill>
                <a:srgbClr val="FF0000"/>
              </a:solidFill>
              <a:ea typeface="微软雅黑"/>
              <a:cs typeface="+mn-lt"/>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ea typeface="微软雅黑" charset="0"/>
                <a:cs typeface="+mn-lt"/>
                <a:sym typeface="+mn-ea"/>
              </a:rPr>
              <a:t>However, end-to-end quality monitoring of the specified path cannot be implemented based on Vxlan tunnels in the data center. </a:t>
            </a:r>
            <a:r>
              <a:rPr lang="en-US" altLang="zh-CN" sz="1600">
                <a:ea typeface="微软雅黑" charset="0"/>
                <a:cs typeface="+mn-lt"/>
              </a:rPr>
              <a:t>It is difficult to accurately locate faults in DC.</a:t>
            </a:r>
            <a:endParaRPr lang="zh-CN" altLang="en-US" sz="1600">
              <a:ea typeface="微软雅黑" charset="0"/>
              <a:cs typeface="+mn-lt"/>
            </a:endParaRPr>
          </a:p>
        </p:txBody>
      </p:sp>
      <p:pic>
        <p:nvPicPr>
          <p:cNvPr id="45" name="Picture 10" descr="tubiao更改图形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3203" y="2380608"/>
            <a:ext cx="501944" cy="26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流程图: 可选过程 47"/>
          <p:cNvSpPr/>
          <p:nvPr/>
        </p:nvSpPr>
        <p:spPr>
          <a:xfrm>
            <a:off x="822960" y="1458595"/>
            <a:ext cx="1720215" cy="1775460"/>
          </a:xfrm>
          <a:prstGeom prst="flowChartAlternateProcess">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090930" y="1450975"/>
            <a:ext cx="1311910" cy="245110"/>
          </a:xfrm>
          <a:prstGeom prst="rect">
            <a:avLst/>
          </a:prstGeom>
          <a:noFill/>
        </p:spPr>
        <p:txBody>
          <a:bodyPr wrap="square" rtlCol="0" anchor="t">
            <a:spAutoFit/>
          </a:bodyPr>
          <a:p>
            <a:pPr algn="ctr"/>
            <a:r>
              <a:rPr lang="en-US" altLang="zh-CN" sz="1000" b="1">
                <a:solidFill>
                  <a:srgbClr val="FF0000"/>
                </a:solidFill>
              </a:rPr>
              <a:t>C</a:t>
            </a:r>
            <a:r>
              <a:rPr lang="zh-CN" altLang="en-US" sz="1000" b="1">
                <a:solidFill>
                  <a:srgbClr val="FF0000"/>
                </a:solidFill>
              </a:rPr>
              <a:t>ampus </a:t>
            </a:r>
            <a:r>
              <a:rPr lang="en-US" altLang="zh-CN" sz="1000" b="1">
                <a:solidFill>
                  <a:srgbClr val="FF0000"/>
                </a:solidFill>
              </a:rPr>
              <a:t>N</a:t>
            </a:r>
            <a:r>
              <a:rPr lang="zh-CN" altLang="en-US" sz="1000" b="1">
                <a:solidFill>
                  <a:srgbClr val="FF0000"/>
                </a:solidFill>
              </a:rPr>
              <a:t>etwork</a:t>
            </a:r>
            <a:endParaRPr lang="zh-CN" altLang="en-US" sz="1000" b="1">
              <a:solidFill>
                <a:srgbClr val="FF0000"/>
              </a:solidFill>
            </a:endParaRPr>
          </a:p>
        </p:txBody>
      </p:sp>
      <p:sp>
        <p:nvSpPr>
          <p:cNvPr id="66" name="TextBox 183"/>
          <p:cNvSpPr txBox="1"/>
          <p:nvPr/>
        </p:nvSpPr>
        <p:spPr>
          <a:xfrm>
            <a:off x="8276954" y="2570999"/>
            <a:ext cx="1312706" cy="234612"/>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PE</a:t>
            </a:r>
            <a:endPar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a:p>
            <a:pPr marL="0" marR="0" lvl="0" indent="0" algn="ctr" defTabSz="914400" rtl="0" eaLnBrk="0" fontAlgn="base" latinLnBrk="0" hangingPunct="0">
              <a:lnSpc>
                <a:spcPct val="100000"/>
              </a:lnSpc>
              <a:spcBef>
                <a:spcPts val="0"/>
              </a:spcBef>
              <a:spcAft>
                <a:spcPct val="0"/>
              </a:spcAft>
              <a:buClrTx/>
              <a:buSzTx/>
              <a:buFontTx/>
              <a:buNone/>
              <a:defRPr/>
            </a:pPr>
            <a:endPar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cxnSp>
        <p:nvCxnSpPr>
          <p:cNvPr id="71" name="直接连接符 70"/>
          <p:cNvCxnSpPr/>
          <p:nvPr/>
        </p:nvCxnSpPr>
        <p:spPr>
          <a:xfrm>
            <a:off x="3097530" y="3187700"/>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434330" y="321500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821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106420" y="3304540"/>
            <a:ext cx="2310765"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60365" y="3304540"/>
            <a:ext cx="3077845"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3401695" y="3314700"/>
            <a:ext cx="1720215" cy="213995"/>
          </a:xfrm>
          <a:prstGeom prst="rect">
            <a:avLst/>
          </a:prstGeom>
          <a:noFill/>
          <a:ln w="28575">
            <a:noFill/>
          </a:ln>
        </p:spPr>
        <p:txBody>
          <a:bodyPr wrap="square" rtlCol="0">
            <a:spAutoFit/>
          </a:bodyPr>
          <a:p>
            <a:pPr algn="ctr"/>
            <a:r>
              <a:rPr lang="en-US" altLang="zh-CN" sz="800" b="1"/>
              <a:t>SRv6 tunnel</a:t>
            </a:r>
            <a:endParaRPr lang="en-US" altLang="zh-CN" sz="800" b="1"/>
          </a:p>
        </p:txBody>
      </p:sp>
      <p:sp>
        <p:nvSpPr>
          <p:cNvPr id="77" name="文本框 76"/>
          <p:cNvSpPr txBox="1"/>
          <p:nvPr/>
        </p:nvSpPr>
        <p:spPr>
          <a:xfrm>
            <a:off x="6346190" y="3304540"/>
            <a:ext cx="1720215" cy="213995"/>
          </a:xfrm>
          <a:prstGeom prst="rect">
            <a:avLst/>
          </a:prstGeom>
          <a:noFill/>
          <a:ln w="28575">
            <a:noFill/>
          </a:ln>
        </p:spPr>
        <p:txBody>
          <a:bodyPr wrap="square" rtlCol="0">
            <a:spAutoFit/>
          </a:bodyPr>
          <a:p>
            <a:pPr algn="ctr"/>
            <a:r>
              <a:rPr lang="en-US" altLang="zh-CN" sz="800" b="1"/>
              <a:t>SRv6 tunnel</a:t>
            </a:r>
            <a:endParaRPr lang="en-US" altLang="zh-CN" sz="800" b="1"/>
          </a:p>
        </p:txBody>
      </p:sp>
      <p:cxnSp>
        <p:nvCxnSpPr>
          <p:cNvPr id="78" name="直接连接符 77"/>
          <p:cNvCxnSpPr/>
          <p:nvPr/>
        </p:nvCxnSpPr>
        <p:spPr>
          <a:xfrm>
            <a:off x="853821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9299575" y="3304540"/>
            <a:ext cx="1720215" cy="213995"/>
          </a:xfrm>
          <a:prstGeom prst="rect">
            <a:avLst/>
          </a:prstGeom>
          <a:noFill/>
          <a:ln w="28575">
            <a:noFill/>
          </a:ln>
        </p:spPr>
        <p:txBody>
          <a:bodyPr wrap="square" rtlCol="0">
            <a:spAutoFit/>
          </a:bodyPr>
          <a:p>
            <a:pPr algn="ctr"/>
            <a:r>
              <a:rPr lang="en-US" altLang="zh-CN" sz="800" b="1"/>
              <a:t>VxLANl</a:t>
            </a:r>
            <a:endParaRPr lang="en-US" altLang="zh-CN" sz="800" b="1"/>
          </a:p>
        </p:txBody>
      </p:sp>
      <p:cxnSp>
        <p:nvCxnSpPr>
          <p:cNvPr id="84" name="直接连接符 83"/>
          <p:cNvCxnSpPr/>
          <p:nvPr/>
        </p:nvCxnSpPr>
        <p:spPr>
          <a:xfrm>
            <a:off x="11445240" y="3218815"/>
            <a:ext cx="0" cy="23431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8594090" y="3331845"/>
            <a:ext cx="2851150" cy="0"/>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8165" y="147955"/>
            <a:ext cx="10515600" cy="1325563"/>
          </a:xfrm>
        </p:spPr>
        <p:txBody>
          <a:bodyPr>
            <a:normAutofit/>
          </a:bodyPr>
          <a:p>
            <a:r>
              <a:rPr lang="en-US" altLang="zh-CN">
                <a:sym typeface="+mn-ea"/>
              </a:rPr>
              <a:t>Interconnection between DCs</a:t>
            </a:r>
            <a:r>
              <a:rPr lang="zh-CN" altLang="en-US">
                <a:sym typeface="+mn-ea"/>
              </a:rPr>
              <a:t> </a:t>
            </a:r>
            <a:endParaRPr lang="zh-CN" altLang="en-US"/>
          </a:p>
        </p:txBody>
      </p:sp>
      <p:sp>
        <p:nvSpPr>
          <p:cNvPr id="11" name="659454947"/>
          <p:cNvSpPr/>
          <p:nvPr>
            <p:custDataLst>
              <p:tags r:id="rId1"/>
            </p:custDataLst>
          </p:nvPr>
        </p:nvSpPr>
        <p:spPr bwMode="auto">
          <a:xfrm>
            <a:off x="1917065" y="3167380"/>
            <a:ext cx="2896870" cy="1458595"/>
          </a:xfrm>
          <a:custGeom>
            <a:avLst/>
            <a:gdLst/>
            <a:ahLst/>
            <a:cxnLst>
              <a:cxn ang="0">
                <a:pos x="120" y="754"/>
              </a:cxn>
              <a:cxn ang="0">
                <a:pos x="805" y="754"/>
              </a:cxn>
              <a:cxn ang="0">
                <a:pos x="1176" y="753"/>
              </a:cxn>
              <a:cxn ang="0">
                <a:pos x="1225" y="737"/>
              </a:cxn>
              <a:cxn ang="0">
                <a:pos x="1267" y="707"/>
              </a:cxn>
              <a:cxn ang="0">
                <a:pos x="1297" y="667"/>
              </a:cxn>
              <a:cxn ang="0">
                <a:pos x="1318" y="616"/>
              </a:cxn>
              <a:cxn ang="0">
                <a:pos x="1323" y="560"/>
              </a:cxn>
              <a:cxn ang="0">
                <a:pos x="1318" y="525"/>
              </a:cxn>
              <a:cxn ang="0">
                <a:pos x="1299" y="474"/>
              </a:cxn>
              <a:cxn ang="0">
                <a:pos x="1269" y="434"/>
              </a:cxn>
              <a:cxn ang="0">
                <a:pos x="1230" y="402"/>
              </a:cxn>
              <a:cxn ang="0">
                <a:pos x="1183" y="385"/>
              </a:cxn>
              <a:cxn ang="0">
                <a:pos x="1149" y="381"/>
              </a:cxn>
              <a:cxn ang="0">
                <a:pos x="1144" y="375"/>
              </a:cxn>
              <a:cxn ang="0">
                <a:pos x="1113" y="435"/>
              </a:cxn>
              <a:cxn ang="0">
                <a:pos x="1073" y="484"/>
              </a:cxn>
              <a:cxn ang="0">
                <a:pos x="1103" y="397"/>
              </a:cxn>
              <a:cxn ang="0">
                <a:pos x="1112" y="306"/>
              </a:cxn>
              <a:cxn ang="0">
                <a:pos x="1105" y="248"/>
              </a:cxn>
              <a:cxn ang="0">
                <a:pos x="1076" y="167"/>
              </a:cxn>
              <a:cxn ang="0">
                <a:pos x="1027" y="98"/>
              </a:cxn>
              <a:cxn ang="0">
                <a:pos x="984" y="59"/>
              </a:cxn>
              <a:cxn ang="0">
                <a:pos x="896" y="15"/>
              </a:cxn>
              <a:cxn ang="0">
                <a:pos x="840" y="4"/>
              </a:cxn>
              <a:cxn ang="0">
                <a:pos x="769" y="2"/>
              </a:cxn>
              <a:cxn ang="0">
                <a:pos x="724" y="10"/>
              </a:cxn>
              <a:cxn ang="0">
                <a:pos x="678" y="25"/>
              </a:cxn>
              <a:cxn ang="0">
                <a:pos x="607" y="73"/>
              </a:cxn>
              <a:cxn ang="0">
                <a:pos x="550" y="137"/>
              </a:cxn>
              <a:cxn ang="0">
                <a:pos x="521" y="187"/>
              </a:cxn>
              <a:cxn ang="0">
                <a:pos x="503" y="243"/>
              </a:cxn>
              <a:cxn ang="0">
                <a:pos x="489" y="248"/>
              </a:cxn>
              <a:cxn ang="0">
                <a:pos x="452" y="213"/>
              </a:cxn>
              <a:cxn ang="0">
                <a:pos x="424" y="194"/>
              </a:cxn>
              <a:cxn ang="0">
                <a:pos x="376" y="177"/>
              </a:cxn>
              <a:cxn ang="0">
                <a:pos x="326" y="171"/>
              </a:cxn>
              <a:cxn ang="0">
                <a:pos x="292" y="174"/>
              </a:cxn>
              <a:cxn ang="0">
                <a:pos x="241" y="186"/>
              </a:cxn>
              <a:cxn ang="0">
                <a:pos x="192" y="211"/>
              </a:cxn>
              <a:cxn ang="0">
                <a:pos x="159" y="236"/>
              </a:cxn>
              <a:cxn ang="0">
                <a:pos x="118" y="284"/>
              </a:cxn>
              <a:cxn ang="0">
                <a:pos x="91" y="336"/>
              </a:cxn>
              <a:cxn ang="0">
                <a:pos x="81" y="380"/>
              </a:cxn>
              <a:cxn ang="0">
                <a:pos x="84" y="446"/>
              </a:cxn>
              <a:cxn ang="0">
                <a:pos x="110" y="510"/>
              </a:cxn>
              <a:cxn ang="0">
                <a:pos x="86" y="513"/>
              </a:cxn>
              <a:cxn ang="0">
                <a:pos x="56" y="527"/>
              </a:cxn>
              <a:cxn ang="0">
                <a:pos x="31" y="548"/>
              </a:cxn>
              <a:cxn ang="0">
                <a:pos x="12" y="577"/>
              </a:cxn>
              <a:cxn ang="0">
                <a:pos x="2" y="613"/>
              </a:cxn>
              <a:cxn ang="0">
                <a:pos x="0" y="638"/>
              </a:cxn>
              <a:cxn ang="0">
                <a:pos x="7" y="673"/>
              </a:cxn>
              <a:cxn ang="0">
                <a:pos x="22" y="704"/>
              </a:cxn>
              <a:cxn ang="0">
                <a:pos x="44" y="729"/>
              </a:cxn>
              <a:cxn ang="0">
                <a:pos x="73" y="746"/>
              </a:cxn>
              <a:cxn ang="0">
                <a:pos x="105" y="754"/>
              </a:cxn>
            </a:cxnLst>
            <a:rect l="0" t="0" r="r" b="b"/>
            <a:pathLst>
              <a:path w="1323" h="756">
                <a:moveTo>
                  <a:pt x="115" y="756"/>
                </a:moveTo>
                <a:lnTo>
                  <a:pt x="115" y="756"/>
                </a:lnTo>
                <a:lnTo>
                  <a:pt x="120" y="754"/>
                </a:lnTo>
                <a:lnTo>
                  <a:pt x="618" y="754"/>
                </a:lnTo>
                <a:lnTo>
                  <a:pt x="639" y="754"/>
                </a:lnTo>
                <a:lnTo>
                  <a:pt x="805" y="754"/>
                </a:lnTo>
                <a:lnTo>
                  <a:pt x="1159" y="754"/>
                </a:lnTo>
                <a:lnTo>
                  <a:pt x="1159" y="754"/>
                </a:lnTo>
                <a:lnTo>
                  <a:pt x="1176" y="753"/>
                </a:lnTo>
                <a:lnTo>
                  <a:pt x="1193" y="749"/>
                </a:lnTo>
                <a:lnTo>
                  <a:pt x="1210" y="744"/>
                </a:lnTo>
                <a:lnTo>
                  <a:pt x="1225" y="737"/>
                </a:lnTo>
                <a:lnTo>
                  <a:pt x="1240" y="729"/>
                </a:lnTo>
                <a:lnTo>
                  <a:pt x="1253" y="719"/>
                </a:lnTo>
                <a:lnTo>
                  <a:pt x="1267" y="707"/>
                </a:lnTo>
                <a:lnTo>
                  <a:pt x="1279" y="695"/>
                </a:lnTo>
                <a:lnTo>
                  <a:pt x="1289" y="682"/>
                </a:lnTo>
                <a:lnTo>
                  <a:pt x="1297" y="667"/>
                </a:lnTo>
                <a:lnTo>
                  <a:pt x="1306" y="651"/>
                </a:lnTo>
                <a:lnTo>
                  <a:pt x="1312" y="634"/>
                </a:lnTo>
                <a:lnTo>
                  <a:pt x="1318" y="616"/>
                </a:lnTo>
                <a:lnTo>
                  <a:pt x="1321" y="599"/>
                </a:lnTo>
                <a:lnTo>
                  <a:pt x="1323" y="580"/>
                </a:lnTo>
                <a:lnTo>
                  <a:pt x="1323" y="560"/>
                </a:lnTo>
                <a:lnTo>
                  <a:pt x="1323" y="560"/>
                </a:lnTo>
                <a:lnTo>
                  <a:pt x="1321" y="542"/>
                </a:lnTo>
                <a:lnTo>
                  <a:pt x="1318" y="525"/>
                </a:lnTo>
                <a:lnTo>
                  <a:pt x="1312" y="506"/>
                </a:lnTo>
                <a:lnTo>
                  <a:pt x="1307" y="489"/>
                </a:lnTo>
                <a:lnTo>
                  <a:pt x="1299" y="474"/>
                </a:lnTo>
                <a:lnTo>
                  <a:pt x="1291" y="459"/>
                </a:lnTo>
                <a:lnTo>
                  <a:pt x="1280" y="446"/>
                </a:lnTo>
                <a:lnTo>
                  <a:pt x="1269" y="434"/>
                </a:lnTo>
                <a:lnTo>
                  <a:pt x="1257" y="422"/>
                </a:lnTo>
                <a:lnTo>
                  <a:pt x="1243" y="412"/>
                </a:lnTo>
                <a:lnTo>
                  <a:pt x="1230" y="402"/>
                </a:lnTo>
                <a:lnTo>
                  <a:pt x="1215" y="395"/>
                </a:lnTo>
                <a:lnTo>
                  <a:pt x="1199" y="390"/>
                </a:lnTo>
                <a:lnTo>
                  <a:pt x="1183" y="385"/>
                </a:lnTo>
                <a:lnTo>
                  <a:pt x="1166" y="381"/>
                </a:lnTo>
                <a:lnTo>
                  <a:pt x="1149" y="381"/>
                </a:lnTo>
                <a:lnTo>
                  <a:pt x="1149" y="381"/>
                </a:lnTo>
                <a:lnTo>
                  <a:pt x="1142" y="381"/>
                </a:lnTo>
                <a:lnTo>
                  <a:pt x="1142" y="381"/>
                </a:lnTo>
                <a:lnTo>
                  <a:pt x="1144" y="375"/>
                </a:lnTo>
                <a:lnTo>
                  <a:pt x="1144" y="375"/>
                </a:lnTo>
                <a:lnTo>
                  <a:pt x="1130" y="407"/>
                </a:lnTo>
                <a:lnTo>
                  <a:pt x="1113" y="435"/>
                </a:lnTo>
                <a:lnTo>
                  <a:pt x="1095" y="461"/>
                </a:lnTo>
                <a:lnTo>
                  <a:pt x="1073" y="484"/>
                </a:lnTo>
                <a:lnTo>
                  <a:pt x="1073" y="484"/>
                </a:lnTo>
                <a:lnTo>
                  <a:pt x="1085" y="456"/>
                </a:lnTo>
                <a:lnTo>
                  <a:pt x="1097" y="425"/>
                </a:lnTo>
                <a:lnTo>
                  <a:pt x="1103" y="397"/>
                </a:lnTo>
                <a:lnTo>
                  <a:pt x="1108" y="366"/>
                </a:lnTo>
                <a:lnTo>
                  <a:pt x="1112" y="336"/>
                </a:lnTo>
                <a:lnTo>
                  <a:pt x="1112" y="306"/>
                </a:lnTo>
                <a:lnTo>
                  <a:pt x="1110" y="277"/>
                </a:lnTo>
                <a:lnTo>
                  <a:pt x="1105" y="248"/>
                </a:lnTo>
                <a:lnTo>
                  <a:pt x="1105" y="248"/>
                </a:lnTo>
                <a:lnTo>
                  <a:pt x="1097" y="219"/>
                </a:lnTo>
                <a:lnTo>
                  <a:pt x="1088" y="192"/>
                </a:lnTo>
                <a:lnTo>
                  <a:pt x="1076" y="167"/>
                </a:lnTo>
                <a:lnTo>
                  <a:pt x="1061" y="142"/>
                </a:lnTo>
                <a:lnTo>
                  <a:pt x="1046" y="118"/>
                </a:lnTo>
                <a:lnTo>
                  <a:pt x="1027" y="98"/>
                </a:lnTo>
                <a:lnTo>
                  <a:pt x="1007" y="78"/>
                </a:lnTo>
                <a:lnTo>
                  <a:pt x="984" y="59"/>
                </a:lnTo>
                <a:lnTo>
                  <a:pt x="984" y="59"/>
                </a:lnTo>
                <a:lnTo>
                  <a:pt x="957" y="42"/>
                </a:lnTo>
                <a:lnTo>
                  <a:pt x="926" y="27"/>
                </a:lnTo>
                <a:lnTo>
                  <a:pt x="896" y="15"/>
                </a:lnTo>
                <a:lnTo>
                  <a:pt x="862" y="7"/>
                </a:lnTo>
                <a:lnTo>
                  <a:pt x="862" y="7"/>
                </a:lnTo>
                <a:lnTo>
                  <a:pt x="840" y="4"/>
                </a:lnTo>
                <a:lnTo>
                  <a:pt x="817" y="2"/>
                </a:lnTo>
                <a:lnTo>
                  <a:pt x="793" y="0"/>
                </a:lnTo>
                <a:lnTo>
                  <a:pt x="769" y="2"/>
                </a:lnTo>
                <a:lnTo>
                  <a:pt x="769" y="2"/>
                </a:lnTo>
                <a:lnTo>
                  <a:pt x="746" y="5"/>
                </a:lnTo>
                <a:lnTo>
                  <a:pt x="724" y="10"/>
                </a:lnTo>
                <a:lnTo>
                  <a:pt x="700" y="17"/>
                </a:lnTo>
                <a:lnTo>
                  <a:pt x="678" y="25"/>
                </a:lnTo>
                <a:lnTo>
                  <a:pt x="678" y="25"/>
                </a:lnTo>
                <a:lnTo>
                  <a:pt x="653" y="39"/>
                </a:lnTo>
                <a:lnTo>
                  <a:pt x="629" y="56"/>
                </a:lnTo>
                <a:lnTo>
                  <a:pt x="607" y="73"/>
                </a:lnTo>
                <a:lnTo>
                  <a:pt x="585" y="93"/>
                </a:lnTo>
                <a:lnTo>
                  <a:pt x="567" y="113"/>
                </a:lnTo>
                <a:lnTo>
                  <a:pt x="550" y="137"/>
                </a:lnTo>
                <a:lnTo>
                  <a:pt x="535" y="162"/>
                </a:lnTo>
                <a:lnTo>
                  <a:pt x="521" y="187"/>
                </a:lnTo>
                <a:lnTo>
                  <a:pt x="521" y="187"/>
                </a:lnTo>
                <a:lnTo>
                  <a:pt x="515" y="206"/>
                </a:lnTo>
                <a:lnTo>
                  <a:pt x="508" y="225"/>
                </a:lnTo>
                <a:lnTo>
                  <a:pt x="503" y="243"/>
                </a:lnTo>
                <a:lnTo>
                  <a:pt x="499" y="262"/>
                </a:lnTo>
                <a:lnTo>
                  <a:pt x="499" y="262"/>
                </a:lnTo>
                <a:lnTo>
                  <a:pt x="489" y="248"/>
                </a:lnTo>
                <a:lnTo>
                  <a:pt x="478" y="235"/>
                </a:lnTo>
                <a:lnTo>
                  <a:pt x="466" y="223"/>
                </a:lnTo>
                <a:lnTo>
                  <a:pt x="452" y="213"/>
                </a:lnTo>
                <a:lnTo>
                  <a:pt x="452" y="213"/>
                </a:lnTo>
                <a:lnTo>
                  <a:pt x="439" y="203"/>
                </a:lnTo>
                <a:lnTo>
                  <a:pt x="424" y="194"/>
                </a:lnTo>
                <a:lnTo>
                  <a:pt x="408" y="187"/>
                </a:lnTo>
                <a:lnTo>
                  <a:pt x="393" y="182"/>
                </a:lnTo>
                <a:lnTo>
                  <a:pt x="376" y="177"/>
                </a:lnTo>
                <a:lnTo>
                  <a:pt x="359" y="174"/>
                </a:lnTo>
                <a:lnTo>
                  <a:pt x="343" y="172"/>
                </a:lnTo>
                <a:lnTo>
                  <a:pt x="326" y="171"/>
                </a:lnTo>
                <a:lnTo>
                  <a:pt x="326" y="171"/>
                </a:lnTo>
                <a:lnTo>
                  <a:pt x="309" y="172"/>
                </a:lnTo>
                <a:lnTo>
                  <a:pt x="292" y="174"/>
                </a:lnTo>
                <a:lnTo>
                  <a:pt x="275" y="177"/>
                </a:lnTo>
                <a:lnTo>
                  <a:pt x="258" y="181"/>
                </a:lnTo>
                <a:lnTo>
                  <a:pt x="241" y="186"/>
                </a:lnTo>
                <a:lnTo>
                  <a:pt x="224" y="192"/>
                </a:lnTo>
                <a:lnTo>
                  <a:pt x="209" y="201"/>
                </a:lnTo>
                <a:lnTo>
                  <a:pt x="192" y="211"/>
                </a:lnTo>
                <a:lnTo>
                  <a:pt x="192" y="211"/>
                </a:lnTo>
                <a:lnTo>
                  <a:pt x="176" y="223"/>
                </a:lnTo>
                <a:lnTo>
                  <a:pt x="159" y="236"/>
                </a:lnTo>
                <a:lnTo>
                  <a:pt x="144" y="252"/>
                </a:lnTo>
                <a:lnTo>
                  <a:pt x="130" y="267"/>
                </a:lnTo>
                <a:lnTo>
                  <a:pt x="118" y="284"/>
                </a:lnTo>
                <a:lnTo>
                  <a:pt x="108" y="300"/>
                </a:lnTo>
                <a:lnTo>
                  <a:pt x="100" y="317"/>
                </a:lnTo>
                <a:lnTo>
                  <a:pt x="91" y="336"/>
                </a:lnTo>
                <a:lnTo>
                  <a:pt x="91" y="336"/>
                </a:lnTo>
                <a:lnTo>
                  <a:pt x="86" y="358"/>
                </a:lnTo>
                <a:lnTo>
                  <a:pt x="81" y="380"/>
                </a:lnTo>
                <a:lnTo>
                  <a:pt x="79" y="402"/>
                </a:lnTo>
                <a:lnTo>
                  <a:pt x="81" y="424"/>
                </a:lnTo>
                <a:lnTo>
                  <a:pt x="84" y="446"/>
                </a:lnTo>
                <a:lnTo>
                  <a:pt x="90" y="467"/>
                </a:lnTo>
                <a:lnTo>
                  <a:pt x="98" y="489"/>
                </a:lnTo>
                <a:lnTo>
                  <a:pt x="110" y="510"/>
                </a:lnTo>
                <a:lnTo>
                  <a:pt x="110" y="510"/>
                </a:lnTo>
                <a:lnTo>
                  <a:pt x="98" y="510"/>
                </a:lnTo>
                <a:lnTo>
                  <a:pt x="86" y="513"/>
                </a:lnTo>
                <a:lnTo>
                  <a:pt x="76" y="516"/>
                </a:lnTo>
                <a:lnTo>
                  <a:pt x="66" y="520"/>
                </a:lnTo>
                <a:lnTo>
                  <a:pt x="56" y="527"/>
                </a:lnTo>
                <a:lnTo>
                  <a:pt x="46" y="533"/>
                </a:lnTo>
                <a:lnTo>
                  <a:pt x="37" y="540"/>
                </a:lnTo>
                <a:lnTo>
                  <a:pt x="31" y="548"/>
                </a:lnTo>
                <a:lnTo>
                  <a:pt x="24" y="557"/>
                </a:lnTo>
                <a:lnTo>
                  <a:pt x="17" y="567"/>
                </a:lnTo>
                <a:lnTo>
                  <a:pt x="12" y="577"/>
                </a:lnTo>
                <a:lnTo>
                  <a:pt x="7" y="589"/>
                </a:lnTo>
                <a:lnTo>
                  <a:pt x="4" y="601"/>
                </a:lnTo>
                <a:lnTo>
                  <a:pt x="2" y="613"/>
                </a:lnTo>
                <a:lnTo>
                  <a:pt x="0" y="624"/>
                </a:lnTo>
                <a:lnTo>
                  <a:pt x="0" y="638"/>
                </a:lnTo>
                <a:lnTo>
                  <a:pt x="0" y="638"/>
                </a:lnTo>
                <a:lnTo>
                  <a:pt x="2" y="650"/>
                </a:lnTo>
                <a:lnTo>
                  <a:pt x="4" y="661"/>
                </a:lnTo>
                <a:lnTo>
                  <a:pt x="7" y="673"/>
                </a:lnTo>
                <a:lnTo>
                  <a:pt x="12" y="683"/>
                </a:lnTo>
                <a:lnTo>
                  <a:pt x="17" y="694"/>
                </a:lnTo>
                <a:lnTo>
                  <a:pt x="22" y="704"/>
                </a:lnTo>
                <a:lnTo>
                  <a:pt x="29" y="712"/>
                </a:lnTo>
                <a:lnTo>
                  <a:pt x="36" y="721"/>
                </a:lnTo>
                <a:lnTo>
                  <a:pt x="44" y="729"/>
                </a:lnTo>
                <a:lnTo>
                  <a:pt x="52" y="736"/>
                </a:lnTo>
                <a:lnTo>
                  <a:pt x="63" y="741"/>
                </a:lnTo>
                <a:lnTo>
                  <a:pt x="73" y="746"/>
                </a:lnTo>
                <a:lnTo>
                  <a:pt x="83" y="749"/>
                </a:lnTo>
                <a:lnTo>
                  <a:pt x="93" y="753"/>
                </a:lnTo>
                <a:lnTo>
                  <a:pt x="105" y="754"/>
                </a:lnTo>
                <a:lnTo>
                  <a:pt x="115" y="756"/>
                </a:lnTo>
                <a:lnTo>
                  <a:pt x="115" y="756"/>
                </a:lnTo>
                <a:close/>
              </a:path>
            </a:pathLst>
          </a:custGeom>
          <a:solidFill>
            <a:srgbClr val="1F497D">
              <a:lumMod val="60000"/>
              <a:lumOff val="40000"/>
            </a:srgbClr>
          </a:solidFill>
          <a:ln w="12700" cap="rnd" cmpd="sng">
            <a:solidFill>
              <a:sysClr val="windowText" lastClr="000000">
                <a:lumMod val="65000"/>
                <a:lumOff val="35000"/>
                <a:alpha val="0"/>
              </a:sysClr>
            </a:solidFill>
            <a:prstDash val="solid"/>
          </a:ln>
          <a:effectLst/>
          <a:scene3d>
            <a:camera prst="orthographicFront"/>
            <a:lightRig rig="threePt" dir="t">
              <a:rot lat="0" lon="0" rev="1200000"/>
            </a:lightRig>
          </a:scene3d>
          <a:sp3d/>
        </p:spPr>
        <p:txBody>
          <a:bodyPr wrap="square" lIns="16842" tIns="8421" rIns="16842" bIns="8421" anchor="ctr" anchorCtr="0">
            <a:noAutofit/>
          </a:bodyPr>
          <a:p>
            <a:pPr marL="0" marR="0" lvl="4" indent="-228600" algn="ctr" defTabSz="914400" eaLnBrk="0" fontAlgn="ctr" latinLnBrk="0" hangingPunct="0">
              <a:lnSpc>
                <a:spcPct val="100000"/>
              </a:lnSpc>
              <a:spcBef>
                <a:spcPct val="0"/>
              </a:spcBef>
              <a:spcAft>
                <a:spcPct val="0"/>
              </a:spcAft>
              <a:buClr>
                <a:srgbClr val="CC9900"/>
              </a:buClr>
              <a:buSzPct val="60000"/>
              <a:buFont typeface="Wingdings" panose="05000000000000000000" pitchFamily="2" charset="2"/>
              <a:buChar char="n"/>
              <a:defRPr/>
            </a:pPr>
            <a:endParaRPr kumimoji="0" lang="zh-CN" altLang="en-US" sz="1400" b="1" i="0" u="none" strike="noStrike" kern="0" cap="none" spc="0" normalizeH="0" baseline="0" noProof="0" dirty="0">
              <a:ln>
                <a:noFill/>
              </a:ln>
              <a:solidFill>
                <a:prstClr val="white"/>
              </a:solidFill>
              <a:effectLst/>
              <a:uLnTx/>
              <a:uFillTx/>
              <a:cs typeface="微软雅黑" charset="-122"/>
              <a:sym typeface="Arial" panose="020B0604020202020204"/>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1400" b="1" i="0" u="none" strike="noStrike" kern="0" cap="none" spc="0" normalizeH="0" baseline="0" noProof="0" dirty="0">
                <a:ln>
                  <a:noFill/>
                </a:ln>
                <a:solidFill>
                  <a:prstClr val="white"/>
                </a:solidFill>
                <a:effectLst/>
                <a:uLnTx/>
                <a:uFillTx/>
                <a:cs typeface="微软雅黑" charset="-122"/>
                <a:sym typeface="+mn-ea"/>
              </a:rPr>
              <a:t>Backbone Network</a:t>
            </a:r>
            <a:endParaRPr kumimoji="0" lang="zh-CN" altLang="en-US" sz="1400" b="1" i="0" u="none" strike="noStrike" kern="0" cap="none" spc="0" normalizeH="0" baseline="0" noProof="0" dirty="0">
              <a:ln>
                <a:noFill/>
              </a:ln>
              <a:solidFill>
                <a:prstClr val="white"/>
              </a:solidFill>
              <a:effectLst/>
              <a:uLnTx/>
              <a:uFillTx/>
              <a:cs typeface="微软雅黑" charset="-122"/>
              <a:sym typeface="+mn-ea"/>
            </a:endParaRPr>
          </a:p>
        </p:txBody>
      </p:sp>
      <p:grpSp>
        <p:nvGrpSpPr>
          <p:cNvPr id="14" name="组合 13"/>
          <p:cNvGrpSpPr/>
          <p:nvPr/>
        </p:nvGrpSpPr>
        <p:grpSpPr>
          <a:xfrm rot="0">
            <a:off x="725475" y="4838065"/>
            <a:ext cx="1714500" cy="1469302"/>
            <a:chOff x="5968" y="6301"/>
            <a:chExt cx="1875" cy="1487"/>
          </a:xfrm>
        </p:grpSpPr>
        <p:pic>
          <p:nvPicPr>
            <p:cNvPr id="19" name="图片 18" descr="9"/>
            <p:cNvPicPr>
              <a:picLocks noChangeAspect="1"/>
            </p:cNvPicPr>
            <p:nvPr/>
          </p:nvPicPr>
          <p:blipFill>
            <a:blip r:embed="rId2" cstate="print"/>
            <a:stretch>
              <a:fillRect/>
            </a:stretch>
          </p:blipFill>
          <p:spPr>
            <a:xfrm>
              <a:off x="6372" y="6301"/>
              <a:ext cx="1226" cy="1157"/>
            </a:xfrm>
            <a:prstGeom prst="rect">
              <a:avLst/>
            </a:prstGeom>
          </p:spPr>
        </p:pic>
        <p:sp>
          <p:nvSpPr>
            <p:cNvPr id="20" name="文本框 19"/>
            <p:cNvSpPr txBox="1"/>
            <p:nvPr/>
          </p:nvSpPr>
          <p:spPr>
            <a:xfrm>
              <a:off x="5968" y="7571"/>
              <a:ext cx="1875" cy="217"/>
            </a:xfrm>
            <a:prstGeom prst="rect">
              <a:avLst/>
            </a:prstGeom>
            <a:noFill/>
          </p:spPr>
          <p:txBody>
            <a:bodyPr wrap="square" rtlCol="0">
              <a:spAutoFit/>
            </a:bodyPr>
            <a:p>
              <a:pPr marL="0" marR="0" lvl="0" indent="0" algn="ctr" defTabSz="914400" eaLnBrk="0" fontAlgn="base" latinLnBrk="0" hangingPunct="0">
                <a:lnSpc>
                  <a:spcPct val="100000"/>
                </a:lnSpc>
                <a:spcBef>
                  <a:spcPct val="0"/>
                </a:spcBef>
                <a:spcAft>
                  <a:spcPct val="0"/>
                </a:spcAft>
                <a:buClrTx/>
                <a:buSzTx/>
                <a:buFontTx/>
                <a:buNone/>
                <a:defRPr/>
              </a:pPr>
              <a:r>
                <a:rPr lang="zh-CN" altLang="en-US" sz="800" kern="0" dirty="0">
                  <a:solidFill>
                    <a:prstClr val="black"/>
                  </a:solidFill>
                </a:rPr>
                <a:t>Corporate headquarters</a:t>
              </a:r>
              <a:endParaRPr lang="zh-CN" altLang="en-US" sz="800" kern="0" dirty="0">
                <a:solidFill>
                  <a:prstClr val="black"/>
                </a:solidFill>
              </a:endParaRPr>
            </a:p>
          </p:txBody>
        </p:sp>
      </p:grpSp>
      <p:grpSp>
        <p:nvGrpSpPr>
          <p:cNvPr id="15" name="组合 14"/>
          <p:cNvGrpSpPr/>
          <p:nvPr/>
        </p:nvGrpSpPr>
        <p:grpSpPr>
          <a:xfrm rot="16200000">
            <a:off x="2493327" y="2374582"/>
            <a:ext cx="2927351" cy="3635375"/>
            <a:chOff x="8872729" y="2740838"/>
            <a:chExt cx="2178013" cy="1640908"/>
          </a:xfrm>
        </p:grpSpPr>
        <p:sp>
          <p:nvSpPr>
            <p:cNvPr id="17" name="任意多边形: 形状 79"/>
            <p:cNvSpPr/>
            <p:nvPr/>
          </p:nvSpPr>
          <p:spPr>
            <a:xfrm>
              <a:off x="8872729" y="2740838"/>
              <a:ext cx="2178013" cy="159648"/>
            </a:xfrm>
            <a:custGeom>
              <a:avLst/>
              <a:gdLst>
                <a:gd name="connsiteX0" fmla="*/ 0 w 2091267"/>
                <a:gd name="connsiteY0" fmla="*/ 0 h 656724"/>
                <a:gd name="connsiteX1" fmla="*/ 1147233 w 2091267"/>
                <a:gd name="connsiteY1" fmla="*/ 571500 h 656724"/>
                <a:gd name="connsiteX2" fmla="*/ 2091267 w 2091267"/>
                <a:gd name="connsiteY2" fmla="*/ 643467 h 656724"/>
              </a:gdLst>
              <a:ahLst/>
              <a:cxnLst>
                <a:cxn ang="0">
                  <a:pos x="connsiteX0" y="connsiteY0"/>
                </a:cxn>
                <a:cxn ang="0">
                  <a:pos x="connsiteX1" y="connsiteY1"/>
                </a:cxn>
                <a:cxn ang="0">
                  <a:pos x="connsiteX2" y="connsiteY2"/>
                </a:cxn>
              </a:cxnLst>
              <a:rect l="l" t="t" r="r" b="b"/>
              <a:pathLst>
                <a:path w="2091267" h="656724">
                  <a:moveTo>
                    <a:pt x="0" y="0"/>
                  </a:moveTo>
                  <a:cubicBezTo>
                    <a:pt x="399344" y="232128"/>
                    <a:pt x="798689" y="464256"/>
                    <a:pt x="1147233" y="571500"/>
                  </a:cubicBezTo>
                  <a:cubicBezTo>
                    <a:pt x="1495777" y="678744"/>
                    <a:pt x="1793522" y="661105"/>
                    <a:pt x="2091267" y="643467"/>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任意多边形: 形状 80"/>
            <p:cNvSpPr/>
            <p:nvPr/>
          </p:nvSpPr>
          <p:spPr>
            <a:xfrm>
              <a:off x="8893597" y="2740838"/>
              <a:ext cx="2136829" cy="1640908"/>
            </a:xfrm>
            <a:custGeom>
              <a:avLst/>
              <a:gdLst>
                <a:gd name="connsiteX0" fmla="*/ 0 w 2099733"/>
                <a:gd name="connsiteY0" fmla="*/ 0 h 1240367"/>
                <a:gd name="connsiteX1" fmla="*/ 1299633 w 2099733"/>
                <a:gd name="connsiteY1" fmla="*/ 829733 h 1240367"/>
                <a:gd name="connsiteX2" fmla="*/ 2099733 w 2099733"/>
                <a:gd name="connsiteY2" fmla="*/ 1240367 h 1240367"/>
              </a:gdLst>
              <a:ahLst/>
              <a:cxnLst>
                <a:cxn ang="0">
                  <a:pos x="connsiteX0" y="connsiteY0"/>
                </a:cxn>
                <a:cxn ang="0">
                  <a:pos x="connsiteX1" y="connsiteY1"/>
                </a:cxn>
                <a:cxn ang="0">
                  <a:pos x="connsiteX2" y="connsiteY2"/>
                </a:cxn>
              </a:cxnLst>
              <a:rect l="l" t="t" r="r" b="b"/>
              <a:pathLst>
                <a:path w="2099733" h="1240367">
                  <a:moveTo>
                    <a:pt x="0" y="0"/>
                  </a:moveTo>
                  <a:cubicBezTo>
                    <a:pt x="474839" y="311502"/>
                    <a:pt x="949678" y="623005"/>
                    <a:pt x="1299633" y="829733"/>
                  </a:cubicBezTo>
                  <a:cubicBezTo>
                    <a:pt x="1649588" y="1036461"/>
                    <a:pt x="1945922" y="1201561"/>
                    <a:pt x="2099733" y="1240367"/>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
        <p:nvSpPr>
          <p:cNvPr id="16" name="任意多边形: 形状 96"/>
          <p:cNvSpPr/>
          <p:nvPr/>
        </p:nvSpPr>
        <p:spPr>
          <a:xfrm>
            <a:off x="2903220" y="2727960"/>
            <a:ext cx="2425065" cy="597535"/>
          </a:xfrm>
          <a:custGeom>
            <a:avLst/>
            <a:gdLst>
              <a:gd name="connsiteX0" fmla="*/ 14400 w 700200"/>
              <a:gd name="connsiteY0" fmla="*/ 25400 h 393770"/>
              <a:gd name="connsiteX1" fmla="*/ 90600 w 700200"/>
              <a:gd name="connsiteY1" fmla="*/ 393700 h 393770"/>
              <a:gd name="connsiteX2" fmla="*/ 700200 w 700200"/>
              <a:gd name="connsiteY2" fmla="*/ 0 h 393770"/>
            </a:gdLst>
            <a:ahLst/>
            <a:cxnLst>
              <a:cxn ang="0">
                <a:pos x="connsiteX0" y="connsiteY0"/>
              </a:cxn>
              <a:cxn ang="0">
                <a:pos x="connsiteX1" y="connsiteY1"/>
              </a:cxn>
              <a:cxn ang="0">
                <a:pos x="connsiteX2" y="connsiteY2"/>
              </a:cxn>
            </a:cxnLst>
            <a:rect l="l" t="t" r="r" b="b"/>
            <a:pathLst>
              <a:path w="700200" h="393770">
                <a:moveTo>
                  <a:pt x="14400" y="25400"/>
                </a:moveTo>
                <a:cubicBezTo>
                  <a:pt x="-4650" y="211666"/>
                  <a:pt x="-23700" y="397933"/>
                  <a:pt x="90600" y="393700"/>
                </a:cubicBezTo>
                <a:cubicBezTo>
                  <a:pt x="204900" y="389467"/>
                  <a:pt x="452550" y="194733"/>
                  <a:pt x="700200" y="0"/>
                </a:cubicBezTo>
              </a:path>
            </a:pathLst>
          </a:custGeom>
          <a:noFill/>
          <a:ln w="19050" cap="flat" cmpd="sng" algn="ctr">
            <a:solidFill>
              <a:srgbClr val="C00000"/>
            </a:solidFill>
            <a:prstDash val="dash"/>
          </a:ln>
          <a:effectLst>
            <a:outerShdw blurRad="40000" dist="20000" dir="5400000" rotWithShape="0">
              <a:srgbClr val="000000">
                <a:alpha val="38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pic>
        <p:nvPicPr>
          <p:cNvPr id="1026" name="Picture 2"/>
          <p:cNvPicPr>
            <a:picLocks noChangeAspect="1" noChangeArrowheads="1"/>
          </p:cNvPicPr>
          <p:nvPr/>
        </p:nvPicPr>
        <p:blipFill>
          <a:blip r:embed="rId3"/>
          <a:srcRect/>
          <a:stretch>
            <a:fillRect/>
          </a:stretch>
        </p:blipFill>
        <p:spPr bwMode="auto">
          <a:xfrm>
            <a:off x="2541316" y="5554164"/>
            <a:ext cx="561975" cy="723900"/>
          </a:xfrm>
          <a:prstGeom prst="rect">
            <a:avLst/>
          </a:prstGeom>
          <a:noFill/>
          <a:ln w="9525">
            <a:noFill/>
            <a:miter lim="800000"/>
            <a:headEnd/>
            <a:tailEnd/>
          </a:ln>
          <a:effectLst/>
        </p:spPr>
      </p:pic>
      <p:pic>
        <p:nvPicPr>
          <p:cNvPr id="31" name="Picture 2"/>
          <p:cNvPicPr>
            <a:picLocks noChangeAspect="1" noChangeArrowheads="1"/>
          </p:cNvPicPr>
          <p:nvPr/>
        </p:nvPicPr>
        <p:blipFill>
          <a:blip r:embed="rId3"/>
          <a:srcRect/>
          <a:stretch>
            <a:fillRect/>
          </a:stretch>
        </p:blipFill>
        <p:spPr bwMode="auto">
          <a:xfrm>
            <a:off x="3695200" y="5684792"/>
            <a:ext cx="561975" cy="723900"/>
          </a:xfrm>
          <a:prstGeom prst="rect">
            <a:avLst/>
          </a:prstGeom>
          <a:noFill/>
          <a:ln w="9525">
            <a:noFill/>
            <a:miter lim="800000"/>
            <a:headEnd/>
            <a:tailEnd/>
          </a:ln>
          <a:effectLst/>
        </p:spPr>
      </p:pic>
      <p:pic>
        <p:nvPicPr>
          <p:cNvPr id="32" name="Picture 2"/>
          <p:cNvPicPr>
            <a:picLocks noChangeAspect="1" noChangeArrowheads="1"/>
          </p:cNvPicPr>
          <p:nvPr/>
        </p:nvPicPr>
        <p:blipFill>
          <a:blip r:embed="rId3"/>
          <a:srcRect/>
          <a:stretch>
            <a:fillRect/>
          </a:stretch>
        </p:blipFill>
        <p:spPr bwMode="auto">
          <a:xfrm>
            <a:off x="5328057" y="4465591"/>
            <a:ext cx="561975" cy="7239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a:stretch>
            <a:fillRect/>
          </a:stretch>
        </p:blipFill>
        <p:spPr bwMode="auto">
          <a:xfrm>
            <a:off x="4468087" y="5205822"/>
            <a:ext cx="561975" cy="723900"/>
          </a:xfrm>
          <a:prstGeom prst="rect">
            <a:avLst/>
          </a:prstGeom>
          <a:noFill/>
          <a:ln w="9525">
            <a:noFill/>
            <a:miter lim="800000"/>
            <a:headEnd/>
            <a:tailEnd/>
          </a:ln>
          <a:effectLst/>
        </p:spPr>
      </p:pic>
      <p:cxnSp>
        <p:nvCxnSpPr>
          <p:cNvPr id="38" name="直接连接符 37"/>
          <p:cNvCxnSpPr/>
          <p:nvPr/>
        </p:nvCxnSpPr>
        <p:spPr>
          <a:xfrm>
            <a:off x="2172970" y="5517515"/>
            <a:ext cx="551180" cy="22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31" idx="0"/>
          </p:cNvCxnSpPr>
          <p:nvPr/>
        </p:nvCxnSpPr>
        <p:spPr>
          <a:xfrm>
            <a:off x="2162175" y="5495925"/>
            <a:ext cx="1814195" cy="18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2158365" y="5420995"/>
            <a:ext cx="2469515" cy="7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2" idx="1"/>
          </p:cNvCxnSpPr>
          <p:nvPr/>
        </p:nvCxnSpPr>
        <p:spPr>
          <a:xfrm flipV="1">
            <a:off x="2172970" y="4827270"/>
            <a:ext cx="3155315" cy="647065"/>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bwMode="auto">
          <a:xfrm>
            <a:off x="2419532" y="6362428"/>
            <a:ext cx="936172"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1</a:t>
            </a:r>
            <a:endParaRPr lang="en-US" altLang="zh-CN" sz="900" dirty="0">
              <a:latin typeface="华文细黑" panose="02010600040101010101" pitchFamily="2" charset="-122"/>
              <a:ea typeface="华文细黑" panose="02010600040101010101" pitchFamily="2" charset="-122"/>
            </a:endParaRPr>
          </a:p>
        </p:txBody>
      </p:sp>
      <p:sp>
        <p:nvSpPr>
          <p:cNvPr id="52" name="TextBox 51"/>
          <p:cNvSpPr txBox="1"/>
          <p:nvPr/>
        </p:nvSpPr>
        <p:spPr bwMode="auto">
          <a:xfrm>
            <a:off x="3682274" y="6427743"/>
            <a:ext cx="1001486"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2</a:t>
            </a:r>
            <a:endParaRPr lang="en-US" altLang="zh-CN" sz="900" dirty="0">
              <a:latin typeface="华文细黑" panose="02010600040101010101" pitchFamily="2" charset="-122"/>
              <a:ea typeface="华文细黑" panose="02010600040101010101" pitchFamily="2" charset="-122"/>
            </a:endParaRPr>
          </a:p>
        </p:txBody>
      </p:sp>
      <p:sp>
        <p:nvSpPr>
          <p:cNvPr id="54" name="TextBox 53"/>
          <p:cNvSpPr txBox="1"/>
          <p:nvPr/>
        </p:nvSpPr>
        <p:spPr bwMode="auto">
          <a:xfrm>
            <a:off x="4533991" y="5930265"/>
            <a:ext cx="794657"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3</a:t>
            </a:r>
            <a:endParaRPr lang="en-US" altLang="zh-CN" sz="900" dirty="0">
              <a:latin typeface="华文细黑" panose="02010600040101010101" pitchFamily="2" charset="-122"/>
              <a:ea typeface="华文细黑" panose="02010600040101010101" pitchFamily="2" charset="-122"/>
            </a:endParaRPr>
          </a:p>
        </p:txBody>
      </p:sp>
      <p:sp>
        <p:nvSpPr>
          <p:cNvPr id="55" name="TextBox 54"/>
          <p:cNvSpPr txBox="1"/>
          <p:nvPr/>
        </p:nvSpPr>
        <p:spPr bwMode="auto">
          <a:xfrm>
            <a:off x="5434874" y="5284742"/>
            <a:ext cx="631372" cy="231140"/>
          </a:xfrm>
          <a:prstGeom prst="rect">
            <a:avLst/>
          </a:prstGeom>
          <a:noFill/>
          <a:ln w="12700">
            <a:noFill/>
            <a:miter lim="800000"/>
          </a:ln>
        </p:spPr>
        <p:txBody>
          <a:bodyPr wrap="square" lIns="89996" tIns="46798" rIns="89996" bIns="46798" rtlCol="0" anchor="t">
            <a:spAutoFit/>
          </a:bodyPr>
          <a:p>
            <a:r>
              <a:rPr lang="en-US" altLang="zh-CN" sz="900" dirty="0">
                <a:latin typeface="华文细黑" panose="02010600040101010101" pitchFamily="2" charset="-122"/>
                <a:ea typeface="华文细黑" panose="02010600040101010101" pitchFamily="2" charset="-122"/>
              </a:rPr>
              <a:t>Site 4</a:t>
            </a:r>
            <a:endParaRPr lang="en-US" altLang="zh-CN" sz="900" dirty="0">
              <a:latin typeface="华文细黑" panose="02010600040101010101" pitchFamily="2" charset="-122"/>
              <a:ea typeface="华文细黑" panose="02010600040101010101" pitchFamily="2" charset="-122"/>
            </a:endParaRPr>
          </a:p>
        </p:txBody>
      </p:sp>
      <p:grpSp>
        <p:nvGrpSpPr>
          <p:cNvPr id="41" name="组合 40"/>
          <p:cNvGrpSpPr/>
          <p:nvPr/>
        </p:nvGrpSpPr>
        <p:grpSpPr>
          <a:xfrm>
            <a:off x="4618355" y="1297940"/>
            <a:ext cx="2394585" cy="1457905"/>
            <a:chOff x="6841" y="1735"/>
            <a:chExt cx="4430" cy="2515"/>
          </a:xfrm>
        </p:grpSpPr>
        <p:pic>
          <p:nvPicPr>
            <p:cNvPr id="5" name="Picture 10" descr="tubiao更改图形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 y="2926"/>
              <a:ext cx="79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24"/>
            <p:cNvSpPr/>
            <p:nvPr/>
          </p:nvSpPr>
          <p:spPr>
            <a:xfrm>
              <a:off x="6841" y="1735"/>
              <a:ext cx="4430" cy="251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DC2</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7" name="object 30"/>
            <p:cNvSpPr/>
            <p:nvPr/>
          </p:nvSpPr>
          <p:spPr>
            <a:xfrm>
              <a:off x="9574" y="196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8" name="object 30"/>
            <p:cNvSpPr/>
            <p:nvPr/>
          </p:nvSpPr>
          <p:spPr>
            <a:xfrm>
              <a:off x="9574" y="2400"/>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10" name="object 30"/>
            <p:cNvSpPr/>
            <p:nvPr/>
          </p:nvSpPr>
          <p:spPr>
            <a:xfrm>
              <a:off x="9574" y="283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12" name="object 30"/>
            <p:cNvSpPr/>
            <p:nvPr/>
          </p:nvSpPr>
          <p:spPr>
            <a:xfrm>
              <a:off x="9574" y="3249"/>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29" name="object 30"/>
            <p:cNvSpPr/>
            <p:nvPr/>
          </p:nvSpPr>
          <p:spPr>
            <a:xfrm>
              <a:off x="9574" y="3687"/>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30" name="图片 29" descr="核心路由器.png"/>
            <p:cNvPicPr>
              <a:picLocks noChangeAspect="1"/>
            </p:cNvPicPr>
            <p:nvPr/>
          </p:nvPicPr>
          <p:blipFill>
            <a:blip r:embed="rId5" cstate="print"/>
            <a:stretch>
              <a:fillRect/>
            </a:stretch>
          </p:blipFill>
          <p:spPr>
            <a:xfrm>
              <a:off x="8409" y="3307"/>
              <a:ext cx="564" cy="298"/>
            </a:xfrm>
            <a:prstGeom prst="rect">
              <a:avLst/>
            </a:prstGeom>
          </p:spPr>
        </p:pic>
        <p:pic>
          <p:nvPicPr>
            <p:cNvPr id="34" name="图片 33" descr="CE12800交换机-蓝.png"/>
            <p:cNvPicPr>
              <a:picLocks noChangeAspect="1"/>
            </p:cNvPicPr>
            <p:nvPr/>
          </p:nvPicPr>
          <p:blipFill>
            <a:blip r:embed="rId6" cstate="print"/>
            <a:stretch>
              <a:fillRect/>
            </a:stretch>
          </p:blipFill>
          <p:spPr>
            <a:xfrm>
              <a:off x="8416" y="2508"/>
              <a:ext cx="564" cy="298"/>
            </a:xfrm>
            <a:prstGeom prst="rect">
              <a:avLst/>
            </a:prstGeom>
          </p:spPr>
        </p:pic>
        <p:cxnSp>
          <p:nvCxnSpPr>
            <p:cNvPr id="35" name="直接连接符 142"/>
            <p:cNvCxnSpPr>
              <a:stCxn id="5" idx="3"/>
              <a:endCxn id="30" idx="1"/>
            </p:cNvCxnSpPr>
            <p:nvPr/>
          </p:nvCxnSpPr>
          <p:spPr>
            <a:xfrm>
              <a:off x="7636" y="3138"/>
              <a:ext cx="773" cy="318"/>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144"/>
            <p:cNvCxnSpPr>
              <a:stCxn id="34" idx="1"/>
              <a:endCxn id="5" idx="3"/>
            </p:cNvCxnSpPr>
            <p:nvPr/>
          </p:nvCxnSpPr>
          <p:spPr>
            <a:xfrm flipH="1">
              <a:off x="7636" y="2658"/>
              <a:ext cx="780" cy="481"/>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37" name="TextBox 183"/>
            <p:cNvSpPr txBox="1"/>
            <p:nvPr/>
          </p:nvSpPr>
          <p:spPr>
            <a:xfrm>
              <a:off x="7635" y="3576"/>
              <a:ext cx="2067" cy="36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39" name="TextBox 183"/>
            <p:cNvSpPr txBox="1"/>
            <p:nvPr/>
          </p:nvSpPr>
          <p:spPr>
            <a:xfrm>
              <a:off x="7710" y="2688"/>
              <a:ext cx="2066" cy="32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40" name="矩形 39"/>
            <p:cNvSpPr/>
            <p:nvPr/>
          </p:nvSpPr>
          <p:spPr>
            <a:xfrm>
              <a:off x="6853" y="2086"/>
              <a:ext cx="2711" cy="1966"/>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grpSp>
      <p:grpSp>
        <p:nvGrpSpPr>
          <p:cNvPr id="43" name="组合 42"/>
          <p:cNvGrpSpPr/>
          <p:nvPr/>
        </p:nvGrpSpPr>
        <p:grpSpPr>
          <a:xfrm>
            <a:off x="1287780" y="1270635"/>
            <a:ext cx="2394585" cy="1457905"/>
            <a:chOff x="6841" y="1735"/>
            <a:chExt cx="4430" cy="2515"/>
          </a:xfrm>
        </p:grpSpPr>
        <p:pic>
          <p:nvPicPr>
            <p:cNvPr id="45" name="Picture 10" descr="tubiao更改图形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6" y="2926"/>
              <a:ext cx="79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bject 24"/>
            <p:cNvSpPr/>
            <p:nvPr/>
          </p:nvSpPr>
          <p:spPr>
            <a:xfrm>
              <a:off x="6841" y="1735"/>
              <a:ext cx="4430" cy="2515"/>
            </a:xfrm>
            <a:custGeom>
              <a:avLst/>
              <a:gdLst/>
              <a:ahLst/>
              <a:cxnLst/>
              <a:rect l="l" t="t" r="r" b="b"/>
              <a:pathLst>
                <a:path w="1632585" h="2566670">
                  <a:moveTo>
                    <a:pt x="0" y="272034"/>
                  </a:moveTo>
                  <a:lnTo>
                    <a:pt x="4382" y="223135"/>
                  </a:lnTo>
                  <a:lnTo>
                    <a:pt x="17019" y="177112"/>
                  </a:lnTo>
                  <a:lnTo>
                    <a:pt x="37140" y="134732"/>
                  </a:lnTo>
                  <a:lnTo>
                    <a:pt x="63978" y="96765"/>
                  </a:lnTo>
                  <a:lnTo>
                    <a:pt x="96765" y="63978"/>
                  </a:lnTo>
                  <a:lnTo>
                    <a:pt x="134732" y="37140"/>
                  </a:lnTo>
                  <a:lnTo>
                    <a:pt x="177112" y="17019"/>
                  </a:lnTo>
                  <a:lnTo>
                    <a:pt x="223135" y="4382"/>
                  </a:lnTo>
                  <a:lnTo>
                    <a:pt x="272033" y="0"/>
                  </a:lnTo>
                  <a:lnTo>
                    <a:pt x="1360170" y="0"/>
                  </a:lnTo>
                  <a:lnTo>
                    <a:pt x="1409068" y="4382"/>
                  </a:lnTo>
                  <a:lnTo>
                    <a:pt x="1455091" y="17019"/>
                  </a:lnTo>
                  <a:lnTo>
                    <a:pt x="1497471" y="37140"/>
                  </a:lnTo>
                  <a:lnTo>
                    <a:pt x="1535438" y="63978"/>
                  </a:lnTo>
                  <a:lnTo>
                    <a:pt x="1568225" y="96765"/>
                  </a:lnTo>
                  <a:lnTo>
                    <a:pt x="1595063" y="134732"/>
                  </a:lnTo>
                  <a:lnTo>
                    <a:pt x="1615184" y="177112"/>
                  </a:lnTo>
                  <a:lnTo>
                    <a:pt x="1627821" y="223135"/>
                  </a:lnTo>
                  <a:lnTo>
                    <a:pt x="1632204" y="272034"/>
                  </a:lnTo>
                  <a:lnTo>
                    <a:pt x="1632204" y="2294382"/>
                  </a:lnTo>
                  <a:lnTo>
                    <a:pt x="1627821" y="2343280"/>
                  </a:lnTo>
                  <a:lnTo>
                    <a:pt x="1615184" y="2389303"/>
                  </a:lnTo>
                  <a:lnTo>
                    <a:pt x="1595063" y="2431683"/>
                  </a:lnTo>
                  <a:lnTo>
                    <a:pt x="1568225" y="2469650"/>
                  </a:lnTo>
                  <a:lnTo>
                    <a:pt x="1535438" y="2502437"/>
                  </a:lnTo>
                  <a:lnTo>
                    <a:pt x="1497471" y="2529275"/>
                  </a:lnTo>
                  <a:lnTo>
                    <a:pt x="1455091" y="2549396"/>
                  </a:lnTo>
                  <a:lnTo>
                    <a:pt x="1409068" y="2562033"/>
                  </a:lnTo>
                  <a:lnTo>
                    <a:pt x="1360170" y="2566416"/>
                  </a:lnTo>
                  <a:lnTo>
                    <a:pt x="272033" y="2566416"/>
                  </a:lnTo>
                  <a:lnTo>
                    <a:pt x="223135" y="2562033"/>
                  </a:lnTo>
                  <a:lnTo>
                    <a:pt x="177112" y="2549396"/>
                  </a:lnTo>
                  <a:lnTo>
                    <a:pt x="134732" y="2529275"/>
                  </a:lnTo>
                  <a:lnTo>
                    <a:pt x="96765" y="2502437"/>
                  </a:lnTo>
                  <a:lnTo>
                    <a:pt x="63978" y="2469650"/>
                  </a:lnTo>
                  <a:lnTo>
                    <a:pt x="37140" y="2431683"/>
                  </a:lnTo>
                  <a:lnTo>
                    <a:pt x="17019" y="2389303"/>
                  </a:lnTo>
                  <a:lnTo>
                    <a:pt x="4382" y="2343280"/>
                  </a:lnTo>
                  <a:lnTo>
                    <a:pt x="0" y="2294382"/>
                  </a:lnTo>
                  <a:lnTo>
                    <a:pt x="0" y="272034"/>
                  </a:lnTo>
                  <a:close/>
                </a:path>
              </a:pathLst>
            </a:cu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rPr>
                <a:t>DC1</a:t>
              </a: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sp>
          <p:nvSpPr>
            <p:cNvPr id="48" name="object 30"/>
            <p:cNvSpPr/>
            <p:nvPr/>
          </p:nvSpPr>
          <p:spPr>
            <a:xfrm>
              <a:off x="9574" y="196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50" noProof="0" dirty="0">
                  <a:ln>
                    <a:noFill/>
                  </a:ln>
                  <a:solidFill>
                    <a:prstClr val="black"/>
                  </a:solidFill>
                  <a:effectLst/>
                  <a:uLnTx/>
                  <a:uFillTx/>
                  <a:latin typeface="微软雅黑" charset="-122"/>
                  <a:ea typeface="微软雅黑" charset="-122"/>
                  <a:sym typeface="+mn-ea"/>
                </a:rPr>
                <a:t>Cloud desktop</a:t>
              </a:r>
              <a:endParaRPr lang="zh-CN" altLang="en-US" sz="1050" noProof="0" dirty="0">
                <a:ln>
                  <a:noFill/>
                </a:ln>
                <a:solidFill>
                  <a:prstClr val="black"/>
                </a:solidFill>
                <a:effectLst/>
                <a:uLnTx/>
                <a:uFillTx/>
                <a:latin typeface="微软雅黑" charset="-122"/>
                <a:ea typeface="微软雅黑" charset="-122"/>
                <a:sym typeface="+mn-ea"/>
              </a:endParaRPr>
            </a:p>
          </p:txBody>
        </p:sp>
        <p:sp>
          <p:nvSpPr>
            <p:cNvPr id="49" name="object 30"/>
            <p:cNvSpPr/>
            <p:nvPr/>
          </p:nvSpPr>
          <p:spPr>
            <a:xfrm>
              <a:off x="9574" y="2400"/>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Media storage</a:t>
              </a:r>
              <a:endParaRPr kumimoji="0"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0" name="object 30"/>
            <p:cNvSpPr/>
            <p:nvPr/>
          </p:nvSpPr>
          <p:spPr>
            <a:xfrm>
              <a:off x="9574" y="2834"/>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Computing</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3" name="object 30"/>
            <p:cNvSpPr/>
            <p:nvPr/>
          </p:nvSpPr>
          <p:spPr>
            <a:xfrm>
              <a:off x="9574" y="3249"/>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mn-cs"/>
                </a:rPr>
                <a:t>CDN</a:t>
              </a:r>
              <a:r>
                <a:rPr kumimoji="0"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mn-cs"/>
                </a:rPr>
                <a:t>+</a:t>
              </a:r>
              <a:endParaRPr kumimoji="0"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sp>
          <p:nvSpPr>
            <p:cNvPr id="56" name="object 30"/>
            <p:cNvSpPr/>
            <p:nvPr/>
          </p:nvSpPr>
          <p:spPr>
            <a:xfrm>
              <a:off x="9574" y="3687"/>
              <a:ext cx="1540" cy="410"/>
            </a:xfrm>
            <a:custGeom>
              <a:avLst/>
              <a:gdLst/>
              <a:ahLst/>
              <a:cxnLst/>
              <a:rect l="l" t="t" r="r" b="b"/>
              <a:pathLst>
                <a:path w="781684" h="399414">
                  <a:moveTo>
                    <a:pt x="668782" y="398779"/>
                  </a:moveTo>
                  <a:lnTo>
                    <a:pt x="82803" y="394588"/>
                  </a:lnTo>
                  <a:lnTo>
                    <a:pt x="35353" y="372379"/>
                  </a:lnTo>
                  <a:lnTo>
                    <a:pt x="6133" y="336349"/>
                  </a:lnTo>
                  <a:lnTo>
                    <a:pt x="0" y="276351"/>
                  </a:lnTo>
                  <a:lnTo>
                    <a:pt x="25951" y="213294"/>
                  </a:lnTo>
                  <a:lnTo>
                    <a:pt x="65214" y="178704"/>
                  </a:lnTo>
                  <a:lnTo>
                    <a:pt x="101048" y="164141"/>
                  </a:lnTo>
                  <a:lnTo>
                    <a:pt x="116713" y="161162"/>
                  </a:lnTo>
                  <a:lnTo>
                    <a:pt x="120280" y="139963"/>
                  </a:lnTo>
                  <a:lnTo>
                    <a:pt x="140874" y="91201"/>
                  </a:lnTo>
                  <a:lnTo>
                    <a:pt x="193329" y="37129"/>
                  </a:lnTo>
                  <a:lnTo>
                    <a:pt x="292480" y="0"/>
                  </a:lnTo>
                  <a:lnTo>
                    <a:pt x="398799" y="4230"/>
                  </a:lnTo>
                  <a:lnTo>
                    <a:pt x="471233" y="40036"/>
                  </a:lnTo>
                  <a:lnTo>
                    <a:pt x="512615" y="80938"/>
                  </a:lnTo>
                  <a:lnTo>
                    <a:pt x="525779" y="100457"/>
                  </a:lnTo>
                  <a:lnTo>
                    <a:pt x="540182" y="91872"/>
                  </a:lnTo>
                  <a:lnTo>
                    <a:pt x="577278" y="77311"/>
                  </a:lnTo>
                  <a:lnTo>
                    <a:pt x="627899" y="73560"/>
                  </a:lnTo>
                  <a:lnTo>
                    <a:pt x="682878" y="97409"/>
                  </a:lnTo>
                  <a:lnTo>
                    <a:pt x="713698" y="136455"/>
                  </a:lnTo>
                  <a:lnTo>
                    <a:pt x="722931" y="176418"/>
                  </a:lnTo>
                  <a:lnTo>
                    <a:pt x="720901" y="207547"/>
                  </a:lnTo>
                  <a:lnTo>
                    <a:pt x="717930" y="220090"/>
                  </a:lnTo>
                  <a:lnTo>
                    <a:pt x="729714" y="225794"/>
                  </a:lnTo>
                  <a:lnTo>
                    <a:pt x="754665" y="243998"/>
                  </a:lnTo>
                  <a:lnTo>
                    <a:pt x="777188" y="276348"/>
                  </a:lnTo>
                  <a:lnTo>
                    <a:pt x="781685" y="324485"/>
                  </a:lnTo>
                  <a:lnTo>
                    <a:pt x="758150" y="370972"/>
                  </a:lnTo>
                  <a:lnTo>
                    <a:pt x="719994" y="392636"/>
                  </a:lnTo>
                  <a:lnTo>
                    <a:pt x="684458" y="398797"/>
                  </a:lnTo>
                  <a:lnTo>
                    <a:pt x="668782" y="398779"/>
                  </a:lnTo>
                  <a:close/>
                </a:path>
              </a:pathLst>
            </a:custGeom>
            <a:ln w="31750">
              <a:solidFill>
                <a:srgbClr val="00AFEF"/>
              </a:solidFill>
            </a:ln>
          </p:spPr>
          <p:txBody>
            <a:bodyPr wrap="square" lIns="0" tIns="0" rIns="0" bIns="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Manage</a:t>
              </a:r>
              <a:r>
                <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rPr>
                <a:t>nt</a:t>
              </a:r>
              <a:endParaRPr kumimoji="0" lang="en-US" sz="1050" b="0" i="0" u="none" strike="noStrike" kern="1200" cap="none" spc="0" normalizeH="0" baseline="0" noProof="0" dirty="0">
                <a:ln>
                  <a:noFill/>
                </a:ln>
                <a:solidFill>
                  <a:prstClr val="black"/>
                </a:solidFill>
                <a:effectLst/>
                <a:uLnTx/>
                <a:uFillTx/>
                <a:latin typeface="微软雅黑" charset="-122"/>
                <a:ea typeface="微软雅黑" charset="-122"/>
                <a:cs typeface="+mn-cs"/>
              </a:endParaRPr>
            </a:p>
          </p:txBody>
        </p:sp>
        <p:pic>
          <p:nvPicPr>
            <p:cNvPr id="57" name="图片 56" descr="核心路由器.png"/>
            <p:cNvPicPr>
              <a:picLocks noChangeAspect="1"/>
            </p:cNvPicPr>
            <p:nvPr/>
          </p:nvPicPr>
          <p:blipFill>
            <a:blip r:embed="rId5" cstate="print"/>
            <a:stretch>
              <a:fillRect/>
            </a:stretch>
          </p:blipFill>
          <p:spPr>
            <a:xfrm>
              <a:off x="8409" y="3307"/>
              <a:ext cx="564" cy="298"/>
            </a:xfrm>
            <a:prstGeom prst="rect">
              <a:avLst/>
            </a:prstGeom>
          </p:spPr>
        </p:pic>
        <p:pic>
          <p:nvPicPr>
            <p:cNvPr id="58" name="图片 57" descr="CE12800交换机-蓝.png"/>
            <p:cNvPicPr>
              <a:picLocks noChangeAspect="1"/>
            </p:cNvPicPr>
            <p:nvPr/>
          </p:nvPicPr>
          <p:blipFill>
            <a:blip r:embed="rId6" cstate="print"/>
            <a:stretch>
              <a:fillRect/>
            </a:stretch>
          </p:blipFill>
          <p:spPr>
            <a:xfrm>
              <a:off x="8416" y="2508"/>
              <a:ext cx="564" cy="298"/>
            </a:xfrm>
            <a:prstGeom prst="rect">
              <a:avLst/>
            </a:prstGeom>
          </p:spPr>
        </p:pic>
        <p:cxnSp>
          <p:nvCxnSpPr>
            <p:cNvPr id="59" name="直接连接符 142"/>
            <p:cNvCxnSpPr>
              <a:stCxn id="45" idx="3"/>
              <a:endCxn id="57" idx="1"/>
            </p:cNvCxnSpPr>
            <p:nvPr/>
          </p:nvCxnSpPr>
          <p:spPr>
            <a:xfrm>
              <a:off x="7636" y="3138"/>
              <a:ext cx="773" cy="318"/>
            </a:xfrm>
            <a:prstGeom prst="line">
              <a:avLst/>
            </a:prstGeom>
            <a:ln w="31750">
              <a:solidFill>
                <a:srgbClr val="EF9C2A"/>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144"/>
            <p:cNvCxnSpPr>
              <a:stCxn id="58" idx="1"/>
              <a:endCxn id="45" idx="3"/>
            </p:cNvCxnSpPr>
            <p:nvPr/>
          </p:nvCxnSpPr>
          <p:spPr>
            <a:xfrm flipH="1">
              <a:off x="7636" y="2658"/>
              <a:ext cx="780" cy="481"/>
            </a:xfrm>
            <a:prstGeom prst="line">
              <a:avLst/>
            </a:prstGeom>
            <a:ln w="25400">
              <a:solidFill>
                <a:srgbClr val="179A80"/>
              </a:solidFill>
              <a:prstDash val="dash"/>
            </a:ln>
          </p:spPr>
          <p:style>
            <a:lnRef idx="1">
              <a:schemeClr val="accent1"/>
            </a:lnRef>
            <a:fillRef idx="0">
              <a:schemeClr val="accent1"/>
            </a:fillRef>
            <a:effectRef idx="0">
              <a:schemeClr val="accent1"/>
            </a:effectRef>
            <a:fontRef idx="minor">
              <a:schemeClr val="tx1"/>
            </a:fontRef>
          </p:style>
        </p:cxnSp>
        <p:sp>
          <p:nvSpPr>
            <p:cNvPr id="61" name="TextBox 183"/>
            <p:cNvSpPr txBox="1"/>
            <p:nvPr/>
          </p:nvSpPr>
          <p:spPr>
            <a:xfrm>
              <a:off x="7635" y="3576"/>
              <a:ext cx="2067" cy="36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SR/</a:t>
              </a:r>
              <a:r>
                <a:rPr kumimoji="1" lang="en-US" altLang="zh-CN" sz="1050" b="0" i="0" u="none" strike="noStrike" kern="1200" cap="none" spc="0" normalizeH="0" baseline="0" noProof="0" dirty="0" err="1">
                  <a:ln>
                    <a:noFill/>
                  </a:ln>
                  <a:solidFill>
                    <a:prstClr val="black"/>
                  </a:solidFill>
                  <a:effectLst/>
                  <a:uLnTx/>
                  <a:uFillTx/>
                  <a:latin typeface="微软雅黑" charset="-122"/>
                  <a:ea typeface="微软雅黑" charset="-122"/>
                  <a:cs typeface="微软雅黑" charset="-122"/>
                  <a:sym typeface="Calibri" charset="0"/>
                </a:rPr>
                <a:t>DCSW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62" name="TextBox 183"/>
            <p:cNvSpPr txBox="1"/>
            <p:nvPr/>
          </p:nvSpPr>
          <p:spPr>
            <a:xfrm>
              <a:off x="7674" y="2658"/>
              <a:ext cx="1988" cy="329"/>
            </a:xfrm>
            <a:prstGeom prst="rect">
              <a:avLst/>
            </a:prstGeom>
            <a:noFill/>
          </p:spPr>
          <p:txBody>
            <a:bodyPr wrap="square" rtlCol="0">
              <a:noAutofit/>
            </a:bodyPr>
            <a:p>
              <a:pPr marL="0" marR="0" lvl="0" indent="0" algn="ctr" defTabSz="914400" rtl="0" eaLnBrk="0" fontAlgn="base" latinLnBrk="0" hangingPunct="0">
                <a:lnSpc>
                  <a:spcPct val="100000"/>
                </a:lnSpc>
                <a:spcBef>
                  <a:spcPts val="0"/>
                </a:spcBef>
                <a:spcAft>
                  <a:spcPct val="0"/>
                </a:spcAft>
                <a:buClrTx/>
                <a:buSzTx/>
                <a:buFontTx/>
                <a:buNone/>
                <a:defRPr/>
              </a:pPr>
              <a:r>
                <a:rPr kumimoji="1" lang="en-US" altLang="zh-CN"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rPr>
                <a:t> Management SW</a:t>
              </a:r>
              <a:endParaRPr kumimoji="1" lang="zh-CN" altLang="en-US" sz="1050" b="0" i="0" u="none" strike="noStrike" kern="1200" cap="none" spc="0" normalizeH="0" baseline="0" noProof="0" dirty="0">
                <a:ln>
                  <a:noFill/>
                </a:ln>
                <a:solidFill>
                  <a:prstClr val="black"/>
                </a:solidFill>
                <a:effectLst/>
                <a:uLnTx/>
                <a:uFillTx/>
                <a:latin typeface="微软雅黑" charset="-122"/>
                <a:ea typeface="微软雅黑" charset="-122"/>
                <a:cs typeface="微软雅黑" charset="-122"/>
                <a:sym typeface="Calibri" charset="0"/>
              </a:endParaRPr>
            </a:p>
          </p:txBody>
        </p:sp>
        <p:sp>
          <p:nvSpPr>
            <p:cNvPr id="63" name="矩形 62"/>
            <p:cNvSpPr/>
            <p:nvPr/>
          </p:nvSpPr>
          <p:spPr>
            <a:xfrm>
              <a:off x="6853" y="2086"/>
              <a:ext cx="2711" cy="1966"/>
            </a:xfrm>
            <a:prstGeom prst="rect">
              <a:avLst/>
            </a:prstGeom>
            <a:ln w="12700">
              <a:solidFill>
                <a:srgbClr val="006FC0"/>
              </a:solidFill>
              <a:prstDash val="sysDash"/>
            </a:ln>
          </p:spPr>
          <p:txBody>
            <a:bodyPr wrap="square" lIns="0" tIns="0" rIns="0" bIns="0" rtlCol="0"/>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Could Network </a:t>
              </a:r>
              <a:r>
                <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rPr>
                <a:t>POP</a:t>
              </a:r>
              <a:endParaRPr kumimoji="0" lang="en-US" altLang="zh-CN" sz="1050" b="1" i="0" u="none" strike="noStrike" kern="1200" cap="none" spc="0" normalizeH="0" baseline="0" noProof="0" dirty="0">
                <a:ln>
                  <a:noFill/>
                </a:ln>
                <a:solidFill>
                  <a:srgbClr val="FF0000"/>
                </a:solidFill>
                <a:effectLst/>
                <a:uLnTx/>
                <a:uFillTx/>
                <a:latin typeface="微软雅黑" charset="-122"/>
                <a:ea typeface="微软雅黑" charset="-122"/>
                <a:cs typeface="+mn-cs"/>
              </a:endParaRPr>
            </a:p>
          </p:txBody>
        </p:sp>
      </p:grpSp>
      <p:sp>
        <p:nvSpPr>
          <p:cNvPr id="64" name="文本框 63"/>
          <p:cNvSpPr txBox="1"/>
          <p:nvPr/>
        </p:nvSpPr>
        <p:spPr>
          <a:xfrm>
            <a:off x="7367905" y="1270635"/>
            <a:ext cx="4393565" cy="5769610"/>
          </a:xfrm>
          <a:prstGeom prst="rect">
            <a:avLst/>
          </a:prstGeom>
          <a:noFill/>
        </p:spPr>
        <p:txBody>
          <a:bodyPr wrap="square" rtlCol="0" anchor="t">
            <a:spAutoFit/>
          </a:bodyPr>
          <a:p>
            <a:pPr>
              <a:lnSpc>
                <a:spcPct val="120000"/>
              </a:lnSpc>
              <a:spcBef>
                <a:spcPts val="0"/>
              </a:spcBef>
              <a:spcAft>
                <a:spcPts val="0"/>
              </a:spcAft>
            </a:pPr>
            <a:r>
              <a:rPr lang="en-US" altLang="zh-CN" sz="1600" b="1">
                <a:solidFill>
                  <a:schemeClr val="tx1"/>
                </a:solidFill>
              </a:rPr>
              <a:t>User Reqirement</a:t>
            </a:r>
            <a:r>
              <a:rPr lang="zh-CN" altLang="en-US" sz="1600">
                <a:solidFill>
                  <a:schemeClr val="tx1"/>
                </a:solidFill>
              </a:rPr>
              <a:t>：</a:t>
            </a:r>
            <a:endParaRPr lang="zh-CN" altLang="en-US" sz="1600">
              <a:solidFill>
                <a:schemeClr val="tx1"/>
              </a:solidFill>
            </a:endParaRPr>
          </a:p>
          <a:p>
            <a:pPr marL="285750" indent="-285750">
              <a:lnSpc>
                <a:spcPct val="120000"/>
              </a:lnSpc>
              <a:spcBef>
                <a:spcPts val="0"/>
              </a:spcBef>
              <a:spcAft>
                <a:spcPts val="0"/>
              </a:spcAft>
              <a:buFont typeface="Arial" panose="020B0604020202020204" pitchFamily="34" charset="0"/>
              <a:buChar char="•"/>
            </a:pPr>
            <a:r>
              <a:rPr lang="en-US" altLang="zh-CN" sz="1600" dirty="0">
                <a:solidFill>
                  <a:schemeClr val="tx1"/>
                </a:solidFill>
                <a:cs typeface="+mn-lt"/>
              </a:rPr>
              <a:t>L</a:t>
            </a:r>
            <a:r>
              <a:rPr lang="zh-CN" altLang="en-US" sz="1600" dirty="0">
                <a:solidFill>
                  <a:schemeClr val="tx1"/>
                </a:solidFill>
                <a:cs typeface="+mn-lt"/>
              </a:rPr>
              <a:t>arge-scale enterprise：</a:t>
            </a:r>
            <a:r>
              <a:rPr lang="en-US" altLang="zh-CN" sz="1600">
                <a:sym typeface="+mn-ea"/>
              </a:rPr>
              <a:t>Interconnection between e</a:t>
            </a:r>
            <a:r>
              <a:rPr lang="zh-CN" altLang="en-US" sz="1600">
                <a:sym typeface="+mn-ea"/>
              </a:rPr>
              <a:t>nterprise site</a:t>
            </a:r>
            <a:r>
              <a:rPr lang="en-US" altLang="zh-CN" sz="1600">
                <a:sym typeface="+mn-ea"/>
              </a:rPr>
              <a:t>s and collaboration of DCs</a:t>
            </a:r>
            <a:endParaRPr lang="en-US" altLang="zh-CN" sz="1600">
              <a:sym typeface="+mn-ea"/>
            </a:endParaRPr>
          </a:p>
          <a:p>
            <a:pPr marL="285750" indent="-285750">
              <a:lnSpc>
                <a:spcPct val="120000"/>
              </a:lnSpc>
              <a:spcBef>
                <a:spcPts val="0"/>
              </a:spcBef>
              <a:spcAft>
                <a:spcPts val="0"/>
              </a:spcAft>
              <a:buFont typeface="Arial" panose="020B0604020202020204" pitchFamily="34" charset="0"/>
              <a:buChar char="•"/>
            </a:pPr>
            <a:r>
              <a:rPr sz="1600" dirty="0">
                <a:ea typeface="微软雅黑" charset="0"/>
                <a:cs typeface="+mn-lt"/>
                <a:sym typeface="+mn-ea"/>
              </a:rPr>
              <a:t>Some Typical applications</a:t>
            </a:r>
            <a:r>
              <a:rPr lang="zh-CN" sz="1600" dirty="0">
                <a:ea typeface="微软雅黑" charset="0"/>
                <a:cs typeface="+mn-lt"/>
                <a:sym typeface="+mn-ea"/>
              </a:rPr>
              <a:t>（scientific calculation）： </a:t>
            </a:r>
            <a:r>
              <a:rPr lang="en-US" altLang="zh-CN" sz="1600" dirty="0">
                <a:ea typeface="微软雅黑" charset="0"/>
                <a:cs typeface="+mn-lt"/>
                <a:sym typeface="+mn-ea"/>
              </a:rPr>
              <a:t>Bandwidth, </a:t>
            </a:r>
            <a:r>
              <a:rPr lang="zh-CN" sz="1600" dirty="0">
                <a:ea typeface="微软雅黑" charset="0"/>
                <a:cs typeface="+mn-lt"/>
                <a:sym typeface="+mn-ea"/>
              </a:rPr>
              <a:t>delay, packet loss rate and jitter.</a:t>
            </a:r>
            <a:endParaRPr lang="zh-CN" sz="1600" dirty="0">
              <a:ea typeface="微软雅黑" charset="0"/>
              <a:cs typeface="+mn-lt"/>
              <a:sym typeface="+mn-ea"/>
            </a:endParaRPr>
          </a:p>
          <a:p>
            <a:pPr marL="285750" indent="-285750">
              <a:lnSpc>
                <a:spcPct val="120000"/>
              </a:lnSpc>
              <a:spcBef>
                <a:spcPts val="0"/>
              </a:spcBef>
              <a:spcAft>
                <a:spcPts val="0"/>
              </a:spcAft>
            </a:pPr>
            <a:r>
              <a:rPr lang="en-US" altLang="zh-CN" sz="1600" b="1">
                <a:sym typeface="+mn-ea"/>
              </a:rPr>
              <a:t>Current Network Solution</a:t>
            </a:r>
            <a:r>
              <a:rPr lang="zh-CN" altLang="en-US" sz="1600"/>
              <a:t>：</a:t>
            </a:r>
            <a:endParaRPr lang="zh-CN" altLang="en-US" sz="1600"/>
          </a:p>
          <a:p>
            <a:pPr marL="285750" indent="-285750">
              <a:lnSpc>
                <a:spcPct val="120000"/>
              </a:lnSpc>
              <a:spcBef>
                <a:spcPts val="0"/>
              </a:spcBef>
              <a:spcAft>
                <a:spcPts val="0"/>
              </a:spcAft>
              <a:buFont typeface="Arial" panose="020B0604020202020204" pitchFamily="34" charset="0"/>
              <a:buChar char="•"/>
            </a:pPr>
            <a:r>
              <a:rPr sz="1600">
                <a:solidFill>
                  <a:schemeClr val="tx1"/>
                </a:solidFill>
              </a:rPr>
              <a:t>Data centers are interconnected through VxLAN and SRv6 tunnels</a:t>
            </a:r>
            <a:endParaRPr sz="1600">
              <a:solidFill>
                <a:schemeClr val="tx1"/>
              </a:solidFill>
            </a:endParaRPr>
          </a:p>
          <a:p>
            <a:pPr marL="285750" indent="-285750">
              <a:lnSpc>
                <a:spcPct val="120000"/>
              </a:lnSpc>
              <a:spcBef>
                <a:spcPts val="0"/>
              </a:spcBef>
              <a:spcAft>
                <a:spcPts val="0"/>
              </a:spcAft>
              <a:buFont typeface="Arial" panose="020B0604020202020204" pitchFamily="34" charset="0"/>
              <a:buChar char="•"/>
            </a:pPr>
            <a:endParaRPr sz="1600">
              <a:solidFill>
                <a:schemeClr val="tx1"/>
              </a:solidFill>
            </a:endParaRPr>
          </a:p>
          <a:p>
            <a:pPr indent="0">
              <a:lnSpc>
                <a:spcPct val="120000"/>
              </a:lnSpc>
              <a:spcBef>
                <a:spcPts val="0"/>
              </a:spcBef>
              <a:spcAft>
                <a:spcPts val="0"/>
              </a:spcAft>
              <a:buFont typeface="Arial" panose="020B0604020202020204" pitchFamily="34" charset="0"/>
              <a:buNone/>
            </a:pPr>
            <a:r>
              <a:rPr lang="en-US" altLang="zh-CN" sz="1600" b="1"/>
              <a:t>Problem</a:t>
            </a:r>
            <a:r>
              <a:rPr lang="zh-CN" altLang="en-US" sz="1600"/>
              <a:t>：</a:t>
            </a:r>
            <a:endParaRPr lang="zh-CN" altLang="en-US" sz="1600">
              <a:sym typeface="+mn-ea"/>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sym typeface="+mn-ea"/>
              </a:rPr>
              <a:t> In addition to </a:t>
            </a:r>
            <a:r>
              <a:rPr lang="en-US" altLang="zh-CN" sz="1600">
                <a:sym typeface="+mn-ea"/>
              </a:rPr>
              <a:t>problem of </a:t>
            </a:r>
            <a:r>
              <a:rPr lang="zh-CN" altLang="en-US" sz="1600">
                <a:sym typeface="+mn-ea"/>
              </a:rPr>
              <a:t>locating faults in the data center, some data in this scenario needs to be transmitted securely.</a:t>
            </a:r>
            <a:endParaRPr lang="zh-CN" altLang="en-US" sz="1600">
              <a:sym typeface="+mn-ea"/>
            </a:endParaRPr>
          </a:p>
          <a:p>
            <a:pPr marL="285750" indent="-285750" algn="l">
              <a:lnSpc>
                <a:spcPct val="120000"/>
              </a:lnSpc>
              <a:spcBef>
                <a:spcPts val="0"/>
              </a:spcBef>
              <a:spcAft>
                <a:spcPts val="0"/>
              </a:spcAft>
              <a:buClrTx/>
              <a:buSzTx/>
              <a:buFont typeface="Arial" panose="020B0604020202020204" pitchFamily="34" charset="0"/>
              <a:buChar char="•"/>
            </a:pPr>
            <a:r>
              <a:rPr lang="zh-CN" altLang="en-US" sz="1600"/>
              <a:t>VxLAN</a:t>
            </a:r>
            <a:r>
              <a:rPr lang="en-US" altLang="zh-CN" sz="1600"/>
              <a:t> </a:t>
            </a:r>
            <a:r>
              <a:rPr lang="zh-CN" altLang="en-US" sz="1600"/>
              <a:t>tunnel requires to realize some emerging and useful functionalities （</a:t>
            </a:r>
            <a:r>
              <a:rPr lang="en-US" altLang="zh-CN" sz="1600" dirty="0" err="1">
                <a:sym typeface="+mn-ea"/>
              </a:rPr>
              <a:t>iFIT</a:t>
            </a:r>
            <a:r>
              <a:rPr lang="en-US" altLang="zh-CN" sz="1600" dirty="0">
                <a:sym typeface="+mn-ea"/>
              </a:rPr>
              <a:t>, security</a:t>
            </a:r>
            <a:r>
              <a:rPr lang="zh-CN" altLang="en-US" sz="1600" dirty="0">
                <a:sym typeface="+mn-ea"/>
              </a:rPr>
              <a:t>）</a:t>
            </a:r>
            <a:r>
              <a:rPr lang="zh-CN" altLang="en-US" sz="1600"/>
              <a:t>.</a:t>
            </a:r>
            <a:endParaRPr lang="zh-CN" altLang="en-US" sz="1600"/>
          </a:p>
          <a:p>
            <a:pPr marL="285750" indent="-285750" algn="l">
              <a:lnSpc>
                <a:spcPct val="150000"/>
              </a:lnSpc>
              <a:buClrTx/>
              <a:buSzTx/>
              <a:buFont typeface="Arial" panose="020B0604020202020204" pitchFamily="34" charset="0"/>
              <a:buChar char="•"/>
            </a:pP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9920" y="2536190"/>
            <a:ext cx="10515600" cy="1325563"/>
          </a:xfrm>
        </p:spPr>
        <p:txBody>
          <a:bodyPr/>
          <a:p>
            <a:pPr algn="ctr"/>
            <a:r>
              <a:rPr lang="en-US" altLang="zh-CN"/>
              <a:t>Thank you!</a:t>
            </a:r>
            <a:endParaRPr lang="en-US" altLang="zh-CN"/>
          </a:p>
        </p:txBody>
      </p:sp>
    </p:spTree>
  </p:cSld>
  <p:clrMapOvr>
    <a:masterClrMapping/>
  </p:clrMapOvr>
</p:sld>
</file>

<file path=ppt/tags/tag1.xml><?xml version="1.0" encoding="utf-8"?>
<p:tagLst xmlns:p="http://schemas.openxmlformats.org/presentationml/2006/main">
  <p:tag name="THINKCELLSHAPEDONOTDELETE" val="pvdaFUhMc5k6klhvTWtChu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1664</Words>
  <Application>WPS 文字</Application>
  <PresentationFormat>宽屏</PresentationFormat>
  <Paragraphs>123</Paragraphs>
  <Slides>4</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vt:i4>
      </vt:variant>
    </vt:vector>
  </HeadingPairs>
  <TitlesOfParts>
    <vt:vector size="26" baseType="lpstr">
      <vt:lpstr>Arial</vt:lpstr>
      <vt:lpstr>宋体</vt:lpstr>
      <vt:lpstr>Wingdings</vt:lpstr>
      <vt:lpstr>Calibri</vt:lpstr>
      <vt:lpstr>Helvetica Neue</vt:lpstr>
      <vt:lpstr>汉仪书宋二KW</vt:lpstr>
      <vt:lpstr>微软雅黑</vt:lpstr>
      <vt:lpstr>汉仪旗黑</vt:lpstr>
      <vt:lpstr>宋体</vt:lpstr>
      <vt:lpstr>Arial Unicode MS</vt:lpstr>
      <vt:lpstr>Source Sans Pro Black</vt:lpstr>
      <vt:lpstr>Arial Narrow</vt:lpstr>
      <vt:lpstr>微软雅黑</vt:lpstr>
      <vt:lpstr>华文细黑</vt:lpstr>
      <vt:lpstr>苹方-简</vt:lpstr>
      <vt:lpstr>黑体-简</vt:lpstr>
      <vt:lpstr>Wingdings</vt:lpstr>
      <vt:lpstr>微软雅黑</vt:lpstr>
      <vt:lpstr>Times New Roman Regular</vt:lpstr>
      <vt:lpstr>Arial</vt:lpstr>
      <vt:lpstr>华文细黑</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胖胖聪</cp:lastModifiedBy>
  <cp:revision>18</cp:revision>
  <dcterms:created xsi:type="dcterms:W3CDTF">2023-03-24T14:39:26Z</dcterms:created>
  <dcterms:modified xsi:type="dcterms:W3CDTF">2023-03-24T14:39:26Z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C957B6822EBDA9CDD39619646CD5519C_41</vt:lpwstr>
  </property>
  <property fmtid="{D5CDD505-2E9C-101B-9397-08002B2CF9AE}" pid="4" name="_2015_ms_pID_725343">
    <vt:lpwstr>(3)7NaPlTTEWQe899/Fv52xGmh66U9xlQORNn76/XjUcZV3lpEo4tX1iHnh/5bg70Yg0vPQWEE5
3jhmBrZsMPyBLvQsQRl2mgcucmYp7QPc/saM4pSoQgKAuz0aM7VQk9q0OxyeAOYdAJCDxait
QNQgKHLXLw+cDOfj7gyqzr4SOAY+YjFRZO+nVMMJI2uTtt6uApQhXt3t1Fl4AS95/kiSgPM4
A09yV8CJjfU+gnPYMt</vt:lpwstr>
  </property>
  <property fmtid="{D5CDD505-2E9C-101B-9397-08002B2CF9AE}" pid="5" name="_2015_ms_pID_7253431">
    <vt:lpwstr>TqCt6GWEblNQu/91H+Gj5o5AgbfVUBrhC+Q4M+uYIm+do5BoqQJ5kE
4OWZxh2+rFZcl73ir6SnOaagxtrTR9k5dZgis6V5NkSJtD660qFxXIm2KRK4Ul/UAbhyfUGM
vy/FV6dbch7MImXkOxx+NtyXdGnDJUjtUEQe0NtduTIqEqf+xbr2nMQM4vA+ovtiqI8aJ58s
1YeyIntKhcqNLibn5K+FpsXz6WtDV2qmFU/3</vt:lpwstr>
  </property>
  <property fmtid="{D5CDD505-2E9C-101B-9397-08002B2CF9AE}" pid="6" name="_2015_ms_pID_7253432">
    <vt:lpwstr>gQ==</vt:lpwstr>
  </property>
</Properties>
</file>