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2" r:id="rId4"/>
    <p:sldMasterId id="2147483674" r:id="rId5"/>
    <p:sldMasterId id="2147483687" r:id="rId6"/>
    <p:sldMasterId id="2147483700" r:id="rId7"/>
    <p:sldMasterId id="2147483706" r:id="rId8"/>
    <p:sldMasterId id="2147483718" r:id="rId9"/>
    <p:sldMasterId id="2147483724" r:id="rId10"/>
    <p:sldMasterId id="2147483730" r:id="rId11"/>
    <p:sldMasterId id="2147483739" r:id="rId12"/>
    <p:sldMasterId id="2147483747" r:id="rId13"/>
  </p:sldMasterIdLst>
  <p:notesMasterIdLst>
    <p:notesMasterId r:id="rId16"/>
  </p:notesMasterIdLst>
  <p:handoutMasterIdLst>
    <p:handoutMasterId r:id="rId19"/>
  </p:handoutMasterIdLst>
  <p:sldIdLst>
    <p:sldId id="1843" r:id="rId14"/>
    <p:sldId id="1846" r:id="rId15"/>
    <p:sldId id="1848" r:id="rId17"/>
    <p:sldId id="1844" r:id="rId18"/>
  </p:sldIdLst>
  <p:sldSz cx="12190095" cy="6859270"/>
  <p:notesSz cx="6668770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339725" indent="1111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682625" indent="2254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025525" indent="339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368425" indent="4540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E7E6E6"/>
    <a:srgbClr val="E8D0D0"/>
    <a:srgbClr val="F4E9E9"/>
    <a:srgbClr val="FF0066"/>
    <a:srgbClr val="0070C0"/>
    <a:srgbClr val="1296DB"/>
    <a:srgbClr val="8064A2"/>
    <a:srgbClr val="4BACC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77690" autoAdjust="0"/>
  </p:normalViewPr>
  <p:slideViewPr>
    <p:cSldViewPr>
      <p:cViewPr varScale="1">
        <p:scale>
          <a:sx n="129" d="100"/>
          <a:sy n="129" d="100"/>
        </p:scale>
        <p:origin x="1468" y="88"/>
      </p:cViewPr>
      <p:guideLst>
        <p:guide orient="horz" pos="350"/>
        <p:guide pos="204"/>
        <p:guide orient="horz" pos="46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AD6D254B-912B-4A65-8687-3EE2D9F62DA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6F654E1-E6D7-4E03-B14B-3FEE24133C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6866" y="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9AEF2-9454-4C09-AD75-CA2F1EC1D27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598" y="4716464"/>
            <a:ext cx="5335893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89066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6866" y="9429751"/>
            <a:ext cx="289066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C7C9712D-1C84-4B3B-94FC-0B7FEE0DA4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1pPr>
    <a:lvl2pPr marL="3397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2pPr>
    <a:lvl3pPr marL="6826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3pPr>
    <a:lvl4pPr marL="10255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4pPr>
    <a:lvl5pPr marL="136842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+mn-lt"/>
        <a:ea typeface="+mn-ea"/>
        <a:cs typeface="等线" panose="02010600030101010101" pitchFamily="2" charset="-122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400" kern="1200" smtClean="0">
              <a:solidFill>
                <a:schemeClr val="tx1"/>
              </a:solidFill>
              <a:effectLst/>
              <a:latin typeface="+mn-lt"/>
              <a:ea typeface="+mn-ea"/>
              <a:cs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400" kern="1200" smtClean="0">
              <a:solidFill>
                <a:schemeClr val="tx1"/>
              </a:solidFill>
              <a:effectLst/>
              <a:latin typeface="+mn-lt"/>
              <a:ea typeface="+mn-ea"/>
              <a:cs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9712D-1C84-4B3B-94FC-0B7FEE0DA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52A720F0-48C8-4AF9-B8FE-ECFA30CE51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8B03DF2-1D31-408D-85DE-0697BEDBD9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0A9D22F-3954-490F-8208-3331DFF0D5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1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9078FD5E-D699-4A01-AF11-AA03D08B5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D9975A4-E319-428D-B92F-70C96D4D5B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C67E3E8F-FF46-48C8-9FE9-3B6F76A9D1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7"/>
            <a:ext cx="5180926" cy="4352346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3A908FB-77F6-487F-A17F-A810B0A470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D9F32BB-4CB7-4744-B254-FEC35329CE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33E0D7E-7C56-4180-B611-BCD3561FA7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E89EF59-37A7-4D49-9ABB-D0D6212A21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AF28560-C06B-43F6-92E0-EC335967E6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74E4617-5EB3-4898-8392-D4A40D236B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0"/>
            <a:ext cx="6171397" cy="487475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562C194C-0DE4-4305-A4CE-FBEE6A52C0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7"/>
            <a:ext cx="10514231" cy="4352346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82E49CD-BE32-4C9D-868B-81414B9C8A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09"/>
            <a:ext cx="7733293" cy="581318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2EC2442-F453-436D-838C-39A05040FE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5557618-F4EA-4100-9F5D-32632370E9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3F4F53A-8213-492E-937A-9E179545729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AB12503-205A-4865-A4CF-64B7C7FDF5E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129E8E4-05EA-4CB5-A43C-8C2892834E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F8C8FDE-5DC6-400B-9FE4-94B7B4B715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0995B68-44D1-4B5A-877F-86E2326437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9"/>
            <a:ext cx="10514231" cy="2853398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4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FD916F5-2B69-4F0C-84E7-B82C5B01A8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BFE9437-CC42-49E8-AF38-A13E19589A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FCC2B97-A603-4223-BDDE-B93ADE0426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08B98AED-9E29-492F-8DA6-C48B8C0A9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D28FFBB-B4DA-48F7-ABDE-E66C3E647B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25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7" y="365225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0493957-0E9A-4108-95EE-3A5E66F9F3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200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475F540-DCF1-49EF-998B-79113D9457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E24B783-E266-4A93-BE6E-07F98B42A1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EC5190E-CE85-44C9-A2F2-9241AE7737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8B0B71E4-3C80-41A9-B15B-E236FD025F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955A52F-243A-4717-9364-EEF574C874A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15E9E7BC-7B02-4DFF-8922-F5B855C644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D405F49-65DD-4E98-929D-1F45E64B7C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2F06A6C-5D16-4F4D-886A-3B822E7B0F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E325E1FE-BE56-47D7-A54F-00E6C2CBB8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EC5944B-4004-45D8-BADA-45E98D5721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4EC22B53-C95A-4101-A867-A5170740AE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FED7187-8E35-4C86-8795-41B45A6B99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0800000">
            <a:off x="11734149" y="6618996"/>
            <a:ext cx="140948" cy="24059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2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5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2" y="1681552"/>
            <a:ext cx="5182513" cy="824103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2" y="2505657"/>
            <a:ext cx="5182513" cy="3685441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A5D9407-4CF6-4695-9037-4C826C05B0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19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6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5" y="4758552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5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5" y="2546125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6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3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5" y="5647758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7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9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70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2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5" y="3450149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5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61" y="3789717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7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802" tIns="38901" rIns="77802" bIns="38901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5" y="5984387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02" tIns="38901" rIns="77802" bIns="3890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6"/>
            <a:ext cx="9142810" cy="23881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5"/>
            <a:ext cx="9142810" cy="16561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A1561B04-A766-452F-9668-3AE7D028BA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4B1B545-B4FE-42EB-AA53-8E5F6B7326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10138"/>
            <a:ext cx="10514231" cy="285339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90528"/>
            <a:ext cx="10514231" cy="1500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22FD7E83-F930-4639-AAF5-04D7BD13A2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9454F73-7A75-409B-BE20-953DF5027F8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552"/>
            <a:ext cx="5182513" cy="8241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657"/>
            <a:ext cx="5182513" cy="3685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34E274E-E305-4E89-BBB9-87F2A13F39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FA37CC1-18D0-4354-9C8A-B5023A82CD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7AE92173-D9E5-4F6D-90CE-6760840973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4"/>
            <a:ext cx="10514231" cy="132587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1F57B708-B2BF-4F7C-B186-CFAA558C32A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F4C1B3F2-2467-4AEB-A5DA-79F29F17A5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1"/>
            <a:ext cx="6171397" cy="4874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67C5FD5E-F20F-4BB9-BCDB-F1124E2402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6" y="365212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6" y="1826048"/>
            <a:ext cx="10514231" cy="43523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9423B266-84B0-4E56-AA6C-BBA857FC6B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11"/>
            <a:ext cx="2628558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3" y="365211"/>
            <a:ext cx="7733293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D4F082CA-07AB-46EF-A0FD-8A72281CB9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5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" y="1501069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4240" y="213833"/>
            <a:ext cx="1983059" cy="103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7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9AFD2E67-A9A5-439F-A198-3ADE9BE17C5D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-1456347" y="-27524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 userDrawn="1"/>
        </p:nvSpPr>
        <p:spPr bwMode="auto">
          <a:xfrm>
            <a:off x="-1255971" y="3127046"/>
            <a:ext cx="1226342" cy="1186565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Rectangle 66"/>
          <p:cNvSpPr>
            <a:spLocks noChangeArrowheads="1"/>
          </p:cNvSpPr>
          <p:nvPr userDrawn="1"/>
        </p:nvSpPr>
        <p:spPr bwMode="auto">
          <a:xfrm>
            <a:off x="12315285" y="4758548"/>
            <a:ext cx="192591" cy="300169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 userDrawn="1"/>
        </p:nvSpPr>
        <p:spPr bwMode="auto">
          <a:xfrm>
            <a:off x="12503641" y="4763605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Rectangle 68"/>
          <p:cNvSpPr>
            <a:spLocks noChangeArrowheads="1"/>
          </p:cNvSpPr>
          <p:nvPr userDrawn="1"/>
        </p:nvSpPr>
        <p:spPr bwMode="auto">
          <a:xfrm>
            <a:off x="12315285" y="2198903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 userDrawn="1"/>
        </p:nvSpPr>
        <p:spPr bwMode="auto">
          <a:xfrm>
            <a:off x="12315285" y="2546121"/>
            <a:ext cx="192591" cy="300169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 userDrawn="1"/>
        </p:nvSpPr>
        <p:spPr bwMode="auto">
          <a:xfrm>
            <a:off x="12503641" y="2212436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 userDrawn="1"/>
        </p:nvSpPr>
        <p:spPr bwMode="auto">
          <a:xfrm>
            <a:off x="12503643" y="2565995"/>
            <a:ext cx="193649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5" y="954838"/>
            <a:ext cx="12190413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 userDrawn="1"/>
        </p:nvSpPr>
        <p:spPr bwMode="auto">
          <a:xfrm>
            <a:off x="12503641" y="5640108"/>
            <a:ext cx="164866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Rectangle 112"/>
          <p:cNvSpPr>
            <a:spLocks noChangeArrowheads="1"/>
          </p:cNvSpPr>
          <p:nvPr userDrawn="1"/>
        </p:nvSpPr>
        <p:spPr bwMode="auto">
          <a:xfrm>
            <a:off x="12315285" y="5647754"/>
            <a:ext cx="192591" cy="300169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 userDrawn="1"/>
        </p:nvSpPr>
        <p:spPr bwMode="auto">
          <a:xfrm>
            <a:off x="12319514" y="5301364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Text Box 120"/>
          <p:cNvSpPr txBox="1">
            <a:spLocks noChangeArrowheads="1"/>
          </p:cNvSpPr>
          <p:nvPr userDrawn="1"/>
        </p:nvSpPr>
        <p:spPr bwMode="auto">
          <a:xfrm>
            <a:off x="12319514" y="1918149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 userDrawn="1"/>
        </p:nvSpPr>
        <p:spPr bwMode="auto">
          <a:xfrm>
            <a:off x="12319514" y="4450270"/>
            <a:ext cx="880419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-1456347" y="1179257"/>
            <a:ext cx="1426718" cy="1001900"/>
          </a:xfrm>
          <a:prstGeom prst="rect">
            <a:avLst/>
          </a:prstGeom>
          <a:noFill/>
          <a:ln>
            <a:noFill/>
          </a:ln>
        </p:spPr>
        <p:txBody>
          <a:bodyPr wrap="none"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Rectangle 68"/>
          <p:cNvSpPr>
            <a:spLocks noChangeArrowheads="1"/>
          </p:cNvSpPr>
          <p:nvPr userDrawn="1"/>
        </p:nvSpPr>
        <p:spPr bwMode="auto">
          <a:xfrm>
            <a:off x="12315285" y="3450145"/>
            <a:ext cx="192591" cy="300169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 userDrawn="1"/>
        </p:nvSpPr>
        <p:spPr bwMode="auto">
          <a:xfrm>
            <a:off x="12315285" y="3810058"/>
            <a:ext cx="192591" cy="300169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 userDrawn="1"/>
        </p:nvSpPr>
        <p:spPr bwMode="auto">
          <a:xfrm>
            <a:off x="12505757" y="3463671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 userDrawn="1"/>
        </p:nvSpPr>
        <p:spPr bwMode="auto">
          <a:xfrm>
            <a:off x="12505761" y="3789717"/>
            <a:ext cx="1936497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" name="Text Box 120"/>
          <p:cNvSpPr txBox="1">
            <a:spLocks noChangeArrowheads="1"/>
          </p:cNvSpPr>
          <p:nvPr userDrawn="1"/>
        </p:nvSpPr>
        <p:spPr bwMode="auto">
          <a:xfrm>
            <a:off x="12319514" y="3169386"/>
            <a:ext cx="148782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 userDrawn="1"/>
        </p:nvSpPr>
        <p:spPr bwMode="auto">
          <a:xfrm>
            <a:off x="12505757" y="5978857"/>
            <a:ext cx="1646552" cy="263236"/>
          </a:xfrm>
          <a:prstGeom prst="rect">
            <a:avLst/>
          </a:prstGeom>
          <a:noFill/>
          <a:ln>
            <a:noFill/>
          </a:ln>
        </p:spPr>
        <p:txBody>
          <a:bodyPr lIns="77810" tIns="38905" rIns="77810" bIns="38905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0" name="Rectangle 112"/>
          <p:cNvSpPr>
            <a:spLocks noChangeArrowheads="1"/>
          </p:cNvSpPr>
          <p:nvPr userDrawn="1"/>
        </p:nvSpPr>
        <p:spPr bwMode="auto">
          <a:xfrm>
            <a:off x="12315285" y="5984383"/>
            <a:ext cx="192591" cy="300169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810" tIns="38905" rIns="77810" bIns="38905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2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3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"/>
            <a:ext cx="1231740" cy="9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" y="0"/>
            <a:ext cx="12190413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3" rIns="91407" bIns="45703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" y="1501067"/>
            <a:ext cx="12190413" cy="37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22173" y="262528"/>
            <a:ext cx="1595759" cy="10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4" y="1917280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5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35D5D944-5576-44A4-957B-71DE657EB6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74420" indent="-16002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2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5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A2EA1240-285F-4796-BB7A-4DBF78B47266}" type="slidenum">
              <a:rPr lang="zh-CN" altLang="en-US" sz="1000" b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-1456331" y="-27521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一级标题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/24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编号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-1255955" y="3127044"/>
            <a:ext cx="1226326" cy="1186557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正文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辅助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Calibri" panose="020F0502020204030204" pitchFamily="34" charset="0"/>
              </a:rPr>
              <a:t>华文楷体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/Calibri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14-16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12315283" y="4758550"/>
            <a:ext cx="192591" cy="300161"/>
          </a:xfrm>
          <a:prstGeom prst="rect">
            <a:avLst/>
          </a:prstGeom>
          <a:solidFill>
            <a:srgbClr val="787878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2503641" y="4763605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120,120,120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2315283" y="219890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2315283" y="2546123"/>
            <a:ext cx="192591" cy="300161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12503641" y="2212434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2503641" y="2565995"/>
            <a:ext cx="193649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160,160,160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6"/>
          <p:cNvCxnSpPr>
            <a:cxnSpLocks noChangeShapeType="1"/>
          </p:cNvCxnSpPr>
          <p:nvPr userDrawn="1"/>
        </p:nvCxnSpPr>
        <p:spPr bwMode="auto">
          <a:xfrm>
            <a:off x="3" y="954838"/>
            <a:ext cx="121904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>
            <a:outerShdw dist="20000" dir="5400000" rotWithShape="0">
              <a:srgbClr val="B2B2B2">
                <a:alpha val="37999"/>
              </a:srgbClr>
            </a:outerShdw>
          </a:effectLst>
        </p:spPr>
      </p:cxnSp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12503641" y="5640108"/>
            <a:ext cx="164866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250,0,0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12315283" y="5647756"/>
            <a:ext cx="192591" cy="300161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12319514" y="5301365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强调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Text Box 120"/>
          <p:cNvSpPr txBox="1">
            <a:spLocks noChangeArrowheads="1"/>
          </p:cNvSpPr>
          <p:nvPr/>
        </p:nvSpPr>
        <p:spPr bwMode="auto">
          <a:xfrm>
            <a:off x="12319514" y="1918147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A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12319514" y="4450268"/>
            <a:ext cx="880419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边框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-1456331" y="1179260"/>
            <a:ext cx="1426702" cy="1001891"/>
          </a:xfrm>
          <a:prstGeom prst="rect">
            <a:avLst/>
          </a:prstGeom>
          <a:noFill/>
          <a:ln>
            <a:noFill/>
          </a:ln>
        </p:spPr>
        <p:txBody>
          <a:bodyPr wrap="none"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二级标题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/16-18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项目符号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Calibri/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红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(250,0,0)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文字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  <a:p>
            <a:pPr algn="r" eaLnBrk="1" hangingPunct="1"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华文细黑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/</a:t>
            </a: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黑 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(0,0,0)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12315283" y="3450147"/>
            <a:ext cx="192591" cy="300161"/>
          </a:xfrm>
          <a:prstGeom prst="rect">
            <a:avLst/>
          </a:prstGeom>
          <a:solidFill>
            <a:srgbClr val="CD00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12315283" y="3810062"/>
            <a:ext cx="192591" cy="300161"/>
          </a:xfrm>
          <a:prstGeom prst="rect">
            <a:avLst/>
          </a:prstGeom>
          <a:solidFill>
            <a:srgbClr val="004B69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12505757" y="3463671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205,0,0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12505759" y="3789715"/>
            <a:ext cx="1936497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0,75,105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" name="Text Box 120"/>
          <p:cNvSpPr txBox="1">
            <a:spLocks noChangeArrowheads="1"/>
          </p:cNvSpPr>
          <p:nvPr/>
        </p:nvSpPr>
        <p:spPr bwMode="auto">
          <a:xfrm>
            <a:off x="12319514" y="3169386"/>
            <a:ext cx="148782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图表配色</a:t>
            </a: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B</a:t>
            </a:r>
            <a:endParaRPr kumimoji="0" lang="zh-CN" altLang="en-US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12505757" y="5978855"/>
            <a:ext cx="1646552" cy="263228"/>
          </a:xfrm>
          <a:prstGeom prst="rect">
            <a:avLst/>
          </a:prstGeom>
          <a:noFill/>
          <a:ln>
            <a:noFill/>
          </a:ln>
        </p:spPr>
        <p:txBody>
          <a:bodyPr lIns="77784" tIns="38892" rIns="77784" bIns="38892">
            <a:spAutoFit/>
          </a:bodyPr>
          <a:lstStyle>
            <a:lvl1pPr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dirty="0">
                <a:solidFill>
                  <a:srgbClr val="FFFFFF"/>
                </a:solidFill>
                <a:latin typeface="Calibri" panose="020F0502020204030204" pitchFamily="34" charset="0"/>
                <a:ea typeface="华文中宋" panose="02010600040101010101" pitchFamily="2" charset="-122"/>
                <a:cs typeface="Calibri" panose="020F0502020204030204" pitchFamily="34" charset="0"/>
              </a:rPr>
              <a:t>255,190,0</a:t>
            </a:r>
            <a:endParaRPr kumimoji="0" lang="en-US" altLang="zh-CN" sz="1200" dirty="0">
              <a:solidFill>
                <a:srgbClr val="FFFFFF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0" name="Rectangle 112"/>
          <p:cNvSpPr>
            <a:spLocks noChangeArrowheads="1"/>
          </p:cNvSpPr>
          <p:nvPr/>
        </p:nvSpPr>
        <p:spPr bwMode="auto">
          <a:xfrm>
            <a:off x="12315283" y="5984385"/>
            <a:ext cx="192591" cy="300161"/>
          </a:xfrm>
          <a:prstGeom prst="rect">
            <a:avLst/>
          </a:prstGeom>
          <a:solidFill>
            <a:srgbClr val="FFBE00"/>
          </a:solidFill>
          <a:ln w="12700" algn="ctr">
            <a:solidFill>
              <a:schemeClr val="bg1"/>
            </a:solidFill>
            <a:miter lim="800000"/>
          </a:ln>
        </p:spPr>
        <p:txBody>
          <a:bodyPr lIns="77784" tIns="38892" rIns="77784" bIns="38892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endParaRPr kumimoji="1" lang="zh-CN" altLang="en-US" sz="1200">
              <a:solidFill>
                <a:srgbClr val="333399"/>
              </a:solidFill>
              <a:latin typeface="Calibri" panose="020F0502020204030204" pitchFamily="34" charset="0"/>
              <a:ea typeface="华文中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360" y="273967"/>
            <a:ext cx="9108947" cy="6669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6" name="内容占位符 25"/>
          <p:cNvSpPr>
            <a:spLocks noGrp="1"/>
          </p:cNvSpPr>
          <p:nvPr>
            <p:ph sz="quarter" idx="11"/>
          </p:nvPr>
        </p:nvSpPr>
        <p:spPr>
          <a:xfrm>
            <a:off x="97361" y="1058730"/>
            <a:ext cx="11825442" cy="914612"/>
          </a:xfrm>
        </p:spPr>
        <p:txBody>
          <a:bodyPr/>
          <a:lstStyle>
            <a:lvl1pPr marL="225425" indent="-22542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1pPr>
            <a:lvl2pPr marL="608965" indent="-22034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2pPr>
            <a:lvl3pPr marL="913130" indent="-135255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3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>
            <a:fillRect/>
          </a:stretch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2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1925" indent="-21336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4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B2CF54C6-BF61-4939-AEF0-662C4B67EEC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7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3195" indent="-21399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742" y="6379417"/>
            <a:ext cx="3900931" cy="34297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endParaRPr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522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7097" y="6379417"/>
            <a:ext cx="2803795" cy="34297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7067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09514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5"/>
            <a:ext cx="10971372" cy="507667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1925" indent="-21336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3" y="142889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14706"/>
            <a:ext cx="10971372" cy="50766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2135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600" indent="-3810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186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33195" indent="-213995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标题占位符 12"/>
          <p:cNvSpPr>
            <a:spLocks noGrp="1"/>
          </p:cNvSpPr>
          <p:nvPr>
            <p:ph type="title"/>
          </p:nvPr>
        </p:nvSpPr>
        <p:spPr>
          <a:xfrm>
            <a:off x="609522" y="142888"/>
            <a:ext cx="9295217" cy="71454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535"/>
            <a:ext cx="12190413" cy="370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1917277"/>
            <a:ext cx="10361851" cy="201669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2" y="4222065"/>
            <a:ext cx="8533289" cy="9363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5027" b="10148"/>
          <a:stretch>
            <a:fillRect/>
          </a:stretch>
        </p:blipFill>
        <p:spPr>
          <a:xfrm>
            <a:off x="10055131" y="260266"/>
            <a:ext cx="1727967" cy="109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4" y="457310"/>
            <a:ext cx="3931725" cy="1600571"/>
          </a:xfrm>
          <a:prstGeom prst="rect">
            <a:avLst/>
          </a:prstGeom>
        </p:spPr>
        <p:txBody>
          <a:bodyPr lIns="91438" tIns="45719" rIns="91438" bIns="45719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64"/>
            <a:ext cx="6171397" cy="4874754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4" y="2057878"/>
            <a:ext cx="3931725" cy="3812471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>
                <a:latin typeface="Calibri" panose="020F0502020204030204" pitchFamily="34" charset="0"/>
                <a:ea typeface="等线" panose="02010600030101010101" pitchFamily="2" charset="-122"/>
              </a:defRPr>
            </a:lvl1pPr>
          </a:lstStyle>
          <a:p>
            <a:fld id="{0703D5F6-FD2C-499C-8E78-BEE59A13EF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521" y="1214703"/>
            <a:ext cx="10971372" cy="1710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896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142885"/>
            <a:ext cx="9295217" cy="714545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heme" Target="../theme/theme10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/Relationships>
</file>

<file path=ppt/slideMasters/_rels/slideMaster12.xml.rels><?xml version="1.0" encoding="UTF-8" standalone="yes"?>
<Relationships xmlns="http://schemas.openxmlformats.org/package/2006/relationships"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9.xml.rels><?xml version="1.0" encoding="UTF-8" standalone="yes"?>
<Relationships xmlns="http://schemas.openxmlformats.org/package/2006/relationships"><Relationship Id="rId7" Type="http://schemas.openxmlformats.org/officeDocument/2006/relationships/theme" Target="../theme/theme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1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990D0B74-0932-4449-8F9B-8C6E1D5384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68262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262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5905" indent="-255905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defTabSz="68262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0180" algn="l" defTabSz="6826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2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2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521" y="142885"/>
            <a:ext cx="9295217" cy="7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521" y="1214703"/>
            <a:ext cx="10971372" cy="507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  <a:endParaRPr lang="zh-CN" altLang="en-US" dirty="0"/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  <a:endParaRPr lang="zh-CN" altLang="en-US" dirty="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0991113" y="6420321"/>
            <a:ext cx="558727" cy="365210"/>
          </a:xfrm>
          <a:prstGeom prst="rect">
            <a:avLst/>
          </a:prstGeom>
        </p:spPr>
        <p:txBody>
          <a:bodyPr vert="horz" wrap="square" lIns="91428" tIns="45714" rIns="91428" bIns="45714" numCol="1" anchor="ctr" anchorCtr="0" compatLnSpc="1"/>
          <a:lstStyle>
            <a:lvl1pPr algn="r">
              <a:defRPr sz="1000" b="1">
                <a:latin typeface="+mn-lt"/>
                <a:cs typeface="Tahoma" panose="020B0604030504040204" pitchFamily="34" charset="0"/>
              </a:defRPr>
            </a:lvl1pPr>
          </a:lstStyle>
          <a:p>
            <a:pPr eaLnBrk="1" hangingPunct="1">
              <a:defRPr/>
            </a:pPr>
            <a:fld id="{F26F3683-639F-495B-B6D2-7385E8028149}" type="slidenum">
              <a:rPr lang="zh-CN" altLang="en-US" sz="1000" smtClean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 sz="10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074420" indent="-16002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1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076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3077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4" tIns="45717" rIns="91434" bIns="45717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  <a:endParaRPr lang="zh-CN" altLang="en-US"/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  <a:endParaRPr lang="zh-CN" altLang="en-US"/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3078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/>
          <a:p>
            <a:pPr algn="r"/>
            <a:fld id="{1589D2AB-9290-4477-866D-034AD6376A5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9725" indent="-33972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9775" indent="-282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71880" indent="-1574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13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B14C74B1-2179-4032-B2FA-FD0022F1915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23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2AE9FE08-4B00-4F66-BFCB-984C33686B2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7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6148" name="Picture 9"/>
          <p:cNvPicPr>
            <a:picLocks noChangeAspect="1" noChangeArrowheads="1"/>
          </p:cNvPicPr>
          <p:nvPr/>
        </p:nvPicPr>
        <p:blipFill>
          <a:blip r:embed="rId14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F7699808-FB25-4EB7-9427-9610820E628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6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  <a:endParaRPr lang="zh-CN" altLang="en-US"/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  <a:endParaRPr lang="zh-CN" altLang="en-US"/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8455" indent="-3384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8505" indent="-281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69975" indent="-155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5755" indent="-2241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2955" indent="-22415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380899" y="5288660"/>
            <a:ext cx="1809514" cy="15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19" name="直接连接符 13"/>
          <p:cNvCxnSpPr>
            <a:cxnSpLocks noChangeShapeType="1"/>
          </p:cNvCxnSpPr>
          <p:nvPr/>
        </p:nvCxnSpPr>
        <p:spPr bwMode="auto">
          <a:xfrm>
            <a:off x="5" y="980244"/>
            <a:ext cx="121904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</p:cxn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13" cstate="print"/>
          <a:srcRect l="10513" t="10342" r="8878" b="6898"/>
          <a:stretch>
            <a:fillRect/>
          </a:stretch>
        </p:blipFill>
        <p:spPr bwMode="auto">
          <a:xfrm>
            <a:off x="10380899" y="116445"/>
            <a:ext cx="1430680" cy="9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0" y="6357829"/>
            <a:ext cx="2844430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63" y="6357829"/>
            <a:ext cx="3860297" cy="3662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  <a:cs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2326" y="6423458"/>
            <a:ext cx="558727" cy="364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500" b="1">
                <a:solidFill>
                  <a:srgbClr val="000000"/>
                </a:solidFill>
                <a:latin typeface="华文细黑" panose="02010600040101010101" pitchFamily="2" charset="-122"/>
                <a:ea typeface="宋体" panose="02010600030101010101" pitchFamily="2" charset="-122"/>
              </a:defRPr>
            </a:lvl1pPr>
          </a:lstStyle>
          <a:p>
            <a:fld id="{43F50009-1B5C-406B-ABED-8DF89A9B6D5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l" defTabSz="68453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l" defTabSz="68453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453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453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5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6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244" name="标题占位符 12"/>
          <p:cNvSpPr>
            <a:spLocks noGrp="1"/>
          </p:cNvSpPr>
          <p:nvPr>
            <p:ph type="title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10245" name="文本占位符 13"/>
          <p:cNvSpPr>
            <a:spLocks noGrp="1"/>
          </p:cNvSpPr>
          <p:nvPr>
            <p:ph type="body" idx="1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  <a:endParaRPr lang="zh-CN" altLang="en-US"/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  <a:endParaRPr lang="zh-CN" altLang="en-US"/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10246" name="灯片编号占位符 5"/>
          <p:cNvSpPr txBox="1"/>
          <p:nvPr/>
        </p:nvSpPr>
        <p:spPr bwMode="auto">
          <a:xfrm>
            <a:off x="10990421" y="6419223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/>
          <a:p>
            <a:pPr algn="r"/>
            <a:fld id="{6C6D3FE5-1A0D-48E9-9B9B-B37A79416B36}" type="slidenum">
              <a:rPr lang="zh-CN" altLang="en-US" sz="1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41680" indent="-2844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73150" indent="-158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 bwMode="auto">
          <a:xfrm>
            <a:off x="3" y="954838"/>
            <a:ext cx="1219041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6" cstate="print"/>
          <a:srcRect l="10513" t="10342" r="12415" b="6898"/>
          <a:stretch>
            <a:fillRect/>
          </a:stretch>
        </p:blipFill>
        <p:spPr bwMode="auto">
          <a:xfrm>
            <a:off x="9959738" y="52932"/>
            <a:ext cx="1839145" cy="10035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2" name="标题占位符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521" y="143966"/>
            <a:ext cx="9295190" cy="713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altLang="en-US"/>
              <a:t>标题（黑体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28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7173" name="文本占位符 1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521" y="1215248"/>
            <a:ext cx="10971372" cy="5072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en-US"/>
              <a:t>一级标题（华文细黑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磅）</a:t>
            </a:r>
            <a:endParaRPr lang="zh-CN" altLang="en-US"/>
          </a:p>
          <a:p>
            <a:pPr lvl="1"/>
            <a:r>
              <a:rPr lang="zh-CN" altLang="en-US"/>
              <a:t>第二级（华文细黑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14</a:t>
            </a:r>
            <a:r>
              <a:rPr lang="zh-CN" altLang="en-US"/>
              <a:t>磅）</a:t>
            </a:r>
            <a:endParaRPr lang="zh-CN" altLang="en-US"/>
          </a:p>
          <a:p>
            <a:pPr lvl="2"/>
            <a:r>
              <a:rPr lang="zh-CN" altLang="en-US"/>
              <a:t>第三级（华文细黑</a:t>
            </a:r>
            <a:r>
              <a:rPr lang="en-US" altLang="zh-CN"/>
              <a:t>/Arial</a:t>
            </a:r>
            <a:r>
              <a:rPr lang="zh-CN" altLang="en-US"/>
              <a:t>，</a:t>
            </a:r>
            <a:r>
              <a:rPr lang="en-US" altLang="zh-CN"/>
              <a:t>12</a:t>
            </a:r>
            <a:r>
              <a:rPr lang="zh-CN" altLang="en-US"/>
              <a:t>磅）</a:t>
            </a:r>
            <a:endParaRPr lang="zh-CN" altLang="en-US"/>
          </a:p>
        </p:txBody>
      </p:sp>
      <p:sp>
        <p:nvSpPr>
          <p:cNvPr id="7174" name="灯片编号占位符 5"/>
          <p:cNvSpPr txBox="1">
            <a:spLocks noChangeArrowheads="1"/>
          </p:cNvSpPr>
          <p:nvPr/>
        </p:nvSpPr>
        <p:spPr bwMode="auto">
          <a:xfrm>
            <a:off x="10990421" y="6419221"/>
            <a:ext cx="558727" cy="3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3" rIns="91407" bIns="45703" anchor="ctr"/>
          <a:lstStyle/>
          <a:p>
            <a:pPr algn="r" eaLnBrk="1" hangingPunct="1">
              <a:buFont typeface="Arial" panose="020B0604020202020204" pitchFamily="34" charset="0"/>
              <a:buNone/>
            </a:pPr>
            <a:fld id="{BE02516F-6A6C-49C5-9DA7-3F3485B47AD9}" type="slidenum">
              <a:rPr lang="zh-CN" altLang="en-US" sz="1000" b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cs typeface="Tahoma" panose="020B0604030504040204" pitchFamily="34" charset="0"/>
              </a:rPr>
            </a:fld>
            <a:endParaRPr lang="en-US" altLang="zh-CN" sz="1000" b="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165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37820" indent="-3378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1pPr>
      <a:lvl2pPr marL="737870" indent="-28067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2pPr>
      <a:lvl3pPr marL="1069975" indent="-1555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</a:defRPr>
      </a:lvl3pPr>
      <a:lvl4pPr marL="1595120" indent="-2235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2320" indent="-22352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431" y="1917626"/>
            <a:ext cx="10941560" cy="201669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smtClean="0"/>
              <a:t>GIP6 Problem Statement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28566" y="5302002"/>
            <a:ext cx="8533289" cy="14401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smtClean="0">
                <a:solidFill>
                  <a:schemeClr val="tx1"/>
                </a:solidFill>
              </a:rPr>
              <a:t>YIng Liu</a:t>
            </a:r>
            <a:r>
              <a:rPr lang="zh-CN" altLang="en-US" sz="2000" b="1" smtClean="0">
                <a:solidFill>
                  <a:schemeClr val="tx1"/>
                </a:solidFill>
              </a:rPr>
              <a:t>，</a:t>
            </a:r>
            <a:r>
              <a:rPr lang="en-US" altLang="zh-CN" sz="2000" b="1" smtClean="0">
                <a:solidFill>
                  <a:schemeClr val="tx1"/>
                </a:solidFill>
              </a:rPr>
              <a:t>China Unicom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b="1" smtClean="0">
                <a:solidFill>
                  <a:schemeClr val="tx1"/>
                </a:solidFill>
              </a:rPr>
              <a:t>March 2023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研院 未来网络研究部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4566" y="117426"/>
            <a:ext cx="11593288" cy="714545"/>
          </a:xfrm>
        </p:spPr>
        <p:txBody>
          <a:bodyPr>
            <a:normAutofit/>
          </a:bodyPr>
          <a:lstStyle/>
          <a:p>
            <a:r>
              <a:rPr lang="en-US" altLang="zh-CN" sz="2400" b="1" smtClean="0">
                <a:latin typeface="+mj-lt"/>
                <a:ea typeface="微软雅黑" panose="020B0503020204020204" pitchFamily="34" charset="-122"/>
              </a:rPr>
              <a:t>Current status of IP tunnels </a:t>
            </a:r>
            <a:endParaRPr lang="zh-CN" altLang="en-US" sz="2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463" y="121074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+mj-lt"/>
              </a:rPr>
              <a:t>Existing IP tunnels:</a:t>
            </a:r>
            <a:endParaRPr lang="en-US" altLang="zh-CN" sz="2000" b="1" smtClean="0">
              <a:latin typeface="+mj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2463" y="1989634"/>
          <a:ext cx="5760640" cy="3855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11662"/>
                <a:gridCol w="2248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IP Tunnel Type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Defined</a:t>
                      </a:r>
                      <a:r>
                        <a:rPr lang="en-US" altLang="zh-CN" baseline="0" smtClean="0"/>
                        <a:t> Doc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GRE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RFC2784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</a:t>
                      </a:r>
                      <a:r>
                        <a:rPr lang="en-US" altLang="zh-CN" sz="1400" b="1" baseline="0" smtClean="0"/>
                        <a:t> in IP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RFC1853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L2TPv3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RFC3931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ISATAP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RFC4214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IPv4/IPv6</a:t>
                      </a:r>
                      <a:r>
                        <a:rPr lang="en-US" altLang="zh-CN" sz="1400" b="1" baseline="0" smtClean="0"/>
                        <a:t> over IPv6 (4 over 6)</a:t>
                      </a:r>
                      <a:endParaRPr lang="en-US" altLang="zh-CN" sz="1400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RFC2473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VXLAN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RFC7348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NVGRE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RFC7637</a:t>
                      </a:r>
                      <a:endParaRPr lang="en-US" altLang="zh-CN" sz="1400" b="1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MPLS</a:t>
                      </a:r>
                      <a:r>
                        <a:rPr lang="en-US" altLang="zh-CN" sz="1400" b="1" baseline="0" smtClean="0"/>
                        <a:t> over UDP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RFC7510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VXLAN-GPE</a:t>
                      </a:r>
                      <a:endParaRPr lang="en-US" altLang="zh-CN" sz="1400" b="1" smtClean="0"/>
                    </a:p>
                    <a:p>
                      <a:pPr algn="ctr"/>
                      <a:r>
                        <a:rPr lang="en-US" altLang="zh-CN" sz="1400" b="1" smtClean="0"/>
                        <a:t>(Generic</a:t>
                      </a:r>
                      <a:r>
                        <a:rPr lang="en-US" altLang="zh-CN" sz="1400" b="1" baseline="0" smtClean="0"/>
                        <a:t> Protocol Extension for VXLAN</a:t>
                      </a:r>
                      <a:r>
                        <a:rPr lang="en-US" altLang="zh-CN" sz="1400" b="1" smtClean="0"/>
                        <a:t>)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I-D.ietf-nvo3-vxlan-gpe</a:t>
                      </a:r>
                      <a:endParaRPr lang="zh-CN" altLang="en-US" sz="1400" b="1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887294" y="1210747"/>
            <a:ext cx="4727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+mj-lt"/>
              </a:rPr>
              <a:t>New feature encapsulation over IPv6:</a:t>
            </a:r>
            <a:endParaRPr lang="en-US" altLang="zh-CN" sz="2000" b="1" smtClean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239222" y="2006896"/>
          <a:ext cx="5760640" cy="383845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11662"/>
                <a:gridCol w="2248978"/>
              </a:tblGrid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Feature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Defined</a:t>
                      </a:r>
                      <a:r>
                        <a:rPr lang="en-US" altLang="zh-CN" baseline="0" smtClean="0"/>
                        <a:t> Doc</a:t>
                      </a:r>
                      <a:endParaRPr lang="zh-CN" altLang="en-US"/>
                    </a:p>
                  </a:txBody>
                  <a:tcPr anchor="ctr"/>
                </a:tc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IPv6 encaps for Alternate Marking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I-D.ietf-6man-ipv6-alt-mark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IPv6 encaps for IOAM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I-D.ietf-ippm-ioam-ipv6-options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993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IPv6 encaps for determing</a:t>
                      </a:r>
                      <a:r>
                        <a:rPr lang="en-US" altLang="zh-CN" sz="1400" b="1" baseline="0" smtClean="0"/>
                        <a:t> resource isolation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I-D.dong-6man-enhanced-vpn-vtn-id</a:t>
                      </a:r>
                      <a:endParaRPr lang="zh-CN" altLang="en-US" sz="1400" b="1"/>
                    </a:p>
                  </a:txBody>
                  <a:tcPr anchor="ctr"/>
                </a:tc>
              </a:tr>
              <a:tr h="71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IPv6 encaps for an APN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I-D.li-apn-ipv6-encap</a:t>
                      </a:r>
                      <a:endParaRPr lang="zh-CN" altLang="en-US" sz="1400" b="1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4566" y="117426"/>
            <a:ext cx="11593288" cy="714545"/>
          </a:xfrm>
        </p:spPr>
        <p:txBody>
          <a:bodyPr>
            <a:normAutofit/>
          </a:bodyPr>
          <a:lstStyle/>
          <a:p>
            <a:r>
              <a:rPr lang="en-US" altLang="zh-CN" sz="2400" b="1" smtClean="0">
                <a:latin typeface="+mj-lt"/>
                <a:ea typeface="微软雅黑" panose="020B0503020204020204" pitchFamily="34" charset="-122"/>
              </a:rPr>
              <a:t>Issues on new feature </a:t>
            </a:r>
            <a:r>
              <a:rPr lang="en-US" altLang="zh-CN" sz="2400" b="1" smtClean="0">
                <a:latin typeface="+mj-lt"/>
                <a:ea typeface="微软雅黑" panose="020B0503020204020204" pitchFamily="34" charset="-122"/>
              </a:rPr>
              <a:t>extention </a:t>
            </a:r>
            <a:endParaRPr lang="zh-CN" altLang="en-US" sz="2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1624" y="1413570"/>
            <a:ext cx="98991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smtClean="0">
                <a:latin typeface="+mj-lt"/>
              </a:rPr>
              <a:t>Issues when support new features based on existing IP tunnels:</a:t>
            </a:r>
            <a:endParaRPr lang="en-US" altLang="zh-CN" sz="2000" b="1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altLang="zh-CN" sz="120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latin typeface="+mj-lt"/>
              </a:rPr>
              <a:t>Lots </a:t>
            </a:r>
            <a:r>
              <a:rPr lang="en-US" altLang="zh-CN">
                <a:latin typeface="+mj-lt"/>
              </a:rPr>
              <a:t>of standardization work for extending all the IP tunnels </a:t>
            </a:r>
            <a:endParaRPr lang="en-US" altLang="zh-CN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>
                <a:latin typeface="+mj-lt"/>
              </a:rPr>
              <a:t>Redundant Functions: IPv6 </a:t>
            </a:r>
            <a:r>
              <a:rPr lang="en-US" altLang="zh-CN">
                <a:latin typeface="+mj-lt"/>
              </a:rPr>
              <a:t>can </a:t>
            </a:r>
            <a:r>
              <a:rPr lang="en-US" altLang="zh-CN">
                <a:latin typeface="+mj-lt"/>
              </a:rPr>
              <a:t>directly support some functions of these IP tunnels </a:t>
            </a:r>
            <a:r>
              <a:rPr lang="en-US" altLang="zh-CN" smtClean="0">
                <a:latin typeface="+mj-lt"/>
              </a:rPr>
              <a:t>which cannot </a:t>
            </a:r>
            <a:r>
              <a:rPr lang="en-US" altLang="zh-CN">
                <a:latin typeface="+mj-lt"/>
              </a:rPr>
              <a:t>be done over the </a:t>
            </a:r>
            <a:r>
              <a:rPr lang="en-US" altLang="zh-CN" smtClean="0">
                <a:latin typeface="+mj-lt"/>
              </a:rPr>
              <a:t>IPv4, which makes </a:t>
            </a:r>
            <a:r>
              <a:rPr lang="en-US" altLang="zh-CN">
                <a:latin typeface="+mj-lt"/>
              </a:rPr>
              <a:t>such functions </a:t>
            </a:r>
            <a:r>
              <a:rPr lang="en-US" altLang="zh-CN" smtClean="0">
                <a:latin typeface="+mj-lt"/>
              </a:rPr>
              <a:t>become </a:t>
            </a:r>
            <a:r>
              <a:rPr lang="en-US" altLang="zh-CN">
                <a:latin typeface="+mj-lt"/>
              </a:rPr>
              <a:t>redundant over the </a:t>
            </a:r>
            <a:r>
              <a:rPr lang="en-US" altLang="zh-CN" smtClean="0">
                <a:latin typeface="+mj-lt"/>
              </a:rPr>
              <a:t>IPv6</a:t>
            </a:r>
            <a:endParaRPr lang="en-US" altLang="zh-CN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>
                <a:latin typeface="+mj-lt"/>
              </a:rPr>
              <a:t>Difficult to extend based on the existing </a:t>
            </a:r>
            <a:r>
              <a:rPr lang="en-US" altLang="zh-CN">
                <a:latin typeface="+mj-lt"/>
              </a:rPr>
              <a:t>format</a:t>
            </a:r>
            <a:r>
              <a:rPr lang="en-US" altLang="zh-CN" smtClean="0">
                <a:latin typeface="+mj-lt"/>
              </a:rPr>
              <a:t>:</a:t>
            </a:r>
            <a:endParaRPr lang="en-US" altLang="zh-CN" smtClean="0">
              <a:latin typeface="+mj-lt"/>
            </a:endParaRPr>
          </a:p>
          <a:p>
            <a:pPr marL="625475" lvl="1" indent="-285750" algn="just">
              <a:lnSpc>
                <a:spcPct val="150000"/>
              </a:lnSpc>
              <a:buFontTx/>
              <a:buChar char="-"/>
            </a:pPr>
            <a:r>
              <a:rPr lang="en-US" altLang="zh-CN" sz="1600" smtClean="0">
                <a:latin typeface="+mj-lt"/>
              </a:rPr>
              <a:t>Option 1: Reusing </a:t>
            </a:r>
            <a:r>
              <a:rPr lang="en-US" altLang="zh-CN" sz="1600">
                <a:latin typeface="+mj-lt"/>
              </a:rPr>
              <a:t>the exiting IPv6 encapsulations based on the IPv6 extension header </a:t>
            </a:r>
            <a:endParaRPr lang="en-US" altLang="zh-CN" sz="1600" smtClean="0">
              <a:latin typeface="+mj-lt"/>
            </a:endParaRPr>
          </a:p>
          <a:p>
            <a:pPr marL="625475" lvl="1" indent="-285750" algn="just">
              <a:lnSpc>
                <a:spcPct val="150000"/>
              </a:lnSpc>
              <a:buFontTx/>
              <a:buChar char="-"/>
            </a:pPr>
            <a:r>
              <a:rPr lang="en-US" altLang="zh-CN" sz="1600">
                <a:latin typeface="+mj-lt"/>
              </a:rPr>
              <a:t>Option </a:t>
            </a:r>
            <a:r>
              <a:rPr lang="en-US" altLang="zh-CN" sz="1600" smtClean="0">
                <a:latin typeface="+mj-lt"/>
              </a:rPr>
              <a:t>2: </a:t>
            </a:r>
            <a:r>
              <a:rPr lang="en-US" altLang="zh-CN" sz="1600">
                <a:latin typeface="+mj-lt"/>
              </a:rPr>
              <a:t>For some existing IP tunnels (such as IP in IP) that do not have their own headers, they have to reuse the </a:t>
            </a:r>
            <a:r>
              <a:rPr lang="en-US" altLang="zh-CN" sz="1600">
                <a:latin typeface="+mj-lt"/>
              </a:rPr>
              <a:t>IPv6 </a:t>
            </a:r>
            <a:r>
              <a:rPr lang="en-US" altLang="zh-CN" sz="1600" smtClean="0">
                <a:latin typeface="+mj-lt"/>
              </a:rPr>
              <a:t>encapsulations </a:t>
            </a:r>
            <a:r>
              <a:rPr lang="en-US" altLang="zh-CN" sz="1600">
                <a:latin typeface="+mj-lt"/>
              </a:rPr>
              <a:t>for these new features based the </a:t>
            </a:r>
            <a:r>
              <a:rPr lang="en-US" altLang="zh-CN" sz="1600">
                <a:latin typeface="+mj-lt"/>
              </a:rPr>
              <a:t>IPv6 </a:t>
            </a:r>
            <a:r>
              <a:rPr lang="en-US" altLang="zh-CN" sz="1600" smtClean="0">
                <a:latin typeface="+mj-lt"/>
              </a:rPr>
              <a:t>header, </a:t>
            </a:r>
            <a:r>
              <a:rPr lang="en-US" altLang="zh-CN" sz="1600">
                <a:latin typeface="+mj-lt"/>
              </a:rPr>
              <a:t>extensions need to be redefined in the IPv6 </a:t>
            </a:r>
            <a:r>
              <a:rPr lang="en-US" altLang="zh-CN" sz="1600">
                <a:latin typeface="+mj-lt"/>
              </a:rPr>
              <a:t>extension </a:t>
            </a:r>
            <a:r>
              <a:rPr lang="en-US" altLang="zh-CN" sz="1600" smtClean="0">
                <a:latin typeface="+mj-lt"/>
              </a:rPr>
              <a:t>header</a:t>
            </a:r>
            <a:endParaRPr lang="en-US" altLang="zh-CN" sz="160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0" y="2133650"/>
            <a:ext cx="10361851" cy="2016690"/>
          </a:xfrm>
        </p:spPr>
        <p:txBody>
          <a:bodyPr>
            <a:normAutofit/>
          </a:bodyPr>
          <a:lstStyle/>
          <a:p>
            <a:r>
              <a:rPr lang="en-US" altLang="zh-CN" sz="4400" smtClean="0"/>
              <a:t>Thanks ! </a:t>
            </a:r>
            <a:endParaRPr lang="zh-CN" alt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自定义模板（wb169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经营分析模版">
  <a:themeElements>
    <a:clrScheme name="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FFFFFF"/>
      </a:accent3>
      <a:accent4>
        <a:srgbClr val="000000"/>
      </a:accent4>
      <a:accent5>
        <a:srgbClr val="CFD7C7"/>
      </a:accent5>
      <a:accent6>
        <a:srgbClr val="DC943F"/>
      </a:accent6>
      <a:hlink>
        <a:srgbClr val="8E58B6"/>
      </a:hlink>
      <a:folHlink>
        <a:srgbClr val="7F6F6F"/>
      </a:folHlink>
    </a:clrScheme>
    <a:fontScheme name="3_经营分析模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anose="0201060004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3_经营分析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经营分析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经营分析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自定义模板（wb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WPS 演示</Application>
  <PresentationFormat>自定义</PresentationFormat>
  <Paragraphs>88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</vt:lpstr>
      <vt:lpstr>华文细黑</vt:lpstr>
      <vt:lpstr>微软雅黑</vt:lpstr>
      <vt:lpstr>Tahoma</vt:lpstr>
      <vt:lpstr>黑体</vt:lpstr>
      <vt:lpstr>华文中宋</vt:lpstr>
      <vt:lpstr>华文楷体</vt:lpstr>
      <vt:lpstr>Arial</vt:lpstr>
      <vt:lpstr>Arial Unicode MS</vt:lpstr>
      <vt:lpstr>3_经营分析模版</vt:lpstr>
      <vt:lpstr>2_自定义模板（wb）</vt:lpstr>
      <vt:lpstr>4_经营分析模版</vt:lpstr>
      <vt:lpstr>5_经营分析模版</vt:lpstr>
      <vt:lpstr>6_经营分析模版</vt:lpstr>
      <vt:lpstr>1_自定义模板（wb）</vt:lpstr>
      <vt:lpstr>7_经营分析模版</vt:lpstr>
      <vt:lpstr>3_自定义模板（wb）</vt:lpstr>
      <vt:lpstr>4_自定义模板（wb）</vt:lpstr>
      <vt:lpstr>自定义模板（wb169）</vt:lpstr>
      <vt:lpstr>1_自定义模板（wb169）</vt:lpstr>
      <vt:lpstr>2_自定义模板（wb169）</vt:lpstr>
      <vt:lpstr>GIP6 Problem Statement</vt:lpstr>
      <vt:lpstr>Current status of IP tunnels </vt:lpstr>
      <vt:lpstr>Issues on new feature extention </vt:lpstr>
      <vt:lpstr>Thanks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zhangs</cp:lastModifiedBy>
  <cp:revision>7628</cp:revision>
  <dcterms:created xsi:type="dcterms:W3CDTF">2014-12-09T09:27:00Z</dcterms:created>
  <dcterms:modified xsi:type="dcterms:W3CDTF">2023-03-27T09:37:46Z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2052-11.8.2.11824</vt:lpwstr>
  </property>
  <property fmtid="{D5CDD505-2E9C-101B-9397-08002B2CF9AE}" pid="3" name="ICV">
    <vt:lpwstr>1E981564181C48188F3BF7B753A8BF71</vt:lpwstr>
  </property>
  <property fmtid="{D5CDD505-2E9C-101B-9397-08002B2CF9AE}" pid="4" name="_2015_ms_pID_725343">
    <vt:lpwstr>(3)MVhcPhxPg6t4YEbBzdrqZPlHQrAorJmlMTbDPCmNiYQJ3b62cgoNRMLP2mqL6LNkJBff7ixa
+EXPEvldlDzd1+WBTtcDl4WB5DJoLysoC0A8JUjs2JhEGt4KysbC8ZgMyK3WECQrscQE3msI
G6z0h9UkyMg97gYxr5FtQSnhyFjTUBhQypdq0aFRaxCXd5tVp5BHAGj45kLkzoN0OGhzv3fc
7pDt0Z2tfm7ptS9ozi</vt:lpwstr>
  </property>
  <property fmtid="{D5CDD505-2E9C-101B-9397-08002B2CF9AE}" pid="5" name="_2015_ms_pID_7253431">
    <vt:lpwstr>7dmUGUmOYkEwCeGxIlmxh3yRv3/2tjNoVlIIqeskFnD9UvpAuPmvvM
zoiv1EgriCLWV7xAuGBs2qWPF3ssesEcjR4hEbosDod7vQhrjXjFh2sfYoML7c9BBn+GsVxQ
BFbOUmWiApsCrssNTEEQEaz+VcNvj+spovmhcjOVF0UxnFeubhAOGNfqVq6+l4Udy/IQTNOc
yrqFTkmL+5JkWVPWeQafukBztRl1R48XMVPb</vt:lpwstr>
  </property>
  <property fmtid="{D5CDD505-2E9C-101B-9397-08002B2CF9AE}" pid="6" name="_2015_ms_pID_7253432">
    <vt:lpwstr>KQ==</vt:lpwstr>
  </property>
</Properties>
</file>