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 id="2147484712" r:id="rId14"/>
  </p:sldMasterIdLst>
  <p:notesMasterIdLst>
    <p:notesMasterId r:id="rId31"/>
  </p:notesMasterIdLst>
  <p:sldIdLst>
    <p:sldId id="556" r:id="rId15"/>
    <p:sldId id="520" r:id="rId16"/>
    <p:sldId id="547" r:id="rId17"/>
    <p:sldId id="545" r:id="rId18"/>
    <p:sldId id="546" r:id="rId19"/>
    <p:sldId id="1312" r:id="rId20"/>
    <p:sldId id="1314" r:id="rId21"/>
    <p:sldId id="1315" r:id="rId22"/>
    <p:sldId id="1316" r:id="rId23"/>
    <p:sldId id="1318" r:id="rId24"/>
    <p:sldId id="557" r:id="rId25"/>
    <p:sldId id="549" r:id="rId26"/>
    <p:sldId id="550" r:id="rId27"/>
    <p:sldId id="552" r:id="rId28"/>
    <p:sldId id="553" r:id="rId29"/>
    <p:sldId id="555" r:id="rId30"/>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7B0"/>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6" autoAdjust="0"/>
    <p:restoredTop sz="91628" autoAdjust="0"/>
  </p:normalViewPr>
  <p:slideViewPr>
    <p:cSldViewPr>
      <p:cViewPr varScale="1">
        <p:scale>
          <a:sx n="85" d="100"/>
          <a:sy n="85" d="100"/>
        </p:scale>
        <p:origin x="62" y="293"/>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ableStyles" Target="tableStyle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fld id="{C76140B3-9D0C-4E63-A332-0655E814BC5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63986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76140B3-9D0C-4E63-A332-0655E814BC55}"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119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fld id="{C76140B3-9D0C-4E63-A332-0655E814BC5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52597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fld id="{C76140B3-9D0C-4E63-A332-0655E814BC55}"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80379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fld id="{C76140B3-9D0C-4E63-A332-0655E814BC55}"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04294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2023/3/25</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2023/3/25</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3/25/2023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8833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87075-E4AF-4BDB-8845-D5D104F63454}"/>
              </a:ext>
            </a:extLst>
          </p:cNvPr>
          <p:cNvSpPr>
            <a:spLocks noGrp="1"/>
          </p:cNvSpPr>
          <p:nvPr>
            <p:ph type="title" idx="4294967295"/>
          </p:nvPr>
        </p:nvSpPr>
        <p:spPr>
          <a:xfrm>
            <a:off x="509649" y="190500"/>
            <a:ext cx="11942640" cy="541338"/>
          </a:xfrm>
        </p:spPr>
        <p:txBody>
          <a:bodyPr>
            <a:noAutofit/>
          </a:bodyPr>
          <a:lstStyle/>
          <a:p>
            <a:endParaRPr lang="zh-CN" altLang="en-US" sz="2799"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49588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87075-E4AF-4BDB-8845-D5D104F63454}"/>
              </a:ext>
            </a:extLst>
          </p:cNvPr>
          <p:cNvSpPr>
            <a:spLocks noGrp="1"/>
          </p:cNvSpPr>
          <p:nvPr>
            <p:ph type="title" idx="4294967295"/>
          </p:nvPr>
        </p:nvSpPr>
        <p:spPr>
          <a:xfrm>
            <a:off x="509649" y="190500"/>
            <a:ext cx="11942640" cy="541338"/>
          </a:xfrm>
        </p:spPr>
        <p:txBody>
          <a:bodyPr>
            <a:noAutofit/>
          </a:bodyPr>
          <a:lstStyle/>
          <a:p>
            <a:endParaRPr lang="zh-CN" altLang="en-US" sz="2799"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7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2023/3/25</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2023/3/25</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2023/3/25</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2023/3/25</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theme" Target="../theme/theme14.xml"/><Relationship Id="rId1" Type="http://schemas.openxmlformats.org/officeDocument/2006/relationships/slideLayout" Target="../slideLayouts/slideLayout14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164194" y="6356939"/>
            <a:ext cx="1555278" cy="230832"/>
          </a:xfrm>
          <a:prstGeom prst="rect">
            <a:avLst/>
          </a:prstGeom>
          <a:noFill/>
        </p:spPr>
        <p:txBody>
          <a:bodyPr wrap="square" rtlCol="0">
            <a:spAutoFit/>
          </a:bodyPr>
          <a:lstStyle/>
          <a:p>
            <a:pPr defTabSz="914113" fontAlgn="auto">
              <a:spcBef>
                <a:spcPts val="0"/>
              </a:spcBef>
              <a:spcAft>
                <a:spcPts val="0"/>
              </a:spcAft>
              <a:buClrTx/>
              <a:buFontTx/>
              <a:buNone/>
            </a:pPr>
            <a:r>
              <a:rPr lang="en-US" sz="900" b="0"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80188" y="6402809"/>
            <a:ext cx="531080" cy="138499"/>
          </a:xfrm>
          <a:prstGeom prst="rect">
            <a:avLst/>
          </a:prstGeom>
          <a:noFill/>
        </p:spPr>
        <p:txBody>
          <a:bodyPr wrap="square" lIns="0" tIns="0" rIns="0" bIns="0" rtlCol="0">
            <a:spAutoFit/>
          </a:bodyPr>
          <a:lstStyle/>
          <a:p>
            <a:pPr defTabSz="890493" fontAlgn="auto">
              <a:spcBef>
                <a:spcPts val="0"/>
              </a:spcBef>
              <a:spcAft>
                <a:spcPts val="0"/>
              </a:spcAft>
              <a:buClrTx/>
              <a:buFontTx/>
              <a:buNone/>
              <a:defRPr/>
            </a:pPr>
            <a:fld id="{C3837181-38C6-AD4F-B8BA-B444770388BB}" type="slidenum">
              <a:rPr lang="en-US" sz="900" b="0" smtClean="0">
                <a:solidFill>
                  <a:srgbClr val="1D1D1B"/>
                </a:solidFill>
                <a:latin typeface="Arial" panose="020B0604020202020204" pitchFamily="34" charset="0"/>
                <a:ea typeface="+mn-ea"/>
                <a:cs typeface="Arial" panose="020B0604020202020204" pitchFamily="34" charset="0"/>
              </a:rPr>
              <a:pPr defTabSz="890493" fontAlgn="auto">
                <a:spcBef>
                  <a:spcPts val="0"/>
                </a:spcBef>
                <a:spcAft>
                  <a:spcPts val="0"/>
                </a:spcAft>
                <a:buClrTx/>
                <a:buFontTx/>
                <a:buNone/>
                <a:defRPr/>
              </a:pPr>
              <a:t>‹#›</a:t>
            </a:fld>
            <a:endParaRPr lang="en-US" sz="900" b="0" dirty="0">
              <a:solidFill>
                <a:srgbClr val="1D1D1B"/>
              </a:solidFill>
              <a:latin typeface="Arial" panose="020B0604020202020204" pitchFamily="34" charset="0"/>
              <a:ea typeface="+mn-ea"/>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3061525" y="2625392"/>
            <a:ext cx="2086494" cy="4233515"/>
            <a:chOff x="5343885" y="-48857"/>
            <a:chExt cx="326358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185C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186C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5842" y="6323416"/>
            <a:ext cx="1350525" cy="275024"/>
          </a:xfrm>
          <a:prstGeom prst="rect">
            <a:avLst/>
          </a:prstGeom>
        </p:spPr>
      </p:pic>
    </p:spTree>
    <p:extLst>
      <p:ext uri="{BB962C8B-B14F-4D97-AF65-F5344CB8AC3E}">
        <p14:creationId xmlns:p14="http://schemas.microsoft.com/office/powerpoint/2010/main" val="1487851685"/>
      </p:ext>
    </p:extLst>
  </p:cSld>
  <p:clrMap bg1="lt1" tx1="dk1" bg2="lt2" tx2="dk2" accent1="accent1" accent2="accent2" accent3="accent3" accent4="accent4" accent5="accent5" accent6="accent6" hlink="hlink" folHlink="folHlink"/>
  <p:sldLayoutIdLst>
    <p:sldLayoutId id="2147484713" r:id="rId1"/>
  </p:sldLayoutIdLst>
  <p:hf hdr="0" ftr="0" dt="0"/>
  <p:txStyles>
    <p:titleStyle>
      <a:lvl1pPr algn="l" defTabSz="1187323"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9"/>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5"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6"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4"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3"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7" algn="l" defTabSz="1187323" rtl="0" eaLnBrk="1" latinLnBrk="0" hangingPunct="1">
        <a:defRPr sz="2337" kern="1200">
          <a:solidFill>
            <a:schemeClr val="tx1"/>
          </a:solidFill>
          <a:latin typeface="+mn-lt"/>
          <a:ea typeface="+mn-ea"/>
          <a:cs typeface="+mn-cs"/>
        </a:defRPr>
      </a:lvl4pPr>
      <a:lvl5pPr marL="2374647"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5.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47.xml"/><Relationship Id="rId6" Type="http://schemas.openxmlformats.org/officeDocument/2006/relationships/image" Target="../media/image18.png"/><Relationship Id="rId5" Type="http://schemas.openxmlformats.org/officeDocument/2006/relationships/image" Target="../media/image21.emf"/><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Tunnel solution</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3429000"/>
            <a:ext cx="9721454" cy="2448272"/>
          </a:xfrm>
        </p:spPr>
        <p:txBody>
          <a:bodyPr>
            <a:normAutofit/>
          </a:bodyPr>
          <a:lstStyle/>
          <a:p>
            <a:r>
              <a:rPr lang="en-US" sz="2900" dirty="0" err="1"/>
              <a:t>Qiangzhou</a:t>
            </a:r>
            <a:r>
              <a:rPr lang="en-US" sz="2900" dirty="0"/>
              <a:t> Gao</a:t>
            </a:r>
            <a:endParaRPr lang="en-US" altLang="zh-CN" dirty="0"/>
          </a:p>
          <a:p>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3/25/2023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864345" y="190500"/>
            <a:ext cx="11233248"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rPr>
              <a:t>GIP6 and GRE Comparison</a:t>
            </a:r>
            <a:endParaRPr lang="zh-CN" altLang="en-US" sz="3200" dirty="0">
              <a:solidFill>
                <a:srgbClr val="212529"/>
              </a:solidFill>
              <a:latin typeface="微软雅黑" panose="020B0503020204020204" pitchFamily="34" charset="-122"/>
              <a:ea typeface="微软雅黑" panose="020B0503020204020204" pitchFamily="34" charset="-122"/>
            </a:endParaRPr>
          </a:p>
        </p:txBody>
      </p:sp>
      <p:graphicFrame>
        <p:nvGraphicFramePr>
          <p:cNvPr id="173" name="表格 172">
            <a:extLst>
              <a:ext uri="{FF2B5EF4-FFF2-40B4-BE49-F238E27FC236}">
                <a16:creationId xmlns:a16="http://schemas.microsoft.com/office/drawing/2014/main" id="{D1BE52C3-5CCD-436E-96AE-63747AF0C097}"/>
              </a:ext>
            </a:extLst>
          </p:cNvPr>
          <p:cNvGraphicFramePr>
            <a:graphicFrameLocks noGrp="1"/>
          </p:cNvGraphicFramePr>
          <p:nvPr>
            <p:extLst>
              <p:ext uri="{D42A27DB-BD31-4B8C-83A1-F6EECF244321}">
                <p14:modId xmlns:p14="http://schemas.microsoft.com/office/powerpoint/2010/main" val="3338454160"/>
              </p:ext>
            </p:extLst>
          </p:nvPr>
        </p:nvGraphicFramePr>
        <p:xfrm>
          <a:off x="1008945" y="836712"/>
          <a:ext cx="10440576" cy="4680518"/>
        </p:xfrm>
        <a:graphic>
          <a:graphicData uri="http://schemas.openxmlformats.org/drawingml/2006/table">
            <a:tbl>
              <a:tblPr firstRow="1" bandRow="1"/>
              <a:tblGrid>
                <a:gridCol w="3095760">
                  <a:extLst>
                    <a:ext uri="{9D8B030D-6E8A-4147-A177-3AD203B41FA5}">
                      <a16:colId xmlns:a16="http://schemas.microsoft.com/office/drawing/2014/main" val="20000"/>
                    </a:ext>
                  </a:extLst>
                </a:gridCol>
                <a:gridCol w="3613672">
                  <a:extLst>
                    <a:ext uri="{9D8B030D-6E8A-4147-A177-3AD203B41FA5}">
                      <a16:colId xmlns:a16="http://schemas.microsoft.com/office/drawing/2014/main" val="20001"/>
                    </a:ext>
                  </a:extLst>
                </a:gridCol>
                <a:gridCol w="3731144">
                  <a:extLst>
                    <a:ext uri="{9D8B030D-6E8A-4147-A177-3AD203B41FA5}">
                      <a16:colId xmlns:a16="http://schemas.microsoft.com/office/drawing/2014/main" val="20002"/>
                    </a:ext>
                  </a:extLst>
                </a:gridCol>
              </a:tblGrid>
              <a:tr h="984819">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endParaRPr lang="zh-CN" altLang="en-US" sz="2000" dirty="0"/>
                    </a:p>
                  </a:txBody>
                  <a:tcPr marL="91404" marR="91404" marT="45702" marB="45702">
                    <a:lnL w="12700" cmpd="sng">
                      <a:solidFill>
                        <a:srgbClr val="4F81BD"/>
                      </a:solid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GRE</a:t>
                      </a:r>
                      <a:endParaRPr lang="zh-CN" altLang="en-US" sz="2000" dirty="0">
                        <a:solidFill>
                          <a:schemeClr val="tx2"/>
                        </a:solidFill>
                      </a:endParaRP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marL="0" marR="0" lvl="0" indent="0" algn="ctr" defTabSz="1187323" rtl="0" eaLnBrk="1" fontAlgn="auto" latinLnBrk="0" hangingPunct="1">
                        <a:lnSpc>
                          <a:spcPct val="100000"/>
                        </a:lnSpc>
                        <a:spcBef>
                          <a:spcPts val="0"/>
                        </a:spcBef>
                        <a:spcAft>
                          <a:spcPts val="0"/>
                        </a:spcAft>
                        <a:buClrTx/>
                        <a:buSzTx/>
                        <a:buFontTx/>
                        <a:buNone/>
                        <a:tabLst/>
                        <a:defRPr/>
                      </a:pPr>
                      <a:r>
                        <a:rPr lang="en-US" altLang="zh-CN" sz="2000" dirty="0">
                          <a:solidFill>
                            <a:schemeClr val="tx2"/>
                          </a:solidFill>
                        </a:rPr>
                        <a:t>GIP6</a:t>
                      </a: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Scalability</a:t>
                      </a:r>
                    </a:p>
                  </a:txBody>
                  <a:tcPr marL="91404" marR="91404" marT="45702" marB="45702">
                    <a:lnL w="12700" cmpd="sng">
                      <a:solidFill>
                        <a:srgbClr val="4F81BD"/>
                      </a:solidFill>
                    </a:lnL>
                    <a:lnR>
                      <a:noFill/>
                    </a:lnR>
                    <a:lnT w="12700" cap="flat" cmpd="sng" algn="ctr">
                      <a:solidFill>
                        <a:srgbClr val="4F81BD"/>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ap="flat" cmpd="sng" algn="ctr">
                      <a:solidFill>
                        <a:srgbClr val="4F81BD"/>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ap="flat" cmpd="sng" algn="ctr">
                      <a:solidFill>
                        <a:srgbClr val="4F81BD"/>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Path Orchestration Capability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3"/>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Service orchestration capability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Hardware Constraints</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marL="0" marR="0" lvl="0" indent="0" algn="ctr" defTabSz="1187323"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rPr>
                        <a:t>Low</a:t>
                      </a:r>
                      <a:endParaRPr kumimoji="0" lang="zh-CN" altLang="en-US" sz="2000" b="0" i="0" u="none" strike="noStrike" kern="1200" cap="none" spc="0" normalizeH="0" baseline="0" noProof="0" dirty="0">
                        <a:ln>
                          <a:noFill/>
                        </a:ln>
                        <a:solidFill>
                          <a:srgbClr val="1D1D1A"/>
                        </a:solidFill>
                        <a:effectLst/>
                        <a:uLnTx/>
                        <a:uFillTx/>
                        <a:latin typeface="Calibri" panose="020F0502020204030204"/>
                        <a:ea typeface="等线" panose="02010600030101010101" pitchFamily="2" charset="-122"/>
                        <a:cs typeface="+mn-cs"/>
                      </a:endParaRP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marL="0" marR="0" lvl="0" indent="0" algn="ctr" defTabSz="1187323"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1D1D1A"/>
                          </a:solidFill>
                          <a:effectLst/>
                          <a:uLnTx/>
                          <a:uFillTx/>
                          <a:latin typeface="Calibri" panose="020F0502020204030204"/>
                          <a:ea typeface="等线" panose="02010600030101010101" pitchFamily="2" charset="-122"/>
                          <a:cs typeface="+mn-cs"/>
                        </a:rPr>
                        <a:t>Low</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5"/>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Packet encapsulation efficiency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Requirements for network planning</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Low</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7"/>
                  </a:ext>
                </a:extLst>
              </a:tr>
              <a:tr h="527957">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Upgrade Compatibility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Stop the evolution.</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35436097"/>
                  </a:ext>
                </a:extLst>
              </a:tr>
            </a:tbl>
          </a:graphicData>
        </a:graphic>
      </p:graphicFrame>
    </p:spTree>
    <p:extLst>
      <p:ext uri="{BB962C8B-B14F-4D97-AF65-F5344CB8AC3E}">
        <p14:creationId xmlns:p14="http://schemas.microsoft.com/office/powerpoint/2010/main" val="253924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QUIC @ draft-li-rtgwg-gip6-for-quic-00 </a:t>
            </a:r>
            <a:endParaRPr lang="en-US" altLang="en-US" sz="3200" b="0" kern="1200" dirty="0">
              <a:solidFill>
                <a:srgbClr val="212529"/>
              </a:solidFill>
              <a:cs typeface="+mn-cs"/>
            </a:endParaRPr>
          </a:p>
        </p:txBody>
      </p:sp>
      <p:sp>
        <p:nvSpPr>
          <p:cNvPr id="21" name="矩形 20"/>
          <p:cNvSpPr/>
          <p:nvPr/>
        </p:nvSpPr>
        <p:spPr>
          <a:xfrm>
            <a:off x="843803" y="1192226"/>
            <a:ext cx="11037765" cy="1754326"/>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The function of the UDP is replaced by the flow label of the IPv6 header in the GIP6 tunnel.  To ensure compatibility, the value of the flow label calculated for the purpose of ECMP SHOULD be the same as that of the source port of the UDP.</a:t>
            </a:r>
          </a:p>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Definition of the QUIC Option</a:t>
            </a:r>
          </a:p>
          <a:p>
            <a:pPr lvl="0" eaLnBrk="0" hangingPunct="0"/>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QUIC Option is defined to carry the VXLAN header information.  The QUIC Option MUST only be encapsulated in the Destination Options Header (DOH).</a:t>
            </a:r>
          </a:p>
        </p:txBody>
      </p:sp>
      <p:sp>
        <p:nvSpPr>
          <p:cNvPr id="36" name="矩形 35"/>
          <p:cNvSpPr/>
          <p:nvPr/>
        </p:nvSpPr>
        <p:spPr>
          <a:xfrm>
            <a:off x="5616873" y="3375233"/>
            <a:ext cx="1399742"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QUIC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4392737" y="3861048"/>
            <a:ext cx="4342857" cy="1368152"/>
          </a:xfrm>
          <a:prstGeom prst="rect">
            <a:avLst/>
          </a:prstGeom>
        </p:spPr>
      </p:pic>
    </p:spTree>
    <p:extLst>
      <p:ext uri="{BB962C8B-B14F-4D97-AF65-F5344CB8AC3E}">
        <p14:creationId xmlns:p14="http://schemas.microsoft.com/office/powerpoint/2010/main" val="355249689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21" y="346783"/>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Technical Challenges to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1106658" y="1366619"/>
            <a:ext cx="10657184" cy="4510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MPLS is lack of the source indication and MP2P connections may occur. This causes the difficulty and complex process for OAM over MPLS. Although SFL( [RFC8957]) is defined, there is few implementation.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payload type (for example, L2 or L3 packets) cannot be directly determined because there is no payload indication.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There is no metadata extensibility and it is difficult to encapsulate new forwarding attributes for the new features such as IETF network slicing, IFIT, and APN.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process of the ECMP function is complex and affects forwarding performance. Entropy labels or flow labels are placed at the bottom of the label stack for processing and the internal IP header information may have to be parsed for the purpose of ECMP. </a:t>
            </a:r>
          </a:p>
        </p:txBody>
      </p:sp>
      <p:grpSp>
        <p:nvGrpSpPr>
          <p:cNvPr id="24" name="组合 23"/>
          <p:cNvGrpSpPr/>
          <p:nvPr/>
        </p:nvGrpSpPr>
        <p:grpSpPr>
          <a:xfrm>
            <a:off x="6841009" y="4365104"/>
            <a:ext cx="2592288" cy="951531"/>
            <a:chOff x="8497193" y="5579146"/>
            <a:chExt cx="2592288" cy="951531"/>
          </a:xfrm>
        </p:grpSpPr>
        <p:sp>
          <p:nvSpPr>
            <p:cNvPr id="14" name="文本框 13"/>
            <p:cNvSpPr txBox="1"/>
            <p:nvPr/>
          </p:nvSpPr>
          <p:spPr>
            <a:xfrm>
              <a:off x="8640399" y="5878843"/>
              <a:ext cx="108012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Label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5" name="文本框 14"/>
            <p:cNvSpPr txBox="1"/>
            <p:nvPr/>
          </p:nvSpPr>
          <p:spPr>
            <a:xfrm>
              <a:off x="9720519" y="5878842"/>
              <a:ext cx="36004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TC</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6" name="文本框 15"/>
            <p:cNvSpPr txBox="1"/>
            <p:nvPr/>
          </p:nvSpPr>
          <p:spPr>
            <a:xfrm>
              <a:off x="10065527" y="5878841"/>
              <a:ext cx="21602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S</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7" name="文本框 16"/>
            <p:cNvSpPr txBox="1"/>
            <p:nvPr/>
          </p:nvSpPr>
          <p:spPr>
            <a:xfrm>
              <a:off x="10281551" y="5878841"/>
              <a:ext cx="57606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TTL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文本框 17"/>
            <p:cNvSpPr txBox="1"/>
            <p:nvPr/>
          </p:nvSpPr>
          <p:spPr>
            <a:xfrm>
              <a:off x="8497193" y="5579146"/>
              <a:ext cx="2592288" cy="276999"/>
            </a:xfrm>
            <a:prstGeom prst="rect">
              <a:avLst/>
            </a:prstGeom>
            <a:noFill/>
          </p:spPr>
          <p:txBody>
            <a:bodyPr wrap="square" rtlCol="0">
              <a:spAutoFit/>
            </a:bodyPr>
            <a:lstStyle/>
            <a:p>
              <a:pPr algn="ctr" eaLnBrk="0" hangingPunct="0"/>
              <a:r>
                <a:rPr lang="en-US" altLang="zh-CN" dirty="0">
                  <a:solidFill>
                    <a:srgbClr val="000000"/>
                  </a:solidFill>
                  <a:latin typeface="Arial" panose="020B0604020202020204" pitchFamily="34" charset="0"/>
                </a:rPr>
                <a:t>MPLS Label  </a:t>
              </a:r>
              <a:r>
                <a:rPr lang="en-US" altLang="zh-CN" dirty="0" err="1">
                  <a:solidFill>
                    <a:srgbClr val="000000"/>
                  </a:solidFill>
                  <a:latin typeface="Arial" panose="020B0604020202020204" pitchFamily="34" charset="0"/>
                </a:rPr>
                <a:t>Encap</a:t>
              </a:r>
              <a:endParaRPr lang="zh-CN" altLang="en-US" dirty="0">
                <a:solidFill>
                  <a:srgbClr val="000000"/>
                </a:solidFill>
                <a:latin typeface="Arial" panose="020B0604020202020204" pitchFamily="34" charset="0"/>
              </a:endParaRPr>
            </a:p>
          </p:txBody>
        </p:sp>
        <p:sp>
          <p:nvSpPr>
            <p:cNvPr id="20" name="文本框 19"/>
            <p:cNvSpPr txBox="1"/>
            <p:nvPr/>
          </p:nvSpPr>
          <p:spPr>
            <a:xfrm>
              <a:off x="9073257" y="6130567"/>
              <a:ext cx="576064" cy="400110"/>
            </a:xfrm>
            <a:prstGeom prst="rect">
              <a:avLst/>
            </a:prstGeom>
            <a:noFill/>
          </p:spPr>
          <p:txBody>
            <a:bodyPr wrap="square" rtlCol="0">
              <a:spAutoFit/>
            </a:bodyPr>
            <a:lstStyle/>
            <a:p>
              <a:pPr eaLnBrk="0" hangingPunct="0"/>
              <a:r>
                <a:rPr lang="en-US" altLang="zh-CN" sz="1000" dirty="0">
                  <a:solidFill>
                    <a:srgbClr val="000000"/>
                  </a:solidFill>
                  <a:latin typeface="Arial" panose="020B0604020202020204" pitchFamily="34" charset="0"/>
                </a:rPr>
                <a:t>20</a:t>
              </a:r>
            </a:p>
            <a:p>
              <a:pP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1" name="文本框 20"/>
            <p:cNvSpPr txBox="1"/>
            <p:nvPr/>
          </p:nvSpPr>
          <p:spPr>
            <a:xfrm>
              <a:off x="9612507" y="6124429"/>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3 </a:t>
              </a:r>
            </a:p>
            <a:p>
              <a:pPr algn="ct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2" name="文本框 21"/>
            <p:cNvSpPr txBox="1"/>
            <p:nvPr/>
          </p:nvSpPr>
          <p:spPr>
            <a:xfrm>
              <a:off x="9900539"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1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sp>
          <p:nvSpPr>
            <p:cNvPr id="23" name="文本框 22"/>
            <p:cNvSpPr txBox="1"/>
            <p:nvPr/>
          </p:nvSpPr>
          <p:spPr>
            <a:xfrm>
              <a:off x="10306021"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8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14257629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329" y="1556792"/>
            <a:ext cx="6120024" cy="3108543"/>
          </a:xfrm>
          <a:prstGeom prst="rect">
            <a:avLst/>
          </a:prstGeom>
        </p:spPr>
        <p:txBody>
          <a:bodyPr wrap="square">
            <a:spAutoFit/>
          </a:bodyPr>
          <a:lstStyle/>
          <a:p>
            <a:r>
              <a:rPr lang="en-US" sz="1400" dirty="0">
                <a:solidFill>
                  <a:schemeClr val="tx1"/>
                </a:solidFill>
              </a:rPr>
              <a:t>Draft-li-rtgwg-generalized-ipv6-tunnel defines the GIP6 tunnel to support both new features(</a:t>
            </a:r>
            <a:r>
              <a:rPr lang="en-US" altLang="zh-CN" sz="1400" dirty="0" err="1">
                <a:solidFill>
                  <a:schemeClr val="tx1"/>
                </a:solidFill>
              </a:rPr>
              <a:t>iOAM</a:t>
            </a:r>
            <a:r>
              <a:rPr lang="en-US" altLang="zh-CN" sz="1400" dirty="0">
                <a:solidFill>
                  <a:schemeClr val="tx1"/>
                </a:solidFill>
              </a:rPr>
              <a:t>/APN…</a:t>
            </a:r>
            <a:r>
              <a:rPr lang="en-US" sz="1400" dirty="0">
                <a:solidFill>
                  <a:schemeClr val="tx1"/>
                </a:solidFill>
              </a:rPr>
              <a:t>) and the existing functions for the IP tunnels based on the extension of the IPv6 extension header. </a:t>
            </a:r>
          </a:p>
          <a:p>
            <a:endParaRPr lang="en-US" sz="1400" dirty="0">
              <a:solidFill>
                <a:schemeClr val="tx1"/>
              </a:solidFill>
            </a:endParaRPr>
          </a:p>
          <a:p>
            <a:r>
              <a:rPr lang="en-US" sz="1400" dirty="0">
                <a:solidFill>
                  <a:schemeClr val="tx1"/>
                </a:solidFill>
              </a:rPr>
              <a:t>If the GIP6 tunnel is used for MPLS, there can be the following advantages:</a:t>
            </a:r>
          </a:p>
          <a:p>
            <a:endParaRPr lang="en-US" sz="1400" dirty="0">
              <a:solidFill>
                <a:schemeClr val="tx1"/>
              </a:solidFill>
            </a:endParaRPr>
          </a:p>
          <a:p>
            <a:r>
              <a:rPr lang="en-US" sz="1400" dirty="0">
                <a:solidFill>
                  <a:schemeClr val="tx1"/>
                </a:solidFill>
              </a:rPr>
              <a:t>   1.  The IPv6 source address is used to form a source identifier.</a:t>
            </a:r>
          </a:p>
          <a:p>
            <a:endParaRPr lang="en-US" sz="1400" dirty="0">
              <a:solidFill>
                <a:schemeClr val="tx1"/>
              </a:solidFill>
            </a:endParaRPr>
          </a:p>
          <a:p>
            <a:r>
              <a:rPr lang="en-US" sz="1400" dirty="0">
                <a:solidFill>
                  <a:schemeClr val="tx1"/>
                </a:solidFill>
              </a:rPr>
              <a:t>   2.  The IPv6 NH can indicate the payload type.</a:t>
            </a:r>
          </a:p>
          <a:p>
            <a:endParaRPr lang="en-US" sz="1400" dirty="0">
              <a:solidFill>
                <a:schemeClr val="tx1"/>
              </a:solidFill>
            </a:endParaRPr>
          </a:p>
          <a:p>
            <a:r>
              <a:rPr lang="en-US" sz="1400" dirty="0">
                <a:solidFill>
                  <a:schemeClr val="tx1"/>
                </a:solidFill>
              </a:rPr>
              <a:t>   3.  IPv6 flow labels are used to implement ECMP.</a:t>
            </a:r>
          </a:p>
          <a:p>
            <a:endParaRPr lang="en-US" sz="1400" dirty="0">
              <a:solidFill>
                <a:schemeClr val="tx1"/>
              </a:solidFill>
            </a:endParaRPr>
          </a:p>
          <a:p>
            <a:r>
              <a:rPr lang="en-US" sz="1400" dirty="0">
                <a:solidFill>
                  <a:schemeClr val="tx1"/>
                </a:solidFill>
              </a:rPr>
              <a:t>   4.  The encapsulations for the new features have been defined well in the IPv6 and can be reused easily.</a:t>
            </a:r>
          </a:p>
        </p:txBody>
      </p:sp>
      <p:pic>
        <p:nvPicPr>
          <p:cNvPr id="10" name="图片 9"/>
          <p:cNvPicPr>
            <a:picLocks noChangeAspect="1"/>
          </p:cNvPicPr>
          <p:nvPr/>
        </p:nvPicPr>
        <p:blipFill>
          <a:blip r:embed="rId2"/>
          <a:stretch>
            <a:fillRect/>
          </a:stretch>
        </p:blipFill>
        <p:spPr>
          <a:xfrm>
            <a:off x="7057033" y="1484784"/>
            <a:ext cx="5436865" cy="2376264"/>
          </a:xfrm>
          <a:prstGeom prst="rect">
            <a:avLst/>
          </a:prstGeom>
        </p:spPr>
      </p:pic>
      <p:sp>
        <p:nvSpPr>
          <p:cNvPr id="16" name="Title 1"/>
          <p:cNvSpPr txBox="1">
            <a:spLocks/>
          </p:cNvSpPr>
          <p:nvPr/>
        </p:nvSpPr>
        <p:spPr>
          <a:xfrm>
            <a:off x="805075" y="548680"/>
            <a:ext cx="12070556" cy="4899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200" dirty="0">
                <a:solidFill>
                  <a:srgbClr val="212529"/>
                </a:solidFill>
                <a:latin typeface="微软雅黑" panose="020B0503020204020204" pitchFamily="34" charset="-122"/>
                <a:ea typeface="微软雅黑" panose="020B0503020204020204" pitchFamily="34" charset="-122"/>
                <a:cs typeface="+mn-cs"/>
              </a:rPr>
              <a:t>GIP6 tunnel for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072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36553" y="2128876"/>
            <a:ext cx="5184576" cy="2923175"/>
          </a:xfrm>
          <a:prstGeom prst="rect">
            <a:avLst/>
          </a:prstGeom>
        </p:spPr>
      </p:pic>
      <p:sp>
        <p:nvSpPr>
          <p:cNvPr id="11" name="标题 1"/>
          <p:cNvSpPr txBox="1">
            <a:spLocks/>
          </p:cNvSpPr>
          <p:nvPr/>
        </p:nvSpPr>
        <p:spPr bwMode="auto">
          <a:xfrm>
            <a:off x="401004" y="280382"/>
            <a:ext cx="11955457"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1)</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can be placed in the IPv6 destination address</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矩形 20"/>
          <p:cNvSpPr/>
          <p:nvPr/>
        </p:nvSpPr>
        <p:spPr>
          <a:xfrm>
            <a:off x="843804" y="1192226"/>
            <a:ext cx="9973108" cy="923330"/>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rPr>
              <a:t>Processing of the first label following the special prefix is as follows:</a:t>
            </a:r>
          </a:p>
          <a:p>
            <a:pPr marL="285750" lvl="0" indent="-285750" eaLnBrk="0" hangingPunct="0">
              <a:buFont typeface="Wingdings" panose="05000000000000000000" pitchFamily="2" charset="2"/>
              <a:buChar char="ü"/>
            </a:pPr>
            <a:r>
              <a:rPr lang="en-US" altLang="en-US" sz="1800" dirty="0">
                <a:solidFill>
                  <a:schemeClr val="tx1"/>
                </a:solidFill>
              </a:rPr>
              <a:t> (1) If the local action of the MPLS label is POP, the followed label encapsulations are shifted left by 32 bits after the label is popped. The following figure shows the process. </a:t>
            </a:r>
          </a:p>
        </p:txBody>
      </p:sp>
      <p:sp>
        <p:nvSpPr>
          <p:cNvPr id="23" name="Rectangle 3"/>
          <p:cNvSpPr>
            <a:spLocks noChangeArrowheads="1"/>
          </p:cNvSpPr>
          <p:nvPr/>
        </p:nvSpPr>
        <p:spPr bwMode="auto">
          <a:xfrm>
            <a:off x="216273" y="795111"/>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矩形 23"/>
          <p:cNvSpPr/>
          <p:nvPr/>
        </p:nvSpPr>
        <p:spPr>
          <a:xfrm>
            <a:off x="828341" y="5270241"/>
            <a:ext cx="10870931" cy="646331"/>
          </a:xfrm>
          <a:prstGeom prst="rect">
            <a:avLst/>
          </a:prstGeom>
        </p:spPr>
        <p:txBody>
          <a:bodyPr wrap="square">
            <a:spAutoFit/>
          </a:bodyPr>
          <a:lstStyle/>
          <a:p>
            <a:pPr marL="285750" lvl="0" indent="-285750" eaLnBrk="0" hangingPunct="0">
              <a:buFont typeface="Wingdings" panose="05000000000000000000" pitchFamily="2" charset="2"/>
              <a:buChar char="ü"/>
            </a:pPr>
            <a:r>
              <a:rPr lang="en-US" altLang="en-US" sz="1800" dirty="0">
                <a:solidFill>
                  <a:schemeClr val="tx1"/>
                </a:solidFill>
              </a:rPr>
              <a:t>(2) If the local action of the MPLS label is SWAP, the label encapsulation is changed to the new label after swap. </a:t>
            </a:r>
          </a:p>
        </p:txBody>
      </p:sp>
      <p:grpSp>
        <p:nvGrpSpPr>
          <p:cNvPr id="28" name="组合 27"/>
          <p:cNvGrpSpPr/>
          <p:nvPr/>
        </p:nvGrpSpPr>
        <p:grpSpPr>
          <a:xfrm>
            <a:off x="4682773" y="3436181"/>
            <a:ext cx="2228240" cy="776412"/>
            <a:chOff x="4250725" y="3501008"/>
            <a:chExt cx="2228240" cy="864096"/>
          </a:xfrm>
        </p:grpSpPr>
        <p:cxnSp>
          <p:nvCxnSpPr>
            <p:cNvPr id="26" name="直接箭头连接符 25"/>
            <p:cNvCxnSpPr/>
            <p:nvPr/>
          </p:nvCxnSpPr>
          <p:spPr>
            <a:xfrm flipH="1">
              <a:off x="425072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554486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88644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89950" y="457966"/>
            <a:ext cx="9793088"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rm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2) </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can be placed in the IPv6 RH</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矩形 20"/>
          <p:cNvSpPr/>
          <p:nvPr/>
        </p:nvSpPr>
        <p:spPr>
          <a:xfrm>
            <a:off x="1080369" y="1244141"/>
            <a:ext cx="10225136" cy="1077218"/>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600" dirty="0">
                <a:solidFill>
                  <a:schemeClr val="tx1"/>
                </a:solidFill>
              </a:rPr>
              <a:t>If all the MPLS label stack cannot be placed in the IPv6 destination address, IPv6 RH can be used to house the remaining MPLS label stack. </a:t>
            </a:r>
          </a:p>
          <a:p>
            <a:pPr marL="285750" indent="-285750" eaLnBrk="0" hangingPunct="0">
              <a:buFont typeface="Wingdings" panose="05000000000000000000" pitchFamily="2" charset="2"/>
              <a:buChar char="ü"/>
            </a:pPr>
            <a:r>
              <a:rPr lang="en-US" altLang="en-US" sz="1600" dirty="0">
                <a:solidFill>
                  <a:schemeClr val="tx1"/>
                </a:solidFill>
              </a:rPr>
              <a:t>(1) IPv6 MPLS SID (Type 2) is defined to house multiple (&lt;= 4) label encapsulations. The format of the IPv6 MPLS SID (Type 2) is shown in the following figure.</a:t>
            </a:r>
            <a:endParaRPr lang="en-US" altLang="en-US" sz="2800" dirty="0">
              <a:solidFill>
                <a:schemeClr val="tx1"/>
              </a:solidFill>
              <a:latin typeface="Arial" panose="020B0604020202020204" pitchFamily="34" charset="0"/>
            </a:endParaRPr>
          </a:p>
        </p:txBody>
      </p:sp>
      <p:sp>
        <p:nvSpPr>
          <p:cNvPr id="24" name="矩形 23"/>
          <p:cNvSpPr/>
          <p:nvPr/>
        </p:nvSpPr>
        <p:spPr>
          <a:xfrm>
            <a:off x="1085081" y="4644644"/>
            <a:ext cx="10297144" cy="1107996"/>
          </a:xfrm>
          <a:prstGeom prst="rect">
            <a:avLst/>
          </a:prstGeom>
        </p:spPr>
        <p:txBody>
          <a:bodyPr wrap="square">
            <a:spAutoFit/>
          </a:bodyPr>
          <a:lstStyle/>
          <a:p>
            <a:pPr marL="342900" lvl="0" indent="-342900" eaLnBrk="0" hangingPunct="0">
              <a:buFont typeface="Wingdings" panose="05000000000000000000" pitchFamily="2" charset="2"/>
              <a:buChar char="ü"/>
            </a:pPr>
            <a:r>
              <a:rPr lang="en-US" altLang="en-US" sz="1600" dirty="0">
                <a:solidFill>
                  <a:schemeClr val="tx1"/>
                </a:solidFill>
              </a:rPr>
              <a:t>(2) IPv6 MPLS SID (Type 2) is used as the segment in the RH. After all of the label encapsulations in the IPv6 destination address are popped, the first label encapsulation in the segment indicated by the SL of the RH will be processed. </a:t>
            </a:r>
          </a:p>
          <a:p>
            <a:pPr marL="342900" lvl="0" indent="-342900" eaLnBrk="0" hangingPunct="0">
              <a:buFont typeface="Wingdings" panose="05000000000000000000" pitchFamily="2" charset="2"/>
              <a:buChar char="ü"/>
            </a:pPr>
            <a:endParaRPr lang="en-US" altLang="en-US" sz="1800" dirty="0">
              <a:solidFill>
                <a:schemeClr val="tx1"/>
              </a:solidFill>
              <a:latin typeface="Arial" panose="020B0604020202020204" pitchFamily="34" charset="0"/>
            </a:endParaRPr>
          </a:p>
        </p:txBody>
      </p:sp>
      <p:sp>
        <p:nvSpPr>
          <p:cNvPr id="4" name="矩形 3"/>
          <p:cNvSpPr/>
          <p:nvPr/>
        </p:nvSpPr>
        <p:spPr>
          <a:xfrm>
            <a:off x="2880841" y="2520986"/>
            <a:ext cx="6480175" cy="2123658"/>
          </a:xfrm>
          <a:prstGeom prst="rect">
            <a:avLst/>
          </a:prstGeom>
        </p:spPr>
        <p:txBody>
          <a:bodyPr>
            <a:spAutoFit/>
          </a:bodyPr>
          <a:lstStyle/>
          <a:p>
            <a:r>
              <a:rPr lang="en-US" dirty="0">
                <a:solidFill>
                  <a:schemeClr val="tx1"/>
                </a:solidFill>
              </a:rPr>
              <a:t> 0                              1                           2                            3</a:t>
            </a:r>
          </a:p>
          <a:p>
            <a:r>
              <a:rPr lang="en-US" dirty="0">
                <a:solidFill>
                  <a:schemeClr val="tx1"/>
                </a:solidFill>
              </a:rPr>
              <a:t>   0 1 2 3 4 5 6 7 8 9 0 1 2 3 4 5 6 7 8 9 0 1 2 3 4 5 6 7 8 9 0 1</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p:txBody>
      </p:sp>
      <p:sp>
        <p:nvSpPr>
          <p:cNvPr id="7" name="Rectangle 5"/>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0591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mn-lt"/>
              <a:ea typeface="Arial Unicode MS" panose="020B0604020202020204" pitchFamily="34" charset="-122"/>
              <a:cs typeface="Arial Unicode MS" panose="020B0604020202020204" pitchFamily="34" charset="-122"/>
            </a:endParaRPr>
          </a:p>
        </p:txBody>
      </p:sp>
      <p:sp>
        <p:nvSpPr>
          <p:cNvPr id="33" name="Title 1"/>
          <p:cNvSpPr txBox="1">
            <a:spLocks/>
          </p:cNvSpPr>
          <p:nvPr/>
        </p:nvSpPr>
        <p:spPr>
          <a:xfrm>
            <a:off x="4680769" y="2636912"/>
            <a:ext cx="2853532" cy="736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600" dirty="0">
                <a:latin typeface="+mn-lt"/>
                <a:ea typeface="Arial Unicode MS" panose="020B0604020202020204" pitchFamily="34" charset="-122"/>
                <a:cs typeface="Arial Unicode MS" panose="020B0604020202020204" pitchFamily="34" charset="-122"/>
              </a:rPr>
              <a:t>Thank You</a:t>
            </a:r>
            <a:endParaRPr lang="en-US" sz="3600" dirty="0">
              <a:latin typeface="+mn-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948836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05" y="233237"/>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Why Need GIP6</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504305" y="1168290"/>
            <a:ext cx="11460382" cy="820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0" hangingPunct="0">
              <a:lnSpc>
                <a:spcPct val="100000"/>
              </a:lnSpc>
              <a:spcBef>
                <a:spcPct val="0"/>
              </a:spcBef>
              <a:buFont typeface="Wingdings" panose="05000000000000000000" pitchFamily="2" charset="2"/>
              <a:buChar char="Ø"/>
            </a:pPr>
            <a:r>
              <a:rPr lang="en-US" altLang="en-US" sz="1600" dirty="0">
                <a:solidFill>
                  <a:srgbClr val="212529"/>
                </a:solidFill>
                <a:latin typeface="Arial Unicode MS" panose="020B0604020202020204" pitchFamily="34" charset="-122"/>
                <a:ea typeface="var(--bs-font-monospace)"/>
              </a:rPr>
              <a:t>Currently there are many types of IP tunnels, such as VXLAN and GRE. On IPv6 networks, it is hard to define extensions for all these tunnels to support new features. On the other hand it is not recommended to extend new features based on the IPv4 data plane for these tunnels</a:t>
            </a:r>
            <a:r>
              <a:rPr lang="en-US" altLang="en-US" sz="1000" dirty="0"/>
              <a:t> </a:t>
            </a:r>
            <a:endParaRPr lang="en-US" altLang="en-US" sz="2400" dirty="0">
              <a:latin typeface="Arial" panose="020B0604020202020204" pitchFamily="34" charset="0"/>
            </a:endParaRPr>
          </a:p>
        </p:txBody>
      </p:sp>
      <p:sp>
        <p:nvSpPr>
          <p:cNvPr id="27" name="Rectangle 3"/>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矩形 27"/>
          <p:cNvSpPr/>
          <p:nvPr/>
        </p:nvSpPr>
        <p:spPr>
          <a:xfrm>
            <a:off x="576313" y="2780928"/>
            <a:ext cx="5328592" cy="3323987"/>
          </a:xfrm>
          <a:prstGeom prst="rect">
            <a:avLst/>
          </a:prstGeom>
          <a:ln>
            <a:solidFill>
              <a:schemeClr val="bg2">
                <a:lumMod val="50000"/>
              </a:schemeClr>
            </a:solidFill>
            <a:prstDash val="dash"/>
          </a:ln>
        </p:spPr>
        <p:txBody>
          <a:bodyPr wrap="square">
            <a:spAutoFit/>
          </a:bodyPr>
          <a:lstStyle/>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GRE Tunnels:        defined in [RFC2784].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IP in IP Tunnels:    defined in [RFC1853].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L2TPv3 Tunnels:   defined in [RFC3931].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ISATAP Tunnels:   defined in [RFC4214].</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IPv4/IPv6 over IPv6 (4over6) Tunnels:  defined in [RFC2473].</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VXLAN Tunnels:    defined in [RFC7348].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NVGRE Tunnels:   defined in [RFC7637].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MPLS over UDP:   defined in [RFC7510]. </a:t>
            </a:r>
          </a:p>
          <a:p>
            <a:pPr marL="171450" lvl="0" indent="-171450" eaLnBrk="0" hangingPunct="0">
              <a:lnSpc>
                <a:spcPct val="150000"/>
              </a:lnSpc>
              <a:buFontTx/>
              <a:buChar char="-"/>
            </a:pPr>
            <a:r>
              <a:rPr lang="en-US" altLang="en-US" sz="1400" dirty="0">
                <a:solidFill>
                  <a:srgbClr val="212529"/>
                </a:solidFill>
                <a:latin typeface="Arial Unicode MS" panose="020B0604020202020204" pitchFamily="34" charset="-122"/>
                <a:ea typeface="var(--bs-font-monospace)"/>
              </a:rPr>
              <a:t>VXLAN-GPE (Generic Protocol Extension for VXLAN) Tunnels: defined in [I-D.ietf-nvo3-vxlan-gpe]. </a:t>
            </a:r>
          </a:p>
        </p:txBody>
      </p:sp>
      <p:sp>
        <p:nvSpPr>
          <p:cNvPr id="29" name="矩形 28"/>
          <p:cNvSpPr/>
          <p:nvPr/>
        </p:nvSpPr>
        <p:spPr>
          <a:xfrm>
            <a:off x="683662" y="2318862"/>
            <a:ext cx="4248472" cy="3485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600" b="1" dirty="0">
                <a:solidFill>
                  <a:schemeClr val="bg1"/>
                </a:solidFill>
                <a:latin typeface="Arial Unicode MS" panose="020B0604020202020204" pitchFamily="34" charset="-122"/>
                <a:ea typeface="var(--bs-font-monospace)"/>
              </a:rPr>
              <a:t>There have been many types of IP tunnels</a:t>
            </a:r>
            <a:endParaRPr lang="en-US" sz="1600" b="1" dirty="0">
              <a:solidFill>
                <a:schemeClr val="bg1"/>
              </a:solidFill>
            </a:endParaRPr>
          </a:p>
        </p:txBody>
      </p:sp>
      <p:sp>
        <p:nvSpPr>
          <p:cNvPr id="30" name="矩形 29"/>
          <p:cNvSpPr/>
          <p:nvPr/>
        </p:nvSpPr>
        <p:spPr>
          <a:xfrm>
            <a:off x="6853025" y="2318862"/>
            <a:ext cx="4248472" cy="332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600" b="1" dirty="0">
                <a:solidFill>
                  <a:schemeClr val="bg1"/>
                </a:solidFill>
                <a:latin typeface="Arial Unicode MS" panose="020B0604020202020204" pitchFamily="34" charset="-122"/>
                <a:ea typeface="var(--bs-font-monospace)"/>
              </a:rPr>
              <a:t>New Features</a:t>
            </a:r>
            <a:endParaRPr lang="en-US" sz="1600" b="1" dirty="0">
              <a:solidFill>
                <a:schemeClr val="bg1"/>
              </a:solidFill>
            </a:endParaRPr>
          </a:p>
        </p:txBody>
      </p:sp>
      <p:sp>
        <p:nvSpPr>
          <p:cNvPr id="32" name="矩形 31"/>
          <p:cNvSpPr/>
          <p:nvPr/>
        </p:nvSpPr>
        <p:spPr>
          <a:xfrm>
            <a:off x="6120929" y="2780928"/>
            <a:ext cx="6119885" cy="3323987"/>
          </a:xfrm>
          <a:prstGeom prst="rect">
            <a:avLst/>
          </a:prstGeom>
          <a:ln>
            <a:solidFill>
              <a:schemeClr val="bg2">
                <a:lumMod val="50000"/>
              </a:schemeClr>
            </a:solidFill>
            <a:prstDash val="dash"/>
          </a:ln>
        </p:spPr>
        <p:txBody>
          <a:bodyPr wrap="square">
            <a:noAutofit/>
          </a:bodyPr>
          <a:lstStyle/>
          <a:p>
            <a:pPr marL="285750" indent="-285750">
              <a:lnSpc>
                <a:spcPct val="150000"/>
              </a:lnSpc>
              <a:buFontTx/>
              <a:buChar char="-"/>
            </a:pPr>
            <a:r>
              <a:rPr lang="en-US" sz="1400" dirty="0">
                <a:solidFill>
                  <a:srgbClr val="212529"/>
                </a:solidFill>
                <a:latin typeface="Arial Unicode MS" panose="020B0604020202020204" pitchFamily="34" charset="-122"/>
                <a:ea typeface="var(--bs-font-monospace)"/>
              </a:rPr>
              <a:t>[I-D.dong-6man-enhanced-vpn-vtn-id] defines the IPv6 encapsulation used to determine resource isolation.</a:t>
            </a:r>
          </a:p>
          <a:p>
            <a:pPr marL="285750" indent="-285750">
              <a:lnSpc>
                <a:spcPct val="150000"/>
              </a:lnSpc>
              <a:buFontTx/>
              <a:buChar char="-"/>
            </a:pPr>
            <a:r>
              <a:rPr lang="en-US" sz="1400" dirty="0">
                <a:solidFill>
                  <a:srgbClr val="212529"/>
                </a:solidFill>
                <a:latin typeface="Arial Unicode MS" panose="020B0604020202020204" pitchFamily="34" charset="-122"/>
                <a:ea typeface="var(--bs-font-monospace)"/>
              </a:rPr>
              <a:t>[I-D.li-apn-ipv6-encap] defines the IPv6 encapsulation of an APN.</a:t>
            </a:r>
          </a:p>
          <a:p>
            <a:pPr marL="285750" indent="-285750">
              <a:lnSpc>
                <a:spcPct val="150000"/>
              </a:lnSpc>
              <a:buFontTx/>
              <a:buChar char="-"/>
            </a:pPr>
            <a:r>
              <a:rPr lang="en-US" sz="1400" dirty="0">
                <a:solidFill>
                  <a:srgbClr val="212529"/>
                </a:solidFill>
                <a:latin typeface="Arial Unicode MS" panose="020B0604020202020204" pitchFamily="34" charset="-122"/>
                <a:ea typeface="var(--bs-font-monospace)"/>
              </a:rPr>
              <a:t>[I-D.ietf-6man-ipv6-alt-mark] defines IPv6 encapsulation for Alternate Marking.</a:t>
            </a:r>
          </a:p>
          <a:p>
            <a:pPr marL="285750" indent="-285750">
              <a:lnSpc>
                <a:spcPct val="150000"/>
              </a:lnSpc>
              <a:buFontTx/>
              <a:buChar char="-"/>
            </a:pPr>
            <a:r>
              <a:rPr lang="en-US" sz="1400" dirty="0">
                <a:solidFill>
                  <a:srgbClr val="212529"/>
                </a:solidFill>
                <a:latin typeface="Arial Unicode MS" panose="020B0604020202020204" pitchFamily="34" charset="-122"/>
                <a:ea typeface="var(--bs-font-monospace)"/>
              </a:rPr>
              <a:t>[I-D.ietf-ippm-ioam-ipv6-options] defines IPv6 encapsulation for IOAM.</a:t>
            </a:r>
          </a:p>
          <a:p>
            <a:pPr marL="285750" indent="-285750">
              <a:lnSpc>
                <a:spcPct val="150000"/>
              </a:lnSpc>
              <a:buFontTx/>
              <a:buChar char="-"/>
            </a:pPr>
            <a:endParaRPr lang="en-US" sz="1400" dirty="0">
              <a:solidFill>
                <a:srgbClr val="212529"/>
              </a:solidFill>
              <a:latin typeface="Arial Unicode MS" panose="020B0604020202020204" pitchFamily="34" charset="-122"/>
              <a:ea typeface="var(--bs-font-monospace)"/>
            </a:endParaRPr>
          </a:p>
        </p:txBody>
      </p:sp>
    </p:spTree>
    <p:extLst>
      <p:ext uri="{BB962C8B-B14F-4D97-AF65-F5344CB8AC3E}">
        <p14:creationId xmlns:p14="http://schemas.microsoft.com/office/powerpoint/2010/main" val="27766174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369" y="1196752"/>
            <a:ext cx="10009112" cy="523220"/>
          </a:xfrm>
          <a:prstGeom prst="rect">
            <a:avLst/>
          </a:prstGeom>
        </p:spPr>
        <p:txBody>
          <a:bodyPr wrap="square">
            <a:spAutoFit/>
          </a:bodyPr>
          <a:lstStyle/>
          <a:p>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If the existing IP tunnels need to support new features such as Alternate Marking, IOAM, resource isolation, and APN, the following problems exist:</a:t>
            </a:r>
          </a:p>
        </p:txBody>
      </p:sp>
      <p:sp>
        <p:nvSpPr>
          <p:cNvPr id="16" name="Title 1"/>
          <p:cNvSpPr txBox="1">
            <a:spLocks/>
          </p:cNvSpPr>
          <p:nvPr/>
        </p:nvSpPr>
        <p:spPr>
          <a:xfrm>
            <a:off x="805075" y="548680"/>
            <a:ext cx="12070556" cy="4899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200" dirty="0">
                <a:solidFill>
                  <a:srgbClr val="212529"/>
                </a:solidFill>
                <a:latin typeface="微软雅黑" panose="020B0503020204020204" pitchFamily="34" charset="-122"/>
                <a:ea typeface="微软雅黑" panose="020B0503020204020204" pitchFamily="34" charset="-122"/>
                <a:cs typeface="+mn-cs"/>
              </a:rPr>
              <a:t>Challenges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080369" y="1844849"/>
            <a:ext cx="10513168" cy="4185761"/>
          </a:xfrm>
          <a:prstGeom prst="rect">
            <a:avLst/>
          </a:prstGeom>
        </p:spPr>
        <p:txBody>
          <a:bodyPr wrap="square">
            <a:spAutoFit/>
          </a:bodyPr>
          <a:lstStyle/>
          <a:p>
            <a:pPr marL="228600" indent="-228600">
              <a:buFont typeface="+mj-lt"/>
              <a:buAutoNum type="arabicPeriod"/>
            </a:pPr>
            <a:r>
              <a:rPr lang="en-US" altLang="zh-CN"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 Lot Of </a:t>
            </a:r>
            <a:r>
              <a:rPr 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Standardization </a:t>
            </a:r>
            <a:r>
              <a:rPr lang="en-US" altLang="zh-CN"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work</a:t>
            </a:r>
            <a:r>
              <a:rPr 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All of the IP tunnels mentioned above need to be extended accordingly, resulting in a lot of standardization work.</a:t>
            </a:r>
          </a:p>
          <a:p>
            <a:pPr marL="228600" indent="-228600">
              <a:buFont typeface="+mj-lt"/>
              <a:buAutoNum type="arabicPeriod"/>
            </a:pPr>
            <a:endPar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Font typeface="+mj-lt"/>
              <a:buAutoNum type="arabicPeriod"/>
            </a:pP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It is </a:t>
            </a:r>
            <a:r>
              <a:rPr 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hard to keep the consistency </a:t>
            </a: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between IPv4 and IPv6 for these IP tunnels (except IPv4 transition tunnels) since the possible extensions are recommended to be only done over the IPv6.</a:t>
            </a:r>
          </a:p>
          <a:p>
            <a:pPr marL="228600" indent="-228600">
              <a:buFont typeface="+mj-lt"/>
              <a:buAutoNum type="arabicPeriod"/>
            </a:pPr>
            <a:endPar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Font typeface="+mj-lt"/>
              <a:buAutoNum type="arabicPeriod"/>
            </a:pPr>
            <a:r>
              <a:rPr lang="en-US" altLang="zh-CN"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Functions Redundant: </a:t>
            </a: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can directly support some functions of these IP tunnels which cannot be done over the IPv4.  This means such functions becomes redundant over the IPv6.  For example, VXLAN takes use of the UDP to support ECMP.  However for the IPv6 VXLAN, the Flow Label in the IPv6 header can also be used to support ECMP.</a:t>
            </a:r>
          </a:p>
          <a:p>
            <a:pPr marL="228600" indent="-228600">
              <a:buFont typeface="+mj-lt"/>
              <a:buAutoNum type="arabicPeriod"/>
            </a:pPr>
            <a:endPar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Font typeface="+mj-lt"/>
              <a:buAutoNum type="arabicPeriod"/>
            </a:pPr>
            <a:r>
              <a:rPr 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Difficult to extend based on the existing format: </a:t>
            </a: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Some IP tunnels such as VXLAN and GRE have their own headers.  If these tunnels need to support new features over the IPv6, there will face the challenge of the choice between reusing the exiting IPv6 encapsulations for these new features based on the IPv6 extension header and define new extensions based on their own tunnel headers.</a:t>
            </a:r>
          </a:p>
          <a:p>
            <a:pPr marL="685800" lvl="1" indent="-228600">
              <a:buFont typeface="+mj-lt"/>
              <a:buAutoNum type="arabicParenR"/>
            </a:pP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If the tunnel header is extended, it will be redundant with the existing IPv6 encapsulation for the new features based on the IPv6 extension header.</a:t>
            </a:r>
          </a:p>
          <a:p>
            <a:pPr marL="685800" lvl="1" indent="-228600">
              <a:buFont typeface="+mj-lt"/>
              <a:buAutoNum type="arabicParenR"/>
            </a:pPr>
            <a:r>
              <a:rPr 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For some existing IP tunnels (such as IP in IP) that do not have their own headers, they have to reuse the IPv6 encapsulations for these new features based the IPv6 header. extensions need to be redefined in the IPv6 extension header.  As a result, their extensions may be different from that of the IP tunnels which have their own headers.</a:t>
            </a:r>
          </a:p>
        </p:txBody>
      </p:sp>
    </p:spTree>
    <p:extLst>
      <p:ext uri="{BB962C8B-B14F-4D97-AF65-F5344CB8AC3E}">
        <p14:creationId xmlns:p14="http://schemas.microsoft.com/office/powerpoint/2010/main" val="317197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789" y="404664"/>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GIP6 Technical Description</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127954" y="2348880"/>
            <a:ext cx="5904656" cy="2369880"/>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1 (Recommended)</a:t>
            </a:r>
          </a:p>
          <a:p>
            <a:endParaRPr lang="en-US" dirty="0">
              <a:solidFill>
                <a:schemeClr val="tx1"/>
              </a:solidFill>
            </a:endParaRP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chemeClr val="tx1"/>
                </a:solidFill>
              </a:rPr>
              <a:t>   |               IPv6 Extension Header                            |</a:t>
            </a:r>
          </a:p>
          <a:p>
            <a:r>
              <a:rPr lang="en-US" dirty="0">
                <a:solidFill>
                  <a:schemeClr val="tx1"/>
                </a:solidFill>
              </a:rPr>
              <a:t>   |       (Encapsulations of new features +                   |           </a:t>
            </a:r>
          </a:p>
          <a:p>
            <a:r>
              <a:rPr lang="en-US" dirty="0">
                <a:solidFill>
                  <a:schemeClr val="tx1"/>
                </a:solidFill>
              </a:rPr>
              <a:t>   | Encapsulations of functions of existing IP tunnels) |           </a:t>
            </a:r>
          </a:p>
          <a:p>
            <a:r>
              <a:rPr lang="en-US" dirty="0">
                <a:solidFill>
                  <a:schemeClr val="tx1"/>
                </a:solidFill>
              </a:rPr>
              <a:t>   + - - - - - - - - - - - - - - - - - - - - - - - - - - - - - - - - - - - +          </a:t>
            </a:r>
          </a:p>
          <a:p>
            <a:r>
              <a:rPr lang="en-US" dirty="0">
                <a:solidFill>
                  <a:schemeClr val="tx1"/>
                </a:solidFill>
              </a:rPr>
              <a:t>   |                Payload packet                                       |</a:t>
            </a:r>
          </a:p>
          <a:p>
            <a:r>
              <a:rPr lang="en-US" dirty="0">
                <a:solidFill>
                  <a:schemeClr val="tx1"/>
                </a:solidFill>
              </a:rPr>
              <a:t>   + - - - - - - - - - - - - - - - - - - - - - - - - - - - - - - - - - - - +                  </a:t>
            </a:r>
          </a:p>
        </p:txBody>
      </p:sp>
      <p:sp>
        <p:nvSpPr>
          <p:cNvPr id="13" name="右大括号 12"/>
          <p:cNvSpPr/>
          <p:nvPr/>
        </p:nvSpPr>
        <p:spPr>
          <a:xfrm>
            <a:off x="5016386" y="3086092"/>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p:cNvSpPr/>
          <p:nvPr/>
        </p:nvSpPr>
        <p:spPr>
          <a:xfrm>
            <a:off x="5304418" y="3487652"/>
            <a:ext cx="1540806" cy="276999"/>
          </a:xfrm>
          <a:prstGeom prst="rect">
            <a:avLst/>
          </a:prstGeom>
        </p:spPr>
        <p:txBody>
          <a:bodyPr wrap="none">
            <a:spAutoFit/>
          </a:bodyPr>
          <a:lstStyle/>
          <a:p>
            <a:r>
              <a:rPr lang="en-US" dirty="0">
                <a:solidFill>
                  <a:schemeClr val="tx1"/>
                </a:solidFill>
              </a:rPr>
              <a:t>GIP6 Encapsulation</a:t>
            </a:r>
            <a:endParaRPr lang="en-US" dirty="0"/>
          </a:p>
        </p:txBody>
      </p:sp>
      <p:sp>
        <p:nvSpPr>
          <p:cNvPr id="15" name="矩形 14"/>
          <p:cNvSpPr/>
          <p:nvPr/>
        </p:nvSpPr>
        <p:spPr>
          <a:xfrm>
            <a:off x="1204006" y="1241403"/>
            <a:ext cx="10801200" cy="830997"/>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Generalized IPv6 (GIP6) tunnel is defined to use the IPv6 header and IPv6 extension header to support both existing IP tunnels functions and new features.</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GIP6 encapsulated packet has the following format:</a:t>
            </a:r>
            <a:endPar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6"/>
          <p:cNvSpPr/>
          <p:nvPr/>
        </p:nvSpPr>
        <p:spPr>
          <a:xfrm>
            <a:off x="7057282" y="2348880"/>
            <a:ext cx="5904656" cy="2739211"/>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2</a:t>
            </a:r>
          </a:p>
          <a:p>
            <a:endParaRPr lang="en-US" dirty="0">
              <a:solidFill>
                <a:schemeClr val="tx1"/>
              </a:solidFill>
            </a:endParaRP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chemeClr val="tx1"/>
                </a:solidFill>
              </a:rPr>
              <a:t>   |               IPv6 Extension Header                            |</a:t>
            </a:r>
          </a:p>
          <a:p>
            <a:r>
              <a:rPr lang="en-US" dirty="0">
                <a:solidFill>
                  <a:schemeClr val="tx1"/>
                </a:solidFill>
              </a:rPr>
              <a:t>   |         (Encapsulations of new features)                  |           </a:t>
            </a:r>
          </a:p>
          <a:p>
            <a:r>
              <a:rPr lang="en-US" dirty="0">
                <a:solidFill>
                  <a:schemeClr val="tx1"/>
                </a:solidFill>
              </a:rPr>
              <a:t>   |                                                                               |           </a:t>
            </a:r>
          </a:p>
          <a:p>
            <a:r>
              <a:rPr lang="en-US" dirty="0">
                <a:solidFill>
                  <a:schemeClr val="tx1"/>
                </a:solidFill>
              </a:rPr>
              <a:t>   + - - - - - - - - - - - - - - - - - - - - - - - - - - - - - - - - - - - +  </a:t>
            </a:r>
          </a:p>
          <a:p>
            <a:r>
              <a:rPr lang="en-US" altLang="zh-CN" dirty="0">
                <a:solidFill>
                  <a:schemeClr val="tx1"/>
                </a:solidFill>
              </a:rPr>
              <a:t>   |                Existing IP Tunnel Headers                    |</a:t>
            </a:r>
          </a:p>
          <a:p>
            <a:r>
              <a:rPr lang="en-US" altLang="zh-CN" dirty="0">
                <a:solidFill>
                  <a:schemeClr val="tx1"/>
                </a:solidFill>
              </a:rPr>
              <a:t>   + - - - - - - - - - - - - - - - - - - - - - - - - - - - - - - - - - - - +                  </a:t>
            </a:r>
            <a:r>
              <a:rPr lang="en-US" dirty="0">
                <a:solidFill>
                  <a:schemeClr val="tx1"/>
                </a:solidFill>
              </a:rPr>
              <a:t>        </a:t>
            </a:r>
          </a:p>
          <a:p>
            <a:r>
              <a:rPr lang="en-US" dirty="0">
                <a:solidFill>
                  <a:schemeClr val="tx1"/>
                </a:solidFill>
              </a:rPr>
              <a:t>   |                Payload packet                                       |</a:t>
            </a:r>
          </a:p>
          <a:p>
            <a:r>
              <a:rPr lang="en-US" dirty="0">
                <a:solidFill>
                  <a:schemeClr val="tx1"/>
                </a:solidFill>
              </a:rPr>
              <a:t>   + - - - - - - - - - - - - - - - - - - - - - - - - - - - - - - - - - - - +                  </a:t>
            </a:r>
          </a:p>
        </p:txBody>
      </p:sp>
      <p:sp>
        <p:nvSpPr>
          <p:cNvPr id="8" name="右大括号 7"/>
          <p:cNvSpPr/>
          <p:nvPr/>
        </p:nvSpPr>
        <p:spPr>
          <a:xfrm>
            <a:off x="10945714" y="3086092"/>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矩形 8"/>
          <p:cNvSpPr/>
          <p:nvPr/>
        </p:nvSpPr>
        <p:spPr>
          <a:xfrm>
            <a:off x="11233746" y="3487652"/>
            <a:ext cx="1540806" cy="276999"/>
          </a:xfrm>
          <a:prstGeom prst="rect">
            <a:avLst/>
          </a:prstGeom>
        </p:spPr>
        <p:txBody>
          <a:bodyPr wrap="none">
            <a:spAutoFit/>
          </a:bodyPr>
          <a:lstStyle/>
          <a:p>
            <a:r>
              <a:rPr lang="en-US" dirty="0">
                <a:solidFill>
                  <a:schemeClr val="tx1"/>
                </a:solidFill>
              </a:rPr>
              <a:t>GIP6 Encapsulation</a:t>
            </a:r>
            <a:endParaRPr lang="en-US" dirty="0"/>
          </a:p>
        </p:txBody>
      </p:sp>
    </p:spTree>
    <p:extLst>
      <p:ext uri="{BB962C8B-B14F-4D97-AF65-F5344CB8AC3E}">
        <p14:creationId xmlns:p14="http://schemas.microsoft.com/office/powerpoint/2010/main" val="425636733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VXLAN</a:t>
            </a:r>
            <a:endParaRPr lang="en-US" altLang="en-US" sz="3200" b="0" kern="1200" dirty="0">
              <a:solidFill>
                <a:srgbClr val="212529"/>
              </a:solidFill>
              <a:cs typeface="+mn-cs"/>
            </a:endParaRPr>
          </a:p>
        </p:txBody>
      </p:sp>
      <p:sp>
        <p:nvSpPr>
          <p:cNvPr id="21" name="矩形 20"/>
          <p:cNvSpPr/>
          <p:nvPr/>
        </p:nvSpPr>
        <p:spPr>
          <a:xfrm>
            <a:off x="843803" y="1192226"/>
            <a:ext cx="11037765" cy="1754326"/>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The function of the UDP is replaced by the flow label of the IPv6 header in the GIP6 tunnel.  To ensure compatibility, the value of the flow label calculated for the purpose of ECMP SHOULD be the same as that of the source port of the UDP.</a:t>
            </a:r>
          </a:p>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Definition of the VN Option</a:t>
            </a:r>
          </a:p>
          <a:p>
            <a:pPr lvl="0" eaLnBrk="0" hangingPunct="0"/>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VN Option is defined to carry the VXLAN header information.  The VN Option  MUST only be encapsulated in the Destination Options Header (DOH).</a:t>
            </a:r>
          </a:p>
        </p:txBody>
      </p:sp>
      <p:pic>
        <p:nvPicPr>
          <p:cNvPr id="32" name="图片 31"/>
          <p:cNvPicPr>
            <a:picLocks noChangeAspect="1"/>
          </p:cNvPicPr>
          <p:nvPr/>
        </p:nvPicPr>
        <p:blipFill>
          <a:blip r:embed="rId2"/>
          <a:stretch>
            <a:fillRect/>
          </a:stretch>
        </p:blipFill>
        <p:spPr>
          <a:xfrm>
            <a:off x="1096433" y="3933056"/>
            <a:ext cx="4733925" cy="1581150"/>
          </a:xfrm>
          <a:prstGeom prst="rect">
            <a:avLst/>
          </a:prstGeom>
        </p:spPr>
      </p:pic>
      <p:pic>
        <p:nvPicPr>
          <p:cNvPr id="33" name="图片 32"/>
          <p:cNvPicPr>
            <a:picLocks noChangeAspect="1"/>
          </p:cNvPicPr>
          <p:nvPr/>
        </p:nvPicPr>
        <p:blipFill>
          <a:blip r:embed="rId3"/>
          <a:stretch>
            <a:fillRect/>
          </a:stretch>
        </p:blipFill>
        <p:spPr>
          <a:xfrm>
            <a:off x="6985025" y="3964496"/>
            <a:ext cx="4752975" cy="1400175"/>
          </a:xfrm>
          <a:prstGeom prst="rect">
            <a:avLst/>
          </a:prstGeom>
        </p:spPr>
      </p:pic>
      <p:sp>
        <p:nvSpPr>
          <p:cNvPr id="35" name="矩形 34"/>
          <p:cNvSpPr/>
          <p:nvPr/>
        </p:nvSpPr>
        <p:spPr>
          <a:xfrm>
            <a:off x="8704922" y="3655449"/>
            <a:ext cx="1685077"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VXLAN headers</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
        <p:nvSpPr>
          <p:cNvPr id="36" name="矩形 35"/>
          <p:cNvSpPr/>
          <p:nvPr/>
        </p:nvSpPr>
        <p:spPr>
          <a:xfrm>
            <a:off x="2448521" y="3591257"/>
            <a:ext cx="1168910"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VN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110638503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0869" y="190500"/>
            <a:ext cx="11990780"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GIP6 for </a:t>
            </a:r>
            <a:r>
              <a:rPr lang="en-US" altLang="zh-CN" sz="3200" dirty="0" err="1">
                <a:solidFill>
                  <a:srgbClr val="212529"/>
                </a:solidFill>
                <a:latin typeface="微软雅黑" panose="020B0503020204020204" pitchFamily="34" charset="-122"/>
                <a:ea typeface="微软雅黑" panose="020B0503020204020204" pitchFamily="34" charset="-122"/>
                <a:cs typeface="+mn-cs"/>
              </a:rPr>
              <a:t>VxLAN</a:t>
            </a:r>
            <a:r>
              <a:rPr lang="en-US" altLang="zh-CN" sz="3200" dirty="0">
                <a:solidFill>
                  <a:srgbClr val="212529"/>
                </a:solidFill>
                <a:latin typeface="微软雅黑" panose="020B0503020204020204" pitchFamily="34" charset="-122"/>
                <a:ea typeface="微软雅黑" panose="020B0503020204020204" pitchFamily="34" charset="-122"/>
                <a:cs typeface="+mn-cs"/>
              </a:rPr>
              <a:t>: the encapsulation format of the data plane</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244" name="文本框 243">
            <a:extLst>
              <a:ext uri="{FF2B5EF4-FFF2-40B4-BE49-F238E27FC236}">
                <a16:creationId xmlns:a16="http://schemas.microsoft.com/office/drawing/2014/main" id="{5A35C28E-6A21-4F48-B3F7-C0A600CDD748}"/>
              </a:ext>
            </a:extLst>
          </p:cNvPr>
          <p:cNvSpPr txBox="1"/>
          <p:nvPr/>
        </p:nvSpPr>
        <p:spPr>
          <a:xfrm>
            <a:off x="864346" y="764705"/>
            <a:ext cx="11233245" cy="246221"/>
          </a:xfrm>
          <a:prstGeom prst="rect">
            <a:avLst/>
          </a:prstGeom>
          <a:noFill/>
        </p:spPr>
        <p:txBody>
          <a:bodyPr wrap="square" lIns="0" tIns="0" rIns="0" bIns="0" rtlCol="0">
            <a:spAutoFit/>
          </a:bodyPr>
          <a:lstStyle/>
          <a:p>
            <a:r>
              <a:rPr lang="en-US" altLang="zh-CN" sz="1600" dirty="0">
                <a:latin typeface="微软雅黑" panose="020B0503020204020204" pitchFamily="34" charset="-122"/>
                <a:ea typeface="微软雅黑" panose="020B0503020204020204" pitchFamily="34" charset="-122"/>
              </a:rPr>
              <a:t>GIP6 </a:t>
            </a:r>
            <a:r>
              <a:rPr lang="zh-CN" altLang="en-US" sz="1600" dirty="0">
                <a:latin typeface="微软雅黑" panose="020B0503020204020204" pitchFamily="34" charset="-122"/>
                <a:ea typeface="微软雅黑" panose="020B0503020204020204" pitchFamily="34" charset="-122"/>
              </a:rPr>
              <a:t>同样使得</a:t>
            </a:r>
            <a:r>
              <a:rPr lang="en-US" altLang="zh-CN" sz="1600" dirty="0">
                <a:latin typeface="微软雅黑" panose="020B0503020204020204" pitchFamily="34" charset="-122"/>
                <a:ea typeface="微软雅黑" panose="020B0503020204020204" pitchFamily="34" charset="-122"/>
              </a:rPr>
              <a:t>SRv6+VxLAN </a:t>
            </a:r>
            <a:r>
              <a:rPr lang="zh-CN" altLang="en-US" sz="1600" dirty="0">
                <a:latin typeface="微软雅黑" panose="020B0503020204020204" pitchFamily="34" charset="-122"/>
                <a:ea typeface="微软雅黑" panose="020B0503020204020204" pitchFamily="34" charset="-122"/>
              </a:rPr>
              <a:t>成为一种新的创新方案，且更加灵活。</a:t>
            </a:r>
            <a:endParaRPr lang="en-US" altLang="zh-CN" sz="1600" dirty="0"/>
          </a:p>
        </p:txBody>
      </p:sp>
      <p:pic>
        <p:nvPicPr>
          <p:cNvPr id="90" name="图片 89">
            <a:extLst>
              <a:ext uri="{FF2B5EF4-FFF2-40B4-BE49-F238E27FC236}">
                <a16:creationId xmlns:a16="http://schemas.microsoft.com/office/drawing/2014/main" id="{28B91B81-F457-4CF7-BDF8-4C7B8ACF931C}"/>
              </a:ext>
            </a:extLst>
          </p:cNvPr>
          <p:cNvPicPr>
            <a:picLocks noChangeAspect="1"/>
          </p:cNvPicPr>
          <p:nvPr/>
        </p:nvPicPr>
        <p:blipFill>
          <a:blip r:embed="rId3"/>
          <a:stretch>
            <a:fillRect/>
          </a:stretch>
        </p:blipFill>
        <p:spPr>
          <a:xfrm>
            <a:off x="7586589" y="4797152"/>
            <a:ext cx="4655020" cy="1512168"/>
          </a:xfrm>
          <a:prstGeom prst="rect">
            <a:avLst/>
          </a:prstGeom>
        </p:spPr>
      </p:pic>
      <p:graphicFrame>
        <p:nvGraphicFramePr>
          <p:cNvPr id="91" name="表格 90">
            <a:extLst>
              <a:ext uri="{FF2B5EF4-FFF2-40B4-BE49-F238E27FC236}">
                <a16:creationId xmlns:a16="http://schemas.microsoft.com/office/drawing/2014/main" id="{CD99A6F9-5A50-4171-A9B7-3ECF8E9139AE}"/>
              </a:ext>
            </a:extLst>
          </p:cNvPr>
          <p:cNvGraphicFramePr>
            <a:graphicFrameLocks noGrp="1"/>
          </p:cNvGraphicFramePr>
          <p:nvPr>
            <p:extLst/>
          </p:nvPr>
        </p:nvGraphicFramePr>
        <p:xfrm>
          <a:off x="2242919" y="1466867"/>
          <a:ext cx="4644004" cy="3543220"/>
        </p:xfrm>
        <a:graphic>
          <a:graphicData uri="http://schemas.openxmlformats.org/drawingml/2006/table">
            <a:tbl>
              <a:tblPr/>
              <a:tblGrid>
                <a:gridCol w="1161001">
                  <a:extLst>
                    <a:ext uri="{9D8B030D-6E8A-4147-A177-3AD203B41FA5}">
                      <a16:colId xmlns:a16="http://schemas.microsoft.com/office/drawing/2014/main" val="20000"/>
                    </a:ext>
                  </a:extLst>
                </a:gridCol>
                <a:gridCol w="1161001">
                  <a:extLst>
                    <a:ext uri="{9D8B030D-6E8A-4147-A177-3AD203B41FA5}">
                      <a16:colId xmlns:a16="http://schemas.microsoft.com/office/drawing/2014/main" val="20001"/>
                    </a:ext>
                  </a:extLst>
                </a:gridCol>
                <a:gridCol w="1161001">
                  <a:extLst>
                    <a:ext uri="{9D8B030D-6E8A-4147-A177-3AD203B41FA5}">
                      <a16:colId xmlns:a16="http://schemas.microsoft.com/office/drawing/2014/main" val="20002"/>
                    </a:ext>
                  </a:extLst>
                </a:gridCol>
                <a:gridCol w="1161001">
                  <a:extLst>
                    <a:ext uri="{9D8B030D-6E8A-4147-A177-3AD203B41FA5}">
                      <a16:colId xmlns:a16="http://schemas.microsoft.com/office/drawing/2014/main" val="20003"/>
                    </a:ext>
                  </a:extLst>
                </a:gridCol>
              </a:tblGrid>
              <a:tr h="177096">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3</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77096">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Outer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extLst>
                  <a:ext uri="{0D108BD9-81ED-4DB2-BD59-A6C34878D82A}">
                    <a16:rowId xmlns:a16="http://schemas.microsoft.com/office/drawing/2014/main" val="10002"/>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77096">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OptnlEthtype</a:t>
                      </a:r>
                      <a:r>
                        <a:rPr lang="en-US" sz="1100" b="0" i="0" u="none" strike="noStrike" dirty="0">
                          <a:solidFill>
                            <a:srgbClr val="000000"/>
                          </a:solidFill>
                          <a:effectLst/>
                          <a:latin typeface="宋体" panose="02010600030101010101" pitchFamily="2" charset="-122"/>
                          <a:ea typeface="宋体" panose="02010600030101010101" pitchFamily="2" charset="-122"/>
                        </a:rPr>
                        <a:t> = C-Tag 802.1Q</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Outer.VLAN</a:t>
                      </a:r>
                      <a:r>
                        <a:rPr lang="en-US" sz="1100" b="0" i="0" u="none" strike="noStrike" dirty="0">
                          <a:solidFill>
                            <a:srgbClr val="000000"/>
                          </a:solidFill>
                          <a:effectLst/>
                          <a:latin typeface="宋体" panose="02010600030101010101" pitchFamily="2" charset="-122"/>
                          <a:ea typeface="宋体" panose="02010600030101010101" pitchFamily="2" charset="-122"/>
                        </a:rPr>
                        <a:t> Tag</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extLst>
                  <a:ext uri="{0D108BD9-81ED-4DB2-BD59-A6C34878D82A}">
                    <a16:rowId xmlns:a16="http://schemas.microsoft.com/office/drawing/2014/main" val="10004"/>
                  </a:ext>
                </a:extLst>
              </a:tr>
              <a:tr h="177096">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Ethertype = 0x0800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1" marR="9521" marT="952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7096">
                <a:tc>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Version</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Traffic Class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Flow Label</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zh-CN" altLang="en-US"/>
                    </a:p>
                  </a:txBody>
                  <a:tcPr/>
                </a:tc>
                <a:extLst>
                  <a:ext uri="{0D108BD9-81ED-4DB2-BD59-A6C34878D82A}">
                    <a16:rowId xmlns:a16="http://schemas.microsoft.com/office/drawing/2014/main" val="10006"/>
                  </a:ext>
                </a:extLst>
              </a:tr>
              <a:tr h="177096">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Payload Length</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zh-CN" altLang="en-US"/>
                    </a:p>
                  </a:txBody>
                  <a:tcPr/>
                </a:tc>
                <a:tc>
                  <a:txBody>
                    <a:bodyPr/>
                    <a:lstStyle/>
                    <a:p>
                      <a:pPr algn="l" fontAlgn="ctr"/>
                      <a:r>
                        <a:rPr lang="en-US" sz="1100" b="1" i="0" u="none" strike="noStrike" dirty="0" err="1">
                          <a:solidFill>
                            <a:srgbClr val="FF0000"/>
                          </a:solidFill>
                          <a:effectLst/>
                          <a:latin typeface="宋体" panose="02010600030101010101" pitchFamily="2" charset="-122"/>
                          <a:ea typeface="宋体" panose="02010600030101010101" pitchFamily="2" charset="-122"/>
                        </a:rPr>
                        <a:t>NxtHdr</a:t>
                      </a:r>
                      <a:r>
                        <a:rPr lang="en-US" sz="1100" b="1" i="0" u="none" strike="noStrike" dirty="0">
                          <a:solidFill>
                            <a:srgbClr val="FF0000"/>
                          </a:solidFill>
                          <a:effectLst/>
                          <a:latin typeface="宋体" panose="02010600030101010101" pitchFamily="2" charset="-122"/>
                          <a:ea typeface="宋体" panose="02010600030101010101" pitchFamily="2" charset="-122"/>
                        </a:rPr>
                        <a:t>=17(UDP)</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Hop Limit</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007"/>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Source IPv6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IPv6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177096">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Source Port</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zh-CN" altLang="en-US"/>
                    </a:p>
                  </a:txBody>
                  <a:tcPr/>
                </a:tc>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Port = </a:t>
                      </a:r>
                      <a:r>
                        <a:rPr lang="en-US" sz="1100" b="1" i="0" u="none" strike="noStrike" dirty="0">
                          <a:solidFill>
                            <a:srgbClr val="FF0000"/>
                          </a:solidFill>
                          <a:effectLst/>
                          <a:latin typeface="宋体" panose="02010600030101010101" pitchFamily="2" charset="-122"/>
                          <a:ea typeface="宋体" panose="02010600030101010101" pitchFamily="2" charset="-122"/>
                        </a:rPr>
                        <a:t>4789</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zh-CN" altLang="en-US"/>
                    </a:p>
                  </a:txBody>
                  <a:tcPr/>
                </a:tc>
                <a:extLst>
                  <a:ext uri="{0D108BD9-81ED-4DB2-BD59-A6C34878D82A}">
                    <a16:rowId xmlns:a16="http://schemas.microsoft.com/office/drawing/2014/main" val="10010"/>
                  </a:ext>
                </a:extLst>
              </a:tr>
              <a:tr h="177096">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UDP Length</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zh-CN" altLang="en-US"/>
                    </a:p>
                  </a:txBody>
                  <a:tcPr/>
                </a:tc>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UDP Checksum</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zh-CN" altLang="en-US"/>
                    </a:p>
                  </a:txBody>
                  <a:tcPr/>
                </a:tc>
                <a:extLst>
                  <a:ext uri="{0D108BD9-81ED-4DB2-BD59-A6C34878D82A}">
                    <a16:rowId xmlns:a16="http://schemas.microsoft.com/office/drawing/2014/main" val="10011"/>
                  </a:ext>
                </a:extLst>
              </a:tr>
              <a:tr h="177096">
                <a:tc>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R|R|R|R|I|R|R|R</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gridSpan="3">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Reserved</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177096">
                <a:tc gridSpan="3">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VXLAN Network Identifier (VNI)</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Reserved</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0013"/>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4"/>
                  </a:ext>
                </a:extLst>
              </a:tr>
              <a:tr h="177096">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Inner Dest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10015"/>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6"/>
                  </a:ext>
                </a:extLst>
              </a:tr>
              <a:tr h="177096">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OptnlEthtype = C-Tag 802.1Q</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Outer.VLAN</a:t>
                      </a:r>
                      <a:r>
                        <a:rPr lang="en-US" sz="1100" b="0" i="0" u="none" strike="noStrike" dirty="0">
                          <a:solidFill>
                            <a:srgbClr val="000000"/>
                          </a:solidFill>
                          <a:effectLst/>
                          <a:latin typeface="宋体" panose="02010600030101010101" pitchFamily="2" charset="-122"/>
                          <a:ea typeface="宋体" panose="02010600030101010101" pitchFamily="2" charset="-122"/>
                        </a:rPr>
                        <a:t> Tag</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10017"/>
                  </a:ext>
                </a:extLst>
              </a:tr>
              <a:tr h="177096">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Ethertype = 0x0800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7096">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Payload</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9"/>
                  </a:ext>
                </a:extLst>
              </a:tr>
            </a:tbl>
          </a:graphicData>
        </a:graphic>
      </p:graphicFrame>
      <p:sp>
        <p:nvSpPr>
          <p:cNvPr id="92" name="文本框 91">
            <a:extLst>
              <a:ext uri="{FF2B5EF4-FFF2-40B4-BE49-F238E27FC236}">
                <a16:creationId xmlns:a16="http://schemas.microsoft.com/office/drawing/2014/main" id="{98C79A71-74E8-4482-A923-968717C49DCC}"/>
              </a:ext>
            </a:extLst>
          </p:cNvPr>
          <p:cNvSpPr txBox="1"/>
          <p:nvPr/>
        </p:nvSpPr>
        <p:spPr>
          <a:xfrm>
            <a:off x="524376" y="2047272"/>
            <a:ext cx="1595968" cy="215360"/>
          </a:xfrm>
          <a:prstGeom prst="rect">
            <a:avLst/>
          </a:prstGeom>
          <a:noFill/>
        </p:spPr>
        <p:txBody>
          <a:bodyPr wrap="none" lIns="0" tIns="0" rIns="0" bIns="0" rtlCol="0">
            <a:spAutoFit/>
          </a:bodyPr>
          <a:lstStyle/>
          <a:p>
            <a:pPr algn="l"/>
            <a:r>
              <a:rPr kumimoji="1" lang="en-US" altLang="zh-CN" sz="1399" dirty="0" err="1">
                <a:solidFill>
                  <a:srgbClr val="000000"/>
                </a:solidFill>
                <a:latin typeface="Microsoft YaHei" panose="020B0503020204020204" pitchFamily="34" charset="-122"/>
                <a:ea typeface="Microsoft YaHei" panose="020B0503020204020204" pitchFamily="34" charset="-122"/>
              </a:rPr>
              <a:t>OutEth</a:t>
            </a:r>
            <a:r>
              <a:rPr kumimoji="1" lang="en-US" altLang="zh-CN" sz="1399" dirty="0">
                <a:solidFill>
                  <a:srgbClr val="000000"/>
                </a:solidFill>
                <a:latin typeface="Microsoft YaHei" panose="020B0503020204020204" pitchFamily="34" charset="-122"/>
                <a:ea typeface="Microsoft YaHei" panose="020B0503020204020204" pitchFamily="34" charset="-122"/>
              </a:rPr>
              <a:t>: 14B (+ 4B)</a:t>
            </a:r>
            <a:endParaRPr kumimoji="1" lang="zh-CN" altLang="en-US" sz="1399" dirty="0">
              <a:solidFill>
                <a:srgbClr val="000000"/>
              </a:solidFill>
              <a:latin typeface="Microsoft YaHei" panose="020B0503020204020204" pitchFamily="34" charset="-122"/>
              <a:ea typeface="Microsoft YaHei" panose="020B0503020204020204" pitchFamily="34" charset="-122"/>
            </a:endParaRPr>
          </a:p>
        </p:txBody>
      </p:sp>
      <p:sp>
        <p:nvSpPr>
          <p:cNvPr id="93" name="文本框 92">
            <a:extLst>
              <a:ext uri="{FF2B5EF4-FFF2-40B4-BE49-F238E27FC236}">
                <a16:creationId xmlns:a16="http://schemas.microsoft.com/office/drawing/2014/main" id="{F8FEDE2A-C4EA-4EAF-8154-EB4E85400E37}"/>
              </a:ext>
            </a:extLst>
          </p:cNvPr>
          <p:cNvSpPr txBox="1"/>
          <p:nvPr/>
        </p:nvSpPr>
        <p:spPr>
          <a:xfrm>
            <a:off x="846227" y="2826143"/>
            <a:ext cx="866886" cy="215360"/>
          </a:xfrm>
          <a:prstGeom prst="rect">
            <a:avLst/>
          </a:prstGeom>
          <a:noFill/>
        </p:spPr>
        <p:txBody>
          <a:bodyPr wrap="none" lIns="0" tIns="0" rIns="0" bIns="0" rtlCol="0">
            <a:spAutoFit/>
          </a:bodyPr>
          <a:lstStyle/>
          <a:p>
            <a:pPr algn="l"/>
            <a:r>
              <a:rPr kumimoji="1" lang="en-US" altLang="zh-CN" sz="1399" dirty="0">
                <a:solidFill>
                  <a:srgbClr val="000000"/>
                </a:solidFill>
                <a:latin typeface="Microsoft YaHei" panose="020B0503020204020204" pitchFamily="34" charset="-122"/>
                <a:ea typeface="Microsoft YaHei" panose="020B0503020204020204" pitchFamily="34" charset="-122"/>
              </a:rPr>
              <a:t>IPv6</a:t>
            </a:r>
            <a:r>
              <a:rPr kumimoji="1" lang="zh-CN" altLang="en-US" sz="1399" dirty="0">
                <a:solidFill>
                  <a:srgbClr val="000000"/>
                </a:solidFill>
                <a:latin typeface="Microsoft YaHei" panose="020B0503020204020204" pitchFamily="34" charset="-122"/>
                <a:ea typeface="Microsoft YaHei" panose="020B0503020204020204" pitchFamily="34" charset="-122"/>
              </a:rPr>
              <a:t>：</a:t>
            </a:r>
            <a:r>
              <a:rPr kumimoji="1" lang="en-US" altLang="zh-CN" sz="1399" dirty="0">
                <a:solidFill>
                  <a:srgbClr val="000000"/>
                </a:solidFill>
                <a:latin typeface="Microsoft YaHei" panose="020B0503020204020204" pitchFamily="34" charset="-122"/>
                <a:ea typeface="Microsoft YaHei" panose="020B0503020204020204" pitchFamily="34" charset="-122"/>
              </a:rPr>
              <a:t>40B</a:t>
            </a:r>
            <a:endParaRPr kumimoji="1" lang="zh-CN" altLang="en-US" sz="1399" dirty="0">
              <a:solidFill>
                <a:srgbClr val="000000"/>
              </a:solidFill>
              <a:latin typeface="Microsoft YaHei" panose="020B0503020204020204" pitchFamily="34" charset="-122"/>
              <a:ea typeface="Microsoft YaHei" panose="020B0503020204020204" pitchFamily="34" charset="-122"/>
            </a:endParaRPr>
          </a:p>
        </p:txBody>
      </p:sp>
      <p:sp>
        <p:nvSpPr>
          <p:cNvPr id="94" name="文本框 93">
            <a:extLst>
              <a:ext uri="{FF2B5EF4-FFF2-40B4-BE49-F238E27FC236}">
                <a16:creationId xmlns:a16="http://schemas.microsoft.com/office/drawing/2014/main" id="{6D03902E-56CA-401B-898B-26DAFA9395A1}"/>
              </a:ext>
            </a:extLst>
          </p:cNvPr>
          <p:cNvSpPr txBox="1"/>
          <p:nvPr/>
        </p:nvSpPr>
        <p:spPr>
          <a:xfrm>
            <a:off x="846227" y="3305732"/>
            <a:ext cx="884512" cy="215360"/>
          </a:xfrm>
          <a:prstGeom prst="rect">
            <a:avLst/>
          </a:prstGeom>
          <a:noFill/>
        </p:spPr>
        <p:txBody>
          <a:bodyPr wrap="none" lIns="0" tIns="0" rIns="0" bIns="0" rtlCol="0">
            <a:spAutoFit/>
          </a:bodyPr>
          <a:lstStyle/>
          <a:p>
            <a:pPr algn="l"/>
            <a:r>
              <a:rPr kumimoji="1" lang="en-US" altLang="zh-CN" sz="1399" dirty="0">
                <a:solidFill>
                  <a:srgbClr val="FF0000"/>
                </a:solidFill>
                <a:latin typeface="Microsoft YaHei" panose="020B0503020204020204" pitchFamily="34" charset="-122"/>
                <a:ea typeface="Microsoft YaHei" panose="020B0503020204020204" pitchFamily="34" charset="-122"/>
              </a:rPr>
              <a:t>UDP</a:t>
            </a:r>
            <a:r>
              <a:rPr kumimoji="1" lang="zh-CN" altLang="en-US" sz="1399" dirty="0">
                <a:solidFill>
                  <a:srgbClr val="FF0000"/>
                </a:solidFill>
                <a:latin typeface="Microsoft YaHei" panose="020B0503020204020204" pitchFamily="34" charset="-122"/>
                <a:ea typeface="Microsoft YaHei" panose="020B0503020204020204" pitchFamily="34" charset="-122"/>
              </a:rPr>
              <a:t>：</a:t>
            </a:r>
            <a:r>
              <a:rPr kumimoji="1" lang="en-US" altLang="zh-CN" sz="1399" dirty="0">
                <a:solidFill>
                  <a:srgbClr val="FF0000"/>
                </a:solidFill>
                <a:latin typeface="Microsoft YaHei" panose="020B0503020204020204" pitchFamily="34" charset="-122"/>
                <a:ea typeface="Microsoft YaHei" panose="020B0503020204020204" pitchFamily="34" charset="-122"/>
              </a:rPr>
              <a:t>16B</a:t>
            </a:r>
            <a:endParaRPr kumimoji="1" lang="zh-CN" altLang="en-US" sz="1399" dirty="0">
              <a:solidFill>
                <a:srgbClr val="FF0000"/>
              </a:solidFill>
              <a:latin typeface="Microsoft YaHei" panose="020B0503020204020204" pitchFamily="34" charset="-122"/>
              <a:ea typeface="Microsoft YaHei" panose="020B0503020204020204" pitchFamily="34" charset="-122"/>
            </a:endParaRPr>
          </a:p>
        </p:txBody>
      </p:sp>
      <p:sp>
        <p:nvSpPr>
          <p:cNvPr id="95" name="文本框 94">
            <a:extLst>
              <a:ext uri="{FF2B5EF4-FFF2-40B4-BE49-F238E27FC236}">
                <a16:creationId xmlns:a16="http://schemas.microsoft.com/office/drawing/2014/main" id="{C824589D-98FE-4CE9-A993-B79CB77290DC}"/>
              </a:ext>
            </a:extLst>
          </p:cNvPr>
          <p:cNvSpPr txBox="1"/>
          <p:nvPr/>
        </p:nvSpPr>
        <p:spPr>
          <a:xfrm>
            <a:off x="610869" y="3675860"/>
            <a:ext cx="1109679" cy="215360"/>
          </a:xfrm>
          <a:prstGeom prst="rect">
            <a:avLst/>
          </a:prstGeom>
          <a:noFill/>
        </p:spPr>
        <p:txBody>
          <a:bodyPr wrap="none" lIns="0" tIns="0" rIns="0" bIns="0" rtlCol="0">
            <a:spAutoFit/>
          </a:bodyPr>
          <a:lstStyle/>
          <a:p>
            <a:pPr algn="l"/>
            <a:r>
              <a:rPr kumimoji="1" lang="en-US" altLang="zh-CN" sz="1399" dirty="0">
                <a:solidFill>
                  <a:srgbClr val="FF0000"/>
                </a:solidFill>
                <a:latin typeface="Microsoft YaHei" panose="020B0503020204020204" pitchFamily="34" charset="-122"/>
                <a:ea typeface="Microsoft YaHei" panose="020B0503020204020204" pitchFamily="34" charset="-122"/>
              </a:rPr>
              <a:t>VXLAN</a:t>
            </a:r>
            <a:r>
              <a:rPr kumimoji="1" lang="zh-CN" altLang="en-US" sz="1399" dirty="0">
                <a:solidFill>
                  <a:srgbClr val="FF0000"/>
                </a:solidFill>
                <a:latin typeface="Microsoft YaHei" panose="020B0503020204020204" pitchFamily="34" charset="-122"/>
                <a:ea typeface="Microsoft YaHei" panose="020B0503020204020204" pitchFamily="34" charset="-122"/>
              </a:rPr>
              <a:t>：</a:t>
            </a:r>
            <a:r>
              <a:rPr kumimoji="1" lang="en-US" altLang="zh-CN" sz="1399" dirty="0">
                <a:solidFill>
                  <a:srgbClr val="FF0000"/>
                </a:solidFill>
                <a:latin typeface="Microsoft YaHei" panose="020B0503020204020204" pitchFamily="34" charset="-122"/>
                <a:ea typeface="Microsoft YaHei" panose="020B0503020204020204" pitchFamily="34" charset="-122"/>
              </a:rPr>
              <a:t>16B</a:t>
            </a:r>
            <a:endParaRPr kumimoji="1" lang="zh-CN" altLang="en-US" sz="1399" dirty="0">
              <a:solidFill>
                <a:srgbClr val="FF0000"/>
              </a:solidFill>
              <a:latin typeface="Microsoft YaHei" panose="020B0503020204020204" pitchFamily="34" charset="-122"/>
              <a:ea typeface="Microsoft YaHei" panose="020B0503020204020204" pitchFamily="34" charset="-122"/>
            </a:endParaRPr>
          </a:p>
        </p:txBody>
      </p:sp>
      <p:sp>
        <p:nvSpPr>
          <p:cNvPr id="96" name="文本框 95">
            <a:extLst>
              <a:ext uri="{FF2B5EF4-FFF2-40B4-BE49-F238E27FC236}">
                <a16:creationId xmlns:a16="http://schemas.microsoft.com/office/drawing/2014/main" id="{894CBBC1-3E29-4C5E-80F6-029D417D50D1}"/>
              </a:ext>
            </a:extLst>
          </p:cNvPr>
          <p:cNvSpPr txBox="1"/>
          <p:nvPr/>
        </p:nvSpPr>
        <p:spPr>
          <a:xfrm>
            <a:off x="504305" y="4331667"/>
            <a:ext cx="1717748" cy="215360"/>
          </a:xfrm>
          <a:prstGeom prst="rect">
            <a:avLst/>
          </a:prstGeom>
          <a:noFill/>
        </p:spPr>
        <p:txBody>
          <a:bodyPr wrap="none" lIns="0" tIns="0" rIns="0" bIns="0" rtlCol="0">
            <a:spAutoFit/>
          </a:bodyPr>
          <a:lstStyle/>
          <a:p>
            <a:pPr algn="l"/>
            <a:r>
              <a:rPr kumimoji="1" lang="en-US" altLang="zh-CN" sz="1399" dirty="0" err="1">
                <a:solidFill>
                  <a:srgbClr val="000000"/>
                </a:solidFill>
                <a:latin typeface="Microsoft YaHei" panose="020B0503020204020204" pitchFamily="34" charset="-122"/>
                <a:ea typeface="Microsoft YaHei" panose="020B0503020204020204" pitchFamily="34" charset="-122"/>
              </a:rPr>
              <a:t>InnerEth</a:t>
            </a:r>
            <a:r>
              <a:rPr kumimoji="1" lang="en-US" altLang="zh-CN" sz="1399" dirty="0">
                <a:solidFill>
                  <a:srgbClr val="000000"/>
                </a:solidFill>
                <a:latin typeface="Microsoft YaHei" panose="020B0503020204020204" pitchFamily="34" charset="-122"/>
                <a:ea typeface="Microsoft YaHei" panose="020B0503020204020204" pitchFamily="34" charset="-122"/>
              </a:rPr>
              <a:t>: 14B (+ 4B)</a:t>
            </a:r>
            <a:endParaRPr kumimoji="1" lang="zh-CN" altLang="en-US" sz="1399" dirty="0">
              <a:solidFill>
                <a:srgbClr val="000000"/>
              </a:solidFill>
              <a:latin typeface="Microsoft YaHei" panose="020B0503020204020204" pitchFamily="34" charset="-122"/>
              <a:ea typeface="Microsoft YaHei" panose="020B0503020204020204" pitchFamily="34" charset="-122"/>
            </a:endParaRPr>
          </a:p>
        </p:txBody>
      </p:sp>
      <p:graphicFrame>
        <p:nvGraphicFramePr>
          <p:cNvPr id="97" name="表格 96">
            <a:extLst>
              <a:ext uri="{FF2B5EF4-FFF2-40B4-BE49-F238E27FC236}">
                <a16:creationId xmlns:a16="http://schemas.microsoft.com/office/drawing/2014/main" id="{AEDBE818-C2E2-48ED-B327-F5D1F2062FB9}"/>
              </a:ext>
            </a:extLst>
          </p:cNvPr>
          <p:cNvGraphicFramePr>
            <a:graphicFrameLocks noGrp="1"/>
          </p:cNvGraphicFramePr>
          <p:nvPr>
            <p:extLst>
              <p:ext uri="{D42A27DB-BD31-4B8C-83A1-F6EECF244321}">
                <p14:modId xmlns:p14="http://schemas.microsoft.com/office/powerpoint/2010/main" val="2603518816"/>
              </p:ext>
            </p:extLst>
          </p:nvPr>
        </p:nvGraphicFramePr>
        <p:xfrm>
          <a:off x="7586589" y="1466868"/>
          <a:ext cx="4655020" cy="3222891"/>
        </p:xfrm>
        <a:graphic>
          <a:graphicData uri="http://schemas.openxmlformats.org/drawingml/2006/table">
            <a:tbl>
              <a:tblPr/>
              <a:tblGrid>
                <a:gridCol w="1163755">
                  <a:extLst>
                    <a:ext uri="{9D8B030D-6E8A-4147-A177-3AD203B41FA5}">
                      <a16:colId xmlns:a16="http://schemas.microsoft.com/office/drawing/2014/main" val="20000"/>
                    </a:ext>
                  </a:extLst>
                </a:gridCol>
                <a:gridCol w="1163755">
                  <a:extLst>
                    <a:ext uri="{9D8B030D-6E8A-4147-A177-3AD203B41FA5}">
                      <a16:colId xmlns:a16="http://schemas.microsoft.com/office/drawing/2014/main" val="20001"/>
                    </a:ext>
                  </a:extLst>
                </a:gridCol>
                <a:gridCol w="1163755">
                  <a:extLst>
                    <a:ext uri="{9D8B030D-6E8A-4147-A177-3AD203B41FA5}">
                      <a16:colId xmlns:a16="http://schemas.microsoft.com/office/drawing/2014/main" val="20002"/>
                    </a:ext>
                  </a:extLst>
                </a:gridCol>
                <a:gridCol w="1163755">
                  <a:extLst>
                    <a:ext uri="{9D8B030D-6E8A-4147-A177-3AD203B41FA5}">
                      <a16:colId xmlns:a16="http://schemas.microsoft.com/office/drawing/2014/main" val="20003"/>
                    </a:ext>
                  </a:extLst>
                </a:gridCol>
              </a:tblGrid>
              <a:tr h="183855">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3</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8660">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44016">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Outer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extLst>
                  <a:ext uri="{0D108BD9-81ED-4DB2-BD59-A6C34878D82A}">
                    <a16:rowId xmlns:a16="http://schemas.microsoft.com/office/drawing/2014/main" val="10002"/>
                  </a:ext>
                </a:extLst>
              </a:tr>
              <a:tr h="182879">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44016">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OptnlEthtype</a:t>
                      </a:r>
                      <a:r>
                        <a:rPr lang="en-US" sz="1100" b="0" i="0" u="none" strike="noStrike" dirty="0">
                          <a:solidFill>
                            <a:srgbClr val="000000"/>
                          </a:solidFill>
                          <a:effectLst/>
                          <a:latin typeface="宋体" panose="02010600030101010101" pitchFamily="2" charset="-122"/>
                          <a:ea typeface="宋体" panose="02010600030101010101" pitchFamily="2" charset="-122"/>
                        </a:rPr>
                        <a:t> = C-Tag 802.1Q</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Outer.VLAN</a:t>
                      </a:r>
                      <a:r>
                        <a:rPr lang="en-US" sz="1100" b="0" i="0" u="none" strike="noStrike" dirty="0">
                          <a:solidFill>
                            <a:srgbClr val="000000"/>
                          </a:solidFill>
                          <a:effectLst/>
                          <a:latin typeface="宋体" panose="02010600030101010101" pitchFamily="2" charset="-122"/>
                          <a:ea typeface="宋体" panose="02010600030101010101" pitchFamily="2" charset="-122"/>
                        </a:rPr>
                        <a:t> Tag</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extLst>
                  <a:ext uri="{0D108BD9-81ED-4DB2-BD59-A6C34878D82A}">
                    <a16:rowId xmlns:a16="http://schemas.microsoft.com/office/drawing/2014/main" val="10004"/>
                  </a:ext>
                </a:extLst>
              </a:tr>
              <a:tr h="169038">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Ethertype</a:t>
                      </a:r>
                      <a:r>
                        <a:rPr lang="en-US" sz="1100" b="0" i="0" u="none" strike="noStrike" dirty="0">
                          <a:solidFill>
                            <a:srgbClr val="000000"/>
                          </a:solidFill>
                          <a:effectLst/>
                          <a:latin typeface="宋体" panose="02010600030101010101" pitchFamily="2" charset="-122"/>
                          <a:ea typeface="宋体" panose="02010600030101010101" pitchFamily="2" charset="-122"/>
                        </a:rPr>
                        <a:t> = 0x0800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1" marR="9521" marT="952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9734">
                <a:tc>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Version</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宋体" panose="02010600030101010101" pitchFamily="2" charset="-122"/>
                          <a:ea typeface="宋体" panose="02010600030101010101" pitchFamily="2" charset="-122"/>
                        </a:rPr>
                        <a:t>Traffic Class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Flow Label</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zh-CN" altLang="en-US"/>
                    </a:p>
                  </a:txBody>
                  <a:tcPr/>
                </a:tc>
                <a:extLst>
                  <a:ext uri="{0D108BD9-81ED-4DB2-BD59-A6C34878D82A}">
                    <a16:rowId xmlns:a16="http://schemas.microsoft.com/office/drawing/2014/main" val="10006"/>
                  </a:ext>
                </a:extLst>
              </a:tr>
              <a:tr h="101772">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Payload Length</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zh-CN" altLang="en-US"/>
                    </a:p>
                  </a:txBody>
                  <a:tcPr/>
                </a:tc>
                <a:tc>
                  <a:txBody>
                    <a:bodyPr/>
                    <a:lstStyle/>
                    <a:p>
                      <a:pPr algn="l" fontAlgn="ctr"/>
                      <a:r>
                        <a:rPr lang="en-US" sz="1100" b="1" i="0" u="none" strike="noStrike" dirty="0" err="1">
                          <a:solidFill>
                            <a:srgbClr val="FF0000"/>
                          </a:solidFill>
                          <a:effectLst/>
                          <a:latin typeface="宋体" panose="02010600030101010101" pitchFamily="2" charset="-122"/>
                          <a:ea typeface="宋体" panose="02010600030101010101" pitchFamily="2" charset="-122"/>
                        </a:rPr>
                        <a:t>NxtHdr</a:t>
                      </a:r>
                      <a:r>
                        <a:rPr lang="en-US" sz="1100" b="1" i="0" u="none" strike="noStrike" dirty="0">
                          <a:solidFill>
                            <a:srgbClr val="FF0000"/>
                          </a:solidFill>
                          <a:effectLst/>
                          <a:latin typeface="宋体" panose="02010600030101010101" pitchFamily="2" charset="-122"/>
                          <a:ea typeface="宋体" panose="02010600030101010101" pitchFamily="2" charset="-122"/>
                        </a:rPr>
                        <a:t>=143(Eth)</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宋体" panose="02010600030101010101" pitchFamily="2" charset="-122"/>
                          <a:ea typeface="宋体" panose="02010600030101010101" pitchFamily="2" charset="-122"/>
                        </a:rPr>
                        <a:t>Hop Limit</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7"/>
                  </a:ext>
                </a:extLst>
              </a:tr>
              <a:tr h="133743">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Source IPv6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122307">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Outer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IPv6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183855">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DOH </a:t>
                      </a:r>
                      <a:r>
                        <a:rPr lang="en-US" altLang="zh-CN" sz="1100" b="0" i="0" u="none" strike="noStrike" dirty="0">
                          <a:solidFill>
                            <a:srgbClr val="000000"/>
                          </a:solidFill>
                          <a:effectLst/>
                          <a:latin typeface="宋体" panose="02010600030101010101" pitchFamily="2" charset="-122"/>
                          <a:ea typeface="宋体" panose="02010600030101010101" pitchFamily="2" charset="-122"/>
                        </a:rPr>
                        <a:t>VN option</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59666269"/>
                  </a:ext>
                </a:extLst>
              </a:tr>
              <a:tr h="183855">
                <a:tc gridSpan="4">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宋体" panose="02010600030101010101" pitchFamily="2" charset="-122"/>
                          <a:ea typeface="宋体" panose="02010600030101010101" pitchFamily="2" charset="-122"/>
                        </a:rPr>
                        <a:t>DOH VN option</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33968479"/>
                  </a:ext>
                </a:extLst>
              </a:tr>
              <a:tr h="183855">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121331">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a:t>
                      </a:r>
                      <a:r>
                        <a:rPr lang="en-US" sz="1100" b="0" i="0" u="none" strike="noStrike" dirty="0" err="1">
                          <a:solidFill>
                            <a:srgbClr val="000000"/>
                          </a:solidFill>
                          <a:effectLst/>
                          <a:latin typeface="宋体" panose="02010600030101010101" pitchFamily="2" charset="-122"/>
                          <a:ea typeface="宋体" panose="02010600030101010101" pitchFamily="2" charset="-122"/>
                        </a:rPr>
                        <a:t>Dest</a:t>
                      </a:r>
                      <a:r>
                        <a:rPr lang="en-US" sz="1100" b="0" i="0" u="none" strike="noStrike" dirty="0">
                          <a:solidFill>
                            <a:srgbClr val="000000"/>
                          </a:solidFill>
                          <a:effectLst/>
                          <a:latin typeface="宋体" panose="02010600030101010101" pitchFamily="2" charset="-122"/>
                          <a:ea typeface="宋体" panose="02010600030101010101" pitchFamily="2" charset="-122"/>
                        </a:rPr>
                        <a:t>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10011"/>
                  </a:ext>
                </a:extLst>
              </a:tr>
              <a:tr h="71219">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Inner Source MAC Address</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127049">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OptnlEthtype = C-Tag 802.1Q</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fontAlgn="ctr"/>
                      <a:r>
                        <a:rPr lang="en-US" sz="1100" b="0" i="0" u="none" strike="noStrike" dirty="0" err="1">
                          <a:solidFill>
                            <a:srgbClr val="000000"/>
                          </a:solidFill>
                          <a:effectLst/>
                          <a:latin typeface="宋体" panose="02010600030101010101" pitchFamily="2" charset="-122"/>
                          <a:ea typeface="宋体" panose="02010600030101010101" pitchFamily="2" charset="-122"/>
                        </a:rPr>
                        <a:t>Outer.VLAN</a:t>
                      </a:r>
                      <a:r>
                        <a:rPr lang="en-US" sz="1100" b="0" i="0" u="none" strike="noStrike" dirty="0">
                          <a:solidFill>
                            <a:srgbClr val="000000"/>
                          </a:solidFill>
                          <a:effectLst/>
                          <a:latin typeface="宋体" panose="02010600030101010101" pitchFamily="2" charset="-122"/>
                          <a:ea typeface="宋体" panose="02010600030101010101" pitchFamily="2" charset="-122"/>
                        </a:rPr>
                        <a:t> Tag</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10013"/>
                  </a:ext>
                </a:extLst>
              </a:tr>
              <a:tr h="93904">
                <a:tc gridSpan="2">
                  <a:txBody>
                    <a:bodyPr/>
                    <a:lstStyle/>
                    <a:p>
                      <a:pPr algn="ctr" fontAlgn="ctr"/>
                      <a:r>
                        <a:rPr lang="en-US" sz="1100" b="0" i="0" u="none" strike="noStrike">
                          <a:solidFill>
                            <a:srgbClr val="000000"/>
                          </a:solidFill>
                          <a:effectLst/>
                          <a:latin typeface="宋体" panose="02010600030101010101" pitchFamily="2" charset="-122"/>
                          <a:ea typeface="宋体" panose="02010600030101010101" pitchFamily="2" charset="-122"/>
                        </a:rPr>
                        <a:t>Ethertype = 0x0800</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1" marR="9521" marT="952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1" marR="9521" marT="952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2767">
                <a:tc gridSpan="4">
                  <a:txBody>
                    <a:bodyPr/>
                    <a:lstStyle/>
                    <a:p>
                      <a:pPr algn="ctr" fontAlgn="ctr"/>
                      <a:r>
                        <a:rPr lang="en-US" sz="1100" b="0" i="0" u="none" strike="noStrike" dirty="0">
                          <a:solidFill>
                            <a:srgbClr val="000000"/>
                          </a:solidFill>
                          <a:effectLst/>
                          <a:latin typeface="宋体" panose="02010600030101010101" pitchFamily="2" charset="-122"/>
                          <a:ea typeface="宋体" panose="02010600030101010101" pitchFamily="2" charset="-122"/>
                        </a:rPr>
                        <a:t>Payload</a:t>
                      </a:r>
                    </a:p>
                  </a:txBody>
                  <a:tcPr marL="9521" marR="9521"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bl>
          </a:graphicData>
        </a:graphic>
      </p:graphicFrame>
      <p:sp>
        <p:nvSpPr>
          <p:cNvPr id="98" name="文本框 97">
            <a:extLst>
              <a:ext uri="{FF2B5EF4-FFF2-40B4-BE49-F238E27FC236}">
                <a16:creationId xmlns:a16="http://schemas.microsoft.com/office/drawing/2014/main" id="{69705C7F-E894-47C4-8030-55E5AA15C571}"/>
              </a:ext>
            </a:extLst>
          </p:cNvPr>
          <p:cNvSpPr txBox="1"/>
          <p:nvPr/>
        </p:nvSpPr>
        <p:spPr>
          <a:xfrm>
            <a:off x="2278654" y="1189977"/>
            <a:ext cx="4572534" cy="276871"/>
          </a:xfrm>
          <a:prstGeom prst="rect">
            <a:avLst/>
          </a:prstGeom>
          <a:noFill/>
        </p:spPr>
        <p:txBody>
          <a:bodyPr wrap="none" lIns="0" tIns="0" rIns="0" bIns="0" rtlCol="0">
            <a:spAutoFit/>
          </a:bodyPr>
          <a:lstStyle/>
          <a:p>
            <a:pPr algn="l"/>
            <a:r>
              <a:rPr kumimoji="1" lang="en-US" altLang="zh-CN" sz="1799" dirty="0">
                <a:solidFill>
                  <a:srgbClr val="000000"/>
                </a:solidFill>
                <a:latin typeface="Microsoft YaHei" panose="020B0503020204020204" pitchFamily="34" charset="-122"/>
                <a:ea typeface="Microsoft YaHei" panose="020B0503020204020204" pitchFamily="34" charset="-122"/>
              </a:rPr>
              <a:t>Option2</a:t>
            </a:r>
            <a:r>
              <a:rPr kumimoji="1" lang="zh-CN" altLang="en-US" sz="1799" dirty="0">
                <a:solidFill>
                  <a:srgbClr val="000000"/>
                </a:solidFill>
                <a:latin typeface="Microsoft YaHei" panose="020B0503020204020204" pitchFamily="34" charset="-122"/>
                <a:ea typeface="Microsoft YaHei" panose="020B0503020204020204" pitchFamily="34" charset="-122"/>
              </a:rPr>
              <a:t>：</a:t>
            </a:r>
            <a:r>
              <a:rPr kumimoji="1" lang="en-US" altLang="zh-CN" sz="1799" dirty="0">
                <a:solidFill>
                  <a:srgbClr val="000000"/>
                </a:solidFill>
                <a:latin typeface="Microsoft YaHei" panose="020B0503020204020204" pitchFamily="34" charset="-122"/>
                <a:ea typeface="Microsoft YaHei" panose="020B0503020204020204" pitchFamily="34" charset="-122"/>
              </a:rPr>
              <a:t>IPv6 Header + VXLAN6 Header</a:t>
            </a:r>
            <a:endParaRPr kumimoji="1" lang="zh-CN" altLang="en-US" sz="1799" dirty="0">
              <a:solidFill>
                <a:srgbClr val="000000"/>
              </a:solidFill>
              <a:latin typeface="Microsoft YaHei" panose="020B0503020204020204" pitchFamily="34" charset="-122"/>
              <a:ea typeface="Microsoft YaHei" panose="020B0503020204020204" pitchFamily="34" charset="-122"/>
            </a:endParaRPr>
          </a:p>
        </p:txBody>
      </p:sp>
      <p:sp>
        <p:nvSpPr>
          <p:cNvPr id="99" name="文本框 98">
            <a:extLst>
              <a:ext uri="{FF2B5EF4-FFF2-40B4-BE49-F238E27FC236}">
                <a16:creationId xmlns:a16="http://schemas.microsoft.com/office/drawing/2014/main" id="{88E855FA-1047-4920-8181-288AC585BF05}"/>
              </a:ext>
            </a:extLst>
          </p:cNvPr>
          <p:cNvSpPr txBox="1"/>
          <p:nvPr/>
        </p:nvSpPr>
        <p:spPr>
          <a:xfrm>
            <a:off x="8303102" y="1189977"/>
            <a:ext cx="3315010" cy="276871"/>
          </a:xfrm>
          <a:prstGeom prst="rect">
            <a:avLst/>
          </a:prstGeom>
          <a:noFill/>
        </p:spPr>
        <p:txBody>
          <a:bodyPr wrap="none" lIns="0" tIns="0" rIns="0" bIns="0" rtlCol="0">
            <a:spAutoFit/>
          </a:bodyPr>
          <a:lstStyle/>
          <a:p>
            <a:pPr algn="l"/>
            <a:r>
              <a:rPr kumimoji="1" lang="en-US" altLang="zh-CN" sz="1799" dirty="0">
                <a:solidFill>
                  <a:srgbClr val="000000"/>
                </a:solidFill>
                <a:latin typeface="Microsoft YaHei" panose="020B0503020204020204" pitchFamily="34" charset="-122"/>
                <a:ea typeface="Microsoft YaHei" panose="020B0503020204020204" pitchFamily="34" charset="-122"/>
              </a:rPr>
              <a:t>Option1</a:t>
            </a:r>
            <a:r>
              <a:rPr kumimoji="1" lang="zh-CN" altLang="en-US" sz="1799" dirty="0">
                <a:solidFill>
                  <a:srgbClr val="000000"/>
                </a:solidFill>
                <a:latin typeface="Microsoft YaHei" panose="020B0503020204020204" pitchFamily="34" charset="-122"/>
                <a:ea typeface="Microsoft YaHei" panose="020B0503020204020204" pitchFamily="34" charset="-122"/>
              </a:rPr>
              <a:t>：</a:t>
            </a:r>
            <a:r>
              <a:rPr kumimoji="1" lang="en-US" altLang="zh-CN" sz="1799" dirty="0">
                <a:solidFill>
                  <a:srgbClr val="000000"/>
                </a:solidFill>
                <a:latin typeface="Microsoft YaHei" panose="020B0503020204020204" pitchFamily="34" charset="-122"/>
                <a:ea typeface="Microsoft YaHei" panose="020B0503020204020204" pitchFamily="34" charset="-122"/>
              </a:rPr>
              <a:t>IPv6 Header Option</a:t>
            </a:r>
            <a:endParaRPr kumimoji="1" lang="zh-CN" altLang="en-US" sz="1799"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63809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864345" y="190500"/>
            <a:ext cx="11233248"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rPr>
              <a:t>Comparison Between GIP6 and VXLAN</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graphicFrame>
        <p:nvGraphicFramePr>
          <p:cNvPr id="173" name="表格 172">
            <a:extLst>
              <a:ext uri="{FF2B5EF4-FFF2-40B4-BE49-F238E27FC236}">
                <a16:creationId xmlns:a16="http://schemas.microsoft.com/office/drawing/2014/main" id="{D1BE52C3-5CCD-436E-96AE-63747AF0C097}"/>
              </a:ext>
            </a:extLst>
          </p:cNvPr>
          <p:cNvGraphicFramePr>
            <a:graphicFrameLocks noGrp="1"/>
          </p:cNvGraphicFramePr>
          <p:nvPr>
            <p:extLst>
              <p:ext uri="{D42A27DB-BD31-4B8C-83A1-F6EECF244321}">
                <p14:modId xmlns:p14="http://schemas.microsoft.com/office/powerpoint/2010/main" val="938735001"/>
              </p:ext>
            </p:extLst>
          </p:nvPr>
        </p:nvGraphicFramePr>
        <p:xfrm>
          <a:off x="1008945" y="836712"/>
          <a:ext cx="11055618" cy="5242066"/>
        </p:xfrm>
        <a:graphic>
          <a:graphicData uri="http://schemas.openxmlformats.org/drawingml/2006/table">
            <a:tbl>
              <a:tblPr firstRow="1" bandRow="1"/>
              <a:tblGrid>
                <a:gridCol w="2273705">
                  <a:extLst>
                    <a:ext uri="{9D8B030D-6E8A-4147-A177-3AD203B41FA5}">
                      <a16:colId xmlns:a16="http://schemas.microsoft.com/office/drawing/2014/main" val="20000"/>
                    </a:ext>
                  </a:extLst>
                </a:gridCol>
                <a:gridCol w="1527564">
                  <a:extLst>
                    <a:ext uri="{9D8B030D-6E8A-4147-A177-3AD203B41FA5}">
                      <a16:colId xmlns:a16="http://schemas.microsoft.com/office/drawing/2014/main" val="20001"/>
                    </a:ext>
                  </a:extLst>
                </a:gridCol>
                <a:gridCol w="2113902">
                  <a:extLst>
                    <a:ext uri="{9D8B030D-6E8A-4147-A177-3AD203B41FA5}">
                      <a16:colId xmlns:a16="http://schemas.microsoft.com/office/drawing/2014/main" val="20002"/>
                    </a:ext>
                  </a:extLst>
                </a:gridCol>
                <a:gridCol w="1728153">
                  <a:extLst>
                    <a:ext uri="{9D8B030D-6E8A-4147-A177-3AD203B41FA5}">
                      <a16:colId xmlns:a16="http://schemas.microsoft.com/office/drawing/2014/main" val="20003"/>
                    </a:ext>
                  </a:extLst>
                </a:gridCol>
                <a:gridCol w="1684101">
                  <a:extLst>
                    <a:ext uri="{9D8B030D-6E8A-4147-A177-3AD203B41FA5}">
                      <a16:colId xmlns:a16="http://schemas.microsoft.com/office/drawing/2014/main" val="20004"/>
                    </a:ext>
                  </a:extLst>
                </a:gridCol>
                <a:gridCol w="1728193">
                  <a:extLst>
                    <a:ext uri="{9D8B030D-6E8A-4147-A177-3AD203B41FA5}">
                      <a16:colId xmlns:a16="http://schemas.microsoft.com/office/drawing/2014/main" val="20005"/>
                    </a:ext>
                  </a:extLst>
                </a:gridCol>
              </a:tblGrid>
              <a:tr h="991170">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endParaRPr lang="zh-CN" altLang="en-US" sz="2000" dirty="0"/>
                    </a:p>
                  </a:txBody>
                  <a:tcPr marL="91404" marR="91404" marT="45702" marB="45702">
                    <a:lnL w="12700" cmpd="sng">
                      <a:solidFill>
                        <a:srgbClr val="4F81BD"/>
                      </a:solid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VXLAN</a:t>
                      </a:r>
                      <a:endParaRPr lang="zh-CN" altLang="en-US" sz="2000" dirty="0">
                        <a:solidFill>
                          <a:schemeClr val="tx2"/>
                        </a:solidFill>
                      </a:endParaRP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GPE/GENEVE</a:t>
                      </a:r>
                      <a:endParaRPr lang="zh-CN" altLang="en-US" sz="2000" dirty="0">
                        <a:solidFill>
                          <a:schemeClr val="tx2"/>
                        </a:solidFill>
                      </a:endParaRP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SRv6</a:t>
                      </a:r>
                      <a:endParaRPr lang="zh-CN" altLang="en-US" sz="2000" dirty="0">
                        <a:solidFill>
                          <a:schemeClr val="tx2"/>
                        </a:solidFill>
                      </a:endParaRP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VXLAN6+</a:t>
                      </a:r>
                      <a:endParaRPr lang="zh-CN" altLang="en-US" sz="2000" dirty="0">
                        <a:solidFill>
                          <a:schemeClr val="tx2"/>
                        </a:solidFill>
                      </a:endParaRPr>
                    </a:p>
                  </a:txBody>
                  <a:tcPr marL="91404" marR="91404" marT="45702" marB="45702" anchor="ctr">
                    <a:lnL>
                      <a:noFill/>
                    </a:lnL>
                    <a:lnR>
                      <a:no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1187323" rtl="0" eaLnBrk="1" latinLnBrk="0" hangingPunct="1">
                        <a:defRPr sz="2337" b="1" kern="1200">
                          <a:solidFill>
                            <a:schemeClr val="lt1"/>
                          </a:solidFill>
                          <a:latin typeface="Arial"/>
                          <a:ea typeface="微软雅黑"/>
                        </a:defRPr>
                      </a:lvl1pPr>
                      <a:lvl2pPr marL="593663" algn="l" defTabSz="1187323" rtl="0" eaLnBrk="1" latinLnBrk="0" hangingPunct="1">
                        <a:defRPr sz="2337" b="1" kern="1200">
                          <a:solidFill>
                            <a:schemeClr val="lt1"/>
                          </a:solidFill>
                          <a:latin typeface="Arial"/>
                          <a:ea typeface="微软雅黑"/>
                        </a:defRPr>
                      </a:lvl2pPr>
                      <a:lvl3pPr marL="1187323" algn="l" defTabSz="1187323" rtl="0" eaLnBrk="1" latinLnBrk="0" hangingPunct="1">
                        <a:defRPr sz="2337" b="1" kern="1200">
                          <a:solidFill>
                            <a:schemeClr val="lt1"/>
                          </a:solidFill>
                          <a:latin typeface="Arial"/>
                          <a:ea typeface="微软雅黑"/>
                        </a:defRPr>
                      </a:lvl3pPr>
                      <a:lvl4pPr marL="1780987" algn="l" defTabSz="1187323" rtl="0" eaLnBrk="1" latinLnBrk="0" hangingPunct="1">
                        <a:defRPr sz="2337" b="1" kern="1200">
                          <a:solidFill>
                            <a:schemeClr val="lt1"/>
                          </a:solidFill>
                          <a:latin typeface="Arial"/>
                          <a:ea typeface="微软雅黑"/>
                        </a:defRPr>
                      </a:lvl4pPr>
                      <a:lvl5pPr marL="2374647" algn="l" defTabSz="1187323" rtl="0" eaLnBrk="1" latinLnBrk="0" hangingPunct="1">
                        <a:defRPr sz="2337" b="1" kern="1200">
                          <a:solidFill>
                            <a:schemeClr val="lt1"/>
                          </a:solidFill>
                          <a:latin typeface="Arial"/>
                          <a:ea typeface="微软雅黑"/>
                        </a:defRPr>
                      </a:lvl5pPr>
                      <a:lvl6pPr marL="2968309" algn="l" defTabSz="1187323" rtl="0" eaLnBrk="1" latinLnBrk="0" hangingPunct="1">
                        <a:defRPr sz="2337" b="1" kern="1200">
                          <a:solidFill>
                            <a:schemeClr val="lt1"/>
                          </a:solidFill>
                          <a:latin typeface="Arial"/>
                          <a:ea typeface="微软雅黑"/>
                        </a:defRPr>
                      </a:lvl6pPr>
                      <a:lvl7pPr marL="3561971" algn="l" defTabSz="1187323" rtl="0" eaLnBrk="1" latinLnBrk="0" hangingPunct="1">
                        <a:defRPr sz="2337" b="1" kern="1200">
                          <a:solidFill>
                            <a:schemeClr val="lt1"/>
                          </a:solidFill>
                          <a:latin typeface="Arial"/>
                          <a:ea typeface="微软雅黑"/>
                        </a:defRPr>
                      </a:lvl7pPr>
                      <a:lvl8pPr marL="4155634" algn="l" defTabSz="1187323" rtl="0" eaLnBrk="1" latinLnBrk="0" hangingPunct="1">
                        <a:defRPr sz="2337" b="1" kern="1200">
                          <a:solidFill>
                            <a:schemeClr val="lt1"/>
                          </a:solidFill>
                          <a:latin typeface="Arial"/>
                          <a:ea typeface="微软雅黑"/>
                        </a:defRPr>
                      </a:lvl8pPr>
                      <a:lvl9pPr marL="4749295" algn="l" defTabSz="1187323" rtl="0" eaLnBrk="1" latinLnBrk="0" hangingPunct="1">
                        <a:defRPr sz="2337" b="1" kern="1200">
                          <a:solidFill>
                            <a:schemeClr val="lt1"/>
                          </a:solidFill>
                          <a:latin typeface="Arial"/>
                          <a:ea typeface="微软雅黑"/>
                        </a:defRPr>
                      </a:lvl9pPr>
                    </a:lstStyle>
                    <a:p>
                      <a:pPr algn="ctr"/>
                      <a:r>
                        <a:rPr lang="en-US" altLang="zh-CN" sz="2000" dirty="0">
                          <a:solidFill>
                            <a:schemeClr val="tx2"/>
                          </a:solidFill>
                        </a:rPr>
                        <a:t>GIP6</a:t>
                      </a:r>
                    </a:p>
                  </a:txBody>
                  <a:tcPr marL="91404" marR="91404" marT="45702" marB="45702" anchor="ctr">
                    <a:lnL>
                      <a:noFill/>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Number of supported users</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Restricted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Restricted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It's big.</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Restricted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It's big.</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1"/>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Scalability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Path Orchestration Capability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3"/>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Service orchestration capability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poor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Hardware Constraints</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Higher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Higher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Low</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Low</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Low</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5"/>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Packet encapsulation efficiency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Lower</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Gao</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Gao</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Gao</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Requirements for network planning</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Gao</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Medium</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Gao</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7"/>
                  </a:ext>
                </a:extLst>
              </a:tr>
              <a:tr h="531362">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Upgrade Compatibility</a:t>
                      </a:r>
                    </a:p>
                  </a:txBody>
                  <a:tcPr marL="91404" marR="91404" marT="45702" marB="45702">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Stop the evolution.</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Evolution based on IPv6</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algn="ctr"/>
                      <a:r>
                        <a:rPr lang="zh-CN" altLang="en-US" sz="1400" dirty="0"/>
                        <a:t>Good.</a:t>
                      </a:r>
                    </a:p>
                  </a:txBody>
                  <a:tcPr marL="91404" marR="91404" marT="45702" marB="4570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1187323" rtl="0" eaLnBrk="1" latinLnBrk="0" hangingPunct="1">
                        <a:defRPr sz="2337" kern="1200">
                          <a:solidFill>
                            <a:schemeClr val="dk1"/>
                          </a:solidFill>
                          <a:latin typeface="Arial"/>
                          <a:ea typeface="微软雅黑"/>
                        </a:defRPr>
                      </a:lvl1pPr>
                      <a:lvl2pPr marL="593663" algn="l" defTabSz="1187323" rtl="0" eaLnBrk="1" latinLnBrk="0" hangingPunct="1">
                        <a:defRPr sz="2337" kern="1200">
                          <a:solidFill>
                            <a:schemeClr val="dk1"/>
                          </a:solidFill>
                          <a:latin typeface="Arial"/>
                          <a:ea typeface="微软雅黑"/>
                        </a:defRPr>
                      </a:lvl2pPr>
                      <a:lvl3pPr marL="1187323" algn="l" defTabSz="1187323" rtl="0" eaLnBrk="1" latinLnBrk="0" hangingPunct="1">
                        <a:defRPr sz="2337" kern="1200">
                          <a:solidFill>
                            <a:schemeClr val="dk1"/>
                          </a:solidFill>
                          <a:latin typeface="Arial"/>
                          <a:ea typeface="微软雅黑"/>
                        </a:defRPr>
                      </a:lvl3pPr>
                      <a:lvl4pPr marL="1780987" algn="l" defTabSz="1187323" rtl="0" eaLnBrk="1" latinLnBrk="0" hangingPunct="1">
                        <a:defRPr sz="2337" kern="1200">
                          <a:solidFill>
                            <a:schemeClr val="dk1"/>
                          </a:solidFill>
                          <a:latin typeface="Arial"/>
                          <a:ea typeface="微软雅黑"/>
                        </a:defRPr>
                      </a:lvl4pPr>
                      <a:lvl5pPr marL="2374647" algn="l" defTabSz="1187323" rtl="0" eaLnBrk="1" latinLnBrk="0" hangingPunct="1">
                        <a:defRPr sz="2337" kern="1200">
                          <a:solidFill>
                            <a:schemeClr val="dk1"/>
                          </a:solidFill>
                          <a:latin typeface="Arial"/>
                          <a:ea typeface="微软雅黑"/>
                        </a:defRPr>
                      </a:lvl5pPr>
                      <a:lvl6pPr marL="2968309" algn="l" defTabSz="1187323" rtl="0" eaLnBrk="1" latinLnBrk="0" hangingPunct="1">
                        <a:defRPr sz="2337" kern="1200">
                          <a:solidFill>
                            <a:schemeClr val="dk1"/>
                          </a:solidFill>
                          <a:latin typeface="Arial"/>
                          <a:ea typeface="微软雅黑"/>
                        </a:defRPr>
                      </a:lvl6pPr>
                      <a:lvl7pPr marL="3561971" algn="l" defTabSz="1187323" rtl="0" eaLnBrk="1" latinLnBrk="0" hangingPunct="1">
                        <a:defRPr sz="2337" kern="1200">
                          <a:solidFill>
                            <a:schemeClr val="dk1"/>
                          </a:solidFill>
                          <a:latin typeface="Arial"/>
                          <a:ea typeface="微软雅黑"/>
                        </a:defRPr>
                      </a:lvl7pPr>
                      <a:lvl8pPr marL="4155634" algn="l" defTabSz="1187323" rtl="0" eaLnBrk="1" latinLnBrk="0" hangingPunct="1">
                        <a:defRPr sz="2337" kern="1200">
                          <a:solidFill>
                            <a:schemeClr val="dk1"/>
                          </a:solidFill>
                          <a:latin typeface="Arial"/>
                          <a:ea typeface="微软雅黑"/>
                        </a:defRPr>
                      </a:lvl8pPr>
                      <a:lvl9pPr marL="4749295" algn="l" defTabSz="1187323" rtl="0" eaLnBrk="1" latinLnBrk="0" hangingPunct="1">
                        <a:defRPr sz="2337" kern="1200">
                          <a:solidFill>
                            <a:schemeClr val="dk1"/>
                          </a:solidFill>
                          <a:latin typeface="Arial"/>
                          <a:ea typeface="微软雅黑"/>
                        </a:defRPr>
                      </a:lvl9pPr>
                    </a:lstStyle>
                    <a:p>
                      <a:pPr marL="0" marR="0" lvl="0" indent="0" algn="ctr" defTabSz="1219078" rtl="0" eaLnBrk="1" fontAlgn="auto" latinLnBrk="0" hangingPunct="1">
                        <a:lnSpc>
                          <a:spcPct val="100000"/>
                        </a:lnSpc>
                        <a:spcBef>
                          <a:spcPts val="0"/>
                        </a:spcBef>
                        <a:spcAft>
                          <a:spcPts val="0"/>
                        </a:spcAft>
                        <a:buClrTx/>
                        <a:buSzTx/>
                        <a:buFontTx/>
                        <a:buNone/>
                        <a:tabLst/>
                        <a:defRPr/>
                      </a:pPr>
                      <a:r>
                        <a:rPr lang="zh-CN" altLang="en-US" sz="1400" dirty="0"/>
                        <a:t>Evolution based on IPv6</a:t>
                      </a:r>
                    </a:p>
                  </a:txBody>
                  <a:tcPr marL="91404" marR="91404" marT="45702" marB="45702">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35436097"/>
                  </a:ext>
                </a:extLst>
              </a:tr>
            </a:tbl>
          </a:graphicData>
        </a:graphic>
      </p:graphicFrame>
    </p:spTree>
    <p:extLst>
      <p:ext uri="{BB962C8B-B14F-4D97-AF65-F5344CB8AC3E}">
        <p14:creationId xmlns:p14="http://schemas.microsoft.com/office/powerpoint/2010/main" val="916686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864345" y="190500"/>
            <a:ext cx="11233248"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rPr>
              <a:t>GIP6 For GRE</a:t>
            </a:r>
            <a:endParaRPr lang="zh-CN" altLang="en-US" sz="3200" dirty="0">
              <a:solidFill>
                <a:srgbClr val="212529"/>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8F1BC34E-5849-4AB5-9FD2-7AFEB901C4BE}"/>
              </a:ext>
            </a:extLst>
          </p:cNvPr>
          <p:cNvSpPr/>
          <p:nvPr/>
        </p:nvSpPr>
        <p:spPr>
          <a:xfrm>
            <a:off x="9037569" y="4025383"/>
            <a:ext cx="2928898" cy="2031325"/>
          </a:xfrm>
          <a:prstGeom prst="rect">
            <a:avLst/>
          </a:prstGeom>
          <a:ln>
            <a:solidFill>
              <a:schemeClr val="bg1">
                <a:lumMod val="20000"/>
                <a:lumOff val="80000"/>
              </a:schemeClr>
            </a:solidFill>
          </a:ln>
        </p:spPr>
        <p:txBody>
          <a:bodyPr wrap="square">
            <a:spAutoFit/>
          </a:bodyPr>
          <a:lstStyle/>
          <a:p>
            <a:r>
              <a:rPr lang="zh-CN" altLang="en-US" sz="980" dirty="0">
                <a:solidFill>
                  <a:prstClr val="black"/>
                </a:solidFill>
                <a:latin typeface="微软雅黑"/>
                <a:ea typeface="微软雅黑"/>
              </a:rPr>
              <a:t>Restriction 1:</a:t>
            </a:r>
            <a:endParaRPr lang="en-US" altLang="zh-CN" sz="1400" dirty="0">
              <a:solidFill>
                <a:prstClr val="black"/>
              </a:solidFill>
              <a:latin typeface="微软雅黑"/>
              <a:ea typeface="微软雅黑"/>
            </a:endParaRPr>
          </a:p>
          <a:p>
            <a:r>
              <a:rPr lang="en-US" altLang="zh-CN" sz="980" dirty="0">
                <a:solidFill>
                  <a:prstClr val="black"/>
                </a:solidFill>
                <a:latin typeface="微软雅黑"/>
                <a:ea typeface="微软雅黑"/>
              </a:rPr>
              <a:t>The Key field is short and has poor scalability.</a:t>
            </a:r>
          </a:p>
          <a:p>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Restriction 2:</a:t>
            </a:r>
            <a:endParaRPr lang="en-US" altLang="zh-CN" sz="1400" dirty="0">
              <a:solidFill>
                <a:prstClr val="black"/>
              </a:solidFill>
              <a:latin typeface="微软雅黑"/>
              <a:ea typeface="微软雅黑"/>
            </a:endParaRPr>
          </a:p>
          <a:p>
            <a:r>
              <a:rPr lang="zh-CN" altLang="en-US" sz="1119" dirty="0">
                <a:solidFill>
                  <a:prstClr val="black"/>
                </a:solidFill>
                <a:latin typeface="微软雅黑"/>
                <a:ea typeface="微软雅黑"/>
              </a:rPr>
              <a:t>The keepalive, mtu, and path mtu mechanisms are defined, which increases the complexity.</a:t>
            </a:r>
          </a:p>
          <a:p>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Restriction 3:</a:t>
            </a:r>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Extension of new features is not supported.</a:t>
            </a:r>
            <a:endParaRPr lang="en-US" altLang="zh-CN" sz="1400" dirty="0">
              <a:solidFill>
                <a:prstClr val="black"/>
              </a:solidFill>
              <a:latin typeface="微软雅黑"/>
              <a:ea typeface="微软雅黑"/>
            </a:endParaRPr>
          </a:p>
        </p:txBody>
      </p:sp>
      <p:sp>
        <p:nvSpPr>
          <p:cNvPr id="18" name="文本框 17">
            <a:extLst>
              <a:ext uri="{FF2B5EF4-FFF2-40B4-BE49-F238E27FC236}">
                <a16:creationId xmlns:a16="http://schemas.microsoft.com/office/drawing/2014/main" id="{6B95D0BB-926F-4E38-B98C-5C0B71794A96}"/>
              </a:ext>
            </a:extLst>
          </p:cNvPr>
          <p:cNvSpPr txBox="1"/>
          <p:nvPr/>
        </p:nvSpPr>
        <p:spPr>
          <a:xfrm>
            <a:off x="864346" y="620688"/>
            <a:ext cx="11233245" cy="1092992"/>
          </a:xfrm>
          <a:prstGeom prst="rect">
            <a:avLst/>
          </a:prstGeom>
          <a:noFill/>
        </p:spPr>
        <p:txBody>
          <a:bodyPr wrap="square" lIns="0" tIns="0" rIns="0" bIns="0" rtlCol="0">
            <a:spAutoFit/>
          </a:bodyPr>
          <a:lstStyle/>
          <a:p>
            <a:pPr marL="285750" indent="-285750">
              <a:lnSpc>
                <a:spcPct val="130000"/>
              </a:lnSpc>
              <a:buFont typeface="Wingdings" panose="05000000000000000000" pitchFamily="2" charset="2"/>
              <a:buChar char="Ø"/>
            </a:pPr>
            <a:r>
              <a:rPr kumimoji="1" lang="zh-CN" altLang="en-US" sz="1119" dirty="0">
                <a:solidFill>
                  <a:srgbClr val="000000"/>
                </a:solidFill>
                <a:latin typeface="Microsoft YaHei" panose="020B0503020204020204" pitchFamily="34" charset="-122"/>
                <a:ea typeface="Microsoft YaHei" panose="020B0503020204020204" pitchFamily="34" charset="-122"/>
              </a:rPr>
              <a:t>Application scenario: GRE encapsulates packets of one network layer protocol into packets of another network layer protocol for transmission. Tunnels are recommended in the SD-WAN solution and are usually used together with GRE over IPSec.</a:t>
            </a:r>
            <a:endParaRPr kumimoji="1" lang="en-US" altLang="zh-CN" sz="1400" dirty="0">
              <a:solidFill>
                <a:srgbClr val="000000"/>
              </a:solidFill>
              <a:latin typeface="Microsoft YaHei" panose="020B0503020204020204" pitchFamily="34" charset="-122"/>
              <a:ea typeface="Microsoft YaHei" panose="020B0503020204020204" pitchFamily="34" charset="-122"/>
            </a:endParaRPr>
          </a:p>
          <a:p>
            <a:pPr marL="285750" indent="-285750">
              <a:lnSpc>
                <a:spcPct val="130000"/>
              </a:lnSpc>
              <a:buFont typeface="Wingdings" panose="05000000000000000000" pitchFamily="2" charset="2"/>
              <a:buChar char="Ø"/>
            </a:pPr>
            <a:r>
              <a:rPr kumimoji="1" lang="zh-CN" altLang="en-US" sz="1119" dirty="0">
                <a:solidFill>
                  <a:srgbClr val="000000"/>
                </a:solidFill>
                <a:latin typeface="Microsoft YaHei" panose="020B0503020204020204" pitchFamily="34" charset="-122"/>
                <a:ea typeface="Microsoft YaHei" panose="020B0503020204020204" pitchFamily="34" charset="-122"/>
              </a:rPr>
              <a:t>When the system receives the data of a certain network layer protocol that needs to be encapsulated and routed, it adds a GRE header to the data and encapsulates the data in another protocol, such as IP. In this way, the IP protocol is responsible for forwarding the packet.</a:t>
            </a:r>
            <a:endParaRPr kumimoji="1" lang="en-US" altLang="zh-CN" sz="1400" dirty="0">
              <a:solidFill>
                <a:srgbClr val="000000"/>
              </a:solidFill>
              <a:latin typeface="Microsoft YaHei" panose="020B0503020204020204" pitchFamily="34" charset="-122"/>
              <a:ea typeface="Microsoft YaHei" panose="020B0503020204020204" pitchFamily="34" charset="-122"/>
            </a:endParaRPr>
          </a:p>
        </p:txBody>
      </p:sp>
      <p:grpSp>
        <p:nvGrpSpPr>
          <p:cNvPr id="19" name="组合 18">
            <a:extLst>
              <a:ext uri="{FF2B5EF4-FFF2-40B4-BE49-F238E27FC236}">
                <a16:creationId xmlns:a16="http://schemas.microsoft.com/office/drawing/2014/main" id="{EB312A01-E1C4-42A9-8163-051434020FFB}"/>
              </a:ext>
            </a:extLst>
          </p:cNvPr>
          <p:cNvGrpSpPr/>
          <p:nvPr/>
        </p:nvGrpSpPr>
        <p:grpSpPr>
          <a:xfrm>
            <a:off x="855411" y="3981200"/>
            <a:ext cx="8064896" cy="2487120"/>
            <a:chOff x="479376" y="4095656"/>
            <a:chExt cx="8064896" cy="2487120"/>
          </a:xfrm>
        </p:grpSpPr>
        <p:grpSp>
          <p:nvGrpSpPr>
            <p:cNvPr id="20" name="组合 19">
              <a:extLst>
                <a:ext uri="{FF2B5EF4-FFF2-40B4-BE49-F238E27FC236}">
                  <a16:creationId xmlns:a16="http://schemas.microsoft.com/office/drawing/2014/main" id="{3474AFAB-E075-4276-BF47-6995DFC12052}"/>
                </a:ext>
              </a:extLst>
            </p:cNvPr>
            <p:cNvGrpSpPr/>
            <p:nvPr/>
          </p:nvGrpSpPr>
          <p:grpSpPr>
            <a:xfrm>
              <a:off x="610763" y="4155754"/>
              <a:ext cx="7861501" cy="2427022"/>
              <a:chOff x="610763" y="4155754"/>
              <a:chExt cx="7861501" cy="2427022"/>
            </a:xfrm>
          </p:grpSpPr>
          <p:pic>
            <p:nvPicPr>
              <p:cNvPr id="22" name="d0e238">
                <a:extLst>
                  <a:ext uri="{FF2B5EF4-FFF2-40B4-BE49-F238E27FC236}">
                    <a16:creationId xmlns:a16="http://schemas.microsoft.com/office/drawing/2014/main" id="{8714F2FC-ED03-4FCD-81C2-B43628541AEF}"/>
                  </a:ext>
                </a:extLst>
              </p:cNvPr>
              <p:cNvPicPr>
                <a:picLocks noChangeAspect="1" noChangeArrowheads="1"/>
              </p:cNvPicPr>
              <p:nvPr/>
            </p:nvPicPr>
            <p:blipFill>
              <a:blip r:embed="rId3" cstate="print"/>
              <a:srcRect/>
              <a:stretch>
                <a:fillRect/>
              </a:stretch>
            </p:blipFill>
            <p:spPr bwMode="auto">
              <a:xfrm>
                <a:off x="610763" y="4155754"/>
                <a:ext cx="7272808" cy="1086186"/>
              </a:xfrm>
              <a:prstGeom prst="rect">
                <a:avLst/>
              </a:prstGeom>
              <a:noFill/>
              <a:ln w="9525">
                <a:noFill/>
                <a:miter lim="800000"/>
                <a:headEnd/>
                <a:tailEnd/>
              </a:ln>
            </p:spPr>
          </p:pic>
          <p:sp>
            <p:nvSpPr>
              <p:cNvPr id="23" name="矩形 22">
                <a:extLst>
                  <a:ext uri="{FF2B5EF4-FFF2-40B4-BE49-F238E27FC236}">
                    <a16:creationId xmlns:a16="http://schemas.microsoft.com/office/drawing/2014/main" id="{4F200013-5FE4-4BAD-A5D8-FCF4C775A5BD}"/>
                  </a:ext>
                </a:extLst>
              </p:cNvPr>
              <p:cNvSpPr/>
              <p:nvPr/>
            </p:nvSpPr>
            <p:spPr>
              <a:xfrm>
                <a:off x="623392" y="5271648"/>
                <a:ext cx="7848872" cy="1311128"/>
              </a:xfrm>
              <a:prstGeom prst="rect">
                <a:avLst/>
              </a:prstGeom>
              <a:ln>
                <a:noFill/>
              </a:ln>
            </p:spPr>
            <p:txBody>
              <a:bodyPr wrap="square">
                <a:spAutoFit/>
              </a:bodyPr>
              <a:lstStyle/>
              <a:p>
                <a:r>
                  <a:rPr lang="en-US" altLang="zh-CN" sz="960" dirty="0">
                    <a:solidFill>
                      <a:schemeClr val="tx1"/>
                    </a:solidFill>
                    <a:latin typeface="微软雅黑" panose="020B0503020204020204" pitchFamily="34" charset="-122"/>
                    <a:ea typeface="微软雅黑" panose="020B0503020204020204" pitchFamily="34" charset="-122"/>
                  </a:rPr>
                  <a:t>After receiving the private network packet from the interface connected to the private network, the ingress PE performs GRE tunnel encapsulation.</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sz="960" dirty="0">
                    <a:solidFill>
                      <a:schemeClr val="tx1"/>
                    </a:solidFill>
                    <a:latin typeface="微软雅黑" panose="020B0503020204020204" pitchFamily="34" charset="-122"/>
                    <a:ea typeface="微软雅黑" panose="020B0503020204020204" pitchFamily="34" charset="-122"/>
                  </a:rPr>
                  <a:t>The egress PE receives the packet from the interface connected to the public network and analyzes the IP header. The egress PE finds that the destination address of the packet is the local device and the protocol field value is 47, indicating that the protocol is GRE (see RFC 2784). Then, the egress PE performs GRE decapsulation and removes the IP header and GRE header. Then, based on the Protocol Type field in the GRE header, the finds that the passenger protocol of the packet is IP. Then, the searches the routing table for the private IP address and forwards the packet.</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1494BBFE-203C-43CE-BD56-EF347CECE862}"/>
                </a:ext>
              </a:extLst>
            </p:cNvPr>
            <p:cNvSpPr/>
            <p:nvPr/>
          </p:nvSpPr>
          <p:spPr>
            <a:xfrm>
              <a:off x="479376" y="4095656"/>
              <a:ext cx="8064896" cy="2357680"/>
            </a:xfrm>
            <a:prstGeom prst="rect">
              <a:avLst/>
            </a:prstGeom>
            <a:noFill/>
            <a:ln w="6350">
              <a:solidFill>
                <a:schemeClr val="tx1">
                  <a:lumMod val="10000"/>
                  <a:lumOff val="90000"/>
                </a:schemeClr>
              </a:solidFill>
              <a:miter lim="400000"/>
            </a:ln>
          </p:spPr>
          <p:txBody>
            <a:bodyPr lIns="22519" tIns="22519" rIns="22519" bIns="22519" rtlCol="0" anchor="ctr"/>
            <a:lstStyle/>
            <a:p>
              <a:pPr algn="ctr" defTabSz="762635" hangingPunct="0"/>
              <a:endParaRPr lang="zh-CN" altLang="en-US"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a:extLst>
              <a:ext uri="{FF2B5EF4-FFF2-40B4-BE49-F238E27FC236}">
                <a16:creationId xmlns:a16="http://schemas.microsoft.com/office/drawing/2014/main" id="{129690F5-6B6B-4A4E-8A39-5646AF02EC3E}"/>
              </a:ext>
            </a:extLst>
          </p:cNvPr>
          <p:cNvGrpSpPr/>
          <p:nvPr/>
        </p:nvGrpSpPr>
        <p:grpSpPr>
          <a:xfrm>
            <a:off x="864346" y="1556792"/>
            <a:ext cx="11323537" cy="2376263"/>
            <a:chOff x="479376" y="1780924"/>
            <a:chExt cx="11323537" cy="2268767"/>
          </a:xfrm>
        </p:grpSpPr>
        <p:sp>
          <p:nvSpPr>
            <p:cNvPr id="25" name="矩形 24">
              <a:extLst>
                <a:ext uri="{FF2B5EF4-FFF2-40B4-BE49-F238E27FC236}">
                  <a16:creationId xmlns:a16="http://schemas.microsoft.com/office/drawing/2014/main" id="{56476C13-C387-4B0D-AADD-BCFC09D474E2}"/>
                </a:ext>
              </a:extLst>
            </p:cNvPr>
            <p:cNvSpPr/>
            <p:nvPr/>
          </p:nvSpPr>
          <p:spPr>
            <a:xfrm>
              <a:off x="569668" y="3311027"/>
              <a:ext cx="10829064" cy="738664"/>
            </a:xfrm>
            <a:prstGeom prst="rect">
              <a:avLst/>
            </a:prstGeom>
          </p:spPr>
          <p:txBody>
            <a:bodyPr wrap="square">
              <a:spAutoFit/>
            </a:bodyPr>
            <a:lstStyle/>
            <a:p>
              <a:r>
                <a:rPr kumimoji="1" lang="zh-CN" altLang="zh-CN" sz="1119" dirty="0">
                  <a:solidFill>
                    <a:srgbClr val="000000"/>
                  </a:solidFill>
                  <a:latin typeface="Microsoft YaHei" panose="020B0503020204020204" pitchFamily="34" charset="-122"/>
                  <a:ea typeface="Microsoft YaHei" panose="020B0503020204020204" pitchFamily="34" charset="-122"/>
                </a:rPr>
                <a:t>Passenger protocol: The packet protocol before encapsulation is called passenger protocol.</a:t>
              </a:r>
            </a:p>
            <a:p>
              <a:r>
                <a:rPr kumimoji="1" lang="zh-CN" altLang="zh-CN" sz="1119" dirty="0">
                  <a:solidFill>
                    <a:srgbClr val="000000"/>
                  </a:solidFill>
                  <a:latin typeface="Microsoft YaHei" panose="020B0503020204020204" pitchFamily="34" charset="-122"/>
                  <a:ea typeface="Microsoft YaHei" panose="020B0503020204020204" pitchFamily="34" charset="-122"/>
                </a:rPr>
                <a:t>Encapsulation Protocol (Encapsulation Protocol): The foregoing GRE protocol is called the encapsulation protocol, also called the carrier protocol (Carrier Protocol).</a:t>
              </a:r>
            </a:p>
            <a:p>
              <a:r>
                <a:rPr kumimoji="1" lang="zh-CN" altLang="zh-CN" sz="1119" dirty="0">
                  <a:solidFill>
                    <a:srgbClr val="000000"/>
                  </a:solidFill>
                  <a:latin typeface="Microsoft YaHei" panose="020B0503020204020204" pitchFamily="34" charset="-122"/>
                  <a:ea typeface="Microsoft YaHei" panose="020B0503020204020204" pitchFamily="34" charset="-122"/>
                </a:rPr>
                <a:t>Transport protocol (Transport Protocol or Delivery Protocol): A protocol that forwards encapsulated packets is referred to as a transport protocol.</a:t>
              </a:r>
            </a:p>
          </p:txBody>
        </p:sp>
        <p:grpSp>
          <p:nvGrpSpPr>
            <p:cNvPr id="26" name="组合 25">
              <a:extLst>
                <a:ext uri="{FF2B5EF4-FFF2-40B4-BE49-F238E27FC236}">
                  <a16:creationId xmlns:a16="http://schemas.microsoft.com/office/drawing/2014/main" id="{E2C1D684-EB76-42E4-B9EF-64F3194B4AB6}"/>
                </a:ext>
              </a:extLst>
            </p:cNvPr>
            <p:cNvGrpSpPr/>
            <p:nvPr/>
          </p:nvGrpSpPr>
          <p:grpSpPr>
            <a:xfrm>
              <a:off x="580048" y="1780924"/>
              <a:ext cx="11222865" cy="1598266"/>
              <a:chOff x="580048" y="1780924"/>
              <a:chExt cx="11324292" cy="1598266"/>
            </a:xfrm>
          </p:grpSpPr>
          <p:pic>
            <p:nvPicPr>
              <p:cNvPr id="28" name="d0e141">
                <a:extLst>
                  <a:ext uri="{FF2B5EF4-FFF2-40B4-BE49-F238E27FC236}">
                    <a16:creationId xmlns:a16="http://schemas.microsoft.com/office/drawing/2014/main" id="{4C0F24F5-17F8-464C-A857-98273488CB2B}"/>
                  </a:ext>
                </a:extLst>
              </p:cNvPr>
              <p:cNvPicPr>
                <a:picLocks noChangeAspect="1" noChangeArrowheads="1"/>
              </p:cNvPicPr>
              <p:nvPr/>
            </p:nvPicPr>
            <p:blipFill>
              <a:blip r:embed="rId4" cstate="print"/>
              <a:srcRect/>
              <a:stretch>
                <a:fillRect/>
              </a:stretch>
            </p:blipFill>
            <p:spPr bwMode="auto">
              <a:xfrm>
                <a:off x="580048" y="1859791"/>
                <a:ext cx="4392488" cy="1296144"/>
              </a:xfrm>
              <a:prstGeom prst="rect">
                <a:avLst/>
              </a:prstGeom>
              <a:noFill/>
              <a:ln w="9525">
                <a:noFill/>
                <a:miter lim="800000"/>
                <a:headEnd/>
                <a:tailEnd/>
              </a:ln>
            </p:spPr>
          </p:pic>
          <p:pic>
            <p:nvPicPr>
              <p:cNvPr id="29" name="Picture 2">
                <a:extLst>
                  <a:ext uri="{FF2B5EF4-FFF2-40B4-BE49-F238E27FC236}">
                    <a16:creationId xmlns:a16="http://schemas.microsoft.com/office/drawing/2014/main" id="{A39EBAAD-A05D-4EB9-8794-254AA9A52AF0}"/>
                  </a:ext>
                </a:extLst>
              </p:cNvPr>
              <p:cNvPicPr>
                <a:picLocks noChangeAspect="1" noChangeArrowheads="1"/>
              </p:cNvPicPr>
              <p:nvPr/>
            </p:nvPicPr>
            <p:blipFill>
              <a:blip r:embed="rId5" cstate="print"/>
              <a:srcRect/>
              <a:stretch>
                <a:fillRect/>
              </a:stretch>
            </p:blipFill>
            <p:spPr bwMode="auto">
              <a:xfrm>
                <a:off x="6456040" y="1780924"/>
                <a:ext cx="5448300" cy="1598266"/>
              </a:xfrm>
              <a:prstGeom prst="rect">
                <a:avLst/>
              </a:prstGeom>
              <a:noFill/>
              <a:ln w="9525">
                <a:noFill/>
                <a:miter lim="800000"/>
                <a:headEnd/>
                <a:tailEnd/>
              </a:ln>
            </p:spPr>
          </p:pic>
          <p:cxnSp>
            <p:nvCxnSpPr>
              <p:cNvPr id="30" name="连接符: 肘形 29">
                <a:extLst>
                  <a:ext uri="{FF2B5EF4-FFF2-40B4-BE49-F238E27FC236}">
                    <a16:creationId xmlns:a16="http://schemas.microsoft.com/office/drawing/2014/main" id="{5EEE185E-940A-4C68-BE04-728183E998AB}"/>
                  </a:ext>
                </a:extLst>
              </p:cNvPr>
              <p:cNvCxnSpPr>
                <a:cxnSpLocks/>
                <a:endCxn id="29" idx="1"/>
              </p:cNvCxnSpPr>
              <p:nvPr/>
            </p:nvCxnSpPr>
            <p:spPr>
              <a:xfrm>
                <a:off x="2440252" y="2580057"/>
                <a:ext cx="4015788" cy="12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305C7EC9-1B06-4AC5-8DF4-8D280767B696}"/>
                </a:ext>
              </a:extLst>
            </p:cNvPr>
            <p:cNvSpPr/>
            <p:nvPr/>
          </p:nvSpPr>
          <p:spPr>
            <a:xfrm>
              <a:off x="479376" y="1857696"/>
              <a:ext cx="11142956" cy="2189057"/>
            </a:xfrm>
            <a:prstGeom prst="rect">
              <a:avLst/>
            </a:prstGeom>
            <a:noFill/>
            <a:ln w="6350">
              <a:solidFill>
                <a:schemeClr val="tx1">
                  <a:lumMod val="10000"/>
                  <a:lumOff val="90000"/>
                </a:schemeClr>
              </a:solidFill>
              <a:miter lim="400000"/>
            </a:ln>
          </p:spPr>
          <p:txBody>
            <a:bodyPr lIns="22519" tIns="22519" rIns="22519" bIns="22519" rtlCol="0" anchor="ctr"/>
            <a:lstStyle/>
            <a:p>
              <a:pPr algn="ctr" defTabSz="762635" hangingPunct="0"/>
              <a:endParaRPr lang="zh-CN" altLang="en-US"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481927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864345" y="190500"/>
            <a:ext cx="11521280"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rPr>
              <a:t>GIP6 for GRE</a:t>
            </a:r>
            <a:r>
              <a:rPr lang="zh-CN" altLang="en-US" sz="3200" dirty="0">
                <a:solidFill>
                  <a:srgbClr val="212529"/>
                </a:solidFill>
                <a:latin typeface="微软雅黑" panose="020B0503020204020204" pitchFamily="34" charset="-122"/>
                <a:ea typeface="微软雅黑" panose="020B0503020204020204" pitchFamily="34" charset="-122"/>
              </a:rPr>
              <a:t>：</a:t>
            </a:r>
            <a:r>
              <a:rPr lang="en-US" altLang="zh-CN" sz="3200" dirty="0">
                <a:solidFill>
                  <a:srgbClr val="212529"/>
                </a:solidFill>
                <a:latin typeface="微软雅黑" panose="020B0503020204020204" pitchFamily="34" charset="-122"/>
                <a:ea typeface="微软雅黑" panose="020B0503020204020204" pitchFamily="34" charset="-122"/>
              </a:rPr>
              <a:t> Simplifies Encapsulation on IPv6 Networks</a:t>
            </a:r>
            <a:endParaRPr lang="zh-CN" altLang="en-US" sz="3200" dirty="0">
              <a:solidFill>
                <a:srgbClr val="212529"/>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2020418-E9B1-4501-BA09-2877D6D17CEC}"/>
              </a:ext>
            </a:extLst>
          </p:cNvPr>
          <p:cNvGrpSpPr/>
          <p:nvPr/>
        </p:nvGrpSpPr>
        <p:grpSpPr>
          <a:xfrm>
            <a:off x="994573" y="798786"/>
            <a:ext cx="11031013" cy="2558206"/>
            <a:chOff x="609603" y="798786"/>
            <a:chExt cx="11204027" cy="3544824"/>
          </a:xfrm>
        </p:grpSpPr>
        <p:sp>
          <p:nvSpPr>
            <p:cNvPr id="56" name="矩形 55">
              <a:extLst>
                <a:ext uri="{FF2B5EF4-FFF2-40B4-BE49-F238E27FC236}">
                  <a16:creationId xmlns:a16="http://schemas.microsoft.com/office/drawing/2014/main" id="{EDA9F452-B659-42CC-B95B-7DABB338AFE8}"/>
                </a:ext>
              </a:extLst>
            </p:cNvPr>
            <p:cNvSpPr/>
            <p:nvPr/>
          </p:nvSpPr>
          <p:spPr>
            <a:xfrm>
              <a:off x="609603" y="798786"/>
              <a:ext cx="11204027" cy="3544824"/>
            </a:xfrm>
            <a:prstGeom prst="rect">
              <a:avLst/>
            </a:prstGeom>
            <a:solidFill>
              <a:srgbClr val="F2F2F2"/>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78" fontAlgn="auto">
                <a:lnSpc>
                  <a:spcPct val="150000"/>
                </a:lnSpc>
                <a:spcBef>
                  <a:spcPts val="0"/>
                </a:spcBef>
                <a:spcAft>
                  <a:spcPts val="0"/>
                </a:spcAft>
              </a:pPr>
              <a:endParaRPr lang="en-US" altLang="zh-CN" sz="1600" b="1" dirty="0">
                <a:solidFill>
                  <a:srgbClr val="C00000"/>
                </a:solidFill>
                <a:latin typeface="Arial"/>
                <a:ea typeface="微软雅黑"/>
              </a:endParaRPr>
            </a:p>
          </p:txBody>
        </p:sp>
        <p:cxnSp>
          <p:nvCxnSpPr>
            <p:cNvPr id="57" name="直接连接符 56">
              <a:extLst>
                <a:ext uri="{FF2B5EF4-FFF2-40B4-BE49-F238E27FC236}">
                  <a16:creationId xmlns:a16="http://schemas.microsoft.com/office/drawing/2014/main" id="{D274136B-2A20-4697-B341-B8569E4311AF}"/>
                </a:ext>
              </a:extLst>
            </p:cNvPr>
            <p:cNvCxnSpPr/>
            <p:nvPr/>
          </p:nvCxnSpPr>
          <p:spPr>
            <a:xfrm>
              <a:off x="2980120" y="2295575"/>
              <a:ext cx="0" cy="1720814"/>
            </a:xfrm>
            <a:prstGeom prst="line">
              <a:avLst/>
            </a:prstGeom>
            <a:noFill/>
            <a:ln w="9525" cap="flat" cmpd="sng" algn="ctr">
              <a:solidFill>
                <a:srgbClr val="4F81BD">
                  <a:shade val="95000"/>
                  <a:satMod val="105000"/>
                </a:srgbClr>
              </a:solidFill>
              <a:prstDash val="solid"/>
            </a:ln>
            <a:effectLst/>
          </p:spPr>
        </p:cxnSp>
        <p:cxnSp>
          <p:nvCxnSpPr>
            <p:cNvPr id="58" name="直接连接符 57">
              <a:extLst>
                <a:ext uri="{FF2B5EF4-FFF2-40B4-BE49-F238E27FC236}">
                  <a16:creationId xmlns:a16="http://schemas.microsoft.com/office/drawing/2014/main" id="{E57FCA40-3D06-4570-942E-E9BC0E9E2632}"/>
                </a:ext>
              </a:extLst>
            </p:cNvPr>
            <p:cNvCxnSpPr/>
            <p:nvPr/>
          </p:nvCxnSpPr>
          <p:spPr>
            <a:xfrm>
              <a:off x="8275697" y="2295575"/>
              <a:ext cx="0" cy="1720814"/>
            </a:xfrm>
            <a:prstGeom prst="line">
              <a:avLst/>
            </a:prstGeom>
            <a:noFill/>
            <a:ln w="9525" cap="flat" cmpd="sng" algn="ctr">
              <a:solidFill>
                <a:srgbClr val="4F81BD">
                  <a:shade val="95000"/>
                  <a:satMod val="105000"/>
                </a:srgbClr>
              </a:solidFill>
              <a:prstDash val="solid"/>
            </a:ln>
            <a:effectLst/>
          </p:spPr>
        </p:cxnSp>
        <p:sp>
          <p:nvSpPr>
            <p:cNvPr id="59" name="雲形吹き出し 8">
              <a:extLst>
                <a:ext uri="{FF2B5EF4-FFF2-40B4-BE49-F238E27FC236}">
                  <a16:creationId xmlns:a16="http://schemas.microsoft.com/office/drawing/2014/main" id="{0EABA609-01EE-4AFC-BC03-52969F95AA91}"/>
                </a:ext>
              </a:extLst>
            </p:cNvPr>
            <p:cNvSpPr/>
            <p:nvPr/>
          </p:nvSpPr>
          <p:spPr>
            <a:xfrm>
              <a:off x="3144725" y="1909892"/>
              <a:ext cx="5046261" cy="847642"/>
            </a:xfrm>
            <a:prstGeom prst="cloudCallout">
              <a:avLst>
                <a:gd name="adj1" fmla="val 24289"/>
                <a:gd name="adj2" fmla="val -48045"/>
              </a:avLst>
            </a:prstGeom>
            <a:solidFill>
              <a:srgbClr val="1F497D">
                <a:lumMod val="20000"/>
                <a:lumOff val="80000"/>
              </a:srgbClr>
            </a:solidFill>
            <a:ln w="12700" cap="flat" cmpd="sng" algn="ctr">
              <a:solidFill>
                <a:srgbClr val="0070C0"/>
              </a:solidFill>
              <a:prstDash val="solid"/>
            </a:ln>
            <a:effectLst>
              <a:outerShdw blurRad="63500" sx="101000" sy="101000" algn="ctr" rotWithShape="0">
                <a:sysClr val="windowText" lastClr="000000">
                  <a:lumMod val="50000"/>
                  <a:lumOff val="50000"/>
                  <a:alpha val="40000"/>
                </a:sysClr>
              </a:outerShdw>
            </a:effectLst>
          </p:spPr>
          <p:txBody>
            <a:bodyPr lIns="0" tIns="0" rIns="0" bIns="0" anchor="ctr" anchorCtr="1">
              <a:normAutofit/>
            </a:bodyPr>
            <a:lstStyle/>
            <a:p>
              <a:pPr algn="ctr" defTabSz="914478" fontAlgn="auto">
                <a:spcBef>
                  <a:spcPts val="0"/>
                </a:spcBef>
                <a:spcAft>
                  <a:spcPts val="0"/>
                </a:spcAft>
                <a:defRPr/>
              </a:pPr>
              <a:r>
                <a:rPr kumimoji="1" lang="en-US" altLang="zh-CN" sz="1400" b="1" kern="0" dirty="0">
                  <a:solidFill>
                    <a:srgbClr val="595959"/>
                  </a:solidFill>
                  <a:latin typeface="微软雅黑" panose="020B0503020204020204" pitchFamily="34" charset="-122"/>
                  <a:ea typeface="微软雅黑" panose="020B0503020204020204" pitchFamily="34" charset="-122"/>
                </a:rPr>
                <a:t>Internet</a:t>
              </a:r>
            </a:p>
          </p:txBody>
        </p:sp>
        <p:sp>
          <p:nvSpPr>
            <p:cNvPr id="60" name="雲形吹き出し 8">
              <a:extLst>
                <a:ext uri="{FF2B5EF4-FFF2-40B4-BE49-F238E27FC236}">
                  <a16:creationId xmlns:a16="http://schemas.microsoft.com/office/drawing/2014/main" id="{AF94ACDF-511F-41C9-875B-40CE498D9502}"/>
                </a:ext>
              </a:extLst>
            </p:cNvPr>
            <p:cNvSpPr/>
            <p:nvPr/>
          </p:nvSpPr>
          <p:spPr>
            <a:xfrm>
              <a:off x="7502509" y="1003488"/>
              <a:ext cx="2076367" cy="587257"/>
            </a:xfrm>
            <a:prstGeom prst="cloudCallout">
              <a:avLst>
                <a:gd name="adj1" fmla="val 24289"/>
                <a:gd name="adj2" fmla="val -48045"/>
              </a:avLst>
            </a:prstGeom>
            <a:solidFill>
              <a:sysClr val="window" lastClr="FFFFFF">
                <a:lumMod val="95000"/>
              </a:sysClr>
            </a:solidFill>
            <a:ln w="12700" cap="flat" cmpd="sng" algn="ctr">
              <a:solidFill>
                <a:srgbClr val="0662AA"/>
              </a:solidFill>
              <a:prstDash val="solid"/>
            </a:ln>
            <a:effectLst>
              <a:outerShdw blurRad="63500" sx="101000" sy="101000" algn="ctr" rotWithShape="0">
                <a:sysClr val="windowText" lastClr="000000">
                  <a:lumMod val="50000"/>
                  <a:lumOff val="50000"/>
                  <a:alpha val="40000"/>
                </a:sysClr>
              </a:outerShdw>
            </a:effectLst>
          </p:spPr>
          <p:txBody>
            <a:bodyPr lIns="0" tIns="0" rIns="0" bIns="0" anchor="ctr" anchorCtr="1">
              <a:normAutofit/>
            </a:bodyPr>
            <a:lstStyle/>
            <a:p>
              <a:pPr algn="ctr" defTabSz="914478" fontAlgn="auto">
                <a:spcBef>
                  <a:spcPts val="0"/>
                </a:spcBef>
                <a:spcAft>
                  <a:spcPts val="0"/>
                </a:spcAft>
                <a:defRPr/>
              </a:pPr>
              <a:r>
                <a:rPr kumimoji="1" lang="zh-CN" altLang="en-US" sz="1400" b="1" kern="0" dirty="0">
                  <a:solidFill>
                    <a:srgbClr val="6A6A6A"/>
                  </a:solidFill>
                  <a:latin typeface="微软雅黑" panose="020B0503020204020204" pitchFamily="34" charset="-122"/>
                  <a:ea typeface="微软雅黑" panose="020B0503020204020204" pitchFamily="34" charset="-122"/>
                </a:rPr>
                <a:t>云专网</a:t>
              </a:r>
              <a:endParaRPr kumimoji="1" lang="en-US" altLang="zh-CN" sz="1400" b="1" kern="0" dirty="0">
                <a:solidFill>
                  <a:srgbClr val="6A6A6A"/>
                </a:solidFill>
                <a:latin typeface="微软雅黑" panose="020B0503020204020204" pitchFamily="34" charset="-122"/>
                <a:ea typeface="微软雅黑" panose="020B0503020204020204" pitchFamily="34" charset="-122"/>
              </a:endParaRPr>
            </a:p>
          </p:txBody>
        </p:sp>
        <p:grpSp>
          <p:nvGrpSpPr>
            <p:cNvPr id="61" name="组合 262">
              <a:extLst>
                <a:ext uri="{FF2B5EF4-FFF2-40B4-BE49-F238E27FC236}">
                  <a16:creationId xmlns:a16="http://schemas.microsoft.com/office/drawing/2014/main" id="{59AE9382-517F-4C76-83CD-FFDB46BCBEC7}"/>
                </a:ext>
              </a:extLst>
            </p:cNvPr>
            <p:cNvGrpSpPr/>
            <p:nvPr/>
          </p:nvGrpSpPr>
          <p:grpSpPr>
            <a:xfrm>
              <a:off x="8492995" y="2183737"/>
              <a:ext cx="313747" cy="382548"/>
              <a:chOff x="6378575" y="2882900"/>
              <a:chExt cx="858950" cy="865188"/>
            </a:xfrm>
            <a:solidFill>
              <a:sysClr val="window" lastClr="FFFFFF">
                <a:lumMod val="50000"/>
              </a:sysClr>
            </a:solidFill>
          </p:grpSpPr>
          <p:sp>
            <p:nvSpPr>
              <p:cNvPr id="62" name="Freeform 11">
                <a:extLst>
                  <a:ext uri="{FF2B5EF4-FFF2-40B4-BE49-F238E27FC236}">
                    <a16:creationId xmlns:a16="http://schemas.microsoft.com/office/drawing/2014/main" id="{CC47984C-A804-4697-B0AF-BC10C6B4ABB3}"/>
                  </a:ext>
                </a:extLst>
              </p:cNvPr>
              <p:cNvSpPr>
                <a:spLocks/>
              </p:cNvSpPr>
              <p:nvPr/>
            </p:nvSpPr>
            <p:spPr bwMode="auto">
              <a:xfrm>
                <a:off x="6378575" y="2882900"/>
                <a:ext cx="425450" cy="179388"/>
              </a:xfrm>
              <a:custGeom>
                <a:avLst/>
                <a:gdLst/>
                <a:ahLst/>
                <a:cxnLst>
                  <a:cxn ang="0">
                    <a:pos x="3889" y="0"/>
                  </a:cxn>
                  <a:cxn ang="0">
                    <a:pos x="5834" y="1637"/>
                  </a:cxn>
                  <a:cxn ang="0">
                    <a:pos x="7779" y="3274"/>
                  </a:cxn>
                  <a:cxn ang="0">
                    <a:pos x="3889" y="3274"/>
                  </a:cxn>
                  <a:cxn ang="0">
                    <a:pos x="0" y="3274"/>
                  </a:cxn>
                  <a:cxn ang="0">
                    <a:pos x="1944" y="1637"/>
                  </a:cxn>
                  <a:cxn ang="0">
                    <a:pos x="3889" y="0"/>
                  </a:cxn>
                </a:cxnLst>
                <a:rect l="0" t="0" r="r" b="b"/>
                <a:pathLst>
                  <a:path w="7779" h="3274">
                    <a:moveTo>
                      <a:pt x="3889" y="0"/>
                    </a:moveTo>
                    <a:lnTo>
                      <a:pt x="5834" y="1637"/>
                    </a:lnTo>
                    <a:lnTo>
                      <a:pt x="7779" y="3274"/>
                    </a:lnTo>
                    <a:lnTo>
                      <a:pt x="3889" y="3274"/>
                    </a:lnTo>
                    <a:lnTo>
                      <a:pt x="0" y="3274"/>
                    </a:lnTo>
                    <a:lnTo>
                      <a:pt x="1944" y="1637"/>
                    </a:lnTo>
                    <a:lnTo>
                      <a:pt x="3889" y="0"/>
                    </a:lnTo>
                    <a:close/>
                  </a:path>
                </a:pathLst>
              </a:custGeom>
              <a:solidFill>
                <a:srgbClr val="7F7F7F"/>
              </a:solid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63" name="Freeform 12">
                <a:extLst>
                  <a:ext uri="{FF2B5EF4-FFF2-40B4-BE49-F238E27FC236}">
                    <a16:creationId xmlns:a16="http://schemas.microsoft.com/office/drawing/2014/main" id="{569BF47E-E44E-43FD-A9E1-68C841F183B7}"/>
                  </a:ext>
                </a:extLst>
              </p:cNvPr>
              <p:cNvSpPr>
                <a:spLocks/>
              </p:cNvSpPr>
              <p:nvPr/>
            </p:nvSpPr>
            <p:spPr bwMode="auto">
              <a:xfrm>
                <a:off x="6810487" y="3300413"/>
                <a:ext cx="425451" cy="179387"/>
              </a:xfrm>
              <a:custGeom>
                <a:avLst/>
                <a:gdLst/>
                <a:ahLst/>
                <a:cxnLst>
                  <a:cxn ang="0">
                    <a:pos x="3890" y="0"/>
                  </a:cxn>
                  <a:cxn ang="0">
                    <a:pos x="5834" y="1638"/>
                  </a:cxn>
                  <a:cxn ang="0">
                    <a:pos x="7779" y="3275"/>
                  </a:cxn>
                  <a:cxn ang="0">
                    <a:pos x="3890" y="3275"/>
                  </a:cxn>
                  <a:cxn ang="0">
                    <a:pos x="0" y="3275"/>
                  </a:cxn>
                  <a:cxn ang="0">
                    <a:pos x="1945" y="1638"/>
                  </a:cxn>
                  <a:cxn ang="0">
                    <a:pos x="3890" y="0"/>
                  </a:cxn>
                </a:cxnLst>
                <a:rect l="0" t="0" r="r" b="b"/>
                <a:pathLst>
                  <a:path w="7779" h="3275">
                    <a:moveTo>
                      <a:pt x="3890" y="0"/>
                    </a:moveTo>
                    <a:lnTo>
                      <a:pt x="5834" y="1638"/>
                    </a:lnTo>
                    <a:lnTo>
                      <a:pt x="7779" y="3275"/>
                    </a:lnTo>
                    <a:lnTo>
                      <a:pt x="3890" y="3275"/>
                    </a:lnTo>
                    <a:lnTo>
                      <a:pt x="0" y="3275"/>
                    </a:lnTo>
                    <a:lnTo>
                      <a:pt x="1945" y="1638"/>
                    </a:lnTo>
                    <a:lnTo>
                      <a:pt x="3890" y="0"/>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64" name="Freeform 13">
                <a:extLst>
                  <a:ext uri="{FF2B5EF4-FFF2-40B4-BE49-F238E27FC236}">
                    <a16:creationId xmlns:a16="http://schemas.microsoft.com/office/drawing/2014/main" id="{ADB7A3B0-869A-43D6-9384-9BF39DD62CB3}"/>
                  </a:ext>
                </a:extLst>
              </p:cNvPr>
              <p:cNvSpPr>
                <a:spLocks noEditPoints="1"/>
              </p:cNvSpPr>
              <p:nvPr/>
            </p:nvSpPr>
            <p:spPr bwMode="auto">
              <a:xfrm>
                <a:off x="6810487" y="3502025"/>
                <a:ext cx="427038" cy="246063"/>
              </a:xfrm>
              <a:custGeom>
                <a:avLst/>
                <a:gdLst/>
                <a:ahLst/>
                <a:cxnLst>
                  <a:cxn ang="0">
                    <a:pos x="7792" y="0"/>
                  </a:cxn>
                  <a:cxn ang="0">
                    <a:pos x="0" y="0"/>
                  </a:cxn>
                  <a:cxn ang="0">
                    <a:pos x="0" y="4498"/>
                  </a:cxn>
                  <a:cxn ang="0">
                    <a:pos x="7792" y="4498"/>
                  </a:cxn>
                  <a:cxn ang="0">
                    <a:pos x="7792" y="0"/>
                  </a:cxn>
                  <a:cxn ang="0">
                    <a:pos x="687" y="578"/>
                  </a:cxn>
                  <a:cxn ang="0">
                    <a:pos x="2079" y="578"/>
                  </a:cxn>
                  <a:cxn ang="0">
                    <a:pos x="2079" y="1971"/>
                  </a:cxn>
                  <a:cxn ang="0">
                    <a:pos x="687" y="1971"/>
                  </a:cxn>
                  <a:cxn ang="0">
                    <a:pos x="687" y="578"/>
                  </a:cxn>
                  <a:cxn ang="0">
                    <a:pos x="687" y="2473"/>
                  </a:cxn>
                  <a:cxn ang="0">
                    <a:pos x="2079" y="2473"/>
                  </a:cxn>
                  <a:cxn ang="0">
                    <a:pos x="2079" y="3866"/>
                  </a:cxn>
                  <a:cxn ang="0">
                    <a:pos x="687" y="3866"/>
                  </a:cxn>
                  <a:cxn ang="0">
                    <a:pos x="687" y="2473"/>
                  </a:cxn>
                  <a:cxn ang="0">
                    <a:pos x="2361" y="2473"/>
                  </a:cxn>
                  <a:cxn ang="0">
                    <a:pos x="3755" y="2473"/>
                  </a:cxn>
                  <a:cxn ang="0">
                    <a:pos x="3755" y="3866"/>
                  </a:cxn>
                  <a:cxn ang="0">
                    <a:pos x="2361" y="3866"/>
                  </a:cxn>
                  <a:cxn ang="0">
                    <a:pos x="2361" y="2473"/>
                  </a:cxn>
                  <a:cxn ang="0">
                    <a:pos x="4037" y="2473"/>
                  </a:cxn>
                  <a:cxn ang="0">
                    <a:pos x="5429" y="2473"/>
                  </a:cxn>
                  <a:cxn ang="0">
                    <a:pos x="5429" y="3866"/>
                  </a:cxn>
                  <a:cxn ang="0">
                    <a:pos x="4037" y="3866"/>
                  </a:cxn>
                  <a:cxn ang="0">
                    <a:pos x="4037" y="2473"/>
                  </a:cxn>
                  <a:cxn ang="0">
                    <a:pos x="2361" y="578"/>
                  </a:cxn>
                  <a:cxn ang="0">
                    <a:pos x="3755" y="578"/>
                  </a:cxn>
                  <a:cxn ang="0">
                    <a:pos x="3755" y="1971"/>
                  </a:cxn>
                  <a:cxn ang="0">
                    <a:pos x="2361" y="1971"/>
                  </a:cxn>
                  <a:cxn ang="0">
                    <a:pos x="2361" y="578"/>
                  </a:cxn>
                  <a:cxn ang="0">
                    <a:pos x="4037" y="578"/>
                  </a:cxn>
                  <a:cxn ang="0">
                    <a:pos x="5429" y="578"/>
                  </a:cxn>
                  <a:cxn ang="0">
                    <a:pos x="5429" y="1971"/>
                  </a:cxn>
                  <a:cxn ang="0">
                    <a:pos x="4037" y="1971"/>
                  </a:cxn>
                  <a:cxn ang="0">
                    <a:pos x="4037" y="578"/>
                  </a:cxn>
                  <a:cxn ang="0">
                    <a:pos x="5713" y="578"/>
                  </a:cxn>
                  <a:cxn ang="0">
                    <a:pos x="7105" y="578"/>
                  </a:cxn>
                  <a:cxn ang="0">
                    <a:pos x="7105" y="1971"/>
                  </a:cxn>
                  <a:cxn ang="0">
                    <a:pos x="5713" y="1971"/>
                  </a:cxn>
                  <a:cxn ang="0">
                    <a:pos x="5713" y="578"/>
                  </a:cxn>
                  <a:cxn ang="0">
                    <a:pos x="5713" y="2473"/>
                  </a:cxn>
                  <a:cxn ang="0">
                    <a:pos x="7105" y="2473"/>
                  </a:cxn>
                  <a:cxn ang="0">
                    <a:pos x="7105" y="3866"/>
                  </a:cxn>
                  <a:cxn ang="0">
                    <a:pos x="5713" y="3866"/>
                  </a:cxn>
                  <a:cxn ang="0">
                    <a:pos x="5713" y="2473"/>
                  </a:cxn>
                </a:cxnLst>
                <a:rect l="0" t="0" r="r" b="b"/>
                <a:pathLst>
                  <a:path w="7792" h="4498">
                    <a:moveTo>
                      <a:pt x="7792" y="0"/>
                    </a:moveTo>
                    <a:lnTo>
                      <a:pt x="0" y="0"/>
                    </a:lnTo>
                    <a:lnTo>
                      <a:pt x="0" y="4498"/>
                    </a:lnTo>
                    <a:lnTo>
                      <a:pt x="7792" y="4498"/>
                    </a:lnTo>
                    <a:lnTo>
                      <a:pt x="7792" y="0"/>
                    </a:lnTo>
                    <a:close/>
                    <a:moveTo>
                      <a:pt x="687" y="578"/>
                    </a:moveTo>
                    <a:lnTo>
                      <a:pt x="2079" y="578"/>
                    </a:lnTo>
                    <a:lnTo>
                      <a:pt x="2079" y="1971"/>
                    </a:lnTo>
                    <a:lnTo>
                      <a:pt x="687" y="1971"/>
                    </a:lnTo>
                    <a:lnTo>
                      <a:pt x="687" y="578"/>
                    </a:lnTo>
                    <a:close/>
                    <a:moveTo>
                      <a:pt x="687" y="2473"/>
                    </a:moveTo>
                    <a:lnTo>
                      <a:pt x="2079" y="2473"/>
                    </a:lnTo>
                    <a:lnTo>
                      <a:pt x="2079" y="3866"/>
                    </a:lnTo>
                    <a:lnTo>
                      <a:pt x="687" y="3866"/>
                    </a:lnTo>
                    <a:lnTo>
                      <a:pt x="687" y="2473"/>
                    </a:lnTo>
                    <a:close/>
                    <a:moveTo>
                      <a:pt x="2361" y="2473"/>
                    </a:moveTo>
                    <a:lnTo>
                      <a:pt x="3755" y="2473"/>
                    </a:lnTo>
                    <a:lnTo>
                      <a:pt x="3755" y="3866"/>
                    </a:lnTo>
                    <a:lnTo>
                      <a:pt x="2361" y="3866"/>
                    </a:lnTo>
                    <a:lnTo>
                      <a:pt x="2361" y="2473"/>
                    </a:lnTo>
                    <a:close/>
                    <a:moveTo>
                      <a:pt x="4037" y="2473"/>
                    </a:moveTo>
                    <a:lnTo>
                      <a:pt x="5429" y="2473"/>
                    </a:lnTo>
                    <a:lnTo>
                      <a:pt x="5429" y="3866"/>
                    </a:lnTo>
                    <a:lnTo>
                      <a:pt x="4037" y="3866"/>
                    </a:lnTo>
                    <a:lnTo>
                      <a:pt x="4037" y="2473"/>
                    </a:lnTo>
                    <a:close/>
                    <a:moveTo>
                      <a:pt x="2361" y="578"/>
                    </a:moveTo>
                    <a:lnTo>
                      <a:pt x="3755" y="578"/>
                    </a:lnTo>
                    <a:lnTo>
                      <a:pt x="3755" y="1971"/>
                    </a:lnTo>
                    <a:lnTo>
                      <a:pt x="2361" y="1971"/>
                    </a:lnTo>
                    <a:lnTo>
                      <a:pt x="2361" y="578"/>
                    </a:lnTo>
                    <a:close/>
                    <a:moveTo>
                      <a:pt x="4037" y="578"/>
                    </a:moveTo>
                    <a:lnTo>
                      <a:pt x="5429" y="578"/>
                    </a:lnTo>
                    <a:lnTo>
                      <a:pt x="5429" y="1971"/>
                    </a:lnTo>
                    <a:lnTo>
                      <a:pt x="4037" y="1971"/>
                    </a:lnTo>
                    <a:lnTo>
                      <a:pt x="4037" y="578"/>
                    </a:lnTo>
                    <a:close/>
                    <a:moveTo>
                      <a:pt x="5713" y="578"/>
                    </a:moveTo>
                    <a:lnTo>
                      <a:pt x="7105" y="578"/>
                    </a:lnTo>
                    <a:lnTo>
                      <a:pt x="7105" y="1971"/>
                    </a:lnTo>
                    <a:lnTo>
                      <a:pt x="5713" y="1971"/>
                    </a:lnTo>
                    <a:lnTo>
                      <a:pt x="5713" y="578"/>
                    </a:lnTo>
                    <a:close/>
                    <a:moveTo>
                      <a:pt x="5713" y="2473"/>
                    </a:moveTo>
                    <a:lnTo>
                      <a:pt x="7105" y="2473"/>
                    </a:lnTo>
                    <a:lnTo>
                      <a:pt x="7105" y="3866"/>
                    </a:lnTo>
                    <a:lnTo>
                      <a:pt x="5713" y="3866"/>
                    </a:lnTo>
                    <a:lnTo>
                      <a:pt x="5713" y="2473"/>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65" name="Freeform 14">
                <a:extLst>
                  <a:ext uri="{FF2B5EF4-FFF2-40B4-BE49-F238E27FC236}">
                    <a16:creationId xmlns:a16="http://schemas.microsoft.com/office/drawing/2014/main" id="{6103EDFE-0070-40BD-9D40-70EB1DBA3F88}"/>
                  </a:ext>
                </a:extLst>
              </p:cNvPr>
              <p:cNvSpPr>
                <a:spLocks noEditPoints="1"/>
              </p:cNvSpPr>
              <p:nvPr/>
            </p:nvSpPr>
            <p:spPr bwMode="auto">
              <a:xfrm>
                <a:off x="6378575" y="3081338"/>
                <a:ext cx="427038" cy="666750"/>
              </a:xfrm>
              <a:custGeom>
                <a:avLst/>
                <a:gdLst/>
                <a:ahLst/>
                <a:cxnLst>
                  <a:cxn ang="0">
                    <a:pos x="7792" y="0"/>
                  </a:cxn>
                  <a:cxn ang="0">
                    <a:pos x="0" y="12190"/>
                  </a:cxn>
                  <a:cxn ang="0">
                    <a:pos x="687" y="690"/>
                  </a:cxn>
                  <a:cxn ang="0">
                    <a:pos x="2079" y="2084"/>
                  </a:cxn>
                  <a:cxn ang="0">
                    <a:pos x="687" y="690"/>
                  </a:cxn>
                  <a:cxn ang="0">
                    <a:pos x="2079" y="10165"/>
                  </a:cxn>
                  <a:cxn ang="0">
                    <a:pos x="687" y="11558"/>
                  </a:cxn>
                  <a:cxn ang="0">
                    <a:pos x="2363" y="10165"/>
                  </a:cxn>
                  <a:cxn ang="0">
                    <a:pos x="3755" y="11558"/>
                  </a:cxn>
                  <a:cxn ang="0">
                    <a:pos x="2363" y="10165"/>
                  </a:cxn>
                  <a:cxn ang="0">
                    <a:pos x="5431" y="10165"/>
                  </a:cxn>
                  <a:cxn ang="0">
                    <a:pos x="4037" y="11558"/>
                  </a:cxn>
                  <a:cxn ang="0">
                    <a:pos x="5713" y="10165"/>
                  </a:cxn>
                  <a:cxn ang="0">
                    <a:pos x="7105" y="11558"/>
                  </a:cxn>
                  <a:cxn ang="0">
                    <a:pos x="5713" y="10165"/>
                  </a:cxn>
                  <a:cxn ang="0">
                    <a:pos x="2079" y="8270"/>
                  </a:cxn>
                  <a:cxn ang="0">
                    <a:pos x="687" y="9663"/>
                  </a:cxn>
                  <a:cxn ang="0">
                    <a:pos x="2363" y="8270"/>
                  </a:cxn>
                  <a:cxn ang="0">
                    <a:pos x="3755" y="9663"/>
                  </a:cxn>
                  <a:cxn ang="0">
                    <a:pos x="2363" y="8270"/>
                  </a:cxn>
                  <a:cxn ang="0">
                    <a:pos x="5431" y="8270"/>
                  </a:cxn>
                  <a:cxn ang="0">
                    <a:pos x="4037" y="9663"/>
                  </a:cxn>
                  <a:cxn ang="0">
                    <a:pos x="5713" y="8270"/>
                  </a:cxn>
                  <a:cxn ang="0">
                    <a:pos x="7105" y="9663"/>
                  </a:cxn>
                  <a:cxn ang="0">
                    <a:pos x="5713" y="8270"/>
                  </a:cxn>
                  <a:cxn ang="0">
                    <a:pos x="2079" y="6376"/>
                  </a:cxn>
                  <a:cxn ang="0">
                    <a:pos x="687" y="7768"/>
                  </a:cxn>
                  <a:cxn ang="0">
                    <a:pos x="2363" y="6376"/>
                  </a:cxn>
                  <a:cxn ang="0">
                    <a:pos x="3755" y="7768"/>
                  </a:cxn>
                  <a:cxn ang="0">
                    <a:pos x="2363" y="6376"/>
                  </a:cxn>
                  <a:cxn ang="0">
                    <a:pos x="5431" y="6376"/>
                  </a:cxn>
                  <a:cxn ang="0">
                    <a:pos x="4037" y="7768"/>
                  </a:cxn>
                  <a:cxn ang="0">
                    <a:pos x="5713" y="6376"/>
                  </a:cxn>
                  <a:cxn ang="0">
                    <a:pos x="7105" y="7768"/>
                  </a:cxn>
                  <a:cxn ang="0">
                    <a:pos x="5713" y="6376"/>
                  </a:cxn>
                  <a:cxn ang="0">
                    <a:pos x="2079" y="4481"/>
                  </a:cxn>
                  <a:cxn ang="0">
                    <a:pos x="687" y="5874"/>
                  </a:cxn>
                  <a:cxn ang="0">
                    <a:pos x="2363" y="4481"/>
                  </a:cxn>
                  <a:cxn ang="0">
                    <a:pos x="3755" y="5874"/>
                  </a:cxn>
                  <a:cxn ang="0">
                    <a:pos x="2363" y="4481"/>
                  </a:cxn>
                  <a:cxn ang="0">
                    <a:pos x="5431" y="4481"/>
                  </a:cxn>
                  <a:cxn ang="0">
                    <a:pos x="4037" y="5874"/>
                  </a:cxn>
                  <a:cxn ang="0">
                    <a:pos x="5713" y="4481"/>
                  </a:cxn>
                  <a:cxn ang="0">
                    <a:pos x="7105" y="5874"/>
                  </a:cxn>
                  <a:cxn ang="0">
                    <a:pos x="5713" y="4481"/>
                  </a:cxn>
                  <a:cxn ang="0">
                    <a:pos x="2079" y="2585"/>
                  </a:cxn>
                  <a:cxn ang="0">
                    <a:pos x="687" y="3979"/>
                  </a:cxn>
                  <a:cxn ang="0">
                    <a:pos x="2363" y="2585"/>
                  </a:cxn>
                  <a:cxn ang="0">
                    <a:pos x="3755" y="3979"/>
                  </a:cxn>
                  <a:cxn ang="0">
                    <a:pos x="2363" y="2585"/>
                  </a:cxn>
                  <a:cxn ang="0">
                    <a:pos x="5431" y="2585"/>
                  </a:cxn>
                  <a:cxn ang="0">
                    <a:pos x="4037" y="3979"/>
                  </a:cxn>
                  <a:cxn ang="0">
                    <a:pos x="2363" y="690"/>
                  </a:cxn>
                  <a:cxn ang="0">
                    <a:pos x="3755" y="2084"/>
                  </a:cxn>
                  <a:cxn ang="0">
                    <a:pos x="2363" y="690"/>
                  </a:cxn>
                  <a:cxn ang="0">
                    <a:pos x="5431" y="690"/>
                  </a:cxn>
                  <a:cxn ang="0">
                    <a:pos x="4037" y="2084"/>
                  </a:cxn>
                  <a:cxn ang="0">
                    <a:pos x="5713" y="690"/>
                  </a:cxn>
                  <a:cxn ang="0">
                    <a:pos x="7105" y="2084"/>
                  </a:cxn>
                  <a:cxn ang="0">
                    <a:pos x="5713" y="690"/>
                  </a:cxn>
                  <a:cxn ang="0">
                    <a:pos x="7105" y="2585"/>
                  </a:cxn>
                  <a:cxn ang="0">
                    <a:pos x="5713" y="3979"/>
                  </a:cxn>
                </a:cxnLst>
                <a:rect l="0" t="0" r="r" b="b"/>
                <a:pathLst>
                  <a:path w="7792" h="12190">
                    <a:moveTo>
                      <a:pt x="0" y="0"/>
                    </a:moveTo>
                    <a:lnTo>
                      <a:pt x="7792" y="0"/>
                    </a:lnTo>
                    <a:lnTo>
                      <a:pt x="7792" y="12190"/>
                    </a:lnTo>
                    <a:lnTo>
                      <a:pt x="0" y="12190"/>
                    </a:lnTo>
                    <a:lnTo>
                      <a:pt x="0" y="0"/>
                    </a:lnTo>
                    <a:close/>
                    <a:moveTo>
                      <a:pt x="687" y="690"/>
                    </a:moveTo>
                    <a:lnTo>
                      <a:pt x="2079" y="690"/>
                    </a:lnTo>
                    <a:lnTo>
                      <a:pt x="2079" y="2084"/>
                    </a:lnTo>
                    <a:lnTo>
                      <a:pt x="687" y="2084"/>
                    </a:lnTo>
                    <a:lnTo>
                      <a:pt x="687" y="690"/>
                    </a:lnTo>
                    <a:close/>
                    <a:moveTo>
                      <a:pt x="687" y="10165"/>
                    </a:moveTo>
                    <a:lnTo>
                      <a:pt x="2079" y="10165"/>
                    </a:lnTo>
                    <a:lnTo>
                      <a:pt x="2079" y="11558"/>
                    </a:lnTo>
                    <a:lnTo>
                      <a:pt x="687" y="11558"/>
                    </a:lnTo>
                    <a:lnTo>
                      <a:pt x="687" y="10165"/>
                    </a:lnTo>
                    <a:close/>
                    <a:moveTo>
                      <a:pt x="2363" y="10165"/>
                    </a:moveTo>
                    <a:lnTo>
                      <a:pt x="3755" y="10165"/>
                    </a:lnTo>
                    <a:lnTo>
                      <a:pt x="3755" y="11558"/>
                    </a:lnTo>
                    <a:lnTo>
                      <a:pt x="2363" y="11558"/>
                    </a:lnTo>
                    <a:lnTo>
                      <a:pt x="2363" y="10165"/>
                    </a:lnTo>
                    <a:close/>
                    <a:moveTo>
                      <a:pt x="4037" y="10165"/>
                    </a:moveTo>
                    <a:lnTo>
                      <a:pt x="5431" y="10165"/>
                    </a:lnTo>
                    <a:lnTo>
                      <a:pt x="5431" y="11558"/>
                    </a:lnTo>
                    <a:lnTo>
                      <a:pt x="4037" y="11558"/>
                    </a:lnTo>
                    <a:lnTo>
                      <a:pt x="4037" y="10165"/>
                    </a:lnTo>
                    <a:close/>
                    <a:moveTo>
                      <a:pt x="5713" y="10165"/>
                    </a:moveTo>
                    <a:lnTo>
                      <a:pt x="7105" y="10165"/>
                    </a:lnTo>
                    <a:lnTo>
                      <a:pt x="7105" y="11558"/>
                    </a:lnTo>
                    <a:lnTo>
                      <a:pt x="5713" y="11558"/>
                    </a:lnTo>
                    <a:lnTo>
                      <a:pt x="5713" y="10165"/>
                    </a:lnTo>
                    <a:close/>
                    <a:moveTo>
                      <a:pt x="687" y="8270"/>
                    </a:moveTo>
                    <a:lnTo>
                      <a:pt x="2079" y="8270"/>
                    </a:lnTo>
                    <a:lnTo>
                      <a:pt x="2079" y="9663"/>
                    </a:lnTo>
                    <a:lnTo>
                      <a:pt x="687" y="9663"/>
                    </a:lnTo>
                    <a:lnTo>
                      <a:pt x="687" y="8270"/>
                    </a:lnTo>
                    <a:close/>
                    <a:moveTo>
                      <a:pt x="2363" y="8270"/>
                    </a:moveTo>
                    <a:lnTo>
                      <a:pt x="3755" y="8270"/>
                    </a:lnTo>
                    <a:lnTo>
                      <a:pt x="3755" y="9663"/>
                    </a:lnTo>
                    <a:lnTo>
                      <a:pt x="2363" y="9663"/>
                    </a:lnTo>
                    <a:lnTo>
                      <a:pt x="2363" y="8270"/>
                    </a:lnTo>
                    <a:close/>
                    <a:moveTo>
                      <a:pt x="4037" y="8270"/>
                    </a:moveTo>
                    <a:lnTo>
                      <a:pt x="5431" y="8270"/>
                    </a:lnTo>
                    <a:lnTo>
                      <a:pt x="5431" y="9663"/>
                    </a:lnTo>
                    <a:lnTo>
                      <a:pt x="4037" y="9663"/>
                    </a:lnTo>
                    <a:lnTo>
                      <a:pt x="4037" y="8270"/>
                    </a:lnTo>
                    <a:close/>
                    <a:moveTo>
                      <a:pt x="5713" y="8270"/>
                    </a:moveTo>
                    <a:lnTo>
                      <a:pt x="7105" y="8270"/>
                    </a:lnTo>
                    <a:lnTo>
                      <a:pt x="7105" y="9663"/>
                    </a:lnTo>
                    <a:lnTo>
                      <a:pt x="5713" y="9663"/>
                    </a:lnTo>
                    <a:lnTo>
                      <a:pt x="5713" y="8270"/>
                    </a:lnTo>
                    <a:close/>
                    <a:moveTo>
                      <a:pt x="687" y="6376"/>
                    </a:moveTo>
                    <a:lnTo>
                      <a:pt x="2079" y="6376"/>
                    </a:lnTo>
                    <a:lnTo>
                      <a:pt x="2079" y="7768"/>
                    </a:lnTo>
                    <a:lnTo>
                      <a:pt x="687" y="7768"/>
                    </a:lnTo>
                    <a:lnTo>
                      <a:pt x="687" y="6376"/>
                    </a:lnTo>
                    <a:close/>
                    <a:moveTo>
                      <a:pt x="2363" y="6376"/>
                    </a:moveTo>
                    <a:lnTo>
                      <a:pt x="3755" y="6376"/>
                    </a:lnTo>
                    <a:lnTo>
                      <a:pt x="3755" y="7768"/>
                    </a:lnTo>
                    <a:lnTo>
                      <a:pt x="2363" y="7768"/>
                    </a:lnTo>
                    <a:lnTo>
                      <a:pt x="2363" y="6376"/>
                    </a:lnTo>
                    <a:close/>
                    <a:moveTo>
                      <a:pt x="4037" y="6376"/>
                    </a:moveTo>
                    <a:lnTo>
                      <a:pt x="5431" y="6376"/>
                    </a:lnTo>
                    <a:lnTo>
                      <a:pt x="5431" y="7768"/>
                    </a:lnTo>
                    <a:lnTo>
                      <a:pt x="4037" y="7768"/>
                    </a:lnTo>
                    <a:lnTo>
                      <a:pt x="4037" y="6376"/>
                    </a:lnTo>
                    <a:close/>
                    <a:moveTo>
                      <a:pt x="5713" y="6376"/>
                    </a:moveTo>
                    <a:lnTo>
                      <a:pt x="7105" y="6376"/>
                    </a:lnTo>
                    <a:lnTo>
                      <a:pt x="7105" y="7768"/>
                    </a:lnTo>
                    <a:lnTo>
                      <a:pt x="5713" y="7768"/>
                    </a:lnTo>
                    <a:lnTo>
                      <a:pt x="5713" y="6376"/>
                    </a:lnTo>
                    <a:close/>
                    <a:moveTo>
                      <a:pt x="687" y="4481"/>
                    </a:moveTo>
                    <a:lnTo>
                      <a:pt x="2079" y="4481"/>
                    </a:lnTo>
                    <a:lnTo>
                      <a:pt x="2079" y="5874"/>
                    </a:lnTo>
                    <a:lnTo>
                      <a:pt x="687" y="5874"/>
                    </a:lnTo>
                    <a:lnTo>
                      <a:pt x="687" y="4481"/>
                    </a:lnTo>
                    <a:close/>
                    <a:moveTo>
                      <a:pt x="2363" y="4481"/>
                    </a:moveTo>
                    <a:lnTo>
                      <a:pt x="3755" y="4481"/>
                    </a:lnTo>
                    <a:lnTo>
                      <a:pt x="3755" y="5874"/>
                    </a:lnTo>
                    <a:lnTo>
                      <a:pt x="2363" y="5874"/>
                    </a:lnTo>
                    <a:lnTo>
                      <a:pt x="2363" y="4481"/>
                    </a:lnTo>
                    <a:close/>
                    <a:moveTo>
                      <a:pt x="4037" y="4481"/>
                    </a:moveTo>
                    <a:lnTo>
                      <a:pt x="5431" y="4481"/>
                    </a:lnTo>
                    <a:lnTo>
                      <a:pt x="5431" y="5874"/>
                    </a:lnTo>
                    <a:lnTo>
                      <a:pt x="4037" y="5874"/>
                    </a:lnTo>
                    <a:lnTo>
                      <a:pt x="4037" y="4481"/>
                    </a:lnTo>
                    <a:close/>
                    <a:moveTo>
                      <a:pt x="5713" y="4481"/>
                    </a:moveTo>
                    <a:lnTo>
                      <a:pt x="7105" y="4481"/>
                    </a:lnTo>
                    <a:lnTo>
                      <a:pt x="7105" y="5874"/>
                    </a:lnTo>
                    <a:lnTo>
                      <a:pt x="5713" y="5874"/>
                    </a:lnTo>
                    <a:lnTo>
                      <a:pt x="5713" y="4481"/>
                    </a:lnTo>
                    <a:close/>
                    <a:moveTo>
                      <a:pt x="687" y="2585"/>
                    </a:moveTo>
                    <a:lnTo>
                      <a:pt x="2079" y="2585"/>
                    </a:lnTo>
                    <a:lnTo>
                      <a:pt x="2079" y="3979"/>
                    </a:lnTo>
                    <a:lnTo>
                      <a:pt x="687" y="3979"/>
                    </a:lnTo>
                    <a:lnTo>
                      <a:pt x="687" y="2585"/>
                    </a:lnTo>
                    <a:close/>
                    <a:moveTo>
                      <a:pt x="2363" y="2585"/>
                    </a:moveTo>
                    <a:lnTo>
                      <a:pt x="3755" y="2585"/>
                    </a:lnTo>
                    <a:lnTo>
                      <a:pt x="3755" y="3979"/>
                    </a:lnTo>
                    <a:lnTo>
                      <a:pt x="2363" y="3979"/>
                    </a:lnTo>
                    <a:lnTo>
                      <a:pt x="2363" y="2585"/>
                    </a:lnTo>
                    <a:close/>
                    <a:moveTo>
                      <a:pt x="4037" y="2585"/>
                    </a:moveTo>
                    <a:lnTo>
                      <a:pt x="5431" y="2585"/>
                    </a:lnTo>
                    <a:lnTo>
                      <a:pt x="5431" y="3979"/>
                    </a:lnTo>
                    <a:lnTo>
                      <a:pt x="4037" y="3979"/>
                    </a:lnTo>
                    <a:lnTo>
                      <a:pt x="4037" y="2585"/>
                    </a:lnTo>
                    <a:close/>
                    <a:moveTo>
                      <a:pt x="2363" y="690"/>
                    </a:moveTo>
                    <a:lnTo>
                      <a:pt x="3755" y="690"/>
                    </a:lnTo>
                    <a:lnTo>
                      <a:pt x="3755" y="2084"/>
                    </a:lnTo>
                    <a:lnTo>
                      <a:pt x="2363" y="2084"/>
                    </a:lnTo>
                    <a:lnTo>
                      <a:pt x="2363" y="690"/>
                    </a:lnTo>
                    <a:close/>
                    <a:moveTo>
                      <a:pt x="4037" y="690"/>
                    </a:moveTo>
                    <a:lnTo>
                      <a:pt x="5431" y="690"/>
                    </a:lnTo>
                    <a:lnTo>
                      <a:pt x="5431" y="2084"/>
                    </a:lnTo>
                    <a:lnTo>
                      <a:pt x="4037" y="2084"/>
                    </a:lnTo>
                    <a:lnTo>
                      <a:pt x="4037" y="690"/>
                    </a:lnTo>
                    <a:close/>
                    <a:moveTo>
                      <a:pt x="5713" y="690"/>
                    </a:moveTo>
                    <a:lnTo>
                      <a:pt x="7105" y="690"/>
                    </a:lnTo>
                    <a:lnTo>
                      <a:pt x="7105" y="2084"/>
                    </a:lnTo>
                    <a:lnTo>
                      <a:pt x="5713" y="2084"/>
                    </a:lnTo>
                    <a:lnTo>
                      <a:pt x="5713" y="690"/>
                    </a:lnTo>
                    <a:close/>
                    <a:moveTo>
                      <a:pt x="5713" y="2585"/>
                    </a:moveTo>
                    <a:lnTo>
                      <a:pt x="7105" y="2585"/>
                    </a:lnTo>
                    <a:lnTo>
                      <a:pt x="7105" y="3979"/>
                    </a:lnTo>
                    <a:lnTo>
                      <a:pt x="5713" y="3979"/>
                    </a:lnTo>
                    <a:lnTo>
                      <a:pt x="5713" y="2585"/>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grpSp>
        <p:pic>
          <p:nvPicPr>
            <p:cNvPr id="66" name="图片 65">
              <a:extLst>
                <a:ext uri="{FF2B5EF4-FFF2-40B4-BE49-F238E27FC236}">
                  <a16:creationId xmlns:a16="http://schemas.microsoft.com/office/drawing/2014/main" id="{C09F0AF4-84EF-4BA6-984C-78C7489B5D12}"/>
                </a:ext>
              </a:extLst>
            </p:cNvPr>
            <p:cNvPicPr>
              <a:picLocks noChangeAspect="1"/>
            </p:cNvPicPr>
            <p:nvPr/>
          </p:nvPicPr>
          <p:blipFill>
            <a:blip r:embed="rId3"/>
            <a:stretch>
              <a:fillRect/>
            </a:stretch>
          </p:blipFill>
          <p:spPr>
            <a:xfrm>
              <a:off x="8064164" y="2240053"/>
              <a:ext cx="423067" cy="352935"/>
            </a:xfrm>
            <a:prstGeom prst="rect">
              <a:avLst/>
            </a:prstGeom>
          </p:spPr>
        </p:pic>
        <p:sp>
          <p:nvSpPr>
            <p:cNvPr id="67" name="文本框 66">
              <a:extLst>
                <a:ext uri="{FF2B5EF4-FFF2-40B4-BE49-F238E27FC236}">
                  <a16:creationId xmlns:a16="http://schemas.microsoft.com/office/drawing/2014/main" id="{7D0269A5-3E54-4FD5-9A03-B58CAF96A487}"/>
                </a:ext>
              </a:extLst>
            </p:cNvPr>
            <p:cNvSpPr txBox="1"/>
            <p:nvPr/>
          </p:nvSpPr>
          <p:spPr>
            <a:xfrm>
              <a:off x="7866965" y="1847381"/>
              <a:ext cx="848589" cy="362505"/>
            </a:xfrm>
            <a:prstGeom prst="rect">
              <a:avLst/>
            </a:prstGeom>
            <a:noFill/>
          </p:spPr>
          <p:txBody>
            <a:bodyPr wrap="none" rtlCol="0">
              <a:spAutoFit/>
            </a:bodyPr>
            <a:lstStyle/>
            <a:p>
              <a:pPr defTabSz="914478" fontAlgn="auto">
                <a:spcBef>
                  <a:spcPts val="0"/>
                </a:spcBef>
                <a:spcAft>
                  <a:spcPts val="0"/>
                </a:spcAft>
              </a:pPr>
              <a:r>
                <a:rPr lang="zh-CN" altLang="en-US" sz="1100" b="1" dirty="0">
                  <a:solidFill>
                    <a:srgbClr val="595959"/>
                  </a:solidFill>
                  <a:latin typeface="微软雅黑" panose="020B0503020204020204" pitchFamily="34" charset="-122"/>
                  <a:ea typeface="微软雅黑" panose="020B0503020204020204" pitchFamily="34" charset="-122"/>
                </a:rPr>
                <a:t>客户站点</a:t>
              </a:r>
              <a:r>
                <a:rPr lang="en-US" altLang="zh-CN" sz="1100" b="1" dirty="0">
                  <a:solidFill>
                    <a:srgbClr val="595959"/>
                  </a:solidFill>
                  <a:latin typeface="微软雅黑" panose="020B0503020204020204" pitchFamily="34" charset="-122"/>
                  <a:ea typeface="微软雅黑" panose="020B0503020204020204" pitchFamily="34" charset="-122"/>
                </a:rPr>
                <a:t>2</a:t>
              </a:r>
              <a:endParaRPr lang="zh-CN" altLang="en-US" sz="1100" b="1" dirty="0">
                <a:solidFill>
                  <a:srgbClr val="595959"/>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5CD521F1-4831-4CB5-8BAD-31B8822193AC}"/>
                </a:ext>
              </a:extLst>
            </p:cNvPr>
            <p:cNvSpPr txBox="1"/>
            <p:nvPr/>
          </p:nvSpPr>
          <p:spPr>
            <a:xfrm>
              <a:off x="5245594" y="964854"/>
              <a:ext cx="861614"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POP HUB</a:t>
              </a:r>
              <a:endParaRPr lang="zh-CN" altLang="en-US" sz="1100" b="1" dirty="0">
                <a:solidFill>
                  <a:srgbClr val="595959"/>
                </a:solidFill>
                <a:latin typeface="微软雅黑" panose="020B0503020204020204" pitchFamily="34" charset="-122"/>
                <a:ea typeface="微软雅黑" panose="020B0503020204020204" pitchFamily="34" charset="-122"/>
              </a:endParaRPr>
            </a:p>
          </p:txBody>
        </p:sp>
        <p:grpSp>
          <p:nvGrpSpPr>
            <p:cNvPr id="69" name="组合 262">
              <a:extLst>
                <a:ext uri="{FF2B5EF4-FFF2-40B4-BE49-F238E27FC236}">
                  <a16:creationId xmlns:a16="http://schemas.microsoft.com/office/drawing/2014/main" id="{870D99D2-1F17-48CE-B8A8-15CB166E9AC0}"/>
                </a:ext>
              </a:extLst>
            </p:cNvPr>
            <p:cNvGrpSpPr/>
            <p:nvPr/>
          </p:nvGrpSpPr>
          <p:grpSpPr>
            <a:xfrm>
              <a:off x="2457803" y="2162326"/>
              <a:ext cx="313747" cy="382548"/>
              <a:chOff x="6378575" y="2882900"/>
              <a:chExt cx="858950" cy="865188"/>
            </a:xfrm>
            <a:solidFill>
              <a:sysClr val="window" lastClr="FFFFFF">
                <a:lumMod val="50000"/>
              </a:sysClr>
            </a:solidFill>
          </p:grpSpPr>
          <p:sp>
            <p:nvSpPr>
              <p:cNvPr id="70" name="Freeform 11">
                <a:extLst>
                  <a:ext uri="{FF2B5EF4-FFF2-40B4-BE49-F238E27FC236}">
                    <a16:creationId xmlns:a16="http://schemas.microsoft.com/office/drawing/2014/main" id="{2971D738-5158-4D78-8552-4F60F4628E25}"/>
                  </a:ext>
                </a:extLst>
              </p:cNvPr>
              <p:cNvSpPr>
                <a:spLocks/>
              </p:cNvSpPr>
              <p:nvPr/>
            </p:nvSpPr>
            <p:spPr bwMode="auto">
              <a:xfrm>
                <a:off x="6378575" y="2882900"/>
                <a:ext cx="425450" cy="179388"/>
              </a:xfrm>
              <a:custGeom>
                <a:avLst/>
                <a:gdLst/>
                <a:ahLst/>
                <a:cxnLst>
                  <a:cxn ang="0">
                    <a:pos x="3889" y="0"/>
                  </a:cxn>
                  <a:cxn ang="0">
                    <a:pos x="5834" y="1637"/>
                  </a:cxn>
                  <a:cxn ang="0">
                    <a:pos x="7779" y="3274"/>
                  </a:cxn>
                  <a:cxn ang="0">
                    <a:pos x="3889" y="3274"/>
                  </a:cxn>
                  <a:cxn ang="0">
                    <a:pos x="0" y="3274"/>
                  </a:cxn>
                  <a:cxn ang="0">
                    <a:pos x="1944" y="1637"/>
                  </a:cxn>
                  <a:cxn ang="0">
                    <a:pos x="3889" y="0"/>
                  </a:cxn>
                </a:cxnLst>
                <a:rect l="0" t="0" r="r" b="b"/>
                <a:pathLst>
                  <a:path w="7779" h="3274">
                    <a:moveTo>
                      <a:pt x="3889" y="0"/>
                    </a:moveTo>
                    <a:lnTo>
                      <a:pt x="5834" y="1637"/>
                    </a:lnTo>
                    <a:lnTo>
                      <a:pt x="7779" y="3274"/>
                    </a:lnTo>
                    <a:lnTo>
                      <a:pt x="3889" y="3274"/>
                    </a:lnTo>
                    <a:lnTo>
                      <a:pt x="0" y="3274"/>
                    </a:lnTo>
                    <a:lnTo>
                      <a:pt x="1944" y="1637"/>
                    </a:lnTo>
                    <a:lnTo>
                      <a:pt x="3889" y="0"/>
                    </a:lnTo>
                    <a:close/>
                  </a:path>
                </a:pathLst>
              </a:custGeom>
              <a:solidFill>
                <a:srgbClr val="7F7F7F"/>
              </a:solid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71" name="Freeform 12">
                <a:extLst>
                  <a:ext uri="{FF2B5EF4-FFF2-40B4-BE49-F238E27FC236}">
                    <a16:creationId xmlns:a16="http://schemas.microsoft.com/office/drawing/2014/main" id="{C56B113B-C04F-4DA2-9738-086AC0DBFBE8}"/>
                  </a:ext>
                </a:extLst>
              </p:cNvPr>
              <p:cNvSpPr>
                <a:spLocks/>
              </p:cNvSpPr>
              <p:nvPr/>
            </p:nvSpPr>
            <p:spPr bwMode="auto">
              <a:xfrm>
                <a:off x="6810487" y="3300413"/>
                <a:ext cx="425451" cy="179387"/>
              </a:xfrm>
              <a:custGeom>
                <a:avLst/>
                <a:gdLst/>
                <a:ahLst/>
                <a:cxnLst>
                  <a:cxn ang="0">
                    <a:pos x="3890" y="0"/>
                  </a:cxn>
                  <a:cxn ang="0">
                    <a:pos x="5834" y="1638"/>
                  </a:cxn>
                  <a:cxn ang="0">
                    <a:pos x="7779" y="3275"/>
                  </a:cxn>
                  <a:cxn ang="0">
                    <a:pos x="3890" y="3275"/>
                  </a:cxn>
                  <a:cxn ang="0">
                    <a:pos x="0" y="3275"/>
                  </a:cxn>
                  <a:cxn ang="0">
                    <a:pos x="1945" y="1638"/>
                  </a:cxn>
                  <a:cxn ang="0">
                    <a:pos x="3890" y="0"/>
                  </a:cxn>
                </a:cxnLst>
                <a:rect l="0" t="0" r="r" b="b"/>
                <a:pathLst>
                  <a:path w="7779" h="3275">
                    <a:moveTo>
                      <a:pt x="3890" y="0"/>
                    </a:moveTo>
                    <a:lnTo>
                      <a:pt x="5834" y="1638"/>
                    </a:lnTo>
                    <a:lnTo>
                      <a:pt x="7779" y="3275"/>
                    </a:lnTo>
                    <a:lnTo>
                      <a:pt x="3890" y="3275"/>
                    </a:lnTo>
                    <a:lnTo>
                      <a:pt x="0" y="3275"/>
                    </a:lnTo>
                    <a:lnTo>
                      <a:pt x="1945" y="1638"/>
                    </a:lnTo>
                    <a:lnTo>
                      <a:pt x="3890" y="0"/>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72" name="Freeform 13">
                <a:extLst>
                  <a:ext uri="{FF2B5EF4-FFF2-40B4-BE49-F238E27FC236}">
                    <a16:creationId xmlns:a16="http://schemas.microsoft.com/office/drawing/2014/main" id="{10B64DFF-E608-424F-A40B-50697EF1FD8C}"/>
                  </a:ext>
                </a:extLst>
              </p:cNvPr>
              <p:cNvSpPr>
                <a:spLocks noEditPoints="1"/>
              </p:cNvSpPr>
              <p:nvPr/>
            </p:nvSpPr>
            <p:spPr bwMode="auto">
              <a:xfrm>
                <a:off x="6810487" y="3502025"/>
                <a:ext cx="427038" cy="246063"/>
              </a:xfrm>
              <a:custGeom>
                <a:avLst/>
                <a:gdLst/>
                <a:ahLst/>
                <a:cxnLst>
                  <a:cxn ang="0">
                    <a:pos x="7792" y="0"/>
                  </a:cxn>
                  <a:cxn ang="0">
                    <a:pos x="0" y="0"/>
                  </a:cxn>
                  <a:cxn ang="0">
                    <a:pos x="0" y="4498"/>
                  </a:cxn>
                  <a:cxn ang="0">
                    <a:pos x="7792" y="4498"/>
                  </a:cxn>
                  <a:cxn ang="0">
                    <a:pos x="7792" y="0"/>
                  </a:cxn>
                  <a:cxn ang="0">
                    <a:pos x="687" y="578"/>
                  </a:cxn>
                  <a:cxn ang="0">
                    <a:pos x="2079" y="578"/>
                  </a:cxn>
                  <a:cxn ang="0">
                    <a:pos x="2079" y="1971"/>
                  </a:cxn>
                  <a:cxn ang="0">
                    <a:pos x="687" y="1971"/>
                  </a:cxn>
                  <a:cxn ang="0">
                    <a:pos x="687" y="578"/>
                  </a:cxn>
                  <a:cxn ang="0">
                    <a:pos x="687" y="2473"/>
                  </a:cxn>
                  <a:cxn ang="0">
                    <a:pos x="2079" y="2473"/>
                  </a:cxn>
                  <a:cxn ang="0">
                    <a:pos x="2079" y="3866"/>
                  </a:cxn>
                  <a:cxn ang="0">
                    <a:pos x="687" y="3866"/>
                  </a:cxn>
                  <a:cxn ang="0">
                    <a:pos x="687" y="2473"/>
                  </a:cxn>
                  <a:cxn ang="0">
                    <a:pos x="2361" y="2473"/>
                  </a:cxn>
                  <a:cxn ang="0">
                    <a:pos x="3755" y="2473"/>
                  </a:cxn>
                  <a:cxn ang="0">
                    <a:pos x="3755" y="3866"/>
                  </a:cxn>
                  <a:cxn ang="0">
                    <a:pos x="2361" y="3866"/>
                  </a:cxn>
                  <a:cxn ang="0">
                    <a:pos x="2361" y="2473"/>
                  </a:cxn>
                  <a:cxn ang="0">
                    <a:pos x="4037" y="2473"/>
                  </a:cxn>
                  <a:cxn ang="0">
                    <a:pos x="5429" y="2473"/>
                  </a:cxn>
                  <a:cxn ang="0">
                    <a:pos x="5429" y="3866"/>
                  </a:cxn>
                  <a:cxn ang="0">
                    <a:pos x="4037" y="3866"/>
                  </a:cxn>
                  <a:cxn ang="0">
                    <a:pos x="4037" y="2473"/>
                  </a:cxn>
                  <a:cxn ang="0">
                    <a:pos x="2361" y="578"/>
                  </a:cxn>
                  <a:cxn ang="0">
                    <a:pos x="3755" y="578"/>
                  </a:cxn>
                  <a:cxn ang="0">
                    <a:pos x="3755" y="1971"/>
                  </a:cxn>
                  <a:cxn ang="0">
                    <a:pos x="2361" y="1971"/>
                  </a:cxn>
                  <a:cxn ang="0">
                    <a:pos x="2361" y="578"/>
                  </a:cxn>
                  <a:cxn ang="0">
                    <a:pos x="4037" y="578"/>
                  </a:cxn>
                  <a:cxn ang="0">
                    <a:pos x="5429" y="578"/>
                  </a:cxn>
                  <a:cxn ang="0">
                    <a:pos x="5429" y="1971"/>
                  </a:cxn>
                  <a:cxn ang="0">
                    <a:pos x="4037" y="1971"/>
                  </a:cxn>
                  <a:cxn ang="0">
                    <a:pos x="4037" y="578"/>
                  </a:cxn>
                  <a:cxn ang="0">
                    <a:pos x="5713" y="578"/>
                  </a:cxn>
                  <a:cxn ang="0">
                    <a:pos x="7105" y="578"/>
                  </a:cxn>
                  <a:cxn ang="0">
                    <a:pos x="7105" y="1971"/>
                  </a:cxn>
                  <a:cxn ang="0">
                    <a:pos x="5713" y="1971"/>
                  </a:cxn>
                  <a:cxn ang="0">
                    <a:pos x="5713" y="578"/>
                  </a:cxn>
                  <a:cxn ang="0">
                    <a:pos x="5713" y="2473"/>
                  </a:cxn>
                  <a:cxn ang="0">
                    <a:pos x="7105" y="2473"/>
                  </a:cxn>
                  <a:cxn ang="0">
                    <a:pos x="7105" y="3866"/>
                  </a:cxn>
                  <a:cxn ang="0">
                    <a:pos x="5713" y="3866"/>
                  </a:cxn>
                  <a:cxn ang="0">
                    <a:pos x="5713" y="2473"/>
                  </a:cxn>
                </a:cxnLst>
                <a:rect l="0" t="0" r="r" b="b"/>
                <a:pathLst>
                  <a:path w="7792" h="4498">
                    <a:moveTo>
                      <a:pt x="7792" y="0"/>
                    </a:moveTo>
                    <a:lnTo>
                      <a:pt x="0" y="0"/>
                    </a:lnTo>
                    <a:lnTo>
                      <a:pt x="0" y="4498"/>
                    </a:lnTo>
                    <a:lnTo>
                      <a:pt x="7792" y="4498"/>
                    </a:lnTo>
                    <a:lnTo>
                      <a:pt x="7792" y="0"/>
                    </a:lnTo>
                    <a:close/>
                    <a:moveTo>
                      <a:pt x="687" y="578"/>
                    </a:moveTo>
                    <a:lnTo>
                      <a:pt x="2079" y="578"/>
                    </a:lnTo>
                    <a:lnTo>
                      <a:pt x="2079" y="1971"/>
                    </a:lnTo>
                    <a:lnTo>
                      <a:pt x="687" y="1971"/>
                    </a:lnTo>
                    <a:lnTo>
                      <a:pt x="687" y="578"/>
                    </a:lnTo>
                    <a:close/>
                    <a:moveTo>
                      <a:pt x="687" y="2473"/>
                    </a:moveTo>
                    <a:lnTo>
                      <a:pt x="2079" y="2473"/>
                    </a:lnTo>
                    <a:lnTo>
                      <a:pt x="2079" y="3866"/>
                    </a:lnTo>
                    <a:lnTo>
                      <a:pt x="687" y="3866"/>
                    </a:lnTo>
                    <a:lnTo>
                      <a:pt x="687" y="2473"/>
                    </a:lnTo>
                    <a:close/>
                    <a:moveTo>
                      <a:pt x="2361" y="2473"/>
                    </a:moveTo>
                    <a:lnTo>
                      <a:pt x="3755" y="2473"/>
                    </a:lnTo>
                    <a:lnTo>
                      <a:pt x="3755" y="3866"/>
                    </a:lnTo>
                    <a:lnTo>
                      <a:pt x="2361" y="3866"/>
                    </a:lnTo>
                    <a:lnTo>
                      <a:pt x="2361" y="2473"/>
                    </a:lnTo>
                    <a:close/>
                    <a:moveTo>
                      <a:pt x="4037" y="2473"/>
                    </a:moveTo>
                    <a:lnTo>
                      <a:pt x="5429" y="2473"/>
                    </a:lnTo>
                    <a:lnTo>
                      <a:pt x="5429" y="3866"/>
                    </a:lnTo>
                    <a:lnTo>
                      <a:pt x="4037" y="3866"/>
                    </a:lnTo>
                    <a:lnTo>
                      <a:pt x="4037" y="2473"/>
                    </a:lnTo>
                    <a:close/>
                    <a:moveTo>
                      <a:pt x="2361" y="578"/>
                    </a:moveTo>
                    <a:lnTo>
                      <a:pt x="3755" y="578"/>
                    </a:lnTo>
                    <a:lnTo>
                      <a:pt x="3755" y="1971"/>
                    </a:lnTo>
                    <a:lnTo>
                      <a:pt x="2361" y="1971"/>
                    </a:lnTo>
                    <a:lnTo>
                      <a:pt x="2361" y="578"/>
                    </a:lnTo>
                    <a:close/>
                    <a:moveTo>
                      <a:pt x="4037" y="578"/>
                    </a:moveTo>
                    <a:lnTo>
                      <a:pt x="5429" y="578"/>
                    </a:lnTo>
                    <a:lnTo>
                      <a:pt x="5429" y="1971"/>
                    </a:lnTo>
                    <a:lnTo>
                      <a:pt x="4037" y="1971"/>
                    </a:lnTo>
                    <a:lnTo>
                      <a:pt x="4037" y="578"/>
                    </a:lnTo>
                    <a:close/>
                    <a:moveTo>
                      <a:pt x="5713" y="578"/>
                    </a:moveTo>
                    <a:lnTo>
                      <a:pt x="7105" y="578"/>
                    </a:lnTo>
                    <a:lnTo>
                      <a:pt x="7105" y="1971"/>
                    </a:lnTo>
                    <a:lnTo>
                      <a:pt x="5713" y="1971"/>
                    </a:lnTo>
                    <a:lnTo>
                      <a:pt x="5713" y="578"/>
                    </a:lnTo>
                    <a:close/>
                    <a:moveTo>
                      <a:pt x="5713" y="2473"/>
                    </a:moveTo>
                    <a:lnTo>
                      <a:pt x="7105" y="2473"/>
                    </a:lnTo>
                    <a:lnTo>
                      <a:pt x="7105" y="3866"/>
                    </a:lnTo>
                    <a:lnTo>
                      <a:pt x="5713" y="3866"/>
                    </a:lnTo>
                    <a:lnTo>
                      <a:pt x="5713" y="2473"/>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sp>
            <p:nvSpPr>
              <p:cNvPr id="73" name="Freeform 14">
                <a:extLst>
                  <a:ext uri="{FF2B5EF4-FFF2-40B4-BE49-F238E27FC236}">
                    <a16:creationId xmlns:a16="http://schemas.microsoft.com/office/drawing/2014/main" id="{E15C7230-8356-4F72-A0EE-7164D817E68B}"/>
                  </a:ext>
                </a:extLst>
              </p:cNvPr>
              <p:cNvSpPr>
                <a:spLocks noEditPoints="1"/>
              </p:cNvSpPr>
              <p:nvPr/>
            </p:nvSpPr>
            <p:spPr bwMode="auto">
              <a:xfrm>
                <a:off x="6378575" y="3081338"/>
                <a:ext cx="427038" cy="666750"/>
              </a:xfrm>
              <a:custGeom>
                <a:avLst/>
                <a:gdLst/>
                <a:ahLst/>
                <a:cxnLst>
                  <a:cxn ang="0">
                    <a:pos x="7792" y="0"/>
                  </a:cxn>
                  <a:cxn ang="0">
                    <a:pos x="0" y="12190"/>
                  </a:cxn>
                  <a:cxn ang="0">
                    <a:pos x="687" y="690"/>
                  </a:cxn>
                  <a:cxn ang="0">
                    <a:pos x="2079" y="2084"/>
                  </a:cxn>
                  <a:cxn ang="0">
                    <a:pos x="687" y="690"/>
                  </a:cxn>
                  <a:cxn ang="0">
                    <a:pos x="2079" y="10165"/>
                  </a:cxn>
                  <a:cxn ang="0">
                    <a:pos x="687" y="11558"/>
                  </a:cxn>
                  <a:cxn ang="0">
                    <a:pos x="2363" y="10165"/>
                  </a:cxn>
                  <a:cxn ang="0">
                    <a:pos x="3755" y="11558"/>
                  </a:cxn>
                  <a:cxn ang="0">
                    <a:pos x="2363" y="10165"/>
                  </a:cxn>
                  <a:cxn ang="0">
                    <a:pos x="5431" y="10165"/>
                  </a:cxn>
                  <a:cxn ang="0">
                    <a:pos x="4037" y="11558"/>
                  </a:cxn>
                  <a:cxn ang="0">
                    <a:pos x="5713" y="10165"/>
                  </a:cxn>
                  <a:cxn ang="0">
                    <a:pos x="7105" y="11558"/>
                  </a:cxn>
                  <a:cxn ang="0">
                    <a:pos x="5713" y="10165"/>
                  </a:cxn>
                  <a:cxn ang="0">
                    <a:pos x="2079" y="8270"/>
                  </a:cxn>
                  <a:cxn ang="0">
                    <a:pos x="687" y="9663"/>
                  </a:cxn>
                  <a:cxn ang="0">
                    <a:pos x="2363" y="8270"/>
                  </a:cxn>
                  <a:cxn ang="0">
                    <a:pos x="3755" y="9663"/>
                  </a:cxn>
                  <a:cxn ang="0">
                    <a:pos x="2363" y="8270"/>
                  </a:cxn>
                  <a:cxn ang="0">
                    <a:pos x="5431" y="8270"/>
                  </a:cxn>
                  <a:cxn ang="0">
                    <a:pos x="4037" y="9663"/>
                  </a:cxn>
                  <a:cxn ang="0">
                    <a:pos x="5713" y="8270"/>
                  </a:cxn>
                  <a:cxn ang="0">
                    <a:pos x="7105" y="9663"/>
                  </a:cxn>
                  <a:cxn ang="0">
                    <a:pos x="5713" y="8270"/>
                  </a:cxn>
                  <a:cxn ang="0">
                    <a:pos x="2079" y="6376"/>
                  </a:cxn>
                  <a:cxn ang="0">
                    <a:pos x="687" y="7768"/>
                  </a:cxn>
                  <a:cxn ang="0">
                    <a:pos x="2363" y="6376"/>
                  </a:cxn>
                  <a:cxn ang="0">
                    <a:pos x="3755" y="7768"/>
                  </a:cxn>
                  <a:cxn ang="0">
                    <a:pos x="2363" y="6376"/>
                  </a:cxn>
                  <a:cxn ang="0">
                    <a:pos x="5431" y="6376"/>
                  </a:cxn>
                  <a:cxn ang="0">
                    <a:pos x="4037" y="7768"/>
                  </a:cxn>
                  <a:cxn ang="0">
                    <a:pos x="5713" y="6376"/>
                  </a:cxn>
                  <a:cxn ang="0">
                    <a:pos x="7105" y="7768"/>
                  </a:cxn>
                  <a:cxn ang="0">
                    <a:pos x="5713" y="6376"/>
                  </a:cxn>
                  <a:cxn ang="0">
                    <a:pos x="2079" y="4481"/>
                  </a:cxn>
                  <a:cxn ang="0">
                    <a:pos x="687" y="5874"/>
                  </a:cxn>
                  <a:cxn ang="0">
                    <a:pos x="2363" y="4481"/>
                  </a:cxn>
                  <a:cxn ang="0">
                    <a:pos x="3755" y="5874"/>
                  </a:cxn>
                  <a:cxn ang="0">
                    <a:pos x="2363" y="4481"/>
                  </a:cxn>
                  <a:cxn ang="0">
                    <a:pos x="5431" y="4481"/>
                  </a:cxn>
                  <a:cxn ang="0">
                    <a:pos x="4037" y="5874"/>
                  </a:cxn>
                  <a:cxn ang="0">
                    <a:pos x="5713" y="4481"/>
                  </a:cxn>
                  <a:cxn ang="0">
                    <a:pos x="7105" y="5874"/>
                  </a:cxn>
                  <a:cxn ang="0">
                    <a:pos x="5713" y="4481"/>
                  </a:cxn>
                  <a:cxn ang="0">
                    <a:pos x="2079" y="2585"/>
                  </a:cxn>
                  <a:cxn ang="0">
                    <a:pos x="687" y="3979"/>
                  </a:cxn>
                  <a:cxn ang="0">
                    <a:pos x="2363" y="2585"/>
                  </a:cxn>
                  <a:cxn ang="0">
                    <a:pos x="3755" y="3979"/>
                  </a:cxn>
                  <a:cxn ang="0">
                    <a:pos x="2363" y="2585"/>
                  </a:cxn>
                  <a:cxn ang="0">
                    <a:pos x="5431" y="2585"/>
                  </a:cxn>
                  <a:cxn ang="0">
                    <a:pos x="4037" y="3979"/>
                  </a:cxn>
                  <a:cxn ang="0">
                    <a:pos x="2363" y="690"/>
                  </a:cxn>
                  <a:cxn ang="0">
                    <a:pos x="3755" y="2084"/>
                  </a:cxn>
                  <a:cxn ang="0">
                    <a:pos x="2363" y="690"/>
                  </a:cxn>
                  <a:cxn ang="0">
                    <a:pos x="5431" y="690"/>
                  </a:cxn>
                  <a:cxn ang="0">
                    <a:pos x="4037" y="2084"/>
                  </a:cxn>
                  <a:cxn ang="0">
                    <a:pos x="5713" y="690"/>
                  </a:cxn>
                  <a:cxn ang="0">
                    <a:pos x="7105" y="2084"/>
                  </a:cxn>
                  <a:cxn ang="0">
                    <a:pos x="5713" y="690"/>
                  </a:cxn>
                  <a:cxn ang="0">
                    <a:pos x="7105" y="2585"/>
                  </a:cxn>
                  <a:cxn ang="0">
                    <a:pos x="5713" y="3979"/>
                  </a:cxn>
                </a:cxnLst>
                <a:rect l="0" t="0" r="r" b="b"/>
                <a:pathLst>
                  <a:path w="7792" h="12190">
                    <a:moveTo>
                      <a:pt x="0" y="0"/>
                    </a:moveTo>
                    <a:lnTo>
                      <a:pt x="7792" y="0"/>
                    </a:lnTo>
                    <a:lnTo>
                      <a:pt x="7792" y="12190"/>
                    </a:lnTo>
                    <a:lnTo>
                      <a:pt x="0" y="12190"/>
                    </a:lnTo>
                    <a:lnTo>
                      <a:pt x="0" y="0"/>
                    </a:lnTo>
                    <a:close/>
                    <a:moveTo>
                      <a:pt x="687" y="690"/>
                    </a:moveTo>
                    <a:lnTo>
                      <a:pt x="2079" y="690"/>
                    </a:lnTo>
                    <a:lnTo>
                      <a:pt x="2079" y="2084"/>
                    </a:lnTo>
                    <a:lnTo>
                      <a:pt x="687" y="2084"/>
                    </a:lnTo>
                    <a:lnTo>
                      <a:pt x="687" y="690"/>
                    </a:lnTo>
                    <a:close/>
                    <a:moveTo>
                      <a:pt x="687" y="10165"/>
                    </a:moveTo>
                    <a:lnTo>
                      <a:pt x="2079" y="10165"/>
                    </a:lnTo>
                    <a:lnTo>
                      <a:pt x="2079" y="11558"/>
                    </a:lnTo>
                    <a:lnTo>
                      <a:pt x="687" y="11558"/>
                    </a:lnTo>
                    <a:lnTo>
                      <a:pt x="687" y="10165"/>
                    </a:lnTo>
                    <a:close/>
                    <a:moveTo>
                      <a:pt x="2363" y="10165"/>
                    </a:moveTo>
                    <a:lnTo>
                      <a:pt x="3755" y="10165"/>
                    </a:lnTo>
                    <a:lnTo>
                      <a:pt x="3755" y="11558"/>
                    </a:lnTo>
                    <a:lnTo>
                      <a:pt x="2363" y="11558"/>
                    </a:lnTo>
                    <a:lnTo>
                      <a:pt x="2363" y="10165"/>
                    </a:lnTo>
                    <a:close/>
                    <a:moveTo>
                      <a:pt x="4037" y="10165"/>
                    </a:moveTo>
                    <a:lnTo>
                      <a:pt x="5431" y="10165"/>
                    </a:lnTo>
                    <a:lnTo>
                      <a:pt x="5431" y="11558"/>
                    </a:lnTo>
                    <a:lnTo>
                      <a:pt x="4037" y="11558"/>
                    </a:lnTo>
                    <a:lnTo>
                      <a:pt x="4037" y="10165"/>
                    </a:lnTo>
                    <a:close/>
                    <a:moveTo>
                      <a:pt x="5713" y="10165"/>
                    </a:moveTo>
                    <a:lnTo>
                      <a:pt x="7105" y="10165"/>
                    </a:lnTo>
                    <a:lnTo>
                      <a:pt x="7105" y="11558"/>
                    </a:lnTo>
                    <a:lnTo>
                      <a:pt x="5713" y="11558"/>
                    </a:lnTo>
                    <a:lnTo>
                      <a:pt x="5713" y="10165"/>
                    </a:lnTo>
                    <a:close/>
                    <a:moveTo>
                      <a:pt x="687" y="8270"/>
                    </a:moveTo>
                    <a:lnTo>
                      <a:pt x="2079" y="8270"/>
                    </a:lnTo>
                    <a:lnTo>
                      <a:pt x="2079" y="9663"/>
                    </a:lnTo>
                    <a:lnTo>
                      <a:pt x="687" y="9663"/>
                    </a:lnTo>
                    <a:lnTo>
                      <a:pt x="687" y="8270"/>
                    </a:lnTo>
                    <a:close/>
                    <a:moveTo>
                      <a:pt x="2363" y="8270"/>
                    </a:moveTo>
                    <a:lnTo>
                      <a:pt x="3755" y="8270"/>
                    </a:lnTo>
                    <a:lnTo>
                      <a:pt x="3755" y="9663"/>
                    </a:lnTo>
                    <a:lnTo>
                      <a:pt x="2363" y="9663"/>
                    </a:lnTo>
                    <a:lnTo>
                      <a:pt x="2363" y="8270"/>
                    </a:lnTo>
                    <a:close/>
                    <a:moveTo>
                      <a:pt x="4037" y="8270"/>
                    </a:moveTo>
                    <a:lnTo>
                      <a:pt x="5431" y="8270"/>
                    </a:lnTo>
                    <a:lnTo>
                      <a:pt x="5431" y="9663"/>
                    </a:lnTo>
                    <a:lnTo>
                      <a:pt x="4037" y="9663"/>
                    </a:lnTo>
                    <a:lnTo>
                      <a:pt x="4037" y="8270"/>
                    </a:lnTo>
                    <a:close/>
                    <a:moveTo>
                      <a:pt x="5713" y="8270"/>
                    </a:moveTo>
                    <a:lnTo>
                      <a:pt x="7105" y="8270"/>
                    </a:lnTo>
                    <a:lnTo>
                      <a:pt x="7105" y="9663"/>
                    </a:lnTo>
                    <a:lnTo>
                      <a:pt x="5713" y="9663"/>
                    </a:lnTo>
                    <a:lnTo>
                      <a:pt x="5713" y="8270"/>
                    </a:lnTo>
                    <a:close/>
                    <a:moveTo>
                      <a:pt x="687" y="6376"/>
                    </a:moveTo>
                    <a:lnTo>
                      <a:pt x="2079" y="6376"/>
                    </a:lnTo>
                    <a:lnTo>
                      <a:pt x="2079" y="7768"/>
                    </a:lnTo>
                    <a:lnTo>
                      <a:pt x="687" y="7768"/>
                    </a:lnTo>
                    <a:lnTo>
                      <a:pt x="687" y="6376"/>
                    </a:lnTo>
                    <a:close/>
                    <a:moveTo>
                      <a:pt x="2363" y="6376"/>
                    </a:moveTo>
                    <a:lnTo>
                      <a:pt x="3755" y="6376"/>
                    </a:lnTo>
                    <a:lnTo>
                      <a:pt x="3755" y="7768"/>
                    </a:lnTo>
                    <a:lnTo>
                      <a:pt x="2363" y="7768"/>
                    </a:lnTo>
                    <a:lnTo>
                      <a:pt x="2363" y="6376"/>
                    </a:lnTo>
                    <a:close/>
                    <a:moveTo>
                      <a:pt x="4037" y="6376"/>
                    </a:moveTo>
                    <a:lnTo>
                      <a:pt x="5431" y="6376"/>
                    </a:lnTo>
                    <a:lnTo>
                      <a:pt x="5431" y="7768"/>
                    </a:lnTo>
                    <a:lnTo>
                      <a:pt x="4037" y="7768"/>
                    </a:lnTo>
                    <a:lnTo>
                      <a:pt x="4037" y="6376"/>
                    </a:lnTo>
                    <a:close/>
                    <a:moveTo>
                      <a:pt x="5713" y="6376"/>
                    </a:moveTo>
                    <a:lnTo>
                      <a:pt x="7105" y="6376"/>
                    </a:lnTo>
                    <a:lnTo>
                      <a:pt x="7105" y="7768"/>
                    </a:lnTo>
                    <a:lnTo>
                      <a:pt x="5713" y="7768"/>
                    </a:lnTo>
                    <a:lnTo>
                      <a:pt x="5713" y="6376"/>
                    </a:lnTo>
                    <a:close/>
                    <a:moveTo>
                      <a:pt x="687" y="4481"/>
                    </a:moveTo>
                    <a:lnTo>
                      <a:pt x="2079" y="4481"/>
                    </a:lnTo>
                    <a:lnTo>
                      <a:pt x="2079" y="5874"/>
                    </a:lnTo>
                    <a:lnTo>
                      <a:pt x="687" y="5874"/>
                    </a:lnTo>
                    <a:lnTo>
                      <a:pt x="687" y="4481"/>
                    </a:lnTo>
                    <a:close/>
                    <a:moveTo>
                      <a:pt x="2363" y="4481"/>
                    </a:moveTo>
                    <a:lnTo>
                      <a:pt x="3755" y="4481"/>
                    </a:lnTo>
                    <a:lnTo>
                      <a:pt x="3755" y="5874"/>
                    </a:lnTo>
                    <a:lnTo>
                      <a:pt x="2363" y="5874"/>
                    </a:lnTo>
                    <a:lnTo>
                      <a:pt x="2363" y="4481"/>
                    </a:lnTo>
                    <a:close/>
                    <a:moveTo>
                      <a:pt x="4037" y="4481"/>
                    </a:moveTo>
                    <a:lnTo>
                      <a:pt x="5431" y="4481"/>
                    </a:lnTo>
                    <a:lnTo>
                      <a:pt x="5431" y="5874"/>
                    </a:lnTo>
                    <a:lnTo>
                      <a:pt x="4037" y="5874"/>
                    </a:lnTo>
                    <a:lnTo>
                      <a:pt x="4037" y="4481"/>
                    </a:lnTo>
                    <a:close/>
                    <a:moveTo>
                      <a:pt x="5713" y="4481"/>
                    </a:moveTo>
                    <a:lnTo>
                      <a:pt x="7105" y="4481"/>
                    </a:lnTo>
                    <a:lnTo>
                      <a:pt x="7105" y="5874"/>
                    </a:lnTo>
                    <a:lnTo>
                      <a:pt x="5713" y="5874"/>
                    </a:lnTo>
                    <a:lnTo>
                      <a:pt x="5713" y="4481"/>
                    </a:lnTo>
                    <a:close/>
                    <a:moveTo>
                      <a:pt x="687" y="2585"/>
                    </a:moveTo>
                    <a:lnTo>
                      <a:pt x="2079" y="2585"/>
                    </a:lnTo>
                    <a:lnTo>
                      <a:pt x="2079" y="3979"/>
                    </a:lnTo>
                    <a:lnTo>
                      <a:pt x="687" y="3979"/>
                    </a:lnTo>
                    <a:lnTo>
                      <a:pt x="687" y="2585"/>
                    </a:lnTo>
                    <a:close/>
                    <a:moveTo>
                      <a:pt x="2363" y="2585"/>
                    </a:moveTo>
                    <a:lnTo>
                      <a:pt x="3755" y="2585"/>
                    </a:lnTo>
                    <a:lnTo>
                      <a:pt x="3755" y="3979"/>
                    </a:lnTo>
                    <a:lnTo>
                      <a:pt x="2363" y="3979"/>
                    </a:lnTo>
                    <a:lnTo>
                      <a:pt x="2363" y="2585"/>
                    </a:lnTo>
                    <a:close/>
                    <a:moveTo>
                      <a:pt x="4037" y="2585"/>
                    </a:moveTo>
                    <a:lnTo>
                      <a:pt x="5431" y="2585"/>
                    </a:lnTo>
                    <a:lnTo>
                      <a:pt x="5431" y="3979"/>
                    </a:lnTo>
                    <a:lnTo>
                      <a:pt x="4037" y="3979"/>
                    </a:lnTo>
                    <a:lnTo>
                      <a:pt x="4037" y="2585"/>
                    </a:lnTo>
                    <a:close/>
                    <a:moveTo>
                      <a:pt x="2363" y="690"/>
                    </a:moveTo>
                    <a:lnTo>
                      <a:pt x="3755" y="690"/>
                    </a:lnTo>
                    <a:lnTo>
                      <a:pt x="3755" y="2084"/>
                    </a:lnTo>
                    <a:lnTo>
                      <a:pt x="2363" y="2084"/>
                    </a:lnTo>
                    <a:lnTo>
                      <a:pt x="2363" y="690"/>
                    </a:lnTo>
                    <a:close/>
                    <a:moveTo>
                      <a:pt x="4037" y="690"/>
                    </a:moveTo>
                    <a:lnTo>
                      <a:pt x="5431" y="690"/>
                    </a:lnTo>
                    <a:lnTo>
                      <a:pt x="5431" y="2084"/>
                    </a:lnTo>
                    <a:lnTo>
                      <a:pt x="4037" y="2084"/>
                    </a:lnTo>
                    <a:lnTo>
                      <a:pt x="4037" y="690"/>
                    </a:lnTo>
                    <a:close/>
                    <a:moveTo>
                      <a:pt x="5713" y="690"/>
                    </a:moveTo>
                    <a:lnTo>
                      <a:pt x="7105" y="690"/>
                    </a:lnTo>
                    <a:lnTo>
                      <a:pt x="7105" y="2084"/>
                    </a:lnTo>
                    <a:lnTo>
                      <a:pt x="5713" y="2084"/>
                    </a:lnTo>
                    <a:lnTo>
                      <a:pt x="5713" y="690"/>
                    </a:lnTo>
                    <a:close/>
                    <a:moveTo>
                      <a:pt x="5713" y="2585"/>
                    </a:moveTo>
                    <a:lnTo>
                      <a:pt x="7105" y="2585"/>
                    </a:lnTo>
                    <a:lnTo>
                      <a:pt x="7105" y="3979"/>
                    </a:lnTo>
                    <a:lnTo>
                      <a:pt x="5713" y="3979"/>
                    </a:lnTo>
                    <a:lnTo>
                      <a:pt x="5713" y="2585"/>
                    </a:lnTo>
                    <a:close/>
                  </a:path>
                </a:pathLst>
              </a:custGeom>
              <a:grpFill/>
              <a:ln w="9525">
                <a:noFill/>
                <a:round/>
                <a:headEnd/>
                <a:tailEnd/>
              </a:ln>
            </p:spPr>
            <p:txBody>
              <a:bodyPr/>
              <a:lstStyle/>
              <a:p>
                <a:pPr algn="ctr" defTabSz="914478" fontAlgn="auto">
                  <a:spcBef>
                    <a:spcPts val="0"/>
                  </a:spcBef>
                  <a:spcAft>
                    <a:spcPts val="0"/>
                  </a:spcAft>
                  <a:defRPr/>
                </a:pPr>
                <a:endParaRPr lang="zh-CN" altLang="en-US" sz="1800" kern="0">
                  <a:solidFill>
                    <a:srgbClr val="000000"/>
                  </a:solidFill>
                  <a:latin typeface="Arial"/>
                  <a:ea typeface="微软雅黑"/>
                </a:endParaRPr>
              </a:p>
            </p:txBody>
          </p:sp>
        </p:grpSp>
        <p:pic>
          <p:nvPicPr>
            <p:cNvPr id="74" name="图片 73">
              <a:extLst>
                <a:ext uri="{FF2B5EF4-FFF2-40B4-BE49-F238E27FC236}">
                  <a16:creationId xmlns:a16="http://schemas.microsoft.com/office/drawing/2014/main" id="{44A371F0-B1C9-4716-9B81-B30605EC8B17}"/>
                </a:ext>
              </a:extLst>
            </p:cNvPr>
            <p:cNvPicPr>
              <a:picLocks noChangeAspect="1"/>
            </p:cNvPicPr>
            <p:nvPr/>
          </p:nvPicPr>
          <p:blipFill>
            <a:blip r:embed="rId3"/>
            <a:stretch>
              <a:fillRect/>
            </a:stretch>
          </p:blipFill>
          <p:spPr>
            <a:xfrm>
              <a:off x="2782751" y="2218642"/>
              <a:ext cx="423067" cy="352935"/>
            </a:xfrm>
            <a:prstGeom prst="rect">
              <a:avLst/>
            </a:prstGeom>
          </p:spPr>
        </p:pic>
        <p:sp>
          <p:nvSpPr>
            <p:cNvPr id="75" name="文本框 74">
              <a:extLst>
                <a:ext uri="{FF2B5EF4-FFF2-40B4-BE49-F238E27FC236}">
                  <a16:creationId xmlns:a16="http://schemas.microsoft.com/office/drawing/2014/main" id="{DB9BC05D-E545-45CC-8C42-A6F582B8BAA5}"/>
                </a:ext>
              </a:extLst>
            </p:cNvPr>
            <p:cNvSpPr txBox="1"/>
            <p:nvPr/>
          </p:nvSpPr>
          <p:spPr>
            <a:xfrm>
              <a:off x="2573978" y="1846121"/>
              <a:ext cx="848589" cy="362505"/>
            </a:xfrm>
            <a:prstGeom prst="rect">
              <a:avLst/>
            </a:prstGeom>
            <a:noFill/>
          </p:spPr>
          <p:txBody>
            <a:bodyPr wrap="none" rtlCol="0">
              <a:spAutoFit/>
            </a:bodyPr>
            <a:lstStyle/>
            <a:p>
              <a:pPr defTabSz="914478" fontAlgn="auto">
                <a:spcBef>
                  <a:spcPts val="0"/>
                </a:spcBef>
                <a:spcAft>
                  <a:spcPts val="0"/>
                </a:spcAft>
              </a:pPr>
              <a:r>
                <a:rPr lang="zh-CN" altLang="en-US" sz="1100" b="1" dirty="0">
                  <a:solidFill>
                    <a:srgbClr val="595959"/>
                  </a:solidFill>
                  <a:latin typeface="微软雅黑" panose="020B0503020204020204" pitchFamily="34" charset="-122"/>
                  <a:ea typeface="微软雅黑" panose="020B0503020204020204" pitchFamily="34" charset="-122"/>
                </a:rPr>
                <a:t>客户站点</a:t>
              </a:r>
              <a:r>
                <a:rPr lang="en-US" altLang="zh-CN" sz="1100" b="1" dirty="0">
                  <a:solidFill>
                    <a:srgbClr val="595959"/>
                  </a:solidFill>
                  <a:latin typeface="微软雅黑" panose="020B0503020204020204" pitchFamily="34" charset="-122"/>
                  <a:ea typeface="微软雅黑" panose="020B0503020204020204" pitchFamily="34" charset="-122"/>
                </a:rPr>
                <a:t>1</a:t>
              </a:r>
              <a:endParaRPr lang="zh-CN" altLang="en-US" sz="1100" b="1" dirty="0">
                <a:solidFill>
                  <a:srgbClr val="595959"/>
                </a:solidFill>
                <a:latin typeface="微软雅黑" panose="020B0503020204020204" pitchFamily="34" charset="-122"/>
                <a:ea typeface="微软雅黑" panose="020B0503020204020204" pitchFamily="34" charset="-122"/>
              </a:endParaRPr>
            </a:p>
          </p:txBody>
        </p:sp>
        <p:cxnSp>
          <p:nvCxnSpPr>
            <p:cNvPr id="76" name="直接箭头连接符 75">
              <a:extLst>
                <a:ext uri="{FF2B5EF4-FFF2-40B4-BE49-F238E27FC236}">
                  <a16:creationId xmlns:a16="http://schemas.microsoft.com/office/drawing/2014/main" id="{A0587BB3-3ED4-4366-A616-31E9886ADE07}"/>
                </a:ext>
              </a:extLst>
            </p:cNvPr>
            <p:cNvCxnSpPr/>
            <p:nvPr/>
          </p:nvCxnSpPr>
          <p:spPr>
            <a:xfrm>
              <a:off x="2980120" y="3389741"/>
              <a:ext cx="2645458" cy="0"/>
            </a:xfrm>
            <a:prstGeom prst="straightConnector1">
              <a:avLst/>
            </a:prstGeom>
            <a:noFill/>
            <a:ln w="9525" cap="flat" cmpd="sng" algn="ctr">
              <a:solidFill>
                <a:sysClr val="windowText" lastClr="000000">
                  <a:lumMod val="50000"/>
                  <a:lumOff val="50000"/>
                </a:sysClr>
              </a:solidFill>
              <a:prstDash val="solid"/>
              <a:headEnd type="triangle"/>
              <a:tailEnd type="triangle"/>
            </a:ln>
            <a:effectLst/>
          </p:spPr>
        </p:cxnSp>
        <p:sp>
          <p:nvSpPr>
            <p:cNvPr id="77" name="文本框 76">
              <a:extLst>
                <a:ext uri="{FF2B5EF4-FFF2-40B4-BE49-F238E27FC236}">
                  <a16:creationId xmlns:a16="http://schemas.microsoft.com/office/drawing/2014/main" id="{9903908D-0E0E-4D17-9272-D01F7D770F72}"/>
                </a:ext>
              </a:extLst>
            </p:cNvPr>
            <p:cNvSpPr txBox="1"/>
            <p:nvPr/>
          </p:nvSpPr>
          <p:spPr>
            <a:xfrm>
              <a:off x="3729928" y="3389741"/>
              <a:ext cx="1252369"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GRE over IPsec</a:t>
              </a:r>
            </a:p>
          </p:txBody>
        </p:sp>
        <p:cxnSp>
          <p:nvCxnSpPr>
            <p:cNvPr id="78" name="直接箭头连接符 77">
              <a:extLst>
                <a:ext uri="{FF2B5EF4-FFF2-40B4-BE49-F238E27FC236}">
                  <a16:creationId xmlns:a16="http://schemas.microsoft.com/office/drawing/2014/main" id="{FB3CAA57-9E11-43C8-A253-A6000380E02A}"/>
                </a:ext>
              </a:extLst>
            </p:cNvPr>
            <p:cNvCxnSpPr/>
            <p:nvPr/>
          </p:nvCxnSpPr>
          <p:spPr>
            <a:xfrm>
              <a:off x="5673074" y="3389131"/>
              <a:ext cx="2602623" cy="0"/>
            </a:xfrm>
            <a:prstGeom prst="straightConnector1">
              <a:avLst/>
            </a:prstGeom>
            <a:noFill/>
            <a:ln w="9525" cap="flat" cmpd="sng" algn="ctr">
              <a:solidFill>
                <a:sysClr val="windowText" lastClr="000000">
                  <a:lumMod val="50000"/>
                  <a:lumOff val="50000"/>
                </a:sysClr>
              </a:solidFill>
              <a:prstDash val="solid"/>
              <a:headEnd type="triangle"/>
              <a:tailEnd type="triangle"/>
            </a:ln>
            <a:effectLst/>
          </p:spPr>
        </p:cxnSp>
        <p:sp>
          <p:nvSpPr>
            <p:cNvPr id="79" name="文本框 78">
              <a:extLst>
                <a:ext uri="{FF2B5EF4-FFF2-40B4-BE49-F238E27FC236}">
                  <a16:creationId xmlns:a16="http://schemas.microsoft.com/office/drawing/2014/main" id="{90A71C72-5E5E-4863-8698-AF6EF7504E9B}"/>
                </a:ext>
              </a:extLst>
            </p:cNvPr>
            <p:cNvSpPr txBox="1"/>
            <p:nvPr/>
          </p:nvSpPr>
          <p:spPr>
            <a:xfrm>
              <a:off x="6396310" y="3389741"/>
              <a:ext cx="1252369"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GRE over IPsec</a:t>
              </a:r>
            </a:p>
          </p:txBody>
        </p:sp>
        <p:sp>
          <p:nvSpPr>
            <p:cNvPr id="80" name="AutoShape 163">
              <a:extLst>
                <a:ext uri="{FF2B5EF4-FFF2-40B4-BE49-F238E27FC236}">
                  <a16:creationId xmlns:a16="http://schemas.microsoft.com/office/drawing/2014/main" id="{61433D53-9B92-4F94-8522-7C019290B69C}"/>
                </a:ext>
              </a:extLst>
            </p:cNvPr>
            <p:cNvSpPr>
              <a:spLocks noChangeArrowheads="1"/>
            </p:cNvSpPr>
            <p:nvPr/>
          </p:nvSpPr>
          <p:spPr bwMode="auto">
            <a:xfrm rot="5400000">
              <a:off x="4198361" y="1669428"/>
              <a:ext cx="256475" cy="2597959"/>
            </a:xfrm>
            <a:prstGeom prst="can">
              <a:avLst>
                <a:gd name="adj" fmla="val 51333"/>
              </a:avLst>
            </a:prstGeom>
            <a:solidFill>
              <a:srgbClr val="FFC000"/>
            </a:solidFill>
            <a:ln w="12700">
              <a:noFill/>
              <a:round/>
              <a:headEnd/>
              <a:tailEnd/>
            </a:ln>
          </p:spPr>
          <p:txBody>
            <a:bodyPr rot="10800000" vert="vert" anchor="ctr"/>
            <a:lstStyle/>
            <a:p>
              <a:pPr algn="ctr" defTabSz="1223415" fontAlgn="b">
                <a:spcBef>
                  <a:spcPts val="0"/>
                </a:spcBef>
                <a:spcAft>
                  <a:spcPts val="0"/>
                </a:spcAft>
              </a:pPr>
              <a:r>
                <a:rPr lang="en-US" altLang="zh-CN" b="1" kern="0" dirty="0">
                  <a:solidFill>
                    <a:sysClr val="windowText" lastClr="000000"/>
                  </a:solidFill>
                  <a:latin typeface="微软雅黑" panose="020B0503020204020204" pitchFamily="34" charset="-122"/>
                  <a:ea typeface="微软雅黑" panose="020B0503020204020204" pitchFamily="34" charset="-122"/>
                </a:rPr>
                <a:t>SD-WAN</a:t>
              </a:r>
              <a:endParaRPr lang="zh-CN" altLang="en-US"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4854C52B-4B6E-4B90-8F24-EC07B0975BF3}"/>
                </a:ext>
              </a:extLst>
            </p:cNvPr>
            <p:cNvSpPr txBox="1"/>
            <p:nvPr/>
          </p:nvSpPr>
          <p:spPr>
            <a:xfrm>
              <a:off x="3779579" y="3807932"/>
              <a:ext cx="951163"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BGP-EVPN</a:t>
              </a:r>
            </a:p>
          </p:txBody>
        </p:sp>
        <p:cxnSp>
          <p:nvCxnSpPr>
            <p:cNvPr id="82" name="直接箭头连接符 81">
              <a:extLst>
                <a:ext uri="{FF2B5EF4-FFF2-40B4-BE49-F238E27FC236}">
                  <a16:creationId xmlns:a16="http://schemas.microsoft.com/office/drawing/2014/main" id="{B7B29603-9C89-499C-8593-FE0778C164FD}"/>
                </a:ext>
              </a:extLst>
            </p:cNvPr>
            <p:cNvCxnSpPr/>
            <p:nvPr/>
          </p:nvCxnSpPr>
          <p:spPr>
            <a:xfrm>
              <a:off x="2998618" y="3807932"/>
              <a:ext cx="2626960" cy="0"/>
            </a:xfrm>
            <a:prstGeom prst="straightConnector1">
              <a:avLst/>
            </a:prstGeom>
            <a:noFill/>
            <a:ln w="9525" cap="flat" cmpd="sng" algn="ctr">
              <a:solidFill>
                <a:sysClr val="windowText" lastClr="000000">
                  <a:lumMod val="50000"/>
                  <a:lumOff val="50000"/>
                </a:sysClr>
              </a:solidFill>
              <a:prstDash val="dash"/>
              <a:headEnd type="triangle"/>
              <a:tailEnd type="triangle"/>
            </a:ln>
            <a:effectLst/>
          </p:spPr>
        </p:cxnSp>
        <p:cxnSp>
          <p:nvCxnSpPr>
            <p:cNvPr id="83" name="直接箭头连接符 82">
              <a:extLst>
                <a:ext uri="{FF2B5EF4-FFF2-40B4-BE49-F238E27FC236}">
                  <a16:creationId xmlns:a16="http://schemas.microsoft.com/office/drawing/2014/main" id="{9946B53C-E544-4DAE-93C0-8B447DEC7F25}"/>
                </a:ext>
              </a:extLst>
            </p:cNvPr>
            <p:cNvCxnSpPr/>
            <p:nvPr/>
          </p:nvCxnSpPr>
          <p:spPr>
            <a:xfrm>
              <a:off x="5673074" y="3807932"/>
              <a:ext cx="2602623" cy="0"/>
            </a:xfrm>
            <a:prstGeom prst="straightConnector1">
              <a:avLst/>
            </a:prstGeom>
            <a:noFill/>
            <a:ln w="9525" cap="flat" cmpd="sng" algn="ctr">
              <a:solidFill>
                <a:sysClr val="windowText" lastClr="000000">
                  <a:lumMod val="50000"/>
                  <a:lumOff val="50000"/>
                </a:sysClr>
              </a:solidFill>
              <a:prstDash val="dash"/>
              <a:headEnd type="triangle"/>
              <a:tailEnd type="triangle"/>
            </a:ln>
            <a:effectLst/>
          </p:spPr>
        </p:cxnSp>
        <p:sp>
          <p:nvSpPr>
            <p:cNvPr id="84" name="文本框 83">
              <a:extLst>
                <a:ext uri="{FF2B5EF4-FFF2-40B4-BE49-F238E27FC236}">
                  <a16:creationId xmlns:a16="http://schemas.microsoft.com/office/drawing/2014/main" id="{1D786168-436C-438D-A9AC-FBA90DD36DA1}"/>
                </a:ext>
              </a:extLst>
            </p:cNvPr>
            <p:cNvSpPr txBox="1"/>
            <p:nvPr/>
          </p:nvSpPr>
          <p:spPr>
            <a:xfrm>
              <a:off x="6587391" y="3798533"/>
              <a:ext cx="951163"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BGP-EVPN</a:t>
              </a:r>
            </a:p>
          </p:txBody>
        </p:sp>
        <p:pic>
          <p:nvPicPr>
            <p:cNvPr id="85" name="图片 84">
              <a:extLst>
                <a:ext uri="{FF2B5EF4-FFF2-40B4-BE49-F238E27FC236}">
                  <a16:creationId xmlns:a16="http://schemas.microsoft.com/office/drawing/2014/main" id="{96DEFD8F-7714-4A1E-9531-2D2A8F901CC4}"/>
                </a:ext>
              </a:extLst>
            </p:cNvPr>
            <p:cNvPicPr>
              <a:picLocks noChangeAspect="1"/>
            </p:cNvPicPr>
            <p:nvPr/>
          </p:nvPicPr>
          <p:blipFill>
            <a:blip r:embed="rId3">
              <a:grayscl/>
            </a:blip>
            <a:stretch>
              <a:fillRect/>
            </a:stretch>
          </p:blipFill>
          <p:spPr>
            <a:xfrm>
              <a:off x="6619402" y="1238093"/>
              <a:ext cx="423067" cy="352935"/>
            </a:xfrm>
            <a:prstGeom prst="rect">
              <a:avLst/>
            </a:prstGeom>
          </p:spPr>
        </p:pic>
        <p:cxnSp>
          <p:nvCxnSpPr>
            <p:cNvPr id="86" name="直接连接符 85">
              <a:extLst>
                <a:ext uri="{FF2B5EF4-FFF2-40B4-BE49-F238E27FC236}">
                  <a16:creationId xmlns:a16="http://schemas.microsoft.com/office/drawing/2014/main" id="{94586F9E-CF14-408B-B86B-7EEC9FAC8834}"/>
                </a:ext>
              </a:extLst>
            </p:cNvPr>
            <p:cNvCxnSpPr>
              <a:stCxn id="89" idx="0"/>
              <a:endCxn id="85" idx="3"/>
            </p:cNvCxnSpPr>
            <p:nvPr/>
          </p:nvCxnSpPr>
          <p:spPr>
            <a:xfrm flipH="1">
              <a:off x="7042469" y="1412435"/>
              <a:ext cx="474531" cy="2126"/>
            </a:xfrm>
            <a:prstGeom prst="line">
              <a:avLst/>
            </a:prstGeom>
            <a:noFill/>
            <a:ln w="19050" cap="flat" cmpd="sng" algn="ctr">
              <a:solidFill>
                <a:sysClr val="windowText" lastClr="000000">
                  <a:lumMod val="50000"/>
                  <a:lumOff val="50000"/>
                </a:sysClr>
              </a:solidFill>
              <a:prstDash val="solid"/>
            </a:ln>
            <a:effectLst/>
          </p:spPr>
        </p:cxnSp>
        <p:grpSp>
          <p:nvGrpSpPr>
            <p:cNvPr id="87" name="Group 66">
              <a:extLst>
                <a:ext uri="{FF2B5EF4-FFF2-40B4-BE49-F238E27FC236}">
                  <a16:creationId xmlns:a16="http://schemas.microsoft.com/office/drawing/2014/main" id="{015F0FC2-7D2B-4940-8F6B-0B81B019DF1C}"/>
                </a:ext>
              </a:extLst>
            </p:cNvPr>
            <p:cNvGrpSpPr>
              <a:grpSpLocks noChangeAspect="1"/>
            </p:cNvGrpSpPr>
            <p:nvPr/>
          </p:nvGrpSpPr>
          <p:grpSpPr>
            <a:xfrm>
              <a:off x="7174224" y="1278395"/>
              <a:ext cx="685552" cy="453897"/>
              <a:chOff x="3547241" y="3748457"/>
              <a:chExt cx="560567" cy="371145"/>
            </a:xfrm>
          </p:grpSpPr>
          <p:pic>
            <p:nvPicPr>
              <p:cNvPr id="88" name="Picture 67" descr="Router_B.png">
                <a:extLst>
                  <a:ext uri="{FF2B5EF4-FFF2-40B4-BE49-F238E27FC236}">
                    <a16:creationId xmlns:a16="http://schemas.microsoft.com/office/drawing/2014/main" id="{6BCEDC8F-B7CA-4431-82CB-35FEF6193E0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5558" y="3748457"/>
                <a:ext cx="281241" cy="253118"/>
              </a:xfrm>
              <a:prstGeom prst="rect">
                <a:avLst/>
              </a:prstGeom>
            </p:spPr>
          </p:pic>
          <p:sp>
            <p:nvSpPr>
              <p:cNvPr id="89" name="TextBox 68">
                <a:extLst>
                  <a:ext uri="{FF2B5EF4-FFF2-40B4-BE49-F238E27FC236}">
                    <a16:creationId xmlns:a16="http://schemas.microsoft.com/office/drawing/2014/main" id="{92A3258A-5472-4358-B7FA-2946EB19EE9B}"/>
                  </a:ext>
                </a:extLst>
              </p:cNvPr>
              <p:cNvSpPr txBox="1"/>
              <p:nvPr/>
            </p:nvSpPr>
            <p:spPr>
              <a:xfrm>
                <a:off x="3547241" y="3858060"/>
                <a:ext cx="560567" cy="261542"/>
              </a:xfrm>
              <a:prstGeom prst="rect">
                <a:avLst/>
              </a:prstGeom>
              <a:noFill/>
            </p:spPr>
            <p:txBody>
              <a:bodyPr wrap="square" rtlCol="0">
                <a:spAutoFit/>
              </a:bodyPr>
              <a:lstStyle/>
              <a:p>
                <a:pPr algn="ctr" defTabSz="685594">
                  <a:defRPr/>
                </a:pPr>
                <a:r>
                  <a:rPr lang="en-US" sz="900" b="1" kern="0" dirty="0">
                    <a:solidFill>
                      <a:srgbClr val="8B7396"/>
                    </a:solidFill>
                    <a:latin typeface="Arial" charset="0"/>
                    <a:ea typeface="PMingLiU" pitchFamily="18" charset="-120"/>
                  </a:rPr>
                  <a:t>PE</a:t>
                </a:r>
              </a:p>
            </p:txBody>
          </p:sp>
        </p:grpSp>
        <p:cxnSp>
          <p:nvCxnSpPr>
            <p:cNvPr id="100" name="直接连接符 99">
              <a:extLst>
                <a:ext uri="{FF2B5EF4-FFF2-40B4-BE49-F238E27FC236}">
                  <a16:creationId xmlns:a16="http://schemas.microsoft.com/office/drawing/2014/main" id="{02EFAC6F-9F4E-4AF8-9D50-97C85B73A3D1}"/>
                </a:ext>
              </a:extLst>
            </p:cNvPr>
            <p:cNvCxnSpPr>
              <a:stCxn id="85" idx="1"/>
              <a:endCxn id="105" idx="3"/>
            </p:cNvCxnSpPr>
            <p:nvPr/>
          </p:nvCxnSpPr>
          <p:spPr>
            <a:xfrm flipH="1">
              <a:off x="5849676" y="1414561"/>
              <a:ext cx="769726" cy="1330"/>
            </a:xfrm>
            <a:prstGeom prst="line">
              <a:avLst/>
            </a:prstGeom>
            <a:noFill/>
            <a:ln w="19050" cap="flat" cmpd="sng" algn="ctr">
              <a:solidFill>
                <a:sysClr val="windowText" lastClr="000000">
                  <a:lumMod val="50000"/>
                  <a:lumOff val="50000"/>
                </a:sysClr>
              </a:solidFill>
              <a:prstDash val="solid"/>
            </a:ln>
            <a:effectLst/>
          </p:spPr>
        </p:cxnSp>
        <p:sp>
          <p:nvSpPr>
            <p:cNvPr id="101" name="AutoShape 163">
              <a:extLst>
                <a:ext uri="{FF2B5EF4-FFF2-40B4-BE49-F238E27FC236}">
                  <a16:creationId xmlns:a16="http://schemas.microsoft.com/office/drawing/2014/main" id="{551A9E76-0C80-48C9-AAC1-2DDEE361C0C4}"/>
                </a:ext>
              </a:extLst>
            </p:cNvPr>
            <p:cNvSpPr>
              <a:spLocks noChangeArrowheads="1"/>
            </p:cNvSpPr>
            <p:nvPr/>
          </p:nvSpPr>
          <p:spPr bwMode="auto">
            <a:xfrm rot="5400000">
              <a:off x="6839725" y="1673519"/>
              <a:ext cx="256477" cy="2589780"/>
            </a:xfrm>
            <a:prstGeom prst="can">
              <a:avLst>
                <a:gd name="adj" fmla="val 51333"/>
              </a:avLst>
            </a:prstGeom>
            <a:solidFill>
              <a:srgbClr val="FFC000"/>
            </a:solidFill>
            <a:ln w="12700">
              <a:noFill/>
              <a:round/>
              <a:headEnd/>
              <a:tailEnd/>
            </a:ln>
          </p:spPr>
          <p:txBody>
            <a:bodyPr rot="10800000" vert="vert" anchor="ctr"/>
            <a:lstStyle/>
            <a:p>
              <a:pPr algn="ctr" defTabSz="1223415" fontAlgn="b">
                <a:spcBef>
                  <a:spcPts val="0"/>
                </a:spcBef>
                <a:spcAft>
                  <a:spcPts val="0"/>
                </a:spcAft>
              </a:pPr>
              <a:r>
                <a:rPr lang="en-US" altLang="zh-CN" b="1" kern="0" dirty="0">
                  <a:solidFill>
                    <a:sysClr val="windowText" lastClr="000000"/>
                  </a:solidFill>
                  <a:latin typeface="微软雅黑" panose="020B0503020204020204" pitchFamily="34" charset="-122"/>
                  <a:ea typeface="微软雅黑" panose="020B0503020204020204" pitchFamily="34" charset="-122"/>
                </a:rPr>
                <a:t>SD-WAN</a:t>
              </a:r>
              <a:endParaRPr lang="zh-CN" altLang="en-US"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02" name="文本框 101">
              <a:extLst>
                <a:ext uri="{FF2B5EF4-FFF2-40B4-BE49-F238E27FC236}">
                  <a16:creationId xmlns:a16="http://schemas.microsoft.com/office/drawing/2014/main" id="{F70CB0D1-5426-4C5E-940C-C47EAFCDD42F}"/>
                </a:ext>
              </a:extLst>
            </p:cNvPr>
            <p:cNvSpPr txBox="1"/>
            <p:nvPr/>
          </p:nvSpPr>
          <p:spPr>
            <a:xfrm>
              <a:off x="6454540" y="968347"/>
              <a:ext cx="760669" cy="362505"/>
            </a:xfrm>
            <a:prstGeom prst="rect">
              <a:avLst/>
            </a:prstGeom>
            <a:noFill/>
          </p:spPr>
          <p:txBody>
            <a:bodyPr wrap="none" rtlCol="0">
              <a:spAutoFit/>
            </a:bodyPr>
            <a:lstStyle/>
            <a:p>
              <a:pPr defTabSz="914478" fontAlgn="auto">
                <a:spcBef>
                  <a:spcPts val="0"/>
                </a:spcBef>
                <a:spcAft>
                  <a:spcPts val="0"/>
                </a:spcAft>
              </a:pPr>
              <a:r>
                <a:rPr lang="zh-CN" altLang="en-US" sz="1100" b="1" dirty="0">
                  <a:solidFill>
                    <a:srgbClr val="595959"/>
                  </a:solidFill>
                  <a:latin typeface="微软雅黑" panose="020B0503020204020204" pitchFamily="34" charset="-122"/>
                  <a:ea typeface="微软雅黑" panose="020B0503020204020204" pitchFamily="34" charset="-122"/>
                </a:rPr>
                <a:t>传统网关</a:t>
              </a:r>
            </a:p>
          </p:txBody>
        </p:sp>
        <p:sp>
          <p:nvSpPr>
            <p:cNvPr id="103" name="文本框 102">
              <a:extLst>
                <a:ext uri="{FF2B5EF4-FFF2-40B4-BE49-F238E27FC236}">
                  <a16:creationId xmlns:a16="http://schemas.microsoft.com/office/drawing/2014/main" id="{DAE53423-738A-4886-A6D4-131A5A5FB3DA}"/>
                </a:ext>
              </a:extLst>
            </p:cNvPr>
            <p:cNvSpPr txBox="1"/>
            <p:nvPr/>
          </p:nvSpPr>
          <p:spPr>
            <a:xfrm>
              <a:off x="7254296" y="965259"/>
              <a:ext cx="363402" cy="362505"/>
            </a:xfrm>
            <a:prstGeom prst="rect">
              <a:avLst/>
            </a:prstGeom>
            <a:noFill/>
          </p:spPr>
          <p:txBody>
            <a:bodyPr wrap="none" rtlCol="0">
              <a:spAutoFit/>
            </a:bodyPr>
            <a:lstStyle/>
            <a:p>
              <a:pPr defTabSz="914478" fontAlgn="auto">
                <a:spcBef>
                  <a:spcPts val="0"/>
                </a:spcBef>
                <a:spcAft>
                  <a:spcPts val="0"/>
                </a:spcAft>
              </a:pPr>
              <a:r>
                <a:rPr lang="en-US" altLang="zh-CN" sz="1100" b="1" dirty="0">
                  <a:solidFill>
                    <a:srgbClr val="595959"/>
                  </a:solidFill>
                  <a:latin typeface="微软雅黑" panose="020B0503020204020204" pitchFamily="34" charset="-122"/>
                  <a:ea typeface="微软雅黑" panose="020B0503020204020204" pitchFamily="34" charset="-122"/>
                </a:rPr>
                <a:t>PE</a:t>
              </a:r>
              <a:endParaRPr lang="zh-CN" altLang="en-US" sz="1100" b="1" dirty="0">
                <a:solidFill>
                  <a:srgbClr val="595959"/>
                </a:solidFill>
                <a:latin typeface="微软雅黑" panose="020B0503020204020204" pitchFamily="34" charset="-122"/>
                <a:ea typeface="微软雅黑" panose="020B0503020204020204" pitchFamily="34" charset="-122"/>
              </a:endParaRPr>
            </a:p>
          </p:txBody>
        </p:sp>
        <p:cxnSp>
          <p:nvCxnSpPr>
            <p:cNvPr id="104" name="直接连接符 103">
              <a:extLst>
                <a:ext uri="{FF2B5EF4-FFF2-40B4-BE49-F238E27FC236}">
                  <a16:creationId xmlns:a16="http://schemas.microsoft.com/office/drawing/2014/main" id="{0656CB44-A9F5-4DBB-96AA-989B926B25C1}"/>
                </a:ext>
              </a:extLst>
            </p:cNvPr>
            <p:cNvCxnSpPr/>
            <p:nvPr/>
          </p:nvCxnSpPr>
          <p:spPr>
            <a:xfrm>
              <a:off x="5638420" y="1499826"/>
              <a:ext cx="0" cy="2560316"/>
            </a:xfrm>
            <a:prstGeom prst="line">
              <a:avLst/>
            </a:prstGeom>
            <a:noFill/>
            <a:ln w="9525" cap="flat" cmpd="sng" algn="ctr">
              <a:solidFill>
                <a:srgbClr val="4F81BD">
                  <a:shade val="95000"/>
                  <a:satMod val="105000"/>
                </a:srgbClr>
              </a:solidFill>
              <a:prstDash val="solid"/>
            </a:ln>
            <a:effectLst/>
          </p:spPr>
        </p:cxnSp>
        <p:pic>
          <p:nvPicPr>
            <p:cNvPr id="105" name="图片 104">
              <a:extLst>
                <a:ext uri="{FF2B5EF4-FFF2-40B4-BE49-F238E27FC236}">
                  <a16:creationId xmlns:a16="http://schemas.microsoft.com/office/drawing/2014/main" id="{338F2D9E-8A59-4A89-8E96-13F2AFFC3F9A}"/>
                </a:ext>
              </a:extLst>
            </p:cNvPr>
            <p:cNvPicPr>
              <a:picLocks noChangeAspect="1"/>
            </p:cNvPicPr>
            <p:nvPr/>
          </p:nvPicPr>
          <p:blipFill>
            <a:blip r:embed="rId5"/>
            <a:stretch>
              <a:fillRect/>
            </a:stretch>
          </p:blipFill>
          <p:spPr>
            <a:xfrm>
              <a:off x="5427164" y="1239654"/>
              <a:ext cx="422512" cy="352474"/>
            </a:xfrm>
            <a:prstGeom prst="rect">
              <a:avLst/>
            </a:prstGeom>
          </p:spPr>
        </p:pic>
        <p:cxnSp>
          <p:nvCxnSpPr>
            <p:cNvPr id="106" name="直接连接符 105">
              <a:extLst>
                <a:ext uri="{FF2B5EF4-FFF2-40B4-BE49-F238E27FC236}">
                  <a16:creationId xmlns:a16="http://schemas.microsoft.com/office/drawing/2014/main" id="{25482AD8-82AA-4549-8E6F-2B94B5B7E53F}"/>
                </a:ext>
              </a:extLst>
            </p:cNvPr>
            <p:cNvCxnSpPr>
              <a:stCxn id="59" idx="0"/>
              <a:endCxn id="105" idx="2"/>
            </p:cNvCxnSpPr>
            <p:nvPr/>
          </p:nvCxnSpPr>
          <p:spPr>
            <a:xfrm flipV="1">
              <a:off x="3160378" y="1592128"/>
              <a:ext cx="2478042" cy="741585"/>
            </a:xfrm>
            <a:prstGeom prst="line">
              <a:avLst/>
            </a:prstGeom>
            <a:noFill/>
            <a:ln w="63500" cap="flat" cmpd="sng" algn="ctr">
              <a:solidFill>
                <a:srgbClr val="FFC000">
                  <a:alpha val="70000"/>
                </a:srgbClr>
              </a:solidFill>
              <a:prstDash val="solid"/>
            </a:ln>
            <a:effectLst>
              <a:outerShdw blurRad="50800" dist="38100" dir="2700000" algn="tl" rotWithShape="0">
                <a:prstClr val="black">
                  <a:alpha val="40000"/>
                </a:prstClr>
              </a:outerShdw>
            </a:effectLst>
          </p:spPr>
        </p:cxnSp>
        <p:cxnSp>
          <p:nvCxnSpPr>
            <p:cNvPr id="107" name="直接连接符 106">
              <a:extLst>
                <a:ext uri="{FF2B5EF4-FFF2-40B4-BE49-F238E27FC236}">
                  <a16:creationId xmlns:a16="http://schemas.microsoft.com/office/drawing/2014/main" id="{B5B2ACC2-7E61-4A23-8B37-A1D489F69121}"/>
                </a:ext>
              </a:extLst>
            </p:cNvPr>
            <p:cNvCxnSpPr>
              <a:stCxn id="105" idx="2"/>
              <a:endCxn id="66" idx="1"/>
            </p:cNvCxnSpPr>
            <p:nvPr/>
          </p:nvCxnSpPr>
          <p:spPr>
            <a:xfrm>
              <a:off x="5638420" y="1592128"/>
              <a:ext cx="2425744" cy="824393"/>
            </a:xfrm>
            <a:prstGeom prst="line">
              <a:avLst/>
            </a:prstGeom>
            <a:noFill/>
            <a:ln w="63500" cap="flat" cmpd="sng" algn="ctr">
              <a:solidFill>
                <a:srgbClr val="FFC000">
                  <a:alpha val="70000"/>
                </a:srgbClr>
              </a:solidFill>
              <a:prstDash val="solid"/>
            </a:ln>
            <a:effectLst>
              <a:outerShdw blurRad="50800" dist="38100" dir="2700000" algn="tl" rotWithShape="0">
                <a:prstClr val="black">
                  <a:alpha val="40000"/>
                </a:prstClr>
              </a:outerShdw>
            </a:effectLst>
          </p:spPr>
        </p:cxnSp>
      </p:grpSp>
      <p:graphicFrame>
        <p:nvGraphicFramePr>
          <p:cNvPr id="3" name="表格 2">
            <a:extLst>
              <a:ext uri="{FF2B5EF4-FFF2-40B4-BE49-F238E27FC236}">
                <a16:creationId xmlns:a16="http://schemas.microsoft.com/office/drawing/2014/main" id="{44AA9FBF-1253-4196-9E85-FCF2CCC42CB9}"/>
              </a:ext>
            </a:extLst>
          </p:cNvPr>
          <p:cNvGraphicFramePr>
            <a:graphicFrameLocks noGrp="1"/>
          </p:cNvGraphicFramePr>
          <p:nvPr>
            <p:extLst/>
          </p:nvPr>
        </p:nvGraphicFramePr>
        <p:xfrm>
          <a:off x="993463" y="4365104"/>
          <a:ext cx="1239035" cy="1259840"/>
        </p:xfrm>
        <a:graphic>
          <a:graphicData uri="http://schemas.openxmlformats.org/drawingml/2006/table">
            <a:tbl>
              <a:tblPr firstRow="1" bandRow="1">
                <a:tableStyleId>{5C22544A-7EE6-4342-B048-85BDC9FD1C3A}</a:tableStyleId>
              </a:tblPr>
              <a:tblGrid>
                <a:gridCol w="1239035">
                  <a:extLst>
                    <a:ext uri="{9D8B030D-6E8A-4147-A177-3AD203B41FA5}">
                      <a16:colId xmlns:a16="http://schemas.microsoft.com/office/drawing/2014/main" val="3446852618"/>
                    </a:ext>
                  </a:extLst>
                </a:gridCol>
              </a:tblGrid>
              <a:tr h="370840">
                <a:tc>
                  <a:txBody>
                    <a:bodyPr/>
                    <a:lstStyle/>
                    <a:p>
                      <a:r>
                        <a:rPr lang="en-US" altLang="zh-CN" sz="1400" b="0" dirty="0">
                          <a:solidFill>
                            <a:schemeClr val="tx1"/>
                          </a:solidFill>
                          <a:latin typeface="微软雅黑" panose="020B0503020204020204" pitchFamily="34" charset="-122"/>
                          <a:ea typeface="微软雅黑" panose="020B0503020204020204" pitchFamily="34" charset="-122"/>
                        </a:rPr>
                        <a:t>IPv6 Header</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solidFill>
                      <a:schemeClr val="tx2">
                        <a:lumMod val="95000"/>
                      </a:schemeClr>
                    </a:solidFill>
                  </a:tcPr>
                </a:tc>
                <a:extLst>
                  <a:ext uri="{0D108BD9-81ED-4DB2-BD59-A6C34878D82A}">
                    <a16:rowId xmlns:a16="http://schemas.microsoft.com/office/drawing/2014/main" val="2936089534"/>
                  </a:ext>
                </a:extLst>
              </a:tr>
              <a:tr h="370840">
                <a:tc>
                  <a:txBody>
                    <a:bodyPr/>
                    <a:lstStyle/>
                    <a:p>
                      <a:r>
                        <a:rPr lang="en-US" altLang="zh-CN" sz="1400" b="0" dirty="0">
                          <a:solidFill>
                            <a:schemeClr val="tx1"/>
                          </a:solidFill>
                          <a:latin typeface="微软雅黑" panose="020B0503020204020204" pitchFamily="34" charset="-122"/>
                          <a:ea typeface="微软雅黑" panose="020B0503020204020204" pitchFamily="34" charset="-122"/>
                        </a:rPr>
                        <a:t>GRE Header</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solidFill>
                      <a:schemeClr val="accent4">
                        <a:lumMod val="20000"/>
                        <a:lumOff val="80000"/>
                      </a:schemeClr>
                    </a:solidFill>
                  </a:tcPr>
                </a:tc>
                <a:extLst>
                  <a:ext uri="{0D108BD9-81ED-4DB2-BD59-A6C34878D82A}">
                    <a16:rowId xmlns:a16="http://schemas.microsoft.com/office/drawing/2014/main" val="2332836386"/>
                  </a:ext>
                </a:extLst>
              </a:tr>
              <a:tr h="370840">
                <a:tc>
                  <a:txBody>
                    <a:bodyPr/>
                    <a:lstStyle/>
                    <a:p>
                      <a:r>
                        <a:rPr lang="en-US" altLang="zh-CN" sz="1400" b="0" dirty="0">
                          <a:solidFill>
                            <a:schemeClr val="tx1"/>
                          </a:solidFill>
                          <a:latin typeface="微软雅黑" panose="020B0503020204020204" pitchFamily="34" charset="-122"/>
                          <a:ea typeface="微软雅黑" panose="020B0503020204020204" pitchFamily="34" charset="-122"/>
                        </a:rPr>
                        <a:t>Payload Packet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solidFill>
                      <a:schemeClr val="accent5">
                        <a:lumMod val="20000"/>
                        <a:lumOff val="80000"/>
                      </a:schemeClr>
                    </a:solidFill>
                  </a:tcPr>
                </a:tc>
                <a:extLst>
                  <a:ext uri="{0D108BD9-81ED-4DB2-BD59-A6C34878D82A}">
                    <a16:rowId xmlns:a16="http://schemas.microsoft.com/office/drawing/2014/main" val="1772853494"/>
                  </a:ext>
                </a:extLst>
              </a:tr>
            </a:tbl>
          </a:graphicData>
        </a:graphic>
      </p:graphicFrame>
      <p:graphicFrame>
        <p:nvGraphicFramePr>
          <p:cNvPr id="108" name="表格 107">
            <a:extLst>
              <a:ext uri="{FF2B5EF4-FFF2-40B4-BE49-F238E27FC236}">
                <a16:creationId xmlns:a16="http://schemas.microsoft.com/office/drawing/2014/main" id="{D1215694-3226-4E29-BA2F-59DABD90C0CF}"/>
              </a:ext>
            </a:extLst>
          </p:cNvPr>
          <p:cNvGraphicFramePr>
            <a:graphicFrameLocks noGrp="1"/>
          </p:cNvGraphicFramePr>
          <p:nvPr>
            <p:extLst/>
          </p:nvPr>
        </p:nvGraphicFramePr>
        <p:xfrm>
          <a:off x="2745572" y="4365105"/>
          <a:ext cx="1239035" cy="834565"/>
        </p:xfrm>
        <a:graphic>
          <a:graphicData uri="http://schemas.openxmlformats.org/drawingml/2006/table">
            <a:tbl>
              <a:tblPr firstRow="1" bandRow="1">
                <a:tableStyleId>{5C22544A-7EE6-4342-B048-85BDC9FD1C3A}</a:tableStyleId>
              </a:tblPr>
              <a:tblGrid>
                <a:gridCol w="1239035">
                  <a:extLst>
                    <a:ext uri="{9D8B030D-6E8A-4147-A177-3AD203B41FA5}">
                      <a16:colId xmlns:a16="http://schemas.microsoft.com/office/drawing/2014/main" val="3446852618"/>
                    </a:ext>
                  </a:extLst>
                </a:gridCol>
              </a:tblGrid>
              <a:tr h="316405">
                <a:tc>
                  <a:txBody>
                    <a:bodyPr/>
                    <a:lstStyle/>
                    <a:p>
                      <a:r>
                        <a:rPr lang="en-US" altLang="zh-CN" sz="1400" b="0" dirty="0">
                          <a:solidFill>
                            <a:schemeClr val="tx1"/>
                          </a:solidFill>
                          <a:latin typeface="微软雅黑" panose="020B0503020204020204" pitchFamily="34" charset="-122"/>
                          <a:ea typeface="微软雅黑" panose="020B0503020204020204" pitchFamily="34" charset="-122"/>
                        </a:rPr>
                        <a:t>IPv6 Header</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solidFill>
                      <a:schemeClr val="tx2">
                        <a:lumMod val="95000"/>
                      </a:schemeClr>
                    </a:solidFill>
                  </a:tcPr>
                </a:tc>
                <a:extLst>
                  <a:ext uri="{0D108BD9-81ED-4DB2-BD59-A6C34878D82A}">
                    <a16:rowId xmlns:a16="http://schemas.microsoft.com/office/drawing/2014/main" val="2936089534"/>
                  </a:ext>
                </a:extLst>
              </a:tr>
              <a:tr h="442101">
                <a:tc>
                  <a:txBody>
                    <a:bodyPr/>
                    <a:lstStyle/>
                    <a:p>
                      <a:r>
                        <a:rPr lang="en-US" altLang="zh-CN" sz="1400" b="0" dirty="0">
                          <a:solidFill>
                            <a:schemeClr val="tx1"/>
                          </a:solidFill>
                          <a:latin typeface="微软雅黑" panose="020B0503020204020204" pitchFamily="34" charset="-122"/>
                          <a:ea typeface="微软雅黑" panose="020B0503020204020204" pitchFamily="34" charset="-122"/>
                        </a:rPr>
                        <a:t>Payload Packet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solidFill>
                      <a:schemeClr val="accent5">
                        <a:lumMod val="20000"/>
                        <a:lumOff val="80000"/>
                      </a:schemeClr>
                    </a:solidFill>
                  </a:tcPr>
                </a:tc>
                <a:extLst>
                  <a:ext uri="{0D108BD9-81ED-4DB2-BD59-A6C34878D82A}">
                    <a16:rowId xmlns:a16="http://schemas.microsoft.com/office/drawing/2014/main" val="1772853494"/>
                  </a:ext>
                </a:extLst>
              </a:tr>
            </a:tbl>
          </a:graphicData>
        </a:graphic>
      </p:graphicFrame>
      <p:sp>
        <p:nvSpPr>
          <p:cNvPr id="5" name="箭头: 右 4">
            <a:extLst>
              <a:ext uri="{FF2B5EF4-FFF2-40B4-BE49-F238E27FC236}">
                <a16:creationId xmlns:a16="http://schemas.microsoft.com/office/drawing/2014/main" id="{15798F65-B261-472A-A880-C35F376B8CF9}"/>
              </a:ext>
            </a:extLst>
          </p:cNvPr>
          <p:cNvSpPr/>
          <p:nvPr/>
        </p:nvSpPr>
        <p:spPr>
          <a:xfrm>
            <a:off x="2304505" y="4818746"/>
            <a:ext cx="369058" cy="216024"/>
          </a:xfrm>
          <a:prstGeom prst="rightArrow">
            <a:avLst/>
          </a:prstGeom>
          <a:solidFill>
            <a:srgbClr val="FF3300"/>
          </a:solidFill>
          <a:ln w="6350">
            <a:gradFill>
              <a:gsLst>
                <a:gs pos="0">
                  <a:srgbClr val="1D1D1A">
                    <a:lumMod val="50000"/>
                    <a:alpha val="0"/>
                  </a:srgbClr>
                </a:gs>
                <a:gs pos="100000">
                  <a:srgbClr val="FFFFFF">
                    <a:alpha val="80000"/>
                  </a:srgbClr>
                </a:gs>
              </a:gsLst>
              <a:lin ang="5400000" scaled="0"/>
            </a:gradFill>
            <a:miter lim="400000"/>
          </a:ln>
        </p:spPr>
        <p:txBody>
          <a:bodyPr lIns="22519" tIns="22519" rIns="22519" bIns="22519" rtlCol="0" anchor="ctr"/>
          <a:lstStyle/>
          <a:p>
            <a:pPr algn="ctr" defTabSz="762635" hangingPunct="0"/>
            <a:endParaRPr lang="zh-CN" altLang="en-US"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DB998D11-0E66-41BA-BAC4-F912FD7BDC8E}"/>
              </a:ext>
            </a:extLst>
          </p:cNvPr>
          <p:cNvSpPr/>
          <p:nvPr/>
        </p:nvSpPr>
        <p:spPr>
          <a:xfrm>
            <a:off x="993462" y="3652449"/>
            <a:ext cx="2991144" cy="422021"/>
          </a:xfrm>
          <a:prstGeom prst="rect">
            <a:avLst/>
          </a:prstGeom>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p:spPr>
        <p:txBody>
          <a:bodyPr lIns="22519" tIns="22519" rIns="22519" bIns="22519" rtlCol="0" anchor="ctr"/>
          <a:lstStyle/>
          <a:p>
            <a:pPr algn="ctr" defTabSz="762635" hangingPunct="0"/>
            <a:r>
              <a:rPr lang="zh-CN" altLang="en-US" sz="1600"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Encapsulation efficiency is improved by reducing GRE packet headers.</a:t>
            </a:r>
          </a:p>
        </p:txBody>
      </p:sp>
      <p:pic>
        <p:nvPicPr>
          <p:cNvPr id="109" name="Picture 2">
            <a:extLst>
              <a:ext uri="{FF2B5EF4-FFF2-40B4-BE49-F238E27FC236}">
                <a16:creationId xmlns:a16="http://schemas.microsoft.com/office/drawing/2014/main" id="{D4C40C7C-F7DE-400E-A2A3-60578241DB4F}"/>
              </a:ext>
            </a:extLst>
          </p:cNvPr>
          <p:cNvPicPr>
            <a:picLocks noChangeAspect="1" noChangeArrowheads="1"/>
          </p:cNvPicPr>
          <p:nvPr/>
        </p:nvPicPr>
        <p:blipFill>
          <a:blip r:embed="rId6" cstate="print"/>
          <a:srcRect/>
          <a:stretch>
            <a:fillRect/>
          </a:stretch>
        </p:blipFill>
        <p:spPr bwMode="auto">
          <a:xfrm>
            <a:off x="4282285" y="4148459"/>
            <a:ext cx="4286917" cy="2457745"/>
          </a:xfrm>
          <a:prstGeom prst="rect">
            <a:avLst/>
          </a:prstGeom>
          <a:noFill/>
          <a:ln w="9525">
            <a:noFill/>
            <a:miter lim="800000"/>
            <a:headEnd/>
            <a:tailEnd/>
          </a:ln>
        </p:spPr>
      </p:pic>
      <p:grpSp>
        <p:nvGrpSpPr>
          <p:cNvPr id="10" name="组合 9">
            <a:extLst>
              <a:ext uri="{FF2B5EF4-FFF2-40B4-BE49-F238E27FC236}">
                <a16:creationId xmlns:a16="http://schemas.microsoft.com/office/drawing/2014/main" id="{8F540D0D-BA5C-44E7-BAA4-9130E02A091D}"/>
              </a:ext>
            </a:extLst>
          </p:cNvPr>
          <p:cNvGrpSpPr/>
          <p:nvPr/>
        </p:nvGrpSpPr>
        <p:grpSpPr>
          <a:xfrm>
            <a:off x="8623441" y="4157148"/>
            <a:ext cx="3402145" cy="2656229"/>
            <a:chOff x="8238471" y="4157147"/>
            <a:chExt cx="2541105" cy="2328691"/>
          </a:xfrm>
        </p:grpSpPr>
        <p:sp>
          <p:nvSpPr>
            <p:cNvPr id="112" name="圆角矩形 46">
              <a:extLst>
                <a:ext uri="{FF2B5EF4-FFF2-40B4-BE49-F238E27FC236}">
                  <a16:creationId xmlns:a16="http://schemas.microsoft.com/office/drawing/2014/main" id="{E4B1661E-5DF1-418F-A671-4F4C64140EE4}"/>
                </a:ext>
              </a:extLst>
            </p:cNvPr>
            <p:cNvSpPr/>
            <p:nvPr/>
          </p:nvSpPr>
          <p:spPr>
            <a:xfrm>
              <a:off x="8365586" y="4274471"/>
              <a:ext cx="353416"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Version</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3" name="圆角矩形 47">
              <a:extLst>
                <a:ext uri="{FF2B5EF4-FFF2-40B4-BE49-F238E27FC236}">
                  <a16:creationId xmlns:a16="http://schemas.microsoft.com/office/drawing/2014/main" id="{98B1F31F-3EDA-4BDE-BEFE-DBDBA92C3CCB}"/>
                </a:ext>
              </a:extLst>
            </p:cNvPr>
            <p:cNvSpPr/>
            <p:nvPr/>
          </p:nvSpPr>
          <p:spPr>
            <a:xfrm>
              <a:off x="8719002" y="4274471"/>
              <a:ext cx="609599"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Traffic Class</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4" name="圆角矩形 48">
              <a:extLst>
                <a:ext uri="{FF2B5EF4-FFF2-40B4-BE49-F238E27FC236}">
                  <a16:creationId xmlns:a16="http://schemas.microsoft.com/office/drawing/2014/main" id="{9855428E-AB52-46B0-96CA-A8F7559B473B}"/>
                </a:ext>
              </a:extLst>
            </p:cNvPr>
            <p:cNvSpPr/>
            <p:nvPr/>
          </p:nvSpPr>
          <p:spPr>
            <a:xfrm>
              <a:off x="9328601" y="4274471"/>
              <a:ext cx="1450975"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Flow Label</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5" name="圆角矩形 49">
              <a:extLst>
                <a:ext uri="{FF2B5EF4-FFF2-40B4-BE49-F238E27FC236}">
                  <a16:creationId xmlns:a16="http://schemas.microsoft.com/office/drawing/2014/main" id="{BD052D33-7D63-493A-B4DD-32499B3FF574}"/>
                </a:ext>
              </a:extLst>
            </p:cNvPr>
            <p:cNvSpPr/>
            <p:nvPr/>
          </p:nvSpPr>
          <p:spPr>
            <a:xfrm>
              <a:off x="8365584" y="4389671"/>
              <a:ext cx="1183667"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Payload Length</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6" name="圆角矩形 50">
              <a:extLst>
                <a:ext uri="{FF2B5EF4-FFF2-40B4-BE49-F238E27FC236}">
                  <a16:creationId xmlns:a16="http://schemas.microsoft.com/office/drawing/2014/main" id="{BBC1FE83-A114-4D54-9AE3-6F90EC2B8152}"/>
                </a:ext>
              </a:extLst>
            </p:cNvPr>
            <p:cNvSpPr/>
            <p:nvPr/>
          </p:nvSpPr>
          <p:spPr>
            <a:xfrm>
              <a:off x="9549252" y="4389671"/>
              <a:ext cx="597890"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rPr>
                <a:t>Next Header</a:t>
              </a:r>
              <a:endParaRPr lang="zh-CN" altLang="en-US" sz="700" b="1" kern="0"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7" name="圆角矩形 51">
              <a:extLst>
                <a:ext uri="{FF2B5EF4-FFF2-40B4-BE49-F238E27FC236}">
                  <a16:creationId xmlns:a16="http://schemas.microsoft.com/office/drawing/2014/main" id="{2839725A-2DEA-4EA2-BA98-68BDA0499241}"/>
                </a:ext>
              </a:extLst>
            </p:cNvPr>
            <p:cNvSpPr/>
            <p:nvPr/>
          </p:nvSpPr>
          <p:spPr>
            <a:xfrm>
              <a:off x="10147142" y="4389671"/>
              <a:ext cx="632433" cy="1152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Hop Limit</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8" name="圆角矩形 52">
              <a:extLst>
                <a:ext uri="{FF2B5EF4-FFF2-40B4-BE49-F238E27FC236}">
                  <a16:creationId xmlns:a16="http://schemas.microsoft.com/office/drawing/2014/main" id="{20949334-9625-44B7-A769-80E11860448E}"/>
                </a:ext>
              </a:extLst>
            </p:cNvPr>
            <p:cNvSpPr/>
            <p:nvPr/>
          </p:nvSpPr>
          <p:spPr>
            <a:xfrm>
              <a:off x="8365584" y="4504871"/>
              <a:ext cx="2413991" cy="3168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         Source Address</a:t>
              </a:r>
            </a:p>
            <a:p>
              <a:pPr algn="ctr"/>
              <a:r>
                <a:rPr lang="zh-CN" altLang="en-US" sz="7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IPv6 SA</a:t>
              </a:r>
              <a:r>
                <a:rPr lang="zh-CN" altLang="en-US" sz="7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9" name="圆角矩形 53">
              <a:extLst>
                <a:ext uri="{FF2B5EF4-FFF2-40B4-BE49-F238E27FC236}">
                  <a16:creationId xmlns:a16="http://schemas.microsoft.com/office/drawing/2014/main" id="{3B078110-BC6E-4A0E-98D5-C8912F5C20FD}"/>
                </a:ext>
              </a:extLst>
            </p:cNvPr>
            <p:cNvSpPr/>
            <p:nvPr/>
          </p:nvSpPr>
          <p:spPr>
            <a:xfrm>
              <a:off x="8365584" y="4818746"/>
              <a:ext cx="2413991" cy="316800"/>
            </a:xfrm>
            <a:prstGeom prst="roundRect">
              <a:avLst>
                <a:gd name="adj" fmla="val 0"/>
              </a:avLst>
            </a:prstGeom>
            <a:solidFill>
              <a:schemeClr val="tx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    Destination Address</a:t>
              </a:r>
            </a:p>
            <a:p>
              <a:pPr algn="ctr"/>
              <a:r>
                <a:rPr lang="zh-CN" altLang="en-US" sz="7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IPv6 DA</a:t>
              </a:r>
              <a:r>
                <a:rPr lang="zh-CN" altLang="en-US" sz="7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9" name="矩形 128">
              <a:extLst>
                <a:ext uri="{FF2B5EF4-FFF2-40B4-BE49-F238E27FC236}">
                  <a16:creationId xmlns:a16="http://schemas.microsoft.com/office/drawing/2014/main" id="{13B275B8-A32B-424E-8874-94B66B7034D2}"/>
                </a:ext>
              </a:extLst>
            </p:cNvPr>
            <p:cNvSpPr/>
            <p:nvPr/>
          </p:nvSpPr>
          <p:spPr>
            <a:xfrm>
              <a:off x="8365585" y="4157147"/>
              <a:ext cx="43282" cy="94439"/>
            </a:xfrm>
            <a:prstGeom prst="rect">
              <a:avLst/>
            </a:prstGeom>
          </p:spPr>
          <p:txBody>
            <a:bodyPr wrap="square" lIns="0" tIns="0" rIns="0" bIns="0">
              <a:spAutoFit/>
            </a:bodyPr>
            <a:lstStyle/>
            <a:p>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0</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0" name="矩形 129">
              <a:extLst>
                <a:ext uri="{FF2B5EF4-FFF2-40B4-BE49-F238E27FC236}">
                  <a16:creationId xmlns:a16="http://schemas.microsoft.com/office/drawing/2014/main" id="{3401424C-1FDE-4257-806B-6E54CB5A8362}"/>
                </a:ext>
              </a:extLst>
            </p:cNvPr>
            <p:cNvSpPr/>
            <p:nvPr/>
          </p:nvSpPr>
          <p:spPr>
            <a:xfrm>
              <a:off x="8938502" y="4157147"/>
              <a:ext cx="43282" cy="94439"/>
            </a:xfrm>
            <a:prstGeom prst="rect">
              <a:avLst/>
            </a:prstGeom>
          </p:spPr>
          <p:txBody>
            <a:bodyPr wrap="square" lIns="0" tIns="0" rIns="0" bIns="0">
              <a:spAutoFit/>
            </a:bodyPr>
            <a:lstStyle/>
            <a:p>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7</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矩形 130">
              <a:extLst>
                <a:ext uri="{FF2B5EF4-FFF2-40B4-BE49-F238E27FC236}">
                  <a16:creationId xmlns:a16="http://schemas.microsoft.com/office/drawing/2014/main" id="{25136FB6-83DA-453A-B13A-7AC2E3C7E4EF}"/>
                </a:ext>
              </a:extLst>
            </p:cNvPr>
            <p:cNvSpPr/>
            <p:nvPr/>
          </p:nvSpPr>
          <p:spPr>
            <a:xfrm>
              <a:off x="9498719" y="4157147"/>
              <a:ext cx="86562" cy="94439"/>
            </a:xfrm>
            <a:prstGeom prst="rect">
              <a:avLst/>
            </a:prstGeom>
          </p:spPr>
          <p:txBody>
            <a:bodyPr wrap="square" lIns="0" tIns="0" rIns="0" bIns="0">
              <a:spAutoFit/>
            </a:bodyPr>
            <a:lstStyle/>
            <a:p>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15</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a:extLst>
                <a:ext uri="{FF2B5EF4-FFF2-40B4-BE49-F238E27FC236}">
                  <a16:creationId xmlns:a16="http://schemas.microsoft.com/office/drawing/2014/main" id="{164D4A1F-FDB3-4A6C-AA34-39727A98FEF7}"/>
                </a:ext>
              </a:extLst>
            </p:cNvPr>
            <p:cNvSpPr/>
            <p:nvPr/>
          </p:nvSpPr>
          <p:spPr>
            <a:xfrm>
              <a:off x="10102216" y="4157147"/>
              <a:ext cx="86562" cy="94439"/>
            </a:xfrm>
            <a:prstGeom prst="rect">
              <a:avLst/>
            </a:prstGeom>
          </p:spPr>
          <p:txBody>
            <a:bodyPr wrap="square" lIns="0" tIns="0" rIns="0" bIns="0">
              <a:spAutoFit/>
            </a:bodyPr>
            <a:lstStyle/>
            <a:p>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23</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4" name="圆角矩形 68">
              <a:extLst>
                <a:ext uri="{FF2B5EF4-FFF2-40B4-BE49-F238E27FC236}">
                  <a16:creationId xmlns:a16="http://schemas.microsoft.com/office/drawing/2014/main" id="{CF068A8C-4E7A-4B05-83D7-A04102909D45}"/>
                </a:ext>
              </a:extLst>
            </p:cNvPr>
            <p:cNvSpPr/>
            <p:nvPr/>
          </p:nvSpPr>
          <p:spPr>
            <a:xfrm>
              <a:off x="8365584" y="5132291"/>
              <a:ext cx="2413991" cy="280791"/>
            </a:xfrm>
            <a:prstGeom prst="roundRect">
              <a:avLst>
                <a:gd name="adj" fmla="val 0"/>
              </a:avLst>
            </a:prstGeom>
            <a:solidFill>
              <a:srgbClr val="FAD6B4"/>
            </a:solidFill>
            <a:ln w="9525" cap="flat" cmpd="sng" algn="ctr">
              <a:solidFill>
                <a:schemeClr val="tx1"/>
              </a:solidFill>
              <a:prstDash val="solid"/>
              <a:miter lim="800000"/>
            </a:ln>
            <a:effectLst/>
          </p:spPr>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DOH/HBH</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5" name="圆角矩形 69">
              <a:extLst>
                <a:ext uri="{FF2B5EF4-FFF2-40B4-BE49-F238E27FC236}">
                  <a16:creationId xmlns:a16="http://schemas.microsoft.com/office/drawing/2014/main" id="{625F74A7-B660-4DD7-A499-4CA905099D06}"/>
                </a:ext>
              </a:extLst>
            </p:cNvPr>
            <p:cNvSpPr/>
            <p:nvPr/>
          </p:nvSpPr>
          <p:spPr>
            <a:xfrm>
              <a:off x="8365585" y="5132291"/>
              <a:ext cx="639168" cy="115200"/>
            </a:xfrm>
            <a:prstGeom prst="roundRect">
              <a:avLst>
                <a:gd name="adj" fmla="val 0"/>
              </a:avLst>
            </a:prstGeom>
            <a:solidFill>
              <a:srgbClr val="FAD6B4"/>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Option </a:t>
              </a:r>
              <a:endParaRPr lang="zh-CN" altLang="en-US"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7" name="圆角矩形 71">
              <a:extLst>
                <a:ext uri="{FF2B5EF4-FFF2-40B4-BE49-F238E27FC236}">
                  <a16:creationId xmlns:a16="http://schemas.microsoft.com/office/drawing/2014/main" id="{EA187B43-2237-4623-97AC-3DE3E056B8CA}"/>
                </a:ext>
              </a:extLst>
            </p:cNvPr>
            <p:cNvSpPr/>
            <p:nvPr/>
          </p:nvSpPr>
          <p:spPr>
            <a:xfrm>
              <a:off x="8365584" y="5413082"/>
              <a:ext cx="2413991" cy="280791"/>
            </a:xfrm>
            <a:prstGeom prst="roundRect">
              <a:avLst>
                <a:gd name="adj" fmla="val 0"/>
              </a:avLst>
            </a:prstGeom>
            <a:solidFill>
              <a:srgbClr val="D1E9ED"/>
            </a:solidFill>
            <a:ln w="9525" cap="flat" cmpd="sng" algn="ctr">
              <a:solidFill>
                <a:schemeClr val="tx1"/>
              </a:solidFill>
              <a:prstDash val="solid"/>
              <a:miter lim="800000"/>
            </a:ln>
            <a:effectLst/>
          </p:spPr>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Extension Header Data</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8" name="圆角矩形 72">
              <a:extLst>
                <a:ext uri="{FF2B5EF4-FFF2-40B4-BE49-F238E27FC236}">
                  <a16:creationId xmlns:a16="http://schemas.microsoft.com/office/drawing/2014/main" id="{4F647D25-3141-472F-B63C-901A96EF3A3F}"/>
                </a:ext>
              </a:extLst>
            </p:cNvPr>
            <p:cNvSpPr/>
            <p:nvPr/>
          </p:nvSpPr>
          <p:spPr>
            <a:xfrm>
              <a:off x="8365584" y="5413082"/>
              <a:ext cx="639167" cy="115200"/>
            </a:xfrm>
            <a:prstGeom prst="roundRect">
              <a:avLst>
                <a:gd name="adj" fmla="val 0"/>
              </a:avLst>
            </a:prstGeom>
            <a:solidFill>
              <a:srgbClr val="D1E9ED"/>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rPr>
                <a:t>Next Header</a:t>
              </a:r>
              <a:endParaRPr lang="zh-CN" altLang="en-US"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9" name="圆角矩形 73">
              <a:extLst>
                <a:ext uri="{FF2B5EF4-FFF2-40B4-BE49-F238E27FC236}">
                  <a16:creationId xmlns:a16="http://schemas.microsoft.com/office/drawing/2014/main" id="{E053ACDA-45A4-41D0-BA1B-853F1BD8F59F}"/>
                </a:ext>
              </a:extLst>
            </p:cNvPr>
            <p:cNvSpPr/>
            <p:nvPr/>
          </p:nvSpPr>
          <p:spPr>
            <a:xfrm>
              <a:off x="9004753" y="5413082"/>
              <a:ext cx="857249" cy="115200"/>
            </a:xfrm>
            <a:prstGeom prst="roundRect">
              <a:avLst>
                <a:gd name="adj" fmla="val 0"/>
              </a:avLst>
            </a:prstGeom>
            <a:solidFill>
              <a:srgbClr val="D1E9ED"/>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Extension Header Len</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0" name="圆角矩形 74">
              <a:extLst>
                <a:ext uri="{FF2B5EF4-FFF2-40B4-BE49-F238E27FC236}">
                  <a16:creationId xmlns:a16="http://schemas.microsoft.com/office/drawing/2014/main" id="{8400C3D0-36A7-45DF-81CD-3A4A1AF5F547}"/>
                </a:ext>
              </a:extLst>
            </p:cNvPr>
            <p:cNvSpPr/>
            <p:nvPr/>
          </p:nvSpPr>
          <p:spPr>
            <a:xfrm>
              <a:off x="8365584" y="5693874"/>
              <a:ext cx="2413991" cy="280800"/>
            </a:xfrm>
            <a:prstGeom prst="roundRect">
              <a:avLst>
                <a:gd name="adj" fmla="val 0"/>
              </a:avLst>
            </a:prstGeom>
            <a:solidFill>
              <a:srgbClr val="E6E6E6"/>
            </a:solidFill>
            <a:ln w="9525" cap="flat" cmpd="sng" algn="ctr">
              <a:solidFill>
                <a:schemeClr val="tx1"/>
              </a:solidFill>
              <a:prstDash val="solid"/>
              <a:miter lim="800000"/>
            </a:ln>
            <a:effectLst/>
          </p:spPr>
          <p:txBody>
            <a:bodyPr rot="0" spcFirstLastPara="0" vertOverflow="overflow" horzOverflow="overflow" vert="horz" wrap="square" lIns="0" tIns="126000" rIns="0" bIns="0" numCol="1" spcCol="0" rtlCol="0" fromWordArt="0" anchor="ctr" anchorCtr="0" forceAA="0" compatLnSpc="1">
              <a:prstTxWarp prst="textNoShape">
                <a:avLst/>
              </a:prstTxWarp>
              <a:noAutofit/>
            </a:bodyPr>
            <a:lstStyle/>
            <a:p>
              <a:pPr algn="ct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1" name="圆角矩形 75">
              <a:extLst>
                <a:ext uri="{FF2B5EF4-FFF2-40B4-BE49-F238E27FC236}">
                  <a16:creationId xmlns:a16="http://schemas.microsoft.com/office/drawing/2014/main" id="{E7DB1564-8C50-447B-A820-E0D660872618}"/>
                </a:ext>
              </a:extLst>
            </p:cNvPr>
            <p:cNvSpPr/>
            <p:nvPr/>
          </p:nvSpPr>
          <p:spPr>
            <a:xfrm>
              <a:off x="8365584" y="5974663"/>
              <a:ext cx="2413991" cy="280791"/>
            </a:xfrm>
            <a:prstGeom prst="roundRect">
              <a:avLst>
                <a:gd name="adj" fmla="val 0"/>
              </a:avLst>
            </a:prstGeom>
            <a:solidFill>
              <a:srgbClr val="FEEEC0"/>
            </a:solidFill>
            <a:ln w="9525" cap="flat" cmpd="sng" algn="ctr">
              <a:solidFill>
                <a:schemeClr val="tx1"/>
              </a:solidFill>
              <a:prstDash val="solid"/>
              <a:miter lim="800000"/>
            </a:ln>
            <a:effectLst/>
          </p:spPr>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Extension Header Data</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2" name="圆角矩形 76">
              <a:extLst>
                <a:ext uri="{FF2B5EF4-FFF2-40B4-BE49-F238E27FC236}">
                  <a16:creationId xmlns:a16="http://schemas.microsoft.com/office/drawing/2014/main" id="{F7603BBF-F9A5-4170-89F8-E321BB1F81EF}"/>
                </a:ext>
              </a:extLst>
            </p:cNvPr>
            <p:cNvSpPr/>
            <p:nvPr/>
          </p:nvSpPr>
          <p:spPr>
            <a:xfrm>
              <a:off x="8365585" y="5974663"/>
              <a:ext cx="639166" cy="115200"/>
            </a:xfrm>
            <a:prstGeom prst="roundRect">
              <a:avLst>
                <a:gd name="adj" fmla="val 0"/>
              </a:avLst>
            </a:prstGeom>
            <a:solidFill>
              <a:srgbClr val="FEEEC0"/>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rPr>
                <a:t>Next Header</a:t>
              </a:r>
              <a:endParaRPr lang="zh-CN" altLang="en-US" sz="700" b="1"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3" name="圆角矩形 77">
              <a:extLst>
                <a:ext uri="{FF2B5EF4-FFF2-40B4-BE49-F238E27FC236}">
                  <a16:creationId xmlns:a16="http://schemas.microsoft.com/office/drawing/2014/main" id="{5050ACE3-9D31-4F70-BCDA-3178AF2E3C27}"/>
                </a:ext>
              </a:extLst>
            </p:cNvPr>
            <p:cNvSpPr/>
            <p:nvPr/>
          </p:nvSpPr>
          <p:spPr>
            <a:xfrm>
              <a:off x="9004751" y="5974663"/>
              <a:ext cx="857251" cy="115200"/>
            </a:xfrm>
            <a:prstGeom prst="roundRect">
              <a:avLst>
                <a:gd name="adj" fmla="val 0"/>
              </a:avLst>
            </a:prstGeom>
            <a:solidFill>
              <a:srgbClr val="FEEEC0"/>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Extension Header Len</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4" name="圆角矩形 78">
              <a:extLst>
                <a:ext uri="{FF2B5EF4-FFF2-40B4-BE49-F238E27FC236}">
                  <a16:creationId xmlns:a16="http://schemas.microsoft.com/office/drawing/2014/main" id="{19AF615B-3D0A-4AFF-8114-163982390080}"/>
                </a:ext>
              </a:extLst>
            </p:cNvPr>
            <p:cNvSpPr/>
            <p:nvPr/>
          </p:nvSpPr>
          <p:spPr>
            <a:xfrm>
              <a:off x="8365584" y="6255454"/>
              <a:ext cx="2413991" cy="230384"/>
            </a:xfrm>
            <a:prstGeom prst="roundRect">
              <a:avLst>
                <a:gd name="adj" fmla="val 0"/>
              </a:avLst>
            </a:prstGeom>
            <a:solidFill>
              <a:srgbClr val="D7E8C2"/>
            </a:solidFill>
            <a:ln w="9525"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zh-CN" altLang="en-US" sz="7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nvGrpSpPr>
            <p:cNvPr id="145" name="组合 144">
              <a:extLst>
                <a:ext uri="{FF2B5EF4-FFF2-40B4-BE49-F238E27FC236}">
                  <a16:creationId xmlns:a16="http://schemas.microsoft.com/office/drawing/2014/main" id="{E69C9FDA-0441-4621-B7EB-B6706DD8E0E7}"/>
                </a:ext>
              </a:extLst>
            </p:cNvPr>
            <p:cNvGrpSpPr/>
            <p:nvPr/>
          </p:nvGrpSpPr>
          <p:grpSpPr>
            <a:xfrm>
              <a:off x="8238471" y="5472922"/>
              <a:ext cx="252042" cy="567220"/>
              <a:chOff x="6399695" y="3150910"/>
              <a:chExt cx="252042" cy="545361"/>
            </a:xfrm>
          </p:grpSpPr>
          <p:sp>
            <p:nvSpPr>
              <p:cNvPr id="147" name="弧形 146">
                <a:extLst>
                  <a:ext uri="{FF2B5EF4-FFF2-40B4-BE49-F238E27FC236}">
                    <a16:creationId xmlns:a16="http://schemas.microsoft.com/office/drawing/2014/main" id="{09820AF5-70EF-421B-9685-F6C436264434}"/>
                  </a:ext>
                </a:extLst>
              </p:cNvPr>
              <p:cNvSpPr/>
              <p:nvPr/>
            </p:nvSpPr>
            <p:spPr>
              <a:xfrm flipH="1">
                <a:off x="6399695" y="3150910"/>
                <a:ext cx="252042" cy="273234"/>
              </a:xfrm>
              <a:prstGeom prst="arc">
                <a:avLst>
                  <a:gd name="adj1" fmla="val 16223465"/>
                  <a:gd name="adj2" fmla="val 533607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endParaRPr>
              </a:p>
            </p:txBody>
          </p:sp>
          <p:sp>
            <p:nvSpPr>
              <p:cNvPr id="148" name="弧形 147">
                <a:extLst>
                  <a:ext uri="{FF2B5EF4-FFF2-40B4-BE49-F238E27FC236}">
                    <a16:creationId xmlns:a16="http://schemas.microsoft.com/office/drawing/2014/main" id="{B5A8242E-16DC-4692-A826-CDD4875445F9}"/>
                  </a:ext>
                </a:extLst>
              </p:cNvPr>
              <p:cNvSpPr/>
              <p:nvPr/>
            </p:nvSpPr>
            <p:spPr>
              <a:xfrm flipH="1">
                <a:off x="6399695" y="3423037"/>
                <a:ext cx="252042" cy="273234"/>
              </a:xfrm>
              <a:prstGeom prst="arc">
                <a:avLst>
                  <a:gd name="adj1" fmla="val 16223465"/>
                  <a:gd name="adj2" fmla="val 533607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endParaRPr>
              </a:p>
            </p:txBody>
          </p:sp>
        </p:grpSp>
        <p:cxnSp>
          <p:nvCxnSpPr>
            <p:cNvPr id="149" name="直接连接符 148">
              <a:extLst>
                <a:ext uri="{FF2B5EF4-FFF2-40B4-BE49-F238E27FC236}">
                  <a16:creationId xmlns:a16="http://schemas.microsoft.com/office/drawing/2014/main" id="{67AE166B-F620-4C90-B1AB-19D6AC94D90A}"/>
                </a:ext>
              </a:extLst>
            </p:cNvPr>
            <p:cNvCxnSpPr>
              <a:cxnSpLocks/>
              <a:endCxn id="138" idx="1"/>
            </p:cNvCxnSpPr>
            <p:nvPr/>
          </p:nvCxnSpPr>
          <p:spPr>
            <a:xfrm flipH="1">
              <a:off x="8365584" y="4491378"/>
              <a:ext cx="1206997" cy="97930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0" name="矩形 149">
            <a:extLst>
              <a:ext uri="{FF2B5EF4-FFF2-40B4-BE49-F238E27FC236}">
                <a16:creationId xmlns:a16="http://schemas.microsoft.com/office/drawing/2014/main" id="{93D60B4C-636C-4778-8A2A-EF1C811F9192}"/>
              </a:ext>
            </a:extLst>
          </p:cNvPr>
          <p:cNvSpPr/>
          <p:nvPr/>
        </p:nvSpPr>
        <p:spPr>
          <a:xfrm>
            <a:off x="11881569" y="4149080"/>
            <a:ext cx="134682" cy="107722"/>
          </a:xfrm>
          <a:prstGeom prst="rect">
            <a:avLst/>
          </a:prstGeom>
        </p:spPr>
        <p:txBody>
          <a:bodyPr wrap="square" lIns="0" tIns="0" rIns="0" bIns="0">
            <a:spAutoFit/>
          </a:bodyPr>
          <a:lstStyle/>
          <a:p>
            <a:r>
              <a:rPr lang="en-US" altLang="zh-CN" sz="700" dirty="0">
                <a:latin typeface="Huawei Sans" panose="020C0503030203020204" pitchFamily="34" charset="0"/>
                <a:ea typeface="方正兰亭黑简体" panose="02000000000000000000" pitchFamily="2" charset="-122"/>
                <a:cs typeface="Huawei Sans" panose="020C0503030203020204" pitchFamily="34" charset="0"/>
              </a:rPr>
              <a:t>31</a:t>
            </a:r>
            <a:endParaRPr lang="zh-CN" altLang="en-US" sz="7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2" name="直接箭头连接符 11">
            <a:extLst>
              <a:ext uri="{FF2B5EF4-FFF2-40B4-BE49-F238E27FC236}">
                <a16:creationId xmlns:a16="http://schemas.microsoft.com/office/drawing/2014/main" id="{4D941378-D330-4869-8621-A6E59A352326}"/>
              </a:ext>
            </a:extLst>
          </p:cNvPr>
          <p:cNvCxnSpPr>
            <a:endCxn id="116" idx="1"/>
          </p:cNvCxnSpPr>
          <p:nvPr/>
        </p:nvCxnSpPr>
        <p:spPr>
          <a:xfrm flipV="1">
            <a:off x="7795304" y="4488078"/>
            <a:ext cx="2583068" cy="330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14E016E4-5892-48E5-8B9B-DA5359C1245A}"/>
              </a:ext>
            </a:extLst>
          </p:cNvPr>
          <p:cNvCxnSpPr>
            <a:cxnSpLocks/>
            <a:endCxn id="135" idx="1"/>
          </p:cNvCxnSpPr>
          <p:nvPr/>
        </p:nvCxnSpPr>
        <p:spPr>
          <a:xfrm flipV="1">
            <a:off x="6769002" y="5335150"/>
            <a:ext cx="2024625" cy="34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矩形 154">
            <a:extLst>
              <a:ext uri="{FF2B5EF4-FFF2-40B4-BE49-F238E27FC236}">
                <a16:creationId xmlns:a16="http://schemas.microsoft.com/office/drawing/2014/main" id="{B720A04A-AE7E-40E9-9DA7-F78DBFC4FB97}"/>
              </a:ext>
            </a:extLst>
          </p:cNvPr>
          <p:cNvSpPr/>
          <p:nvPr/>
        </p:nvSpPr>
        <p:spPr>
          <a:xfrm>
            <a:off x="4349913" y="3652449"/>
            <a:ext cx="7675671" cy="422021"/>
          </a:xfrm>
          <a:prstGeom prst="rect">
            <a:avLst/>
          </a:prstGeom>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p:spPr>
        <p:txBody>
          <a:bodyPr lIns="22519" tIns="22519" rIns="22519" bIns="22519" rtlCol="0" anchor="ctr"/>
          <a:lstStyle/>
          <a:p>
            <a:pPr algn="ctr" defTabSz="762635" hangingPunct="0"/>
            <a:r>
              <a:rPr lang="zh-CN" altLang="en-US" sz="1600"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Encapsulation using </a:t>
            </a:r>
            <a:r>
              <a:rPr lang="en-US" altLang="zh-CN" sz="1600"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Option1</a:t>
            </a:r>
            <a:r>
              <a:rPr lang="zh-CN" altLang="en-US" sz="1600"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 The IPv6 packet header and Option field carry GRE control information.</a:t>
            </a:r>
          </a:p>
        </p:txBody>
      </p:sp>
    </p:spTree>
    <p:extLst>
      <p:ext uri="{BB962C8B-B14F-4D97-AF65-F5344CB8AC3E}">
        <p14:creationId xmlns:p14="http://schemas.microsoft.com/office/powerpoint/2010/main" val="3930187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a:spPr>
      <a:bodyPr lIns="22519" tIns="22519" rIns="22519" bIns="22519" anchor="ctr"/>
      <a:lstStyle>
        <a:defPPr algn="ctr" defTabSz="762635" fontAlgn="base" hangingPunct="0">
          <a:spcBef>
            <a:spcPct val="0"/>
          </a:spcBef>
          <a:spcAft>
            <a:spcPct val="0"/>
          </a:spcAft>
          <a:defRPr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defRPr>
        </a:defPPr>
      </a:lst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466A2A5-F21C-401E-B6D0-CA69BF331BD4}"/>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47761</TotalTime>
  <Words>4298</Words>
  <Application>Microsoft Office PowerPoint</Application>
  <PresentationFormat>自定义</PresentationFormat>
  <Paragraphs>400</Paragraphs>
  <Slides>16</Slides>
  <Notes>5</Notes>
  <HiddenSlides>0</HiddenSlides>
  <MMClips>0</MMClips>
  <ScaleCrop>false</ScaleCrop>
  <HeadingPairs>
    <vt:vector size="6" baseType="variant">
      <vt:variant>
        <vt:lpstr>已用的字体</vt:lpstr>
      </vt:variant>
      <vt:variant>
        <vt:i4>23</vt:i4>
      </vt:variant>
      <vt:variant>
        <vt:lpstr>主题</vt:lpstr>
      </vt:variant>
      <vt:variant>
        <vt:i4>14</vt:i4>
      </vt:variant>
      <vt:variant>
        <vt:lpstr>幻灯片标题</vt:lpstr>
      </vt:variant>
      <vt:variant>
        <vt:i4>16</vt:i4>
      </vt:variant>
    </vt:vector>
  </HeadingPairs>
  <TitlesOfParts>
    <vt:vector size="53" baseType="lpstr">
      <vt:lpstr>Arial Unicode MS</vt:lpstr>
      <vt:lpstr>FrutigerNext LT Bold</vt:lpstr>
      <vt:lpstr>FrutigerNext LT Light</vt:lpstr>
      <vt:lpstr>FrutigerNext LT Medium</vt:lpstr>
      <vt:lpstr>FrutigerNext LT Regular</vt:lpstr>
      <vt:lpstr>Huawei Sans</vt:lpstr>
      <vt:lpstr>ＭＳ Ｐゴシック</vt:lpstr>
      <vt:lpstr>ＭＳ Ｐゴシック</vt:lpstr>
      <vt:lpstr>PMingLiU</vt:lpstr>
      <vt:lpstr>var(--bs-font-monospace)</vt:lpstr>
      <vt:lpstr>等线</vt:lpstr>
      <vt:lpstr>方正兰亭黑简体</vt:lpstr>
      <vt:lpstr>方正舒体</vt:lpstr>
      <vt:lpstr>黑体</vt:lpstr>
      <vt:lpstr>华文细黑</vt:lpstr>
      <vt:lpstr>宋体</vt:lpstr>
      <vt:lpstr>Microsoft YaHei</vt:lpstr>
      <vt:lpstr>Microsoft YaHei</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3_章节页</vt:lpstr>
      <vt:lpstr>Generalized IPv6 Tunnel solution</vt:lpstr>
      <vt:lpstr>Why Need GIP6</vt:lpstr>
      <vt:lpstr>PowerPoint 演示文稿</vt:lpstr>
      <vt:lpstr>GIP6 Technical Description</vt:lpstr>
      <vt:lpstr>PowerPoint 演示文稿</vt:lpstr>
      <vt:lpstr>GIP6 for VxLAN: the encapsulation format of the data plane</vt:lpstr>
      <vt:lpstr>Comparison Between GIP6 and VXLAN</vt:lpstr>
      <vt:lpstr>GIP6 For GRE</vt:lpstr>
      <vt:lpstr>GIP6 for GRE： Simplifies Encapsulation on IPv6 Networks</vt:lpstr>
      <vt:lpstr>GIP6 and GRE Comparison</vt:lpstr>
      <vt:lpstr>PowerPoint 演示文稿</vt:lpstr>
      <vt:lpstr>Technical Challenges to MPLS</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2098</cp:revision>
  <dcterms:created xsi:type="dcterms:W3CDTF">2009-05-25T07:47:21Z</dcterms:created>
  <dcterms:modified xsi:type="dcterms:W3CDTF">2023-03-24T17:58:52Z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{otowN7adNCCAulRJ9PsXPXrwgJ3pxe}</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(3)otowN7adNCCAulRJ9PsXPXrwgJ3pxeYn4eBSsq8nYdYXd8g011jggI62bErNfV/6wE12LM8e
xIebV63g7KdIHAUOKixOJX5WL1Ho5lJoy5HI4LNTfbmrX/ncLpTndvjp0IKkNZ32WdkkYkjZ
+Q1rzcJx9RyJLR6UwdYJHnStNejQnrz5QiMQa4OzToWqQveqGr6lXnBfdlCz7ak60p/IpQc9
nimH8yCNnWDwCnV63R</vt:lpwstr>
  </property>
  <property fmtid="{D5CDD505-2E9C-101B-9397-08002B2CF9AE}" pid="9" name="_2015_ms_pID_7253431">
    <vt:lpwstr>1IOZLVNr8dnqLbKW7SYmR0tphXj/VNfo8J5wErMjW54UhdQVtGsm5d
IZS/QmTlFdw/0MyHL3rmbrDtCfzJh6cE1ILmW6RxgmYIdIqzZ9JqGK3Yxv02bThp9aoYAZV4
gplU58cBwHFtBWp+rG/RDE3cpX8ixZp3XnB4NWYnQLW3ZmIAotUgn4UYpRQ4AxZmOgXpmabW
2tWG4owltCb7IDbZTK0wUpuCXe73pcCW+dSd</vt:lpwstr>
  </property>
  <property fmtid="{D5CDD505-2E9C-101B-9397-08002B2CF9AE}" pid="10" name="_2015_ms_pID_7253432">
    <vt:lpwstr>lkMt/L2Lgw8HVzJrgZfC6prq8axpqRFaV8Io
caTOsMKezNpu0ns5dI/PHJZt0tCQ/BfZOY5dEvarU0xMtyG/ShEqRTstaatuNO/LRwpy2rVB
JXVk+klMdGhnvrKbCpWsT+M4GUD6qR9CmRD8599Wb2Q=</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