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Lst>
  <p:notesMasterIdLst>
    <p:notesMasterId r:id="rId19"/>
  </p:notesMasterIdLst>
  <p:sldIdLst>
    <p:sldId id="556" r:id="rId14"/>
    <p:sldId id="257" r:id="rId15"/>
    <p:sldId id="557" r:id="rId16"/>
    <p:sldId id="276" r:id="rId17"/>
    <p:sldId id="271" r:id="rId18"/>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6" autoAdjust="0"/>
    <p:restoredTop sz="91628" autoAdjust="0"/>
  </p:normalViewPr>
  <p:slideViewPr>
    <p:cSldViewPr>
      <p:cViewPr varScale="1">
        <p:scale>
          <a:sx n="85" d="100"/>
          <a:sy n="85" d="100"/>
        </p:scale>
        <p:origin x="62" y="293"/>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D0D0D5-670F-41A6-A7D3-0BABDC5192B6}" type="slidenum">
              <a:rPr lang="zh-CN" altLang="en-US" smtClean="0"/>
              <a:pPr/>
              <a:t>2</a:t>
            </a:fld>
            <a:endParaRPr lang="zh-CN" altLang="en-US"/>
          </a:p>
        </p:txBody>
      </p:sp>
    </p:spTree>
    <p:extLst>
      <p:ext uri="{BB962C8B-B14F-4D97-AF65-F5344CB8AC3E}">
        <p14:creationId xmlns:p14="http://schemas.microsoft.com/office/powerpoint/2010/main" val="350499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2023/3/25</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2023/3/25</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3/25/2023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2023/3/25</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2023/3/25</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2023/3/25</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2023/3/25</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neralized-IPv6-Tunnel/IETF116-Sidemeeting" TargetMode="External"/><Relationship Id="rId1" Type="http://schemas.openxmlformats.org/officeDocument/2006/relationships/slideLayout" Target="../slideLayouts/slideLayout134.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35.xm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eneralized-IPv6-Tunnel/IETF116-Sidemeeting" TargetMode="Externa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12417" y="764704"/>
            <a:ext cx="9649072" cy="1501909"/>
          </a:xfrm>
        </p:spPr>
        <p:txBody>
          <a:bodyPr>
            <a:normAutofit fontScale="90000"/>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Tunnel</a:t>
            </a:r>
            <a:br>
              <a:rPr lang="en-US" altLang="en-US" sz="4800" dirty="0">
                <a:solidFill>
                  <a:srgbClr val="212529"/>
                </a:solidFill>
                <a:latin typeface="Arial Unicode MS" panose="020B0604020202020204" pitchFamily="34" charset="-122"/>
                <a:ea typeface="var(--bs-font-monospace)"/>
              </a:rPr>
            </a:br>
            <a:r>
              <a:rPr lang="en-US" altLang="en-US" sz="4800" dirty="0">
                <a:solidFill>
                  <a:srgbClr val="212529"/>
                </a:solidFill>
                <a:latin typeface="Arial Unicode MS" panose="020B0604020202020204" pitchFamily="34" charset="-122"/>
                <a:ea typeface="var(--bs-font-monospace)"/>
              </a:rPr>
              <a:t>Side Meeting</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728441" y="2996952"/>
            <a:ext cx="9721454" cy="2880320"/>
          </a:xfrm>
        </p:spPr>
        <p:txBody>
          <a:bodyPr>
            <a:normAutofit/>
          </a:bodyPr>
          <a:lstStyle/>
          <a:p>
            <a:r>
              <a:rPr lang="en-US" altLang="zh-CN" dirty="0"/>
              <a:t>IETF 116</a:t>
            </a:r>
          </a:p>
          <a:p>
            <a:r>
              <a:rPr lang="en-US" altLang="zh-CN" dirty="0"/>
              <a:t>2023-3-28</a:t>
            </a:r>
          </a:p>
          <a:p>
            <a:endParaRPr lang="en-US" dirty="0"/>
          </a:p>
          <a:p>
            <a:endParaRPr lang="en-US" dirty="0"/>
          </a:p>
          <a:p>
            <a:r>
              <a:rPr lang="en-US" dirty="0">
                <a:hlinkClick r:id="rId2"/>
              </a:rPr>
              <a:t>https://github.com/Generalized-IPv6-Tunnel/IETF116-Sidemeeting</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3/25/2023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 Well</a:t>
            </a:r>
            <a:endParaRPr lang="zh-CN" altLang="en-US" dirty="0"/>
          </a:p>
        </p:txBody>
      </p:sp>
      <p:sp>
        <p:nvSpPr>
          <p:cNvPr id="6" name="Rectangle 6"/>
          <p:cNvSpPr txBox="1">
            <a:spLocks noChangeArrowheads="1"/>
          </p:cNvSpPr>
          <p:nvPr/>
        </p:nvSpPr>
        <p:spPr bwMode="auto">
          <a:xfrm>
            <a:off x="1008361" y="1373088"/>
            <a:ext cx="10873208" cy="4648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normAutofit/>
          </a:bodyPr>
          <a:lstStyle/>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This is a reminder of IETF policies in effect on various topics such as patents or code of conduct. It is only meant to point you in the right direction. Exceptions may apply.</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The IETF's patent policy and the definition of an IETF "contribution" and "participation" are set forth in BCP 79; please read it carefully.</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As a reminder:</a:t>
            </a: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By participating in the IETF, you agree to follow IETF processes and policies.</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If you are aware that any IETF contribution is covered by patents or patent applications that are owned or controlled by you or your sponsor, you must disclose that fact, or not participate in the discussion.</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in or attendee to any IETF activity you acknowledge that written, audio, video, and photographic records of meetings may be made public.</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Personal information that you provide to IETF will be handled in accordance with the IETF Privacy Statement.</a:t>
            </a:r>
          </a:p>
          <a:p>
            <a:pPr eaLnBrk="0" hangingPunct="0">
              <a:lnSpc>
                <a:spcPct val="90000"/>
              </a:lnSpc>
              <a:spcBef>
                <a:spcPct val="30000"/>
              </a:spcBef>
              <a:buFontTx/>
              <a:buChar char="•"/>
              <a:defRPr/>
            </a:pPr>
            <a:r>
              <a:rPr lang="en-US" altLang="zh-CN" kern="0" dirty="0">
                <a:solidFill>
                  <a:srgbClr val="000000"/>
                </a:solidFill>
                <a:latin typeface="Arial"/>
                <a:ea typeface="ＭＳ Ｐゴシック" pitchFamily="34" charset="-128"/>
                <a:cs typeface="ＭＳ Ｐゴシック" charset="-128"/>
              </a:rPr>
              <a:t>As a participant or attendee, you agree to work respectfully with other participants; please contact the </a:t>
            </a:r>
            <a:r>
              <a:rPr lang="en-US" altLang="zh-CN" kern="0" dirty="0" err="1">
                <a:solidFill>
                  <a:srgbClr val="000000"/>
                </a:solidFill>
                <a:latin typeface="Arial"/>
                <a:ea typeface="ＭＳ Ｐゴシック" pitchFamily="34" charset="-128"/>
                <a:cs typeface="ＭＳ Ｐゴシック" charset="-128"/>
              </a:rPr>
              <a:t>ombudsteam</a:t>
            </a:r>
            <a:r>
              <a:rPr lang="en-US" altLang="zh-CN" kern="0" dirty="0">
                <a:solidFill>
                  <a:srgbClr val="000000"/>
                </a:solidFill>
                <a:latin typeface="Arial"/>
                <a:ea typeface="ＭＳ Ｐゴシック" pitchFamily="34" charset="-128"/>
                <a:cs typeface="ＭＳ Ｐゴシック" charset="-128"/>
              </a:rPr>
              <a:t> </a:t>
            </a:r>
            <a:br>
              <a:rPr lang="en-US" altLang="zh-CN" kern="0" dirty="0">
                <a:solidFill>
                  <a:srgbClr val="000000"/>
                </a:solidFill>
                <a:latin typeface="Arial"/>
                <a:ea typeface="ＭＳ Ｐゴシック" pitchFamily="34" charset="-128"/>
                <a:cs typeface="ＭＳ Ｐゴシック" charset="-128"/>
              </a:rPr>
            </a:br>
            <a:r>
              <a:rPr lang="en-US" altLang="zh-CN" kern="0" dirty="0">
                <a:solidFill>
                  <a:srgbClr val="000000"/>
                </a:solidFill>
                <a:latin typeface="Arial"/>
                <a:ea typeface="ＭＳ Ｐゴシック" pitchFamily="34" charset="-128"/>
                <a:cs typeface="ＭＳ Ｐゴシック" charset="-128"/>
              </a:rPr>
              <a:t>(</a:t>
            </a:r>
            <a:r>
              <a:rPr lang="en-US" altLang="zh-CN" u="sng" kern="0" dirty="0">
                <a:solidFill>
                  <a:srgbClr val="000000"/>
                </a:solidFill>
                <a:latin typeface="Arial"/>
                <a:ea typeface="ＭＳ Ｐゴシック" pitchFamily="34" charset="-128"/>
                <a:cs typeface="ＭＳ Ｐゴシック" charset="-128"/>
                <a:hlinkClick r:id="rId3"/>
              </a:rPr>
              <a:t>https://www.ietf.org/contact/ombudsteam/</a:t>
            </a:r>
            <a:r>
              <a:rPr lang="en-US" altLang="zh-CN" kern="0" dirty="0">
                <a:solidFill>
                  <a:srgbClr val="000000"/>
                </a:solidFill>
                <a:latin typeface="Arial"/>
                <a:ea typeface="ＭＳ Ｐゴシック" pitchFamily="34" charset="-128"/>
                <a:cs typeface="ＭＳ Ｐゴシック" charset="-128"/>
              </a:rPr>
              <a:t>) if you have questions or concerns about this.</a:t>
            </a:r>
          </a:p>
          <a:p>
            <a:pPr eaLnBrk="0" hangingPunct="0">
              <a:lnSpc>
                <a:spcPct val="90000"/>
              </a:lnSpc>
              <a:spcBef>
                <a:spcPct val="30000"/>
              </a:spcBef>
              <a:defRPr/>
            </a:pPr>
            <a:endParaRPr lang="en-US" altLang="zh-CN"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r>
              <a:rPr lang="en-US" altLang="zh-CN" kern="0" dirty="0">
                <a:solidFill>
                  <a:srgbClr val="000000"/>
                </a:solidFill>
                <a:latin typeface="Arial"/>
                <a:ea typeface="ＭＳ Ｐゴシック" pitchFamily="34" charset="-128"/>
                <a:cs typeface="ＭＳ Ｐゴシック" charset="-128"/>
              </a:rPr>
              <a:t>Definitive information is in the documents listed below and other IETF</a:t>
            </a:r>
            <a:r>
              <a:rPr lang="en-US" altLang="zh-CN" b="1" kern="0" dirty="0">
                <a:solidFill>
                  <a:srgbClr val="000000"/>
                </a:solidFill>
                <a:latin typeface="Arial"/>
                <a:ea typeface="ＭＳ Ｐゴシック" pitchFamily="34" charset="-128"/>
                <a:cs typeface="ＭＳ Ｐゴシック" charset="-128"/>
              </a:rPr>
              <a:t> </a:t>
            </a:r>
            <a:r>
              <a:rPr lang="en-US" altLang="zh-CN" kern="0" dirty="0">
                <a:solidFill>
                  <a:srgbClr val="000000"/>
                </a:solidFill>
                <a:latin typeface="Arial"/>
                <a:ea typeface="ＭＳ Ｐゴシック" pitchFamily="34" charset="-128"/>
                <a:cs typeface="ＭＳ Ｐゴシック" charset="-128"/>
              </a:rPr>
              <a:t>BCPs. For advice, please talk to WG chairs or ADs:</a:t>
            </a: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spcBef>
                <a:spcPct val="30000"/>
              </a:spcBef>
              <a:defRPr/>
            </a:pPr>
            <a:endParaRPr lang="en-US" altLang="zh-CN" b="1" kern="0" dirty="0">
              <a:solidFill>
                <a:srgbClr val="000000"/>
              </a:solidFill>
              <a:latin typeface="Arial"/>
              <a:ea typeface="ＭＳ Ｐゴシック" pitchFamily="34" charset="-128"/>
              <a:cs typeface="ＭＳ Ｐゴシック" charset="-128"/>
            </a:endParaRP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9 (Internet Standards Process)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(Working Group processes)</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25 (Anti-Harassment Procedures) </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54 (Code of Conduct)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78 (Copyright)</a:t>
            </a:r>
          </a:p>
          <a:p>
            <a:pPr eaLnBrk="0" hangingPunct="0">
              <a:lnSpc>
                <a:spcPct val="90000"/>
              </a:lnSpc>
              <a:buFontTx/>
              <a:buChar char="•"/>
              <a:defRPr/>
            </a:pPr>
            <a:r>
              <a:rPr lang="en-US" altLang="zh-CN" kern="0" dirty="0">
                <a:solidFill>
                  <a:srgbClr val="000000"/>
                </a:solidFill>
                <a:latin typeface="Arial"/>
                <a:ea typeface="ＭＳ Ｐゴシック" pitchFamily="34" charset="-128"/>
                <a:cs typeface="ＭＳ Ｐゴシック" charset="-128"/>
              </a:rPr>
              <a:t>BCP 79 (Patents, Participation)</a:t>
            </a:r>
          </a:p>
          <a:p>
            <a:pPr eaLnBrk="0" hangingPunct="0">
              <a:lnSpc>
                <a:spcPct val="90000"/>
              </a:lnSpc>
              <a:buFontTx/>
              <a:buChar char="•"/>
              <a:defRPr/>
            </a:pPr>
            <a:r>
              <a:rPr lang="en-US" altLang="zh-CN" u="sng" kern="0" dirty="0">
                <a:solidFill>
                  <a:srgbClr val="000000"/>
                </a:solidFill>
                <a:latin typeface="Arial"/>
                <a:ea typeface="ＭＳ Ｐゴシック" pitchFamily="34" charset="-128"/>
                <a:cs typeface="ＭＳ Ｐゴシック" charset="-128"/>
                <a:hlinkClick r:id="rId4"/>
              </a:rPr>
              <a:t>https://www.ietf.org/privacy-policy/</a:t>
            </a:r>
            <a:r>
              <a:rPr lang="en-US" altLang="zh-CN" kern="0" dirty="0">
                <a:solidFill>
                  <a:srgbClr val="000000"/>
                </a:solidFill>
                <a:latin typeface="Arial"/>
                <a:ea typeface="ＭＳ Ｐゴシック" pitchFamily="34" charset="-128"/>
                <a:cs typeface="ＭＳ Ｐゴシック" charset="-128"/>
              </a:rPr>
              <a:t> (Privacy Policy)</a:t>
            </a:r>
            <a:endParaRPr lang="en-US" altLang="zh-CN" b="1" kern="0" dirty="0">
              <a:solidFill>
                <a:srgbClr val="000000"/>
              </a:solidFill>
              <a:latin typeface="Arial"/>
              <a:ea typeface="ＭＳ Ｐゴシック" pitchFamily="34" charset="-128"/>
              <a:cs typeface="ＭＳ Ｐゴシック" charset="-128"/>
            </a:endParaRPr>
          </a:p>
        </p:txBody>
      </p:sp>
      <p:sp>
        <p:nvSpPr>
          <p:cNvPr id="3" name="Rectangle 2">
            <a:extLst>
              <a:ext uri="{FF2B5EF4-FFF2-40B4-BE49-F238E27FC236}">
                <a16:creationId xmlns:a16="http://schemas.microsoft.com/office/drawing/2014/main" id="{ECD7D0DD-CD1C-4418-8563-DF700D419F15}"/>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Why are we here?</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p:txBody>
          <a:bodyPr>
            <a:normAutofit/>
          </a:bodyPr>
          <a:lstStyle/>
          <a:p>
            <a:r>
              <a:rPr lang="en-US" altLang="en-US" dirty="0">
                <a:solidFill>
                  <a:srgbClr val="212529"/>
                </a:solidFill>
                <a:latin typeface="Arial Unicode MS" panose="020B0604020202020204" pitchFamily="34" charset="-122"/>
                <a:ea typeface="var(--bs-font-monospace)"/>
              </a:rPr>
              <a:t>There are many types of IP tunnels</a:t>
            </a:r>
            <a:r>
              <a:rPr lang="en-US" dirty="0"/>
              <a:t>. Their standardization has taken a lot of effort, and It's difficult to maintain.</a:t>
            </a:r>
          </a:p>
          <a:p>
            <a:r>
              <a:rPr lang="en-US" altLang="en-US" dirty="0">
                <a:solidFill>
                  <a:srgbClr val="212529"/>
                </a:solidFill>
                <a:latin typeface="Arial Unicode MS" panose="020B0604020202020204" pitchFamily="34" charset="-122"/>
                <a:ea typeface="var(--bs-font-monospace)"/>
              </a:rPr>
              <a:t>On IPv6 networks, it is hard to define extensions for all these tunnels to support new features</a:t>
            </a:r>
            <a:r>
              <a:rPr lang="en-US" dirty="0"/>
              <a:t>.</a:t>
            </a:r>
          </a:p>
          <a:p>
            <a:r>
              <a:rPr lang="en-US" altLang="en-US" dirty="0">
                <a:solidFill>
                  <a:srgbClr val="212529"/>
                </a:solidFill>
                <a:latin typeface="Arial Unicode MS" panose="020B0604020202020204" pitchFamily="34" charset="-122"/>
                <a:ea typeface="var(--bs-font-monospace)"/>
              </a:rPr>
              <a:t>it is not recommended to define new tunnel’s header</a:t>
            </a:r>
            <a:r>
              <a:rPr lang="en-US" dirty="0"/>
              <a:t>.</a:t>
            </a:r>
          </a:p>
          <a:p>
            <a:r>
              <a:rPr lang="en-US" altLang="zh-CN" dirty="0"/>
              <a:t>This meeting is about discussing a new frame for tunnel encapsulation.</a:t>
            </a:r>
          </a:p>
          <a:p>
            <a:r>
              <a:rPr lang="en-US" altLang="zh-CN" sz="2400" dirty="0"/>
              <a:t>Today’s Slides:</a:t>
            </a:r>
          </a:p>
          <a:p>
            <a:pPr lvl="1"/>
            <a:r>
              <a:rPr lang="en-US" altLang="zh-CN" sz="2000" dirty="0">
                <a:hlinkClick r:id="rId2"/>
              </a:rPr>
              <a:t>https://github.com/Generalized-IPv6-Tunnel/IETF116-Sidemeeting</a:t>
            </a:r>
            <a:endParaRPr lang="en-US" altLang="zh-CN" sz="2000" dirty="0"/>
          </a:p>
        </p:txBody>
      </p:sp>
    </p:spTree>
    <p:extLst>
      <p:ext uri="{BB962C8B-B14F-4D97-AF65-F5344CB8AC3E}">
        <p14:creationId xmlns:p14="http://schemas.microsoft.com/office/powerpoint/2010/main" val="26960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F702-6779-4CEC-AE7F-9BA5616EADF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2F117A5-958B-4BD1-91BE-D4BE3A5AC1B0}"/>
              </a:ext>
            </a:extLst>
          </p:cNvPr>
          <p:cNvSpPr>
            <a:spLocks noGrp="1"/>
          </p:cNvSpPr>
          <p:nvPr>
            <p:ph idx="1"/>
          </p:nvPr>
        </p:nvSpPr>
        <p:spPr>
          <a:xfrm>
            <a:off x="1223169" y="1785432"/>
            <a:ext cx="11139435" cy="4351338"/>
          </a:xfrm>
        </p:spPr>
        <p:txBody>
          <a:bodyPr>
            <a:noAutofit/>
          </a:bodyPr>
          <a:lstStyle/>
          <a:p>
            <a:pPr marL="0" indent="0">
              <a:buNone/>
            </a:pPr>
            <a:r>
              <a:rPr lang="en-US" dirty="0"/>
              <a:t>00 Chair Welcome. </a:t>
            </a:r>
            <a:r>
              <a:rPr lang="en-US" dirty="0" err="1"/>
              <a:t>Haoyu</a:t>
            </a:r>
            <a:r>
              <a:rPr lang="en-US" dirty="0"/>
              <a:t> Song</a:t>
            </a:r>
          </a:p>
          <a:p>
            <a:pPr marL="0" indent="0">
              <a:buNone/>
            </a:pPr>
            <a:r>
              <a:rPr lang="en-US" dirty="0"/>
              <a:t>01 GIP6 Problem statement. Ying Liu</a:t>
            </a:r>
          </a:p>
          <a:p>
            <a:pPr marL="0" indent="0">
              <a:buNone/>
            </a:pPr>
            <a:r>
              <a:rPr lang="en-US" dirty="0"/>
              <a:t>02 </a:t>
            </a:r>
            <a:r>
              <a:rPr lang="en-US" altLang="zh-CN" dirty="0"/>
              <a:t>GIP6 Use Cases: MPLS and GRE. Shuai Zhang</a:t>
            </a:r>
            <a:endParaRPr lang="en-US" dirty="0"/>
          </a:p>
          <a:p>
            <a:pPr marL="0" indent="0">
              <a:buNone/>
            </a:pPr>
            <a:r>
              <a:rPr lang="en-US" dirty="0"/>
              <a:t>03 GIP6 Use Cases in DC. </a:t>
            </a:r>
            <a:r>
              <a:rPr lang="en-US" altLang="zh-CN" dirty="0"/>
              <a:t>Cong Li </a:t>
            </a:r>
          </a:p>
          <a:p>
            <a:pPr marL="0" indent="0">
              <a:buNone/>
            </a:pPr>
            <a:r>
              <a:rPr lang="en-US" dirty="0"/>
              <a:t>04 Generalized IPv6 Tunnel solution. </a:t>
            </a:r>
            <a:r>
              <a:rPr lang="en-US" dirty="0" err="1"/>
              <a:t>Qiangzhou</a:t>
            </a:r>
            <a:r>
              <a:rPr lang="en-US" dirty="0"/>
              <a:t> Gao</a:t>
            </a:r>
          </a:p>
          <a:p>
            <a:pPr marL="0" indent="0">
              <a:buNone/>
            </a:pPr>
            <a:r>
              <a:rPr lang="en-US" dirty="0"/>
              <a:t>05 Open Discussion: All</a:t>
            </a:r>
          </a:p>
        </p:txBody>
      </p:sp>
    </p:spTree>
    <p:extLst>
      <p:ext uri="{BB962C8B-B14F-4D97-AF65-F5344CB8AC3E}">
        <p14:creationId xmlns:p14="http://schemas.microsoft.com/office/powerpoint/2010/main" val="892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Shaping the Discussion</a:t>
            </a:r>
          </a:p>
        </p:txBody>
      </p:sp>
      <p:sp>
        <p:nvSpPr>
          <p:cNvPr id="3" name="内容占位符 2"/>
          <p:cNvSpPr>
            <a:spLocks noGrp="1"/>
          </p:cNvSpPr>
          <p:nvPr>
            <p:ph idx="1"/>
          </p:nvPr>
        </p:nvSpPr>
        <p:spPr>
          <a:xfrm>
            <a:off x="841712" y="1488539"/>
            <a:ext cx="11017224" cy="5256584"/>
          </a:xfrm>
        </p:spPr>
        <p:txBody>
          <a:bodyPr>
            <a:noAutofit/>
          </a:bodyPr>
          <a:lstStyle/>
          <a:p>
            <a:r>
              <a:rPr lang="en-US" altLang="zh-CN" sz="2000" dirty="0"/>
              <a:t> MPLS:</a:t>
            </a:r>
          </a:p>
          <a:p>
            <a:pPr lvl="1"/>
            <a:r>
              <a:rPr lang="en-US" altLang="zh-CN" sz="1600" dirty="0"/>
              <a:t>Is MPLS ISD/PSD late?</a:t>
            </a:r>
          </a:p>
          <a:p>
            <a:pPr lvl="1"/>
            <a:r>
              <a:rPr lang="en-US" altLang="zh-CN" sz="1600" dirty="0"/>
              <a:t>Can the existing MPLS data plane be compatible to MPLS ISD/PSD ?</a:t>
            </a:r>
          </a:p>
          <a:p>
            <a:pPr lvl="1"/>
            <a:r>
              <a:rPr lang="en-US" altLang="zh-CN" sz="1600" dirty="0"/>
              <a:t>What should we choose between MPLS ISD/PSD and GIP6 for MPLS?</a:t>
            </a:r>
          </a:p>
          <a:p>
            <a:r>
              <a:rPr lang="en-US" altLang="zh-CN" sz="2000" dirty="0"/>
              <a:t>VXLAN/GRE</a:t>
            </a:r>
          </a:p>
          <a:p>
            <a:pPr lvl="1"/>
            <a:r>
              <a:rPr lang="en-US" altLang="zh-CN" sz="1600" dirty="0"/>
              <a:t>Does GIP6 make sense? Or will </a:t>
            </a:r>
            <a:r>
              <a:rPr lang="en-US" altLang="zh-CN" sz="1600" dirty="0" err="1"/>
              <a:t>VxLAN</a:t>
            </a:r>
            <a:r>
              <a:rPr lang="en-US" altLang="zh-CN" sz="1600" dirty="0"/>
              <a:t> define its own extensions?</a:t>
            </a:r>
          </a:p>
          <a:p>
            <a:pPr lvl="1"/>
            <a:r>
              <a:rPr lang="en-US" altLang="zh-CN" sz="1600" dirty="0"/>
              <a:t>Is it necessary to extend </a:t>
            </a:r>
            <a:r>
              <a:rPr lang="en-US" altLang="zh-CN" sz="1600" dirty="0" err="1"/>
              <a:t>VxLAN</a:t>
            </a:r>
            <a:r>
              <a:rPr lang="en-US" altLang="zh-CN" sz="1600" dirty="0"/>
              <a:t> to support new functionalities?</a:t>
            </a:r>
          </a:p>
          <a:p>
            <a:r>
              <a:rPr lang="en-US" altLang="zh-CN" sz="2000" dirty="0"/>
              <a:t>IPv6 Transition Tunnels</a:t>
            </a:r>
          </a:p>
          <a:p>
            <a:pPr lvl="1"/>
            <a:r>
              <a:rPr lang="en-US" altLang="zh-CN" sz="1600" dirty="0"/>
              <a:t>Is there requirements on extensions?</a:t>
            </a:r>
          </a:p>
          <a:p>
            <a:pPr lvl="1"/>
            <a:r>
              <a:rPr lang="en-US" altLang="zh-CN" sz="1600" dirty="0"/>
              <a:t>There are many IPv6 transition tunnels. Whether all of them need to le extend? What is the priority? </a:t>
            </a:r>
          </a:p>
          <a:p>
            <a:r>
              <a:rPr lang="en-US" altLang="zh-CN" sz="2000" dirty="0"/>
              <a:t>Open discussion</a:t>
            </a:r>
          </a:p>
          <a:p>
            <a:pPr lvl="1"/>
            <a:r>
              <a:rPr lang="en-US" altLang="zh-CN" sz="1600" dirty="0"/>
              <a:t>Opinions on convergence to GIP6?</a:t>
            </a:r>
          </a:p>
          <a:p>
            <a:pPr lvl="1"/>
            <a:r>
              <a:rPr lang="en-US" altLang="zh-CN" sz="1600" dirty="0"/>
              <a:t>Opinions on IPv4’s extend to support new functionalities?</a:t>
            </a:r>
            <a:endParaRPr lang="en-US" sz="1600" dirty="0"/>
          </a:p>
        </p:txBody>
      </p:sp>
      <p:sp>
        <p:nvSpPr>
          <p:cNvPr id="4" name="Rectangle 3">
            <a:extLst>
              <a:ext uri="{FF2B5EF4-FFF2-40B4-BE49-F238E27FC236}">
                <a16:creationId xmlns:a16="http://schemas.microsoft.com/office/drawing/2014/main" id="{CAEF4F74-6F10-49BA-BF0F-D10C1343A5FE}"/>
              </a:ext>
            </a:extLst>
          </p:cNvPr>
          <p:cNvSpPr/>
          <p:nvPr/>
        </p:nvSpPr>
        <p:spPr>
          <a:xfrm>
            <a:off x="5992694" y="6463388"/>
            <a:ext cx="715260" cy="276999"/>
          </a:xfrm>
          <a:prstGeom prst="rect">
            <a:avLst/>
          </a:prstGeom>
        </p:spPr>
        <p:txBody>
          <a:bodyPr wrap="none">
            <a:spAutoFit/>
          </a:bodyPr>
          <a:lstStyle/>
          <a:p>
            <a:r>
              <a:rPr lang="en-US" altLang="zh-CN" dirty="0"/>
              <a:t>IETF 108</a:t>
            </a:r>
            <a:endParaRPr lang="en-GB" dirty="0"/>
          </a:p>
        </p:txBody>
      </p:sp>
    </p:spTree>
    <p:extLst>
      <p:ext uri="{BB962C8B-B14F-4D97-AF65-F5344CB8AC3E}">
        <p14:creationId xmlns:p14="http://schemas.microsoft.com/office/powerpoint/2010/main" val="313229948"/>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48324</TotalTime>
  <Words>558</Words>
  <Application>Microsoft Office PowerPoint</Application>
  <PresentationFormat>自定义</PresentationFormat>
  <Paragraphs>58</Paragraphs>
  <Slides>5</Slides>
  <Notes>1</Notes>
  <HiddenSlides>0</HiddenSlides>
  <MMClips>0</MMClips>
  <ScaleCrop>false</ScaleCrop>
  <HeadingPairs>
    <vt:vector size="6" baseType="variant">
      <vt:variant>
        <vt:lpstr>已用的字体</vt:lpstr>
      </vt:variant>
      <vt:variant>
        <vt:i4>17</vt:i4>
      </vt:variant>
      <vt:variant>
        <vt:lpstr>主题</vt:lpstr>
      </vt:variant>
      <vt:variant>
        <vt:i4>13</vt:i4>
      </vt:variant>
      <vt:variant>
        <vt:lpstr>幻灯片标题</vt:lpstr>
      </vt:variant>
      <vt:variant>
        <vt:i4>5</vt:i4>
      </vt:variant>
    </vt:vector>
  </HeadingPairs>
  <TitlesOfParts>
    <vt:vector size="35" baseType="lpstr">
      <vt:lpstr>Arial Unicode MS</vt:lpstr>
      <vt:lpstr>FrutigerNext LT Bold</vt:lpstr>
      <vt:lpstr>FrutigerNext LT Light</vt:lpstr>
      <vt:lpstr>FrutigerNext LT Medium</vt:lpstr>
      <vt:lpstr>FrutigerNext LT Regular</vt:lpstr>
      <vt:lpstr>ＭＳ Ｐゴシック</vt:lpstr>
      <vt:lpstr>ＭＳ Ｐゴシック</vt:lpstr>
      <vt:lpstr>var(--bs-font-monospace)</vt:lpstr>
      <vt:lpstr>方正舒体</vt:lpstr>
      <vt:lpstr>黑体</vt:lpstr>
      <vt:lpstr>华文细黑</vt:lpstr>
      <vt:lpstr>宋体</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Generalized IPv6 Tunnel Side Meeting</vt:lpstr>
      <vt:lpstr>Note Well</vt:lpstr>
      <vt:lpstr>Why are we here?</vt:lpstr>
      <vt:lpstr>Agenda</vt:lpstr>
      <vt:lpstr>Shaping the Discussion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2103</cp:revision>
  <dcterms:created xsi:type="dcterms:W3CDTF">2009-05-25T07:47:21Z</dcterms:created>
  <dcterms:modified xsi:type="dcterms:W3CDTF">2023-03-24T18:03:12Z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{+1nSm1ElaDLueNr2QMMtXCGxTO82C0}</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(3)+1nSm1ElaDLueNr2QMMtXCGxTO82C0Q9UJJoJ0WSmQQmotjrhvLdIzsrgkyvL5hQbLKpohNS
uWDUUnxDLH4kA1kIXkefBxvN0jFZC/S7HV9pWLkZkQ9Q0mQZs6usg6IfsE8LklzHOWA5LBc8
pA/g9+dfzx+29vEFfEMBPMBE4BUF8aYkqRcTjFZVFFkw0k+e1P8QLdAv67Rl2hI6eNUWAfrL
YF7rVmhaF5P3qUioxr</vt:lpwstr>
  </property>
  <property fmtid="{D5CDD505-2E9C-101B-9397-08002B2CF9AE}" pid="9" name="_2015_ms_pID_7253431">
    <vt:lpwstr>WrcdKsOM9KshVHthY0w910gZpXF4N03A3UnXGgrFoIm/oD+bIz+c7n
dlmI4WcYQ1aeUL/9t5WwyqjdIcLGo6bYaR9+R4wsWX2VigigA9AqyG2Gleqz3WO/yyIpDyv9
9bhji6GiIRvcAEUV17rlS11sFGEK19TmWnkgs569rG62cEZDGxFZWgPyWmbEUSIEr8wk13uX
VACqIUYHsjqTh1mLJvkokGU9i0HYqnxS99Ej</vt:lpwstr>
  </property>
  <property fmtid="{D5CDD505-2E9C-101B-9397-08002B2CF9AE}" pid="10" name="_2015_ms_pID_7253432">
    <vt:lpwstr>vaQAjoqHr9PLcBbsWAq/+EJ1Qvx8W93t0Dnh
HiPeQfJEtY/rSqm0uj4X3EUvQITpEv76rOFd5YPSijfFkJgRgODAQUu5pIZHgxQASlYH8od7
ZzrWoeArO8gfEg7OqDHmDO52YHsUlY5EIfylMElbzyk=</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