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25"/>
  </p:notesMasterIdLst>
  <p:sldIdLst>
    <p:sldId id="256" r:id="rId2"/>
    <p:sldId id="1260" r:id="rId3"/>
    <p:sldId id="257" r:id="rId4"/>
    <p:sldId id="1267" r:id="rId5"/>
    <p:sldId id="1266" r:id="rId6"/>
    <p:sldId id="1261" r:id="rId7"/>
    <p:sldId id="1262" r:id="rId8"/>
    <p:sldId id="1263" r:id="rId9"/>
    <p:sldId id="1268" r:id="rId10"/>
    <p:sldId id="1264" r:id="rId11"/>
    <p:sldId id="1265" r:id="rId12"/>
    <p:sldId id="1269" r:id="rId13"/>
    <p:sldId id="1270" r:id="rId14"/>
    <p:sldId id="1271" r:id="rId15"/>
    <p:sldId id="1272" r:id="rId16"/>
    <p:sldId id="1273" r:id="rId17"/>
    <p:sldId id="1274" r:id="rId18"/>
    <p:sldId id="1275" r:id="rId19"/>
    <p:sldId id="1276" r:id="rId20"/>
    <p:sldId id="1277" r:id="rId21"/>
    <p:sldId id="1278" r:id="rId22"/>
    <p:sldId id="1279" r:id="rId23"/>
    <p:sldId id="1280" r:id="rId24"/>
  </p:sldIdLst>
  <p:sldSz cx="12192000" cy="6858000"/>
  <p:notesSz cx="6858000" cy="9144000"/>
  <p:embeddedFontLst>
    <p:embeddedFont>
      <p:font typeface="Century Gothic" panose="020B0502020202020204" pitchFamily="34" charset="0"/>
      <p:regular r:id="rId26"/>
      <p:bold r:id="rId27"/>
      <p:italic r:id="rId28"/>
      <p:boldItalic r:id="rId29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101"/>
    <a:srgbClr val="4677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4"/>
    <p:restoredTop sz="94674"/>
  </p:normalViewPr>
  <p:slideViewPr>
    <p:cSldViewPr snapToGrid="0" snapToObjects="1">
      <p:cViewPr varScale="1">
        <p:scale>
          <a:sx n="149" d="100"/>
          <a:sy n="149" d="100"/>
        </p:scale>
        <p:origin x="114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entury Gothic" panose="020B0502020202020204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entury Gothic" panose="020B0502020202020204" pitchFamily="34" charset="0"/>
              </a:defRPr>
            </a:lvl1pPr>
          </a:lstStyle>
          <a:p>
            <a:fld id="{CE44913C-66EA-E641-AC57-77E11E1B20B4}" type="datetimeFigureOut">
              <a:rPr lang="es-ES" smtClean="0"/>
              <a:pPr/>
              <a:t>16/05/2023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entury Gothic" panose="020B0502020202020204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entury Gothic" panose="020B0502020202020204" pitchFamily="34" charset="0"/>
              </a:defRPr>
            </a:lvl1pPr>
          </a:lstStyle>
          <a:p>
            <a:fld id="{3EB31BFA-FC91-A242-8A9E-B2FD8A1E550C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212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31BFA-FC91-A242-8A9E-B2FD8A1E550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727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2261D-B870-4A4B-BEA5-8E88C30AD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E16C77-B8A7-1A48-A556-D847D43C6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1A1127-F817-5D48-AB45-9276677716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E531C6-A4ED-354A-8B4F-DB9B67C00C77}" type="datetimeFigureOut">
              <a:rPr lang="es-ES" smtClean="0"/>
              <a:t>16/05/2023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09C438-EBCC-4746-A949-4C9B2691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74F8C5-E767-1848-B290-A4828175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AD65A9-31DB-A24C-9550-FCA62DB07A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069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73F2D-8518-4D40-9468-6D7FCF2B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C027B6-6412-F64B-B2A6-298B5B1A9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D76B6A-4EF5-A14B-8D47-5B6CE147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E531C6-A4ED-354A-8B4F-DB9B67C00C77}" type="datetimeFigureOut">
              <a:rPr lang="es-ES" smtClean="0"/>
              <a:t>16/05/2023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F9746E-3A6B-9C4C-B5E7-C27DFC4F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982577-2937-BF47-8F42-4EC220CA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AD65A9-31DB-A24C-9550-FCA62DB07A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57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2E8A5-94B9-2141-9AA4-ADA548050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8E3F57-FA95-8B49-8B0B-E519204E5A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E531C6-A4ED-354A-8B4F-DB9B67C00C77}" type="datetimeFigureOut">
              <a:rPr lang="es-ES" smtClean="0"/>
              <a:t>16/05/2023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A5A862D-89A6-1F48-B866-476A2ABB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17C116-FF37-084B-839C-75034D2F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AD65A9-31DB-A24C-9550-FCA62DB07A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50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6A2815D-C750-2244-BADB-3497EAA0F4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E531C6-A4ED-354A-8B4F-DB9B67C00C77}" type="datetimeFigureOut">
              <a:rPr lang="es-ES" smtClean="0"/>
              <a:t>16/05/2023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3263594-B8E3-8346-BE2A-FF536D4C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5F9220-64FE-AE48-A8D9-4032CE22C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AD65A9-31DB-A24C-9550-FCA62DB07A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89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9">
            <a:extLst>
              <a:ext uri="{FF2B5EF4-FFF2-40B4-BE49-F238E27FC236}">
                <a16:creationId xmlns:a16="http://schemas.microsoft.com/office/drawing/2014/main" id="{0C0F811E-4D96-A44A-96EC-92526893035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94368" y="1495327"/>
            <a:ext cx="4179037" cy="417903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577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itional-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ción de imagen 9">
            <a:extLst>
              <a:ext uri="{FF2B5EF4-FFF2-40B4-BE49-F238E27FC236}">
                <a16:creationId xmlns:a16="http://schemas.microsoft.com/office/drawing/2014/main" id="{1B5C4BB3-8FC5-FC4B-A3EC-7C1B56C6C9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47164" y="2538655"/>
            <a:ext cx="1453243" cy="14532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s-ES"/>
          </a:p>
        </p:txBody>
      </p:sp>
      <p:sp>
        <p:nvSpPr>
          <p:cNvPr id="11" name="Marcador de posición de imagen 9">
            <a:extLst>
              <a:ext uri="{FF2B5EF4-FFF2-40B4-BE49-F238E27FC236}">
                <a16:creationId xmlns:a16="http://schemas.microsoft.com/office/drawing/2014/main" id="{E034054B-20CF-1B47-B0E0-19470F9D4D0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17136" y="2538655"/>
            <a:ext cx="1453243" cy="14532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s-ES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80AD908F-BFB3-384B-96AB-62EEEAEB08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29650" y="2538655"/>
            <a:ext cx="1453243" cy="14532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B0D505-6131-774E-891E-2305FA84A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82085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-imag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9">
            <a:extLst>
              <a:ext uri="{FF2B5EF4-FFF2-40B4-BE49-F238E27FC236}">
                <a16:creationId xmlns:a16="http://schemas.microsoft.com/office/drawing/2014/main" id="{0D6866E6-DC2A-DC4A-9E33-8149BDBC4EE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s-ES" dirty="0" err="1"/>
              <a:t>Put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EB2682-D400-EB43-9E34-BB348647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2425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width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9">
            <a:extLst>
              <a:ext uri="{FF2B5EF4-FFF2-40B4-BE49-F238E27FC236}">
                <a16:creationId xmlns:a16="http://schemas.microsoft.com/office/drawing/2014/main" id="{C6C2809C-88EC-A34D-B132-41347231097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s-ES" dirty="0" err="1"/>
              <a:t>Put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860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68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215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7" r:id="rId5"/>
    <p:sldLayoutId id="2147483656" r:id="rId6"/>
    <p:sldLayoutId id="2147483658" r:id="rId7"/>
    <p:sldLayoutId id="2147483660" r:id="rId8"/>
    <p:sldLayoutId id="2147483659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557E154-D7FB-0743-BEE6-52E4A7E96861}"/>
              </a:ext>
            </a:extLst>
          </p:cNvPr>
          <p:cNvSpPr/>
          <p:nvPr/>
        </p:nvSpPr>
        <p:spPr>
          <a:xfrm>
            <a:off x="8768614" y="0"/>
            <a:ext cx="34233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E94E1046-126A-C14D-ADCF-5D6E02715BFE}"/>
              </a:ext>
            </a:extLst>
          </p:cNvPr>
          <p:cNvSpPr txBox="1">
            <a:spLocks/>
          </p:cNvSpPr>
          <p:nvPr/>
        </p:nvSpPr>
        <p:spPr>
          <a:xfrm>
            <a:off x="875565" y="3079808"/>
            <a:ext cx="4449528" cy="69838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7200" b="1" dirty="0"/>
              <a:t>Алиев Тимур</a:t>
            </a:r>
            <a:endParaRPr lang="es-ES" sz="4400" b="1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FA38222-18D0-D54F-BC7A-8D61EE943023}"/>
              </a:ext>
            </a:extLst>
          </p:cNvPr>
          <p:cNvSpPr/>
          <p:nvPr/>
        </p:nvSpPr>
        <p:spPr>
          <a:xfrm>
            <a:off x="875565" y="3778190"/>
            <a:ext cx="4148488" cy="60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20"/>
              </a:lnSpc>
              <a:spcAft>
                <a:spcPts val="600"/>
              </a:spcAft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alievtm@gmail.com</a:t>
            </a:r>
            <a:endParaRPr lang="es-E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1820"/>
              </a:lnSpc>
              <a:spcAft>
                <a:spcPts val="600"/>
              </a:spcAft>
            </a:pPr>
            <a:r>
              <a:rPr lang="es-E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+7 965 205 55 37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EEA761F4-A7AD-9B43-8149-AE7634784A6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75565" y="655907"/>
            <a:ext cx="7893049" cy="20050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4800" b="1" dirty="0">
                <a:solidFill>
                  <a:schemeClr val="accent1"/>
                </a:solidFill>
              </a:rPr>
              <a:t>Электронная очередь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603F6E-68AC-0EF1-0671-A35E6867F43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536" r="2536"/>
          <a:stretch>
            <a:fillRect/>
          </a:stretch>
        </p:blipFill>
        <p:spPr>
          <a:xfrm>
            <a:off x="7173661" y="1834047"/>
            <a:ext cx="3189905" cy="3189905"/>
          </a:xfrm>
        </p:spPr>
      </p:pic>
    </p:spTree>
    <p:extLst>
      <p:ext uri="{BB962C8B-B14F-4D97-AF65-F5344CB8AC3E}">
        <p14:creationId xmlns:p14="http://schemas.microsoft.com/office/powerpoint/2010/main" val="99891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6FD3C7-E3BE-8FE3-9E72-4C445FD0E526}"/>
              </a:ext>
            </a:extLst>
          </p:cNvPr>
          <p:cNvSpPr txBox="1"/>
          <p:nvPr/>
        </p:nvSpPr>
        <p:spPr>
          <a:xfrm>
            <a:off x="515567" y="1017748"/>
            <a:ext cx="11282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1. Сначала оператору необходимо авторизоваться в рабочей станции используя персональный логин и пароль.</a:t>
            </a:r>
            <a:endParaRPr lang="ru-RU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F5FC558-B77F-8389-9A75-E0612190A85E}"/>
              </a:ext>
            </a:extLst>
          </p:cNvPr>
          <p:cNvSpPr txBox="1">
            <a:spLocks/>
          </p:cNvSpPr>
          <p:nvPr/>
        </p:nvSpPr>
        <p:spPr>
          <a:xfrm>
            <a:off x="515567" y="259590"/>
            <a:ext cx="10368333" cy="6947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880"/>
              </a:lnSpc>
            </a:pPr>
            <a:r>
              <a:rPr lang="ru-RU" b="1" dirty="0">
                <a:solidFill>
                  <a:srgbClr val="011627"/>
                </a:solidFill>
                <a:latin typeface="Century Gothic" panose="020B0502020202020204" pitchFamily="34" charset="0"/>
              </a:rPr>
              <a:t>Оператор</a:t>
            </a:r>
            <a:endParaRPr lang="es-ES" dirty="0">
              <a:solidFill>
                <a:srgbClr val="011627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93724D-FC2F-FEF3-D952-95DABF415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200" y="1884847"/>
            <a:ext cx="8383066" cy="47135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0090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6FD3C7-E3BE-8FE3-9E72-4C445FD0E526}"/>
              </a:ext>
            </a:extLst>
          </p:cNvPr>
          <p:cNvSpPr txBox="1"/>
          <p:nvPr/>
        </p:nvSpPr>
        <p:spPr>
          <a:xfrm>
            <a:off x="515567" y="1017748"/>
            <a:ext cx="11282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2. Далее оператор видит на экране общую информацию о себе и своем рабочем месте, также оператор может пригласить клиента, с помощью специальной кнопки.</a:t>
            </a:r>
            <a:endParaRPr lang="ru-RU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F5FC558-B77F-8389-9A75-E0612190A85E}"/>
              </a:ext>
            </a:extLst>
          </p:cNvPr>
          <p:cNvSpPr txBox="1">
            <a:spLocks/>
          </p:cNvSpPr>
          <p:nvPr/>
        </p:nvSpPr>
        <p:spPr>
          <a:xfrm>
            <a:off x="515567" y="259590"/>
            <a:ext cx="10368333" cy="6947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880"/>
              </a:lnSpc>
            </a:pPr>
            <a:r>
              <a:rPr lang="ru-RU" b="1" dirty="0">
                <a:solidFill>
                  <a:srgbClr val="011627"/>
                </a:solidFill>
                <a:latin typeface="Century Gothic" panose="020B0502020202020204" pitchFamily="34" charset="0"/>
              </a:rPr>
              <a:t>Оператор</a:t>
            </a:r>
            <a:endParaRPr lang="es-ES" dirty="0">
              <a:solidFill>
                <a:srgbClr val="011627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DC9A69-A952-1751-48B9-CD602649E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395" y="1834162"/>
            <a:ext cx="8473209" cy="476424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1345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6FD3C7-E3BE-8FE3-9E72-4C445FD0E526}"/>
              </a:ext>
            </a:extLst>
          </p:cNvPr>
          <p:cNvSpPr txBox="1"/>
          <p:nvPr/>
        </p:nvSpPr>
        <p:spPr>
          <a:xfrm>
            <a:off x="515567" y="1017748"/>
            <a:ext cx="112821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3. Если в данный момент есть клиент ожидающий обслуживания и компетенции оператора соответствуют ожидаемой клиентом услуге, тогда клиент будет приглашен к оператору, а оператор увидит информацию о клиенте. </a:t>
            </a:r>
          </a:p>
          <a:p>
            <a:r>
              <a:rPr lang="ru-RU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Когда клиент подойдет, оператор может начать обслуживание с помощью кнопки «Клиент пришел».</a:t>
            </a:r>
            <a:endParaRPr lang="ru-RU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F5FC558-B77F-8389-9A75-E0612190A85E}"/>
              </a:ext>
            </a:extLst>
          </p:cNvPr>
          <p:cNvSpPr txBox="1">
            <a:spLocks/>
          </p:cNvSpPr>
          <p:nvPr/>
        </p:nvSpPr>
        <p:spPr>
          <a:xfrm>
            <a:off x="515567" y="259590"/>
            <a:ext cx="10368333" cy="6947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880"/>
              </a:lnSpc>
            </a:pPr>
            <a:r>
              <a:rPr lang="ru-RU" b="1" dirty="0">
                <a:solidFill>
                  <a:srgbClr val="011627"/>
                </a:solidFill>
                <a:latin typeface="Century Gothic" panose="020B0502020202020204" pitchFamily="34" charset="0"/>
              </a:rPr>
              <a:t>Оператор</a:t>
            </a:r>
            <a:endParaRPr lang="es-ES" dirty="0">
              <a:solidFill>
                <a:srgbClr val="011627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CC8C13-8C5C-D7BC-E875-327165549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967" y="2366202"/>
            <a:ext cx="7391603" cy="41560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4530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6FD3C7-E3BE-8FE3-9E72-4C445FD0E526}"/>
              </a:ext>
            </a:extLst>
          </p:cNvPr>
          <p:cNvSpPr txBox="1"/>
          <p:nvPr/>
        </p:nvSpPr>
        <p:spPr>
          <a:xfrm>
            <a:off x="515567" y="1017748"/>
            <a:ext cx="11282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4. Оператор может завершить обслуживание с помощью соответствующей кнопки. </a:t>
            </a:r>
          </a:p>
          <a:p>
            <a:r>
              <a:rPr lang="ru-RU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После чего вернется к этапу №1.</a:t>
            </a:r>
            <a:endParaRPr lang="ru-RU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F5FC558-B77F-8389-9A75-E0612190A85E}"/>
              </a:ext>
            </a:extLst>
          </p:cNvPr>
          <p:cNvSpPr txBox="1">
            <a:spLocks/>
          </p:cNvSpPr>
          <p:nvPr/>
        </p:nvSpPr>
        <p:spPr>
          <a:xfrm>
            <a:off x="515567" y="259590"/>
            <a:ext cx="10368333" cy="6947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880"/>
              </a:lnSpc>
            </a:pPr>
            <a:r>
              <a:rPr lang="ru-RU" b="1" dirty="0">
                <a:solidFill>
                  <a:srgbClr val="011627"/>
                </a:solidFill>
                <a:latin typeface="Century Gothic" panose="020B0502020202020204" pitchFamily="34" charset="0"/>
              </a:rPr>
              <a:t>Оператор</a:t>
            </a:r>
            <a:endParaRPr lang="es-ES" dirty="0">
              <a:solidFill>
                <a:srgbClr val="011627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87C4FA8-F4DB-50DF-E614-54F9D140F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889" y="1817401"/>
            <a:ext cx="8173552" cy="45957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1310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557E154-D7FB-0743-BEE6-52E4A7E96861}"/>
              </a:ext>
            </a:extLst>
          </p:cNvPr>
          <p:cNvSpPr/>
          <p:nvPr/>
        </p:nvSpPr>
        <p:spPr>
          <a:xfrm>
            <a:off x="8768614" y="0"/>
            <a:ext cx="34233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B43E186-BCDB-1811-38EB-7F582C1C5516}"/>
              </a:ext>
            </a:extLst>
          </p:cNvPr>
          <p:cNvSpPr txBox="1">
            <a:spLocks/>
          </p:cNvSpPr>
          <p:nvPr/>
        </p:nvSpPr>
        <p:spPr>
          <a:xfrm>
            <a:off x="694811" y="2759360"/>
            <a:ext cx="6831404" cy="13392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880"/>
              </a:lnSpc>
            </a:pPr>
            <a:r>
              <a:rPr lang="ru-RU" sz="6000" b="1" dirty="0">
                <a:solidFill>
                  <a:srgbClr val="011627"/>
                </a:solidFill>
                <a:latin typeface="Century Gothic" panose="020B0502020202020204" pitchFamily="34" charset="0"/>
              </a:rPr>
              <a:t>Администратор</a:t>
            </a:r>
            <a:endParaRPr lang="es-ES" sz="6000" b="1" dirty="0">
              <a:solidFill>
                <a:srgbClr val="011627"/>
              </a:solidFill>
              <a:latin typeface="Century Gothic" panose="020B0502020202020204" pitchFamily="34" charset="0"/>
            </a:endParaRPr>
          </a:p>
          <a:p>
            <a:pPr>
              <a:lnSpc>
                <a:spcPts val="4880"/>
              </a:lnSpc>
            </a:pPr>
            <a:r>
              <a:rPr lang="ru-RU" sz="2400" dirty="0">
                <a:latin typeface="Century Gothic" panose="020B0502020202020204" pitchFamily="34" charset="0"/>
              </a:rPr>
              <a:t>Пример использования системы</a:t>
            </a:r>
            <a:endParaRPr lang="en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356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6FD3C7-E3BE-8FE3-9E72-4C445FD0E526}"/>
              </a:ext>
            </a:extLst>
          </p:cNvPr>
          <p:cNvSpPr txBox="1"/>
          <p:nvPr/>
        </p:nvSpPr>
        <p:spPr>
          <a:xfrm>
            <a:off x="515567" y="1017748"/>
            <a:ext cx="11282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1. Сначала администратору необходимо авторизоваться в рабочей станции используя персональный логин и пароль.</a:t>
            </a:r>
            <a:endParaRPr lang="ru-RU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F5FC558-B77F-8389-9A75-E0612190A85E}"/>
              </a:ext>
            </a:extLst>
          </p:cNvPr>
          <p:cNvSpPr txBox="1">
            <a:spLocks/>
          </p:cNvSpPr>
          <p:nvPr/>
        </p:nvSpPr>
        <p:spPr>
          <a:xfrm>
            <a:off x="515567" y="259590"/>
            <a:ext cx="10368333" cy="6947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880"/>
              </a:lnSpc>
            </a:pPr>
            <a:r>
              <a:rPr lang="ru-RU" b="1" dirty="0">
                <a:solidFill>
                  <a:srgbClr val="011627"/>
                </a:solidFill>
                <a:latin typeface="Century Gothic" panose="020B0502020202020204" pitchFamily="34" charset="0"/>
              </a:rPr>
              <a:t>Администратор</a:t>
            </a:r>
            <a:endParaRPr lang="es-ES" dirty="0">
              <a:solidFill>
                <a:srgbClr val="011627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5B89496-8720-84E9-0955-1F95EADA2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257" y="1774067"/>
            <a:ext cx="8056951" cy="45301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6958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6FD3C7-E3BE-8FE3-9E72-4C445FD0E526}"/>
              </a:ext>
            </a:extLst>
          </p:cNvPr>
          <p:cNvSpPr txBox="1"/>
          <p:nvPr/>
        </p:nvSpPr>
        <p:spPr>
          <a:xfrm>
            <a:off x="515567" y="1017748"/>
            <a:ext cx="112821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2. Далее администратор попадает на экран, где видит общую информацию о себе и своем рабочем месте.</a:t>
            </a:r>
          </a:p>
          <a:p>
            <a:r>
              <a:rPr lang="ru-RU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Также ему доступны функции «Очистить очередь», «Очистить историю», «Обнулить счетчик».</a:t>
            </a:r>
            <a:endParaRPr lang="ru-RU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F5FC558-B77F-8389-9A75-E0612190A85E}"/>
              </a:ext>
            </a:extLst>
          </p:cNvPr>
          <p:cNvSpPr txBox="1">
            <a:spLocks/>
          </p:cNvSpPr>
          <p:nvPr/>
        </p:nvSpPr>
        <p:spPr>
          <a:xfrm>
            <a:off x="515567" y="259590"/>
            <a:ext cx="10368333" cy="6947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880"/>
              </a:lnSpc>
            </a:pPr>
            <a:r>
              <a:rPr lang="ru-RU" b="1" dirty="0">
                <a:solidFill>
                  <a:srgbClr val="011627"/>
                </a:solidFill>
                <a:latin typeface="Century Gothic" panose="020B0502020202020204" pitchFamily="34" charset="0"/>
              </a:rPr>
              <a:t>Администратор</a:t>
            </a:r>
            <a:endParaRPr lang="es-ES" dirty="0">
              <a:solidFill>
                <a:srgbClr val="011627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34F209-53DA-9780-93E7-13CEB1F05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630" y="2033629"/>
            <a:ext cx="8274361" cy="46524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2978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6FD3C7-E3BE-8FE3-9E72-4C445FD0E526}"/>
              </a:ext>
            </a:extLst>
          </p:cNvPr>
          <p:cNvSpPr txBox="1"/>
          <p:nvPr/>
        </p:nvSpPr>
        <p:spPr>
          <a:xfrm>
            <a:off x="515567" y="1017748"/>
            <a:ext cx="11282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3. Открыв страницу «Сотрудники», администратор может создавать, изменять и удалять данные о сотрудниках зарегистрированных в системе.</a:t>
            </a:r>
            <a:endParaRPr lang="ru-RU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F5FC558-B77F-8389-9A75-E0612190A85E}"/>
              </a:ext>
            </a:extLst>
          </p:cNvPr>
          <p:cNvSpPr txBox="1">
            <a:spLocks/>
          </p:cNvSpPr>
          <p:nvPr/>
        </p:nvSpPr>
        <p:spPr>
          <a:xfrm>
            <a:off x="515567" y="259590"/>
            <a:ext cx="10368333" cy="6947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880"/>
              </a:lnSpc>
            </a:pPr>
            <a:r>
              <a:rPr lang="ru-RU" b="1" dirty="0">
                <a:solidFill>
                  <a:srgbClr val="011627"/>
                </a:solidFill>
                <a:latin typeface="Century Gothic" panose="020B0502020202020204" pitchFamily="34" charset="0"/>
              </a:rPr>
              <a:t>Администратор</a:t>
            </a:r>
            <a:endParaRPr lang="es-ES" dirty="0">
              <a:solidFill>
                <a:srgbClr val="011627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383F9C-3CB1-60CA-F5E1-588CAF35C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636" y="1858348"/>
            <a:ext cx="8430194" cy="47400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4185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6FD3C7-E3BE-8FE3-9E72-4C445FD0E526}"/>
              </a:ext>
            </a:extLst>
          </p:cNvPr>
          <p:cNvSpPr txBox="1"/>
          <p:nvPr/>
        </p:nvSpPr>
        <p:spPr>
          <a:xfrm>
            <a:off x="515567" y="1017748"/>
            <a:ext cx="11282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4. Открыв страницу «Рабочие станции», администратор может создавать, изменять и удалять данные о рабочих станциях зарегистрированных в системе.</a:t>
            </a:r>
            <a:endParaRPr lang="ru-RU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F5FC558-B77F-8389-9A75-E0612190A85E}"/>
              </a:ext>
            </a:extLst>
          </p:cNvPr>
          <p:cNvSpPr txBox="1">
            <a:spLocks/>
          </p:cNvSpPr>
          <p:nvPr/>
        </p:nvSpPr>
        <p:spPr>
          <a:xfrm>
            <a:off x="515567" y="259590"/>
            <a:ext cx="10368333" cy="6947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880"/>
              </a:lnSpc>
            </a:pPr>
            <a:r>
              <a:rPr lang="ru-RU" b="1" dirty="0">
                <a:solidFill>
                  <a:srgbClr val="011627"/>
                </a:solidFill>
                <a:latin typeface="Century Gothic" panose="020B0502020202020204" pitchFamily="34" charset="0"/>
              </a:rPr>
              <a:t>Администратор</a:t>
            </a:r>
            <a:endParaRPr lang="es-ES" dirty="0">
              <a:solidFill>
                <a:srgbClr val="011627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3BD4A6-C539-A359-F4DE-2FBD61286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311" y="1811369"/>
            <a:ext cx="8638843" cy="485737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2247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6FD3C7-E3BE-8FE3-9E72-4C445FD0E526}"/>
              </a:ext>
            </a:extLst>
          </p:cNvPr>
          <p:cNvSpPr txBox="1"/>
          <p:nvPr/>
        </p:nvSpPr>
        <p:spPr>
          <a:xfrm>
            <a:off x="515567" y="1017748"/>
            <a:ext cx="11282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5. Открыв страницу «Услуги», администратор может создавать, изменять и удалять данные об услугах зарегистрированных в системе.</a:t>
            </a:r>
            <a:endParaRPr lang="ru-RU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F5FC558-B77F-8389-9A75-E0612190A85E}"/>
              </a:ext>
            </a:extLst>
          </p:cNvPr>
          <p:cNvSpPr txBox="1">
            <a:spLocks/>
          </p:cNvSpPr>
          <p:nvPr/>
        </p:nvSpPr>
        <p:spPr>
          <a:xfrm>
            <a:off x="515567" y="259590"/>
            <a:ext cx="10368333" cy="6947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880"/>
              </a:lnSpc>
            </a:pPr>
            <a:r>
              <a:rPr lang="ru-RU" b="1" dirty="0">
                <a:solidFill>
                  <a:srgbClr val="011627"/>
                </a:solidFill>
                <a:latin typeface="Century Gothic" panose="020B0502020202020204" pitchFamily="34" charset="0"/>
              </a:rPr>
              <a:t>Администратор</a:t>
            </a:r>
            <a:endParaRPr lang="es-ES" dirty="0">
              <a:solidFill>
                <a:srgbClr val="011627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B7E0AE-1C98-B3C5-F6D2-C527A694E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009" y="1887045"/>
            <a:ext cx="8085447" cy="45462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4952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2;p12">
            <a:extLst>
              <a:ext uri="{FF2B5EF4-FFF2-40B4-BE49-F238E27FC236}">
                <a16:creationId xmlns:a16="http://schemas.microsoft.com/office/drawing/2014/main" id="{8D71C1F2-723C-9A40-9350-6F772A487111}"/>
              </a:ext>
            </a:extLst>
          </p:cNvPr>
          <p:cNvSpPr txBox="1">
            <a:spLocks/>
          </p:cNvSpPr>
          <p:nvPr/>
        </p:nvSpPr>
        <p:spPr>
          <a:xfrm>
            <a:off x="6887297" y="1996723"/>
            <a:ext cx="4489184" cy="30600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467" b="1" dirty="0">
                <a:solidFill>
                  <a:schemeClr val="accent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Преимущества электронной очереди </a:t>
            </a:r>
            <a:br>
              <a:rPr lang="en" sz="1467" b="1" dirty="0">
                <a:solidFill>
                  <a:schemeClr val="accent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</a:br>
            <a:endParaRPr lang="en" sz="1467" b="1" dirty="0">
              <a:solidFill>
                <a:schemeClr val="accent1"/>
              </a:solidFill>
              <a:latin typeface="Century Gothic" panose="020B0502020202020204" pitchFamily="34" charset="0"/>
              <a:cs typeface="Consolas" panose="020B0609020204030204" pitchFamily="49" charset="0"/>
            </a:endParaRPr>
          </a:p>
          <a:p>
            <a:pPr marL="342891" indent="-34289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sz="1333" dirty="0">
                <a:latin typeface="Century Gothic" panose="020B0502020202020204" pitchFamily="34" charset="0"/>
                <a:cs typeface="Consolas" panose="020B0609020204030204" pitchFamily="49" charset="0"/>
              </a:rPr>
              <a:t>Отсутствие живых очередей</a:t>
            </a:r>
            <a:r>
              <a:rPr lang="en" sz="1333" dirty="0">
                <a:latin typeface="Century Gothic" panose="020B0502020202020204" pitchFamily="34" charset="0"/>
                <a:cs typeface="Consolas" panose="020B0609020204030204" pitchFamily="49" charset="0"/>
              </a:rPr>
              <a:t>.</a:t>
            </a:r>
            <a:endParaRPr lang="ru-RU" sz="1333" dirty="0">
              <a:latin typeface="Century Gothic" panose="020B0502020202020204" pitchFamily="34" charset="0"/>
              <a:cs typeface="Consolas" panose="020B0609020204030204" pitchFamily="49" charset="0"/>
            </a:endParaRPr>
          </a:p>
          <a:p>
            <a:pPr marL="342891" indent="-34289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sz="1333" dirty="0">
                <a:latin typeface="Century Gothic" panose="020B0502020202020204" pitchFamily="34" charset="0"/>
                <a:cs typeface="Consolas" panose="020B0609020204030204" pitchFamily="49" charset="0"/>
              </a:rPr>
              <a:t>Оптимизация потока клиентов.</a:t>
            </a:r>
            <a:endParaRPr lang="en" sz="1333" dirty="0">
              <a:latin typeface="Century Gothic" panose="020B0502020202020204" pitchFamily="34" charset="0"/>
              <a:cs typeface="Consolas" panose="020B0609020204030204" pitchFamily="49" charset="0"/>
            </a:endParaRPr>
          </a:p>
          <a:p>
            <a:pPr marL="342891" indent="-34289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sz="1333" dirty="0">
                <a:latin typeface="Century Gothic" panose="020B0502020202020204" pitchFamily="34" charset="0"/>
                <a:cs typeface="Consolas" panose="020B0609020204030204" pitchFamily="49" charset="0"/>
              </a:rPr>
              <a:t>Улучшение качества и скорости обслуживания</a:t>
            </a:r>
            <a:r>
              <a:rPr lang="en" sz="1333" dirty="0">
                <a:latin typeface="Century Gothic" panose="020B0502020202020204" pitchFamily="34" charset="0"/>
                <a:cs typeface="Consolas" panose="020B0609020204030204" pitchFamily="49" charset="0"/>
              </a:rPr>
              <a:t>.</a:t>
            </a:r>
          </a:p>
          <a:p>
            <a:pPr marL="342891" indent="-34289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sz="1333" dirty="0">
                <a:latin typeface="Century Gothic" panose="020B0502020202020204" pitchFamily="34" charset="0"/>
                <a:cs typeface="Consolas" panose="020B0609020204030204" pitchFamily="49" charset="0"/>
              </a:rPr>
              <a:t>Экономия сил и рабочего времени персонала</a:t>
            </a:r>
            <a:r>
              <a:rPr lang="en" sz="1333" dirty="0">
                <a:latin typeface="Century Gothic" panose="020B0502020202020204" pitchFamily="34" charset="0"/>
                <a:cs typeface="Consolas" panose="020B0609020204030204" pitchFamily="49" charset="0"/>
              </a:rPr>
              <a:t>.</a:t>
            </a:r>
            <a:endParaRPr lang="ru-RU" sz="1333" dirty="0">
              <a:latin typeface="Century Gothic" panose="020B0502020202020204" pitchFamily="34" charset="0"/>
              <a:cs typeface="Consolas" panose="020B0609020204030204" pitchFamily="49" charset="0"/>
            </a:endParaRPr>
          </a:p>
          <a:p>
            <a:pPr marL="342891" indent="-34289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sz="1333" dirty="0">
                <a:latin typeface="Century Gothic" panose="020B0502020202020204" pitchFamily="34" charset="0"/>
                <a:cs typeface="Consolas" panose="020B0609020204030204" pitchFamily="49" charset="0"/>
              </a:rPr>
              <a:t>Возрастает вероятность повторного обращения клиента.</a:t>
            </a:r>
            <a:endParaRPr lang="en" sz="1333" dirty="0">
              <a:latin typeface="Century Gothic" panose="020B0502020202020204" pitchFamily="34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" sz="1333" b="1" dirty="0">
              <a:latin typeface="Century Gothic" panose="020B050202020202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Google Shape;53;p12">
            <a:extLst>
              <a:ext uri="{FF2B5EF4-FFF2-40B4-BE49-F238E27FC236}">
                <a16:creationId xmlns:a16="http://schemas.microsoft.com/office/drawing/2014/main" id="{EA9E9D82-70A4-C847-B00F-E5E1C2FFA248}"/>
              </a:ext>
            </a:extLst>
          </p:cNvPr>
          <p:cNvSpPr txBox="1">
            <a:spLocks/>
          </p:cNvSpPr>
          <p:nvPr/>
        </p:nvSpPr>
        <p:spPr>
          <a:xfrm>
            <a:off x="890906" y="1996723"/>
            <a:ext cx="4334947" cy="3296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ru-RU" sz="1467" b="1" dirty="0">
                <a:solidFill>
                  <a:schemeClr val="accent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Функции</a:t>
            </a:r>
            <a:endParaRPr lang="es-ES" sz="1467" b="1" dirty="0">
              <a:solidFill>
                <a:schemeClr val="accent1"/>
              </a:solidFill>
              <a:latin typeface="Century Gothic" panose="020B0502020202020204" pitchFamily="34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" sz="1333" b="1" dirty="0">
              <a:solidFill>
                <a:schemeClr val="accent1"/>
              </a:solidFill>
              <a:latin typeface="Century Gothic" panose="020B0502020202020204" pitchFamily="34" charset="0"/>
              <a:cs typeface="Consolas" panose="020B0609020204030204" pitchFamily="49" charset="0"/>
            </a:endParaRPr>
          </a:p>
          <a:p>
            <a:pPr marL="342891" indent="-34289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1333" dirty="0">
                <a:latin typeface="Century Gothic" panose="020B0502020202020204" pitchFamily="34" charset="0"/>
                <a:cs typeface="Consolas" panose="020B0609020204030204" pitchFamily="49" charset="0"/>
              </a:rPr>
              <a:t>Управление потоком клиентов</a:t>
            </a:r>
            <a:r>
              <a:rPr lang="en" sz="1333" dirty="0">
                <a:latin typeface="Century Gothic" panose="020B0502020202020204" pitchFamily="34" charset="0"/>
                <a:cs typeface="Consolas" panose="020B0609020204030204" pitchFamily="49" charset="0"/>
              </a:rPr>
              <a:t>.</a:t>
            </a:r>
          </a:p>
          <a:p>
            <a:pPr marL="342891" indent="-34289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1333" dirty="0">
                <a:latin typeface="Century Gothic" panose="020B0502020202020204" pitchFamily="34" charset="0"/>
                <a:cs typeface="Consolas" panose="020B0609020204030204" pitchFamily="49" charset="0"/>
              </a:rPr>
              <a:t>Сбор аналитических данных</a:t>
            </a:r>
            <a:r>
              <a:rPr lang="en" sz="1333" dirty="0">
                <a:latin typeface="Century Gothic" panose="020B0502020202020204" pitchFamily="34" charset="0"/>
                <a:cs typeface="Consolas" panose="020B0609020204030204" pitchFamily="49" charset="0"/>
              </a:rPr>
              <a:t>.</a:t>
            </a:r>
          </a:p>
          <a:p>
            <a:pPr marL="342891" indent="-34289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1333" dirty="0">
                <a:latin typeface="Century Gothic" panose="020B0502020202020204" pitchFamily="34" charset="0"/>
                <a:cs typeface="Consolas" panose="020B0609020204030204" pitchFamily="49" charset="0"/>
              </a:rPr>
              <a:t>Составление автоматизированных отчетов</a:t>
            </a:r>
            <a:r>
              <a:rPr lang="en" sz="1333" dirty="0">
                <a:latin typeface="Century Gothic" panose="020B0502020202020204" pitchFamily="34" charset="0"/>
                <a:cs typeface="Consolas" panose="020B0609020204030204" pitchFamily="49" charset="0"/>
              </a:rPr>
              <a:t>.</a:t>
            </a:r>
            <a:endParaRPr lang="ru-RU" sz="1333" dirty="0">
              <a:latin typeface="Century Gothic" panose="020B0502020202020204" pitchFamily="34" charset="0"/>
              <a:cs typeface="Consolas" panose="020B0609020204030204" pitchFamily="49" charset="0"/>
            </a:endParaRPr>
          </a:p>
          <a:p>
            <a:pPr marL="342891" indent="-34289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1333" dirty="0">
                <a:latin typeface="Century Gothic" panose="020B0502020202020204" pitchFamily="34" charset="0"/>
                <a:cs typeface="Consolas" panose="020B0609020204030204" pitchFamily="49" charset="0"/>
              </a:rPr>
              <a:t>Уведомления о случаях длительного ожидания клиента в очереди.</a:t>
            </a:r>
          </a:p>
          <a:p>
            <a:pPr marL="342891" indent="-34289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1333" dirty="0">
                <a:latin typeface="Century Gothic" panose="020B0502020202020204" pitchFamily="34" charset="0"/>
                <a:cs typeface="Consolas" panose="020B0609020204030204" pitchFamily="49" charset="0"/>
              </a:rPr>
              <a:t>Мониторинг текущего состояние очереди и рабочих мест.</a:t>
            </a:r>
          </a:p>
          <a:p>
            <a:pPr marL="342891" indent="-34289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1333" dirty="0">
                <a:latin typeface="Century Gothic" panose="020B0502020202020204" pitchFamily="34" charset="0"/>
                <a:cs typeface="Consolas" panose="020B0609020204030204" pitchFamily="49" charset="0"/>
              </a:rPr>
              <a:t>Обеспечение обратной связи с клиентом за счет оценки качества обслуживания.</a:t>
            </a:r>
            <a:endParaRPr lang="en" sz="1333" dirty="0">
              <a:latin typeface="Century Gothic" panose="020B0502020202020204" pitchFamily="34" charset="0"/>
              <a:cs typeface="Consolas" panose="020B0609020204030204" pitchFamily="49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35E1BF1-2963-3A46-92CF-EDEEC291669B}"/>
              </a:ext>
            </a:extLst>
          </p:cNvPr>
          <p:cNvSpPr txBox="1">
            <a:spLocks/>
          </p:cNvSpPr>
          <p:nvPr/>
        </p:nvSpPr>
        <p:spPr>
          <a:xfrm>
            <a:off x="890906" y="297689"/>
            <a:ext cx="10368333" cy="14415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880"/>
              </a:lnSpc>
            </a:pPr>
            <a:r>
              <a:rPr lang="ru-RU" b="1" dirty="0">
                <a:solidFill>
                  <a:srgbClr val="011627"/>
                </a:solidFill>
                <a:latin typeface="Century Gothic" panose="020B0502020202020204" pitchFamily="34" charset="0"/>
              </a:rPr>
              <a:t>Электронная очередь</a:t>
            </a:r>
            <a:endParaRPr lang="es-ES" b="1" dirty="0">
              <a:solidFill>
                <a:srgbClr val="011627"/>
              </a:solidFill>
              <a:latin typeface="Century Gothic" panose="020B0502020202020204" pitchFamily="34" charset="0"/>
            </a:endParaRPr>
          </a:p>
          <a:p>
            <a:pPr>
              <a:lnSpc>
                <a:spcPts val="4880"/>
              </a:lnSpc>
            </a:pPr>
            <a:r>
              <a:rPr lang="ru-RU" sz="1600" dirty="0">
                <a:latin typeface="Century Gothic" panose="020B0502020202020204" pitchFamily="34" charset="0"/>
              </a:rPr>
              <a:t>Программно-аппаратный комплекс, позволяющий организовать поток клиентов и управлять им.</a:t>
            </a:r>
            <a:endParaRPr lang="en" sz="2000" dirty="0">
              <a:latin typeface="Century Gothic" panose="020B0502020202020204" pitchFamily="34" charset="0"/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5EEB6E9-8C17-9145-87F8-7B27BCF4F2D3}"/>
              </a:ext>
            </a:extLst>
          </p:cNvPr>
          <p:cNvCxnSpPr>
            <a:cxnSpLocks/>
          </p:cNvCxnSpPr>
          <p:nvPr/>
        </p:nvCxnSpPr>
        <p:spPr>
          <a:xfrm>
            <a:off x="104872" y="1739195"/>
            <a:ext cx="12192000" cy="0"/>
          </a:xfrm>
          <a:prstGeom prst="line">
            <a:avLst/>
          </a:prstGeom>
          <a:ln>
            <a:solidFill>
              <a:schemeClr val="bg2">
                <a:lumMod val="6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0D054A1-820F-1D47-87C9-77F08DC5C9D5}"/>
              </a:ext>
            </a:extLst>
          </p:cNvPr>
          <p:cNvCxnSpPr>
            <a:cxnSpLocks/>
          </p:cNvCxnSpPr>
          <p:nvPr/>
        </p:nvCxnSpPr>
        <p:spPr>
          <a:xfrm>
            <a:off x="0" y="5612547"/>
            <a:ext cx="12192000" cy="0"/>
          </a:xfrm>
          <a:prstGeom prst="line">
            <a:avLst/>
          </a:prstGeom>
          <a:ln>
            <a:solidFill>
              <a:schemeClr val="bg2">
                <a:lumMod val="6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5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6FD3C7-E3BE-8FE3-9E72-4C445FD0E526}"/>
              </a:ext>
            </a:extLst>
          </p:cNvPr>
          <p:cNvSpPr txBox="1"/>
          <p:nvPr/>
        </p:nvSpPr>
        <p:spPr>
          <a:xfrm>
            <a:off x="515567" y="1017748"/>
            <a:ext cx="11282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6. Открыв страницу «Отчеты», администратор может создать автоматизированный отчет по «Истории талонов», «Сотрудникам» или «Времени ожидания».</a:t>
            </a:r>
            <a:endParaRPr lang="ru-RU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F5FC558-B77F-8389-9A75-E0612190A85E}"/>
              </a:ext>
            </a:extLst>
          </p:cNvPr>
          <p:cNvSpPr txBox="1">
            <a:spLocks/>
          </p:cNvSpPr>
          <p:nvPr/>
        </p:nvSpPr>
        <p:spPr>
          <a:xfrm>
            <a:off x="515567" y="259590"/>
            <a:ext cx="10368333" cy="6947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880"/>
              </a:lnSpc>
            </a:pPr>
            <a:r>
              <a:rPr lang="ru-RU" b="1" dirty="0">
                <a:solidFill>
                  <a:srgbClr val="011627"/>
                </a:solidFill>
                <a:latin typeface="Century Gothic" panose="020B0502020202020204" pitchFamily="34" charset="0"/>
              </a:rPr>
              <a:t>Администратор</a:t>
            </a:r>
            <a:endParaRPr lang="es-ES" dirty="0">
              <a:solidFill>
                <a:srgbClr val="011627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9629AE-663B-BFA9-3A67-3197EA397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609" y="1809617"/>
            <a:ext cx="8600781" cy="483597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9069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6FD3C7-E3BE-8FE3-9E72-4C445FD0E526}"/>
              </a:ext>
            </a:extLst>
          </p:cNvPr>
          <p:cNvSpPr txBox="1"/>
          <p:nvPr/>
        </p:nvSpPr>
        <p:spPr>
          <a:xfrm>
            <a:off x="515567" y="1017748"/>
            <a:ext cx="112821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7. На странице «Уведомления», администратор может создать, изменять или удалять сценарии оповещения сотрудников по средством отправки писем на электронную почту. Для работы сценария, необходимо указать время, то есть время ожидания клиента в очереди, после которого будет отправлено уведомление на электронную почту.</a:t>
            </a:r>
            <a:endParaRPr lang="ru-RU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F5FC558-B77F-8389-9A75-E0612190A85E}"/>
              </a:ext>
            </a:extLst>
          </p:cNvPr>
          <p:cNvSpPr txBox="1">
            <a:spLocks/>
          </p:cNvSpPr>
          <p:nvPr/>
        </p:nvSpPr>
        <p:spPr>
          <a:xfrm>
            <a:off x="515567" y="259590"/>
            <a:ext cx="10368333" cy="6947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880"/>
              </a:lnSpc>
            </a:pPr>
            <a:r>
              <a:rPr lang="ru-RU" b="1" dirty="0">
                <a:solidFill>
                  <a:srgbClr val="011627"/>
                </a:solidFill>
                <a:latin typeface="Century Gothic" panose="020B0502020202020204" pitchFamily="34" charset="0"/>
              </a:rPr>
              <a:t>Администратор</a:t>
            </a:r>
            <a:endParaRPr lang="es-ES" dirty="0">
              <a:solidFill>
                <a:srgbClr val="011627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31233FA-04B0-8536-E831-F1D3188E3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820" y="2399904"/>
            <a:ext cx="7613605" cy="428091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3289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6FD3C7-E3BE-8FE3-9E72-4C445FD0E526}"/>
              </a:ext>
            </a:extLst>
          </p:cNvPr>
          <p:cNvSpPr txBox="1"/>
          <p:nvPr/>
        </p:nvSpPr>
        <p:spPr>
          <a:xfrm>
            <a:off x="515567" y="1017748"/>
            <a:ext cx="11282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8. На странице «Текущее состояние», администратор может просматривать текущее состояние «Очереди» или «Рабочих станций»  в режиме реального времени.</a:t>
            </a:r>
            <a:endParaRPr lang="ru-RU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F5FC558-B77F-8389-9A75-E0612190A85E}"/>
              </a:ext>
            </a:extLst>
          </p:cNvPr>
          <p:cNvSpPr txBox="1">
            <a:spLocks/>
          </p:cNvSpPr>
          <p:nvPr/>
        </p:nvSpPr>
        <p:spPr>
          <a:xfrm>
            <a:off x="515567" y="259590"/>
            <a:ext cx="10368333" cy="6947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880"/>
              </a:lnSpc>
            </a:pPr>
            <a:r>
              <a:rPr lang="ru-RU" b="1" dirty="0">
                <a:solidFill>
                  <a:srgbClr val="011627"/>
                </a:solidFill>
                <a:latin typeface="Century Gothic" panose="020B0502020202020204" pitchFamily="34" charset="0"/>
              </a:rPr>
              <a:t>Администратор</a:t>
            </a:r>
            <a:endParaRPr lang="es-ES" dirty="0">
              <a:solidFill>
                <a:srgbClr val="011627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258258-77CF-D54D-CF2C-8A21E76C6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078" y="1916810"/>
            <a:ext cx="5463834" cy="30721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C3793C-1D96-605C-879E-3BFD38BB8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427" y="3526249"/>
            <a:ext cx="5463834" cy="30721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5979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557E154-D7FB-0743-BEE6-52E4A7E96861}"/>
              </a:ext>
            </a:extLst>
          </p:cNvPr>
          <p:cNvSpPr/>
          <p:nvPr/>
        </p:nvSpPr>
        <p:spPr>
          <a:xfrm>
            <a:off x="8768614" y="0"/>
            <a:ext cx="34233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E94E1046-126A-C14D-ADCF-5D6E02715BFE}"/>
              </a:ext>
            </a:extLst>
          </p:cNvPr>
          <p:cNvSpPr txBox="1">
            <a:spLocks/>
          </p:cNvSpPr>
          <p:nvPr/>
        </p:nvSpPr>
        <p:spPr>
          <a:xfrm>
            <a:off x="875565" y="3079808"/>
            <a:ext cx="4449528" cy="69838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7200" b="1" dirty="0"/>
              <a:t>Алиев Тимур</a:t>
            </a:r>
            <a:endParaRPr lang="es-ES" sz="4400" b="1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FA38222-18D0-D54F-BC7A-8D61EE943023}"/>
              </a:ext>
            </a:extLst>
          </p:cNvPr>
          <p:cNvSpPr/>
          <p:nvPr/>
        </p:nvSpPr>
        <p:spPr>
          <a:xfrm>
            <a:off x="875565" y="3778190"/>
            <a:ext cx="4148488" cy="60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20"/>
              </a:lnSpc>
              <a:spcAft>
                <a:spcPts val="600"/>
              </a:spcAft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alievtm@gmail.com</a:t>
            </a:r>
            <a:endParaRPr lang="es-E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1820"/>
              </a:lnSpc>
              <a:spcAft>
                <a:spcPts val="600"/>
              </a:spcAft>
            </a:pPr>
            <a:r>
              <a:rPr lang="es-E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+7 965 205 55 37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EEA761F4-A7AD-9B43-8149-AE7634784A6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75565" y="655907"/>
            <a:ext cx="7893049" cy="20050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4800" b="1" dirty="0">
                <a:solidFill>
                  <a:schemeClr val="accent1"/>
                </a:solidFill>
              </a:rPr>
              <a:t>Спасибо за внимание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603F6E-68AC-0EF1-0671-A35E6867F43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536" r="2536"/>
          <a:stretch>
            <a:fillRect/>
          </a:stretch>
        </p:blipFill>
        <p:spPr>
          <a:xfrm>
            <a:off x="7173661" y="1834047"/>
            <a:ext cx="3189905" cy="3189905"/>
          </a:xfrm>
        </p:spPr>
      </p:pic>
    </p:spTree>
    <p:extLst>
      <p:ext uri="{BB962C8B-B14F-4D97-AF65-F5344CB8AC3E}">
        <p14:creationId xmlns:p14="http://schemas.microsoft.com/office/powerpoint/2010/main" val="874574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B54F6C7-8453-D848-8B8F-29363FEC1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463" y="206375"/>
            <a:ext cx="5494537" cy="1325563"/>
          </a:xfrm>
        </p:spPr>
        <p:txBody>
          <a:bodyPr/>
          <a:lstStyle/>
          <a:p>
            <a:r>
              <a:rPr lang="ru-RU" b="1" dirty="0"/>
              <a:t>Общая схема </a:t>
            </a:r>
            <a:br>
              <a:rPr lang="ru-RU" b="1" dirty="0"/>
            </a:br>
            <a:r>
              <a:rPr lang="ru-RU" b="1" dirty="0"/>
              <a:t>системы</a:t>
            </a:r>
            <a:endParaRPr lang="es-ES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4DD684A-7558-9459-B62A-4EECB7D39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468" y="393700"/>
            <a:ext cx="5186532" cy="6070600"/>
          </a:xfrm>
          <a:prstGeom prst="rect">
            <a:avLst/>
          </a:prstGeom>
        </p:spPr>
      </p:pic>
      <p:sp>
        <p:nvSpPr>
          <p:cNvPr id="6" name="Rectángulo 37">
            <a:extLst>
              <a:ext uri="{FF2B5EF4-FFF2-40B4-BE49-F238E27FC236}">
                <a16:creationId xmlns:a16="http://schemas.microsoft.com/office/drawing/2014/main" id="{5F56B768-CAF4-5B9A-C2CA-E4B29E9485A0}"/>
              </a:ext>
            </a:extLst>
          </p:cNvPr>
          <p:cNvSpPr/>
          <p:nvPr/>
        </p:nvSpPr>
        <p:spPr>
          <a:xfrm>
            <a:off x="601463" y="2023121"/>
            <a:ext cx="5361187" cy="2292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20"/>
              </a:lnSpc>
              <a:spcAft>
                <a:spcPts val="1800"/>
              </a:spcAft>
            </a:pPr>
            <a:r>
              <a:rPr lang="ru-RU" sz="1600" dirty="0">
                <a:solidFill>
                  <a:srgbClr val="000000"/>
                </a:solidFill>
              </a:rPr>
              <a:t>Система предполагает работу с тремя категориями пользователей:</a:t>
            </a:r>
          </a:p>
          <a:p>
            <a:pPr marL="228600" indent="-228600">
              <a:lnSpc>
                <a:spcPts val="2420"/>
              </a:lnSpc>
              <a:spcAft>
                <a:spcPts val="1800"/>
              </a:spcAft>
              <a:buAutoNum type="arabicParenR"/>
            </a:pPr>
            <a:r>
              <a:rPr lang="ru-RU" sz="1600" dirty="0">
                <a:solidFill>
                  <a:srgbClr val="000000"/>
                </a:solidFill>
              </a:rPr>
              <a:t>Клиент</a:t>
            </a:r>
          </a:p>
          <a:p>
            <a:pPr marL="228600" indent="-228600">
              <a:lnSpc>
                <a:spcPts val="2420"/>
              </a:lnSpc>
              <a:spcAft>
                <a:spcPts val="1800"/>
              </a:spcAft>
              <a:buAutoNum type="arabicParenR"/>
            </a:pPr>
            <a:r>
              <a:rPr lang="ru-RU" sz="1600" dirty="0">
                <a:solidFill>
                  <a:srgbClr val="000000"/>
                </a:solidFill>
              </a:rPr>
              <a:t>Оператор</a:t>
            </a:r>
          </a:p>
          <a:p>
            <a:pPr marL="228600" indent="-228600">
              <a:lnSpc>
                <a:spcPts val="2420"/>
              </a:lnSpc>
              <a:spcAft>
                <a:spcPts val="1800"/>
              </a:spcAft>
              <a:buAutoNum type="arabicParenR"/>
            </a:pPr>
            <a:r>
              <a:rPr lang="ru-RU" sz="1600" dirty="0">
                <a:solidFill>
                  <a:srgbClr val="000000"/>
                </a:solidFill>
              </a:rPr>
              <a:t>Администратор</a:t>
            </a:r>
            <a:endParaRPr lang="es-ES" sz="1600" dirty="0">
              <a:solidFill>
                <a:srgbClr val="000000"/>
              </a:solidFill>
            </a:endParaRPr>
          </a:p>
        </p:txBody>
      </p:sp>
      <p:sp>
        <p:nvSpPr>
          <p:cNvPr id="7" name="Rectángulo 37">
            <a:extLst>
              <a:ext uri="{FF2B5EF4-FFF2-40B4-BE49-F238E27FC236}">
                <a16:creationId xmlns:a16="http://schemas.microsoft.com/office/drawing/2014/main" id="{99DD3DC5-8953-F0A7-D47C-A8C63790AF06}"/>
              </a:ext>
            </a:extLst>
          </p:cNvPr>
          <p:cNvSpPr/>
          <p:nvPr/>
        </p:nvSpPr>
        <p:spPr>
          <a:xfrm>
            <a:off x="552450" y="5626202"/>
            <a:ext cx="5361187" cy="676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20"/>
              </a:lnSpc>
              <a:spcAft>
                <a:spcPts val="1800"/>
              </a:spcAft>
            </a:pPr>
            <a:r>
              <a:rPr lang="ru-RU" sz="1600" dirty="0">
                <a:solidFill>
                  <a:srgbClr val="000000"/>
                </a:solidFill>
              </a:rPr>
              <a:t>Далее рассмотрим пример работы системы для каждой категории.</a:t>
            </a:r>
          </a:p>
        </p:txBody>
      </p:sp>
    </p:spTree>
    <p:extLst>
      <p:ext uri="{BB962C8B-B14F-4D97-AF65-F5344CB8AC3E}">
        <p14:creationId xmlns:p14="http://schemas.microsoft.com/office/powerpoint/2010/main" val="308796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557E154-D7FB-0743-BEE6-52E4A7E96861}"/>
              </a:ext>
            </a:extLst>
          </p:cNvPr>
          <p:cNvSpPr/>
          <p:nvPr/>
        </p:nvSpPr>
        <p:spPr>
          <a:xfrm>
            <a:off x="8768614" y="0"/>
            <a:ext cx="34233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B43E186-BCDB-1811-38EB-7F582C1C5516}"/>
              </a:ext>
            </a:extLst>
          </p:cNvPr>
          <p:cNvSpPr txBox="1">
            <a:spLocks/>
          </p:cNvSpPr>
          <p:nvPr/>
        </p:nvSpPr>
        <p:spPr>
          <a:xfrm>
            <a:off x="694811" y="2759360"/>
            <a:ext cx="5401189" cy="13392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880"/>
              </a:lnSpc>
            </a:pPr>
            <a:r>
              <a:rPr lang="ru-RU" sz="6000" b="1" dirty="0">
                <a:solidFill>
                  <a:srgbClr val="011627"/>
                </a:solidFill>
                <a:latin typeface="Century Gothic" panose="020B0502020202020204" pitchFamily="34" charset="0"/>
              </a:rPr>
              <a:t>Клиент</a:t>
            </a:r>
            <a:endParaRPr lang="es-ES" sz="6000" b="1" dirty="0">
              <a:solidFill>
                <a:srgbClr val="011627"/>
              </a:solidFill>
              <a:latin typeface="Century Gothic" panose="020B0502020202020204" pitchFamily="34" charset="0"/>
            </a:endParaRPr>
          </a:p>
          <a:p>
            <a:pPr>
              <a:lnSpc>
                <a:spcPts val="4880"/>
              </a:lnSpc>
            </a:pPr>
            <a:r>
              <a:rPr lang="ru-RU" sz="2400" dirty="0">
                <a:latin typeface="Century Gothic" panose="020B0502020202020204" pitchFamily="34" charset="0"/>
              </a:rPr>
              <a:t>Пример использования системы</a:t>
            </a:r>
            <a:endParaRPr lang="en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143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C17BA47F-0013-7EDA-70A7-9E0E6C9FE5C6}"/>
              </a:ext>
            </a:extLst>
          </p:cNvPr>
          <p:cNvSpPr txBox="1">
            <a:spLocks/>
          </p:cNvSpPr>
          <p:nvPr/>
        </p:nvSpPr>
        <p:spPr>
          <a:xfrm>
            <a:off x="515567" y="259590"/>
            <a:ext cx="10368333" cy="6947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880"/>
              </a:lnSpc>
            </a:pPr>
            <a:r>
              <a:rPr lang="ru-RU" b="1" dirty="0">
                <a:solidFill>
                  <a:srgbClr val="011627"/>
                </a:solidFill>
                <a:latin typeface="Century Gothic" panose="020B0502020202020204" pitchFamily="34" charset="0"/>
              </a:rPr>
              <a:t>Клиент</a:t>
            </a:r>
            <a:endParaRPr lang="es-ES" dirty="0">
              <a:solidFill>
                <a:srgbClr val="011627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6FD3C7-E3BE-8FE3-9E72-4C445FD0E526}"/>
              </a:ext>
            </a:extLst>
          </p:cNvPr>
          <p:cNvSpPr txBox="1"/>
          <p:nvPr/>
        </p:nvSpPr>
        <p:spPr>
          <a:xfrm>
            <a:off x="515567" y="954347"/>
            <a:ext cx="113524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1. Когда клиент заходит в офис, на входе в регистрационном терминале, ему предлагается выбрать необходимую услугу. 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F1278C4-39EF-4116-4BE6-92CDCFA4D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934" y="1718116"/>
            <a:ext cx="8679598" cy="48802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7299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6FD3C7-E3BE-8FE3-9E72-4C445FD0E526}"/>
              </a:ext>
            </a:extLst>
          </p:cNvPr>
          <p:cNvSpPr txBox="1"/>
          <p:nvPr/>
        </p:nvSpPr>
        <p:spPr>
          <a:xfrm>
            <a:off x="515566" y="960741"/>
            <a:ext cx="115187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2</a:t>
            </a:r>
            <a:r>
              <a:rPr lang="ru-RU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. Далее клиент видит на экране номер своего талона, также он может отсканировать </a:t>
            </a:r>
            <a:r>
              <a:rPr 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QR-</a:t>
            </a:r>
            <a:r>
              <a:rPr lang="ru-RU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код</a:t>
            </a:r>
            <a:r>
              <a:rPr 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, </a:t>
            </a:r>
            <a:r>
              <a:rPr lang="ru-RU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чтобы сохранить номер талона в телефоне.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739901-C18A-0A35-2D3D-5D9CD2167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182" y="1771249"/>
            <a:ext cx="8585101" cy="48271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E3FCFA1-9A11-B788-84BE-674D2C0B0FFE}"/>
              </a:ext>
            </a:extLst>
          </p:cNvPr>
          <p:cNvSpPr txBox="1">
            <a:spLocks/>
          </p:cNvSpPr>
          <p:nvPr/>
        </p:nvSpPr>
        <p:spPr>
          <a:xfrm>
            <a:off x="515567" y="259590"/>
            <a:ext cx="10368333" cy="6947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880"/>
              </a:lnSpc>
            </a:pPr>
            <a:r>
              <a:rPr lang="ru-RU" b="1" dirty="0">
                <a:solidFill>
                  <a:srgbClr val="011627"/>
                </a:solidFill>
                <a:latin typeface="Century Gothic" panose="020B0502020202020204" pitchFamily="34" charset="0"/>
              </a:rPr>
              <a:t>Клиент</a:t>
            </a:r>
            <a:endParaRPr lang="es-ES" dirty="0">
              <a:solidFill>
                <a:srgbClr val="011627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530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6FD3C7-E3BE-8FE3-9E72-4C445FD0E526}"/>
              </a:ext>
            </a:extLst>
          </p:cNvPr>
          <p:cNvSpPr txBox="1"/>
          <p:nvPr/>
        </p:nvSpPr>
        <p:spPr>
          <a:xfrm>
            <a:off x="515567" y="1017748"/>
            <a:ext cx="112821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3. После получения талона, клиент проходит в зал ожидания, в котором находится информационное табло, с помощью, которого клиент может отслеживать свое продвижение в очереди.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B3CACF-4913-104B-60BB-A0417653F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801" y="2110132"/>
            <a:ext cx="7982398" cy="448827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CF5FC558-B77F-8389-9A75-E0612190A85E}"/>
              </a:ext>
            </a:extLst>
          </p:cNvPr>
          <p:cNvSpPr txBox="1">
            <a:spLocks/>
          </p:cNvSpPr>
          <p:nvPr/>
        </p:nvSpPr>
        <p:spPr>
          <a:xfrm>
            <a:off x="515567" y="259590"/>
            <a:ext cx="10368333" cy="6947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880"/>
              </a:lnSpc>
            </a:pPr>
            <a:r>
              <a:rPr lang="ru-RU" b="1" dirty="0">
                <a:solidFill>
                  <a:srgbClr val="011627"/>
                </a:solidFill>
                <a:latin typeface="Century Gothic" panose="020B0502020202020204" pitchFamily="34" charset="0"/>
              </a:rPr>
              <a:t>Клиент</a:t>
            </a:r>
            <a:endParaRPr lang="es-ES" dirty="0">
              <a:solidFill>
                <a:srgbClr val="011627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773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6FD3C7-E3BE-8FE3-9E72-4C445FD0E526}"/>
              </a:ext>
            </a:extLst>
          </p:cNvPr>
          <p:cNvSpPr txBox="1"/>
          <p:nvPr/>
        </p:nvSpPr>
        <p:spPr>
          <a:xfrm>
            <a:off x="515567" y="1017748"/>
            <a:ext cx="11282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4. Во время обслуживания клиент может оценить качество обслуживания.</a:t>
            </a:r>
            <a:endParaRPr lang="ru-RU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F5FC558-B77F-8389-9A75-E0612190A85E}"/>
              </a:ext>
            </a:extLst>
          </p:cNvPr>
          <p:cNvSpPr txBox="1">
            <a:spLocks/>
          </p:cNvSpPr>
          <p:nvPr/>
        </p:nvSpPr>
        <p:spPr>
          <a:xfrm>
            <a:off x="515567" y="259590"/>
            <a:ext cx="10368333" cy="6947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880"/>
              </a:lnSpc>
            </a:pPr>
            <a:r>
              <a:rPr lang="ru-RU" b="1" dirty="0">
                <a:solidFill>
                  <a:srgbClr val="011627"/>
                </a:solidFill>
                <a:latin typeface="Century Gothic" panose="020B0502020202020204" pitchFamily="34" charset="0"/>
              </a:rPr>
              <a:t>Клиент</a:t>
            </a:r>
            <a:endParaRPr lang="es-ES" dirty="0">
              <a:solidFill>
                <a:srgbClr val="011627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10B09BD-1252-FA1A-EEC0-CF5C364C9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61" y="4197948"/>
            <a:ext cx="4096682" cy="23034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495FFE-6CEE-9978-19DB-2B01B0E0F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013" y="1675958"/>
            <a:ext cx="4096682" cy="23034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CE76183-46BA-CE28-0FD5-A1612D9C7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013" y="4197715"/>
            <a:ext cx="4096682" cy="23036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0C92043-E797-51E5-8944-E6A612204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0460" y="1675958"/>
            <a:ext cx="4096683" cy="23034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6228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557E154-D7FB-0743-BEE6-52E4A7E96861}"/>
              </a:ext>
            </a:extLst>
          </p:cNvPr>
          <p:cNvSpPr/>
          <p:nvPr/>
        </p:nvSpPr>
        <p:spPr>
          <a:xfrm>
            <a:off x="8768614" y="0"/>
            <a:ext cx="34233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B43E186-BCDB-1811-38EB-7F582C1C5516}"/>
              </a:ext>
            </a:extLst>
          </p:cNvPr>
          <p:cNvSpPr txBox="1">
            <a:spLocks/>
          </p:cNvSpPr>
          <p:nvPr/>
        </p:nvSpPr>
        <p:spPr>
          <a:xfrm>
            <a:off x="694811" y="2759360"/>
            <a:ext cx="5401189" cy="13392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880"/>
              </a:lnSpc>
            </a:pPr>
            <a:r>
              <a:rPr lang="ru-RU" sz="6000" b="1" dirty="0">
                <a:solidFill>
                  <a:srgbClr val="011627"/>
                </a:solidFill>
                <a:latin typeface="Century Gothic" panose="020B0502020202020204" pitchFamily="34" charset="0"/>
              </a:rPr>
              <a:t>Оператор</a:t>
            </a:r>
            <a:endParaRPr lang="es-ES" sz="6000" b="1" dirty="0">
              <a:solidFill>
                <a:srgbClr val="011627"/>
              </a:solidFill>
              <a:latin typeface="Century Gothic" panose="020B0502020202020204" pitchFamily="34" charset="0"/>
            </a:endParaRPr>
          </a:p>
          <a:p>
            <a:pPr>
              <a:lnSpc>
                <a:spcPts val="4880"/>
              </a:lnSpc>
            </a:pPr>
            <a:r>
              <a:rPr lang="ru-RU" sz="2400" dirty="0">
                <a:latin typeface="Century Gothic" panose="020B0502020202020204" pitchFamily="34" charset="0"/>
              </a:rPr>
              <a:t>Пример использования системы</a:t>
            </a:r>
            <a:endParaRPr lang="en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460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Personalizados 16">
      <a:dk1>
        <a:srgbClr val="242423"/>
      </a:dk1>
      <a:lt1>
        <a:srgbClr val="FFFFFF"/>
      </a:lt1>
      <a:dk2>
        <a:srgbClr val="242423"/>
      </a:dk2>
      <a:lt2>
        <a:srgbClr val="E7E6E6"/>
      </a:lt2>
      <a:accent1>
        <a:srgbClr val="4677EA"/>
      </a:accent1>
      <a:accent2>
        <a:srgbClr val="CFDBD5"/>
      </a:accent2>
      <a:accent3>
        <a:srgbClr val="A5A5A5"/>
      </a:accent3>
      <a:accent4>
        <a:srgbClr val="E8EDDF"/>
      </a:accent4>
      <a:accent5>
        <a:srgbClr val="252525"/>
      </a:accent5>
      <a:accent6>
        <a:srgbClr val="333433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</TotalTime>
  <Words>579</Words>
  <Application>Microsoft Office PowerPoint</Application>
  <PresentationFormat>Широкоэкранный</PresentationFormat>
  <Paragraphs>72</Paragraphs>
  <Slides>23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6" baseType="lpstr">
      <vt:lpstr>Arial</vt:lpstr>
      <vt:lpstr>Century Gothic</vt:lpstr>
      <vt:lpstr>Tema de Office</vt:lpstr>
      <vt:lpstr>Презентация PowerPoint</vt:lpstr>
      <vt:lpstr>Презентация PowerPoint</vt:lpstr>
      <vt:lpstr>Общая схема  системы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BYSLIDECROE</dc:title>
  <dc:creator>Yolanda Tamayo Oya</dc:creator>
  <cp:lastModifiedBy>Тимур Алиев</cp:lastModifiedBy>
  <cp:revision>69</cp:revision>
  <dcterms:created xsi:type="dcterms:W3CDTF">2019-08-16T08:29:49Z</dcterms:created>
  <dcterms:modified xsi:type="dcterms:W3CDTF">2023-05-16T12:52:35Z</dcterms:modified>
</cp:coreProperties>
</file>