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D7BA7D"/>
                </a:solidFill>
                <a:highlight>
                  <a:srgbClr val="1F1F1F"/>
                </a:highlight>
                <a:latin typeface="Courier New"/>
                <a:ea typeface="Courier New"/>
                <a:cs typeface="Courier New"/>
                <a:sym typeface="Courier New"/>
              </a:rPr>
              <a:t>\n</a:t>
            </a:r>
            <a:r>
              <a:rPr lang="en" sz="1050">
                <a:solidFill>
                  <a:srgbClr val="CE9178"/>
                </a:solidFill>
                <a:highlight>
                  <a:srgbClr val="1F1F1F"/>
                </a:highlight>
                <a:latin typeface="Courier New"/>
                <a:ea typeface="Courier New"/>
                <a:cs typeface="Courier New"/>
                <a:sym typeface="Courier New"/>
              </a:rPr>
              <a:t>I have a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"My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 name 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.title()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if</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else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'snead'</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'first'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'last'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my_pet</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'snead'</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cat_foods</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dinner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"You can have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tonight!"</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'mackeral'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'flies'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cat_foods</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'flies'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empty_items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while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current_foods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pop</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"you have this: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current_foods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empty_items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append</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current_foods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"You have eaten "</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empty_item</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empty_items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empty_item</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"so we have no more!"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"""What to put in Weasley and Noche's dinner bowl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050">
              <a:solidFill>
                <a:srgbClr val="569CD6"/>
              </a:solidFill>
              <a:highlight>
                <a:srgbClr val="1F1F1F"/>
              </a:highlight>
              <a:latin typeface="Courier New"/>
              <a:ea typeface="Courier New"/>
              <a:cs typeface="Courier New"/>
              <a:sym typeface="Courier New"/>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amount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"""What to put in Weasley and Noche's dinner bowl """</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meat</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"I am putting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amount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tablespoons of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in their dinner bowls."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2</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build_profile</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first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last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user_info</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'first_name'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first</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'last_name'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last</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value</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user_info</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value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user_profile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build_profile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'albert'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'einstein'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location</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'princeton'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field</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'physics'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user_profile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64d1d6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64d1d6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weasley</a:t>
            </a:r>
            <a:endParaRPr sz="1050">
              <a:solidFill>
                <a:srgbClr val="4EC9B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586C0"/>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a:t>#above is for main file</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a:t>#above is for second file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from</a:t>
            </a:r>
            <a:r>
              <a:rPr lang="en" sz="1050">
                <a:solidFill>
                  <a:srgbClr val="CCCCCC"/>
                </a:solidFill>
                <a:highlight>
                  <a:srgbClr val="1F1F1F"/>
                </a:highlight>
                <a:latin typeface="Courier New"/>
                <a:ea typeface="Courier New"/>
                <a:cs typeface="Courier New"/>
                <a:sym typeface="Courier New"/>
              </a:rPr>
              <a:t> weasley </a:t>
            </a: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cat_dinner</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weasley.cat_dinner(</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weasley.cat_dinner(</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586C0"/>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from</a:t>
            </a:r>
            <a:r>
              <a:rPr lang="en" sz="1050">
                <a:solidFill>
                  <a:srgbClr val="CCCCCC"/>
                </a:solidFill>
                <a:highlight>
                  <a:srgbClr val="1F1F1F"/>
                </a:highlight>
                <a:latin typeface="Courier New"/>
                <a:ea typeface="Courier New"/>
                <a:cs typeface="Courier New"/>
                <a:sym typeface="Courier New"/>
              </a:rPr>
              <a:t> weasley </a:t>
            </a: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cat_dinner </a:t>
            </a:r>
            <a:r>
              <a:rPr lang="en" sz="1050">
                <a:solidFill>
                  <a:srgbClr val="C586C0"/>
                </a:solidFill>
                <a:highlight>
                  <a:srgbClr val="1F1F1F"/>
                </a:highlight>
                <a:latin typeface="Courier New"/>
                <a:ea typeface="Courier New"/>
                <a:cs typeface="Courier New"/>
                <a:sym typeface="Courier New"/>
              </a:rPr>
              <a:t>as</a:t>
            </a:r>
            <a:r>
              <a:rPr lang="en" sz="1050">
                <a:solidFill>
                  <a:srgbClr val="CCCCCC"/>
                </a:solidFill>
                <a:highlight>
                  <a:srgbClr val="1F1F1F"/>
                </a:highlight>
                <a:latin typeface="Courier New"/>
                <a:ea typeface="Courier New"/>
                <a:cs typeface="Courier New"/>
                <a:sym typeface="Courier New"/>
              </a:rPr>
              <a:t> c_d</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weasley.c_d(</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weasley.c_d(</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from</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"Hello 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What would happen if I ran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"Hello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.title()</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D7BA7D"/>
                </a:solidFill>
                <a:highlight>
                  <a:srgbClr val="1F1F1F"/>
                </a:highlight>
                <a:latin typeface="Courier New"/>
                <a:ea typeface="Courier New"/>
                <a:cs typeface="Courier New"/>
                <a:sym typeface="Courier New"/>
              </a:rPr>
              <a:t>\n</a:t>
            </a:r>
            <a:r>
              <a:rPr lang="en" sz="1050">
                <a:solidFill>
                  <a:srgbClr val="CE9178"/>
                </a:solidFill>
                <a:highlight>
                  <a:srgbClr val="1F1F1F"/>
                </a:highlight>
                <a:latin typeface="Courier New"/>
                <a:ea typeface="Courier New"/>
                <a:cs typeface="Courier New"/>
                <a:sym typeface="Courier New"/>
              </a:rPr>
              <a:t>I have a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"My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 name 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.title()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D7BA7D"/>
                </a:solidFill>
                <a:highlight>
                  <a:srgbClr val="1F1F1F"/>
                </a:highlight>
                <a:latin typeface="Courier New"/>
                <a:ea typeface="Courier New"/>
                <a:cs typeface="Courier New"/>
                <a:sym typeface="Courier New"/>
              </a:rPr>
              <a:t>\n</a:t>
            </a:r>
            <a:r>
              <a:rPr lang="en" sz="1050">
                <a:solidFill>
                  <a:srgbClr val="CE9178"/>
                </a:solidFill>
                <a:highlight>
                  <a:srgbClr val="1F1F1F"/>
                </a:highlight>
                <a:latin typeface="Courier New"/>
                <a:ea typeface="Courier New"/>
                <a:cs typeface="Courier New"/>
                <a:sym typeface="Courier New"/>
              </a:rPr>
              <a:t>I have a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"My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 name 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.title()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animal_type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Functions</a:t>
            </a:r>
            <a:endParaRPr/>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Default Values</a:t>
            </a:r>
            <a:endParaRPr/>
          </a:p>
        </p:txBody>
      </p:sp>
      <p:sp>
        <p:nvSpPr>
          <p:cNvPr id="150" name="Google Shape;150;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What if you do not know one of the arguments? Well, you can set a default value in the parameters that will run if you do not provide an argument! </a:t>
            </a:r>
            <a:endParaRPr/>
          </a:p>
        </p:txBody>
      </p:sp>
      <p:pic>
        <p:nvPicPr>
          <p:cNvPr id="151" name="Google Shape;151;p22"/>
          <p:cNvPicPr preferRelativeResize="0"/>
          <p:nvPr/>
        </p:nvPicPr>
        <p:blipFill rotWithShape="1">
          <a:blip r:embed="rId3">
            <a:alphaModFix/>
          </a:blip>
          <a:srcRect b="0" l="0" r="0" t="0"/>
          <a:stretch/>
        </p:blipFill>
        <p:spPr>
          <a:xfrm>
            <a:off x="1499263" y="2665550"/>
            <a:ext cx="6149074" cy="22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Return Values</a:t>
            </a:r>
            <a:endParaRPr/>
          </a:p>
        </p:txBody>
      </p:sp>
      <p:sp>
        <p:nvSpPr>
          <p:cNvPr id="157" name="Google Shape;157;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A function doesn’t always have to display its output directly. Instead, it can process some data and then return a value or set of values. </a:t>
            </a:r>
            <a:endParaRPr/>
          </a:p>
          <a:p>
            <a:pPr indent="0" lvl="0" marL="0" rtl="0" algn="l">
              <a:lnSpc>
                <a:spcPct val="115000"/>
              </a:lnSpc>
              <a:spcBef>
                <a:spcPts val="1200"/>
              </a:spcBef>
              <a:spcAft>
                <a:spcPts val="1200"/>
              </a:spcAft>
              <a:buSzPts val="1300"/>
              <a:buNone/>
            </a:pPr>
            <a:r>
              <a:rPr lang="en"/>
              <a:t>RETURN statement: takes a value from inside a function and sends it back to the line that called the function</a:t>
            </a:r>
            <a:endParaRPr/>
          </a:p>
        </p:txBody>
      </p:sp>
      <p:pic>
        <p:nvPicPr>
          <p:cNvPr id="158" name="Google Shape;158;p23"/>
          <p:cNvPicPr preferRelativeResize="0"/>
          <p:nvPr/>
        </p:nvPicPr>
        <p:blipFill rotWithShape="1">
          <a:blip r:embed="rId3">
            <a:alphaModFix/>
          </a:blip>
          <a:srcRect b="0" l="0" r="0" t="0"/>
          <a:stretch/>
        </p:blipFill>
        <p:spPr>
          <a:xfrm>
            <a:off x="2608500" y="3029575"/>
            <a:ext cx="3648074" cy="204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Optional Arguments</a:t>
            </a:r>
            <a:endParaRPr/>
          </a:p>
        </p:txBody>
      </p:sp>
      <p:sp>
        <p:nvSpPr>
          <p:cNvPr id="164" name="Google Shape;164;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5" name="Google Shape;165;p24"/>
          <p:cNvPicPr preferRelativeResize="0"/>
          <p:nvPr/>
        </p:nvPicPr>
        <p:blipFill rotWithShape="1">
          <a:blip r:embed="rId3">
            <a:alphaModFix/>
          </a:blip>
          <a:srcRect b="0" l="0" r="0" t="0"/>
          <a:stretch/>
        </p:blipFill>
        <p:spPr>
          <a:xfrm>
            <a:off x="1812750" y="2078875"/>
            <a:ext cx="5022124" cy="2706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Possibilities are endless on what you can do with functions. You can use it with lists, dictionaries, and loops too!</a:t>
            </a:r>
            <a:endParaRPr/>
          </a:p>
        </p:txBody>
      </p:sp>
      <p:sp>
        <p:nvSpPr>
          <p:cNvPr id="171" name="Google Shape;171;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Dictionaries and Functions</a:t>
            </a:r>
            <a:endParaRPr/>
          </a:p>
        </p:txBody>
      </p:sp>
      <p:sp>
        <p:nvSpPr>
          <p:cNvPr id="177" name="Google Shape;177;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78" name="Google Shape;178;p26"/>
          <p:cNvPicPr preferRelativeResize="0"/>
          <p:nvPr/>
        </p:nvPicPr>
        <p:blipFill rotWithShape="1">
          <a:blip r:embed="rId3">
            <a:alphaModFix/>
          </a:blip>
          <a:srcRect b="0" l="0" r="0" t="0"/>
          <a:stretch/>
        </p:blipFill>
        <p:spPr>
          <a:xfrm>
            <a:off x="1943800" y="2078873"/>
            <a:ext cx="5417674" cy="246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When you pass a list to a function, the function gets direct access to the contents of the list. Look at this example of functions with a for loop: </a:t>
            </a:r>
            <a:endParaRPr/>
          </a:p>
        </p:txBody>
      </p:sp>
      <p:sp>
        <p:nvSpPr>
          <p:cNvPr id="184" name="Google Shape;184;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85" name="Google Shape;185;p27"/>
          <p:cNvPicPr preferRelativeResize="0"/>
          <p:nvPr/>
        </p:nvPicPr>
        <p:blipFill rotWithShape="1">
          <a:blip r:embed="rId3">
            <a:alphaModFix/>
          </a:blip>
          <a:srcRect b="0" l="0" r="0" t="0"/>
          <a:stretch/>
        </p:blipFill>
        <p:spPr>
          <a:xfrm>
            <a:off x="1937665" y="2571750"/>
            <a:ext cx="5268674" cy="257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Modifying lists from a function</a:t>
            </a:r>
            <a:endParaRPr/>
          </a:p>
        </p:txBody>
      </p:sp>
      <p:sp>
        <p:nvSpPr>
          <p:cNvPr id="191" name="Google Shape;191;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92" name="Google Shape;192;p28"/>
          <p:cNvPicPr preferRelativeResize="0"/>
          <p:nvPr/>
        </p:nvPicPr>
        <p:blipFill rotWithShape="1">
          <a:blip r:embed="rId3">
            <a:alphaModFix/>
          </a:blip>
          <a:srcRect b="0" l="0" r="0" t="0"/>
          <a:stretch/>
        </p:blipFill>
        <p:spPr>
          <a:xfrm>
            <a:off x="2227624" y="1853850"/>
            <a:ext cx="4688750" cy="3033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Passing an Arbitrary Number of Arguments</a:t>
            </a:r>
            <a:endParaRPr/>
          </a:p>
        </p:txBody>
      </p:sp>
      <p:sp>
        <p:nvSpPr>
          <p:cNvPr id="198" name="Google Shape;198;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Sometimes you won’t know ahead of time how many arguments a function needs to accept. Fortunately, Python allows a function to collect an arbitrary number of arguments from the calling statement.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rPr lang="en"/>
              <a:t>Use a *</a:t>
            </a:r>
            <a:endParaRPr/>
          </a:p>
        </p:txBody>
      </p:sp>
      <p:pic>
        <p:nvPicPr>
          <p:cNvPr id="199" name="Google Shape;199;p29"/>
          <p:cNvPicPr preferRelativeResize="0"/>
          <p:nvPr/>
        </p:nvPicPr>
        <p:blipFill rotWithShape="1">
          <a:blip r:embed="rId3">
            <a:alphaModFix/>
          </a:blip>
          <a:srcRect b="0" l="0" r="0" t="0"/>
          <a:stretch/>
        </p:blipFill>
        <p:spPr>
          <a:xfrm>
            <a:off x="2025710" y="2756928"/>
            <a:ext cx="5096190" cy="226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Mixing Positional and Arbitrary Arguments</a:t>
            </a:r>
            <a:endParaRPr/>
          </a:p>
        </p:txBody>
      </p:sp>
      <p:sp>
        <p:nvSpPr>
          <p:cNvPr id="205" name="Google Shape;205;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06" name="Google Shape;206;p30"/>
          <p:cNvPicPr preferRelativeResize="0"/>
          <p:nvPr/>
        </p:nvPicPr>
        <p:blipFill rotWithShape="1">
          <a:blip r:embed="rId3">
            <a:alphaModFix/>
          </a:blip>
          <a:srcRect b="0" l="0" r="0" t="0"/>
          <a:stretch/>
        </p:blipFill>
        <p:spPr>
          <a:xfrm>
            <a:off x="0" y="2078866"/>
            <a:ext cx="9144002" cy="3213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Using Arbitrary Keyword Arguments</a:t>
            </a:r>
            <a:endParaRPr/>
          </a:p>
        </p:txBody>
      </p:sp>
      <p:sp>
        <p:nvSpPr>
          <p:cNvPr id="212" name="Google Shape;212;p31"/>
          <p:cNvSpPr txBox="1"/>
          <p:nvPr>
            <p:ph idx="1" type="body"/>
          </p:nvPr>
        </p:nvSpPr>
        <p:spPr>
          <a:xfrm>
            <a:off x="729450" y="2078875"/>
            <a:ext cx="41505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 allows you to make an empty dictionary to store information</a:t>
            </a:r>
            <a:endParaRPr/>
          </a:p>
          <a:p>
            <a:pPr indent="0" lvl="0" marL="0" rtl="0" algn="l">
              <a:lnSpc>
                <a:spcPct val="115000"/>
              </a:lnSpc>
              <a:spcBef>
                <a:spcPts val="1200"/>
              </a:spcBef>
              <a:spcAft>
                <a:spcPts val="1200"/>
              </a:spcAft>
              <a:buSzPts val="1300"/>
              <a:buNone/>
            </a:pPr>
            <a:r>
              <a:rPr lang="en"/>
              <a:t>Sometimes you’ll want to accept an arbitrary number of arguments, but you won’t know ahead of time what kind of information will be passed to the function</a:t>
            </a:r>
            <a:endParaRPr/>
          </a:p>
        </p:txBody>
      </p:sp>
      <p:pic>
        <p:nvPicPr>
          <p:cNvPr id="213" name="Google Shape;213;p31"/>
          <p:cNvPicPr preferRelativeResize="0"/>
          <p:nvPr/>
        </p:nvPicPr>
        <p:blipFill rotWithShape="1">
          <a:blip r:embed="rId3">
            <a:alphaModFix/>
          </a:blip>
          <a:srcRect b="0" l="0" r="0" t="0"/>
          <a:stretch/>
        </p:blipFill>
        <p:spPr>
          <a:xfrm>
            <a:off x="5245600" y="1859413"/>
            <a:ext cx="3898400" cy="2700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Objectives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 understand what a function is, how to define it, and when to use it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Understanding the difference between an argument and a parameter</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Understanding when to use keyword and positional arguments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Modules</a:t>
            </a:r>
            <a:endParaRPr/>
          </a:p>
        </p:txBody>
      </p:sp>
      <p:sp>
        <p:nvSpPr>
          <p:cNvPr id="219" name="Google Shape;219;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You can go a step further by storing your functions in a separate file called a module and then importing that module into your main program. An import statement tells Python to make the code in a module available in the currently running program file.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Importing Specific Functions</a:t>
            </a:r>
            <a:endParaRPr/>
          </a:p>
        </p:txBody>
      </p:sp>
      <p:sp>
        <p:nvSpPr>
          <p:cNvPr id="225" name="Google Shape;225;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from module_name import function_name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You can give your function an alias using ‘as’</a:t>
            </a:r>
            <a:endParaRPr/>
          </a:p>
        </p:txBody>
      </p:sp>
      <p:sp>
        <p:nvSpPr>
          <p:cNvPr id="231" name="Google Shape;231;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You can import all functions using *</a:t>
            </a:r>
            <a:endParaRPr/>
          </a:p>
        </p:txBody>
      </p:sp>
      <p:sp>
        <p:nvSpPr>
          <p:cNvPr id="237" name="Google Shape;237;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Well done! Now let’s complete Exercise 8: Functions</a:t>
            </a:r>
            <a:endParaRPr/>
          </a:p>
        </p:txBody>
      </p:sp>
      <p:sp>
        <p:nvSpPr>
          <p:cNvPr id="243" name="Google Shape;243;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Functions are blocks of code designed to do a specific job</a:t>
            </a:r>
            <a:endParaRPr/>
          </a:p>
        </p:txBody>
      </p:sp>
      <p:sp>
        <p:nvSpPr>
          <p:cNvPr id="99" name="Google Shape;9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If you want to use the function you have defined, you need to call on the function. Why are functions useful? It means that instead of writing out block of code several times, you can just call on the function instead.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rPr lang="en"/>
              <a:t>Not only can you do this within the same code, but you can also store your functions in different files and call on them from a single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 Very Simple Function…</a:t>
            </a:r>
            <a:endParaRPr/>
          </a:p>
        </p:txBody>
      </p:sp>
      <p:sp>
        <p:nvSpPr>
          <p:cNvPr id="105" name="Google Shape;105;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06" name="Google Shape;106;p16"/>
          <p:cNvPicPr preferRelativeResize="0"/>
          <p:nvPr/>
        </p:nvPicPr>
        <p:blipFill rotWithShape="1">
          <a:blip r:embed="rId3">
            <a:alphaModFix/>
          </a:blip>
          <a:srcRect b="0" l="0" r="0" t="0"/>
          <a:stretch/>
        </p:blipFill>
        <p:spPr>
          <a:xfrm>
            <a:off x="2659275" y="1913350"/>
            <a:ext cx="3829051" cy="259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Expand on it by passing information…</a:t>
            </a:r>
            <a:endParaRPr/>
          </a:p>
        </p:txBody>
      </p:sp>
      <p:sp>
        <p:nvSpPr>
          <p:cNvPr id="112" name="Google Shape;112;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13" name="Google Shape;113;p17"/>
          <p:cNvPicPr preferRelativeResize="0"/>
          <p:nvPr/>
        </p:nvPicPr>
        <p:blipFill rotWithShape="1">
          <a:blip r:embed="rId3">
            <a:alphaModFix/>
          </a:blip>
          <a:srcRect b="0" l="0" r="0" t="0"/>
          <a:stretch/>
        </p:blipFill>
        <p:spPr>
          <a:xfrm>
            <a:off x="2333388" y="1907850"/>
            <a:ext cx="4480824" cy="243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Arguments and Parameters</a:t>
            </a:r>
            <a:endParaRPr/>
          </a:p>
        </p:txBody>
      </p:sp>
      <p:sp>
        <p:nvSpPr>
          <p:cNvPr id="119" name="Google Shape;119;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WARNING: These can be used interchangeably.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120" name="Google Shape;120;p18"/>
          <p:cNvPicPr preferRelativeResize="0"/>
          <p:nvPr/>
        </p:nvPicPr>
        <p:blipFill rotWithShape="1">
          <a:blip r:embed="rId3">
            <a:alphaModFix/>
          </a:blip>
          <a:srcRect b="0" l="0" r="0" t="0"/>
          <a:stretch/>
        </p:blipFill>
        <p:spPr>
          <a:xfrm>
            <a:off x="2921375" y="2718888"/>
            <a:ext cx="3390900" cy="981075"/>
          </a:xfrm>
          <a:prstGeom prst="rect">
            <a:avLst/>
          </a:prstGeom>
          <a:noFill/>
          <a:ln>
            <a:noFill/>
          </a:ln>
        </p:spPr>
      </p:pic>
      <p:cxnSp>
        <p:nvCxnSpPr>
          <p:cNvPr id="121" name="Google Shape;121;p18"/>
          <p:cNvCxnSpPr>
            <a:stCxn id="120" idx="0"/>
          </p:cNvCxnSpPr>
          <p:nvPr/>
        </p:nvCxnSpPr>
        <p:spPr>
          <a:xfrm flipH="1" rot="10800000">
            <a:off x="4616825" y="1888788"/>
            <a:ext cx="1193100" cy="830100"/>
          </a:xfrm>
          <a:prstGeom prst="straightConnector1">
            <a:avLst/>
          </a:prstGeom>
          <a:noFill/>
          <a:ln cap="flat" cmpd="sng" w="9525">
            <a:solidFill>
              <a:schemeClr val="dk2"/>
            </a:solidFill>
            <a:prstDash val="solid"/>
            <a:round/>
            <a:headEnd len="sm" w="sm" type="none"/>
            <a:tailEnd len="med" w="med" type="triangle"/>
          </a:ln>
        </p:spPr>
      </p:cxnSp>
      <p:cxnSp>
        <p:nvCxnSpPr>
          <p:cNvPr id="122" name="Google Shape;122;p18"/>
          <p:cNvCxnSpPr/>
          <p:nvPr/>
        </p:nvCxnSpPr>
        <p:spPr>
          <a:xfrm>
            <a:off x="4450375" y="3563150"/>
            <a:ext cx="1066200" cy="780000"/>
          </a:xfrm>
          <a:prstGeom prst="straightConnector1">
            <a:avLst/>
          </a:prstGeom>
          <a:noFill/>
          <a:ln cap="flat" cmpd="sng" w="9525">
            <a:solidFill>
              <a:schemeClr val="dk2"/>
            </a:solidFill>
            <a:prstDash val="solid"/>
            <a:round/>
            <a:headEnd len="sm" w="sm" type="none"/>
            <a:tailEnd len="med" w="med" type="triangle"/>
          </a:ln>
        </p:spPr>
      </p:cxnSp>
      <p:sp>
        <p:nvSpPr>
          <p:cNvPr id="123" name="Google Shape;123;p18"/>
          <p:cNvSpPr txBox="1"/>
          <p:nvPr/>
        </p:nvSpPr>
        <p:spPr>
          <a:xfrm>
            <a:off x="5945750" y="1795875"/>
            <a:ext cx="2733300" cy="31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Parameter: the information the function needs to do its job</a:t>
            </a:r>
            <a:endParaRPr b="0" i="0" sz="1400" u="none" cap="none" strike="noStrike">
              <a:solidFill>
                <a:srgbClr val="000000"/>
              </a:solidFill>
              <a:latin typeface="Lato"/>
              <a:ea typeface="Lato"/>
              <a:cs typeface="Lato"/>
              <a:sym typeface="Lato"/>
            </a:endParaRPr>
          </a:p>
        </p:txBody>
      </p:sp>
      <p:sp>
        <p:nvSpPr>
          <p:cNvPr id="124" name="Google Shape;124;p18"/>
          <p:cNvSpPr txBox="1"/>
          <p:nvPr/>
        </p:nvSpPr>
        <p:spPr>
          <a:xfrm>
            <a:off x="5566525" y="4328725"/>
            <a:ext cx="3456000" cy="32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Argument: information that is passed from a function call to a function so it can do its job</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Passing Arguments</a:t>
            </a:r>
            <a:endParaRPr/>
          </a:p>
        </p:txBody>
      </p:sp>
      <p:sp>
        <p:nvSpPr>
          <p:cNvPr id="130" name="Google Shape;130;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a:t>Positional Arguments:</a:t>
            </a:r>
            <a:r>
              <a:rPr lang="en"/>
              <a:t> same order the parameters were written</a:t>
            </a:r>
            <a:endParaRPr/>
          </a:p>
          <a:p>
            <a:pPr indent="0" lvl="0" marL="0" rtl="0" algn="l">
              <a:lnSpc>
                <a:spcPct val="115000"/>
              </a:lnSpc>
              <a:spcBef>
                <a:spcPts val="1200"/>
              </a:spcBef>
              <a:spcAft>
                <a:spcPts val="1200"/>
              </a:spcAft>
              <a:buSzPts val="1300"/>
              <a:buNone/>
            </a:pPr>
            <a:r>
              <a:rPr b="1" lang="en"/>
              <a:t>Keyword arguments: </a:t>
            </a:r>
            <a:r>
              <a:rPr lang="en"/>
              <a:t>each argument consists of a variable name and a value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Positional Arguments</a:t>
            </a:r>
            <a:endParaRPr/>
          </a:p>
        </p:txBody>
      </p:sp>
      <p:sp>
        <p:nvSpPr>
          <p:cNvPr id="136" name="Google Shape;136;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You can have multiple function calls throughout the life of the program. </a:t>
            </a:r>
            <a:endParaRPr/>
          </a:p>
          <a:p>
            <a:pPr indent="-311150" lvl="0" marL="457200" rtl="0" algn="l">
              <a:lnSpc>
                <a:spcPct val="115000"/>
              </a:lnSpc>
              <a:spcBef>
                <a:spcPts val="0"/>
              </a:spcBef>
              <a:spcAft>
                <a:spcPts val="0"/>
              </a:spcAft>
              <a:buSzPts val="1300"/>
              <a:buChar char="-"/>
            </a:pPr>
            <a:r>
              <a:rPr lang="en"/>
              <a:t>Be careful with positional arguments… order matters!!</a:t>
            </a:r>
            <a:endParaRPr/>
          </a:p>
        </p:txBody>
      </p:sp>
      <p:pic>
        <p:nvPicPr>
          <p:cNvPr id="137" name="Google Shape;137;p20"/>
          <p:cNvPicPr preferRelativeResize="0"/>
          <p:nvPr/>
        </p:nvPicPr>
        <p:blipFill rotWithShape="1">
          <a:blip r:embed="rId3">
            <a:alphaModFix/>
          </a:blip>
          <a:srcRect b="0" l="0" r="0" t="0"/>
          <a:stretch/>
        </p:blipFill>
        <p:spPr>
          <a:xfrm>
            <a:off x="1779137" y="2825402"/>
            <a:ext cx="5585726" cy="200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Keyword Arguments</a:t>
            </a:r>
            <a:endParaRPr/>
          </a:p>
        </p:txBody>
      </p:sp>
      <p:sp>
        <p:nvSpPr>
          <p:cNvPr id="143" name="Google Shape;143;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Order does not matter as much with this. We are specifying what the information is associated with. </a:t>
            </a:r>
            <a:endParaRPr/>
          </a:p>
        </p:txBody>
      </p:sp>
      <p:pic>
        <p:nvPicPr>
          <p:cNvPr id="144" name="Google Shape;144;p21"/>
          <p:cNvPicPr preferRelativeResize="0"/>
          <p:nvPr/>
        </p:nvPicPr>
        <p:blipFill rotWithShape="1">
          <a:blip r:embed="rId3">
            <a:alphaModFix/>
          </a:blip>
          <a:srcRect b="0" l="0" r="0" t="0"/>
          <a:stretch/>
        </p:blipFill>
        <p:spPr>
          <a:xfrm>
            <a:off x="1389499" y="2571751"/>
            <a:ext cx="6368602" cy="2287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