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'white and ginger'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'yellow'</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'pink'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'black'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#adding pairs into an existing dictionary</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'green'</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'black'</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'age'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B5CEA8"/>
                </a:solidFill>
                <a:highlight>
                  <a:srgbClr val="1F1F1F"/>
                </a:highlight>
                <a:latin typeface="Courier New"/>
                <a:ea typeface="Courier New"/>
                <a:cs typeface="Courier New"/>
                <a:sym typeface="Courier New"/>
              </a:rPr>
              <a:t>2</a:t>
            </a:r>
            <a:endParaRPr sz="1050">
              <a:solidFill>
                <a:srgbClr val="B5CEA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'age'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'almost 1!'</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#adding into an empty dictionary</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'none'</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'brown'</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#modifying values in a dictionary</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'age'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B5CEA8"/>
                </a:solidFill>
                <a:highlight>
                  <a:srgbClr val="1F1F1F"/>
                </a:highlight>
                <a:latin typeface="Courier New"/>
                <a:ea typeface="Courier New"/>
                <a:cs typeface="Courier New"/>
                <a:sym typeface="Courier New"/>
              </a:rPr>
              <a:t>1</a:t>
            </a:r>
            <a:endParaRPr sz="1050">
              <a:solidFill>
                <a:srgbClr val="B5CEA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"weasley just turned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'age'</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'white and ginger'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'yellow'</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'pink'</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'black'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#adding pairs into an existing dictionary</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'green'</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'black'</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'age'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B5CEA8"/>
                </a:solidFill>
                <a:highlight>
                  <a:srgbClr val="1F1F1F"/>
                </a:highlight>
                <a:latin typeface="Courier New"/>
                <a:ea typeface="Courier New"/>
                <a:cs typeface="Courier New"/>
                <a:sym typeface="Courier New"/>
              </a:rPr>
              <a:t>2</a:t>
            </a:r>
            <a:endParaRPr sz="1050">
              <a:solidFill>
                <a:srgbClr val="B5CEA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'age'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'almost 1!'</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#adding into an empty dictionary</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'none'</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'brown'</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#modifying values in a dictionary</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'age'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B5CEA8"/>
                </a:solidFill>
                <a:highlight>
                  <a:srgbClr val="1F1F1F"/>
                </a:highlight>
                <a:latin typeface="Courier New"/>
                <a:ea typeface="Courier New"/>
                <a:cs typeface="Courier New"/>
                <a:sym typeface="Courier New"/>
              </a:rPr>
              <a:t>1</a:t>
            </a:r>
            <a:endParaRPr sz="1050">
              <a:solidFill>
                <a:srgbClr val="B5CEA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"weasley just turned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'age'</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6A9955"/>
                </a:solidFill>
                <a:highlight>
                  <a:srgbClr val="1F1F1F"/>
                </a:highlight>
                <a:latin typeface="Courier New"/>
                <a:ea typeface="Courier New"/>
                <a:cs typeface="Courier New"/>
                <a:sym typeface="Courier New"/>
              </a:rPr>
              <a:t>#deleting values in dictionaries</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del</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'age'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'white and ginger'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'yellow'</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'pink'</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for</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key</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value</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items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"The key is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key</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"The value is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value</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'white and ginger'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'yellow'</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'pink'</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for</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key</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keys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"The key is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key</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8745e98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c8745e983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'white and ginger'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'yellow'</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'pink'</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for</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key</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value</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items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"The key is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key</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"The value is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value</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'white and ginger'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'yellow'</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'pink'</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for</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key</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sorted</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keys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"The key is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key</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8745e98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c8745e983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'white and ginger'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'yellow'</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'pink'</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'black'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'green'</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'black'</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'none'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'brown'</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'multi'</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cats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for</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cats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'white and ginger'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'yellow'</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'pink'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'favorite foods'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'halloumi cheese'</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'mackeral'</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'black'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'green'</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'black'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'favorite foods'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'salmon'</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'cheddar cheese'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'none'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'brown'</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'multi'</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'favorite foods'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'souls'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'tuna'</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'peanut butter'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for</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food</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'favorite foods'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food</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cats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'white and ginger'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'yellow'</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'pink'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'black'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'green'</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'black'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'none'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'brown'</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'multi'</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for</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cat_name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cat_info</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cats</a:t>
            </a:r>
            <a:r>
              <a:rPr lang="en" sz="1050">
                <a:solidFill>
                  <a:srgbClr val="CCCCCC"/>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items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cat_name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cat_info</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'white and ginger'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'yellow'</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'pink'</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'black'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'green'</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'black'</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'none'</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'brown'</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'multi'</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cats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586C0"/>
                </a:solidFill>
                <a:highlight>
                  <a:srgbClr val="1F1F1F"/>
                </a:highlight>
                <a:latin typeface="Courier New"/>
                <a:ea typeface="Courier New"/>
                <a:cs typeface="Courier New"/>
                <a:sym typeface="Courier New"/>
              </a:rPr>
              <a:t>for</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in</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cats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CCCCCC"/>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cat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What would happen if I ran this code? Take a guess, then we will break it down.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'white and ginger'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'yellow'</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'pink'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'white and ginger'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'yellow'</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'pink'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f</a:t>
            </a:r>
            <a:r>
              <a:rPr lang="en" sz="1050">
                <a:solidFill>
                  <a:srgbClr val="CE9178"/>
                </a:solidFill>
                <a:highlight>
                  <a:srgbClr val="1F1F1F"/>
                </a:highlight>
                <a:latin typeface="Courier New"/>
                <a:ea typeface="Courier New"/>
                <a:cs typeface="Courier New"/>
                <a:sym typeface="Courier New"/>
              </a:rPr>
              <a:t>"Oh Wealsey you are so sweet! Your </a:t>
            </a:r>
            <a:r>
              <a:rPr lang="en" sz="1050">
                <a:solidFill>
                  <a:srgbClr val="569CD6"/>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a:t>
            </a:r>
            <a:r>
              <a:rPr lang="en" sz="1050">
                <a:solidFill>
                  <a:srgbClr val="569CD6"/>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 fur is so soft!"</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'white and ginger'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'yellow'</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'pink'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'black'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'green'</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'black'</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'age'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B5CEA8"/>
                </a:solidFill>
                <a:highlight>
                  <a:srgbClr val="1F1F1F"/>
                </a:highlight>
                <a:latin typeface="Courier New"/>
                <a:ea typeface="Courier New"/>
                <a:cs typeface="Courier New"/>
                <a:sym typeface="Courier New"/>
              </a:rPr>
              <a:t>2</a:t>
            </a:r>
            <a:endParaRPr sz="1050">
              <a:solidFill>
                <a:srgbClr val="B5CEA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'age'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'almost 1!'</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'white and ginger'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'yellow'</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'pink'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'black'</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'green'</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'toes'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'black'</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'age'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B5CEA8"/>
                </a:solidFill>
                <a:highlight>
                  <a:srgbClr val="1F1F1F"/>
                </a:highlight>
                <a:latin typeface="Courier New"/>
                <a:ea typeface="Courier New"/>
                <a:cs typeface="Courier New"/>
                <a:sym typeface="Courier New"/>
              </a:rPr>
              <a:t>2</a:t>
            </a:r>
            <a:endParaRPr sz="1050">
              <a:solidFill>
                <a:srgbClr val="B5CEA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'age'</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'almost 1!'</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'fur'</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'none'</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a:t>
            </a:r>
            <a:r>
              <a:rPr lang="en" sz="1050">
                <a:solidFill>
                  <a:srgbClr val="CE9178"/>
                </a:solidFill>
                <a:highlight>
                  <a:srgbClr val="1F1F1F"/>
                </a:highlight>
                <a:latin typeface="Courier New"/>
                <a:ea typeface="Courier New"/>
                <a:cs typeface="Courier New"/>
                <a:sym typeface="Courier New"/>
              </a:rPr>
              <a:t>'eyes'</a:t>
            </a:r>
            <a:r>
              <a:rPr lang="en" sz="1050">
                <a:solidFill>
                  <a:srgbClr val="CCCCCC"/>
                </a:solidFill>
                <a:highlight>
                  <a:srgbClr val="1F1F1F"/>
                </a:highlight>
                <a:latin typeface="Courier New"/>
                <a:ea typeface="Courier New"/>
                <a:cs typeface="Courier New"/>
                <a:sym typeface="Courier New"/>
              </a:rPr>
              <a:t>] </a:t>
            </a:r>
            <a:r>
              <a:rPr lang="en" sz="1050">
                <a:solidFill>
                  <a:srgbClr val="D4D4D4"/>
                </a:solidFill>
                <a:highlight>
                  <a:srgbClr val="1F1F1F"/>
                </a:highlight>
                <a:latin typeface="Courier New"/>
                <a:ea typeface="Courier New"/>
                <a:cs typeface="Courier New"/>
                <a:sym typeface="Courier New"/>
              </a:rPr>
              <a:t>=</a:t>
            </a:r>
            <a:r>
              <a:rPr lang="en" sz="1050">
                <a:solidFill>
                  <a:srgbClr val="CCCCCC"/>
                </a:solidFill>
                <a:highlight>
                  <a:srgbClr val="1F1F1F"/>
                </a:highlight>
                <a:latin typeface="Courier New"/>
                <a:ea typeface="Courier New"/>
                <a:cs typeface="Courier New"/>
                <a:sym typeface="Courier New"/>
              </a:rPr>
              <a:t> </a:t>
            </a:r>
            <a:r>
              <a:rPr lang="en" sz="1050">
                <a:solidFill>
                  <a:srgbClr val="CE9178"/>
                </a:solidFill>
                <a:highlight>
                  <a:srgbClr val="1F1F1F"/>
                </a:highlight>
                <a:latin typeface="Courier New"/>
                <a:ea typeface="Courier New"/>
                <a:cs typeface="Courier New"/>
                <a:sym typeface="Courier New"/>
              </a:rPr>
              <a:t>'brown'</a:t>
            </a:r>
            <a:endParaRPr sz="1050">
              <a:solidFill>
                <a:srgbClr val="CE9178"/>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CDCAA"/>
                </a:solidFill>
                <a:highlight>
                  <a:srgbClr val="1F1F1F"/>
                </a:highlight>
                <a:latin typeface="Courier New"/>
                <a:ea typeface="Courier New"/>
                <a:cs typeface="Courier New"/>
                <a:sym typeface="Courier New"/>
              </a:rPr>
              <a:t>print</a:t>
            </a:r>
            <a:r>
              <a:rPr lang="en" sz="1050">
                <a:solidFill>
                  <a:srgbClr val="CCCCCC"/>
                </a:solidFill>
                <a:highlight>
                  <a:srgbClr val="1F1F1F"/>
                </a:highlight>
                <a:latin typeface="Courier New"/>
                <a:ea typeface="Courier New"/>
                <a:cs typeface="Courier New"/>
                <a:sym typeface="Courier New"/>
              </a:rPr>
              <a:t>(</a:t>
            </a:r>
            <a:r>
              <a:rPr lang="en" sz="1050">
                <a:solidFill>
                  <a:srgbClr val="9CDCFE"/>
                </a:solidFill>
                <a:highlight>
                  <a:srgbClr val="1F1F1F"/>
                </a:highlight>
                <a:latin typeface="Courier New"/>
                <a:ea typeface="Courier New"/>
                <a:cs typeface="Courier New"/>
                <a:sym typeface="Courier New"/>
              </a:rPr>
              <a:t>noche</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weasley</a:t>
            </a:r>
            <a:r>
              <a:rPr lang="en" sz="1050">
                <a:solidFill>
                  <a:srgbClr val="CCCCCC"/>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bigglesworth</a:t>
            </a:r>
            <a:r>
              <a:rPr lang="en"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8.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8.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3.jpg"/><Relationship Id="rId5" Type="http://schemas.openxmlformats.org/officeDocument/2006/relationships/image" Target="../media/image8.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Dictionaries</a:t>
            </a:r>
            <a:endParaRPr/>
          </a:p>
        </p:txBody>
      </p:sp>
      <p:sp>
        <p:nvSpPr>
          <p:cNvPr id="87" name="Google Shape;87;p1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Modifying values in a dictionary </a:t>
            </a:r>
            <a:endParaRPr/>
          </a:p>
        </p:txBody>
      </p:sp>
      <p:sp>
        <p:nvSpPr>
          <p:cNvPr id="155" name="Google Shape;155;p2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Syntax: </a:t>
            </a:r>
            <a:endParaRPr/>
          </a:p>
          <a:p>
            <a:pPr indent="0" lvl="0" marL="0" rtl="0" algn="l">
              <a:lnSpc>
                <a:spcPct val="115000"/>
              </a:lnSpc>
              <a:spcBef>
                <a:spcPts val="1200"/>
              </a:spcBef>
              <a:spcAft>
                <a:spcPts val="0"/>
              </a:spcAft>
              <a:buSzPts val="1300"/>
              <a:buNone/>
            </a:pPr>
            <a:r>
              <a:rPr lang="en"/>
              <a:t>Dicitonary_name[‘key_name_to_change’] = ‘value_name_to_change’</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rPr lang="en"/>
              <a:t>Example on next slide!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1" name="Google Shape;161;p2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62" name="Google Shape;162;p23"/>
          <p:cNvPicPr preferRelativeResize="0"/>
          <p:nvPr/>
        </p:nvPicPr>
        <p:blipFill rotWithShape="1">
          <a:blip r:embed="rId3">
            <a:alphaModFix/>
          </a:blip>
          <a:srcRect b="0" l="0" r="0" t="0"/>
          <a:stretch/>
        </p:blipFill>
        <p:spPr>
          <a:xfrm>
            <a:off x="1375552" y="0"/>
            <a:ext cx="6392896"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Removing key value pairs</a:t>
            </a:r>
            <a:endParaRPr/>
          </a:p>
        </p:txBody>
      </p:sp>
      <p:sp>
        <p:nvSpPr>
          <p:cNvPr id="168" name="Google Shape;168;p2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Use del</a:t>
            </a:r>
            <a:endParaRPr/>
          </a:p>
          <a:p>
            <a:pPr indent="0" lvl="0" marL="0" rtl="0" algn="l">
              <a:lnSpc>
                <a:spcPct val="115000"/>
              </a:lnSpc>
              <a:spcBef>
                <a:spcPts val="1200"/>
              </a:spcBef>
              <a:spcAft>
                <a:spcPts val="0"/>
              </a:spcAft>
              <a:buSzPts val="1300"/>
              <a:buNone/>
            </a:pPr>
            <a:r>
              <a:rPr lang="en"/>
              <a:t>Syntax: </a:t>
            </a:r>
            <a:endParaRPr/>
          </a:p>
          <a:p>
            <a:pPr indent="0" lvl="0" marL="0" rtl="0" algn="l">
              <a:lnSpc>
                <a:spcPct val="115000"/>
              </a:lnSpc>
              <a:spcBef>
                <a:spcPts val="1200"/>
              </a:spcBef>
              <a:spcAft>
                <a:spcPts val="0"/>
              </a:spcAft>
              <a:buSzPts val="1300"/>
              <a:buNone/>
            </a:pPr>
            <a:r>
              <a:rPr lang="en"/>
              <a:t>Del dictionary_name[‘key_name’]</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rPr lang="en"/>
              <a:t>Example on next slide!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74" name="Google Shape;174;p2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75" name="Google Shape;175;p25"/>
          <p:cNvPicPr preferRelativeResize="0"/>
          <p:nvPr/>
        </p:nvPicPr>
        <p:blipFill rotWithShape="1">
          <a:blip r:embed="rId3">
            <a:alphaModFix/>
          </a:blip>
          <a:srcRect b="0" l="0" r="0" t="0"/>
          <a:stretch/>
        </p:blipFill>
        <p:spPr>
          <a:xfrm>
            <a:off x="2743759" y="0"/>
            <a:ext cx="3656483"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Using loops with Dictionaries</a:t>
            </a:r>
            <a:endParaRPr/>
          </a:p>
        </p:txBody>
      </p:sp>
      <p:sp>
        <p:nvSpPr>
          <p:cNvPr id="181" name="Google Shape;181;p2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529"/>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87" name="Google Shape;187;p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88" name="Google Shape;188;p27"/>
          <p:cNvPicPr preferRelativeResize="0"/>
          <p:nvPr/>
        </p:nvPicPr>
        <p:blipFill rotWithShape="1">
          <a:blip r:embed="rId3">
            <a:alphaModFix/>
          </a:blip>
          <a:srcRect b="0" l="0" r="0" t="0"/>
          <a:stretch/>
        </p:blipFill>
        <p:spPr>
          <a:xfrm>
            <a:off x="1253875" y="0"/>
            <a:ext cx="6636250"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keys() and values()</a:t>
            </a:r>
            <a:endParaRPr/>
          </a:p>
        </p:txBody>
      </p:sp>
      <p:sp>
        <p:nvSpPr>
          <p:cNvPr id="194" name="Google Shape;194;p2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.keys() for your keys</a:t>
            </a:r>
            <a:endParaRPr/>
          </a:p>
          <a:p>
            <a:pPr indent="0" lvl="0" marL="0" rtl="0" algn="l">
              <a:lnSpc>
                <a:spcPct val="115000"/>
              </a:lnSpc>
              <a:spcBef>
                <a:spcPts val="1200"/>
              </a:spcBef>
              <a:spcAft>
                <a:spcPts val="1200"/>
              </a:spcAft>
              <a:buSzPts val="1300"/>
              <a:buNone/>
            </a:pPr>
            <a:r>
              <a:rPr lang="en"/>
              <a:t>.values() for your values</a:t>
            </a:r>
            <a:endParaRPr/>
          </a:p>
        </p:txBody>
      </p:sp>
      <p:pic>
        <p:nvPicPr>
          <p:cNvPr id="195" name="Google Shape;195;p28"/>
          <p:cNvPicPr preferRelativeResize="0"/>
          <p:nvPr/>
        </p:nvPicPr>
        <p:blipFill rotWithShape="1">
          <a:blip r:embed="rId3">
            <a:alphaModFix/>
          </a:blip>
          <a:srcRect b="0" l="0" r="0" t="0"/>
          <a:stretch/>
        </p:blipFill>
        <p:spPr>
          <a:xfrm>
            <a:off x="4793953" y="1153175"/>
            <a:ext cx="3876150" cy="3047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Using loops with Dictionaries</a:t>
            </a:r>
            <a:endParaRPr/>
          </a:p>
        </p:txBody>
      </p:sp>
      <p:sp>
        <p:nvSpPr>
          <p:cNvPr id="201" name="Google Shape;201;p2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6"/>
              <a:buNone/>
            </a:pPr>
            <a:r>
              <a:rPr lang="en"/>
              <a:t>.items() - this allows us to view both the key and value in a dictionary</a:t>
            </a:r>
            <a:endParaRPr/>
          </a:p>
          <a:p>
            <a:pPr indent="0" lvl="0" marL="0" rtl="0" algn="l">
              <a:lnSpc>
                <a:spcPct val="115000"/>
              </a:lnSpc>
              <a:spcBef>
                <a:spcPts val="1200"/>
              </a:spcBef>
              <a:spcAft>
                <a:spcPts val="0"/>
              </a:spcAft>
              <a:buSzPct val="117646"/>
              <a:buNone/>
            </a:pPr>
            <a:r>
              <a:t/>
            </a:r>
            <a:endParaRPr/>
          </a:p>
          <a:p>
            <a:pPr indent="0" lvl="0" marL="0" rtl="0" algn="l">
              <a:lnSpc>
                <a:spcPct val="115000"/>
              </a:lnSpc>
              <a:spcBef>
                <a:spcPts val="1200"/>
              </a:spcBef>
              <a:spcAft>
                <a:spcPts val="0"/>
              </a:spcAft>
              <a:buSzPct val="117646"/>
              <a:buNone/>
            </a:pPr>
            <a:r>
              <a:rPr lang="en"/>
              <a:t>Syntax: </a:t>
            </a:r>
            <a:endParaRPr/>
          </a:p>
          <a:p>
            <a:pPr indent="0" lvl="0" marL="0" rtl="0" algn="l">
              <a:lnSpc>
                <a:spcPct val="115000"/>
              </a:lnSpc>
              <a:spcBef>
                <a:spcPts val="1200"/>
              </a:spcBef>
              <a:spcAft>
                <a:spcPts val="0"/>
              </a:spcAft>
              <a:buSzPct val="117646"/>
              <a:buNone/>
            </a:pPr>
            <a:r>
              <a:rPr lang="en"/>
              <a:t>dictionary_name.items()</a:t>
            </a:r>
            <a:endParaRPr/>
          </a:p>
          <a:p>
            <a:pPr indent="0" lvl="0" marL="0" rtl="0" algn="l">
              <a:lnSpc>
                <a:spcPct val="115000"/>
              </a:lnSpc>
              <a:spcBef>
                <a:spcPts val="1200"/>
              </a:spcBef>
              <a:spcAft>
                <a:spcPts val="0"/>
              </a:spcAft>
              <a:buSzPct val="117646"/>
              <a:buNone/>
            </a:pPr>
            <a:r>
              <a:t/>
            </a:r>
            <a:endParaRPr/>
          </a:p>
          <a:p>
            <a:pPr indent="0" lvl="0" marL="0" rtl="0" algn="l">
              <a:lnSpc>
                <a:spcPct val="115000"/>
              </a:lnSpc>
              <a:spcBef>
                <a:spcPts val="1200"/>
              </a:spcBef>
              <a:spcAft>
                <a:spcPts val="0"/>
              </a:spcAft>
              <a:buSzPct val="117646"/>
              <a:buNone/>
            </a:pPr>
            <a:r>
              <a:rPr lang="en"/>
              <a:t>DO NOT FORGET YOUR COLON  : </a:t>
            </a:r>
            <a:endParaRPr/>
          </a:p>
          <a:p>
            <a:pPr indent="0" lvl="0" marL="0" rtl="0" algn="l">
              <a:lnSpc>
                <a:spcPct val="115000"/>
              </a:lnSpc>
              <a:spcBef>
                <a:spcPts val="1200"/>
              </a:spcBef>
              <a:spcAft>
                <a:spcPts val="1200"/>
              </a:spcAft>
              <a:buSzPct val="117646"/>
              <a:buNone/>
            </a:pPr>
            <a:r>
              <a:rPr lang="en"/>
              <a:t>Example on next slide!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You can sort your dictionaries using sorted()</a:t>
            </a:r>
            <a:endParaRPr/>
          </a:p>
        </p:txBody>
      </p:sp>
      <p:sp>
        <p:nvSpPr>
          <p:cNvPr id="207" name="Google Shape;207;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Remember to WRAP your sorted() around the DICTIONARY you want to sort! </a:t>
            </a:r>
            <a:endParaRPr/>
          </a:p>
        </p:txBody>
      </p:sp>
      <p:pic>
        <p:nvPicPr>
          <p:cNvPr id="208" name="Google Shape;208;p30"/>
          <p:cNvPicPr preferRelativeResize="0"/>
          <p:nvPr/>
        </p:nvPicPr>
        <p:blipFill rotWithShape="1">
          <a:blip r:embed="rId3">
            <a:alphaModFix/>
          </a:blip>
          <a:srcRect b="0" l="0" r="0" t="0"/>
          <a:stretch/>
        </p:blipFill>
        <p:spPr>
          <a:xfrm>
            <a:off x="2869675" y="2571750"/>
            <a:ext cx="3408250" cy="24832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Nesting</a:t>
            </a:r>
            <a:endParaRPr/>
          </a:p>
        </p:txBody>
      </p:sp>
      <p:sp>
        <p:nvSpPr>
          <p:cNvPr id="214" name="Google Shape;214;p3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You might want to store a list inside a dictionary, or a dictionary inside a list… This is called nesting. </a:t>
            </a:r>
            <a:endParaRPr/>
          </a:p>
        </p:txBody>
      </p:sp>
      <p:pic>
        <p:nvPicPr>
          <p:cNvPr id="215" name="Google Shape;215;p31"/>
          <p:cNvPicPr preferRelativeResize="0"/>
          <p:nvPr/>
        </p:nvPicPr>
        <p:blipFill rotWithShape="1">
          <a:blip r:embed="rId3">
            <a:alphaModFix/>
          </a:blip>
          <a:srcRect b="0" l="0" r="0" t="0"/>
          <a:stretch/>
        </p:blipFill>
        <p:spPr>
          <a:xfrm>
            <a:off x="3706775" y="2949325"/>
            <a:ext cx="1847850" cy="1390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Objectives</a:t>
            </a:r>
            <a:endParaRPr/>
          </a:p>
        </p:txBody>
      </p:sp>
      <p:sp>
        <p:nvSpPr>
          <p:cNvPr id="93" name="Google Shape;93;p1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What are d</a:t>
            </a:r>
            <a:r>
              <a:rPr lang="en"/>
              <a:t>ictionaries in Python?</a:t>
            </a:r>
            <a:endParaRPr/>
          </a:p>
          <a:p>
            <a:pPr indent="0" lvl="0" marL="0" rtl="0" algn="l">
              <a:lnSpc>
                <a:spcPct val="115000"/>
              </a:lnSpc>
              <a:spcBef>
                <a:spcPts val="0"/>
              </a:spcBef>
              <a:spcAft>
                <a:spcPts val="0"/>
              </a:spcAft>
              <a:buSzPts val="1300"/>
              <a:buNone/>
            </a:pPr>
            <a:r>
              <a:rPr lang="en"/>
              <a:t>What are Key Value Pairs?</a:t>
            </a:r>
            <a:endParaRPr/>
          </a:p>
          <a:p>
            <a:pPr indent="0" lvl="0" marL="0" rtl="0" algn="l">
              <a:lnSpc>
                <a:spcPct val="115000"/>
              </a:lnSpc>
              <a:spcBef>
                <a:spcPts val="0"/>
              </a:spcBef>
              <a:spcAft>
                <a:spcPts val="0"/>
              </a:spcAft>
              <a:buSzPts val="1300"/>
              <a:buNone/>
            </a:pPr>
            <a:r>
              <a:rPr lang="en"/>
              <a:t>How can KVPs be used to model objects?</a:t>
            </a:r>
            <a:endParaRPr/>
          </a:p>
          <a:p>
            <a:pPr indent="0" lvl="0" marL="0" rtl="0" algn="l">
              <a:lnSpc>
                <a:spcPct val="115000"/>
              </a:lnSpc>
              <a:spcBef>
                <a:spcPts val="0"/>
              </a:spcBef>
              <a:spcAft>
                <a:spcPts val="0"/>
              </a:spcAft>
              <a:buSzPts val="1300"/>
              <a:buNone/>
            </a:pPr>
            <a:r>
              <a:rPr lang="en"/>
              <a:t>How are dictionaries declared and used?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 List of Dictionaries</a:t>
            </a:r>
            <a:endParaRPr/>
          </a:p>
        </p:txBody>
      </p:sp>
      <p:sp>
        <p:nvSpPr>
          <p:cNvPr id="221" name="Google Shape;221;p3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22" name="Google Shape;222;p32"/>
          <p:cNvPicPr preferRelativeResize="0"/>
          <p:nvPr/>
        </p:nvPicPr>
        <p:blipFill rotWithShape="1">
          <a:blip r:embed="rId3">
            <a:alphaModFix/>
          </a:blip>
          <a:srcRect b="0" l="0" r="0" t="0"/>
          <a:stretch/>
        </p:blipFill>
        <p:spPr>
          <a:xfrm>
            <a:off x="4572001" y="0"/>
            <a:ext cx="4302547"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 List in a Dictionary</a:t>
            </a:r>
            <a:endParaRPr/>
          </a:p>
        </p:txBody>
      </p:sp>
      <p:sp>
        <p:nvSpPr>
          <p:cNvPr id="228" name="Google Shape;228;p3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29" name="Google Shape;229;p33"/>
          <p:cNvPicPr preferRelativeResize="0"/>
          <p:nvPr/>
        </p:nvPicPr>
        <p:blipFill rotWithShape="1">
          <a:blip r:embed="rId3">
            <a:alphaModFix/>
          </a:blip>
          <a:srcRect b="0" l="0" r="0" t="0"/>
          <a:stretch/>
        </p:blipFill>
        <p:spPr>
          <a:xfrm>
            <a:off x="3755125" y="218425"/>
            <a:ext cx="5388876" cy="4706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 Dictionary in a Dictionary</a:t>
            </a:r>
            <a:endParaRPr/>
          </a:p>
        </p:txBody>
      </p:sp>
      <p:sp>
        <p:nvSpPr>
          <p:cNvPr id="235" name="Google Shape;235;p34"/>
          <p:cNvSpPr txBox="1"/>
          <p:nvPr>
            <p:ph idx="1" type="body"/>
          </p:nvPr>
        </p:nvSpPr>
        <p:spPr>
          <a:xfrm>
            <a:off x="729450" y="2078875"/>
            <a:ext cx="38424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You can also have a dictionary within a dictionary… but things can get complicated if you do this! So be careful. </a:t>
            </a:r>
            <a:endParaRPr/>
          </a:p>
        </p:txBody>
      </p:sp>
      <p:pic>
        <p:nvPicPr>
          <p:cNvPr id="236" name="Google Shape;236;p34"/>
          <p:cNvPicPr preferRelativeResize="0"/>
          <p:nvPr/>
        </p:nvPicPr>
        <p:blipFill rotWithShape="1">
          <a:blip r:embed="rId3">
            <a:alphaModFix/>
          </a:blip>
          <a:srcRect b="0" l="0" r="0" t="0"/>
          <a:stretch/>
        </p:blipFill>
        <p:spPr>
          <a:xfrm>
            <a:off x="4849893" y="0"/>
            <a:ext cx="4294115"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Onwards to exercise 6!</a:t>
            </a:r>
            <a:endParaRPr/>
          </a:p>
        </p:txBody>
      </p:sp>
      <p:sp>
        <p:nvSpPr>
          <p:cNvPr id="242" name="Google Shape;242;p3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43" name="Google Shape;243;p35"/>
          <p:cNvPicPr preferRelativeResize="0"/>
          <p:nvPr/>
        </p:nvPicPr>
        <p:blipFill rotWithShape="1">
          <a:blip r:embed="rId3">
            <a:alphaModFix/>
          </a:blip>
          <a:srcRect b="0" l="0" r="0" t="0"/>
          <a:stretch/>
        </p:blipFill>
        <p:spPr>
          <a:xfrm>
            <a:off x="2355495" y="2127432"/>
            <a:ext cx="4600775" cy="2426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5622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Weasley, Noche, and Mr. Bigglesworth…</a:t>
            </a:r>
            <a:endParaRPr/>
          </a:p>
        </p:txBody>
      </p:sp>
      <p:sp>
        <p:nvSpPr>
          <p:cNvPr id="99" name="Google Shape;99;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00" name="Google Shape;100;p15"/>
          <p:cNvPicPr preferRelativeResize="0"/>
          <p:nvPr/>
        </p:nvPicPr>
        <p:blipFill rotWithShape="1">
          <a:blip r:embed="rId3">
            <a:alphaModFix/>
          </a:blip>
          <a:srcRect b="0" l="0" r="0" t="0"/>
          <a:stretch/>
        </p:blipFill>
        <p:spPr>
          <a:xfrm>
            <a:off x="729453" y="1336525"/>
            <a:ext cx="2590124" cy="3453550"/>
          </a:xfrm>
          <a:prstGeom prst="rect">
            <a:avLst/>
          </a:prstGeom>
          <a:noFill/>
          <a:ln>
            <a:noFill/>
          </a:ln>
        </p:spPr>
      </p:pic>
      <p:pic>
        <p:nvPicPr>
          <p:cNvPr id="101" name="Google Shape;101;p15"/>
          <p:cNvPicPr preferRelativeResize="0"/>
          <p:nvPr/>
        </p:nvPicPr>
        <p:blipFill rotWithShape="1">
          <a:blip r:embed="rId4">
            <a:alphaModFix/>
          </a:blip>
          <a:srcRect b="33686" l="0" r="-2459" t="19329"/>
          <a:stretch/>
        </p:blipFill>
        <p:spPr>
          <a:xfrm>
            <a:off x="3580150" y="1854950"/>
            <a:ext cx="2434276" cy="2416701"/>
          </a:xfrm>
          <a:prstGeom prst="rect">
            <a:avLst/>
          </a:prstGeom>
          <a:noFill/>
          <a:ln>
            <a:noFill/>
          </a:ln>
        </p:spPr>
      </p:pic>
      <p:pic>
        <p:nvPicPr>
          <p:cNvPr id="102" name="Google Shape;102;p15"/>
          <p:cNvPicPr preferRelativeResize="0"/>
          <p:nvPr/>
        </p:nvPicPr>
        <p:blipFill rotWithShape="1">
          <a:blip r:embed="rId5">
            <a:alphaModFix/>
          </a:blip>
          <a:srcRect b="0" l="0" r="0" t="0"/>
          <a:stretch/>
        </p:blipFill>
        <p:spPr>
          <a:xfrm>
            <a:off x="6275013" y="1991725"/>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08" name="Google Shape;108;p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09" name="Google Shape;109;p16"/>
          <p:cNvPicPr preferRelativeResize="0"/>
          <p:nvPr/>
        </p:nvPicPr>
        <p:blipFill rotWithShape="1">
          <a:blip r:embed="rId3">
            <a:alphaModFix/>
          </a:blip>
          <a:srcRect b="0" l="0" r="0" t="0"/>
          <a:stretch/>
        </p:blipFill>
        <p:spPr>
          <a:xfrm>
            <a:off x="2497476" y="0"/>
            <a:ext cx="4302547"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Introducing Dictionaries</a:t>
            </a:r>
            <a:endParaRPr/>
          </a:p>
        </p:txBody>
      </p:sp>
      <p:sp>
        <p:nvSpPr>
          <p:cNvPr id="115" name="Google Shape;115;p1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Dictionaries work by using key value pairs. A key value pair is just a set of values that are associated with each other.</a:t>
            </a:r>
            <a:endParaRPr/>
          </a:p>
          <a:p>
            <a:pPr indent="0" lvl="0" marL="0" rtl="0" algn="l">
              <a:lnSpc>
                <a:spcPct val="115000"/>
              </a:lnSpc>
              <a:spcBef>
                <a:spcPts val="1200"/>
              </a:spcBef>
              <a:spcAft>
                <a:spcPts val="0"/>
              </a:spcAft>
              <a:buSzPts val="1300"/>
              <a:buNone/>
            </a:pPr>
            <a:r>
              <a:rPr lang="en"/>
              <a:t>Dictionaries can store an almost limitless amount. </a:t>
            </a:r>
            <a:endParaRPr/>
          </a:p>
          <a:p>
            <a:pPr indent="0" lvl="0" marL="0" rtl="0" algn="l">
              <a:lnSpc>
                <a:spcPct val="115000"/>
              </a:lnSpc>
              <a:spcBef>
                <a:spcPts val="1200"/>
              </a:spcBef>
              <a:spcAft>
                <a:spcPts val="0"/>
              </a:spcAft>
              <a:buSzPts val="1300"/>
              <a:buNone/>
            </a:pPr>
            <a:r>
              <a:rPr lang="en"/>
              <a:t>Represented using a curly bracket {}</a:t>
            </a:r>
            <a:endParaRPr/>
          </a:p>
          <a:p>
            <a:pPr indent="0" lvl="0" marL="0" rtl="0" algn="l">
              <a:lnSpc>
                <a:spcPct val="115000"/>
              </a:lnSpc>
              <a:spcBef>
                <a:spcPts val="1200"/>
              </a:spcBef>
              <a:spcAft>
                <a:spcPts val="1200"/>
              </a:spcAft>
              <a:buSzPts val="1300"/>
              <a:buNone/>
            </a:pPr>
            <a:r>
              <a:rPr lang="en"/>
              <a:t>Although the syntax is a little trickier, dictionaries are basically quite similar to lists. We can add, remove items, edit and retrieve keys, values, or both. We can also loop through our dictionaries just like lists.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 Simple Dictionary</a:t>
            </a:r>
            <a:endParaRPr/>
          </a:p>
        </p:txBody>
      </p:sp>
      <p:sp>
        <p:nvSpPr>
          <p:cNvPr id="121" name="Google Shape;121;p1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Syntax: </a:t>
            </a:r>
            <a:endParaRPr/>
          </a:p>
          <a:p>
            <a:pPr indent="0" lvl="0" marL="0" rtl="0" algn="l">
              <a:lnSpc>
                <a:spcPct val="115000"/>
              </a:lnSpc>
              <a:spcBef>
                <a:spcPts val="1200"/>
              </a:spcBef>
              <a:spcAft>
                <a:spcPts val="1200"/>
              </a:spcAft>
              <a:buSzPts val="1300"/>
              <a:buNone/>
            </a:pPr>
            <a:r>
              <a:rPr lang="en"/>
              <a:t>Dictionary_name = {‘key_name’: ‘value_name’, ‘key_name’: ‘value_name’}</a:t>
            </a:r>
            <a:endParaRPr/>
          </a:p>
        </p:txBody>
      </p:sp>
      <p:pic>
        <p:nvPicPr>
          <p:cNvPr id="122" name="Google Shape;122;p18"/>
          <p:cNvPicPr preferRelativeResize="0"/>
          <p:nvPr/>
        </p:nvPicPr>
        <p:blipFill rotWithShape="1">
          <a:blip r:embed="rId3">
            <a:alphaModFix/>
          </a:blip>
          <a:srcRect b="0" l="0" r="0" t="0"/>
          <a:stretch/>
        </p:blipFill>
        <p:spPr>
          <a:xfrm>
            <a:off x="1487026" y="2916928"/>
            <a:ext cx="6173550" cy="2143825"/>
          </a:xfrm>
          <a:prstGeom prst="rect">
            <a:avLst/>
          </a:prstGeom>
          <a:noFill/>
          <a:ln>
            <a:noFill/>
          </a:ln>
        </p:spPr>
      </p:pic>
      <p:pic>
        <p:nvPicPr>
          <p:cNvPr id="123" name="Google Shape;123;p18"/>
          <p:cNvPicPr preferRelativeResize="0"/>
          <p:nvPr/>
        </p:nvPicPr>
        <p:blipFill rotWithShape="1">
          <a:blip r:embed="rId4">
            <a:alphaModFix/>
          </a:blip>
          <a:srcRect b="0" l="0" r="0" t="0"/>
          <a:stretch/>
        </p:blipFill>
        <p:spPr>
          <a:xfrm>
            <a:off x="6476901" y="363963"/>
            <a:ext cx="1833400" cy="2444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Access one of the values in the Dictionary</a:t>
            </a:r>
            <a:endParaRPr/>
          </a:p>
        </p:txBody>
      </p:sp>
      <p:sp>
        <p:nvSpPr>
          <p:cNvPr id="129" name="Google Shape;129;p1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Syntax: </a:t>
            </a:r>
            <a:endParaRPr/>
          </a:p>
          <a:p>
            <a:pPr indent="0" lvl="0" marL="0" rtl="0" algn="l">
              <a:lnSpc>
                <a:spcPct val="115000"/>
              </a:lnSpc>
              <a:spcBef>
                <a:spcPts val="1200"/>
              </a:spcBef>
              <a:spcAft>
                <a:spcPts val="1200"/>
              </a:spcAft>
              <a:buSzPts val="1300"/>
              <a:buNone/>
            </a:pPr>
            <a:r>
              <a:rPr lang="en"/>
              <a:t>dictionary_name[‘key_name’]</a:t>
            </a:r>
            <a:endParaRPr/>
          </a:p>
        </p:txBody>
      </p:sp>
      <p:pic>
        <p:nvPicPr>
          <p:cNvPr id="130" name="Google Shape;130;p19"/>
          <p:cNvPicPr preferRelativeResize="0"/>
          <p:nvPr/>
        </p:nvPicPr>
        <p:blipFill rotWithShape="1">
          <a:blip r:embed="rId3">
            <a:alphaModFix/>
          </a:blip>
          <a:srcRect b="0" l="0" r="0" t="0"/>
          <a:stretch/>
        </p:blipFill>
        <p:spPr>
          <a:xfrm>
            <a:off x="844525" y="2960798"/>
            <a:ext cx="7458550" cy="206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Add new key-value pairs</a:t>
            </a:r>
            <a:endParaRPr/>
          </a:p>
        </p:txBody>
      </p:sp>
      <p:sp>
        <p:nvSpPr>
          <p:cNvPr id="136" name="Google Shape;136;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Syntax: </a:t>
            </a:r>
            <a:endParaRPr/>
          </a:p>
          <a:p>
            <a:pPr indent="0" lvl="0" marL="0" rtl="0" algn="l">
              <a:lnSpc>
                <a:spcPct val="115000"/>
              </a:lnSpc>
              <a:spcBef>
                <a:spcPts val="1200"/>
              </a:spcBef>
              <a:spcAft>
                <a:spcPts val="1200"/>
              </a:spcAft>
              <a:buSzPts val="1300"/>
              <a:buNone/>
            </a:pPr>
            <a:r>
              <a:rPr lang="en"/>
              <a:t>Dictionary_name[‘new_key’] = ‘new_value’</a:t>
            </a:r>
            <a:endParaRPr/>
          </a:p>
        </p:txBody>
      </p:sp>
      <p:pic>
        <p:nvPicPr>
          <p:cNvPr id="137" name="Google Shape;137;p20"/>
          <p:cNvPicPr preferRelativeResize="0"/>
          <p:nvPr/>
        </p:nvPicPr>
        <p:blipFill rotWithShape="1">
          <a:blip r:embed="rId3">
            <a:alphaModFix/>
          </a:blip>
          <a:srcRect b="0" l="0" r="0" t="0"/>
          <a:stretch/>
        </p:blipFill>
        <p:spPr>
          <a:xfrm>
            <a:off x="4772376" y="134875"/>
            <a:ext cx="1911850" cy="2549174"/>
          </a:xfrm>
          <a:prstGeom prst="rect">
            <a:avLst/>
          </a:prstGeom>
          <a:noFill/>
          <a:ln>
            <a:noFill/>
          </a:ln>
        </p:spPr>
      </p:pic>
      <p:pic>
        <p:nvPicPr>
          <p:cNvPr id="138" name="Google Shape;138;p20"/>
          <p:cNvPicPr preferRelativeResize="0"/>
          <p:nvPr/>
        </p:nvPicPr>
        <p:blipFill rotWithShape="1">
          <a:blip r:embed="rId4">
            <a:alphaModFix/>
          </a:blip>
          <a:srcRect b="33686" l="0" r="-2459" t="19329"/>
          <a:stretch/>
        </p:blipFill>
        <p:spPr>
          <a:xfrm>
            <a:off x="6709725" y="201113"/>
            <a:ext cx="2434276" cy="2416701"/>
          </a:xfrm>
          <a:prstGeom prst="rect">
            <a:avLst/>
          </a:prstGeom>
          <a:noFill/>
          <a:ln>
            <a:noFill/>
          </a:ln>
        </p:spPr>
      </p:pic>
      <p:pic>
        <p:nvPicPr>
          <p:cNvPr id="139" name="Google Shape;139;p20"/>
          <p:cNvPicPr preferRelativeResize="0"/>
          <p:nvPr/>
        </p:nvPicPr>
        <p:blipFill rotWithShape="1">
          <a:blip r:embed="rId5">
            <a:alphaModFix/>
          </a:blip>
          <a:srcRect b="0" l="0" r="0" t="0"/>
          <a:stretch/>
        </p:blipFill>
        <p:spPr>
          <a:xfrm>
            <a:off x="2339024" y="2831150"/>
            <a:ext cx="4465948" cy="2140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Empty Dictionaries</a:t>
            </a:r>
            <a:endParaRPr/>
          </a:p>
        </p:txBody>
      </p:sp>
      <p:sp>
        <p:nvSpPr>
          <p:cNvPr id="145" name="Google Shape;145;p2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46" name="Google Shape;146;p21"/>
          <p:cNvPicPr preferRelativeResize="0"/>
          <p:nvPr/>
        </p:nvPicPr>
        <p:blipFill rotWithShape="1">
          <a:blip r:embed="rId3">
            <a:alphaModFix/>
          </a:blip>
          <a:srcRect b="0" l="0" r="0" t="0"/>
          <a:stretch/>
        </p:blipFill>
        <p:spPr>
          <a:xfrm>
            <a:off x="729449" y="1853850"/>
            <a:ext cx="5129750" cy="3153950"/>
          </a:xfrm>
          <a:prstGeom prst="rect">
            <a:avLst/>
          </a:prstGeom>
          <a:noFill/>
          <a:ln>
            <a:noFill/>
          </a:ln>
        </p:spPr>
      </p:pic>
      <p:pic>
        <p:nvPicPr>
          <p:cNvPr id="147" name="Google Shape;147;p21"/>
          <p:cNvPicPr preferRelativeResize="0"/>
          <p:nvPr/>
        </p:nvPicPr>
        <p:blipFill rotWithShape="1">
          <a:blip r:embed="rId4">
            <a:alphaModFix/>
          </a:blip>
          <a:srcRect b="0" l="0" r="0" t="0"/>
          <a:stretch/>
        </p:blipFill>
        <p:spPr>
          <a:xfrm>
            <a:off x="4312375" y="0"/>
            <a:ext cx="1351976" cy="1802650"/>
          </a:xfrm>
          <a:prstGeom prst="rect">
            <a:avLst/>
          </a:prstGeom>
          <a:noFill/>
          <a:ln>
            <a:noFill/>
          </a:ln>
        </p:spPr>
      </p:pic>
      <p:pic>
        <p:nvPicPr>
          <p:cNvPr id="148" name="Google Shape;148;p21"/>
          <p:cNvPicPr preferRelativeResize="0"/>
          <p:nvPr/>
        </p:nvPicPr>
        <p:blipFill rotWithShape="1">
          <a:blip r:embed="rId5">
            <a:alphaModFix/>
          </a:blip>
          <a:srcRect b="33686" l="0" r="-2459" t="19329"/>
          <a:stretch/>
        </p:blipFill>
        <p:spPr>
          <a:xfrm>
            <a:off x="5664350" y="100558"/>
            <a:ext cx="1613171" cy="1601526"/>
          </a:xfrm>
          <a:prstGeom prst="rect">
            <a:avLst/>
          </a:prstGeom>
          <a:noFill/>
          <a:ln>
            <a:noFill/>
          </a:ln>
        </p:spPr>
      </p:pic>
      <p:pic>
        <p:nvPicPr>
          <p:cNvPr id="149" name="Google Shape;149;p21"/>
          <p:cNvPicPr preferRelativeResize="0"/>
          <p:nvPr/>
        </p:nvPicPr>
        <p:blipFill rotWithShape="1">
          <a:blip r:embed="rId6">
            <a:alphaModFix/>
          </a:blip>
          <a:srcRect b="0" l="0" r="0" t="0"/>
          <a:stretch/>
        </p:blipFill>
        <p:spPr>
          <a:xfrm>
            <a:off x="7334371" y="225338"/>
            <a:ext cx="1351975" cy="1351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