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5143500" cx="9144000"/>
  <p:notesSz cx="6858000" cy="9144000"/>
  <p:embeddedFontLst>
    <p:embeddedFont>
      <p:font typeface="Raleway"/>
      <p:regular r:id="rId39"/>
      <p:bold r:id="rId40"/>
      <p:italic r:id="rId41"/>
      <p:boldItalic r:id="rId42"/>
    </p:embeddedFont>
    <p:embeddedFont>
      <p:font typeface="Lato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aleway-bold.fntdata"/><Relationship Id="rId20" Type="http://schemas.openxmlformats.org/officeDocument/2006/relationships/slide" Target="slides/slide15.xml"/><Relationship Id="rId42" Type="http://schemas.openxmlformats.org/officeDocument/2006/relationships/font" Target="fonts/Raleway-boldItalic.fntdata"/><Relationship Id="rId41" Type="http://schemas.openxmlformats.org/officeDocument/2006/relationships/font" Target="fonts/Raleway-italic.fntdata"/><Relationship Id="rId22" Type="http://schemas.openxmlformats.org/officeDocument/2006/relationships/slide" Target="slides/slide17.xml"/><Relationship Id="rId44" Type="http://schemas.openxmlformats.org/officeDocument/2006/relationships/font" Target="fonts/Lato-bold.fntdata"/><Relationship Id="rId21" Type="http://schemas.openxmlformats.org/officeDocument/2006/relationships/slide" Target="slides/slide16.xml"/><Relationship Id="rId43" Type="http://schemas.openxmlformats.org/officeDocument/2006/relationships/font" Target="fonts/Lato-regular.fntdata"/><Relationship Id="rId24" Type="http://schemas.openxmlformats.org/officeDocument/2006/relationships/slide" Target="slides/slide19.xml"/><Relationship Id="rId46" Type="http://schemas.openxmlformats.org/officeDocument/2006/relationships/font" Target="fonts/Lato-boldItalic.fntdata"/><Relationship Id="rId23" Type="http://schemas.openxmlformats.org/officeDocument/2006/relationships/slide" Target="slides/slide18.xml"/><Relationship Id="rId45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Raleway-regular.fntdata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name = "noche"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print("My cat, " + name.title() + ", is a very picky eater.")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print("Today, all I have for dinner is tuna with seaweed.")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Identify strings here, then give simple example: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"Hello Noche! How are you feeling today?"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name = "noche"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print("My cat, " + name.title() + ", is a very picky eater.")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print("Today, all I have for dinner is tuna with seaweed.")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Identify use of case here.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name = "noche"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print("My cat, " + name.title() + ", is a very picky eater.")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print("Today, all I have for dinner is tuna with seaweed.")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Show another example of combining strings as well as use for /n and /t using: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cat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"noche"</a:t>
            </a:r>
            <a:endParaRPr sz="1050">
              <a:solidFill>
                <a:srgbClr val="CE917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"I have a cat named "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cat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 he loves to sleep and have his belly rubbed."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)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"noche"</a:t>
            </a:r>
            <a:endParaRPr sz="1050">
              <a:solidFill>
                <a:srgbClr val="CE917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"My cat, </a:t>
            </a:r>
            <a:r>
              <a:rPr lang="en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is a very picky eater. Today, all I have for dinner is tuna with seaweed."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" name="Google Shape;242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cats = "    weasley  "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print(f"I played with {cats.title().strip()} all night long and he is still not tired!")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4" name="Google Shape;254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#This code shows how to use variables and strings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"noche"</a:t>
            </a:r>
            <a:endParaRPr sz="1050">
              <a:solidFill>
                <a:srgbClr val="CE917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"My cat, "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", is a very picky eater."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"Today, all I have for dinner is tuna with seaweed."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1" name="Google Shape;261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7" name="Google Shape;267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#This code shows how to use variables and strings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"noche"</a:t>
            </a:r>
            <a:endParaRPr sz="1050">
              <a:solidFill>
                <a:srgbClr val="CE917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"My cat, "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", is a very picky eater."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"Today, all I have for dinner is tuna with seaweed."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4" name="Google Shape;274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c4ad24a4e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" name="Google Shape;281;g2c4ad24a4e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9" name="Google Shape;289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TYPE ERROR-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age = 23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message = "Happy " + age + "rd Birthday!"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print(message)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RIGHT -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age = 23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message = "Happy " + str(age) + "rd Birthday!"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print(message)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ANOTHER EXAMPLE -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RIGHT -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equation = "1 + 2 = "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answer = 1 + 6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print(equation + str(answer))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OR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equation = "1 + 2 = " + str(1 + 2)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print(equation)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5" name="Google Shape;295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#This will give an error</a:t>
            </a:r>
            <a:endParaRPr sz="1050">
              <a:solidFill>
                <a:srgbClr val="9CDCFE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tuna_cans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1_000_000</a:t>
            </a:r>
            <a:endParaRPr sz="1050">
              <a:solidFill>
                <a:srgbClr val="B5CEA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"If noche could eat "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tuna_cans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"cans of tuna he would not hesitate."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3" name="Google Shape;303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#This will not give an error</a:t>
            </a:r>
            <a:endParaRPr sz="1050">
              <a:solidFill>
                <a:srgbClr val="9CDCFE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tuna_cans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1_000_000</a:t>
            </a:r>
            <a:endParaRPr sz="1050">
              <a:solidFill>
                <a:srgbClr val="B5CEA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"If noche could eat "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tuna_cans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 cans of tuna he would not hesitate."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1" name="Google Shape;311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"noche"</a:t>
            </a:r>
            <a:endParaRPr sz="1050">
              <a:solidFill>
                <a:srgbClr val="CE917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"My cat, "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", is a very picky eater."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"Today, all I have for dinner is tuna with seaweed."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Variables are just containers that hold a value that you can use later on in your program. You will frequently use variables in programming to store many different things!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"noche"</a:t>
            </a:r>
            <a:endParaRPr sz="1050">
              <a:solidFill>
                <a:srgbClr val="CE917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"My cat, "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", is a very picky eater."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"Today, all I have for dinner is tuna with seaweed."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Show variables here then give an example: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cat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"Noche"</a:t>
            </a:r>
            <a:endParaRPr sz="1050">
              <a:solidFill>
                <a:srgbClr val="CE917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cat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" name="Google Shape;19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0" name="Google Shape;20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Google Shape;22;p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7" name="Google Shape;27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29;p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Relationship Id="rId4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www.w3schools.com/python/python_ref_string.asp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www.w3schools.com/python/gloss_python_escape_characters.asp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docs.google.com/document/d/1EDHs0M_av2piUgvujJTNb045EOcKhWd_lzDltcCAjD4/edit?usp=sharing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Variables and Simple Data Types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One More Thing to Look Out For… ERRORS</a:t>
            </a:r>
            <a:endParaRPr/>
          </a:p>
        </p:txBody>
      </p:sp>
      <p:sp>
        <p:nvSpPr>
          <p:cNvPr id="148" name="Google Shape;148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Here is a list of some common errors: 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 traceback is a record of where the interpreter ran into trouble when trying to execute your code. 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TypeError: When you try and do an operation on a data type that is not the correct operation for that data type.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Syntax Error: Something has gone wrong with your Python Syntax!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n"/>
              <a:t>Errors are very useful!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>
            <p:ph type="title"/>
          </p:nvPr>
        </p:nvSpPr>
        <p:spPr>
          <a:xfrm>
            <a:off x="362100" y="-48900"/>
            <a:ext cx="8419800" cy="17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en"/>
              <a:t>Variable names can contain only letters, numbers, and underscores. They can start with a letter or an underscore, but not with a number.</a:t>
            </a:r>
            <a:endParaRPr/>
          </a:p>
        </p:txBody>
      </p:sp>
      <p:sp>
        <p:nvSpPr>
          <p:cNvPr id="154" name="Google Shape;154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155" name="Google Shape;15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24625" y="1239925"/>
            <a:ext cx="3211800" cy="255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87675" y="3796775"/>
            <a:ext cx="6372225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/>
          <p:nvPr>
            <p:ph type="title"/>
          </p:nvPr>
        </p:nvSpPr>
        <p:spPr>
          <a:xfrm>
            <a:off x="727650" y="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2. Spaces are not allowed in variable names, but underscores can be used to separate words in variable names.</a:t>
            </a:r>
            <a:endParaRPr/>
          </a:p>
        </p:txBody>
      </p:sp>
      <p:sp>
        <p:nvSpPr>
          <p:cNvPr id="162" name="Google Shape;162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163" name="Google Shape;16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3725" y="1341753"/>
            <a:ext cx="3880150" cy="267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0488" y="4112550"/>
            <a:ext cx="7346625" cy="89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 txBox="1"/>
          <p:nvPr>
            <p:ph type="title"/>
          </p:nvPr>
        </p:nvSpPr>
        <p:spPr>
          <a:xfrm>
            <a:off x="729450" y="842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3. Avoid using Python keywords and function names as variable names; that is, do not use words that Python has reserved for a particular programmatic purpose, such as the word print. </a:t>
            </a:r>
            <a:endParaRPr/>
          </a:p>
        </p:txBody>
      </p:sp>
      <p:sp>
        <p:nvSpPr>
          <p:cNvPr id="170" name="Google Shape;170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171" name="Google Shape;17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90838" y="1642675"/>
            <a:ext cx="2762329" cy="226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1013" y="3903775"/>
            <a:ext cx="8185575" cy="87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/>
          <p:nvPr>
            <p:ph type="title"/>
          </p:nvPr>
        </p:nvSpPr>
        <p:spPr>
          <a:xfrm>
            <a:off x="789975" y="6167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4. Variable names should be short but descriptive. </a:t>
            </a:r>
            <a:endParaRPr/>
          </a:p>
        </p:txBody>
      </p:sp>
      <p:sp>
        <p:nvSpPr>
          <p:cNvPr id="178" name="Google Shape;178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179" name="Google Shape;179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54311" y="1604753"/>
            <a:ext cx="6360026" cy="226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7"/>
          <p:cNvSpPr txBox="1"/>
          <p:nvPr>
            <p:ph type="title"/>
          </p:nvPr>
        </p:nvSpPr>
        <p:spPr>
          <a:xfrm>
            <a:off x="727650" y="842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5. Be careful when using the lowercase letter l and the uppercase letter O because they could be confused with the numbers 1 and 0</a:t>
            </a:r>
            <a:endParaRPr/>
          </a:p>
        </p:txBody>
      </p:sp>
      <p:sp>
        <p:nvSpPr>
          <p:cNvPr id="185" name="Google Shape;185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186" name="Google Shape;186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62738" y="1896825"/>
            <a:ext cx="4018524" cy="277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Strings</a:t>
            </a:r>
            <a:endParaRPr/>
          </a:p>
        </p:txBody>
      </p:sp>
      <p:sp>
        <p:nvSpPr>
          <p:cNvPr id="192" name="Google Shape;192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 string is simply a series of characters inside quotes 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Python recognises single or double quotes to declare your strings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When you need to use apostrophes or quotation marks in your string, use the opposite symbol to declare it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Useful when you have numbers that should not be treated mathematically e.g. phone number, house number. You will never need to </a:t>
            </a:r>
            <a:r>
              <a:rPr lang="en"/>
              <a:t>take a phone number and divide it by 2 for example.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You can manipulate the formatting and value of a variable with methods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98" name="Google Shape;198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sp>
        <p:nvSpPr>
          <p:cNvPr id="199" name="Google Shape;199;p29"/>
          <p:cNvSpPr/>
          <p:nvPr/>
        </p:nvSpPr>
        <p:spPr>
          <a:xfrm>
            <a:off x="1461400" y="2304150"/>
            <a:ext cx="4498500" cy="535200"/>
          </a:xfrm>
          <a:prstGeom prst="ellipse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29"/>
          <p:cNvSpPr/>
          <p:nvPr/>
        </p:nvSpPr>
        <p:spPr>
          <a:xfrm>
            <a:off x="1650825" y="2031525"/>
            <a:ext cx="775200" cy="338700"/>
          </a:xfrm>
          <a:prstGeom prst="ellipse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1" name="Google Shape;201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785928"/>
            <a:ext cx="9143999" cy="35716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Changing the Case in a String</a:t>
            </a:r>
            <a:endParaRPr/>
          </a:p>
        </p:txBody>
      </p:sp>
      <p:sp>
        <p:nvSpPr>
          <p:cNvPr id="207" name="Google Shape;207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.title() - Capitalises first characters of words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n"/>
              <a:t>.upper() - uppercase all characters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n"/>
              <a:t>.lower() - lowercases all characters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rPr lang="en"/>
              <a:t>There are many different methods that can be used to modify your strings, review some of them </a:t>
            </a:r>
            <a:r>
              <a:rPr lang="en" u="sng">
                <a:solidFill>
                  <a:schemeClr val="hlink"/>
                </a:solidFill>
                <a:hlinkClick r:id="rId3"/>
              </a:rPr>
              <a:t>here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213" name="Google Shape;213;p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sp>
        <p:nvSpPr>
          <p:cNvPr id="214" name="Google Shape;214;p31"/>
          <p:cNvSpPr/>
          <p:nvPr/>
        </p:nvSpPr>
        <p:spPr>
          <a:xfrm>
            <a:off x="1461400" y="2304150"/>
            <a:ext cx="4498500" cy="535200"/>
          </a:xfrm>
          <a:prstGeom prst="ellipse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31"/>
          <p:cNvSpPr/>
          <p:nvPr/>
        </p:nvSpPr>
        <p:spPr>
          <a:xfrm>
            <a:off x="1650825" y="2031525"/>
            <a:ext cx="775200" cy="338700"/>
          </a:xfrm>
          <a:prstGeom prst="ellipse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785928"/>
            <a:ext cx="9143999" cy="35716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The Simple Program… HELLO WORLD!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88038" y="3336150"/>
            <a:ext cx="2619375" cy="17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Concatenating Strings</a:t>
            </a:r>
            <a:endParaRPr/>
          </a:p>
        </p:txBody>
      </p:sp>
      <p:sp>
        <p:nvSpPr>
          <p:cNvPr id="222" name="Google Shape;222;p32"/>
          <p:cNvSpPr txBox="1"/>
          <p:nvPr>
            <p:ph idx="1" type="body"/>
          </p:nvPr>
        </p:nvSpPr>
        <p:spPr>
          <a:xfrm>
            <a:off x="729450" y="2078875"/>
            <a:ext cx="7688700" cy="28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Python uses the plus symbol (+) to combine strings.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In programming, whitespace refers to any nonprinting character, such as spaces, tabs, and end-of-line symbols. 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You typically plan for whitespace to organize your output so it’s easier for users to read.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Addition formatting can be applied to your strings using escape characters:</a:t>
            </a:r>
            <a:endParaRPr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/>
              <a:t>You can add tabs to your strings using: \t </a:t>
            </a:r>
            <a:endParaRPr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/>
              <a:t>You can print on a new line using: \n</a:t>
            </a:r>
            <a:endParaRPr/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When Python encounters the backslash in your string it recognises the next character is an instruction, not part of the string</a:t>
            </a:r>
            <a:endParaRPr/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See some additional escape characters here: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https://www.w3schools.com/python/gloss_python_escape_characters.asp</a:t>
            </a:r>
            <a:endParaRPr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228" name="Google Shape;228;p3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sp>
        <p:nvSpPr>
          <p:cNvPr id="229" name="Google Shape;229;p33"/>
          <p:cNvSpPr/>
          <p:nvPr/>
        </p:nvSpPr>
        <p:spPr>
          <a:xfrm>
            <a:off x="3018075" y="2411950"/>
            <a:ext cx="538500" cy="2676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33"/>
          <p:cNvSpPr/>
          <p:nvPr/>
        </p:nvSpPr>
        <p:spPr>
          <a:xfrm>
            <a:off x="3556575" y="2429500"/>
            <a:ext cx="208800" cy="232500"/>
          </a:xfrm>
          <a:prstGeom prst="ellipse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33"/>
          <p:cNvSpPr/>
          <p:nvPr/>
        </p:nvSpPr>
        <p:spPr>
          <a:xfrm>
            <a:off x="2430500" y="2429500"/>
            <a:ext cx="208800" cy="232500"/>
          </a:xfrm>
          <a:prstGeom prst="ellipse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2" name="Google Shape;232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785928"/>
            <a:ext cx="9143999" cy="35716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Another way to combine strings and variables - f-strings!</a:t>
            </a:r>
            <a:endParaRPr/>
          </a:p>
        </p:txBody>
      </p:sp>
      <p:sp>
        <p:nvSpPr>
          <p:cNvPr id="238" name="Google Shape;238;p3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t/>
            </a:r>
            <a:endParaRPr/>
          </a:p>
        </p:txBody>
      </p:sp>
      <p:pic>
        <p:nvPicPr>
          <p:cNvPr id="239" name="Google Shape;239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668815"/>
            <a:ext cx="9143999" cy="19116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Stripping Whitespace</a:t>
            </a:r>
            <a:endParaRPr/>
          </a:p>
        </p:txBody>
      </p:sp>
      <p:sp>
        <p:nvSpPr>
          <p:cNvPr id="245" name="Google Shape;245;p3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It’s important to think about whitespace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Many typists have a habit of automatically pressing space after each word</a:t>
            </a:r>
            <a:endParaRPr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/>
              <a:t>Often you’ll want to compare two strings to determine whether they are the same, for example:</a:t>
            </a:r>
            <a:endParaRPr/>
          </a:p>
          <a:p>
            <a:pPr indent="-3111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/>
              <a:t>Checking people’s usernames when they log in to a website.</a:t>
            </a:r>
            <a:endParaRPr/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Confirming a choice against available options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Python can look for extra whitespace on the right and left sides of a string. </a:t>
            </a:r>
            <a:endParaRPr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/>
              <a:t>Remove whitespace from the left or right end of a string using the lstrip() or rstrip() methods.</a:t>
            </a:r>
            <a:endParaRPr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/>
              <a:t>Strip whitespace from both sides at once using strip()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Adding Comments</a:t>
            </a:r>
            <a:endParaRPr/>
          </a:p>
        </p:txBody>
      </p:sp>
      <p:sp>
        <p:nvSpPr>
          <p:cNvPr id="251" name="Google Shape;251;p3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rPr lang="en"/>
              <a:t>Using # to add comments to help you write notes in your program. 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257" name="Google Shape;257;p3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258" name="Google Shape;258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0" y="729337"/>
            <a:ext cx="9143999" cy="385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Now that you know it all…..</a:t>
            </a:r>
            <a:endParaRPr/>
          </a:p>
        </p:txBody>
      </p:sp>
      <p:sp>
        <p:nvSpPr>
          <p:cNvPr id="264" name="Google Shape;264;p3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9"/>
          <p:cNvSpPr txBox="1"/>
          <p:nvPr>
            <p:ph type="title"/>
          </p:nvPr>
        </p:nvSpPr>
        <p:spPr>
          <a:xfrm>
            <a:off x="727650" y="36257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Try Modifying this Code to Make it Your Own! When you are done, post your code into your chat channel!</a:t>
            </a:r>
            <a:endParaRPr/>
          </a:p>
        </p:txBody>
      </p:sp>
      <p:sp>
        <p:nvSpPr>
          <p:cNvPr id="270" name="Google Shape;270;p39"/>
          <p:cNvSpPr txBox="1"/>
          <p:nvPr>
            <p:ph idx="1" type="body"/>
          </p:nvPr>
        </p:nvSpPr>
        <p:spPr>
          <a:xfrm>
            <a:off x="729450" y="2078875"/>
            <a:ext cx="7688700" cy="4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271" name="Google Shape;271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4725" y="1929100"/>
            <a:ext cx="5918144" cy="231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Numbers</a:t>
            </a:r>
            <a:endParaRPr/>
          </a:p>
        </p:txBody>
      </p:sp>
      <p:sp>
        <p:nvSpPr>
          <p:cNvPr id="277" name="Google Shape;277;p40"/>
          <p:cNvSpPr txBox="1"/>
          <p:nvPr>
            <p:ph idx="1" type="body"/>
          </p:nvPr>
        </p:nvSpPr>
        <p:spPr>
          <a:xfrm>
            <a:off x="729450" y="1902050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You can add (+), subtract (-), multiply (*), and divide (/) integers in Python.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Python uses two multiplication symbols (**) to represent exponents (</a:t>
            </a:r>
            <a:r>
              <a:rPr i="1" lang="en"/>
              <a:t>raised to the power of…</a:t>
            </a:r>
            <a:r>
              <a:rPr lang="en"/>
              <a:t>)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In a terminal session, Python simply returns the result of the operation. 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When writing numbers with multiple zeros, you can add underscores to make it more legible! 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E.g. 1000000000 = 1_000_000_000</a:t>
            </a:r>
            <a:endParaRPr/>
          </a:p>
        </p:txBody>
      </p:sp>
      <p:pic>
        <p:nvPicPr>
          <p:cNvPr id="278" name="Google Shape;278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15163" y="3114663"/>
            <a:ext cx="2028825" cy="202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1"/>
          <p:cNvSpPr txBox="1"/>
          <p:nvPr>
            <p:ph type="title"/>
          </p:nvPr>
        </p:nvSpPr>
        <p:spPr>
          <a:xfrm>
            <a:off x="666300" y="286980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Floats</a:t>
            </a:r>
            <a:endParaRPr/>
          </a:p>
        </p:txBody>
      </p:sp>
      <p:sp>
        <p:nvSpPr>
          <p:cNvPr id="284" name="Google Shape;284;p41"/>
          <p:cNvSpPr txBox="1"/>
          <p:nvPr>
            <p:ph idx="1" type="body"/>
          </p:nvPr>
        </p:nvSpPr>
        <p:spPr>
          <a:xfrm>
            <a:off x="666300" y="3405000"/>
            <a:ext cx="7688700" cy="8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Python calls any number with a decimal point a float.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When using integers declared as floats, keep in mind that Python will always automatically display the answer as a float, even when the answer is actually a whole number. </a:t>
            </a:r>
            <a:endParaRPr/>
          </a:p>
        </p:txBody>
      </p:sp>
      <p:sp>
        <p:nvSpPr>
          <p:cNvPr id="285" name="Google Shape;285;p41"/>
          <p:cNvSpPr txBox="1"/>
          <p:nvPr>
            <p:ph type="title"/>
          </p:nvPr>
        </p:nvSpPr>
        <p:spPr>
          <a:xfrm>
            <a:off x="666288" y="130457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Integers</a:t>
            </a:r>
            <a:endParaRPr/>
          </a:p>
        </p:txBody>
      </p:sp>
      <p:sp>
        <p:nvSpPr>
          <p:cNvPr id="286" name="Google Shape;286;p41"/>
          <p:cNvSpPr txBox="1"/>
          <p:nvPr>
            <p:ph idx="1" type="body"/>
          </p:nvPr>
        </p:nvSpPr>
        <p:spPr>
          <a:xfrm>
            <a:off x="682088" y="1839775"/>
            <a:ext cx="7688700" cy="8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Python calls any whole, positive or negative number, an integer.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Congrats! You are now a programmer. 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101" name="Google Shape;10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1625" y="3428938"/>
            <a:ext cx="2533650" cy="180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Avoiding Type Errors with the str() Function</a:t>
            </a:r>
            <a:endParaRPr/>
          </a:p>
        </p:txBody>
      </p:sp>
      <p:sp>
        <p:nvSpPr>
          <p:cNvPr id="292" name="Google Shape;292;p4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A type error means Python can’t recognize or utilise the type of data you’re providing. For example</a:t>
            </a:r>
            <a:endParaRPr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/>
              <a:t>Providing a str() for an integer (mathematical) operation 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Providing a number for a string method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str() will tell Python to represent non-string values as strings. 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3"/>
          <p:cNvSpPr txBox="1"/>
          <p:nvPr>
            <p:ph type="title"/>
          </p:nvPr>
        </p:nvSpPr>
        <p:spPr>
          <a:xfrm>
            <a:off x="664725" y="5273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Without str()</a:t>
            </a:r>
            <a:endParaRPr/>
          </a:p>
        </p:txBody>
      </p:sp>
      <p:sp>
        <p:nvSpPr>
          <p:cNvPr id="298" name="Google Shape;298;p4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299" name="Google Shape;299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0" y="1457515"/>
            <a:ext cx="9143999" cy="22022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0575" y="4054700"/>
            <a:ext cx="7562850" cy="9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4"/>
          <p:cNvSpPr txBox="1"/>
          <p:nvPr>
            <p:ph type="title"/>
          </p:nvPr>
        </p:nvSpPr>
        <p:spPr>
          <a:xfrm>
            <a:off x="727650" y="6501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With str()</a:t>
            </a:r>
            <a:endParaRPr/>
          </a:p>
        </p:txBody>
      </p:sp>
      <p:sp>
        <p:nvSpPr>
          <p:cNvPr id="306" name="Google Shape;306;p4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307" name="Google Shape;307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87597"/>
            <a:ext cx="9144001" cy="207715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26025" y="4028525"/>
            <a:ext cx="5410200" cy="19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Let’s do some exercises to practice what we’ve learned! Complete exercise 1: </a:t>
            </a:r>
            <a:r>
              <a:rPr lang="en" u="sng">
                <a:solidFill>
                  <a:schemeClr val="hlink"/>
                </a:solidFill>
                <a:hlinkClick r:id="rId3"/>
              </a:rPr>
              <a:t>Variables, Strings, and Data Types</a:t>
            </a:r>
            <a:endParaRPr/>
          </a:p>
        </p:txBody>
      </p:sp>
      <p:sp>
        <p:nvSpPr>
          <p:cNvPr id="314" name="Google Shape;314;p4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Learning Objectives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Explain what a variable is and why they’re used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Be able to identify a number of variable types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Select the appropriate variable type for a given scenario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Store and recall data using a variable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I have a cat, named Noche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4880400" y="1489650"/>
            <a:ext cx="3680225" cy="2760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727650" y="5546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Take a look at this… What would happen if I ran it?</a:t>
            </a:r>
            <a:endParaRPr/>
          </a:p>
        </p:txBody>
      </p:sp>
      <p:pic>
        <p:nvPicPr>
          <p:cNvPr id="119" name="Google Shape;11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6187" y="1460848"/>
            <a:ext cx="7231626" cy="282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Variables</a:t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200"/>
              <a:buFont typeface="Roboto"/>
              <a:buChar char="-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Variables are just containers that hold a value that you can use later on in your program. You will frequently use variables in programming to store many different things!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sp>
        <p:nvSpPr>
          <p:cNvPr id="132" name="Google Shape;132;p20"/>
          <p:cNvSpPr/>
          <p:nvPr/>
        </p:nvSpPr>
        <p:spPr>
          <a:xfrm>
            <a:off x="3249675" y="2755925"/>
            <a:ext cx="717600" cy="302100"/>
          </a:xfrm>
          <a:prstGeom prst="ellipse">
            <a:avLst/>
          </a:prstGeom>
          <a:noFill/>
          <a:ln cap="flat" cmpd="sng" w="3810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0"/>
          <p:cNvSpPr/>
          <p:nvPr/>
        </p:nvSpPr>
        <p:spPr>
          <a:xfrm>
            <a:off x="1251400" y="2257600"/>
            <a:ext cx="473400" cy="207300"/>
          </a:xfrm>
          <a:prstGeom prst="ellipse">
            <a:avLst/>
          </a:prstGeom>
          <a:noFill/>
          <a:ln cap="flat" cmpd="sng" w="38100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4" name="Google Shape;13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862278"/>
            <a:ext cx="9143999" cy="357164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5" name="Google Shape;135;p20"/>
          <p:cNvCxnSpPr/>
          <p:nvPr/>
        </p:nvCxnSpPr>
        <p:spPr>
          <a:xfrm flipH="1" rot="10800000">
            <a:off x="1146025" y="2483200"/>
            <a:ext cx="641400" cy="1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6" name="Google Shape;136;p20"/>
          <p:cNvCxnSpPr/>
          <p:nvPr/>
        </p:nvCxnSpPr>
        <p:spPr>
          <a:xfrm>
            <a:off x="1210225" y="2444675"/>
            <a:ext cx="496200" cy="1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But There Are Some Rules When Using Variables…</a:t>
            </a:r>
            <a:endParaRPr/>
          </a:p>
        </p:txBody>
      </p:sp>
      <p:sp>
        <p:nvSpPr>
          <p:cNvPr id="142" name="Google Shape;142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Variable names can contain only letters, numbers, and underscores. They can start with a letter or an underscore, but not with a number.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Spaces are not allowed in variable names, but underscores can be used to separate words in variable names.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Avoid using Python keywords and function names as variable names; that is, do not use words that Python has reserved for a particular programmatic purpose, such as the word print. 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Variable names should be short but descriptive. 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Be careful when using the lowercase letter l and the uppercase letter O because they could be confused with the numbers 1 and 0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