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94" r:id="rId2"/>
    <p:sldId id="364" r:id="rId3"/>
    <p:sldId id="262" r:id="rId4"/>
    <p:sldId id="393" r:id="rId5"/>
    <p:sldId id="263" r:id="rId6"/>
    <p:sldId id="266" r:id="rId7"/>
    <p:sldId id="267" r:id="rId8"/>
    <p:sldId id="326" r:id="rId9"/>
    <p:sldId id="335" r:id="rId10"/>
    <p:sldId id="336" r:id="rId11"/>
    <p:sldId id="373" r:id="rId12"/>
    <p:sldId id="337" r:id="rId13"/>
    <p:sldId id="268" r:id="rId14"/>
    <p:sldId id="314" r:id="rId15"/>
    <p:sldId id="371" r:id="rId16"/>
    <p:sldId id="297" r:id="rId17"/>
    <p:sldId id="381" r:id="rId18"/>
    <p:sldId id="312" r:id="rId19"/>
    <p:sldId id="369" r:id="rId20"/>
    <p:sldId id="298" r:id="rId21"/>
    <p:sldId id="275" r:id="rId22"/>
    <p:sldId id="299" r:id="rId23"/>
    <p:sldId id="382" r:id="rId24"/>
    <p:sldId id="317" r:id="rId25"/>
    <p:sldId id="319" r:id="rId26"/>
    <p:sldId id="276" r:id="rId27"/>
    <p:sldId id="300" r:id="rId28"/>
    <p:sldId id="396" r:id="rId29"/>
    <p:sldId id="383" r:id="rId30"/>
    <p:sldId id="278" r:id="rId31"/>
    <p:sldId id="361" r:id="rId32"/>
    <p:sldId id="347" r:id="rId33"/>
    <p:sldId id="348" r:id="rId34"/>
    <p:sldId id="279" r:id="rId35"/>
    <p:sldId id="320" r:id="rId36"/>
    <p:sldId id="280" r:id="rId37"/>
    <p:sldId id="321" r:id="rId38"/>
    <p:sldId id="282" r:id="rId39"/>
    <p:sldId id="324" r:id="rId40"/>
    <p:sldId id="358" r:id="rId41"/>
    <p:sldId id="385" r:id="rId42"/>
    <p:sldId id="384" r:id="rId43"/>
    <p:sldId id="287" r:id="rId44"/>
    <p:sldId id="372" r:id="rId45"/>
    <p:sldId id="303" r:id="rId46"/>
    <p:sldId id="363" r:id="rId47"/>
    <p:sldId id="401" r:id="rId48"/>
    <p:sldId id="386" r:id="rId49"/>
    <p:sldId id="286" r:id="rId50"/>
    <p:sldId id="288" r:id="rId51"/>
    <p:sldId id="290" r:id="rId52"/>
    <p:sldId id="387" r:id="rId53"/>
    <p:sldId id="307" r:id="rId54"/>
    <p:sldId id="291" r:id="rId55"/>
    <p:sldId id="296" r:id="rId56"/>
    <p:sldId id="325" r:id="rId57"/>
    <p:sldId id="388" r:id="rId58"/>
    <p:sldId id="340" r:id="rId59"/>
    <p:sldId id="34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990"/>
    <a:srgbClr val="FF9900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82" autoAdjust="0"/>
    <p:restoredTop sz="50000" autoAdjust="0"/>
  </p:normalViewPr>
  <p:slideViewPr>
    <p:cSldViewPr>
      <p:cViewPr varScale="1">
        <p:scale>
          <a:sx n="172" d="100"/>
          <a:sy n="172" d="100"/>
        </p:scale>
        <p:origin x="136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"/>
    </p:cViewPr>
  </p:sorterViewPr>
  <p:notesViewPr>
    <p:cSldViewPr snapToGrid="0" snapToObjects="1">
      <p:cViewPr varScale="1">
        <p:scale>
          <a:sx n="42" d="100"/>
          <a:sy n="42" d="100"/>
        </p:scale>
        <p:origin x="-223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raf EL ALLALI" userId="e042e8f5-4ac9-446e-95eb-31ae985e8c6b" providerId="ADAL" clId="{173339F0-5EB9-4AFA-83E2-0CBDFC6E0DAC}"/>
    <pc:docChg chg="modSld">
      <pc:chgData name="Achraf EL ALLALI" userId="e042e8f5-4ac9-446e-95eb-31ae985e8c6b" providerId="ADAL" clId="{173339F0-5EB9-4AFA-83E2-0CBDFC6E0DAC}" dt="2023-10-03T09:56:50.266" v="0" actId="20577"/>
      <pc:docMkLst>
        <pc:docMk/>
      </pc:docMkLst>
      <pc:sldChg chg="modSp mod">
        <pc:chgData name="Achraf EL ALLALI" userId="e042e8f5-4ac9-446e-95eb-31ae985e8c6b" providerId="ADAL" clId="{173339F0-5EB9-4AFA-83E2-0CBDFC6E0DAC}" dt="2023-10-03T09:56:50.266" v="0" actId="20577"/>
        <pc:sldMkLst>
          <pc:docMk/>
          <pc:sldMk cId="618030795" sldId="357"/>
        </pc:sldMkLst>
        <pc:spChg chg="mod">
          <ac:chgData name="Achraf EL ALLALI" userId="e042e8f5-4ac9-446e-95eb-31ae985e8c6b" providerId="ADAL" clId="{173339F0-5EB9-4AFA-83E2-0CBDFC6E0DAC}" dt="2023-10-03T09:56:50.266" v="0" actId="20577"/>
          <ac:spMkLst>
            <pc:docMk/>
            <pc:sldMk cId="618030795" sldId="357"/>
            <ac:spMk id="4" creationId="{00000000-0000-0000-0000-000000000000}"/>
          </ac:spMkLst>
        </pc:spChg>
      </pc:sldChg>
    </pc:docChg>
  </pc:docChgLst>
  <pc:docChgLst>
    <pc:chgData name="Achraf EL ALLALI" userId="e042e8f5-4ac9-446e-95eb-31ae985e8c6b" providerId="ADAL" clId="{0BB22751-43E5-4EA5-B356-E033B12E710D}"/>
    <pc:docChg chg="delSld modSld">
      <pc:chgData name="Achraf EL ALLALI" userId="e042e8f5-4ac9-446e-95eb-31ae985e8c6b" providerId="ADAL" clId="{0BB22751-43E5-4EA5-B356-E033B12E710D}" dt="2024-10-14T13:14:37.549" v="3" actId="20577"/>
      <pc:docMkLst>
        <pc:docMk/>
      </pc:docMkLst>
      <pc:sldChg chg="modSp mod">
        <pc:chgData name="Achraf EL ALLALI" userId="e042e8f5-4ac9-446e-95eb-31ae985e8c6b" providerId="ADAL" clId="{0BB22751-43E5-4EA5-B356-E033B12E710D}" dt="2024-10-14T09:53:56.393" v="0" actId="1076"/>
        <pc:sldMkLst>
          <pc:docMk/>
          <pc:sldMk cId="1977601009" sldId="326"/>
        </pc:sldMkLst>
        <pc:spChg chg="mod">
          <ac:chgData name="Achraf EL ALLALI" userId="e042e8f5-4ac9-446e-95eb-31ae985e8c6b" providerId="ADAL" clId="{0BB22751-43E5-4EA5-B356-E033B12E710D}" dt="2024-10-14T09:53:56.393" v="0" actId="1076"/>
          <ac:spMkLst>
            <pc:docMk/>
            <pc:sldMk cId="1977601009" sldId="326"/>
            <ac:spMk id="7171" creationId="{00000000-0000-0000-0000-000000000000}"/>
          </ac:spMkLst>
        </pc:spChg>
      </pc:sldChg>
      <pc:sldChg chg="del">
        <pc:chgData name="Achraf EL ALLALI" userId="e042e8f5-4ac9-446e-95eb-31ae985e8c6b" providerId="ADAL" clId="{0BB22751-43E5-4EA5-B356-E033B12E710D}" dt="2024-10-14T13:14:28.082" v="2" actId="47"/>
        <pc:sldMkLst>
          <pc:docMk/>
          <pc:sldMk cId="0" sldId="342"/>
        </pc:sldMkLst>
      </pc:sldChg>
      <pc:sldChg chg="del">
        <pc:chgData name="Achraf EL ALLALI" userId="e042e8f5-4ac9-446e-95eb-31ae985e8c6b" providerId="ADAL" clId="{0BB22751-43E5-4EA5-B356-E033B12E710D}" dt="2024-10-14T13:14:24.752" v="1" actId="47"/>
        <pc:sldMkLst>
          <pc:docMk/>
          <pc:sldMk cId="618030795" sldId="357"/>
        </pc:sldMkLst>
      </pc:sldChg>
      <pc:sldChg chg="modSp mod">
        <pc:chgData name="Achraf EL ALLALI" userId="e042e8f5-4ac9-446e-95eb-31ae985e8c6b" providerId="ADAL" clId="{0BB22751-43E5-4EA5-B356-E033B12E710D}" dt="2024-10-14T13:14:37.549" v="3" actId="20577"/>
        <pc:sldMkLst>
          <pc:docMk/>
          <pc:sldMk cId="8916354" sldId="388"/>
        </pc:sldMkLst>
        <pc:spChg chg="mod">
          <ac:chgData name="Achraf EL ALLALI" userId="e042e8f5-4ac9-446e-95eb-31ae985e8c6b" providerId="ADAL" clId="{0BB22751-43E5-4EA5-B356-E033B12E710D}" dt="2024-10-14T13:14:37.549" v="3" actId="20577"/>
          <ac:spMkLst>
            <pc:docMk/>
            <pc:sldMk cId="8916354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5F8E4-B9E6-2B4F-BFC1-EA81C899571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5663-0004-3649-B9EC-01B1CEAF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5663-0004-3649-B9EC-01B1CEAF3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3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E5663-0004-3649-B9EC-01B1CEAF3D3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3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EF69-E497-9B40-8A7D-8E20BA1B5A42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/>
          <a:p>
            <a:r>
              <a:rPr lang="en-US" i="1" dirty="0"/>
              <a:t>Bioinformatics Algorithms: An Active Learning Approach.</a:t>
            </a:r>
          </a:p>
          <a:p>
            <a:r>
              <a:rPr lang="en-US" dirty="0"/>
              <a:t>Copyright 2018 </a:t>
            </a:r>
            <a:r>
              <a:rPr lang="en-US" dirty="0" err="1"/>
              <a:t>Compeau</a:t>
            </a:r>
            <a:r>
              <a:rPr lang="en-US" dirty="0"/>
              <a:t> and </a:t>
            </a:r>
            <a:r>
              <a:rPr lang="en-US" dirty="0" err="1"/>
              <a:t>Pevzner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7B79-EBC9-F848-A789-95B19BB98C1D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2013 Compeau and Pevzner.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91E-CC92-034C-91A7-290ADF0D64F3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2013 Compeau and Pevzner.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0D4B-CEB0-A04D-A00E-3F2FC2A62C7C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</p:spPr>
        <p:txBody>
          <a:bodyPr/>
          <a:lstStyle/>
          <a:p>
            <a:r>
              <a:rPr lang="en-US" i="1" dirty="0"/>
              <a:t>Bioinformatics Algorithms: An Active Learning Approach.</a:t>
            </a:r>
          </a:p>
          <a:p>
            <a:r>
              <a:rPr lang="en-US" dirty="0"/>
              <a:t>Copyright 2018 </a:t>
            </a:r>
            <a:r>
              <a:rPr lang="en-US" dirty="0" err="1"/>
              <a:t>Compeau</a:t>
            </a:r>
            <a:r>
              <a:rPr lang="en-US" dirty="0"/>
              <a:t> and </a:t>
            </a:r>
            <a:r>
              <a:rPr lang="en-US" dirty="0" err="1"/>
              <a:t>Pevzner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213C-BD7B-F640-8454-F42B328DA34E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i="1" dirty="0"/>
              <a:t>Bioinformatics Algorithms: An Active Learning Approach.</a:t>
            </a:r>
          </a:p>
          <a:p>
            <a:r>
              <a:rPr lang="en-US" dirty="0"/>
              <a:t>Copyright 2018 </a:t>
            </a:r>
            <a:r>
              <a:rPr lang="en-US" dirty="0" err="1"/>
              <a:t>Compeau</a:t>
            </a:r>
            <a:r>
              <a:rPr lang="en-US" dirty="0"/>
              <a:t> and </a:t>
            </a:r>
            <a:r>
              <a:rPr lang="en-US" dirty="0" err="1"/>
              <a:t>Pevzner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CDE3-792C-2C47-B441-7D4C5883E0A7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2013 Compeau and Pevzner.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8FB-DED9-4D4B-8A7C-2BC8D0B31CB1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2013 Compeau and Pevzner.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5A26-80E0-B049-9B69-2470E7E3026A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2013 Compeau and Pevzner.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4F0C-975A-4C4A-A28C-EA45CD961F6F}" type="datetime1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2013 Compeau and Pevzner.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4F2E-3ED7-0E43-98BE-7A679BFD1AD4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2013 Compeau and Pevzner.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66EC-05A7-524E-A45A-01C861AE585B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2013 Compeau and Pevzner.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BB75-E787-DB4D-869C-95D16BAB42CD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/>
              <a:t>Bioinformatics Algorithms: An Active Learning Approach.</a:t>
            </a:r>
          </a:p>
          <a:p>
            <a:r>
              <a:rPr lang="en-US" dirty="0"/>
              <a:t>Copyright 2018 </a:t>
            </a:r>
            <a:r>
              <a:rPr lang="en-US" dirty="0" err="1"/>
              <a:t>Compeau</a:t>
            </a:r>
            <a:r>
              <a:rPr lang="en-US" dirty="0"/>
              <a:t> and </a:t>
            </a:r>
            <a:r>
              <a:rPr lang="en-US" dirty="0" err="1"/>
              <a:t>Pevzner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flickr.com/photos/ajc1/467898805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/url?sa=i&amp;rct=j&amp;q=&amp;esrc=s&amp;source=images&amp;cd=&amp;docid=8p96WixZL2aK-M&amp;tbnid=tpgYh17CUlejiM:&amp;ved=0CAUQjRw&amp;url=http://www.uic.edu/classes/bios/bios100/lectures/dna.htm&amp;ei=yxwRUoD4EObtigKg8oCwBg&amp;bvm=bv.50768961,d.aWc&amp;psig=AFQjCNHxv_hQnxB0pO0Ka0CnAM_8t0B1jw&amp;ust=137693955926310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sciencefocus.com/qa/why-do-we-get-bore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https://lh4.googleusercontent.com/oSHlLbjaMkBSCU3-qQwSH8yuj27tHhKRkE0V17sNifpFEhMWKas9YmvXP-JpBQkXp3m1jhy6HRODvgAsM0UDy2jDLKI6AZF7ogXzCIrvWWivcLngV34xJDE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https://lh5.googleusercontent.com/LDTLn4qES_QLFKL6YJVE7q06STOG3elR_kcvA_B0gy08EoyCXXnUBtx4r3YkMw-mdyA5BGuwm3nzHhQY2o01nVNKY1-Pvu80ncjX1vkml1Wgh18_pL1uSYhC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https://lh4.googleusercontent.com/c_rUk5aCnDcOf3jVvZhp1aubxam2kZ3fVQWQ0RyYx1pbTwxbjq118eYv56OwbGxIAtDPuVmbKE1a8odJsOcmsmbZ7kVjpIKifnBTS5jLuk6fp5-2lYXcEcZ-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://www.afisha.ru/article/mihail-gelfand-biolo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https://lh3.googleusercontent.com/k_HqKeKz8AKnKV7YKgBcaqlbf7DzxPIS3NzoOp0Ur47VqnpH2hmeT9CCZl2QN-zJI8QbcP4uoEk0auaH3yVFn9l1qMz-lQppBT2qCPJprNu7camc_EcvzyK1" TargetMode="External"/><Relationship Id="rId7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fisha.ru/article/mihail-gelfand-biolog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docid=Ay5KaGbzknO8xM&amp;tbnid=wXpvptFC8PuOZM:&amp;ved=0CAUQjRw&amp;url=http://uaidintl.org/2013/01/12/hopkins-uaid-exploring-world-involvement-in-haiti/&amp;ei=xB8RUtqLAqOpiQKd5oHgBw&amp;bvm=bv.50768961,d.aWc&amp;psig=AFQjCNE7B-Bglcw0rPWaIflmLi7LC-b2FQ&amp;ust=137694026985516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Where in a Genome Does DNA Replication Begin?</a:t>
            </a:r>
            <a:br>
              <a:rPr lang="en-US" sz="3200" b="1" dirty="0"/>
            </a:br>
            <a:r>
              <a:rPr lang="en-US" sz="3200" i="1" dirty="0">
                <a:solidFill>
                  <a:srgbClr val="0000FF"/>
                </a:solidFill>
              </a:rPr>
              <a:t>Algorithmic Warm-Up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144000" cy="1752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Phillip </a:t>
            </a:r>
            <a:r>
              <a:rPr lang="en-US" sz="2800" dirty="0" err="1">
                <a:solidFill>
                  <a:schemeClr val="tx1"/>
                </a:solidFill>
              </a:rPr>
              <a:t>Compeau</a:t>
            </a:r>
            <a:r>
              <a:rPr lang="en-US" sz="2800" dirty="0">
                <a:solidFill>
                  <a:schemeClr val="tx1"/>
                </a:solidFill>
              </a:rPr>
              <a:t> and Pavel Pevzner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Bioinformatics Algorithms: an Active Learning Approach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©2013  by Compeau and Pevzner. All rights reserved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" y="63246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3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0000FF"/>
                </a:solidFill>
              </a:rPr>
              <a:t>H</a:t>
            </a:r>
            <a:r>
              <a:rPr lang="en-US" b="1" dirty="0">
                <a:solidFill>
                  <a:srgbClr val="008000"/>
                </a:solidFill>
              </a:rPr>
              <a:t>E</a:t>
            </a:r>
            <a:r>
              <a:rPr lang="en-US" dirty="0"/>
              <a:t>” is the Most Frequent English Word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1"/>
            <a:ext cx="8229600" cy="3733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1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100" dirty="0"/>
              <a:t> </a:t>
            </a:r>
            <a:endParaRPr lang="en-US" sz="1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72882" y="2819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r>
              <a:rPr lang="en-US" dirty="0">
                <a:latin typeface="Courier New"/>
                <a:cs typeface="Courier New"/>
              </a:rPr>
              <a:t>53++!305))6*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26)4+.)4+)806*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!8`60))85;]8*:+*8!83(88)5*!;46(;88*96*?;8)*+(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5);5*!2:*+(;4956*2(5*4)8`8*;4069285);)6!8)4++;1(+9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081;8:8+1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!85;4)485!528806*81(+9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;(88;4(+?34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)4+;161;:188;+?;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9ECE46-E3F3-9440-9420-03360626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1"/>
            <a:ext cx="8229600" cy="3733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1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100" dirty="0"/>
              <a:t> </a:t>
            </a:r>
            <a:endParaRPr lang="en-US" sz="1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72882" y="2819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r>
              <a:rPr lang="en-US" dirty="0">
                <a:latin typeface="Courier New"/>
                <a:cs typeface="Courier New"/>
              </a:rPr>
              <a:t>53++!305))6*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26)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>
                <a:latin typeface="Courier New"/>
                <a:cs typeface="Courier New"/>
              </a:rPr>
              <a:t>+.)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>
                <a:latin typeface="Courier New"/>
                <a:cs typeface="Courier New"/>
              </a:rPr>
              <a:t>+)806*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!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`60))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5;]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*:+*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!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3(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EE</a:t>
            </a:r>
            <a:r>
              <a:rPr lang="en-US" dirty="0">
                <a:latin typeface="Courier New"/>
                <a:cs typeface="Courier New"/>
              </a:rPr>
              <a:t>)5*!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>
                <a:latin typeface="Courier New"/>
                <a:cs typeface="Courier New"/>
              </a:rPr>
              <a:t>6(T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EE</a:t>
            </a:r>
            <a:r>
              <a:rPr lang="en-US" dirty="0">
                <a:latin typeface="Courier New"/>
                <a:cs typeface="Courier New"/>
              </a:rPr>
              <a:t>*96*?;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)*+(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5)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5*!2:*+(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>
                <a:latin typeface="Courier New"/>
                <a:cs typeface="Courier New"/>
              </a:rPr>
              <a:t>956*2(5*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`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>
                <a:latin typeface="Courier New"/>
                <a:cs typeface="Courier New"/>
              </a:rPr>
              <a:t>0692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5)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)6!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>
                <a:latin typeface="Courier New"/>
                <a:cs typeface="Courier New"/>
              </a:rPr>
              <a:t>++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1(+9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0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+1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!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5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4)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5!52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88</a:t>
            </a:r>
            <a:r>
              <a:rPr lang="en-US" dirty="0">
                <a:latin typeface="Courier New"/>
                <a:cs typeface="Courier New"/>
              </a:rPr>
              <a:t>06*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1(+9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>
                <a:latin typeface="Courier New"/>
                <a:cs typeface="Courier New"/>
              </a:rPr>
              <a:t>(+?34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dirty="0">
                <a:latin typeface="Courier New"/>
                <a:cs typeface="Courier New"/>
              </a:rPr>
              <a:t>+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161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:1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EE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+?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286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Could you Complete Decoding the Message?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3985E3-B4DC-3C42-B53D-8E7AFA25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0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/>
              <a:t>The Hidden Message Problem Revisited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3512403"/>
            <a:ext cx="5257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notion of “</a:t>
            </a:r>
            <a:r>
              <a:rPr lang="en-US" sz="2400" b="1" dirty="0"/>
              <a:t>hidden message</a:t>
            </a:r>
            <a:r>
              <a:rPr lang="en-US" sz="2400" dirty="0"/>
              <a:t>” is not precisely defined.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4587240"/>
            <a:ext cx="5257800" cy="2215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Hint</a:t>
            </a:r>
            <a:r>
              <a:rPr lang="en-US" sz="2000" dirty="0"/>
              <a:t>: For various biological signals, certain words  appear surprisingly frequently in small regions of the genome.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AATTT </a:t>
            </a:r>
            <a:r>
              <a:rPr lang="en-US" sz="2000" dirty="0">
                <a:solidFill>
                  <a:schemeClr val="tx1"/>
                </a:solidFill>
              </a:rPr>
              <a:t>is a surprisingly frequent 5-mer in: 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sz="2000" dirty="0"/>
              <a:t>ACA</a:t>
            </a:r>
            <a:r>
              <a:rPr lang="en-US" sz="2000" b="1" dirty="0">
                <a:solidFill>
                  <a:srgbClr val="FF0000"/>
                </a:solidFill>
              </a:rPr>
              <a:t>AATTT</a:t>
            </a:r>
            <a:r>
              <a:rPr lang="en-US" sz="2000" dirty="0"/>
              <a:t>GCAT</a:t>
            </a:r>
            <a:r>
              <a:rPr lang="en-US" sz="2000" b="1" dirty="0">
                <a:solidFill>
                  <a:srgbClr val="FF0000"/>
                </a:solidFill>
              </a:rPr>
              <a:t>AATTT</a:t>
            </a:r>
            <a:r>
              <a:rPr lang="en-US" sz="2000" dirty="0"/>
              <a:t>CGGGA</a:t>
            </a:r>
            <a:r>
              <a:rPr lang="en-US" sz="2000" b="1" dirty="0">
                <a:solidFill>
                  <a:srgbClr val="FF0000"/>
                </a:solidFill>
              </a:rPr>
              <a:t>AATTT</a:t>
            </a:r>
            <a:r>
              <a:rPr lang="en-US" sz="2000" dirty="0"/>
              <a:t>CCT</a:t>
            </a:r>
            <a:r>
              <a:rPr lang="en-US" dirty="0"/>
              <a:t>                   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724400"/>
            <a:ext cx="2915251" cy="19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loud Callout 7"/>
          <p:cNvSpPr/>
          <p:nvPr/>
        </p:nvSpPr>
        <p:spPr>
          <a:xfrm>
            <a:off x="533400" y="3657600"/>
            <a:ext cx="2971800" cy="11430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This is not a computational problem either!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1447800"/>
            <a:ext cx="8382000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Hidden Message Problem. </a:t>
            </a:r>
            <a:r>
              <a:rPr lang="en-US" sz="2800" dirty="0"/>
              <a:t>Finding a hidden message in a string. 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Input. </a:t>
            </a:r>
            <a:r>
              <a:rPr lang="en-US" sz="2800" dirty="0"/>
              <a:t>A string </a:t>
            </a:r>
            <a:r>
              <a:rPr lang="en-US" sz="2800" i="1" dirty="0"/>
              <a:t>Text</a:t>
            </a:r>
            <a:r>
              <a:rPr lang="en-US" sz="2800" dirty="0"/>
              <a:t> (representing </a:t>
            </a:r>
            <a:r>
              <a:rPr lang="en-US" sz="2800" i="1" dirty="0" err="1"/>
              <a:t>oriC</a:t>
            </a:r>
            <a:r>
              <a:rPr lang="en-US" sz="2800" dirty="0"/>
              <a:t>). 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Output. </a:t>
            </a:r>
            <a:r>
              <a:rPr lang="en-US" sz="2800" dirty="0"/>
              <a:t>A hidden message in </a:t>
            </a:r>
            <a:r>
              <a:rPr lang="en-US" sz="2800" i="1" dirty="0"/>
              <a:t>Text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2B554-68A0-194F-9226-F3BAB006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Frequent Words Problem</a:t>
            </a:r>
          </a:p>
        </p:txBody>
      </p:sp>
      <p:pic>
        <p:nvPicPr>
          <p:cNvPr id="8" name="Picture 7" descr="notvery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318000"/>
            <a:ext cx="3467100" cy="2311400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990600" y="2743200"/>
            <a:ext cx="4114800" cy="168609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better, but where is the definition of “a most frequent </a:t>
            </a:r>
            <a:r>
              <a:rPr lang="en-US" i="1" dirty="0"/>
              <a:t>k-</a:t>
            </a:r>
            <a:r>
              <a:rPr lang="en-US" dirty="0" err="1"/>
              <a:t>mer</a:t>
            </a:r>
            <a:r>
              <a:rPr lang="en-US" dirty="0"/>
              <a:t>?”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63000" cy="1200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Frequent Words Problem.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Finding most frequent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in a string.</a:t>
            </a:r>
            <a:endParaRPr lang="en-US" sz="24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 string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and an integer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Output.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All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most frequent </a:t>
            </a:r>
            <a:r>
              <a:rPr lang="en-US" sz="2400" b="1" i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b="1" dirty="0" err="1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EE003-0362-0844-9886-ACB7702F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Frequent Words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3084255"/>
            <a:ext cx="5105400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dirty="0"/>
              <a:t>A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Pattern</a:t>
            </a:r>
            <a:r>
              <a:rPr lang="en-US" sz="2000" dirty="0"/>
              <a:t> is a </a:t>
            </a:r>
            <a:r>
              <a:rPr lang="en-US" sz="2000" b="1" dirty="0">
                <a:solidFill>
                  <a:srgbClr val="0000FF"/>
                </a:solidFill>
              </a:rPr>
              <a:t>most frequent </a:t>
            </a:r>
            <a:r>
              <a:rPr lang="en-US" sz="2000" b="1" i="1" dirty="0">
                <a:solidFill>
                  <a:srgbClr val="0000FF"/>
                </a:solidFill>
              </a:rPr>
              <a:t>k</a:t>
            </a:r>
            <a:r>
              <a:rPr lang="en-US" sz="2000" b="1" dirty="0">
                <a:solidFill>
                  <a:srgbClr val="0000FF"/>
                </a:solidFill>
              </a:rPr>
              <a:t>-</a:t>
            </a:r>
            <a:r>
              <a:rPr lang="en-US" sz="2000" b="1" dirty="0" err="1">
                <a:solidFill>
                  <a:srgbClr val="0000FF"/>
                </a:solidFill>
              </a:rPr>
              <a:t>mer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in a text if no other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 is more frequent than </a:t>
            </a:r>
            <a:r>
              <a:rPr lang="en-US" sz="2000" i="1" dirty="0"/>
              <a:t>Pattern. </a:t>
            </a:r>
          </a:p>
          <a:p>
            <a:endParaRPr lang="en-US" sz="2000" b="1" i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AATTT</a:t>
            </a:r>
            <a:r>
              <a:rPr lang="en-US" sz="2000" dirty="0"/>
              <a:t> is a most frequent 5-mer in:    	      	</a:t>
            </a:r>
          </a:p>
          <a:p>
            <a:r>
              <a:rPr lang="en-US" sz="2000" dirty="0"/>
              <a:t>     </a:t>
            </a:r>
            <a:r>
              <a:rPr lang="en-US" sz="2000" dirty="0">
                <a:latin typeface="Courier New"/>
                <a:cs typeface="Courier New"/>
              </a:rPr>
              <a:t>ACA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AATTT</a:t>
            </a:r>
            <a:r>
              <a:rPr lang="en-US" sz="2000" dirty="0">
                <a:latin typeface="Courier New"/>
                <a:cs typeface="Courier New"/>
              </a:rPr>
              <a:t>GCAT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AATTT</a:t>
            </a:r>
            <a:r>
              <a:rPr lang="en-US" sz="2000" dirty="0">
                <a:latin typeface="Courier New"/>
                <a:cs typeface="Courier New"/>
              </a:rPr>
              <a:t>CGGGA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AATTT</a:t>
            </a:r>
            <a:r>
              <a:rPr lang="en-US" sz="2000" dirty="0">
                <a:latin typeface="Courier New"/>
                <a:cs typeface="Courier New"/>
              </a:rPr>
              <a:t>CCT</a:t>
            </a:r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4800" y="5715000"/>
            <a:ext cx="3429000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Son Pham, Ph.D., </a:t>
            </a:r>
            <a:r>
              <a:rPr lang="en-US" sz="1600" dirty="0"/>
              <a:t>kindly gave us  permission to use his photographs and greatly helped with preparing this presentation. </a:t>
            </a:r>
            <a:r>
              <a:rPr lang="en-US" sz="1600" b="1" dirty="0">
                <a:solidFill>
                  <a:srgbClr val="FF0000"/>
                </a:solidFill>
              </a:rPr>
              <a:t>Thank you Son!</a:t>
            </a:r>
          </a:p>
        </p:txBody>
      </p:sp>
      <p:pic>
        <p:nvPicPr>
          <p:cNvPr id="8" name="Picture 7" descr="smil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200400"/>
            <a:ext cx="34290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1371600"/>
            <a:ext cx="8763000" cy="1200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Frequent Words Problem.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Finding most frequent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in a string.</a:t>
            </a:r>
            <a:endParaRPr lang="en-US" sz="24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 string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and an integer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Output.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All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most frequent </a:t>
            </a:r>
            <a:r>
              <a:rPr lang="en-US" sz="2400" b="1" i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b="1" dirty="0" err="1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4AAF8-BF41-4645-9AA9-4A9AAEEE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Frequent Words Problem Make Sense to Biologists?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8763000" cy="1200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Frequent Words Problem.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Finding most frequent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in a string.</a:t>
            </a:r>
            <a:endParaRPr lang="en-US" sz="24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 string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and an integer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Output.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All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most frequent </a:t>
            </a:r>
            <a:r>
              <a:rPr lang="en-US" sz="2400" b="1" i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b="1" dirty="0" err="1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984480"/>
            <a:ext cx="8763000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Replication is performed by </a:t>
            </a:r>
            <a:r>
              <a:rPr lang="en-US" sz="2400" b="1" dirty="0"/>
              <a:t>DNA polymerase</a:t>
            </a:r>
            <a:r>
              <a:rPr lang="en-US" sz="2400" dirty="0"/>
              <a:t> and the initiation of replication is mediated by a protein called </a:t>
            </a:r>
            <a:r>
              <a:rPr lang="en-US" sz="2400" b="1" i="1" dirty="0" err="1">
                <a:solidFill>
                  <a:srgbClr val="3366FF"/>
                </a:solidFill>
              </a:rPr>
              <a:t>DnaA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 err="1"/>
              <a:t>DnaA</a:t>
            </a:r>
            <a:r>
              <a:rPr lang="en-US" sz="2400" dirty="0"/>
              <a:t> binds to short (typically 9 nucleotides long) segments within the replication origin known as a </a:t>
            </a:r>
            <a:r>
              <a:rPr lang="en-US" sz="2400" b="1" i="1" dirty="0" err="1">
                <a:solidFill>
                  <a:srgbClr val="3366FF"/>
                </a:solidFill>
              </a:rPr>
              <a:t>DnaA</a:t>
            </a:r>
            <a:r>
              <a:rPr lang="en-US" sz="2400" b="1" dirty="0">
                <a:solidFill>
                  <a:srgbClr val="3366FF"/>
                </a:solidFill>
              </a:rPr>
              <a:t> box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i="1" dirty="0" err="1"/>
              <a:t>DnaA</a:t>
            </a:r>
            <a:r>
              <a:rPr lang="en-US" sz="2400" dirty="0"/>
              <a:t> box is a hidden message telling </a:t>
            </a:r>
            <a:r>
              <a:rPr lang="en-US" sz="2400" i="1" dirty="0" err="1"/>
              <a:t>DnaA</a:t>
            </a:r>
            <a:r>
              <a:rPr lang="en-US" sz="2400" dirty="0"/>
              <a:t>: “</a:t>
            </a:r>
            <a:r>
              <a:rPr lang="en-US" sz="2400" b="1" dirty="0"/>
              <a:t>bind here!</a:t>
            </a:r>
            <a:r>
              <a:rPr lang="en-US" sz="2400" dirty="0"/>
              <a:t>” And </a:t>
            </a:r>
            <a:r>
              <a:rPr lang="en-US" sz="2400" i="1" dirty="0" err="1"/>
              <a:t>DnaA</a:t>
            </a:r>
            <a:r>
              <a:rPr lang="en-US" sz="2400" i="1" dirty="0"/>
              <a:t> </a:t>
            </a:r>
            <a:r>
              <a:rPr lang="en-US" sz="2400" dirty="0"/>
              <a:t>wants to see multiple </a:t>
            </a:r>
            <a:r>
              <a:rPr lang="en-US" sz="2400" i="1" dirty="0" err="1"/>
              <a:t>DnaA</a:t>
            </a:r>
            <a:r>
              <a:rPr lang="en-US" sz="2400" i="1" dirty="0"/>
              <a:t> </a:t>
            </a:r>
            <a:r>
              <a:rPr lang="en-US" sz="2400" dirty="0"/>
              <a:t>boxes.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F589-2220-114B-A6E8-1E0AE089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/>
              <a:t>What is the Runtime of Your Algorithm?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4146" y="3200400"/>
            <a:ext cx="42596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0000FF"/>
                </a:solidFill>
              </a:rPr>
              <a:t>|</a:t>
            </a:r>
            <a:r>
              <a:rPr lang="en-US" sz="3200" b="1" i="1" dirty="0">
                <a:solidFill>
                  <a:srgbClr val="0000FF"/>
                </a:solidFill>
              </a:rPr>
              <a:t>Text</a:t>
            </a:r>
            <a:r>
              <a:rPr lang="en-US" sz="3200" b="1" dirty="0">
                <a:solidFill>
                  <a:srgbClr val="0000FF"/>
                </a:solidFill>
              </a:rPr>
              <a:t>|</a:t>
            </a:r>
            <a:r>
              <a:rPr lang="en-US" sz="3200" b="1" baseline="30000" dirty="0">
                <a:solidFill>
                  <a:srgbClr val="0000FF"/>
                </a:solidFill>
              </a:rPr>
              <a:t>2</a:t>
            </a:r>
            <a:r>
              <a:rPr lang="en-US" sz="3200" b="1" dirty="0">
                <a:solidFill>
                  <a:srgbClr val="0000FF"/>
                </a:solidFill>
              </a:rPr>
              <a:t>∙</a:t>
            </a:r>
            <a:r>
              <a:rPr lang="en-US" sz="3200" b="1" i="1" dirty="0">
                <a:solidFill>
                  <a:srgbClr val="0000FF"/>
                </a:solidFill>
              </a:rPr>
              <a:t>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4</a:t>
            </a:r>
            <a:r>
              <a:rPr lang="en-US" sz="3200" b="1" i="1" baseline="30000" dirty="0"/>
              <a:t>k</a:t>
            </a:r>
            <a:r>
              <a:rPr lang="en-US" sz="3200" b="1" i="1" dirty="0"/>
              <a:t>+</a:t>
            </a:r>
            <a:r>
              <a:rPr lang="en-US" sz="3200" b="1" dirty="0"/>
              <a:t>|</a:t>
            </a:r>
            <a:r>
              <a:rPr lang="en-US" sz="3200" b="1" i="1" dirty="0"/>
              <a:t>Text</a:t>
            </a:r>
            <a:r>
              <a:rPr lang="en-US" sz="3200" b="1" dirty="0"/>
              <a:t>|</a:t>
            </a:r>
            <a:r>
              <a:rPr lang="en-US" sz="3200" b="1" i="1" dirty="0"/>
              <a:t>∙k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|</a:t>
            </a:r>
            <a:r>
              <a:rPr lang="en-US" sz="3200" b="1" i="1" dirty="0"/>
              <a:t>Text</a:t>
            </a:r>
            <a:r>
              <a:rPr lang="en-US" sz="3200" b="1" dirty="0"/>
              <a:t>|</a:t>
            </a:r>
            <a:r>
              <a:rPr lang="en-US" sz="3200" b="1" i="1" dirty="0"/>
              <a:t>∙</a:t>
            </a:r>
            <a:r>
              <a:rPr lang="en-US" sz="3200" b="1" i="1" dirty="0" err="1"/>
              <a:t>k∙</a:t>
            </a:r>
            <a:r>
              <a:rPr lang="en-US" sz="3200" b="1" dirty="0" err="1"/>
              <a:t>log</a:t>
            </a:r>
            <a:r>
              <a:rPr lang="en-US" sz="3200" b="1" dirty="0"/>
              <a:t>(|</a:t>
            </a:r>
            <a:r>
              <a:rPr lang="en-US" sz="3200" b="1" i="1" dirty="0"/>
              <a:t>Text</a:t>
            </a:r>
            <a:r>
              <a:rPr lang="en-US" sz="3200" b="1" dirty="0"/>
              <a:t>|)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|</a:t>
            </a:r>
            <a:r>
              <a:rPr lang="en-US" sz="3200" b="1" i="1" dirty="0">
                <a:solidFill>
                  <a:srgbClr val="FF0000"/>
                </a:solidFill>
              </a:rPr>
              <a:t>Text</a:t>
            </a:r>
            <a:r>
              <a:rPr lang="en-US" sz="3200" b="1" dirty="0">
                <a:solidFill>
                  <a:srgbClr val="FF0000"/>
                </a:solidFill>
              </a:rPr>
              <a:t>| 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3784" y="35052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???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569803"/>
            <a:ext cx="8721489" cy="120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You will later see how a </a:t>
            </a:r>
            <a:r>
              <a:rPr lang="en-US" sz="2400" b="1" dirty="0">
                <a:solidFill>
                  <a:srgbClr val="0000FF"/>
                </a:solidFill>
              </a:rPr>
              <a:t>naive and slow </a:t>
            </a:r>
            <a:r>
              <a:rPr lang="en-US" sz="2400" dirty="0"/>
              <a:t>algorithm with</a:t>
            </a:r>
            <a:r>
              <a:rPr lang="en-US" sz="2400" b="1" dirty="0">
                <a:solidFill>
                  <a:srgbClr val="0000FF"/>
                </a:solidFill>
              </a:rPr>
              <a:t>|</a:t>
            </a:r>
            <a:r>
              <a:rPr lang="en-US" sz="2400" b="1" i="1" dirty="0">
                <a:solidFill>
                  <a:srgbClr val="0000FF"/>
                </a:solidFill>
              </a:rPr>
              <a:t>Text</a:t>
            </a:r>
            <a:r>
              <a:rPr lang="en-US" sz="2400" b="1" dirty="0">
                <a:solidFill>
                  <a:srgbClr val="0000FF"/>
                </a:solidFill>
              </a:rPr>
              <a:t>|</a:t>
            </a:r>
            <a:r>
              <a:rPr lang="en-US" sz="2400" b="1" i="1" baseline="30000" dirty="0">
                <a:solidFill>
                  <a:srgbClr val="0000FF"/>
                </a:solidFill>
              </a:rPr>
              <a:t>2</a:t>
            </a:r>
            <a:r>
              <a:rPr lang="en-US" sz="2400" b="1" i="1" dirty="0">
                <a:solidFill>
                  <a:srgbClr val="0000FF"/>
                </a:solidFill>
              </a:rPr>
              <a:t>∙k </a:t>
            </a:r>
            <a:r>
              <a:rPr lang="en-US" sz="2400" dirty="0"/>
              <a:t>runtime can be turned into a </a:t>
            </a:r>
            <a:r>
              <a:rPr lang="en-US" sz="2400" b="1" dirty="0">
                <a:solidFill>
                  <a:srgbClr val="FF0000"/>
                </a:solidFill>
              </a:rPr>
              <a:t>fast</a:t>
            </a:r>
            <a:r>
              <a:rPr lang="en-US" sz="2400" b="1" dirty="0"/>
              <a:t> </a:t>
            </a:r>
            <a:r>
              <a:rPr lang="en-US" sz="2400" dirty="0"/>
              <a:t>algorithm with </a:t>
            </a:r>
            <a:r>
              <a:rPr lang="en-US" sz="2400" b="1" dirty="0">
                <a:solidFill>
                  <a:srgbClr val="FF0000"/>
                </a:solidFill>
              </a:rPr>
              <a:t>|</a:t>
            </a:r>
            <a:r>
              <a:rPr lang="en-US" sz="2400" b="1" i="1" dirty="0">
                <a:solidFill>
                  <a:srgbClr val="FF0000"/>
                </a:solidFill>
              </a:rPr>
              <a:t>Text</a:t>
            </a:r>
            <a:r>
              <a:rPr lang="en-US" sz="2400" b="1" dirty="0">
                <a:solidFill>
                  <a:srgbClr val="FF0000"/>
                </a:solidFill>
              </a:rPr>
              <a:t> | </a:t>
            </a:r>
            <a:r>
              <a:rPr lang="en-US" sz="2400" dirty="0"/>
              <a:t>runtime</a:t>
            </a:r>
          </a:p>
          <a:p>
            <a:pPr algn="ctr"/>
            <a:r>
              <a:rPr lang="en-US" sz="2400" dirty="0"/>
              <a:t>(</a:t>
            </a:r>
            <a:r>
              <a:rPr lang="en-US" sz="2400" b="1" dirty="0"/>
              <a:t>|</a:t>
            </a:r>
            <a:r>
              <a:rPr lang="en-US" sz="2400" b="1" i="1" dirty="0"/>
              <a:t>Text</a:t>
            </a:r>
            <a:r>
              <a:rPr lang="en-US" sz="2400" b="1" dirty="0"/>
              <a:t>| </a:t>
            </a:r>
            <a:r>
              <a:rPr lang="en-US" sz="2400" dirty="0"/>
              <a:t>stands for the length of string </a:t>
            </a:r>
            <a:r>
              <a:rPr lang="en-US" sz="2400" b="1" i="1" dirty="0"/>
              <a:t>Text</a:t>
            </a:r>
            <a:r>
              <a:rPr lang="en-US" sz="2400" b="1" dirty="0"/>
              <a:t>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8763000" cy="1200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Frequent Words Problem.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Finding most frequent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in a string.</a:t>
            </a:r>
            <a:endParaRPr lang="en-US" sz="2400" b="1" dirty="0"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 string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and an integer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Output. 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All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most frequent </a:t>
            </a:r>
            <a:r>
              <a:rPr lang="en-US" sz="2400" b="1" i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k-</a:t>
            </a:r>
            <a:r>
              <a:rPr lang="en-US" sz="2400" b="1" dirty="0" err="1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mers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sz="2400" i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Text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9629A-5466-7743-BB48-204A7BE6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8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/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Some Hidden Messages are More Surprising than Others 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Clumps of Hidden Messages </a:t>
            </a:r>
            <a:endParaRPr lang="en-US" sz="2200" b="1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7F7F7F"/>
                </a:solidFill>
              </a:rPr>
              <a:t>From a Biological Insight toward an Algorithm for Finding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Asymmetry of Replication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Why would a computer scientist care about </a:t>
            </a:r>
            <a:r>
              <a:rPr lang="en-US" sz="2200" dirty="0" err="1">
                <a:solidFill>
                  <a:srgbClr val="7F7F7F"/>
                </a:solidFill>
              </a:rPr>
              <a:t>assymetry</a:t>
            </a:r>
            <a:r>
              <a:rPr lang="en-US" sz="2200" dirty="0">
                <a:solidFill>
                  <a:srgbClr val="7F7F7F"/>
                </a:solidFill>
              </a:rPr>
              <a:t> of replication?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Skew Diagrams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2D7B8-3288-5344-8181-6DB19E12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994680"/>
            <a:ext cx="8534400" cy="20574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aatgatcaacgtaagcttctaagcatgatcaaggtgctcacacagtttatccacaacctgagtggatgacatcaagataggtcgttgtatctccttcctctcgtactctcatgaccacggaaagatgatcaagagaggatgatttcttggccatatcgcaatgaatacttgtgacttgtgcttccaattgacatcttcagcgccatattgcgctggccaaggtgacggagcgggattacgaaagcatgatcatggctgttgttctgtttatcttgttttgactgagacttgttaggatagacggtttttcatcactgactagccaaagccttactctgcctgacatcgaccgtaaattgataatgaatttacatgcttccgcgacgatttacctcttgatcatcgatccgattgaagatcttcaattgttaattctcttgcctcgactcatagccatgatgagctcttgatcatgtttccttaaccctctattttttacggaagaatgatcaagctgctgctcttgatcatcgttt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6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1462704" cy="1116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oriC</a:t>
            </a:r>
            <a:r>
              <a:rPr lang="en-US" dirty="0"/>
              <a:t> of </a:t>
            </a:r>
            <a:r>
              <a:rPr lang="en-US" i="1" dirty="0"/>
              <a:t>Vibrio </a:t>
            </a:r>
            <a:r>
              <a:rPr lang="en-US" i="1" dirty="0" err="1"/>
              <a:t>cholerae</a:t>
            </a:r>
            <a:endParaRPr lang="en-US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59320C-B966-4E49-A7A4-F4DC2772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6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dirty="0"/>
              <a:t>Too Many Frequent Words – Which One is a Hidden Message?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419600"/>
            <a:ext cx="86106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Most frequent 9-mers in this </a:t>
            </a:r>
            <a:r>
              <a:rPr lang="en-US" sz="2400" i="1" dirty="0" err="1"/>
              <a:t>oriC</a:t>
            </a:r>
            <a:r>
              <a:rPr lang="en-US" sz="2400" dirty="0"/>
              <a:t> (all appear 3 times):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ATGATCAAG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CTTGATCAT</a:t>
            </a:r>
            <a:r>
              <a:rPr lang="en-US" sz="2400" dirty="0"/>
              <a:t>, </a:t>
            </a:r>
            <a:r>
              <a:rPr lang="en-US" sz="2400" b="1" dirty="0">
                <a:latin typeface="Courier New"/>
                <a:cs typeface="Courier New"/>
              </a:rPr>
              <a:t>TCTTGGATCA</a:t>
            </a:r>
            <a:r>
              <a:rPr lang="en-US" sz="2400" dirty="0"/>
              <a:t>, </a:t>
            </a:r>
            <a:r>
              <a:rPr lang="en-US" sz="2400" b="1" dirty="0">
                <a:latin typeface="Courier New"/>
                <a:cs typeface="Courier New"/>
              </a:rPr>
              <a:t>CTCTTGATC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5607440"/>
            <a:ext cx="86106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Is it </a:t>
            </a:r>
            <a:r>
              <a:rPr lang="en-US" sz="2400" b="1" dirty="0">
                <a:solidFill>
                  <a:schemeClr val="tx1"/>
                </a:solidFill>
              </a:rPr>
              <a:t>STATISTICALLY</a:t>
            </a:r>
            <a:r>
              <a:rPr lang="en-US" sz="2400" dirty="0">
                <a:solidFill>
                  <a:schemeClr val="tx1"/>
                </a:solidFill>
              </a:rPr>
              <a:t> surprising to find a 9-mer appearing </a:t>
            </a:r>
            <a:r>
              <a:rPr lang="en-US" sz="2400" b="1" dirty="0">
                <a:solidFill>
                  <a:schemeClr val="tx1"/>
                </a:solidFill>
              </a:rPr>
              <a:t>3 or more </a:t>
            </a:r>
            <a:r>
              <a:rPr lang="en-US" sz="2400" dirty="0">
                <a:solidFill>
                  <a:schemeClr val="tx1"/>
                </a:solidFill>
              </a:rPr>
              <a:t>times within ≈ 500 nucleotides?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994680"/>
            <a:ext cx="8534400" cy="20574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atcaatgatcaacgtaagcttctaagc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gtgctcacacagtttatccacaacctgagtggatgacatcaagataggtcgttgtatctccttcctctcgtactctcatgaccacggaaag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agaggatgatttcttggccatatcgcaatgaatacttgtgacttgtgcttccaattgacatcttcagcgccatattgcgctggccaaggtgacggagcgggattacgaaagcatgatcatggctgttgttctgtttatcttgttttgactgagacttgttaggatagacggtttttcatcactgactagccaaagccttactctgcctgacatcgaccgtaaattgataatgaatttacatgcttccgcgacgatttacct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cgatccgattgaagatcttcaattgttaattctcttgcctcgactcatagccatgatgagct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gtttccttaaccctctattttttacggaaga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ctgctgct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cgtttc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6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1462704" cy="1116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1403E-52A9-D847-91BD-F6065DAE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2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8245" y="1676400"/>
            <a:ext cx="6615109" cy="3342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Before a Cell Divides, it Must Replicate its Genome</a:t>
            </a:r>
            <a:r>
              <a:rPr lang="en-US" sz="3600" b="1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76800" y="27432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2743200"/>
            <a:ext cx="381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3E35B-80DF-A448-BADD-167184AF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Hidden Message Found!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191000"/>
            <a:ext cx="8534400" cy="15636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ATGATCAAG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||||||||| </a:t>
            </a:r>
            <a:r>
              <a:rPr lang="en-US" sz="2400" dirty="0"/>
              <a:t>are </a:t>
            </a:r>
            <a:r>
              <a:rPr lang="en-US" sz="2400" b="1" dirty="0"/>
              <a:t>reverse complements</a:t>
            </a:r>
            <a:r>
              <a:rPr lang="en-US" sz="2400" dirty="0"/>
              <a:t> and likely </a:t>
            </a:r>
            <a:r>
              <a:rPr lang="en-US" sz="2400" b="1" i="1" dirty="0" err="1">
                <a:solidFill>
                  <a:srgbClr val="0000FF"/>
                </a:solidFill>
              </a:rPr>
              <a:t>DnaA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boxes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TACTAGTTC  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</a:t>
            </a:r>
            <a:r>
              <a:rPr lang="en-US" sz="2400" b="1" i="1" dirty="0" err="1">
                <a:solidFill>
                  <a:srgbClr val="0000FF"/>
                </a:solidFill>
                <a:latin typeface="+mj-lt"/>
                <a:cs typeface="Courier New" pitchFamily="49" charset="0"/>
              </a:rPr>
              <a:t>DnaA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does not care what strand to bind to)                                                              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919443"/>
            <a:ext cx="85344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It is </a:t>
            </a:r>
            <a:r>
              <a:rPr lang="en-US" sz="2400" b="1" dirty="0"/>
              <a:t>VERY SURPRISING </a:t>
            </a:r>
            <a:r>
              <a:rPr lang="en-US" sz="2400" dirty="0"/>
              <a:t>to find a 9-mer appearing </a:t>
            </a:r>
            <a:r>
              <a:rPr lang="en-US" sz="2400" b="1" dirty="0"/>
              <a:t>6 or more </a:t>
            </a:r>
            <a:r>
              <a:rPr lang="en-US" sz="2400" dirty="0"/>
              <a:t> times (counting reverse complements) within a short ≈ 500 nucleotides.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994680"/>
            <a:ext cx="8534400" cy="20574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atcaatgatcaacgtaagcttctaagc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gtgctcacacagtttatccacaacctgagtggatgacatcaagataggtcgttgtatctccttcctctcgtactctcatgaccacggaaag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agaggatgatttcttggccatatcgcaatgaatacttgtgacttgtgcttccaattgacatcttcagcgccatattgcgctggccaaggtgacggagcgggattacgaaagcatgatcatggctgttgttctgtttatcttgttttgactgagacttgttaggatagacggtttttcatcactgactagccaaagccttactctgcctgacatcgaccgtaaattgataatgaatttacatgcttccgcgacgatttacct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cgatccgattgaagatcttcaattgttaattctcttgcctcgactcatagccatgatgagct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gtttccttaaccctctattttttacggaaga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ctgctgct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cgtttc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8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1462704" cy="1116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1000" y="4211445"/>
            <a:ext cx="1673352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1000" y="5410200"/>
            <a:ext cx="160020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F51DD-D51A-3A44-A48F-3499BAF8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28600"/>
            <a:ext cx="8267700" cy="1143000"/>
          </a:xfrm>
          <a:effectLst/>
        </p:spPr>
        <p:txBody>
          <a:bodyPr>
            <a:noAutofit/>
          </a:bodyPr>
          <a:lstStyle/>
          <a:p>
            <a:r>
              <a:rPr lang="en-US" sz="3600" dirty="0"/>
              <a:t>Can we Now Find Hidden Messages in </a:t>
            </a:r>
            <a:r>
              <a:rPr lang="en-US" sz="3600" i="1" dirty="0" err="1"/>
              <a:t>Thermotoga</a:t>
            </a:r>
            <a:r>
              <a:rPr lang="en-US" sz="3600" i="1" dirty="0"/>
              <a:t> </a:t>
            </a:r>
            <a:r>
              <a:rPr lang="en-US" sz="3600" i="1" dirty="0" err="1"/>
              <a:t>petrophila</a:t>
            </a:r>
            <a:r>
              <a:rPr lang="en-US" sz="3600" i="1" dirty="0"/>
              <a:t>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48920"/>
            <a:ext cx="83058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single occurrence of </a:t>
            </a:r>
            <a:r>
              <a:rPr lang="en-US" sz="2400" b="1" dirty="0">
                <a:solidFill>
                  <a:srgbClr val="00B050"/>
                </a:solidFill>
                <a:latin typeface="Courier New"/>
                <a:cs typeface="Courier New"/>
              </a:rPr>
              <a:t>ATGATCAAG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CTTGATCAT</a:t>
            </a:r>
            <a:r>
              <a:rPr lang="en-US" sz="2400" b="1" dirty="0"/>
              <a:t> </a:t>
            </a:r>
            <a:r>
              <a:rPr lang="en-US" sz="2400" dirty="0"/>
              <a:t>from </a:t>
            </a:r>
            <a:r>
              <a:rPr lang="en-US" sz="2400" i="1" dirty="0"/>
              <a:t>Vibrio </a:t>
            </a:r>
            <a:r>
              <a:rPr lang="en-US" sz="2400" i="1" dirty="0" err="1"/>
              <a:t>Cholerae</a:t>
            </a:r>
            <a:r>
              <a:rPr lang="en-US" sz="2400" dirty="0"/>
              <a:t>!!!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5002240"/>
            <a:ext cx="8305800" cy="1107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Applying the Frequent Words Problem to this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ourier New" pitchFamily="49" charset="0"/>
              </a:rPr>
              <a:t>replication origin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AACCTACCA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ACCTACCAC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GGTAGGTTT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TGGTAGGTT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AAACCTACC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Times New Roman" pitchFamily="18" charset="0"/>
                <a:cs typeface="Courier New"/>
              </a:rPr>
              <a:t>CCTACCACC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50600"/>
            <a:ext cx="9067800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Different genomes </a:t>
            </a:r>
            <a:r>
              <a:rPr lang="en-US" sz="2400" b="1" dirty="0">
                <a:sym typeface="Wingdings"/>
              </a:rPr>
              <a:t> </a:t>
            </a:r>
            <a:r>
              <a:rPr lang="en-US" sz="2400" b="1" dirty="0"/>
              <a:t>different hidden messages (</a:t>
            </a:r>
            <a:r>
              <a:rPr lang="en-US" sz="2400" b="1" i="1" dirty="0" err="1">
                <a:solidFill>
                  <a:srgbClr val="3366FF"/>
                </a:solidFill>
              </a:rPr>
              <a:t>DnaA</a:t>
            </a:r>
            <a:r>
              <a:rPr lang="en-US" sz="2400" b="1" dirty="0">
                <a:solidFill>
                  <a:srgbClr val="3366FF"/>
                </a:solidFill>
              </a:rPr>
              <a:t> boxes</a:t>
            </a:r>
            <a:r>
              <a:rPr lang="en-US" sz="2400" b="1" dirty="0"/>
              <a:t>)</a:t>
            </a:r>
          </a:p>
        </p:txBody>
      </p:sp>
      <p:pic>
        <p:nvPicPr>
          <p:cNvPr id="4098" name="Picture 2" descr="http://farm2.staticflickr.com/1297/4678988058_95a05ebd5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50" y="347750"/>
            <a:ext cx="1023850" cy="102385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2860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actctatacctcctttttgtcgaatttgtgtgatttatagagaaaatcttattaactgaaactaaaatggtaggtttggtggtaggttttgtgtacattttgtagtatctgatttttaattacataccgtatattgtattaaattgacgaacaattgcatggaattgaatatatgcaaaacaaacctaccaccaaactctgtattgaccattttaggacaacttcagggtggtaggtttctgaagctctcatcaatagactattttagtctttacaaacaatattaccgttcagattcaagattctacaacgctgttttaatgggcgttgcagaaaacttaccacctaaaatccagtatccaagccgatttcagagaaacctaccacttacctaccacttacctaccacccgggtggtaagttgcagacattattaaaaacctcatcagaagcttgttcaaaaatttcaatactcgaaacctaccacctgcgtcccctattatttactactactaataatagcagtataattgatctgaaaagaggtggtaaaaa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3BD21-37C6-CE43-B562-6A272B3A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772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3886200"/>
            <a:ext cx="8305800" cy="1846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ngla Sangam MN"/>
              <a:ea typeface="Times New Roman" pitchFamily="18" charset="0"/>
              <a:cs typeface="Bangla Sangam MN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ngla Sangam MN"/>
                <a:ea typeface="Times New Roman" pitchFamily="18" charset="0"/>
                <a:cs typeface="Bangla Sangam MN"/>
              </a:rPr>
              <a:t>Ori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ngla Sangam MN"/>
                <a:ea typeface="Times New Roman" pitchFamily="18" charset="0"/>
                <a:cs typeface="Bangla Sangam MN"/>
              </a:rPr>
              <a:t>-Finder</a:t>
            </a:r>
            <a:r>
              <a:rPr lang="en-US" sz="2400" dirty="0">
                <a:solidFill>
                  <a:schemeClr val="tx1"/>
                </a:solidFill>
                <a:latin typeface="Bangla Sangam MN"/>
                <a:ea typeface="Times New Roman" pitchFamily="18" charset="0"/>
                <a:cs typeface="Bangla Sangam MN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ourier New" pitchFamily="49" charset="0"/>
              </a:rPr>
              <a:t>software confirms that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CCTACCACC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||||||||| 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Courier New" pitchFamily="49" charset="0"/>
              </a:rPr>
              <a:t>are candidate hidden messages.  </a:t>
            </a:r>
            <a:endParaRPr lang="en-US" sz="2400" b="1" dirty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GGATGGTGG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228600"/>
            <a:ext cx="89154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Hidden Messages in </a:t>
            </a:r>
            <a:r>
              <a:rPr lang="en-US" sz="3600" i="1" dirty="0" err="1"/>
              <a:t>Thermotoga</a:t>
            </a:r>
            <a:r>
              <a:rPr lang="en-US" sz="3600" i="1" dirty="0"/>
              <a:t> </a:t>
            </a:r>
            <a:r>
              <a:rPr lang="en-US" sz="3600" i="1" dirty="0" err="1"/>
              <a:t>petrophila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305800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We learned how to find hidden messages </a:t>
            </a:r>
            <a:r>
              <a:rPr lang="en-US" sz="2200" b="1" dirty="0">
                <a:solidFill>
                  <a:schemeClr val="tx1"/>
                </a:solidFill>
              </a:rPr>
              <a:t>IF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</a:rPr>
              <a:t>oriC</a:t>
            </a:r>
            <a:r>
              <a:rPr lang="en-US" sz="2200" b="1" dirty="0"/>
              <a:t> is given. </a:t>
            </a:r>
            <a:r>
              <a:rPr lang="en-US" sz="2200" dirty="0"/>
              <a:t>But we have no clue </a:t>
            </a:r>
            <a:r>
              <a:rPr lang="en-US" sz="2200" b="1" dirty="0">
                <a:solidFill>
                  <a:srgbClr val="000000"/>
                </a:solidFill>
              </a:rPr>
              <a:t>WHERE </a:t>
            </a:r>
            <a:r>
              <a:rPr lang="en-US" sz="2200" i="1" dirty="0" err="1"/>
              <a:t>oriC</a:t>
            </a:r>
            <a:r>
              <a:rPr lang="en-US" sz="2200" dirty="0"/>
              <a:t> is located in a (long) genome.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2860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aactctatacctcctttttgtcgaatttgtgtgatttatagagaaaatcttattaactgaaactaaaatggtaggttt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GGTGGTAGG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ttttgtgtacattttgtagtatctgatttttaattacataccgtatattgtattaaattgacgaacaattgcatggaattgaatatatgcaaaacaaa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CCTACCACC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aaactctgtattgaccattttaggacaacttcag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GGTGGTAGG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tttctgaagctctcatcaatagactattttagtctttacaaacaatattaccgttcagattcaagattctacaacgctgttttaatgggcgttgcagaaaacttaccacctaaaatccagtatccaagccgatttcagagaaacctaccacttacctaccactta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CCTACCACC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cgggtggtaagttgcagacattattaaaaacctcatcagaagcttgttcaaaaatttcaatactcgaaa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CCTACCACC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tgcgtcccctattatttactactactaataatagcagtataattgatctgaaaagaggtggtaaaaaa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7487-B42B-6B45-835B-72D081E1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/>
              <a:t>Search for Hidden Messages in Replication Origin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Some Hidden Messages are More Surprising than Others  </a:t>
            </a:r>
          </a:p>
          <a:p>
            <a:pPr lvl="1">
              <a:lnSpc>
                <a:spcPct val="12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7F7F7F"/>
                </a:solidFill>
              </a:rPr>
              <a:t>From a Biological Insight toward an Algorithm for Finding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Asymmetry of Replication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Why would a computer scientist care about </a:t>
            </a:r>
            <a:r>
              <a:rPr lang="en-US" sz="2200" dirty="0" err="1">
                <a:solidFill>
                  <a:srgbClr val="7F7F7F"/>
                </a:solidFill>
              </a:rPr>
              <a:t>assymetry</a:t>
            </a:r>
            <a:r>
              <a:rPr lang="en-US" sz="2200" dirty="0">
                <a:solidFill>
                  <a:srgbClr val="7F7F7F"/>
                </a:solidFill>
              </a:rPr>
              <a:t> of replication?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Skew Diagrams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ED66B-7EEE-1545-AA4A-359C99A5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8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10000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Replication Origin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Our strategy </a:t>
            </a:r>
            <a:r>
              <a:rPr lang="en-US" sz="2400" b="1" dirty="0">
                <a:solidFill>
                  <a:schemeClr val="tx1"/>
                </a:solidFill>
              </a:rPr>
              <a:t>BEFORE</a:t>
            </a:r>
            <a:r>
              <a:rPr lang="en-US" sz="2400" dirty="0"/>
              <a:t>:  given a previously </a:t>
            </a:r>
            <a:r>
              <a:rPr lang="en-US" sz="2400" b="1" dirty="0">
                <a:solidFill>
                  <a:srgbClr val="0000FF"/>
                </a:solidFill>
              </a:rPr>
              <a:t>known</a:t>
            </a:r>
            <a:r>
              <a:rPr lang="en-US" sz="2400" dirty="0"/>
              <a:t> </a:t>
            </a:r>
            <a:r>
              <a:rPr lang="en-US" sz="2400" i="1" dirty="0" err="1"/>
              <a:t>oriC</a:t>
            </a:r>
            <a:r>
              <a:rPr lang="en-US" sz="2400" i="1" dirty="0"/>
              <a:t> </a:t>
            </a:r>
            <a:r>
              <a:rPr lang="en-US" sz="2400" dirty="0"/>
              <a:t>(a 500-nucleotide window), find </a:t>
            </a:r>
            <a:r>
              <a:rPr lang="en-US" sz="2400" b="1" dirty="0">
                <a:solidFill>
                  <a:srgbClr val="FF0000"/>
                </a:solidFill>
              </a:rPr>
              <a:t>frequent words </a:t>
            </a:r>
            <a:r>
              <a:rPr lang="en-US" sz="2400" dirty="0"/>
              <a:t>(clumps) in </a:t>
            </a:r>
            <a:r>
              <a:rPr lang="en-US" sz="2400" i="1" dirty="0" err="1"/>
              <a:t>oriC</a:t>
            </a:r>
            <a:r>
              <a:rPr lang="en-US" sz="2400" dirty="0"/>
              <a:t> as candidate </a:t>
            </a:r>
            <a:r>
              <a:rPr lang="en-US" sz="2400" i="1" dirty="0" err="1"/>
              <a:t>DnaA</a:t>
            </a:r>
            <a:r>
              <a:rPr lang="en-US" sz="2400" dirty="0"/>
              <a:t> boxes.</a:t>
            </a:r>
          </a:p>
          <a:p>
            <a:pPr algn="ctr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0000FF"/>
                </a:solidFill>
              </a:rPr>
              <a:t>replication origin </a:t>
            </a:r>
            <a:r>
              <a:rPr lang="en-US" sz="2400" b="1" dirty="0">
                <a:solidFill>
                  <a:schemeClr val="tx1"/>
                </a:solidFill>
              </a:rPr>
              <a:t>→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frequent words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810000"/>
            <a:ext cx="7696200" cy="1588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now\AppData\Local\Microsoft\Windows\Temporary Internet Files\Content.IE5\FI73B388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191000"/>
            <a:ext cx="369744" cy="253854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4191000" y="3733800"/>
            <a:ext cx="762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733800"/>
            <a:ext cx="762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38600" y="3733800"/>
            <a:ext cx="762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6200" y="3733800"/>
            <a:ext cx="762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5C5B9-FEE4-C144-ADF3-F5672231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Replication Origin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Our strategy </a:t>
            </a:r>
            <a:r>
              <a:rPr lang="en-US" sz="2400" b="1" dirty="0">
                <a:solidFill>
                  <a:schemeClr val="tx1"/>
                </a:solidFill>
              </a:rPr>
              <a:t>BEFORE</a:t>
            </a:r>
            <a:r>
              <a:rPr lang="en-US" sz="2400" dirty="0"/>
              <a:t>:  given previously </a:t>
            </a:r>
            <a:r>
              <a:rPr lang="en-US" sz="2400" b="1" dirty="0">
                <a:solidFill>
                  <a:srgbClr val="0000FF"/>
                </a:solidFill>
              </a:rPr>
              <a:t>known</a:t>
            </a:r>
            <a:r>
              <a:rPr lang="en-US" sz="2400" dirty="0"/>
              <a:t> </a:t>
            </a:r>
            <a:r>
              <a:rPr lang="en-US" sz="2400" i="1" dirty="0" err="1"/>
              <a:t>oriC</a:t>
            </a:r>
            <a:r>
              <a:rPr lang="en-US" sz="2400" i="1" dirty="0"/>
              <a:t> </a:t>
            </a:r>
            <a:r>
              <a:rPr lang="en-US" sz="2400" dirty="0"/>
              <a:t>(a 500-nucleotide window), find </a:t>
            </a:r>
            <a:r>
              <a:rPr lang="en-US" sz="2400" b="1" dirty="0">
                <a:solidFill>
                  <a:srgbClr val="FF0000"/>
                </a:solidFill>
              </a:rPr>
              <a:t>frequent words </a:t>
            </a:r>
            <a:r>
              <a:rPr lang="en-US" sz="2400" dirty="0"/>
              <a:t>(clumps) in </a:t>
            </a:r>
            <a:r>
              <a:rPr lang="en-US" sz="2400" i="1" dirty="0" err="1"/>
              <a:t>oriC</a:t>
            </a:r>
            <a:r>
              <a:rPr lang="en-US" sz="2400" dirty="0"/>
              <a:t> as candidate </a:t>
            </a:r>
            <a:r>
              <a:rPr lang="en-US" sz="2400" i="1" dirty="0" err="1"/>
              <a:t>DnaA</a:t>
            </a:r>
            <a:r>
              <a:rPr lang="en-US" sz="2400" dirty="0"/>
              <a:t> boxes.</a:t>
            </a:r>
          </a:p>
          <a:p>
            <a:pPr algn="ctr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0000FF"/>
                </a:solidFill>
              </a:rPr>
              <a:t>replication origin </a:t>
            </a:r>
            <a:r>
              <a:rPr lang="en-US" sz="2400" b="1" dirty="0">
                <a:solidFill>
                  <a:schemeClr val="tx1"/>
                </a:solidFill>
              </a:rPr>
              <a:t>→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frequent words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810000"/>
            <a:ext cx="7696200" cy="1588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4572000"/>
            <a:ext cx="8458200" cy="838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what if the position of the replication origin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within a genome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unknown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D832B-CB90-0A47-837F-F48FB504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9113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Replication Origin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Our strategy </a:t>
            </a:r>
            <a:r>
              <a:rPr lang="en-US" sz="2400" b="1" dirty="0">
                <a:solidFill>
                  <a:schemeClr val="tx1"/>
                </a:solidFill>
              </a:rPr>
              <a:t>BEFORE</a:t>
            </a:r>
            <a:r>
              <a:rPr lang="en-US" sz="2400" dirty="0"/>
              <a:t>:  given previously </a:t>
            </a:r>
            <a:r>
              <a:rPr lang="en-US" sz="2400" b="1" dirty="0">
                <a:solidFill>
                  <a:srgbClr val="0000FF"/>
                </a:solidFill>
              </a:rPr>
              <a:t>known</a:t>
            </a:r>
            <a:r>
              <a:rPr lang="en-US" sz="2400" dirty="0"/>
              <a:t> </a:t>
            </a:r>
            <a:r>
              <a:rPr lang="en-US" sz="2400" i="1" dirty="0" err="1"/>
              <a:t>oriC</a:t>
            </a:r>
            <a:r>
              <a:rPr lang="en-US" sz="2400" i="1" dirty="0"/>
              <a:t> </a:t>
            </a:r>
            <a:r>
              <a:rPr lang="en-US" sz="2400" dirty="0"/>
              <a:t>(a 500-nucleotide window), find </a:t>
            </a:r>
            <a:r>
              <a:rPr lang="en-US" sz="2400" b="1" dirty="0">
                <a:solidFill>
                  <a:srgbClr val="FF0000"/>
                </a:solidFill>
              </a:rPr>
              <a:t>frequent words </a:t>
            </a:r>
            <a:r>
              <a:rPr lang="en-US" sz="2400" dirty="0"/>
              <a:t>(clumps) in </a:t>
            </a:r>
            <a:r>
              <a:rPr lang="en-US" sz="2400" i="1" dirty="0" err="1"/>
              <a:t>oriC</a:t>
            </a:r>
            <a:r>
              <a:rPr lang="en-US" sz="2400" dirty="0"/>
              <a:t> as candidate </a:t>
            </a:r>
            <a:r>
              <a:rPr lang="en-US" sz="2400" i="1" dirty="0" err="1"/>
              <a:t>DnaA</a:t>
            </a:r>
            <a:r>
              <a:rPr lang="en-US" sz="2400" dirty="0"/>
              <a:t> boxes.</a:t>
            </a:r>
          </a:p>
          <a:p>
            <a:pPr algn="ctr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0000FF"/>
                </a:solidFill>
              </a:rPr>
              <a:t>replication origin </a:t>
            </a:r>
            <a:r>
              <a:rPr lang="en-US" sz="2400" b="1" dirty="0">
                <a:solidFill>
                  <a:schemeClr val="tx1"/>
                </a:solidFill>
              </a:rPr>
              <a:t>→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frequent words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810000"/>
            <a:ext cx="7696200" cy="1588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snow\AppData\Local\Microsoft\Windows\Temporary Internet Files\Content.IE5\07H4AJ73\MC900432537[1]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219200" y="4165652"/>
            <a:ext cx="222146" cy="222146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862942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5284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07626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71455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43800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26771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90600" y="3505200"/>
            <a:ext cx="6858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4800600"/>
            <a:ext cx="82296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/>
              <a:t>NEW </a:t>
            </a:r>
            <a:r>
              <a:rPr lang="en-US" sz="2400" dirty="0"/>
              <a:t>strategy</a:t>
            </a:r>
            <a:r>
              <a:rPr lang="en-US" sz="2400" i="1" dirty="0"/>
              <a:t>:</a:t>
            </a:r>
            <a:r>
              <a:rPr lang="en-US" sz="2400" b="1" dirty="0"/>
              <a:t> </a:t>
            </a:r>
            <a:r>
              <a:rPr lang="en-US" sz="2400" dirty="0"/>
              <a:t>find frequent words in </a:t>
            </a:r>
            <a:r>
              <a:rPr lang="en-US" sz="2400" b="1" dirty="0"/>
              <a:t>ALL </a:t>
            </a:r>
            <a:r>
              <a:rPr lang="en-US" sz="2400" dirty="0"/>
              <a:t>windows within a genome. Windows with </a:t>
            </a:r>
            <a:r>
              <a:rPr lang="en-US" sz="2400" b="1" dirty="0"/>
              <a:t>clumps</a:t>
            </a:r>
            <a:r>
              <a:rPr lang="en-US" sz="2400" dirty="0"/>
              <a:t> of frequent words are candidate replication origins.  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frequent words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→ </a:t>
            </a:r>
            <a:r>
              <a:rPr lang="en-US" sz="2400" b="1" dirty="0">
                <a:solidFill>
                  <a:srgbClr val="0000FF"/>
                </a:solidFill>
              </a:rPr>
              <a:t>replication origin </a:t>
            </a:r>
          </a:p>
          <a:p>
            <a:pPr marL="342900" indent="-342900" algn="ctr">
              <a:spcBef>
                <a:spcPct val="20000"/>
              </a:spcBef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342900" indent="-342900" algn="ctr">
              <a:spcBef>
                <a:spcPct val="20000"/>
              </a:spcBef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1029" name="Picture 5" descr="C:\Users\snow\AppData\Local\Microsoft\Windows\Temporary Internet Files\Content.IE5\0LAKRD4H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5528" y="4114800"/>
            <a:ext cx="323850" cy="323850"/>
          </a:xfrm>
          <a:prstGeom prst="rect">
            <a:avLst/>
          </a:prstGeom>
          <a:noFill/>
        </p:spPr>
      </p:pic>
      <p:pic>
        <p:nvPicPr>
          <p:cNvPr id="24" name="Picture 4" descr="C:\Users\snow\AppData\Local\Microsoft\Windows\Temporary Internet Files\Content.IE5\07H4AJ73\MC900432537[1]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11784" y="4165652"/>
            <a:ext cx="222146" cy="222146"/>
          </a:xfrm>
          <a:prstGeom prst="rect">
            <a:avLst/>
          </a:prstGeom>
          <a:noFill/>
        </p:spPr>
      </p:pic>
      <p:pic>
        <p:nvPicPr>
          <p:cNvPr id="25" name="Picture 5" descr="C:\Users\snow\AppData\Local\Microsoft\Windows\Temporary Internet Files\Content.IE5\0LAKRD4H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1240" y="4114800"/>
            <a:ext cx="323850" cy="323850"/>
          </a:xfrm>
          <a:prstGeom prst="rect">
            <a:avLst/>
          </a:prstGeom>
          <a:noFill/>
        </p:spPr>
      </p:pic>
      <p:pic>
        <p:nvPicPr>
          <p:cNvPr id="26" name="Picture 5" descr="C:\Users\snow\AppData\Local\Microsoft\Windows\Temporary Internet Files\Content.IE5\0LAKRD4H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4368" y="4114800"/>
            <a:ext cx="323850" cy="323850"/>
          </a:xfrm>
          <a:prstGeom prst="rect">
            <a:avLst/>
          </a:prstGeom>
          <a:noFill/>
        </p:spPr>
      </p:pic>
      <p:pic>
        <p:nvPicPr>
          <p:cNvPr id="27" name="Picture 4" descr="C:\Users\snow\AppData\Local\Microsoft\Windows\Temporary Internet Files\Content.IE5\07H4AJ73\MC900432537[1]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998656" y="4165652"/>
            <a:ext cx="222146" cy="222146"/>
          </a:xfrm>
          <a:prstGeom prst="rect">
            <a:avLst/>
          </a:prstGeom>
          <a:noFill/>
        </p:spPr>
      </p:pic>
      <p:pic>
        <p:nvPicPr>
          <p:cNvPr id="28" name="Picture 5" descr="C:\Users\snow\AppData\Local\Microsoft\Windows\Temporary Internet Files\Content.IE5\0LAKRD4H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114800"/>
            <a:ext cx="323850" cy="323850"/>
          </a:xfrm>
          <a:prstGeom prst="rect">
            <a:avLst/>
          </a:prstGeom>
          <a:noFill/>
        </p:spPr>
      </p:pic>
      <p:pic>
        <p:nvPicPr>
          <p:cNvPr id="29" name="Picture 4" descr="C:\Users\snow\AppData\Local\Microsoft\Windows\Temporary Internet Files\Content.IE5\07H4AJ73\MC900432537[1]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79816" y="4165652"/>
            <a:ext cx="222146" cy="222146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1295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336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51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290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73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67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29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816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340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876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38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436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48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91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934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200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724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0772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24800" y="3733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49911-30DD-2E46-90B1-A20D8F42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8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4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7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Clump?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8229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/>
              <a:t>    Intuitive: </a:t>
            </a:r>
            <a:r>
              <a:rPr lang="en-US" sz="2400" dirty="0"/>
              <a:t>A </a:t>
            </a:r>
            <a:r>
              <a:rPr lang="en-US" sz="2400" i="1" dirty="0"/>
              <a:t>k</a:t>
            </a:r>
            <a:r>
              <a:rPr lang="en-US" sz="2400" dirty="0"/>
              <a:t>-</a:t>
            </a:r>
            <a:r>
              <a:rPr lang="en-US" sz="2400" dirty="0" err="1"/>
              <a:t>mer</a:t>
            </a:r>
            <a:r>
              <a:rPr lang="en-US" sz="2400" dirty="0"/>
              <a:t> forms a </a:t>
            </a:r>
            <a:r>
              <a:rPr lang="en-US" sz="2400" b="1" dirty="0"/>
              <a:t>clump</a:t>
            </a:r>
            <a:r>
              <a:rPr lang="en-US" sz="2400" dirty="0"/>
              <a:t> inside </a:t>
            </a:r>
            <a:r>
              <a:rPr lang="en-US" sz="2400" i="1" dirty="0"/>
              <a:t>Genome</a:t>
            </a:r>
            <a:r>
              <a:rPr lang="en-US" sz="2400" dirty="0"/>
              <a:t> if there is a </a:t>
            </a:r>
            <a:r>
              <a:rPr lang="en-US" sz="2400" b="1" dirty="0">
                <a:solidFill>
                  <a:srgbClr val="FF0000"/>
                </a:solidFill>
              </a:rPr>
              <a:t>short</a:t>
            </a:r>
            <a:r>
              <a:rPr lang="en-US" sz="2400" dirty="0"/>
              <a:t> interval of </a:t>
            </a:r>
            <a:r>
              <a:rPr lang="en-US" sz="2400" i="1" dirty="0"/>
              <a:t>Genome </a:t>
            </a:r>
            <a:r>
              <a:rPr lang="en-US" sz="2400" dirty="0"/>
              <a:t>in which it appears </a:t>
            </a:r>
            <a:r>
              <a:rPr lang="en-US" sz="2400" b="1" dirty="0">
                <a:solidFill>
                  <a:srgbClr val="0000FF"/>
                </a:solidFill>
              </a:rPr>
              <a:t>many</a:t>
            </a:r>
            <a:r>
              <a:rPr lang="en-US" sz="2400" dirty="0"/>
              <a:t> times.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71600"/>
            <a:ext cx="8229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/>
              <a:t>    Formal</a:t>
            </a:r>
            <a:r>
              <a:rPr lang="en-US" sz="2400" dirty="0"/>
              <a:t>: A </a:t>
            </a:r>
            <a:r>
              <a:rPr lang="en-US" sz="2400" i="1" dirty="0"/>
              <a:t>k</a:t>
            </a:r>
            <a:r>
              <a:rPr lang="en-US" sz="2400" dirty="0"/>
              <a:t>-</a:t>
            </a:r>
            <a:r>
              <a:rPr lang="en-US" sz="2400" dirty="0" err="1"/>
              <a:t>mer</a:t>
            </a:r>
            <a:r>
              <a:rPr lang="en-US" sz="2400" dirty="0"/>
              <a:t> forms an (</a:t>
            </a:r>
            <a:r>
              <a:rPr lang="en-US" sz="2400" b="1" i="1" dirty="0">
                <a:solidFill>
                  <a:srgbClr val="FF0000"/>
                </a:solidFill>
              </a:rPr>
              <a:t>L</a:t>
            </a:r>
            <a:r>
              <a:rPr lang="en-US" sz="2400" b="1" i="1" dirty="0"/>
              <a:t>, </a:t>
            </a:r>
            <a:r>
              <a:rPr lang="en-US" sz="2400" b="1" i="1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)-</a:t>
            </a:r>
            <a:r>
              <a:rPr lang="en-US" sz="2400" b="1" dirty="0"/>
              <a:t>clump</a:t>
            </a:r>
            <a:r>
              <a:rPr lang="en-US" sz="2400" dirty="0"/>
              <a:t> inside </a:t>
            </a:r>
            <a:r>
              <a:rPr lang="en-US" sz="2400" i="1" dirty="0"/>
              <a:t>Genome</a:t>
            </a:r>
            <a:r>
              <a:rPr lang="en-US" sz="2400" dirty="0"/>
              <a:t> if there is a </a:t>
            </a:r>
            <a:r>
              <a:rPr lang="en-US" sz="2400" b="1" dirty="0">
                <a:solidFill>
                  <a:srgbClr val="FF0000"/>
                </a:solidFill>
              </a:rPr>
              <a:t>short</a:t>
            </a:r>
            <a:r>
              <a:rPr lang="en-US" sz="2400" dirty="0"/>
              <a:t> (length </a:t>
            </a:r>
            <a:r>
              <a:rPr lang="en-US" sz="2400" b="1" i="1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) interval of </a:t>
            </a:r>
            <a:r>
              <a:rPr lang="en-US" sz="2400" i="1" dirty="0"/>
              <a:t>Genome </a:t>
            </a:r>
            <a:r>
              <a:rPr lang="en-US" sz="2400" dirty="0"/>
              <a:t>in which it appears </a:t>
            </a:r>
            <a:r>
              <a:rPr lang="en-US" sz="2400" b="1" dirty="0">
                <a:solidFill>
                  <a:srgbClr val="0000FF"/>
                </a:solidFill>
              </a:rPr>
              <a:t>many</a:t>
            </a:r>
            <a:r>
              <a:rPr lang="en-US" sz="2400" dirty="0"/>
              <a:t> (at least </a:t>
            </a:r>
            <a:r>
              <a:rPr lang="en-US" sz="2400" b="1" i="1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) times.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005224"/>
            <a:ext cx="8229600" cy="20867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/>
              <a:t>Clump Finding Problem. </a:t>
            </a:r>
            <a:r>
              <a:rPr lang="en-US" sz="2400" dirty="0"/>
              <a:t>Find patterns forming clumps in a string. 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/>
              <a:t>Input. </a:t>
            </a:r>
            <a:r>
              <a:rPr lang="en-US" sz="2400" dirty="0"/>
              <a:t>A string </a:t>
            </a:r>
            <a:r>
              <a:rPr lang="en-US" sz="2400" i="1" dirty="0"/>
              <a:t>Genome</a:t>
            </a:r>
            <a:r>
              <a:rPr lang="en-US" sz="2400" dirty="0"/>
              <a:t> and integers </a:t>
            </a:r>
            <a:r>
              <a:rPr lang="en-US" sz="2400" i="1" dirty="0"/>
              <a:t>k</a:t>
            </a:r>
            <a:r>
              <a:rPr lang="en-US" sz="2400" dirty="0"/>
              <a:t> (length of a pattern), </a:t>
            </a:r>
            <a:r>
              <a:rPr lang="en-US" sz="2400" b="1" i="1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 (window length), and </a:t>
            </a:r>
            <a:r>
              <a:rPr lang="en-US" sz="2400" b="1" i="1" dirty="0">
                <a:solidFill>
                  <a:srgbClr val="0000FF"/>
                </a:solidFill>
              </a:rPr>
              <a:t>t</a:t>
            </a:r>
            <a:r>
              <a:rPr lang="en-US" sz="2400" i="1" dirty="0"/>
              <a:t> </a:t>
            </a:r>
            <a:r>
              <a:rPr lang="en-US" sz="2400" dirty="0"/>
              <a:t>(number of patterns in a clump).  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/>
              <a:t>Output. </a:t>
            </a:r>
            <a:r>
              <a:rPr lang="en-US" sz="2400" dirty="0"/>
              <a:t>All </a:t>
            </a:r>
            <a:r>
              <a:rPr lang="en-US" sz="2400" i="1" dirty="0"/>
              <a:t>k</a:t>
            </a:r>
            <a:r>
              <a:rPr lang="en-US" sz="2400" dirty="0"/>
              <a:t>-</a:t>
            </a:r>
            <a:r>
              <a:rPr lang="en-US" sz="2400" dirty="0" err="1"/>
              <a:t>mers</a:t>
            </a:r>
            <a:r>
              <a:rPr lang="en-US" sz="2400" dirty="0"/>
              <a:t> forming </a:t>
            </a:r>
            <a:r>
              <a:rPr lang="en-US" sz="2400" i="1" dirty="0"/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L</a:t>
            </a:r>
            <a:r>
              <a:rPr lang="en-US" sz="2400" i="1" dirty="0"/>
              <a:t>, </a:t>
            </a:r>
            <a:r>
              <a:rPr lang="en-US" sz="2400" b="1" i="1" dirty="0">
                <a:solidFill>
                  <a:srgbClr val="0000FF"/>
                </a:solidFill>
              </a:rPr>
              <a:t>t</a:t>
            </a:r>
            <a:r>
              <a:rPr lang="en-US" sz="2400" i="1" dirty="0"/>
              <a:t>)-</a:t>
            </a:r>
            <a:r>
              <a:rPr lang="en-US" sz="2400" b="1" dirty="0"/>
              <a:t>clumps</a:t>
            </a:r>
            <a:r>
              <a:rPr lang="en-US" sz="2400" dirty="0"/>
              <a:t> in </a:t>
            </a:r>
            <a:r>
              <a:rPr lang="en-US" sz="2400" i="1" dirty="0"/>
              <a:t>Genome</a:t>
            </a:r>
            <a:r>
              <a:rPr lang="en-US" sz="2400" dirty="0"/>
              <a:t>.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352872"/>
            <a:ext cx="8305800" cy="1200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  <a:ea typeface="Times New Roman" pitchFamily="18" charset="0"/>
                <a:cs typeface="Arial" pitchFamily="34" charset="0"/>
              </a:rPr>
              <a:t>There exist </a:t>
            </a:r>
            <a:r>
              <a:rPr lang="en-US" sz="2400" b="1" dirty="0">
                <a:latin typeface="+mj-lt"/>
                <a:ea typeface="Times New Roman" pitchFamily="18" charset="0"/>
                <a:cs typeface="Arial" pitchFamily="34" charset="0"/>
              </a:rPr>
              <a:t>1904</a:t>
            </a:r>
            <a:r>
              <a:rPr lang="en-US" sz="2400" dirty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i="1" dirty="0">
                <a:latin typeface="+mj-lt"/>
                <a:ea typeface="Times New Roman" pitchFamily="18" charset="0"/>
                <a:cs typeface="Arial" pitchFamily="34" charset="0"/>
              </a:rPr>
              <a:t>different </a:t>
            </a:r>
            <a:r>
              <a:rPr lang="en-US" sz="2400" dirty="0">
                <a:latin typeface="+mj-lt"/>
                <a:ea typeface="Times New Roman" pitchFamily="18" charset="0"/>
                <a:cs typeface="Arial" pitchFamily="34" charset="0"/>
              </a:rPr>
              <a:t>9-mers forming (500,3)-clumps in </a:t>
            </a:r>
            <a:r>
              <a:rPr lang="en-US" sz="2400" i="1" dirty="0">
                <a:ea typeface="Times New Roman" pitchFamily="18" charset="0"/>
                <a:cs typeface="Arial" pitchFamily="34" charset="0"/>
              </a:rPr>
              <a:t>E. coli</a:t>
            </a:r>
            <a:r>
              <a:rPr lang="en-US" sz="2400" dirty="0">
                <a:ea typeface="Times New Roman" pitchFamily="18" charset="0"/>
                <a:cs typeface="Arial" pitchFamily="34" charset="0"/>
              </a:rPr>
              <a:t> genome.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b="1" dirty="0">
                <a:latin typeface="+mj-lt"/>
                <a:ea typeface="Times New Roman" pitchFamily="18" charset="0"/>
                <a:cs typeface="Arial" pitchFamily="34" charset="0"/>
              </a:rPr>
              <a:t>It is absolutely unclear which of them point to the replication origin…</a:t>
            </a:r>
            <a:endParaRPr lang="en-US" sz="2400" b="1" dirty="0">
              <a:latin typeface="+mj-lt"/>
              <a:cs typeface="Arial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1AC0D-49C4-2D4E-B12A-794B3BBB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Where in a Genome Does DNA Replication Begin?</a:t>
            </a:r>
            <a:br>
              <a:rPr lang="en-US" sz="3200" b="1" dirty="0"/>
            </a:br>
            <a:r>
              <a:rPr lang="en-US" sz="3200" i="1" dirty="0">
                <a:solidFill>
                  <a:srgbClr val="0000FF"/>
                </a:solidFill>
              </a:rPr>
              <a:t>Algorithmic Warm-Up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144000" cy="1752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Phillip </a:t>
            </a:r>
            <a:r>
              <a:rPr lang="en-US" sz="2800" dirty="0" err="1">
                <a:solidFill>
                  <a:schemeClr val="tx1"/>
                </a:solidFill>
              </a:rPr>
              <a:t>Compeau</a:t>
            </a:r>
            <a:r>
              <a:rPr lang="en-US" sz="2800" dirty="0">
                <a:solidFill>
                  <a:schemeClr val="tx1"/>
                </a:solidFill>
              </a:rPr>
              <a:t> and Pavel Pevzner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Bioinformatics Algorithms: an Active Learning Approach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©2013  by Compeau and Pevzner. All rights reserved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" y="63246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Some Hidden Messages are More Surprising than Others 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/>
              <a:t>From a Biological Insight toward an Algorithm for Finding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Asymmetry of Replication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Why would a computer scientist care about </a:t>
            </a:r>
            <a:r>
              <a:rPr lang="en-US" sz="2200" dirty="0" err="1">
                <a:solidFill>
                  <a:srgbClr val="7F7F7F"/>
                </a:solidFill>
              </a:rPr>
              <a:t>assymetry</a:t>
            </a:r>
            <a:r>
              <a:rPr lang="en-US" sz="2200" dirty="0">
                <a:solidFill>
                  <a:srgbClr val="7F7F7F"/>
                </a:solidFill>
              </a:rPr>
              <a:t> of replication?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Skew Diagrams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3FA04-3F12-7347-8FDD-1D390A63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3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dirty="0"/>
              <a:t>Replication begins in a region called the </a:t>
            </a:r>
            <a:r>
              <a:rPr lang="en-US" b="1" dirty="0"/>
              <a:t>replication origin</a:t>
            </a:r>
            <a:r>
              <a:rPr lang="en-US" dirty="0"/>
              <a:t> (</a:t>
            </a:r>
            <a:r>
              <a:rPr lang="en-US" b="1" i="1" dirty="0" err="1"/>
              <a:t>oriC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://www.uic.edu/classes/bios/bios100/lectures/bac-rep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3" b="3282"/>
          <a:stretch/>
        </p:blipFill>
        <p:spPr bwMode="auto">
          <a:xfrm>
            <a:off x="1762125" y="1478280"/>
            <a:ext cx="5705475" cy="30175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562600"/>
            <a:ext cx="7543800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Where in a genome does it all begin?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DE3E6-6F9B-EC4D-99B1-7E357207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DNA Strands Have Directions! </a:t>
            </a:r>
          </a:p>
        </p:txBody>
      </p:sp>
      <p:sp useBgFill="1">
        <p:nvSpPr>
          <p:cNvPr id="148" name="Rounded Rectangle 147"/>
          <p:cNvSpPr/>
          <p:nvPr/>
        </p:nvSpPr>
        <p:spPr>
          <a:xfrm>
            <a:off x="1351280" y="2157331"/>
            <a:ext cx="6441440" cy="392176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 useBgFill="1">
        <p:nvSpPr>
          <p:cNvPr id="149" name="Rounded Rectangle 148"/>
          <p:cNvSpPr/>
          <p:nvPr/>
        </p:nvSpPr>
        <p:spPr>
          <a:xfrm>
            <a:off x="1524000" y="2350371"/>
            <a:ext cx="6085840" cy="3535680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08191" y="170254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344191" y="239124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608191" y="2373055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42511" y="170254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034759" y="1702548"/>
            <a:ext cx="109522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020334" y="6107668"/>
            <a:ext cx="112407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11632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97001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82371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67740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3110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538480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523849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09219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494588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479958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465328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450697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36067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21436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06806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92176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78968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64337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349707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3350768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3204464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305816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91185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76555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619248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472944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32664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218033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202387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0" name="Rectangle 329"/>
          <p:cNvSpPr>
            <a:spLocks/>
          </p:cNvSpPr>
          <p:nvPr/>
        </p:nvSpPr>
        <p:spPr>
          <a:xfrm rot="1020000">
            <a:off x="1857686" y="586188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1" name="Rectangle 330"/>
          <p:cNvSpPr>
            <a:spLocks/>
          </p:cNvSpPr>
          <p:nvPr/>
        </p:nvSpPr>
        <p:spPr>
          <a:xfrm rot="2580000">
            <a:off x="1604027" y="573466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2" name="Rectangle 331"/>
          <p:cNvSpPr>
            <a:spLocks/>
          </p:cNvSpPr>
          <p:nvPr/>
        </p:nvSpPr>
        <p:spPr>
          <a:xfrm rot="1740000">
            <a:off x="1715787" y="581247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3" name="Rectangle 332"/>
          <p:cNvSpPr>
            <a:spLocks/>
          </p:cNvSpPr>
          <p:nvPr/>
        </p:nvSpPr>
        <p:spPr>
          <a:xfrm rot="2880000">
            <a:off x="1512587" y="563306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4" name="Rectangle 333"/>
          <p:cNvSpPr>
            <a:spLocks/>
          </p:cNvSpPr>
          <p:nvPr/>
        </p:nvSpPr>
        <p:spPr>
          <a:xfrm rot="3720000">
            <a:off x="1441467" y="550098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7142480" y="58860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996176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6849872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703568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6557264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6410960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6264656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2" name="Rectangle 341"/>
          <p:cNvSpPr/>
          <p:nvPr/>
        </p:nvSpPr>
        <p:spPr>
          <a:xfrm rot="8700000">
            <a:off x="7433334" y="574915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3" name="Rectangle 342"/>
          <p:cNvSpPr/>
          <p:nvPr/>
        </p:nvSpPr>
        <p:spPr>
          <a:xfrm rot="20280000">
            <a:off x="7294880" y="5835251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4" name="Rectangle 343"/>
          <p:cNvSpPr/>
          <p:nvPr/>
        </p:nvSpPr>
        <p:spPr>
          <a:xfrm rot="7800000">
            <a:off x="7543800" y="564056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5" name="Rectangle 344"/>
          <p:cNvSpPr/>
          <p:nvPr/>
        </p:nvSpPr>
        <p:spPr>
          <a:xfrm rot="7080000">
            <a:off x="7630224" y="550803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6" name="Rectangle 345"/>
          <p:cNvSpPr/>
          <p:nvPr/>
        </p:nvSpPr>
        <p:spPr>
          <a:xfrm rot="5400000">
            <a:off x="7654544" y="536997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7" name="Rectangle 346"/>
          <p:cNvSpPr/>
          <p:nvPr/>
        </p:nvSpPr>
        <p:spPr>
          <a:xfrm rot="5400000">
            <a:off x="7654544" y="52244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8" name="Rectangle 347"/>
          <p:cNvSpPr/>
          <p:nvPr/>
        </p:nvSpPr>
        <p:spPr>
          <a:xfrm rot="5400000">
            <a:off x="7654544" y="507885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9" name="Rectangle 348"/>
          <p:cNvSpPr/>
          <p:nvPr/>
        </p:nvSpPr>
        <p:spPr>
          <a:xfrm rot="5400000">
            <a:off x="7654544" y="493330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0" name="Rectangle 349"/>
          <p:cNvSpPr/>
          <p:nvPr/>
        </p:nvSpPr>
        <p:spPr>
          <a:xfrm rot="5400000">
            <a:off x="7654544" y="47877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1" name="Rectangle 350"/>
          <p:cNvSpPr/>
          <p:nvPr/>
        </p:nvSpPr>
        <p:spPr>
          <a:xfrm rot="5400000">
            <a:off x="7654544" y="464219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2" name="Rectangle 351"/>
          <p:cNvSpPr/>
          <p:nvPr/>
        </p:nvSpPr>
        <p:spPr>
          <a:xfrm rot="5400000">
            <a:off x="7654544" y="44966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3" name="Rectangle 352"/>
          <p:cNvSpPr/>
          <p:nvPr/>
        </p:nvSpPr>
        <p:spPr>
          <a:xfrm rot="5400000">
            <a:off x="7654544" y="43510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4" name="Rectangle 353"/>
          <p:cNvSpPr/>
          <p:nvPr/>
        </p:nvSpPr>
        <p:spPr>
          <a:xfrm rot="5400000">
            <a:off x="7654544" y="42055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5" name="Rectangle 354"/>
          <p:cNvSpPr/>
          <p:nvPr/>
        </p:nvSpPr>
        <p:spPr>
          <a:xfrm rot="5400000">
            <a:off x="7654544" y="4059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6" name="Rectangle 355"/>
          <p:cNvSpPr/>
          <p:nvPr/>
        </p:nvSpPr>
        <p:spPr>
          <a:xfrm rot="5400000">
            <a:off x="7654544" y="391441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7" name="Rectangle 356"/>
          <p:cNvSpPr/>
          <p:nvPr/>
        </p:nvSpPr>
        <p:spPr>
          <a:xfrm rot="5400000">
            <a:off x="7654544" y="376886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8" name="Rectangle 357"/>
          <p:cNvSpPr/>
          <p:nvPr/>
        </p:nvSpPr>
        <p:spPr>
          <a:xfrm rot="5400000">
            <a:off x="7654544" y="36233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9" name="Rectangle 358"/>
          <p:cNvSpPr/>
          <p:nvPr/>
        </p:nvSpPr>
        <p:spPr>
          <a:xfrm rot="5400000">
            <a:off x="7654544" y="347775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0" name="Rectangle 359"/>
          <p:cNvSpPr/>
          <p:nvPr/>
        </p:nvSpPr>
        <p:spPr>
          <a:xfrm rot="5400000">
            <a:off x="7654544" y="333219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1" name="Rectangle 360"/>
          <p:cNvSpPr/>
          <p:nvPr/>
        </p:nvSpPr>
        <p:spPr>
          <a:xfrm rot="5400000">
            <a:off x="7654544" y="318664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2" name="Rectangle 361"/>
          <p:cNvSpPr/>
          <p:nvPr/>
        </p:nvSpPr>
        <p:spPr>
          <a:xfrm rot="5400000">
            <a:off x="7654544" y="30410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3" name="Rectangle 362"/>
          <p:cNvSpPr/>
          <p:nvPr/>
        </p:nvSpPr>
        <p:spPr>
          <a:xfrm rot="5400000">
            <a:off x="7654544" y="289553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4" name="Rectangle 363"/>
          <p:cNvSpPr/>
          <p:nvPr/>
        </p:nvSpPr>
        <p:spPr>
          <a:xfrm rot="5400000">
            <a:off x="7654544" y="274997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5" name="Rectangle 364"/>
          <p:cNvSpPr>
            <a:spLocks/>
          </p:cNvSpPr>
          <p:nvPr/>
        </p:nvSpPr>
        <p:spPr>
          <a:xfrm rot="3720000">
            <a:off x="7595181" y="24669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6" name="Rectangle 365"/>
          <p:cNvSpPr>
            <a:spLocks/>
          </p:cNvSpPr>
          <p:nvPr/>
        </p:nvSpPr>
        <p:spPr>
          <a:xfrm rot="2880000">
            <a:off x="7493317" y="2324309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7" name="Rectangle 366"/>
          <p:cNvSpPr>
            <a:spLocks/>
          </p:cNvSpPr>
          <p:nvPr/>
        </p:nvSpPr>
        <p:spPr>
          <a:xfrm rot="1740000">
            <a:off x="7362104" y="2233604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8" name="Rectangle 367"/>
          <p:cNvSpPr>
            <a:spLocks/>
          </p:cNvSpPr>
          <p:nvPr/>
        </p:nvSpPr>
        <p:spPr>
          <a:xfrm rot="4560000">
            <a:off x="7625660" y="261751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9" name="Rectangle 368"/>
          <p:cNvSpPr/>
          <p:nvPr/>
        </p:nvSpPr>
        <p:spPr>
          <a:xfrm rot="4620000">
            <a:off x="1403040" y="53768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0" name="Rectangle 369"/>
          <p:cNvSpPr/>
          <p:nvPr/>
        </p:nvSpPr>
        <p:spPr>
          <a:xfrm rot="5400000">
            <a:off x="1398016" y="52312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1" name="Rectangle 370"/>
          <p:cNvSpPr/>
          <p:nvPr/>
        </p:nvSpPr>
        <p:spPr>
          <a:xfrm rot="5400000">
            <a:off x="1398016" y="508569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2" name="Rectangle 371"/>
          <p:cNvSpPr/>
          <p:nvPr/>
        </p:nvSpPr>
        <p:spPr>
          <a:xfrm rot="5400000">
            <a:off x="1398016" y="494014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3" name="Rectangle 372"/>
          <p:cNvSpPr/>
          <p:nvPr/>
        </p:nvSpPr>
        <p:spPr>
          <a:xfrm rot="5400000">
            <a:off x="1398016" y="47945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4" name="Rectangle 373"/>
          <p:cNvSpPr/>
          <p:nvPr/>
        </p:nvSpPr>
        <p:spPr>
          <a:xfrm rot="5400000">
            <a:off x="1398016" y="464903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5" name="Rectangle 374"/>
          <p:cNvSpPr/>
          <p:nvPr/>
        </p:nvSpPr>
        <p:spPr>
          <a:xfrm rot="5400000">
            <a:off x="1398016" y="450347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6" name="Rectangle 375"/>
          <p:cNvSpPr/>
          <p:nvPr/>
        </p:nvSpPr>
        <p:spPr>
          <a:xfrm rot="5400000">
            <a:off x="1398016" y="435792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7" name="Rectangle 376"/>
          <p:cNvSpPr/>
          <p:nvPr/>
        </p:nvSpPr>
        <p:spPr>
          <a:xfrm rot="5400000">
            <a:off x="1398016" y="421236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8" name="Rectangle 377"/>
          <p:cNvSpPr/>
          <p:nvPr/>
        </p:nvSpPr>
        <p:spPr>
          <a:xfrm rot="5400000">
            <a:off x="1398016" y="40668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9" name="Rectangle 378"/>
          <p:cNvSpPr/>
          <p:nvPr/>
        </p:nvSpPr>
        <p:spPr>
          <a:xfrm rot="5400000">
            <a:off x="1398016" y="392125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0" name="Rectangle 379"/>
          <p:cNvSpPr/>
          <p:nvPr/>
        </p:nvSpPr>
        <p:spPr>
          <a:xfrm rot="5400000">
            <a:off x="1398016" y="377570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1" name="Rectangle 380"/>
          <p:cNvSpPr/>
          <p:nvPr/>
        </p:nvSpPr>
        <p:spPr>
          <a:xfrm rot="5400000">
            <a:off x="1398016" y="3630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2" name="Rectangle 381"/>
          <p:cNvSpPr/>
          <p:nvPr/>
        </p:nvSpPr>
        <p:spPr>
          <a:xfrm rot="5400000">
            <a:off x="1398016" y="34845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3" name="Rectangle 382"/>
          <p:cNvSpPr/>
          <p:nvPr/>
        </p:nvSpPr>
        <p:spPr>
          <a:xfrm rot="5400000">
            <a:off x="1398016" y="33390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4" name="Rectangle 383"/>
          <p:cNvSpPr/>
          <p:nvPr/>
        </p:nvSpPr>
        <p:spPr>
          <a:xfrm rot="5400000">
            <a:off x="1398016" y="31934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5" name="Rectangle 384"/>
          <p:cNvSpPr/>
          <p:nvPr/>
        </p:nvSpPr>
        <p:spPr>
          <a:xfrm rot="5400000">
            <a:off x="1398016" y="304792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6" name="Rectangle 385"/>
          <p:cNvSpPr/>
          <p:nvPr/>
        </p:nvSpPr>
        <p:spPr>
          <a:xfrm rot="5400000">
            <a:off x="1398016" y="2902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7" name="Rectangle 386"/>
          <p:cNvSpPr/>
          <p:nvPr/>
        </p:nvSpPr>
        <p:spPr>
          <a:xfrm rot="5400000">
            <a:off x="1398016" y="275681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8" name="Rectangle 387"/>
          <p:cNvSpPr/>
          <p:nvPr/>
        </p:nvSpPr>
        <p:spPr>
          <a:xfrm rot="19500000">
            <a:off x="1645377" y="228199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9" name="Rectangle 388"/>
          <p:cNvSpPr/>
          <p:nvPr/>
        </p:nvSpPr>
        <p:spPr>
          <a:xfrm rot="9480000">
            <a:off x="1783831" y="2214181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0" name="Rectangle 389"/>
          <p:cNvSpPr/>
          <p:nvPr/>
        </p:nvSpPr>
        <p:spPr>
          <a:xfrm rot="18600000">
            <a:off x="1534911" y="239057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1" name="Rectangle 390"/>
          <p:cNvSpPr/>
          <p:nvPr/>
        </p:nvSpPr>
        <p:spPr>
          <a:xfrm rot="17880000">
            <a:off x="1448487" y="25231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630657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616063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601468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586874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572279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557685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543090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528496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513901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499307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484712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470118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4555236" y="2165459"/>
            <a:ext cx="71120" cy="16459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440929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426334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411740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397145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382551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367956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353362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338767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24173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309578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294984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80389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265795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251200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36606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674441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659846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645252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2205736" y="21770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2059432" y="21770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5" name="Rectangle 424"/>
          <p:cNvSpPr/>
          <p:nvPr/>
        </p:nvSpPr>
        <p:spPr>
          <a:xfrm rot="20760000">
            <a:off x="1902136" y="218577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7046976" y="21625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6900672" y="21625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8" name="Rectangle 427"/>
          <p:cNvSpPr/>
          <p:nvPr/>
        </p:nvSpPr>
        <p:spPr>
          <a:xfrm rot="960000">
            <a:off x="7220751" y="219234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430" name="Straight Arrow Connector 429"/>
          <p:cNvCxnSpPr/>
          <p:nvPr/>
        </p:nvCxnSpPr>
        <p:spPr>
          <a:xfrm>
            <a:off x="5647971" y="2150747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 rot="10800000">
            <a:off x="3439668" y="2346998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3" name="Oval 432"/>
          <p:cNvSpPr/>
          <p:nvPr/>
        </p:nvSpPr>
        <p:spPr>
          <a:xfrm>
            <a:off x="4506976" y="2052118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3999199" y="2370880"/>
            <a:ext cx="1166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4510744" y="2258558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3982921" y="5406130"/>
            <a:ext cx="11988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37" name="6-Point Star 436"/>
          <p:cNvSpPr>
            <a:spLocks noChangeAspect="1"/>
          </p:cNvSpPr>
          <p:nvPr/>
        </p:nvSpPr>
        <p:spPr>
          <a:xfrm>
            <a:off x="4507289" y="5988229"/>
            <a:ext cx="188650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8" name="6-Point Star 437"/>
          <p:cNvSpPr>
            <a:spLocks noChangeAspect="1"/>
          </p:cNvSpPr>
          <p:nvPr/>
        </p:nvSpPr>
        <p:spPr>
          <a:xfrm>
            <a:off x="4507290" y="5790998"/>
            <a:ext cx="188649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7" name="Title 1"/>
          <p:cNvSpPr txBox="1">
            <a:spLocks/>
          </p:cNvSpPr>
          <p:nvPr/>
        </p:nvSpPr>
        <p:spPr>
          <a:xfrm>
            <a:off x="1524000" y="3657600"/>
            <a:ext cx="601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The two strands run in opposite directions</a:t>
            </a:r>
          </a:p>
          <a:p>
            <a:r>
              <a:rPr lang="en-US" sz="2400" dirty="0"/>
              <a:t>(from 5’ to 3’): 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Blue Strand Clockwise</a:t>
            </a:r>
            <a:r>
              <a:rPr lang="en-US" sz="2400" dirty="0"/>
              <a:t>, </a:t>
            </a:r>
          </a:p>
          <a:p>
            <a:r>
              <a:rPr lang="en-US" sz="2400" dirty="0">
                <a:solidFill>
                  <a:srgbClr val="008000"/>
                </a:solidFill>
              </a:rPr>
              <a:t>Green Strand Counter-Clockwise 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109951" y="1524000"/>
            <a:ext cx="1219200" cy="0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114800" y="3048000"/>
            <a:ext cx="1219200" cy="0"/>
          </a:xfrm>
          <a:prstGeom prst="straightConnector1">
            <a:avLst/>
          </a:prstGeom>
          <a:ln w="47625">
            <a:solidFill>
              <a:srgbClr val="00B050"/>
            </a:solidFill>
            <a:prstDash val="solid"/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7804-4E6B-724C-A6E9-D1A1E33C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DNA Strands Have Directions</a:t>
            </a:r>
          </a:p>
        </p:txBody>
      </p:sp>
      <p:sp useBgFill="1">
        <p:nvSpPr>
          <p:cNvPr id="148" name="Rounded Rectangle 147"/>
          <p:cNvSpPr/>
          <p:nvPr/>
        </p:nvSpPr>
        <p:spPr>
          <a:xfrm>
            <a:off x="1351280" y="2157331"/>
            <a:ext cx="6441440" cy="392176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 useBgFill="1">
        <p:nvSpPr>
          <p:cNvPr id="149" name="Rounded Rectangle 148"/>
          <p:cNvSpPr/>
          <p:nvPr/>
        </p:nvSpPr>
        <p:spPr>
          <a:xfrm>
            <a:off x="1524000" y="2350371"/>
            <a:ext cx="6085840" cy="3535680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608191" y="170254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344191" y="239124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608191" y="2373055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42511" y="170254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034759" y="1702548"/>
            <a:ext cx="109522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020334" y="6107668"/>
            <a:ext cx="112407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11632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97001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82371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67740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3110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538480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523849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509219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494588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479958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465328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4506976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360672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214368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068064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921760" y="58962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78968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64337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349707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3350768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3204464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305816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91185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76555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619248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2472944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326640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2180336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2023872" y="59044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0" name="Rectangle 329"/>
          <p:cNvSpPr>
            <a:spLocks/>
          </p:cNvSpPr>
          <p:nvPr/>
        </p:nvSpPr>
        <p:spPr>
          <a:xfrm rot="1020000">
            <a:off x="1857686" y="586188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1" name="Rectangle 330"/>
          <p:cNvSpPr>
            <a:spLocks/>
          </p:cNvSpPr>
          <p:nvPr/>
        </p:nvSpPr>
        <p:spPr>
          <a:xfrm rot="2580000">
            <a:off x="1604027" y="573466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2" name="Rectangle 331"/>
          <p:cNvSpPr>
            <a:spLocks/>
          </p:cNvSpPr>
          <p:nvPr/>
        </p:nvSpPr>
        <p:spPr>
          <a:xfrm rot="1740000">
            <a:off x="1715787" y="581247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3" name="Rectangle 332"/>
          <p:cNvSpPr>
            <a:spLocks/>
          </p:cNvSpPr>
          <p:nvPr/>
        </p:nvSpPr>
        <p:spPr>
          <a:xfrm rot="2880000">
            <a:off x="1512587" y="563306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4" name="Rectangle 333"/>
          <p:cNvSpPr>
            <a:spLocks/>
          </p:cNvSpPr>
          <p:nvPr/>
        </p:nvSpPr>
        <p:spPr>
          <a:xfrm rot="3720000">
            <a:off x="1441467" y="550098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7142480" y="58860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996176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6849872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703568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6557264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6410960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6264656" y="5906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2" name="Rectangle 341"/>
          <p:cNvSpPr/>
          <p:nvPr/>
        </p:nvSpPr>
        <p:spPr>
          <a:xfrm rot="8700000">
            <a:off x="7433334" y="574915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3" name="Rectangle 342"/>
          <p:cNvSpPr/>
          <p:nvPr/>
        </p:nvSpPr>
        <p:spPr>
          <a:xfrm rot="20280000">
            <a:off x="7294880" y="5835251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4" name="Rectangle 343"/>
          <p:cNvSpPr/>
          <p:nvPr/>
        </p:nvSpPr>
        <p:spPr>
          <a:xfrm rot="7800000">
            <a:off x="7543800" y="564056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5" name="Rectangle 344"/>
          <p:cNvSpPr/>
          <p:nvPr/>
        </p:nvSpPr>
        <p:spPr>
          <a:xfrm rot="7080000">
            <a:off x="7630224" y="550803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6" name="Rectangle 345"/>
          <p:cNvSpPr/>
          <p:nvPr/>
        </p:nvSpPr>
        <p:spPr>
          <a:xfrm rot="5400000">
            <a:off x="7654544" y="536997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7" name="Rectangle 346"/>
          <p:cNvSpPr/>
          <p:nvPr/>
        </p:nvSpPr>
        <p:spPr>
          <a:xfrm rot="5400000">
            <a:off x="7654544" y="52244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8" name="Rectangle 347"/>
          <p:cNvSpPr/>
          <p:nvPr/>
        </p:nvSpPr>
        <p:spPr>
          <a:xfrm rot="5400000">
            <a:off x="7654544" y="507885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49" name="Rectangle 348"/>
          <p:cNvSpPr/>
          <p:nvPr/>
        </p:nvSpPr>
        <p:spPr>
          <a:xfrm rot="5400000">
            <a:off x="7654544" y="493330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0" name="Rectangle 349"/>
          <p:cNvSpPr/>
          <p:nvPr/>
        </p:nvSpPr>
        <p:spPr>
          <a:xfrm rot="5400000">
            <a:off x="7654544" y="47877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1" name="Rectangle 350"/>
          <p:cNvSpPr/>
          <p:nvPr/>
        </p:nvSpPr>
        <p:spPr>
          <a:xfrm rot="5400000">
            <a:off x="7654544" y="464219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2" name="Rectangle 351"/>
          <p:cNvSpPr/>
          <p:nvPr/>
        </p:nvSpPr>
        <p:spPr>
          <a:xfrm rot="5400000">
            <a:off x="7654544" y="44966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3" name="Rectangle 352"/>
          <p:cNvSpPr/>
          <p:nvPr/>
        </p:nvSpPr>
        <p:spPr>
          <a:xfrm rot="5400000">
            <a:off x="7654544" y="43510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4" name="Rectangle 353"/>
          <p:cNvSpPr/>
          <p:nvPr/>
        </p:nvSpPr>
        <p:spPr>
          <a:xfrm rot="5400000">
            <a:off x="7654544" y="42055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5" name="Rectangle 354"/>
          <p:cNvSpPr/>
          <p:nvPr/>
        </p:nvSpPr>
        <p:spPr>
          <a:xfrm rot="5400000">
            <a:off x="7654544" y="4059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6" name="Rectangle 355"/>
          <p:cNvSpPr/>
          <p:nvPr/>
        </p:nvSpPr>
        <p:spPr>
          <a:xfrm rot="5400000">
            <a:off x="7654544" y="391441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7" name="Rectangle 356"/>
          <p:cNvSpPr/>
          <p:nvPr/>
        </p:nvSpPr>
        <p:spPr>
          <a:xfrm rot="5400000">
            <a:off x="7654544" y="376886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8" name="Rectangle 357"/>
          <p:cNvSpPr/>
          <p:nvPr/>
        </p:nvSpPr>
        <p:spPr>
          <a:xfrm rot="5400000">
            <a:off x="7654544" y="36233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59" name="Rectangle 358"/>
          <p:cNvSpPr/>
          <p:nvPr/>
        </p:nvSpPr>
        <p:spPr>
          <a:xfrm rot="5400000">
            <a:off x="7654544" y="347775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0" name="Rectangle 359"/>
          <p:cNvSpPr/>
          <p:nvPr/>
        </p:nvSpPr>
        <p:spPr>
          <a:xfrm rot="5400000">
            <a:off x="7654544" y="333219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1" name="Rectangle 360"/>
          <p:cNvSpPr/>
          <p:nvPr/>
        </p:nvSpPr>
        <p:spPr>
          <a:xfrm rot="5400000">
            <a:off x="7654544" y="318664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2" name="Rectangle 361"/>
          <p:cNvSpPr/>
          <p:nvPr/>
        </p:nvSpPr>
        <p:spPr>
          <a:xfrm rot="5400000">
            <a:off x="7654544" y="30410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3" name="Rectangle 362"/>
          <p:cNvSpPr/>
          <p:nvPr/>
        </p:nvSpPr>
        <p:spPr>
          <a:xfrm rot="5400000">
            <a:off x="7654544" y="289553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4" name="Rectangle 363"/>
          <p:cNvSpPr/>
          <p:nvPr/>
        </p:nvSpPr>
        <p:spPr>
          <a:xfrm rot="5400000">
            <a:off x="7654544" y="274997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5" name="Rectangle 364"/>
          <p:cNvSpPr>
            <a:spLocks/>
          </p:cNvSpPr>
          <p:nvPr/>
        </p:nvSpPr>
        <p:spPr>
          <a:xfrm rot="3720000">
            <a:off x="7595181" y="24669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6" name="Rectangle 365"/>
          <p:cNvSpPr>
            <a:spLocks/>
          </p:cNvSpPr>
          <p:nvPr/>
        </p:nvSpPr>
        <p:spPr>
          <a:xfrm rot="2880000">
            <a:off x="7493317" y="2324309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7" name="Rectangle 366"/>
          <p:cNvSpPr>
            <a:spLocks/>
          </p:cNvSpPr>
          <p:nvPr/>
        </p:nvSpPr>
        <p:spPr>
          <a:xfrm rot="1740000">
            <a:off x="7362104" y="2233604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8" name="Rectangle 367"/>
          <p:cNvSpPr>
            <a:spLocks/>
          </p:cNvSpPr>
          <p:nvPr/>
        </p:nvSpPr>
        <p:spPr>
          <a:xfrm rot="4560000">
            <a:off x="7625660" y="261751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69" name="Rectangle 368"/>
          <p:cNvSpPr/>
          <p:nvPr/>
        </p:nvSpPr>
        <p:spPr>
          <a:xfrm rot="4620000">
            <a:off x="1403040" y="53768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0" name="Rectangle 369"/>
          <p:cNvSpPr/>
          <p:nvPr/>
        </p:nvSpPr>
        <p:spPr>
          <a:xfrm rot="5400000">
            <a:off x="1398016" y="52312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1" name="Rectangle 370"/>
          <p:cNvSpPr/>
          <p:nvPr/>
        </p:nvSpPr>
        <p:spPr>
          <a:xfrm rot="5400000">
            <a:off x="1398016" y="508569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2" name="Rectangle 371"/>
          <p:cNvSpPr/>
          <p:nvPr/>
        </p:nvSpPr>
        <p:spPr>
          <a:xfrm rot="5400000">
            <a:off x="1398016" y="494014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3" name="Rectangle 372"/>
          <p:cNvSpPr/>
          <p:nvPr/>
        </p:nvSpPr>
        <p:spPr>
          <a:xfrm rot="5400000">
            <a:off x="1398016" y="47945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4" name="Rectangle 373"/>
          <p:cNvSpPr/>
          <p:nvPr/>
        </p:nvSpPr>
        <p:spPr>
          <a:xfrm rot="5400000">
            <a:off x="1398016" y="464903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5" name="Rectangle 374"/>
          <p:cNvSpPr/>
          <p:nvPr/>
        </p:nvSpPr>
        <p:spPr>
          <a:xfrm rot="5400000">
            <a:off x="1398016" y="450347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6" name="Rectangle 375"/>
          <p:cNvSpPr/>
          <p:nvPr/>
        </p:nvSpPr>
        <p:spPr>
          <a:xfrm rot="5400000">
            <a:off x="1398016" y="435792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7" name="Rectangle 376"/>
          <p:cNvSpPr/>
          <p:nvPr/>
        </p:nvSpPr>
        <p:spPr>
          <a:xfrm rot="5400000">
            <a:off x="1398016" y="421236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8" name="Rectangle 377"/>
          <p:cNvSpPr/>
          <p:nvPr/>
        </p:nvSpPr>
        <p:spPr>
          <a:xfrm rot="5400000">
            <a:off x="1398016" y="40668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79" name="Rectangle 378"/>
          <p:cNvSpPr/>
          <p:nvPr/>
        </p:nvSpPr>
        <p:spPr>
          <a:xfrm rot="5400000">
            <a:off x="1398016" y="392125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0" name="Rectangle 379"/>
          <p:cNvSpPr/>
          <p:nvPr/>
        </p:nvSpPr>
        <p:spPr>
          <a:xfrm rot="5400000">
            <a:off x="1398016" y="377570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1" name="Rectangle 380"/>
          <p:cNvSpPr/>
          <p:nvPr/>
        </p:nvSpPr>
        <p:spPr>
          <a:xfrm rot="5400000">
            <a:off x="1398016" y="3630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2" name="Rectangle 381"/>
          <p:cNvSpPr/>
          <p:nvPr/>
        </p:nvSpPr>
        <p:spPr>
          <a:xfrm rot="5400000">
            <a:off x="1398016" y="34845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3" name="Rectangle 382"/>
          <p:cNvSpPr/>
          <p:nvPr/>
        </p:nvSpPr>
        <p:spPr>
          <a:xfrm rot="5400000">
            <a:off x="1398016" y="33390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4" name="Rectangle 383"/>
          <p:cNvSpPr/>
          <p:nvPr/>
        </p:nvSpPr>
        <p:spPr>
          <a:xfrm rot="5400000">
            <a:off x="1398016" y="31934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5" name="Rectangle 384"/>
          <p:cNvSpPr/>
          <p:nvPr/>
        </p:nvSpPr>
        <p:spPr>
          <a:xfrm rot="5400000">
            <a:off x="1398016" y="304792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6" name="Rectangle 385"/>
          <p:cNvSpPr/>
          <p:nvPr/>
        </p:nvSpPr>
        <p:spPr>
          <a:xfrm rot="5400000">
            <a:off x="1398016" y="29023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7" name="Rectangle 386"/>
          <p:cNvSpPr/>
          <p:nvPr/>
        </p:nvSpPr>
        <p:spPr>
          <a:xfrm rot="5400000">
            <a:off x="1398016" y="275681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8" name="Rectangle 387"/>
          <p:cNvSpPr/>
          <p:nvPr/>
        </p:nvSpPr>
        <p:spPr>
          <a:xfrm rot="19500000">
            <a:off x="1645377" y="228199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89" name="Rectangle 388"/>
          <p:cNvSpPr/>
          <p:nvPr/>
        </p:nvSpPr>
        <p:spPr>
          <a:xfrm rot="9480000">
            <a:off x="1783831" y="2214181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0" name="Rectangle 389"/>
          <p:cNvSpPr/>
          <p:nvPr/>
        </p:nvSpPr>
        <p:spPr>
          <a:xfrm rot="18600000">
            <a:off x="1534911" y="239057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1" name="Rectangle 390"/>
          <p:cNvSpPr/>
          <p:nvPr/>
        </p:nvSpPr>
        <p:spPr>
          <a:xfrm rot="17880000">
            <a:off x="1448487" y="25231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630657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616063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601468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586874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572279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557685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543090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528496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513901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499307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484712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470118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4555236" y="2165459"/>
            <a:ext cx="71120" cy="16459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440929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426334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411740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397145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382551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367956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353362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338767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24173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309578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294984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80389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265795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251200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36606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674441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6598466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6452521" y="21654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2205736" y="21770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2059432" y="21770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5" name="Rectangle 424"/>
          <p:cNvSpPr/>
          <p:nvPr/>
        </p:nvSpPr>
        <p:spPr>
          <a:xfrm rot="20760000">
            <a:off x="1902136" y="218577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7046976" y="21625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6900672" y="21625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28" name="Rectangle 427"/>
          <p:cNvSpPr/>
          <p:nvPr/>
        </p:nvSpPr>
        <p:spPr>
          <a:xfrm rot="960000">
            <a:off x="7220751" y="219234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430" name="Straight Arrow Connector 429"/>
          <p:cNvCxnSpPr/>
          <p:nvPr/>
        </p:nvCxnSpPr>
        <p:spPr>
          <a:xfrm>
            <a:off x="5647971" y="2150747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 rot="10800000">
            <a:off x="3439668" y="2346998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3" name="Oval 432"/>
          <p:cNvSpPr/>
          <p:nvPr/>
        </p:nvSpPr>
        <p:spPr>
          <a:xfrm>
            <a:off x="4506976" y="2052118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3999199" y="2370880"/>
            <a:ext cx="1166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4510744" y="2258558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3982921" y="5406130"/>
            <a:ext cx="11988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37" name="6-Point Star 436"/>
          <p:cNvSpPr>
            <a:spLocks noChangeAspect="1"/>
          </p:cNvSpPr>
          <p:nvPr/>
        </p:nvSpPr>
        <p:spPr>
          <a:xfrm>
            <a:off x="4507289" y="5988229"/>
            <a:ext cx="188650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8" name="6-Point Star 437"/>
          <p:cNvSpPr>
            <a:spLocks noChangeAspect="1"/>
          </p:cNvSpPr>
          <p:nvPr/>
        </p:nvSpPr>
        <p:spPr>
          <a:xfrm>
            <a:off x="4507290" y="5790998"/>
            <a:ext cx="188649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7" name="TextBox 146"/>
          <p:cNvSpPr txBox="1"/>
          <p:nvPr/>
        </p:nvSpPr>
        <p:spPr>
          <a:xfrm>
            <a:off x="1905000" y="3733800"/>
            <a:ext cx="5257800" cy="8925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If you were a DNA Polymerase, how would you replicate a genome???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7B454-7A14-EA44-A3B8-FF72E78E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7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/>
              <a:t>Four DNA Polymerases Do the Job</a:t>
            </a:r>
          </a:p>
        </p:txBody>
      </p:sp>
      <p:sp useBgFill="1">
        <p:nvSpPr>
          <p:cNvPr id="168" name="Freeform 167"/>
          <p:cNvSpPr/>
          <p:nvPr/>
        </p:nvSpPr>
        <p:spPr bwMode="white">
          <a:xfrm>
            <a:off x="1219200" y="1660825"/>
            <a:ext cx="6441440" cy="4529328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5787800 w 6441440"/>
              <a:gd name="connsiteY3" fmla="*/ 0 h 3921760"/>
              <a:gd name="connsiteX4" fmla="*/ 6441440 w 6441440"/>
              <a:gd name="connsiteY4" fmla="*/ 653640 h 3921760"/>
              <a:gd name="connsiteX5" fmla="*/ 6441440 w 6441440"/>
              <a:gd name="connsiteY5" fmla="*/ 3268120 h 3921760"/>
              <a:gd name="connsiteX6" fmla="*/ 5787800 w 6441440"/>
              <a:gd name="connsiteY6" fmla="*/ 3921760 h 3921760"/>
              <a:gd name="connsiteX7" fmla="*/ 653640 w 6441440"/>
              <a:gd name="connsiteY7" fmla="*/ 3921760 h 3921760"/>
              <a:gd name="connsiteX8" fmla="*/ 0 w 6441440"/>
              <a:gd name="connsiteY8" fmla="*/ 3268120 h 3921760"/>
              <a:gd name="connsiteX9" fmla="*/ 0 w 6441440"/>
              <a:gd name="connsiteY9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4318000 w 6441440"/>
              <a:gd name="connsiteY3" fmla="*/ 0 h 3921760"/>
              <a:gd name="connsiteX4" fmla="*/ 5787800 w 6441440"/>
              <a:gd name="connsiteY4" fmla="*/ 0 h 3921760"/>
              <a:gd name="connsiteX5" fmla="*/ 6441440 w 6441440"/>
              <a:gd name="connsiteY5" fmla="*/ 653640 h 3921760"/>
              <a:gd name="connsiteX6" fmla="*/ 6441440 w 6441440"/>
              <a:gd name="connsiteY6" fmla="*/ 3268120 h 3921760"/>
              <a:gd name="connsiteX7" fmla="*/ 5787800 w 6441440"/>
              <a:gd name="connsiteY7" fmla="*/ 3921760 h 3921760"/>
              <a:gd name="connsiteX8" fmla="*/ 653640 w 6441440"/>
              <a:gd name="connsiteY8" fmla="*/ 3921760 h 3921760"/>
              <a:gd name="connsiteX9" fmla="*/ 0 w 6441440"/>
              <a:gd name="connsiteY9" fmla="*/ 3268120 h 3921760"/>
              <a:gd name="connsiteX10" fmla="*/ 0 w 6441440"/>
              <a:gd name="connsiteY10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3413760 w 6441440"/>
              <a:gd name="connsiteY3" fmla="*/ 0 h 3921760"/>
              <a:gd name="connsiteX4" fmla="*/ 4318000 w 6441440"/>
              <a:gd name="connsiteY4" fmla="*/ 0 h 3921760"/>
              <a:gd name="connsiteX5" fmla="*/ 5787800 w 6441440"/>
              <a:gd name="connsiteY5" fmla="*/ 0 h 3921760"/>
              <a:gd name="connsiteX6" fmla="*/ 6441440 w 6441440"/>
              <a:gd name="connsiteY6" fmla="*/ 653640 h 3921760"/>
              <a:gd name="connsiteX7" fmla="*/ 6441440 w 6441440"/>
              <a:gd name="connsiteY7" fmla="*/ 3268120 h 3921760"/>
              <a:gd name="connsiteX8" fmla="*/ 5787800 w 6441440"/>
              <a:gd name="connsiteY8" fmla="*/ 3921760 h 3921760"/>
              <a:gd name="connsiteX9" fmla="*/ 653640 w 6441440"/>
              <a:gd name="connsiteY9" fmla="*/ 3921760 h 3921760"/>
              <a:gd name="connsiteX10" fmla="*/ 0 w 6441440"/>
              <a:gd name="connsiteY10" fmla="*/ 3268120 h 3921760"/>
              <a:gd name="connsiteX11" fmla="*/ 0 w 6441440"/>
              <a:gd name="connsiteY11" fmla="*/ 653640 h 3921760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1440" h="4529328">
                <a:moveTo>
                  <a:pt x="0" y="1261208"/>
                </a:moveTo>
                <a:cubicBezTo>
                  <a:pt x="0" y="900213"/>
                  <a:pt x="292645" y="607568"/>
                  <a:pt x="653640" y="607568"/>
                </a:cubicBezTo>
                <a:lnTo>
                  <a:pt x="2346960" y="607568"/>
                </a:lnTo>
                <a:cubicBezTo>
                  <a:pt x="2806980" y="506307"/>
                  <a:pt x="3085253" y="0"/>
                  <a:pt x="3413760" y="0"/>
                </a:cubicBezTo>
                <a:cubicBezTo>
                  <a:pt x="3736933" y="25089"/>
                  <a:pt x="3922327" y="506307"/>
                  <a:pt x="4318000" y="607568"/>
                </a:cubicBezTo>
                <a:lnTo>
                  <a:pt x="5787800" y="607568"/>
                </a:lnTo>
                <a:cubicBezTo>
                  <a:pt x="6148795" y="607568"/>
                  <a:pt x="6441440" y="900213"/>
                  <a:pt x="6441440" y="1261208"/>
                </a:cubicBezTo>
                <a:lnTo>
                  <a:pt x="6441440" y="3875688"/>
                </a:lnTo>
                <a:cubicBezTo>
                  <a:pt x="6441440" y="4236683"/>
                  <a:pt x="6148795" y="4529328"/>
                  <a:pt x="5787800" y="4529328"/>
                </a:cubicBezTo>
                <a:lnTo>
                  <a:pt x="653640" y="4529328"/>
                </a:lnTo>
                <a:cubicBezTo>
                  <a:pt x="292645" y="4529328"/>
                  <a:pt x="0" y="4236683"/>
                  <a:pt x="0" y="3875688"/>
                </a:cubicBezTo>
                <a:lnTo>
                  <a:pt x="0" y="1261208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 useBgFill="1">
        <p:nvSpPr>
          <p:cNvPr id="175" name="Freeform 174"/>
          <p:cNvSpPr/>
          <p:nvPr/>
        </p:nvSpPr>
        <p:spPr bwMode="white">
          <a:xfrm>
            <a:off x="1384800" y="2443263"/>
            <a:ext cx="608584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2174240 w 6085840"/>
              <a:gd name="connsiteY2" fmla="*/ 0 h 3535680"/>
              <a:gd name="connsiteX3" fmla="*/ 5496548 w 6085840"/>
              <a:gd name="connsiteY3" fmla="*/ 0 h 3535680"/>
              <a:gd name="connsiteX4" fmla="*/ 6085840 w 6085840"/>
              <a:gd name="connsiteY4" fmla="*/ 589292 h 3535680"/>
              <a:gd name="connsiteX5" fmla="*/ 6085840 w 6085840"/>
              <a:gd name="connsiteY5" fmla="*/ 2946388 h 3535680"/>
              <a:gd name="connsiteX6" fmla="*/ 5496548 w 6085840"/>
              <a:gd name="connsiteY6" fmla="*/ 3535680 h 3535680"/>
              <a:gd name="connsiteX7" fmla="*/ 589292 w 6085840"/>
              <a:gd name="connsiteY7" fmla="*/ 3535680 h 3535680"/>
              <a:gd name="connsiteX8" fmla="*/ 0 w 6085840"/>
              <a:gd name="connsiteY8" fmla="*/ 2946388 h 3535680"/>
              <a:gd name="connsiteX9" fmla="*/ 0 w 6085840"/>
              <a:gd name="connsiteY9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421640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609612 h 3556000"/>
              <a:gd name="connsiteX1" fmla="*/ 589292 w 6085840"/>
              <a:gd name="connsiteY1" fmla="*/ 20320 h 3556000"/>
              <a:gd name="connsiteX2" fmla="*/ 2174240 w 6085840"/>
              <a:gd name="connsiteY2" fmla="*/ 20320 h 3556000"/>
              <a:gd name="connsiteX3" fmla="*/ 3119120 w 6085840"/>
              <a:gd name="connsiteY3" fmla="*/ 0 h 3556000"/>
              <a:gd name="connsiteX4" fmla="*/ 4216400 w 6085840"/>
              <a:gd name="connsiteY4" fmla="*/ 10160 h 3556000"/>
              <a:gd name="connsiteX5" fmla="*/ 5496548 w 6085840"/>
              <a:gd name="connsiteY5" fmla="*/ 20320 h 3556000"/>
              <a:gd name="connsiteX6" fmla="*/ 6085840 w 6085840"/>
              <a:gd name="connsiteY6" fmla="*/ 609612 h 3556000"/>
              <a:gd name="connsiteX7" fmla="*/ 6085840 w 6085840"/>
              <a:gd name="connsiteY7" fmla="*/ 2966708 h 3556000"/>
              <a:gd name="connsiteX8" fmla="*/ 5496548 w 6085840"/>
              <a:gd name="connsiteY8" fmla="*/ 3556000 h 3556000"/>
              <a:gd name="connsiteX9" fmla="*/ 589292 w 6085840"/>
              <a:gd name="connsiteY9" fmla="*/ 3556000 h 3556000"/>
              <a:gd name="connsiteX10" fmla="*/ 0 w 6085840"/>
              <a:gd name="connsiteY10" fmla="*/ 2966708 h 3556000"/>
              <a:gd name="connsiteX11" fmla="*/ 0 w 6085840"/>
              <a:gd name="connsiteY11" fmla="*/ 609612 h 355600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0" h="3545840">
                <a:moveTo>
                  <a:pt x="0" y="599452"/>
                </a:moveTo>
                <a:cubicBezTo>
                  <a:pt x="0" y="273995"/>
                  <a:pt x="263835" y="10160"/>
                  <a:pt x="589292" y="10160"/>
                </a:cubicBezTo>
                <a:lnTo>
                  <a:pt x="2174240" y="10160"/>
                </a:lnTo>
                <a:cubicBezTo>
                  <a:pt x="2621278" y="71600"/>
                  <a:pt x="2931160" y="559803"/>
                  <a:pt x="3271520" y="558110"/>
                </a:cubicBezTo>
                <a:cubicBezTo>
                  <a:pt x="3611880" y="556417"/>
                  <a:pt x="3845562" y="61440"/>
                  <a:pt x="4216400" y="0"/>
                </a:cubicBezTo>
                <a:lnTo>
                  <a:pt x="5496548" y="10160"/>
                </a:lnTo>
                <a:cubicBezTo>
                  <a:pt x="5822005" y="10160"/>
                  <a:pt x="6085840" y="273995"/>
                  <a:pt x="6085840" y="599452"/>
                </a:cubicBezTo>
                <a:lnTo>
                  <a:pt x="6085840" y="2956548"/>
                </a:lnTo>
                <a:cubicBezTo>
                  <a:pt x="6085840" y="3282005"/>
                  <a:pt x="5822005" y="3545840"/>
                  <a:pt x="5496548" y="3545840"/>
                </a:cubicBezTo>
                <a:lnTo>
                  <a:pt x="589292" y="3545840"/>
                </a:lnTo>
                <a:cubicBezTo>
                  <a:pt x="263835" y="3545840"/>
                  <a:pt x="0" y="3282005"/>
                  <a:pt x="0" y="2956548"/>
                </a:cubicBezTo>
                <a:lnTo>
                  <a:pt x="0" y="599452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7" name="TextBox 186"/>
          <p:cNvSpPr txBox="1"/>
          <p:nvPr/>
        </p:nvSpPr>
        <p:spPr>
          <a:xfrm>
            <a:off x="5493375" y="1854066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229375" y="244326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93375" y="244326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3227695" y="1891051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001504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2" name="Rectangle 191"/>
          <p:cNvSpPr/>
          <p:nvPr/>
        </p:nvSpPr>
        <p:spPr>
          <a:xfrm>
            <a:off x="5855200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3" name="Rectangle 192"/>
          <p:cNvSpPr/>
          <p:nvPr/>
        </p:nvSpPr>
        <p:spPr>
          <a:xfrm>
            <a:off x="5708896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4" name="Rectangle 193"/>
          <p:cNvSpPr/>
          <p:nvPr/>
        </p:nvSpPr>
        <p:spPr>
          <a:xfrm>
            <a:off x="5562592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7" name="Rectangle 196"/>
          <p:cNvSpPr/>
          <p:nvPr/>
        </p:nvSpPr>
        <p:spPr>
          <a:xfrm>
            <a:off x="5416288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8" name="Rectangle 197"/>
          <p:cNvSpPr/>
          <p:nvPr/>
        </p:nvSpPr>
        <p:spPr>
          <a:xfrm>
            <a:off x="5269984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9" name="Rectangle 198"/>
          <p:cNvSpPr/>
          <p:nvPr/>
        </p:nvSpPr>
        <p:spPr>
          <a:xfrm>
            <a:off x="5123680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0" name="Rectangle 209"/>
          <p:cNvSpPr/>
          <p:nvPr/>
        </p:nvSpPr>
        <p:spPr>
          <a:xfrm>
            <a:off x="4977376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2" name="Rectangle 211"/>
          <p:cNvSpPr/>
          <p:nvPr/>
        </p:nvSpPr>
        <p:spPr>
          <a:xfrm>
            <a:off x="4831072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3" name="Rectangle 212"/>
          <p:cNvSpPr/>
          <p:nvPr/>
        </p:nvSpPr>
        <p:spPr>
          <a:xfrm>
            <a:off x="4684768" y="599926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4" name="Rectangle 213"/>
          <p:cNvSpPr/>
          <p:nvPr/>
        </p:nvSpPr>
        <p:spPr>
          <a:xfrm>
            <a:off x="4538464" y="600956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5" name="Rectangle 214"/>
          <p:cNvSpPr/>
          <p:nvPr/>
        </p:nvSpPr>
        <p:spPr>
          <a:xfrm>
            <a:off x="4392160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6" name="Rectangle 215"/>
          <p:cNvSpPr/>
          <p:nvPr/>
        </p:nvSpPr>
        <p:spPr>
          <a:xfrm>
            <a:off x="4245856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7" name="Rectangle 216"/>
          <p:cNvSpPr/>
          <p:nvPr/>
        </p:nvSpPr>
        <p:spPr>
          <a:xfrm>
            <a:off x="4099552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8" name="Rectangle 217"/>
          <p:cNvSpPr/>
          <p:nvPr/>
        </p:nvSpPr>
        <p:spPr>
          <a:xfrm>
            <a:off x="3953248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9" name="Rectangle 218"/>
          <p:cNvSpPr/>
          <p:nvPr/>
        </p:nvSpPr>
        <p:spPr>
          <a:xfrm>
            <a:off x="3806944" y="60069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0" name="Rectangle 219"/>
          <p:cNvSpPr/>
          <p:nvPr/>
        </p:nvSpPr>
        <p:spPr>
          <a:xfrm>
            <a:off x="3674864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1" name="Rectangle 220"/>
          <p:cNvSpPr/>
          <p:nvPr/>
        </p:nvSpPr>
        <p:spPr>
          <a:xfrm>
            <a:off x="3528560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2" name="Rectangle 221"/>
          <p:cNvSpPr/>
          <p:nvPr/>
        </p:nvSpPr>
        <p:spPr>
          <a:xfrm>
            <a:off x="3382256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3" name="Rectangle 222"/>
          <p:cNvSpPr/>
          <p:nvPr/>
        </p:nvSpPr>
        <p:spPr>
          <a:xfrm>
            <a:off x="3235952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4" name="Rectangle 223"/>
          <p:cNvSpPr/>
          <p:nvPr/>
        </p:nvSpPr>
        <p:spPr>
          <a:xfrm>
            <a:off x="3089648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5" name="Rectangle 224"/>
          <p:cNvSpPr/>
          <p:nvPr/>
        </p:nvSpPr>
        <p:spPr>
          <a:xfrm>
            <a:off x="2943344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6" name="Rectangle 225"/>
          <p:cNvSpPr/>
          <p:nvPr/>
        </p:nvSpPr>
        <p:spPr>
          <a:xfrm>
            <a:off x="2797040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7" name="Rectangle 226"/>
          <p:cNvSpPr/>
          <p:nvPr/>
        </p:nvSpPr>
        <p:spPr>
          <a:xfrm>
            <a:off x="2650736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8" name="Rectangle 227"/>
          <p:cNvSpPr/>
          <p:nvPr/>
        </p:nvSpPr>
        <p:spPr>
          <a:xfrm>
            <a:off x="2504432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9" name="Rectangle 228"/>
          <p:cNvSpPr/>
          <p:nvPr/>
        </p:nvSpPr>
        <p:spPr>
          <a:xfrm>
            <a:off x="2358128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0" name="Rectangle 229"/>
          <p:cNvSpPr/>
          <p:nvPr/>
        </p:nvSpPr>
        <p:spPr>
          <a:xfrm>
            <a:off x="2211824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1" name="Rectangle 230"/>
          <p:cNvSpPr/>
          <p:nvPr/>
        </p:nvSpPr>
        <p:spPr>
          <a:xfrm>
            <a:off x="2065520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2" name="Rectangle 231"/>
          <p:cNvSpPr/>
          <p:nvPr/>
        </p:nvSpPr>
        <p:spPr>
          <a:xfrm>
            <a:off x="1909056" y="60072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3" name="Rectangle 232"/>
          <p:cNvSpPr>
            <a:spLocks/>
          </p:cNvSpPr>
          <p:nvPr/>
        </p:nvSpPr>
        <p:spPr>
          <a:xfrm rot="1020000">
            <a:off x="1742870" y="596493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4" name="Rectangle 233"/>
          <p:cNvSpPr>
            <a:spLocks/>
          </p:cNvSpPr>
          <p:nvPr/>
        </p:nvSpPr>
        <p:spPr>
          <a:xfrm rot="2580000">
            <a:off x="1486635" y="584029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5" name="Rectangle 234"/>
          <p:cNvSpPr>
            <a:spLocks/>
          </p:cNvSpPr>
          <p:nvPr/>
        </p:nvSpPr>
        <p:spPr>
          <a:xfrm rot="1740000">
            <a:off x="1600971" y="591552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6" name="Rectangle 235"/>
          <p:cNvSpPr>
            <a:spLocks/>
          </p:cNvSpPr>
          <p:nvPr/>
        </p:nvSpPr>
        <p:spPr>
          <a:xfrm rot="3180000">
            <a:off x="1392619" y="573611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7" name="Rectangle 236"/>
          <p:cNvSpPr>
            <a:spLocks/>
          </p:cNvSpPr>
          <p:nvPr/>
        </p:nvSpPr>
        <p:spPr>
          <a:xfrm rot="3720000">
            <a:off x="1326651" y="560403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8" name="Rectangle 237"/>
          <p:cNvSpPr/>
          <p:nvPr/>
        </p:nvSpPr>
        <p:spPr>
          <a:xfrm rot="21000000">
            <a:off x="7028458" y="5981306"/>
            <a:ext cx="71120" cy="19202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9" name="Rectangle 238"/>
          <p:cNvSpPr/>
          <p:nvPr/>
        </p:nvSpPr>
        <p:spPr>
          <a:xfrm>
            <a:off x="6881360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0" name="Rectangle 239"/>
          <p:cNvSpPr/>
          <p:nvPr/>
        </p:nvSpPr>
        <p:spPr>
          <a:xfrm>
            <a:off x="6735056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1" name="Rectangle 240"/>
          <p:cNvSpPr/>
          <p:nvPr/>
        </p:nvSpPr>
        <p:spPr>
          <a:xfrm>
            <a:off x="6588752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2" name="Rectangle 241"/>
          <p:cNvSpPr/>
          <p:nvPr/>
        </p:nvSpPr>
        <p:spPr>
          <a:xfrm>
            <a:off x="6442448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3" name="Rectangle 242"/>
          <p:cNvSpPr/>
          <p:nvPr/>
        </p:nvSpPr>
        <p:spPr>
          <a:xfrm>
            <a:off x="6296144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4" name="Rectangle 243"/>
          <p:cNvSpPr/>
          <p:nvPr/>
        </p:nvSpPr>
        <p:spPr>
          <a:xfrm>
            <a:off x="6149840" y="60094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5" name="Rectangle 244"/>
          <p:cNvSpPr/>
          <p:nvPr/>
        </p:nvSpPr>
        <p:spPr>
          <a:xfrm rot="8400000">
            <a:off x="7313320" y="5833583"/>
            <a:ext cx="71120" cy="21031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6" name="Rectangle 245"/>
          <p:cNvSpPr/>
          <p:nvPr/>
        </p:nvSpPr>
        <p:spPr>
          <a:xfrm rot="19980000">
            <a:off x="7183489" y="592475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7" name="Rectangle 246"/>
          <p:cNvSpPr/>
          <p:nvPr/>
        </p:nvSpPr>
        <p:spPr>
          <a:xfrm rot="7800000">
            <a:off x="7409560" y="5717656"/>
            <a:ext cx="71120" cy="22049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8" name="Rectangle 247"/>
          <p:cNvSpPr/>
          <p:nvPr/>
        </p:nvSpPr>
        <p:spPr>
          <a:xfrm rot="7080000">
            <a:off x="7484496" y="560593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9" name="Rectangle 248"/>
          <p:cNvSpPr/>
          <p:nvPr/>
        </p:nvSpPr>
        <p:spPr>
          <a:xfrm rot="5400000">
            <a:off x="7523400" y="5454123"/>
            <a:ext cx="71120" cy="18694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0" name="Rectangle 249"/>
          <p:cNvSpPr/>
          <p:nvPr/>
        </p:nvSpPr>
        <p:spPr>
          <a:xfrm rot="5400000">
            <a:off x="7534576" y="53274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1" name="Rectangle 250"/>
          <p:cNvSpPr/>
          <p:nvPr/>
        </p:nvSpPr>
        <p:spPr>
          <a:xfrm rot="5400000">
            <a:off x="7534576" y="51819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2" name="Rectangle 251"/>
          <p:cNvSpPr/>
          <p:nvPr/>
        </p:nvSpPr>
        <p:spPr>
          <a:xfrm rot="5400000">
            <a:off x="7534576" y="50363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3" name="Rectangle 252"/>
          <p:cNvSpPr/>
          <p:nvPr/>
        </p:nvSpPr>
        <p:spPr>
          <a:xfrm rot="5400000">
            <a:off x="7534576" y="48908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4" name="Rectangle 253"/>
          <p:cNvSpPr/>
          <p:nvPr/>
        </p:nvSpPr>
        <p:spPr>
          <a:xfrm rot="5400000">
            <a:off x="7534576" y="474524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5" name="Rectangle 254"/>
          <p:cNvSpPr/>
          <p:nvPr/>
        </p:nvSpPr>
        <p:spPr>
          <a:xfrm rot="5400000">
            <a:off x="7532000" y="459969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6" name="Rectangle 255"/>
          <p:cNvSpPr/>
          <p:nvPr/>
        </p:nvSpPr>
        <p:spPr>
          <a:xfrm rot="5400000">
            <a:off x="7532000" y="44541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7" name="Rectangle 256"/>
          <p:cNvSpPr/>
          <p:nvPr/>
        </p:nvSpPr>
        <p:spPr>
          <a:xfrm rot="5400000">
            <a:off x="7532000" y="43085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8" name="Rectangle 257"/>
          <p:cNvSpPr/>
          <p:nvPr/>
        </p:nvSpPr>
        <p:spPr>
          <a:xfrm rot="5400000">
            <a:off x="7529424" y="416302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9" name="Rectangle 258"/>
          <p:cNvSpPr/>
          <p:nvPr/>
        </p:nvSpPr>
        <p:spPr>
          <a:xfrm rot="5400000">
            <a:off x="7532000" y="40174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0" name="Rectangle 259"/>
          <p:cNvSpPr/>
          <p:nvPr/>
        </p:nvSpPr>
        <p:spPr>
          <a:xfrm rot="5400000">
            <a:off x="7534576" y="38719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1" name="Rectangle 260"/>
          <p:cNvSpPr/>
          <p:nvPr/>
        </p:nvSpPr>
        <p:spPr>
          <a:xfrm rot="5400000">
            <a:off x="7534576" y="37263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2" name="Rectangle 261"/>
          <p:cNvSpPr/>
          <p:nvPr/>
        </p:nvSpPr>
        <p:spPr>
          <a:xfrm rot="5400000">
            <a:off x="7534576" y="35808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3" name="Rectangle 262"/>
          <p:cNvSpPr/>
          <p:nvPr/>
        </p:nvSpPr>
        <p:spPr>
          <a:xfrm rot="5400000">
            <a:off x="7534576" y="343525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4" name="Rectangle 263"/>
          <p:cNvSpPr/>
          <p:nvPr/>
        </p:nvSpPr>
        <p:spPr>
          <a:xfrm rot="5400000">
            <a:off x="7534576" y="32896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5" name="Rectangle 264"/>
          <p:cNvSpPr/>
          <p:nvPr/>
        </p:nvSpPr>
        <p:spPr>
          <a:xfrm rot="5400000">
            <a:off x="7534576" y="31441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6" name="Rectangle 265"/>
          <p:cNvSpPr/>
          <p:nvPr/>
        </p:nvSpPr>
        <p:spPr>
          <a:xfrm rot="5400000">
            <a:off x="7534576" y="299858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7" name="Rectangle 266"/>
          <p:cNvSpPr/>
          <p:nvPr/>
        </p:nvSpPr>
        <p:spPr>
          <a:xfrm rot="5100000">
            <a:off x="7522293" y="2848856"/>
            <a:ext cx="71120" cy="17373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8" name="Rectangle 267"/>
          <p:cNvSpPr>
            <a:spLocks/>
          </p:cNvSpPr>
          <p:nvPr/>
        </p:nvSpPr>
        <p:spPr>
          <a:xfrm rot="3720000">
            <a:off x="7452029" y="257769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9" name="Rectangle 268"/>
          <p:cNvSpPr>
            <a:spLocks/>
          </p:cNvSpPr>
          <p:nvPr/>
        </p:nvSpPr>
        <p:spPr>
          <a:xfrm rot="2880000">
            <a:off x="7357893" y="2437665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0" name="Rectangle 269"/>
          <p:cNvSpPr>
            <a:spLocks/>
          </p:cNvSpPr>
          <p:nvPr/>
        </p:nvSpPr>
        <p:spPr>
          <a:xfrm rot="1860000">
            <a:off x="7236984" y="235468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1" name="Rectangle 270"/>
          <p:cNvSpPr>
            <a:spLocks/>
          </p:cNvSpPr>
          <p:nvPr/>
        </p:nvSpPr>
        <p:spPr>
          <a:xfrm rot="4560000">
            <a:off x="7510844" y="272056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2" name="Rectangle 271"/>
          <p:cNvSpPr/>
          <p:nvPr/>
        </p:nvSpPr>
        <p:spPr>
          <a:xfrm rot="4920000">
            <a:off x="1283200" y="54798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3" name="Rectangle 272"/>
          <p:cNvSpPr/>
          <p:nvPr/>
        </p:nvSpPr>
        <p:spPr>
          <a:xfrm rot="5400000">
            <a:off x="1269160" y="534344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4" name="Rectangle 273"/>
          <p:cNvSpPr/>
          <p:nvPr/>
        </p:nvSpPr>
        <p:spPr>
          <a:xfrm rot="5400000">
            <a:off x="1266584" y="519789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5" name="Rectangle 274"/>
          <p:cNvSpPr/>
          <p:nvPr/>
        </p:nvSpPr>
        <p:spPr>
          <a:xfrm rot="5400000">
            <a:off x="1266584" y="505233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6" name="Rectangle 275"/>
          <p:cNvSpPr/>
          <p:nvPr/>
        </p:nvSpPr>
        <p:spPr>
          <a:xfrm rot="5400000">
            <a:off x="1266584" y="490678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7" name="Rectangle 276"/>
          <p:cNvSpPr/>
          <p:nvPr/>
        </p:nvSpPr>
        <p:spPr>
          <a:xfrm rot="5400000">
            <a:off x="1266584" y="476122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8" name="Rectangle 277"/>
          <p:cNvSpPr/>
          <p:nvPr/>
        </p:nvSpPr>
        <p:spPr>
          <a:xfrm rot="5400000">
            <a:off x="1266584" y="461567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9" name="Rectangle 278"/>
          <p:cNvSpPr/>
          <p:nvPr/>
        </p:nvSpPr>
        <p:spPr>
          <a:xfrm rot="5400000">
            <a:off x="1266584" y="447011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0" name="Rectangle 279"/>
          <p:cNvSpPr/>
          <p:nvPr/>
        </p:nvSpPr>
        <p:spPr>
          <a:xfrm rot="5400000">
            <a:off x="1266584" y="432456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1" name="Rectangle 280"/>
          <p:cNvSpPr/>
          <p:nvPr/>
        </p:nvSpPr>
        <p:spPr>
          <a:xfrm rot="5400000">
            <a:off x="1266584" y="417900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2" name="Rectangle 281"/>
          <p:cNvSpPr/>
          <p:nvPr/>
        </p:nvSpPr>
        <p:spPr>
          <a:xfrm rot="5400000">
            <a:off x="1266584" y="403345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3" name="Rectangle 282"/>
          <p:cNvSpPr/>
          <p:nvPr/>
        </p:nvSpPr>
        <p:spPr>
          <a:xfrm rot="5400000">
            <a:off x="1266584" y="388789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4" name="Rectangle 283"/>
          <p:cNvSpPr/>
          <p:nvPr/>
        </p:nvSpPr>
        <p:spPr>
          <a:xfrm rot="5400000">
            <a:off x="1266584" y="374234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5" name="Rectangle 284"/>
          <p:cNvSpPr/>
          <p:nvPr/>
        </p:nvSpPr>
        <p:spPr>
          <a:xfrm rot="5400000">
            <a:off x="1266584" y="359678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6" name="Rectangle 285"/>
          <p:cNvSpPr/>
          <p:nvPr/>
        </p:nvSpPr>
        <p:spPr>
          <a:xfrm rot="5400000">
            <a:off x="1266584" y="345123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7" name="Rectangle 286"/>
          <p:cNvSpPr/>
          <p:nvPr/>
        </p:nvSpPr>
        <p:spPr>
          <a:xfrm rot="5400000">
            <a:off x="1266584" y="330567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8" name="Rectangle 287"/>
          <p:cNvSpPr/>
          <p:nvPr/>
        </p:nvSpPr>
        <p:spPr>
          <a:xfrm rot="5400000">
            <a:off x="1266584" y="316012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9" name="Rectangle 288"/>
          <p:cNvSpPr/>
          <p:nvPr/>
        </p:nvSpPr>
        <p:spPr>
          <a:xfrm rot="5400000">
            <a:off x="1271736" y="30145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0" name="Rectangle 289"/>
          <p:cNvSpPr/>
          <p:nvPr/>
        </p:nvSpPr>
        <p:spPr>
          <a:xfrm rot="5400000">
            <a:off x="1271736" y="2869012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1" name="Rectangle 290"/>
          <p:cNvSpPr/>
          <p:nvPr/>
        </p:nvSpPr>
        <p:spPr>
          <a:xfrm rot="19500000">
            <a:off x="1541269" y="2372205"/>
            <a:ext cx="71120" cy="19202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2" name="Rectangle 291"/>
          <p:cNvSpPr/>
          <p:nvPr/>
        </p:nvSpPr>
        <p:spPr>
          <a:xfrm rot="9900000">
            <a:off x="1688729" y="2305608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3" name="Rectangle 292"/>
          <p:cNvSpPr/>
          <p:nvPr/>
        </p:nvSpPr>
        <p:spPr>
          <a:xfrm rot="18780000">
            <a:off x="1432156" y="245964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4" name="Rectangle 293"/>
          <p:cNvSpPr/>
          <p:nvPr/>
        </p:nvSpPr>
        <p:spPr>
          <a:xfrm rot="18300000">
            <a:off x="1338816" y="2583002"/>
            <a:ext cx="71120" cy="19770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5" name="Rectangle 294"/>
          <p:cNvSpPr/>
          <p:nvPr/>
        </p:nvSpPr>
        <p:spPr>
          <a:xfrm>
            <a:off x="5741225" y="22685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6" name="Rectangle 295"/>
          <p:cNvSpPr/>
          <p:nvPr/>
        </p:nvSpPr>
        <p:spPr>
          <a:xfrm>
            <a:off x="5595280" y="22685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7" name="Rectangle 296"/>
          <p:cNvSpPr/>
          <p:nvPr/>
        </p:nvSpPr>
        <p:spPr>
          <a:xfrm>
            <a:off x="3547337" y="227793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8" name="Rectangle 297"/>
          <p:cNvSpPr/>
          <p:nvPr/>
        </p:nvSpPr>
        <p:spPr>
          <a:xfrm>
            <a:off x="3406105" y="2281553"/>
            <a:ext cx="71120" cy="15155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9" name="Rectangle 298"/>
          <p:cNvSpPr/>
          <p:nvPr/>
        </p:nvSpPr>
        <p:spPr>
          <a:xfrm>
            <a:off x="3260160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0" name="Rectangle 299"/>
          <p:cNvSpPr/>
          <p:nvPr/>
        </p:nvSpPr>
        <p:spPr>
          <a:xfrm>
            <a:off x="3117656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1" name="Rectangle 300"/>
          <p:cNvSpPr/>
          <p:nvPr/>
        </p:nvSpPr>
        <p:spPr>
          <a:xfrm rot="420000">
            <a:off x="6948662" y="2282504"/>
            <a:ext cx="71120" cy="17373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2" name="Rectangle 301"/>
          <p:cNvSpPr/>
          <p:nvPr/>
        </p:nvSpPr>
        <p:spPr>
          <a:xfrm>
            <a:off x="6186732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3" name="Rectangle 302"/>
          <p:cNvSpPr/>
          <p:nvPr/>
        </p:nvSpPr>
        <p:spPr>
          <a:xfrm>
            <a:off x="6036951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4" name="Rectangle 303"/>
          <p:cNvSpPr/>
          <p:nvPr/>
        </p:nvSpPr>
        <p:spPr>
          <a:xfrm>
            <a:off x="5887170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4" name="Rectangle 413"/>
          <p:cNvSpPr/>
          <p:nvPr/>
        </p:nvSpPr>
        <p:spPr>
          <a:xfrm>
            <a:off x="6636075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2" name="Rectangle 421"/>
          <p:cNvSpPr/>
          <p:nvPr/>
        </p:nvSpPr>
        <p:spPr>
          <a:xfrm>
            <a:off x="6486294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3" name="Rectangle 422"/>
          <p:cNvSpPr/>
          <p:nvPr/>
        </p:nvSpPr>
        <p:spPr>
          <a:xfrm>
            <a:off x="6336513" y="2283967"/>
            <a:ext cx="71120" cy="1463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4" name="Rectangle 423"/>
          <p:cNvSpPr/>
          <p:nvPr/>
        </p:nvSpPr>
        <p:spPr>
          <a:xfrm>
            <a:off x="6785856" y="2283661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5" name="Rectangle 424"/>
          <p:cNvSpPr/>
          <p:nvPr/>
        </p:nvSpPr>
        <p:spPr>
          <a:xfrm rot="1140000">
            <a:off x="7105935" y="229540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40" name="Straight Arrow Connector 439"/>
          <p:cNvCxnSpPr/>
          <p:nvPr/>
        </p:nvCxnSpPr>
        <p:spPr>
          <a:xfrm rot="10800000">
            <a:off x="3362417" y="2454986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>
            <a:off x="5595280" y="2266923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4236509" y="1219200"/>
            <a:ext cx="8327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4225247" y="3003054"/>
            <a:ext cx="85522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oriC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52" name="Oval 451"/>
          <p:cNvSpPr/>
          <p:nvPr/>
        </p:nvSpPr>
        <p:spPr>
          <a:xfrm>
            <a:off x="4556201" y="157613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3" name="Oval 452"/>
          <p:cNvSpPr/>
          <p:nvPr/>
        </p:nvSpPr>
        <p:spPr>
          <a:xfrm>
            <a:off x="4542594" y="2903881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4" name="TextBox 453"/>
          <p:cNvSpPr txBox="1"/>
          <p:nvPr/>
        </p:nvSpPr>
        <p:spPr>
          <a:xfrm>
            <a:off x="4263737" y="6212651"/>
            <a:ext cx="7063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sp>
        <p:nvSpPr>
          <p:cNvPr id="455" name="6-Point Star 454"/>
          <p:cNvSpPr>
            <a:spLocks noChangeAspect="1"/>
          </p:cNvSpPr>
          <p:nvPr/>
        </p:nvSpPr>
        <p:spPr>
          <a:xfrm>
            <a:off x="4545745" y="6091281"/>
            <a:ext cx="188650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6" name="6-Point Star 455"/>
          <p:cNvSpPr>
            <a:spLocks noChangeAspect="1"/>
          </p:cNvSpPr>
          <p:nvPr/>
        </p:nvSpPr>
        <p:spPr>
          <a:xfrm>
            <a:off x="4545746" y="5894050"/>
            <a:ext cx="188649" cy="182880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7" name="TextBox 456"/>
          <p:cNvSpPr txBox="1"/>
          <p:nvPr/>
        </p:nvSpPr>
        <p:spPr>
          <a:xfrm>
            <a:off x="4233348" y="5540430"/>
            <a:ext cx="77997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latin typeface="Palatino"/>
                <a:cs typeface="Palatino"/>
              </a:rPr>
              <a:t>terC</a:t>
            </a:r>
            <a:endParaRPr lang="en-US" b="1" i="1" dirty="0">
              <a:latin typeface="Palatino"/>
              <a:cs typeface="Palatino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3961647" y="1667091"/>
            <a:ext cx="660095" cy="632429"/>
            <a:chOff x="3961647" y="1667091"/>
            <a:chExt cx="660095" cy="632429"/>
          </a:xfrm>
        </p:grpSpPr>
        <p:sp>
          <p:nvSpPr>
            <p:cNvPr id="426" name="Rectangle 425"/>
            <p:cNvSpPr/>
            <p:nvPr/>
          </p:nvSpPr>
          <p:spPr>
            <a:xfrm rot="19465773">
              <a:off x="4504929" y="166709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7" name="Rectangle 426"/>
            <p:cNvSpPr/>
            <p:nvPr/>
          </p:nvSpPr>
          <p:spPr>
            <a:xfrm rot="19465773">
              <a:off x="4412324" y="1738719"/>
              <a:ext cx="71120" cy="1514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8" name="Rectangle 427"/>
            <p:cNvSpPr/>
            <p:nvPr/>
          </p:nvSpPr>
          <p:spPr>
            <a:xfrm rot="19465773">
              <a:off x="4302532" y="1815012"/>
              <a:ext cx="71120" cy="15544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9" name="Rectangle 428"/>
            <p:cNvSpPr/>
            <p:nvPr/>
          </p:nvSpPr>
          <p:spPr>
            <a:xfrm rot="19465773">
              <a:off x="4189416" y="1905682"/>
              <a:ext cx="71120" cy="15544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2" name="Rectangle 431"/>
            <p:cNvSpPr/>
            <p:nvPr/>
          </p:nvSpPr>
          <p:spPr>
            <a:xfrm rot="19465773">
              <a:off x="4081577" y="1996502"/>
              <a:ext cx="71120" cy="15544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4" name="Rectangle 433"/>
            <p:cNvSpPr/>
            <p:nvPr/>
          </p:nvSpPr>
          <p:spPr>
            <a:xfrm rot="19465773">
              <a:off x="3961647" y="2089271"/>
              <a:ext cx="71120" cy="149703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63" name="Straight Connector 462"/>
            <p:cNvCxnSpPr/>
            <p:nvPr/>
          </p:nvCxnSpPr>
          <p:spPr>
            <a:xfrm flipV="1">
              <a:off x="4509899" y="1795530"/>
              <a:ext cx="111843" cy="90047"/>
            </a:xfrm>
            <a:prstGeom prst="line">
              <a:avLst/>
            </a:prstGeom>
            <a:ln w="476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3972360" y="1855200"/>
              <a:ext cx="576801" cy="444320"/>
            </a:xfrm>
            <a:prstGeom prst="line">
              <a:avLst/>
            </a:prstGeom>
            <a:ln w="50800">
              <a:solidFill>
                <a:srgbClr val="008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545" y="1710944"/>
            <a:ext cx="599787" cy="622180"/>
            <a:chOff x="4676545" y="1710944"/>
            <a:chExt cx="599787" cy="622180"/>
          </a:xfrm>
        </p:grpSpPr>
        <p:sp>
          <p:nvSpPr>
            <p:cNvPr id="442" name="Rectangle 441"/>
            <p:cNvSpPr/>
            <p:nvPr/>
          </p:nvSpPr>
          <p:spPr>
            <a:xfrm rot="2252391">
              <a:off x="5205212" y="21460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3" name="Rectangle 442"/>
            <p:cNvSpPr/>
            <p:nvPr/>
          </p:nvSpPr>
          <p:spPr>
            <a:xfrm rot="2340000">
              <a:off x="4714500" y="1710944"/>
              <a:ext cx="71120" cy="1371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8" name="Rectangle 457"/>
            <p:cNvSpPr/>
            <p:nvPr/>
          </p:nvSpPr>
          <p:spPr>
            <a:xfrm rot="2340000">
              <a:off x="4818663" y="1787272"/>
              <a:ext cx="71120" cy="14630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9" name="Rectangle 458"/>
            <p:cNvSpPr/>
            <p:nvPr/>
          </p:nvSpPr>
          <p:spPr>
            <a:xfrm rot="2340000">
              <a:off x="4917271" y="1880731"/>
              <a:ext cx="71120" cy="14630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0" name="Rectangle 459"/>
            <p:cNvSpPr/>
            <p:nvPr/>
          </p:nvSpPr>
          <p:spPr>
            <a:xfrm rot="2340000">
              <a:off x="5015487" y="1974781"/>
              <a:ext cx="71120" cy="14630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1" name="Rectangle 460"/>
            <p:cNvSpPr/>
            <p:nvPr/>
          </p:nvSpPr>
          <p:spPr>
            <a:xfrm rot="2340000">
              <a:off x="5108093" y="2062424"/>
              <a:ext cx="71120" cy="14630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65" name="Straight Connector 464"/>
            <p:cNvCxnSpPr/>
            <p:nvPr/>
          </p:nvCxnSpPr>
          <p:spPr>
            <a:xfrm flipH="1" flipV="1">
              <a:off x="4676545" y="1800967"/>
              <a:ext cx="224461" cy="205285"/>
            </a:xfrm>
            <a:prstGeom prst="line">
              <a:avLst/>
            </a:prstGeom>
            <a:ln w="476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 flipV="1">
              <a:off x="4749521" y="1869155"/>
              <a:ext cx="500334" cy="463969"/>
            </a:xfrm>
            <a:prstGeom prst="line">
              <a:avLst/>
            </a:prstGeom>
            <a:ln w="50800">
              <a:solidFill>
                <a:srgbClr val="008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3929098" y="2396102"/>
            <a:ext cx="682273" cy="580182"/>
            <a:chOff x="3929098" y="2396102"/>
            <a:chExt cx="682273" cy="580182"/>
          </a:xfrm>
        </p:grpSpPr>
        <p:sp>
          <p:nvSpPr>
            <p:cNvPr id="444" name="Rectangle 443"/>
            <p:cNvSpPr/>
            <p:nvPr/>
          </p:nvSpPr>
          <p:spPr>
            <a:xfrm rot="2040000">
              <a:off x="4366977" y="275379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5" name="Rectangle 444"/>
            <p:cNvSpPr/>
            <p:nvPr/>
          </p:nvSpPr>
          <p:spPr>
            <a:xfrm rot="2252391">
              <a:off x="4263952" y="266653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6" name="Rectangle 445"/>
            <p:cNvSpPr/>
            <p:nvPr/>
          </p:nvSpPr>
          <p:spPr>
            <a:xfrm rot="2252391">
              <a:off x="4150562" y="260123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7" name="Rectangle 446"/>
            <p:cNvSpPr/>
            <p:nvPr/>
          </p:nvSpPr>
          <p:spPr>
            <a:xfrm rot="2252391">
              <a:off x="4042649" y="25168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8" name="Rectangle 447"/>
            <p:cNvSpPr/>
            <p:nvPr/>
          </p:nvSpPr>
          <p:spPr>
            <a:xfrm rot="2252391">
              <a:off x="3929098" y="243484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9" name="Rectangle 448"/>
            <p:cNvSpPr/>
            <p:nvPr/>
          </p:nvSpPr>
          <p:spPr>
            <a:xfrm rot="1860000">
              <a:off x="4490787" y="2826574"/>
              <a:ext cx="63157" cy="14971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67" name="Straight Connector 466"/>
            <p:cNvCxnSpPr/>
            <p:nvPr/>
          </p:nvCxnSpPr>
          <p:spPr>
            <a:xfrm>
              <a:off x="4534556" y="2798040"/>
              <a:ext cx="76815" cy="53535"/>
            </a:xfrm>
            <a:prstGeom prst="line">
              <a:avLst/>
            </a:prstGeom>
            <a:ln w="476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3972360" y="2396102"/>
              <a:ext cx="566104" cy="403892"/>
            </a:xfrm>
            <a:prstGeom prst="line">
              <a:avLst/>
            </a:prstGeom>
            <a:ln w="50800">
              <a:solidFill>
                <a:srgbClr val="000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647177" y="2388738"/>
            <a:ext cx="635304" cy="598372"/>
            <a:chOff x="4647177" y="2388738"/>
            <a:chExt cx="635304" cy="598372"/>
          </a:xfrm>
        </p:grpSpPr>
        <p:sp>
          <p:nvSpPr>
            <p:cNvPr id="435" name="Rectangle 434"/>
            <p:cNvSpPr/>
            <p:nvPr/>
          </p:nvSpPr>
          <p:spPr>
            <a:xfrm rot="8642601">
              <a:off x="4704107" y="282251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6" name="Rectangle 435"/>
            <p:cNvSpPr/>
            <p:nvPr/>
          </p:nvSpPr>
          <p:spPr>
            <a:xfrm rot="8642601">
              <a:off x="4826096" y="2735571"/>
              <a:ext cx="71120" cy="177713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7" name="Rectangle 436"/>
            <p:cNvSpPr/>
            <p:nvPr/>
          </p:nvSpPr>
          <p:spPr>
            <a:xfrm rot="8642601">
              <a:off x="4940381" y="265370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8" name="Rectangle 437"/>
            <p:cNvSpPr/>
            <p:nvPr/>
          </p:nvSpPr>
          <p:spPr>
            <a:xfrm rot="8642601">
              <a:off x="5058518" y="256543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9" name="Rectangle 438"/>
            <p:cNvSpPr/>
            <p:nvPr/>
          </p:nvSpPr>
          <p:spPr>
            <a:xfrm rot="8642601">
              <a:off x="5176655" y="247973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69" name="Straight Connector 468"/>
            <p:cNvCxnSpPr/>
            <p:nvPr/>
          </p:nvCxnSpPr>
          <p:spPr>
            <a:xfrm flipH="1">
              <a:off x="4647177" y="2781404"/>
              <a:ext cx="106252" cy="72005"/>
            </a:xfrm>
            <a:prstGeom prst="line">
              <a:avLst/>
            </a:prstGeom>
            <a:ln w="476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flipH="1">
              <a:off x="4722359" y="2388738"/>
              <a:ext cx="560122" cy="414385"/>
            </a:xfrm>
            <a:prstGeom prst="line">
              <a:avLst/>
            </a:prstGeom>
            <a:ln w="50800">
              <a:solidFill>
                <a:srgbClr val="000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Rectangle 470"/>
          <p:cNvSpPr/>
          <p:nvPr/>
        </p:nvSpPr>
        <p:spPr>
          <a:xfrm>
            <a:off x="2975149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2" name="Rectangle 471"/>
          <p:cNvSpPr/>
          <p:nvPr/>
        </p:nvSpPr>
        <p:spPr>
          <a:xfrm>
            <a:off x="2832642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3" name="Rectangle 472"/>
          <p:cNvSpPr/>
          <p:nvPr/>
        </p:nvSpPr>
        <p:spPr>
          <a:xfrm>
            <a:off x="2690135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4" name="Rectangle 473"/>
          <p:cNvSpPr/>
          <p:nvPr/>
        </p:nvSpPr>
        <p:spPr>
          <a:xfrm>
            <a:off x="2547628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5" name="Rectangle 474"/>
          <p:cNvSpPr/>
          <p:nvPr/>
        </p:nvSpPr>
        <p:spPr>
          <a:xfrm>
            <a:off x="2405121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6" name="Rectangle 475"/>
          <p:cNvSpPr/>
          <p:nvPr/>
        </p:nvSpPr>
        <p:spPr>
          <a:xfrm>
            <a:off x="2262614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7" name="Rectangle 476"/>
          <p:cNvSpPr/>
          <p:nvPr/>
        </p:nvSpPr>
        <p:spPr>
          <a:xfrm>
            <a:off x="2120107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8" name="Rectangle 477"/>
          <p:cNvSpPr/>
          <p:nvPr/>
        </p:nvSpPr>
        <p:spPr>
          <a:xfrm>
            <a:off x="1977600" y="2283967"/>
            <a:ext cx="71120" cy="15544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9" name="Rectangle 478"/>
          <p:cNvSpPr/>
          <p:nvPr/>
        </p:nvSpPr>
        <p:spPr>
          <a:xfrm rot="21420000">
            <a:off x="1837936" y="22845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0" name="Rectangle 479"/>
          <p:cNvSpPr/>
          <p:nvPr/>
        </p:nvSpPr>
        <p:spPr>
          <a:xfrm rot="6780000">
            <a:off x="1289998" y="2720331"/>
            <a:ext cx="71120" cy="17378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D94BA-88D5-0D43-8559-04964075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as Replication Fork Enlarges</a:t>
            </a:r>
          </a:p>
        </p:txBody>
      </p:sp>
      <p:sp useBgFill="1">
        <p:nvSpPr>
          <p:cNvPr id="168" name="Freeform 167"/>
          <p:cNvSpPr/>
          <p:nvPr/>
        </p:nvSpPr>
        <p:spPr bwMode="white">
          <a:xfrm>
            <a:off x="1351280" y="1488778"/>
            <a:ext cx="6441440" cy="453102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5787800 w 6441440"/>
              <a:gd name="connsiteY3" fmla="*/ 0 h 3921760"/>
              <a:gd name="connsiteX4" fmla="*/ 6441440 w 6441440"/>
              <a:gd name="connsiteY4" fmla="*/ 653640 h 3921760"/>
              <a:gd name="connsiteX5" fmla="*/ 6441440 w 6441440"/>
              <a:gd name="connsiteY5" fmla="*/ 3268120 h 3921760"/>
              <a:gd name="connsiteX6" fmla="*/ 5787800 w 6441440"/>
              <a:gd name="connsiteY6" fmla="*/ 3921760 h 3921760"/>
              <a:gd name="connsiteX7" fmla="*/ 653640 w 6441440"/>
              <a:gd name="connsiteY7" fmla="*/ 3921760 h 3921760"/>
              <a:gd name="connsiteX8" fmla="*/ 0 w 6441440"/>
              <a:gd name="connsiteY8" fmla="*/ 3268120 h 3921760"/>
              <a:gd name="connsiteX9" fmla="*/ 0 w 6441440"/>
              <a:gd name="connsiteY9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4318000 w 6441440"/>
              <a:gd name="connsiteY3" fmla="*/ 0 h 3921760"/>
              <a:gd name="connsiteX4" fmla="*/ 5787800 w 6441440"/>
              <a:gd name="connsiteY4" fmla="*/ 0 h 3921760"/>
              <a:gd name="connsiteX5" fmla="*/ 6441440 w 6441440"/>
              <a:gd name="connsiteY5" fmla="*/ 653640 h 3921760"/>
              <a:gd name="connsiteX6" fmla="*/ 6441440 w 6441440"/>
              <a:gd name="connsiteY6" fmla="*/ 3268120 h 3921760"/>
              <a:gd name="connsiteX7" fmla="*/ 5787800 w 6441440"/>
              <a:gd name="connsiteY7" fmla="*/ 3921760 h 3921760"/>
              <a:gd name="connsiteX8" fmla="*/ 653640 w 6441440"/>
              <a:gd name="connsiteY8" fmla="*/ 3921760 h 3921760"/>
              <a:gd name="connsiteX9" fmla="*/ 0 w 6441440"/>
              <a:gd name="connsiteY9" fmla="*/ 3268120 h 3921760"/>
              <a:gd name="connsiteX10" fmla="*/ 0 w 6441440"/>
              <a:gd name="connsiteY10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3413760 w 6441440"/>
              <a:gd name="connsiteY3" fmla="*/ 0 h 3921760"/>
              <a:gd name="connsiteX4" fmla="*/ 4318000 w 6441440"/>
              <a:gd name="connsiteY4" fmla="*/ 0 h 3921760"/>
              <a:gd name="connsiteX5" fmla="*/ 5787800 w 6441440"/>
              <a:gd name="connsiteY5" fmla="*/ 0 h 3921760"/>
              <a:gd name="connsiteX6" fmla="*/ 6441440 w 6441440"/>
              <a:gd name="connsiteY6" fmla="*/ 653640 h 3921760"/>
              <a:gd name="connsiteX7" fmla="*/ 6441440 w 6441440"/>
              <a:gd name="connsiteY7" fmla="*/ 3268120 h 3921760"/>
              <a:gd name="connsiteX8" fmla="*/ 5787800 w 6441440"/>
              <a:gd name="connsiteY8" fmla="*/ 3921760 h 3921760"/>
              <a:gd name="connsiteX9" fmla="*/ 653640 w 6441440"/>
              <a:gd name="connsiteY9" fmla="*/ 3921760 h 3921760"/>
              <a:gd name="connsiteX10" fmla="*/ 0 w 6441440"/>
              <a:gd name="connsiteY10" fmla="*/ 3268120 h 3921760"/>
              <a:gd name="connsiteX11" fmla="*/ 0 w 6441440"/>
              <a:gd name="connsiteY11" fmla="*/ 653640 h 3921760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2346960 w 6441440"/>
              <a:gd name="connsiteY3" fmla="*/ 607568 h 4529328"/>
              <a:gd name="connsiteX4" fmla="*/ 3413760 w 6441440"/>
              <a:gd name="connsiteY4" fmla="*/ 0 h 4529328"/>
              <a:gd name="connsiteX5" fmla="*/ 4318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4572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1310640 w 6441440"/>
              <a:gd name="connsiteY2" fmla="*/ 607568 h 4529328"/>
              <a:gd name="connsiteX3" fmla="*/ 2164080 w 6441440"/>
              <a:gd name="connsiteY3" fmla="*/ 607568 h 4529328"/>
              <a:gd name="connsiteX4" fmla="*/ 3413760 w 6441440"/>
              <a:gd name="connsiteY4" fmla="*/ 0 h 4529328"/>
              <a:gd name="connsiteX5" fmla="*/ 4572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131064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131064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131064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252720 w 6441440"/>
              <a:gd name="connsiteY5" fmla="*/ 59740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2901 h 4531021"/>
              <a:gd name="connsiteX1" fmla="*/ 653640 w 6441440"/>
              <a:gd name="connsiteY1" fmla="*/ 609261 h 4531021"/>
              <a:gd name="connsiteX2" fmla="*/ 1310640 w 6441440"/>
              <a:gd name="connsiteY2" fmla="*/ 609261 h 4531021"/>
              <a:gd name="connsiteX3" fmla="*/ 3413760 w 6441440"/>
              <a:gd name="connsiteY3" fmla="*/ 1693 h 4531021"/>
              <a:gd name="connsiteX4" fmla="*/ 5252720 w 6441440"/>
              <a:gd name="connsiteY4" fmla="*/ 599101 h 4531021"/>
              <a:gd name="connsiteX5" fmla="*/ 5787800 w 6441440"/>
              <a:gd name="connsiteY5" fmla="*/ 609261 h 4531021"/>
              <a:gd name="connsiteX6" fmla="*/ 6441440 w 6441440"/>
              <a:gd name="connsiteY6" fmla="*/ 1262901 h 4531021"/>
              <a:gd name="connsiteX7" fmla="*/ 6441440 w 6441440"/>
              <a:gd name="connsiteY7" fmla="*/ 3877381 h 4531021"/>
              <a:gd name="connsiteX8" fmla="*/ 5787800 w 6441440"/>
              <a:gd name="connsiteY8" fmla="*/ 4531021 h 4531021"/>
              <a:gd name="connsiteX9" fmla="*/ 653640 w 6441440"/>
              <a:gd name="connsiteY9" fmla="*/ 4531021 h 4531021"/>
              <a:gd name="connsiteX10" fmla="*/ 0 w 6441440"/>
              <a:gd name="connsiteY10" fmla="*/ 3877381 h 4531021"/>
              <a:gd name="connsiteX11" fmla="*/ 0 w 6441440"/>
              <a:gd name="connsiteY11" fmla="*/ 1262901 h 453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1440" h="4531021">
                <a:moveTo>
                  <a:pt x="0" y="1262901"/>
                </a:moveTo>
                <a:cubicBezTo>
                  <a:pt x="0" y="901906"/>
                  <a:pt x="292645" y="609261"/>
                  <a:pt x="653640" y="609261"/>
                </a:cubicBezTo>
                <a:lnTo>
                  <a:pt x="1310640" y="609261"/>
                </a:lnTo>
                <a:cubicBezTo>
                  <a:pt x="1770660" y="508000"/>
                  <a:pt x="2870200" y="1693"/>
                  <a:pt x="3413760" y="1693"/>
                </a:cubicBezTo>
                <a:cubicBezTo>
                  <a:pt x="4070773" y="0"/>
                  <a:pt x="4857047" y="497840"/>
                  <a:pt x="5252720" y="599101"/>
                </a:cubicBezTo>
                <a:lnTo>
                  <a:pt x="5787800" y="609261"/>
                </a:lnTo>
                <a:cubicBezTo>
                  <a:pt x="6148795" y="609261"/>
                  <a:pt x="6441440" y="901906"/>
                  <a:pt x="6441440" y="1262901"/>
                </a:cubicBezTo>
                <a:lnTo>
                  <a:pt x="6441440" y="3877381"/>
                </a:lnTo>
                <a:cubicBezTo>
                  <a:pt x="6441440" y="4238376"/>
                  <a:pt x="6148795" y="4531021"/>
                  <a:pt x="5787800" y="4531021"/>
                </a:cubicBezTo>
                <a:lnTo>
                  <a:pt x="653640" y="4531021"/>
                </a:lnTo>
                <a:cubicBezTo>
                  <a:pt x="292645" y="4531021"/>
                  <a:pt x="0" y="4238376"/>
                  <a:pt x="0" y="3877381"/>
                </a:cubicBezTo>
                <a:lnTo>
                  <a:pt x="0" y="1262901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5" name="Freeform 174"/>
          <p:cNvSpPr/>
          <p:nvPr/>
        </p:nvSpPr>
        <p:spPr bwMode="white">
          <a:xfrm>
            <a:off x="1562915" y="2275169"/>
            <a:ext cx="608584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2174240 w 6085840"/>
              <a:gd name="connsiteY2" fmla="*/ 0 h 3535680"/>
              <a:gd name="connsiteX3" fmla="*/ 5496548 w 6085840"/>
              <a:gd name="connsiteY3" fmla="*/ 0 h 3535680"/>
              <a:gd name="connsiteX4" fmla="*/ 6085840 w 6085840"/>
              <a:gd name="connsiteY4" fmla="*/ 589292 h 3535680"/>
              <a:gd name="connsiteX5" fmla="*/ 6085840 w 6085840"/>
              <a:gd name="connsiteY5" fmla="*/ 2946388 h 3535680"/>
              <a:gd name="connsiteX6" fmla="*/ 5496548 w 6085840"/>
              <a:gd name="connsiteY6" fmla="*/ 3535680 h 3535680"/>
              <a:gd name="connsiteX7" fmla="*/ 589292 w 6085840"/>
              <a:gd name="connsiteY7" fmla="*/ 3535680 h 3535680"/>
              <a:gd name="connsiteX8" fmla="*/ 0 w 6085840"/>
              <a:gd name="connsiteY8" fmla="*/ 2946388 h 3535680"/>
              <a:gd name="connsiteX9" fmla="*/ 0 w 6085840"/>
              <a:gd name="connsiteY9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421640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609612 h 3556000"/>
              <a:gd name="connsiteX1" fmla="*/ 589292 w 6085840"/>
              <a:gd name="connsiteY1" fmla="*/ 20320 h 3556000"/>
              <a:gd name="connsiteX2" fmla="*/ 2174240 w 6085840"/>
              <a:gd name="connsiteY2" fmla="*/ 20320 h 3556000"/>
              <a:gd name="connsiteX3" fmla="*/ 3119120 w 6085840"/>
              <a:gd name="connsiteY3" fmla="*/ 0 h 3556000"/>
              <a:gd name="connsiteX4" fmla="*/ 4216400 w 6085840"/>
              <a:gd name="connsiteY4" fmla="*/ 10160 h 3556000"/>
              <a:gd name="connsiteX5" fmla="*/ 5496548 w 6085840"/>
              <a:gd name="connsiteY5" fmla="*/ 20320 h 3556000"/>
              <a:gd name="connsiteX6" fmla="*/ 6085840 w 6085840"/>
              <a:gd name="connsiteY6" fmla="*/ 609612 h 3556000"/>
              <a:gd name="connsiteX7" fmla="*/ 6085840 w 6085840"/>
              <a:gd name="connsiteY7" fmla="*/ 2966708 h 3556000"/>
              <a:gd name="connsiteX8" fmla="*/ 5496548 w 6085840"/>
              <a:gd name="connsiteY8" fmla="*/ 3556000 h 3556000"/>
              <a:gd name="connsiteX9" fmla="*/ 589292 w 6085840"/>
              <a:gd name="connsiteY9" fmla="*/ 3556000 h 3556000"/>
              <a:gd name="connsiteX10" fmla="*/ 0 w 6085840"/>
              <a:gd name="connsiteY10" fmla="*/ 2966708 h 3556000"/>
              <a:gd name="connsiteX11" fmla="*/ 0 w 6085840"/>
              <a:gd name="connsiteY11" fmla="*/ 609612 h 355600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72720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4399280 w 6085840"/>
              <a:gd name="connsiteY5" fmla="*/ 1016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148080 w 6085840"/>
              <a:gd name="connsiteY2" fmla="*/ 10160 h 3545840"/>
              <a:gd name="connsiteX3" fmla="*/ 2021840 w 6085840"/>
              <a:gd name="connsiteY3" fmla="*/ 0 h 3545840"/>
              <a:gd name="connsiteX4" fmla="*/ 3271520 w 6085840"/>
              <a:gd name="connsiteY4" fmla="*/ 558110 h 3545840"/>
              <a:gd name="connsiteX5" fmla="*/ 4399280 w 6085840"/>
              <a:gd name="connsiteY5" fmla="*/ 1016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1148080 w 6085840"/>
              <a:gd name="connsiteY2" fmla="*/ 0 h 3535680"/>
              <a:gd name="connsiteX3" fmla="*/ 3271520 w 6085840"/>
              <a:gd name="connsiteY3" fmla="*/ 547950 h 3535680"/>
              <a:gd name="connsiteX4" fmla="*/ 4399280 w 6085840"/>
              <a:gd name="connsiteY4" fmla="*/ 0 h 3535680"/>
              <a:gd name="connsiteX5" fmla="*/ 5496548 w 6085840"/>
              <a:gd name="connsiteY5" fmla="*/ 0 h 3535680"/>
              <a:gd name="connsiteX6" fmla="*/ 6085840 w 6085840"/>
              <a:gd name="connsiteY6" fmla="*/ 589292 h 3535680"/>
              <a:gd name="connsiteX7" fmla="*/ 6085840 w 6085840"/>
              <a:gd name="connsiteY7" fmla="*/ 2946388 h 3535680"/>
              <a:gd name="connsiteX8" fmla="*/ 5496548 w 6085840"/>
              <a:gd name="connsiteY8" fmla="*/ 3535680 h 3535680"/>
              <a:gd name="connsiteX9" fmla="*/ 589292 w 6085840"/>
              <a:gd name="connsiteY9" fmla="*/ 3535680 h 3535680"/>
              <a:gd name="connsiteX10" fmla="*/ 0 w 6085840"/>
              <a:gd name="connsiteY10" fmla="*/ 2946388 h 3535680"/>
              <a:gd name="connsiteX11" fmla="*/ 0 w 6085840"/>
              <a:gd name="connsiteY11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148080 w 6085840"/>
              <a:gd name="connsiteY2" fmla="*/ 1016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10032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148080 w 6085840"/>
              <a:gd name="connsiteY2" fmla="*/ 10160 h 3545840"/>
              <a:gd name="connsiteX3" fmla="*/ 3271520 w 6085840"/>
              <a:gd name="connsiteY3" fmla="*/ 558110 h 3545840"/>
              <a:gd name="connsiteX4" fmla="*/ 510032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0" h="3545840">
                <a:moveTo>
                  <a:pt x="0" y="599452"/>
                </a:moveTo>
                <a:cubicBezTo>
                  <a:pt x="0" y="273995"/>
                  <a:pt x="263835" y="10160"/>
                  <a:pt x="589292" y="10160"/>
                </a:cubicBezTo>
                <a:lnTo>
                  <a:pt x="1148080" y="10160"/>
                </a:lnTo>
                <a:lnTo>
                  <a:pt x="3271520" y="558110"/>
                </a:lnTo>
                <a:cubicBezTo>
                  <a:pt x="3930227" y="556417"/>
                  <a:pt x="4729482" y="91325"/>
                  <a:pt x="5100320" y="0"/>
                </a:cubicBezTo>
                <a:lnTo>
                  <a:pt x="5496548" y="10160"/>
                </a:lnTo>
                <a:cubicBezTo>
                  <a:pt x="5822005" y="10160"/>
                  <a:pt x="6085840" y="273995"/>
                  <a:pt x="6085840" y="599452"/>
                </a:cubicBezTo>
                <a:lnTo>
                  <a:pt x="6085840" y="2956548"/>
                </a:lnTo>
                <a:cubicBezTo>
                  <a:pt x="6085840" y="3282005"/>
                  <a:pt x="5822005" y="3545840"/>
                  <a:pt x="5496548" y="3545840"/>
                </a:cubicBezTo>
                <a:lnTo>
                  <a:pt x="589292" y="3545840"/>
                </a:lnTo>
                <a:cubicBezTo>
                  <a:pt x="263835" y="3545840"/>
                  <a:pt x="0" y="3282005"/>
                  <a:pt x="0" y="2956548"/>
                </a:cubicBezTo>
                <a:lnTo>
                  <a:pt x="0" y="599452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116320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970016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823712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5677408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531104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384800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238496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092192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945888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4799584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4653280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4506976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360672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4214368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4068064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921760" y="5836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789680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643376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497072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350768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204464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58160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911856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765552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2619248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472944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2326640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2180336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023872" y="58552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>
            <a:spLocks/>
          </p:cNvSpPr>
          <p:nvPr/>
        </p:nvSpPr>
        <p:spPr>
          <a:xfrm rot="1020000">
            <a:off x="1857686" y="580259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>
            <a:spLocks/>
          </p:cNvSpPr>
          <p:nvPr/>
        </p:nvSpPr>
        <p:spPr>
          <a:xfrm rot="2580000">
            <a:off x="1604027" y="567537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>
            <a:spLocks/>
          </p:cNvSpPr>
          <p:nvPr/>
        </p:nvSpPr>
        <p:spPr>
          <a:xfrm rot="1740000">
            <a:off x="1715787" y="575318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>
            <a:spLocks/>
          </p:cNvSpPr>
          <p:nvPr/>
        </p:nvSpPr>
        <p:spPr>
          <a:xfrm rot="2880000">
            <a:off x="1512587" y="557377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>
            <a:spLocks/>
          </p:cNvSpPr>
          <p:nvPr/>
        </p:nvSpPr>
        <p:spPr>
          <a:xfrm rot="3720000">
            <a:off x="1441467" y="544169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142480" y="58267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996176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849872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703568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57264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6410960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6264656" y="5847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 rot="8700000">
            <a:off x="7433334" y="568986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 rot="20280000">
            <a:off x="7294880" y="577596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 rot="7800000">
            <a:off x="7543800" y="558127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7080000">
            <a:off x="7630224" y="544874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 rot="5400000">
            <a:off x="7654544" y="531068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 rot="5400000">
            <a:off x="7654544" y="516512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5400000">
            <a:off x="7654544" y="501956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 rot="5400000">
            <a:off x="7654544" y="48740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 rot="5400000">
            <a:off x="7654544" y="472845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 rot="5400000">
            <a:off x="7654544" y="458290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rot="5400000">
            <a:off x="7654544" y="44373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 rot="5400000">
            <a:off x="7654544" y="429179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 rot="5400000">
            <a:off x="7654544" y="414623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rot="5400000">
            <a:off x="7654544" y="40006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 rot="5400000">
            <a:off x="7654544" y="38551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 rot="5400000">
            <a:off x="7654544" y="370957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rot="5400000">
            <a:off x="7654544" y="356401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 rot="5400000">
            <a:off x="7654544" y="34184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 rot="5400000">
            <a:off x="7654544" y="327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 rot="5400000">
            <a:off x="7654544" y="312735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 rot="5400000">
            <a:off x="7654544" y="298179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 rot="5400000">
            <a:off x="7654544" y="283624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 rot="5400000">
            <a:off x="7654544" y="269068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/>
          </p:cNvSpPr>
          <p:nvPr/>
        </p:nvSpPr>
        <p:spPr>
          <a:xfrm rot="3720000">
            <a:off x="7595181" y="240762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>
            <a:spLocks/>
          </p:cNvSpPr>
          <p:nvPr/>
        </p:nvSpPr>
        <p:spPr>
          <a:xfrm rot="2880000">
            <a:off x="7493317" y="2265018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>
            <a:spLocks/>
          </p:cNvSpPr>
          <p:nvPr/>
        </p:nvSpPr>
        <p:spPr>
          <a:xfrm rot="1740000">
            <a:off x="7362104" y="21743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>
            <a:spLocks/>
          </p:cNvSpPr>
          <p:nvPr/>
        </p:nvSpPr>
        <p:spPr>
          <a:xfrm rot="4560000">
            <a:off x="7625660" y="255822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 rot="5400000">
            <a:off x="1398016" y="531752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 rot="5400000">
            <a:off x="1398016" y="51719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 rot="5400000">
            <a:off x="1398016" y="50264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 rot="5400000">
            <a:off x="1398016" y="488085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 rot="5400000">
            <a:off x="1398016" y="47352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 rot="5400000">
            <a:off x="1398016" y="45897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 rot="5400000">
            <a:off x="1398016" y="444418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 rot="5400000">
            <a:off x="1398016" y="429863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 rot="5400000">
            <a:off x="1398016" y="415307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 rot="5400000">
            <a:off x="1398016" y="40075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 rot="5400000">
            <a:off x="1398016" y="38619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rot="5400000">
            <a:off x="1398016" y="37164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 rot="5400000">
            <a:off x="1398016" y="35708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 rot="5400000">
            <a:off x="1398016" y="34253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 rot="5400000">
            <a:off x="1398016" y="327974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 rot="5400000">
            <a:off x="1398016" y="313419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 rot="5400000">
            <a:off x="1398016" y="29886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 rot="5400000">
            <a:off x="1398016" y="2843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rot="5400000">
            <a:off x="1398016" y="269752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 rot="19500000">
            <a:off x="1620257" y="222270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 rot="9480000">
            <a:off x="1758711" y="215489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 rot="18600000">
            <a:off x="1509791" y="233128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 rot="17880000">
            <a:off x="1423367" y="246382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2645251" y="21061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2499306" y="21061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2353361" y="21061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6731711" y="21061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585766" y="21061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2205736" y="21177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2059432" y="21177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 rot="20340000">
            <a:off x="1902136" y="21264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7046976" y="21032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6900672" y="21032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 rot="960000">
            <a:off x="7220751" y="213305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4683643" y="1650500"/>
            <a:ext cx="91194" cy="24654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3275584" y="1675154"/>
            <a:ext cx="1408059" cy="433820"/>
          </a:xfrm>
          <a:prstGeom prst="line">
            <a:avLst/>
          </a:prstGeom>
          <a:ln w="41275">
            <a:solidFill>
              <a:srgbClr val="008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 rot="20640000">
            <a:off x="4675664" y="14753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 rot="20640000">
            <a:off x="4535372" y="15155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 rot="20640000">
            <a:off x="4395081" y="15558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 rot="20640000">
            <a:off x="4254790" y="15960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 rot="20640000">
            <a:off x="4120249" y="16477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 rot="20640000">
            <a:off x="3974207" y="168225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4" name="Straight Connector 413"/>
          <p:cNvCxnSpPr/>
          <p:nvPr/>
        </p:nvCxnSpPr>
        <p:spPr>
          <a:xfrm flipH="1">
            <a:off x="4801693" y="2642539"/>
            <a:ext cx="122203" cy="38599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flipH="1">
            <a:off x="4923896" y="2289702"/>
            <a:ext cx="1161814" cy="352837"/>
          </a:xfrm>
          <a:prstGeom prst="line">
            <a:avLst/>
          </a:prstGeom>
          <a:ln w="41275">
            <a:solidFill>
              <a:srgbClr val="0000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 rot="9803327">
            <a:off x="4830733" y="26909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 rot="9803327">
            <a:off x="4970587" y="26492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 rot="9803327">
            <a:off x="5110441" y="260754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 rot="9803327">
            <a:off x="5250296" y="25658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 rot="9803327">
            <a:off x="5390150" y="25241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 rot="9803327">
            <a:off x="5526679" y="24823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 rot="1020000">
            <a:off x="5567047" y="1708587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 rot="1080000">
            <a:off x="5427069" y="1661532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 rot="986399">
            <a:off x="5287091" y="1608726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 rot="986399">
            <a:off x="5152863" y="1573173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 rot="986399">
            <a:off x="5022282" y="15307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 rot="11700000">
            <a:off x="3928330" y="24069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 rot="11700000">
            <a:off x="4069302" y="24446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 rot="11700000">
            <a:off x="4210275" y="248246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 rot="11700000">
            <a:off x="4351247" y="25202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 rot="11700000">
            <a:off x="4492219" y="25580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 rot="11700000">
            <a:off x="4633191" y="25957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 rot="11700000">
            <a:off x="3073281" y="21791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 rot="11700000">
            <a:off x="3214253" y="221695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 rot="11700000">
            <a:off x="3355226" y="225472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 rot="11700000">
            <a:off x="3496198" y="229250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 rot="11700000">
            <a:off x="3637170" y="233027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 rot="11700000">
            <a:off x="3778142" y="236804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 rot="20640000">
            <a:off x="3853534" y="17312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 rot="20640000">
            <a:off x="3707492" y="17714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 rot="20640000">
            <a:off x="3567200" y="181743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 rot="20640000">
            <a:off x="3433054" y="185743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 rot="9803327">
            <a:off x="5668726" y="242864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 rot="9803327">
            <a:off x="5808581" y="23869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 rot="9803327">
            <a:off x="5948435" y="234853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 rot="9803327">
            <a:off x="6071479" y="230015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 rot="1418597">
            <a:off x="6417781" y="20540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 rot="1418597">
            <a:off x="6284086" y="199555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 rot="1418597">
            <a:off x="6150392" y="19370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 rot="1418597">
            <a:off x="6010946" y="187849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 rot="1418597">
            <a:off x="5873585" y="181920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 rot="1260000">
            <a:off x="5716887" y="1762979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rot="20640000">
            <a:off x="3293487" y="191018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3" name="Straight Connector 472"/>
          <p:cNvCxnSpPr/>
          <p:nvPr/>
        </p:nvCxnSpPr>
        <p:spPr>
          <a:xfrm rot="-240000" flipH="1" flipV="1">
            <a:off x="4978691" y="1705351"/>
            <a:ext cx="124324" cy="51687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/>
          <p:nvPr/>
        </p:nvCxnSpPr>
        <p:spPr>
          <a:xfrm>
            <a:off x="6700696" y="2095055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/>
          <p:nvPr/>
        </p:nvCxnSpPr>
        <p:spPr>
          <a:xfrm rot="10800000">
            <a:off x="2527439" y="2291575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rot="-7740000" flipV="1">
            <a:off x="4589068" y="2527586"/>
            <a:ext cx="99563" cy="76613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10800000">
            <a:off x="3065253" y="2156604"/>
            <a:ext cx="1506372" cy="392294"/>
          </a:xfrm>
          <a:prstGeom prst="line">
            <a:avLst/>
          </a:prstGeom>
          <a:ln w="412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endCxn id="463" idx="2"/>
          </p:cNvCxnSpPr>
          <p:nvPr/>
        </p:nvCxnSpPr>
        <p:spPr>
          <a:xfrm>
            <a:off x="5105400" y="1752600"/>
            <a:ext cx="1314937" cy="459172"/>
          </a:xfrm>
          <a:prstGeom prst="line">
            <a:avLst/>
          </a:prstGeom>
          <a:ln w="412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1828800" y="3352800"/>
            <a:ext cx="55626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Simple but wrong: </a:t>
            </a:r>
            <a:r>
              <a:rPr lang="en-US" sz="2400" dirty="0">
                <a:solidFill>
                  <a:schemeClr val="tx1"/>
                </a:solidFill>
              </a:rPr>
              <a:t>DNA polymerases are </a:t>
            </a:r>
            <a:r>
              <a:rPr lang="en-US" sz="2400" b="1" dirty="0">
                <a:solidFill>
                  <a:srgbClr val="000000"/>
                </a:solidFill>
              </a:rPr>
              <a:t>unidirectional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they can only traverse a parent strand in the opposite (3’ </a:t>
            </a:r>
            <a:r>
              <a:rPr lang="en-US" sz="24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 5’) direction.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545053" y="168376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38400" y="223953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552398" y="2256245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436720" y="1687321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8B67A-7706-2D49-8E07-0BC6B583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Freeform 17"/>
          <p:cNvSpPr/>
          <p:nvPr/>
        </p:nvSpPr>
        <p:spPr bwMode="white">
          <a:xfrm>
            <a:off x="1626420" y="1726682"/>
            <a:ext cx="6105250" cy="4292934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5787800 w 6441440"/>
              <a:gd name="connsiteY3" fmla="*/ 0 h 3921760"/>
              <a:gd name="connsiteX4" fmla="*/ 6441440 w 6441440"/>
              <a:gd name="connsiteY4" fmla="*/ 653640 h 3921760"/>
              <a:gd name="connsiteX5" fmla="*/ 6441440 w 6441440"/>
              <a:gd name="connsiteY5" fmla="*/ 3268120 h 3921760"/>
              <a:gd name="connsiteX6" fmla="*/ 5787800 w 6441440"/>
              <a:gd name="connsiteY6" fmla="*/ 3921760 h 3921760"/>
              <a:gd name="connsiteX7" fmla="*/ 653640 w 6441440"/>
              <a:gd name="connsiteY7" fmla="*/ 3921760 h 3921760"/>
              <a:gd name="connsiteX8" fmla="*/ 0 w 6441440"/>
              <a:gd name="connsiteY8" fmla="*/ 3268120 h 3921760"/>
              <a:gd name="connsiteX9" fmla="*/ 0 w 6441440"/>
              <a:gd name="connsiteY9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4318000 w 6441440"/>
              <a:gd name="connsiteY3" fmla="*/ 0 h 3921760"/>
              <a:gd name="connsiteX4" fmla="*/ 5787800 w 6441440"/>
              <a:gd name="connsiteY4" fmla="*/ 0 h 3921760"/>
              <a:gd name="connsiteX5" fmla="*/ 6441440 w 6441440"/>
              <a:gd name="connsiteY5" fmla="*/ 653640 h 3921760"/>
              <a:gd name="connsiteX6" fmla="*/ 6441440 w 6441440"/>
              <a:gd name="connsiteY6" fmla="*/ 3268120 h 3921760"/>
              <a:gd name="connsiteX7" fmla="*/ 5787800 w 6441440"/>
              <a:gd name="connsiteY7" fmla="*/ 3921760 h 3921760"/>
              <a:gd name="connsiteX8" fmla="*/ 653640 w 6441440"/>
              <a:gd name="connsiteY8" fmla="*/ 3921760 h 3921760"/>
              <a:gd name="connsiteX9" fmla="*/ 0 w 6441440"/>
              <a:gd name="connsiteY9" fmla="*/ 3268120 h 3921760"/>
              <a:gd name="connsiteX10" fmla="*/ 0 w 6441440"/>
              <a:gd name="connsiteY10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3413760 w 6441440"/>
              <a:gd name="connsiteY3" fmla="*/ 0 h 3921760"/>
              <a:gd name="connsiteX4" fmla="*/ 4318000 w 6441440"/>
              <a:gd name="connsiteY4" fmla="*/ 0 h 3921760"/>
              <a:gd name="connsiteX5" fmla="*/ 5787800 w 6441440"/>
              <a:gd name="connsiteY5" fmla="*/ 0 h 3921760"/>
              <a:gd name="connsiteX6" fmla="*/ 6441440 w 6441440"/>
              <a:gd name="connsiteY6" fmla="*/ 653640 h 3921760"/>
              <a:gd name="connsiteX7" fmla="*/ 6441440 w 6441440"/>
              <a:gd name="connsiteY7" fmla="*/ 3268120 h 3921760"/>
              <a:gd name="connsiteX8" fmla="*/ 5787800 w 6441440"/>
              <a:gd name="connsiteY8" fmla="*/ 3921760 h 3921760"/>
              <a:gd name="connsiteX9" fmla="*/ 653640 w 6441440"/>
              <a:gd name="connsiteY9" fmla="*/ 3921760 h 3921760"/>
              <a:gd name="connsiteX10" fmla="*/ 0 w 6441440"/>
              <a:gd name="connsiteY10" fmla="*/ 3268120 h 3921760"/>
              <a:gd name="connsiteX11" fmla="*/ 0 w 6441440"/>
              <a:gd name="connsiteY11" fmla="*/ 653640 h 3921760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1440" h="4529328">
                <a:moveTo>
                  <a:pt x="0" y="1261208"/>
                </a:moveTo>
                <a:cubicBezTo>
                  <a:pt x="0" y="900213"/>
                  <a:pt x="292645" y="607568"/>
                  <a:pt x="653640" y="607568"/>
                </a:cubicBezTo>
                <a:lnTo>
                  <a:pt x="2346960" y="607568"/>
                </a:lnTo>
                <a:cubicBezTo>
                  <a:pt x="2806980" y="506307"/>
                  <a:pt x="3085253" y="0"/>
                  <a:pt x="3413760" y="0"/>
                </a:cubicBezTo>
                <a:cubicBezTo>
                  <a:pt x="3742267" y="0"/>
                  <a:pt x="3922327" y="506307"/>
                  <a:pt x="4318000" y="607568"/>
                </a:cubicBezTo>
                <a:lnTo>
                  <a:pt x="5787800" y="607568"/>
                </a:lnTo>
                <a:cubicBezTo>
                  <a:pt x="6148795" y="607568"/>
                  <a:pt x="6441440" y="900213"/>
                  <a:pt x="6441440" y="1261208"/>
                </a:cubicBezTo>
                <a:lnTo>
                  <a:pt x="6441440" y="3875688"/>
                </a:lnTo>
                <a:cubicBezTo>
                  <a:pt x="6441440" y="4236683"/>
                  <a:pt x="6148795" y="4529328"/>
                  <a:pt x="5787800" y="4529328"/>
                </a:cubicBezTo>
                <a:lnTo>
                  <a:pt x="653640" y="4529328"/>
                </a:lnTo>
                <a:cubicBezTo>
                  <a:pt x="292645" y="4529328"/>
                  <a:pt x="0" y="4236683"/>
                  <a:pt x="0" y="3875688"/>
                </a:cubicBezTo>
                <a:lnTo>
                  <a:pt x="0" y="1261208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 useBgFill="1">
        <p:nvSpPr>
          <p:cNvPr id="19" name="Freeform 18"/>
          <p:cNvSpPr/>
          <p:nvPr/>
        </p:nvSpPr>
        <p:spPr bwMode="white">
          <a:xfrm>
            <a:off x="1790126" y="2468467"/>
            <a:ext cx="5768209" cy="3360776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2174240 w 6085840"/>
              <a:gd name="connsiteY2" fmla="*/ 0 h 3535680"/>
              <a:gd name="connsiteX3" fmla="*/ 5496548 w 6085840"/>
              <a:gd name="connsiteY3" fmla="*/ 0 h 3535680"/>
              <a:gd name="connsiteX4" fmla="*/ 6085840 w 6085840"/>
              <a:gd name="connsiteY4" fmla="*/ 589292 h 3535680"/>
              <a:gd name="connsiteX5" fmla="*/ 6085840 w 6085840"/>
              <a:gd name="connsiteY5" fmla="*/ 2946388 h 3535680"/>
              <a:gd name="connsiteX6" fmla="*/ 5496548 w 6085840"/>
              <a:gd name="connsiteY6" fmla="*/ 3535680 h 3535680"/>
              <a:gd name="connsiteX7" fmla="*/ 589292 w 6085840"/>
              <a:gd name="connsiteY7" fmla="*/ 3535680 h 3535680"/>
              <a:gd name="connsiteX8" fmla="*/ 0 w 6085840"/>
              <a:gd name="connsiteY8" fmla="*/ 2946388 h 3535680"/>
              <a:gd name="connsiteX9" fmla="*/ 0 w 6085840"/>
              <a:gd name="connsiteY9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421640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609612 h 3556000"/>
              <a:gd name="connsiteX1" fmla="*/ 589292 w 6085840"/>
              <a:gd name="connsiteY1" fmla="*/ 20320 h 3556000"/>
              <a:gd name="connsiteX2" fmla="*/ 2174240 w 6085840"/>
              <a:gd name="connsiteY2" fmla="*/ 20320 h 3556000"/>
              <a:gd name="connsiteX3" fmla="*/ 3119120 w 6085840"/>
              <a:gd name="connsiteY3" fmla="*/ 0 h 3556000"/>
              <a:gd name="connsiteX4" fmla="*/ 4216400 w 6085840"/>
              <a:gd name="connsiteY4" fmla="*/ 10160 h 3556000"/>
              <a:gd name="connsiteX5" fmla="*/ 5496548 w 6085840"/>
              <a:gd name="connsiteY5" fmla="*/ 20320 h 3556000"/>
              <a:gd name="connsiteX6" fmla="*/ 6085840 w 6085840"/>
              <a:gd name="connsiteY6" fmla="*/ 609612 h 3556000"/>
              <a:gd name="connsiteX7" fmla="*/ 6085840 w 6085840"/>
              <a:gd name="connsiteY7" fmla="*/ 2966708 h 3556000"/>
              <a:gd name="connsiteX8" fmla="*/ 5496548 w 6085840"/>
              <a:gd name="connsiteY8" fmla="*/ 3556000 h 3556000"/>
              <a:gd name="connsiteX9" fmla="*/ 589292 w 6085840"/>
              <a:gd name="connsiteY9" fmla="*/ 3556000 h 3556000"/>
              <a:gd name="connsiteX10" fmla="*/ 0 w 6085840"/>
              <a:gd name="connsiteY10" fmla="*/ 2966708 h 3556000"/>
              <a:gd name="connsiteX11" fmla="*/ 0 w 6085840"/>
              <a:gd name="connsiteY11" fmla="*/ 609612 h 355600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0" h="3545840">
                <a:moveTo>
                  <a:pt x="0" y="599452"/>
                </a:moveTo>
                <a:cubicBezTo>
                  <a:pt x="0" y="273995"/>
                  <a:pt x="263835" y="10160"/>
                  <a:pt x="589292" y="10160"/>
                </a:cubicBezTo>
                <a:lnTo>
                  <a:pt x="2174240" y="10160"/>
                </a:lnTo>
                <a:cubicBezTo>
                  <a:pt x="2621278" y="71600"/>
                  <a:pt x="2931160" y="559803"/>
                  <a:pt x="3271520" y="558110"/>
                </a:cubicBezTo>
                <a:cubicBezTo>
                  <a:pt x="3611880" y="556417"/>
                  <a:pt x="3845562" y="61440"/>
                  <a:pt x="4216400" y="0"/>
                </a:cubicBezTo>
                <a:lnTo>
                  <a:pt x="5496548" y="10160"/>
                </a:lnTo>
                <a:cubicBezTo>
                  <a:pt x="5822005" y="10160"/>
                  <a:pt x="6085840" y="273995"/>
                  <a:pt x="6085840" y="599452"/>
                </a:cubicBezTo>
                <a:lnTo>
                  <a:pt x="6085840" y="2956548"/>
                </a:lnTo>
                <a:cubicBezTo>
                  <a:pt x="6085840" y="3282005"/>
                  <a:pt x="5822005" y="3545840"/>
                  <a:pt x="5496548" y="3545840"/>
                </a:cubicBezTo>
                <a:lnTo>
                  <a:pt x="589292" y="3545840"/>
                </a:lnTo>
                <a:cubicBezTo>
                  <a:pt x="263835" y="3545840"/>
                  <a:pt x="0" y="3282005"/>
                  <a:pt x="0" y="2956548"/>
                </a:cubicBezTo>
                <a:lnTo>
                  <a:pt x="0" y="599452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1155" y="1910021"/>
            <a:ext cx="481609" cy="3500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5318" y="2466544"/>
            <a:ext cx="481609" cy="3500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61155" y="2468467"/>
            <a:ext cx="481609" cy="3500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13725" y="1945076"/>
            <a:ext cx="481609" cy="3500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42764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4096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5428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26760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88092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9424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0755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72087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33419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94751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56083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7415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78747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0079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01410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62742" y="583887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37556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98888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60219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21551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82883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4215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05547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66879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28211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89543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50874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12206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63908" y="58562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3" name="Rectangle 52"/>
          <p:cNvSpPr>
            <a:spLocks/>
          </p:cNvSpPr>
          <p:nvPr/>
        </p:nvSpPr>
        <p:spPr>
          <a:xfrm rot="1020000">
            <a:off x="2106396" y="5806337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4" name="Rectangle 53"/>
          <p:cNvSpPr>
            <a:spLocks/>
          </p:cNvSpPr>
          <p:nvPr/>
        </p:nvSpPr>
        <p:spPr>
          <a:xfrm rot="2580000">
            <a:off x="1865976" y="5685760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 rot="1740000">
            <a:off x="1971903" y="5759503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 rot="2880000">
            <a:off x="1779308" y="5589463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7" name="Rectangle 56"/>
          <p:cNvSpPr>
            <a:spLocks/>
          </p:cNvSpPr>
          <p:nvPr/>
        </p:nvSpPr>
        <p:spPr>
          <a:xfrm rot="3720000">
            <a:off x="1711900" y="5464276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15367" y="582924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76699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38031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99363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60695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22027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83358" y="58485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5" name="Rectangle 64"/>
          <p:cNvSpPr/>
          <p:nvPr/>
        </p:nvSpPr>
        <p:spPr>
          <a:xfrm rot="8700000">
            <a:off x="7391041" y="5699489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6" name="Rectangle 65"/>
          <p:cNvSpPr/>
          <p:nvPr/>
        </p:nvSpPr>
        <p:spPr>
          <a:xfrm rot="20280000">
            <a:off x="7259813" y="5781094"/>
            <a:ext cx="67408" cy="17333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7" name="Rectangle 66"/>
          <p:cNvSpPr/>
          <p:nvPr/>
        </p:nvSpPr>
        <p:spPr>
          <a:xfrm rot="7800000">
            <a:off x="7495742" y="5596570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8" name="Rectangle 67"/>
          <p:cNvSpPr/>
          <p:nvPr/>
        </p:nvSpPr>
        <p:spPr>
          <a:xfrm rot="7080000">
            <a:off x="7577655" y="5470953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7600706" y="5340102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0" name="Rectangle 69"/>
          <p:cNvSpPr/>
          <p:nvPr/>
        </p:nvSpPr>
        <p:spPr>
          <a:xfrm rot="5400000">
            <a:off x="7600706" y="520213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1" name="Rectangle 70"/>
          <p:cNvSpPr/>
          <p:nvPr/>
        </p:nvSpPr>
        <p:spPr>
          <a:xfrm rot="5400000">
            <a:off x="7600706" y="5064179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600706" y="492622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3" name="Rectangle 72"/>
          <p:cNvSpPr/>
          <p:nvPr/>
        </p:nvSpPr>
        <p:spPr>
          <a:xfrm rot="5400000">
            <a:off x="7600706" y="478826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7600706" y="465030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7600706" y="451234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7600706" y="4374388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7600706" y="423643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7600706" y="409847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7600706" y="396051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7600706" y="382255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7600706" y="368459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2" name="Rectangle 81"/>
          <p:cNvSpPr/>
          <p:nvPr/>
        </p:nvSpPr>
        <p:spPr>
          <a:xfrm rot="5400000">
            <a:off x="7600706" y="3546639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3" name="Rectangle 82"/>
          <p:cNvSpPr/>
          <p:nvPr/>
        </p:nvSpPr>
        <p:spPr>
          <a:xfrm rot="5400000">
            <a:off x="7600706" y="340868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4" name="Rectangle 83"/>
          <p:cNvSpPr/>
          <p:nvPr/>
        </p:nvSpPr>
        <p:spPr>
          <a:xfrm rot="5400000">
            <a:off x="7600706" y="3270722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7600706" y="313276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6" name="Rectangle 85"/>
          <p:cNvSpPr/>
          <p:nvPr/>
        </p:nvSpPr>
        <p:spPr>
          <a:xfrm rot="5400000">
            <a:off x="7600706" y="299480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7600706" y="285684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8" name="Rectangle 87"/>
          <p:cNvSpPr>
            <a:spLocks/>
          </p:cNvSpPr>
          <p:nvPr/>
        </p:nvSpPr>
        <p:spPr>
          <a:xfrm rot="3720000">
            <a:off x="7544441" y="2588556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9" name="Rectangle 88"/>
          <p:cNvSpPr>
            <a:spLocks/>
          </p:cNvSpPr>
          <p:nvPr/>
        </p:nvSpPr>
        <p:spPr>
          <a:xfrm rot="2880000">
            <a:off x="7447893" y="2453395"/>
            <a:ext cx="67408" cy="208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0" name="Rectangle 89"/>
          <p:cNvSpPr>
            <a:spLocks/>
          </p:cNvSpPr>
          <p:nvPr/>
        </p:nvSpPr>
        <p:spPr>
          <a:xfrm rot="1740000">
            <a:off x="7323529" y="2367424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1" name="Rectangle 90"/>
          <p:cNvSpPr>
            <a:spLocks/>
          </p:cNvSpPr>
          <p:nvPr/>
        </p:nvSpPr>
        <p:spPr>
          <a:xfrm rot="4560000">
            <a:off x="7573329" y="2731294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1670717" y="534658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1670717" y="5208618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4" name="Rectangle 93"/>
          <p:cNvSpPr/>
          <p:nvPr/>
        </p:nvSpPr>
        <p:spPr>
          <a:xfrm rot="5400000">
            <a:off x="1670717" y="507066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5" name="Rectangle 94"/>
          <p:cNvSpPr/>
          <p:nvPr/>
        </p:nvSpPr>
        <p:spPr>
          <a:xfrm rot="5400000">
            <a:off x="1670717" y="4932702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6" name="Rectangle 95"/>
          <p:cNvSpPr/>
          <p:nvPr/>
        </p:nvSpPr>
        <p:spPr>
          <a:xfrm rot="5400000">
            <a:off x="1670717" y="479474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1670717" y="465678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8" name="Rectangle 97"/>
          <p:cNvSpPr/>
          <p:nvPr/>
        </p:nvSpPr>
        <p:spPr>
          <a:xfrm rot="5400000">
            <a:off x="1670717" y="451882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9" name="Rectangle 98"/>
          <p:cNvSpPr/>
          <p:nvPr/>
        </p:nvSpPr>
        <p:spPr>
          <a:xfrm rot="5400000">
            <a:off x="1670717" y="4380869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0" name="Rectangle 99"/>
          <p:cNvSpPr/>
          <p:nvPr/>
        </p:nvSpPr>
        <p:spPr>
          <a:xfrm rot="5400000">
            <a:off x="1670717" y="424291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1" name="Rectangle 100"/>
          <p:cNvSpPr/>
          <p:nvPr/>
        </p:nvSpPr>
        <p:spPr>
          <a:xfrm rot="5400000">
            <a:off x="1670717" y="410495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2" name="Rectangle 101"/>
          <p:cNvSpPr/>
          <p:nvPr/>
        </p:nvSpPr>
        <p:spPr>
          <a:xfrm rot="5400000">
            <a:off x="1670717" y="396699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3" name="Rectangle 102"/>
          <p:cNvSpPr/>
          <p:nvPr/>
        </p:nvSpPr>
        <p:spPr>
          <a:xfrm rot="5400000">
            <a:off x="1670717" y="382903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1670717" y="3691078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5" name="Rectangle 104"/>
          <p:cNvSpPr/>
          <p:nvPr/>
        </p:nvSpPr>
        <p:spPr>
          <a:xfrm rot="5400000">
            <a:off x="1670717" y="355312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1670717" y="341516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7" name="Rectangle 106"/>
          <p:cNvSpPr/>
          <p:nvPr/>
        </p:nvSpPr>
        <p:spPr>
          <a:xfrm rot="5400000">
            <a:off x="1670717" y="327720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8" name="Rectangle 107"/>
          <p:cNvSpPr/>
          <p:nvPr/>
        </p:nvSpPr>
        <p:spPr>
          <a:xfrm rot="5400000">
            <a:off x="1670717" y="313924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670717" y="300128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0" name="Rectangle 109"/>
          <p:cNvSpPr/>
          <p:nvPr/>
        </p:nvSpPr>
        <p:spPr>
          <a:xfrm rot="5400000">
            <a:off x="1670717" y="2863328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1" name="Rectangle 110"/>
          <p:cNvSpPr/>
          <p:nvPr/>
        </p:nvSpPr>
        <p:spPr>
          <a:xfrm rot="19500000">
            <a:off x="1881359" y="2413286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2" name="Rectangle 111"/>
          <p:cNvSpPr/>
          <p:nvPr/>
        </p:nvSpPr>
        <p:spPr>
          <a:xfrm rot="9480000">
            <a:off x="2012587" y="2349015"/>
            <a:ext cx="67408" cy="17333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3" name="Rectangle 112"/>
          <p:cNvSpPr/>
          <p:nvPr/>
        </p:nvSpPr>
        <p:spPr>
          <a:xfrm rot="18600000">
            <a:off x="1776658" y="2516205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4" name="Rectangle 113"/>
          <p:cNvSpPr/>
          <p:nvPr/>
        </p:nvSpPr>
        <p:spPr>
          <a:xfrm rot="17880000">
            <a:off x="1694745" y="2641823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311053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172725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034398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896070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757742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821152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82824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544496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406168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267840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129512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991184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852857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714529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576201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726037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587709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449381" y="230283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436281" y="231381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297612" y="231381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5" name="Rectangle 134"/>
          <p:cNvSpPr/>
          <p:nvPr/>
        </p:nvSpPr>
        <p:spPr>
          <a:xfrm rot="20340000">
            <a:off x="2148526" y="232209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024848" y="230010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886180" y="230010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8" name="Rectangle 137"/>
          <p:cNvSpPr/>
          <p:nvPr/>
        </p:nvSpPr>
        <p:spPr>
          <a:xfrm rot="960000">
            <a:off x="7189553" y="2328322"/>
            <a:ext cx="67408" cy="1906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4778352" y="1837407"/>
            <a:ext cx="94367" cy="72614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234392" y="1910021"/>
            <a:ext cx="543959" cy="383884"/>
          </a:xfrm>
          <a:prstGeom prst="line">
            <a:avLst/>
          </a:prstGeom>
          <a:ln w="41275">
            <a:solidFill>
              <a:srgbClr val="008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 rot="19465773">
            <a:off x="4757213" y="1722120"/>
            <a:ext cx="67408" cy="1386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2" name="Rectangle 141"/>
          <p:cNvSpPr/>
          <p:nvPr/>
        </p:nvSpPr>
        <p:spPr>
          <a:xfrm rot="19465773">
            <a:off x="4640215" y="177716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3" name="Rectangle 142"/>
          <p:cNvSpPr/>
          <p:nvPr/>
        </p:nvSpPr>
        <p:spPr>
          <a:xfrm rot="19465773">
            <a:off x="4527699" y="1857625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4" name="Rectangle 143"/>
          <p:cNvSpPr/>
          <p:nvPr/>
        </p:nvSpPr>
        <p:spPr>
          <a:xfrm rot="19465773">
            <a:off x="4415183" y="193809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5" name="Rectangle 144"/>
          <p:cNvSpPr/>
          <p:nvPr/>
        </p:nvSpPr>
        <p:spPr>
          <a:xfrm rot="19465773">
            <a:off x="4302667" y="2018557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6" name="Rectangle 145"/>
          <p:cNvSpPr/>
          <p:nvPr/>
        </p:nvSpPr>
        <p:spPr>
          <a:xfrm rot="19465773">
            <a:off x="4190150" y="209902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860078" y="2755098"/>
            <a:ext cx="125594" cy="85399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4962159" y="2383013"/>
            <a:ext cx="533155" cy="387848"/>
          </a:xfrm>
          <a:prstGeom prst="line">
            <a:avLst/>
          </a:prstGeom>
          <a:ln w="41275">
            <a:solidFill>
              <a:srgbClr val="0000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 rot="8642601">
            <a:off x="4913080" y="2827933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0" name="Rectangle 149"/>
          <p:cNvSpPr/>
          <p:nvPr/>
        </p:nvSpPr>
        <p:spPr>
          <a:xfrm rot="8642601">
            <a:off x="5025051" y="2746710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1" name="Rectangle 150"/>
          <p:cNvSpPr/>
          <p:nvPr/>
        </p:nvSpPr>
        <p:spPr>
          <a:xfrm rot="8642601">
            <a:off x="5137021" y="2665488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2" name="Rectangle 151"/>
          <p:cNvSpPr/>
          <p:nvPr/>
        </p:nvSpPr>
        <p:spPr>
          <a:xfrm rot="8642601">
            <a:off x="5248993" y="2584266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3" name="Rectangle 152"/>
          <p:cNvSpPr/>
          <p:nvPr/>
        </p:nvSpPr>
        <p:spPr>
          <a:xfrm rot="8642601">
            <a:off x="5360964" y="2503044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4" name="Rectangle 153"/>
          <p:cNvSpPr/>
          <p:nvPr/>
        </p:nvSpPr>
        <p:spPr>
          <a:xfrm rot="8642601">
            <a:off x="5472935" y="2421821"/>
            <a:ext cx="67408" cy="15600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5" name="Freeform 154"/>
          <p:cNvSpPr/>
          <p:nvPr/>
        </p:nvSpPr>
        <p:spPr bwMode="white">
          <a:xfrm>
            <a:off x="4640526" y="2478097"/>
            <a:ext cx="2917809" cy="3358035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  <a:gd name="connsiteX0" fmla="*/ 50800 w 3078480"/>
              <a:gd name="connsiteY0" fmla="*/ 0 h 3545840"/>
              <a:gd name="connsiteX1" fmla="*/ 1219200 w 3078480"/>
              <a:gd name="connsiteY1" fmla="*/ 2892 h 3545840"/>
              <a:gd name="connsiteX2" fmla="*/ 2489188 w 3078480"/>
              <a:gd name="connsiteY2" fmla="*/ 10160 h 3545840"/>
              <a:gd name="connsiteX3" fmla="*/ 3078480 w 3078480"/>
              <a:gd name="connsiteY3" fmla="*/ 599452 h 3545840"/>
              <a:gd name="connsiteX4" fmla="*/ 3078480 w 3078480"/>
              <a:gd name="connsiteY4" fmla="*/ 2956548 h 3545840"/>
              <a:gd name="connsiteX5" fmla="*/ 2489188 w 3078480"/>
              <a:gd name="connsiteY5" fmla="*/ 3545840 h 3545840"/>
              <a:gd name="connsiteX6" fmla="*/ 0 w 3078480"/>
              <a:gd name="connsiteY6" fmla="*/ 3535680 h 3545840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756490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8480" h="3542948">
                <a:moveTo>
                  <a:pt x="227584" y="560839"/>
                </a:moveTo>
                <a:cubicBezTo>
                  <a:pt x="612348" y="502459"/>
                  <a:pt x="842266" y="94827"/>
                  <a:pt x="1219200" y="0"/>
                </a:cubicBezTo>
                <a:lnTo>
                  <a:pt x="2489188" y="7268"/>
                </a:lnTo>
                <a:cubicBezTo>
                  <a:pt x="2814645" y="7268"/>
                  <a:pt x="3078480" y="271103"/>
                  <a:pt x="3078480" y="596560"/>
                </a:cubicBezTo>
                <a:lnTo>
                  <a:pt x="3078480" y="2953656"/>
                </a:lnTo>
                <a:cubicBezTo>
                  <a:pt x="3078480" y="3279113"/>
                  <a:pt x="2814645" y="3542948"/>
                  <a:pt x="2489188" y="3542948"/>
                </a:cubicBezTo>
                <a:lnTo>
                  <a:pt x="0" y="3532788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 rot="10800000">
            <a:off x="3588959" y="2478097"/>
            <a:ext cx="108816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reeform 156"/>
          <p:cNvSpPr/>
          <p:nvPr/>
        </p:nvSpPr>
        <p:spPr bwMode="white">
          <a:xfrm>
            <a:off x="1600200" y="1752600"/>
            <a:ext cx="3249555" cy="4292934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  <a:gd name="connsiteX0" fmla="*/ 3179064 w 3224097"/>
              <a:gd name="connsiteY0" fmla="*/ 3933538 h 3942080"/>
              <a:gd name="connsiteX1" fmla="*/ 653640 w 3224097"/>
              <a:gd name="connsiteY1" fmla="*/ 3942080 h 3942080"/>
              <a:gd name="connsiteX2" fmla="*/ 0 w 3224097"/>
              <a:gd name="connsiteY2" fmla="*/ 3288440 h 3942080"/>
              <a:gd name="connsiteX3" fmla="*/ 0 w 3224097"/>
              <a:gd name="connsiteY3" fmla="*/ 673960 h 3942080"/>
              <a:gd name="connsiteX4" fmla="*/ 653640 w 3224097"/>
              <a:gd name="connsiteY4" fmla="*/ 20320 h 3942080"/>
              <a:gd name="connsiteX5" fmla="*/ 2357121 w 3224097"/>
              <a:gd name="connsiteY5" fmla="*/ 0 h 3942080"/>
              <a:gd name="connsiteX6" fmla="*/ 3224097 w 3224097"/>
              <a:gd name="connsiteY6" fmla="*/ 15324 h 3942080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357121 w 3428494"/>
              <a:gd name="connsiteY5" fmla="*/ 63491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357121 w 3428494"/>
              <a:gd name="connsiteY5" fmla="*/ 63491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357121 w 3428494"/>
              <a:gd name="connsiteY5" fmla="*/ 634914 h 4576994"/>
              <a:gd name="connsiteX6" fmla="*/ 3428494 w 3428494"/>
              <a:gd name="connsiteY6" fmla="*/ 0 h 4576994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554296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554296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  <a:gd name="connsiteX0" fmla="*/ 3179064 w 3428494"/>
              <a:gd name="connsiteY0" fmla="*/ 4487834 h 4496376"/>
              <a:gd name="connsiteX1" fmla="*/ 653640 w 3428494"/>
              <a:gd name="connsiteY1" fmla="*/ 4496376 h 4496376"/>
              <a:gd name="connsiteX2" fmla="*/ 0 w 3428494"/>
              <a:gd name="connsiteY2" fmla="*/ 3842736 h 4496376"/>
              <a:gd name="connsiteX3" fmla="*/ 0 w 3428494"/>
              <a:gd name="connsiteY3" fmla="*/ 1228256 h 4496376"/>
              <a:gd name="connsiteX4" fmla="*/ 653640 w 3428494"/>
              <a:gd name="connsiteY4" fmla="*/ 574616 h 4496376"/>
              <a:gd name="connsiteX5" fmla="*/ 2357121 w 3428494"/>
              <a:gd name="connsiteY5" fmla="*/ 603182 h 4496376"/>
              <a:gd name="connsiteX6" fmla="*/ 3428494 w 3428494"/>
              <a:gd name="connsiteY6" fmla="*/ 0 h 44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8494" h="4496376">
                <a:moveTo>
                  <a:pt x="3179064" y="4487834"/>
                </a:moveTo>
                <a:lnTo>
                  <a:pt x="653640" y="4496376"/>
                </a:lnTo>
                <a:cubicBezTo>
                  <a:pt x="292645" y="4496376"/>
                  <a:pt x="0" y="4203731"/>
                  <a:pt x="0" y="3842736"/>
                </a:cubicBezTo>
                <a:lnTo>
                  <a:pt x="0" y="1228256"/>
                </a:lnTo>
                <a:cubicBezTo>
                  <a:pt x="0" y="867261"/>
                  <a:pt x="292645" y="574616"/>
                  <a:pt x="653640" y="574616"/>
                </a:cubicBezTo>
                <a:lnTo>
                  <a:pt x="2357121" y="603182"/>
                </a:lnTo>
                <a:cubicBezTo>
                  <a:pt x="2819597" y="493976"/>
                  <a:pt x="2999553" y="49791"/>
                  <a:pt x="3428494" y="0"/>
                </a:cubicBez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5798166" y="2297919"/>
            <a:ext cx="115730" cy="1505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555181" cy="1143000"/>
          </a:xfrm>
          <a:effectLst/>
        </p:spPr>
        <p:txBody>
          <a:bodyPr>
            <a:noAutofit/>
          </a:bodyPr>
          <a:lstStyle/>
          <a:p>
            <a:r>
              <a:rPr lang="en-US" sz="3200" dirty="0"/>
              <a:t>If you Were a </a:t>
            </a:r>
            <a:r>
              <a:rPr lang="en-US" sz="3200" b="1" dirty="0"/>
              <a:t>UNIDIRECTIONAL</a:t>
            </a:r>
            <a:r>
              <a:rPr lang="en-US" sz="3200" dirty="0"/>
              <a:t> DNA Polymerase, how Would you Replicate a Genome?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914400" y="6257415"/>
            <a:ext cx="7391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Helvetica" charset="0"/>
              </a:rPr>
              <a:t>No problem replicating reverse half-strands (thick lines).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429000"/>
            <a:ext cx="137160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</a:rPr>
              <a:t>Reverse half-strand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3733800"/>
            <a:ext cx="12954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Reverse half-strand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0500" y="3733800"/>
            <a:ext cx="1295400" cy="646331"/>
          </a:xfrm>
          <a:prstGeom prst="rect">
            <a:avLst/>
          </a:prstGeom>
          <a:solidFill>
            <a:srgbClr val="FFFF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Forward half-strand   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3810000"/>
            <a:ext cx="1295400" cy="646331"/>
          </a:xfrm>
          <a:prstGeom prst="rect">
            <a:avLst/>
          </a:prstGeom>
          <a:solidFill>
            <a:srgbClr val="FFFF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Forward half-strand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09951" y="1524000"/>
            <a:ext cx="1219200" cy="0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3276600"/>
            <a:ext cx="1219200" cy="0"/>
          </a:xfrm>
          <a:prstGeom prst="straightConnector1">
            <a:avLst/>
          </a:prstGeom>
          <a:ln w="47625">
            <a:solidFill>
              <a:srgbClr val="00B050"/>
            </a:solidFill>
            <a:prstDash val="solid"/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6248400"/>
            <a:ext cx="7391400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latin typeface="Calibri" pitchFamily="34" charset="0"/>
                <a:ea typeface="Times New Roman" pitchFamily="18" charset="0"/>
                <a:cs typeface="Helvetica" charset="0"/>
              </a:rPr>
              <a:t>Big problem replicating forward half-strands (thin lines)</a:t>
            </a:r>
            <a:r>
              <a:rPr lang="en-US" b="1" dirty="0">
                <a:latin typeface="Calibri" pitchFamily="34" charset="0"/>
                <a:ea typeface="Times New Roman" pitchFamily="18" charset="0"/>
                <a:cs typeface="Helvetica" charset="0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7B51-AD23-5448-8643-5F701AFB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7" grpId="0" animBg="1"/>
      <p:bldP spid="10" grpId="0" animBg="1"/>
      <p:bldP spid="3" grpId="0"/>
      <p:bldP spid="9" grpId="0"/>
      <p:bldP spid="11" grpId="0" animBg="1"/>
      <p:bldP spid="12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524000" y="1600200"/>
            <a:ext cx="6234490" cy="4389120"/>
            <a:chOff x="1337619" y="850528"/>
            <a:chExt cx="6455101" cy="4544432"/>
          </a:xfrm>
        </p:grpSpPr>
        <p:sp useBgFill="1">
          <p:nvSpPr>
            <p:cNvPr id="20" name="Freeform 19"/>
            <p:cNvSpPr/>
            <p:nvPr/>
          </p:nvSpPr>
          <p:spPr bwMode="white">
            <a:xfrm>
              <a:off x="1351280" y="863938"/>
              <a:ext cx="6441440" cy="4531021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5787800 w 6441440"/>
                <a:gd name="connsiteY3" fmla="*/ 0 h 3921760"/>
                <a:gd name="connsiteX4" fmla="*/ 6441440 w 6441440"/>
                <a:gd name="connsiteY4" fmla="*/ 653640 h 3921760"/>
                <a:gd name="connsiteX5" fmla="*/ 6441440 w 6441440"/>
                <a:gd name="connsiteY5" fmla="*/ 3268120 h 3921760"/>
                <a:gd name="connsiteX6" fmla="*/ 5787800 w 6441440"/>
                <a:gd name="connsiteY6" fmla="*/ 3921760 h 3921760"/>
                <a:gd name="connsiteX7" fmla="*/ 653640 w 6441440"/>
                <a:gd name="connsiteY7" fmla="*/ 3921760 h 3921760"/>
                <a:gd name="connsiteX8" fmla="*/ 0 w 6441440"/>
                <a:gd name="connsiteY8" fmla="*/ 3268120 h 3921760"/>
                <a:gd name="connsiteX9" fmla="*/ 0 w 6441440"/>
                <a:gd name="connsiteY9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4318000 w 6441440"/>
                <a:gd name="connsiteY3" fmla="*/ 0 h 3921760"/>
                <a:gd name="connsiteX4" fmla="*/ 5787800 w 6441440"/>
                <a:gd name="connsiteY4" fmla="*/ 0 h 3921760"/>
                <a:gd name="connsiteX5" fmla="*/ 6441440 w 6441440"/>
                <a:gd name="connsiteY5" fmla="*/ 653640 h 3921760"/>
                <a:gd name="connsiteX6" fmla="*/ 6441440 w 6441440"/>
                <a:gd name="connsiteY6" fmla="*/ 3268120 h 3921760"/>
                <a:gd name="connsiteX7" fmla="*/ 5787800 w 6441440"/>
                <a:gd name="connsiteY7" fmla="*/ 3921760 h 3921760"/>
                <a:gd name="connsiteX8" fmla="*/ 653640 w 6441440"/>
                <a:gd name="connsiteY8" fmla="*/ 3921760 h 3921760"/>
                <a:gd name="connsiteX9" fmla="*/ 0 w 6441440"/>
                <a:gd name="connsiteY9" fmla="*/ 3268120 h 3921760"/>
                <a:gd name="connsiteX10" fmla="*/ 0 w 6441440"/>
                <a:gd name="connsiteY10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3413760 w 6441440"/>
                <a:gd name="connsiteY3" fmla="*/ 0 h 3921760"/>
                <a:gd name="connsiteX4" fmla="*/ 4318000 w 6441440"/>
                <a:gd name="connsiteY4" fmla="*/ 0 h 3921760"/>
                <a:gd name="connsiteX5" fmla="*/ 5787800 w 6441440"/>
                <a:gd name="connsiteY5" fmla="*/ 0 h 3921760"/>
                <a:gd name="connsiteX6" fmla="*/ 6441440 w 6441440"/>
                <a:gd name="connsiteY6" fmla="*/ 653640 h 3921760"/>
                <a:gd name="connsiteX7" fmla="*/ 6441440 w 6441440"/>
                <a:gd name="connsiteY7" fmla="*/ 3268120 h 3921760"/>
                <a:gd name="connsiteX8" fmla="*/ 5787800 w 6441440"/>
                <a:gd name="connsiteY8" fmla="*/ 3921760 h 3921760"/>
                <a:gd name="connsiteX9" fmla="*/ 653640 w 6441440"/>
                <a:gd name="connsiteY9" fmla="*/ 3921760 h 3921760"/>
                <a:gd name="connsiteX10" fmla="*/ 0 w 6441440"/>
                <a:gd name="connsiteY10" fmla="*/ 3268120 h 3921760"/>
                <a:gd name="connsiteX11" fmla="*/ 0 w 6441440"/>
                <a:gd name="connsiteY11" fmla="*/ 653640 h 3921760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2346960 w 6441440"/>
                <a:gd name="connsiteY3" fmla="*/ 607568 h 4529328"/>
                <a:gd name="connsiteX4" fmla="*/ 3413760 w 6441440"/>
                <a:gd name="connsiteY4" fmla="*/ 0 h 4529328"/>
                <a:gd name="connsiteX5" fmla="*/ 4318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2164080 w 6441440"/>
                <a:gd name="connsiteY3" fmla="*/ 607568 h 4529328"/>
                <a:gd name="connsiteX4" fmla="*/ 3413760 w 6441440"/>
                <a:gd name="connsiteY4" fmla="*/ 0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252720 w 6441440"/>
                <a:gd name="connsiteY5" fmla="*/ 59740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2901 h 4531021"/>
                <a:gd name="connsiteX1" fmla="*/ 653640 w 6441440"/>
                <a:gd name="connsiteY1" fmla="*/ 609261 h 4531021"/>
                <a:gd name="connsiteX2" fmla="*/ 1310640 w 6441440"/>
                <a:gd name="connsiteY2" fmla="*/ 609261 h 4531021"/>
                <a:gd name="connsiteX3" fmla="*/ 3413760 w 6441440"/>
                <a:gd name="connsiteY3" fmla="*/ 1693 h 4531021"/>
                <a:gd name="connsiteX4" fmla="*/ 5252720 w 6441440"/>
                <a:gd name="connsiteY4" fmla="*/ 599101 h 4531021"/>
                <a:gd name="connsiteX5" fmla="*/ 5787800 w 6441440"/>
                <a:gd name="connsiteY5" fmla="*/ 609261 h 4531021"/>
                <a:gd name="connsiteX6" fmla="*/ 6441440 w 6441440"/>
                <a:gd name="connsiteY6" fmla="*/ 1262901 h 4531021"/>
                <a:gd name="connsiteX7" fmla="*/ 6441440 w 6441440"/>
                <a:gd name="connsiteY7" fmla="*/ 3877381 h 4531021"/>
                <a:gd name="connsiteX8" fmla="*/ 5787800 w 6441440"/>
                <a:gd name="connsiteY8" fmla="*/ 4531021 h 4531021"/>
                <a:gd name="connsiteX9" fmla="*/ 653640 w 6441440"/>
                <a:gd name="connsiteY9" fmla="*/ 4531021 h 4531021"/>
                <a:gd name="connsiteX10" fmla="*/ 0 w 6441440"/>
                <a:gd name="connsiteY10" fmla="*/ 3877381 h 4531021"/>
                <a:gd name="connsiteX11" fmla="*/ 0 w 6441440"/>
                <a:gd name="connsiteY11" fmla="*/ 1262901 h 453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41440" h="4531021">
                  <a:moveTo>
                    <a:pt x="0" y="1262901"/>
                  </a:moveTo>
                  <a:cubicBezTo>
                    <a:pt x="0" y="901906"/>
                    <a:pt x="292645" y="609261"/>
                    <a:pt x="653640" y="609261"/>
                  </a:cubicBezTo>
                  <a:lnTo>
                    <a:pt x="1310640" y="609261"/>
                  </a:lnTo>
                  <a:cubicBezTo>
                    <a:pt x="1770660" y="508000"/>
                    <a:pt x="2870200" y="1693"/>
                    <a:pt x="3413760" y="1693"/>
                  </a:cubicBezTo>
                  <a:cubicBezTo>
                    <a:pt x="4070773" y="0"/>
                    <a:pt x="4857047" y="497840"/>
                    <a:pt x="5252720" y="599101"/>
                  </a:cubicBezTo>
                  <a:lnTo>
                    <a:pt x="5787800" y="609261"/>
                  </a:lnTo>
                  <a:cubicBezTo>
                    <a:pt x="6148795" y="609261"/>
                    <a:pt x="6441440" y="901906"/>
                    <a:pt x="6441440" y="1262901"/>
                  </a:cubicBezTo>
                  <a:lnTo>
                    <a:pt x="6441440" y="3877381"/>
                  </a:lnTo>
                  <a:cubicBezTo>
                    <a:pt x="6441440" y="4238376"/>
                    <a:pt x="6148795" y="4531021"/>
                    <a:pt x="5787800" y="4531021"/>
                  </a:cubicBezTo>
                  <a:lnTo>
                    <a:pt x="653640" y="4531021"/>
                  </a:lnTo>
                  <a:cubicBezTo>
                    <a:pt x="292645" y="4531021"/>
                    <a:pt x="0" y="4238376"/>
                    <a:pt x="0" y="3877381"/>
                  </a:cubicBezTo>
                  <a:lnTo>
                    <a:pt x="0" y="126290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Freeform 20"/>
            <p:cNvSpPr/>
            <p:nvPr/>
          </p:nvSpPr>
          <p:spPr bwMode="white">
            <a:xfrm>
              <a:off x="1524000" y="1656080"/>
              <a:ext cx="6085840" cy="354584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2174240 w 6085840"/>
                <a:gd name="connsiteY2" fmla="*/ 0 h 3535680"/>
                <a:gd name="connsiteX3" fmla="*/ 5496548 w 6085840"/>
                <a:gd name="connsiteY3" fmla="*/ 0 h 3535680"/>
                <a:gd name="connsiteX4" fmla="*/ 6085840 w 6085840"/>
                <a:gd name="connsiteY4" fmla="*/ 589292 h 3535680"/>
                <a:gd name="connsiteX5" fmla="*/ 6085840 w 6085840"/>
                <a:gd name="connsiteY5" fmla="*/ 2946388 h 3535680"/>
                <a:gd name="connsiteX6" fmla="*/ 5496548 w 6085840"/>
                <a:gd name="connsiteY6" fmla="*/ 3535680 h 3535680"/>
                <a:gd name="connsiteX7" fmla="*/ 589292 w 6085840"/>
                <a:gd name="connsiteY7" fmla="*/ 3535680 h 3535680"/>
                <a:gd name="connsiteX8" fmla="*/ 0 w 6085840"/>
                <a:gd name="connsiteY8" fmla="*/ 2946388 h 3535680"/>
                <a:gd name="connsiteX9" fmla="*/ 0 w 6085840"/>
                <a:gd name="connsiteY9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421640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609612 h 3556000"/>
                <a:gd name="connsiteX1" fmla="*/ 589292 w 6085840"/>
                <a:gd name="connsiteY1" fmla="*/ 20320 h 3556000"/>
                <a:gd name="connsiteX2" fmla="*/ 2174240 w 6085840"/>
                <a:gd name="connsiteY2" fmla="*/ 20320 h 3556000"/>
                <a:gd name="connsiteX3" fmla="*/ 3119120 w 6085840"/>
                <a:gd name="connsiteY3" fmla="*/ 0 h 3556000"/>
                <a:gd name="connsiteX4" fmla="*/ 4216400 w 6085840"/>
                <a:gd name="connsiteY4" fmla="*/ 10160 h 3556000"/>
                <a:gd name="connsiteX5" fmla="*/ 5496548 w 6085840"/>
                <a:gd name="connsiteY5" fmla="*/ 20320 h 3556000"/>
                <a:gd name="connsiteX6" fmla="*/ 6085840 w 6085840"/>
                <a:gd name="connsiteY6" fmla="*/ 609612 h 3556000"/>
                <a:gd name="connsiteX7" fmla="*/ 6085840 w 6085840"/>
                <a:gd name="connsiteY7" fmla="*/ 2966708 h 3556000"/>
                <a:gd name="connsiteX8" fmla="*/ 5496548 w 6085840"/>
                <a:gd name="connsiteY8" fmla="*/ 3556000 h 3556000"/>
                <a:gd name="connsiteX9" fmla="*/ 589292 w 6085840"/>
                <a:gd name="connsiteY9" fmla="*/ 3556000 h 3556000"/>
                <a:gd name="connsiteX10" fmla="*/ 0 w 6085840"/>
                <a:gd name="connsiteY10" fmla="*/ 2966708 h 3556000"/>
                <a:gd name="connsiteX11" fmla="*/ 0 w 6085840"/>
                <a:gd name="connsiteY11" fmla="*/ 609612 h 355600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72720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2021840 w 6085840"/>
                <a:gd name="connsiteY3" fmla="*/ 0 h 3545840"/>
                <a:gd name="connsiteX4" fmla="*/ 3271520 w 6085840"/>
                <a:gd name="connsiteY4" fmla="*/ 55811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1148080 w 6085840"/>
                <a:gd name="connsiteY2" fmla="*/ 0 h 3535680"/>
                <a:gd name="connsiteX3" fmla="*/ 3271520 w 6085840"/>
                <a:gd name="connsiteY3" fmla="*/ 547950 h 3535680"/>
                <a:gd name="connsiteX4" fmla="*/ 4399280 w 6085840"/>
                <a:gd name="connsiteY4" fmla="*/ 0 h 3535680"/>
                <a:gd name="connsiteX5" fmla="*/ 5496548 w 6085840"/>
                <a:gd name="connsiteY5" fmla="*/ 0 h 3535680"/>
                <a:gd name="connsiteX6" fmla="*/ 6085840 w 6085840"/>
                <a:gd name="connsiteY6" fmla="*/ 589292 h 3535680"/>
                <a:gd name="connsiteX7" fmla="*/ 6085840 w 6085840"/>
                <a:gd name="connsiteY7" fmla="*/ 2946388 h 3535680"/>
                <a:gd name="connsiteX8" fmla="*/ 5496548 w 6085840"/>
                <a:gd name="connsiteY8" fmla="*/ 3535680 h 3535680"/>
                <a:gd name="connsiteX9" fmla="*/ 589292 w 6085840"/>
                <a:gd name="connsiteY9" fmla="*/ 3535680 h 3535680"/>
                <a:gd name="connsiteX10" fmla="*/ 0 w 6085840"/>
                <a:gd name="connsiteY10" fmla="*/ 2946388 h 3535680"/>
                <a:gd name="connsiteX11" fmla="*/ 0 w 6085840"/>
                <a:gd name="connsiteY11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10032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510032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840" h="3545840">
                  <a:moveTo>
                    <a:pt x="0" y="599452"/>
                  </a:moveTo>
                  <a:cubicBezTo>
                    <a:pt x="0" y="273995"/>
                    <a:pt x="263835" y="10160"/>
                    <a:pt x="589292" y="10160"/>
                  </a:cubicBezTo>
                  <a:lnTo>
                    <a:pt x="1148080" y="10160"/>
                  </a:lnTo>
                  <a:lnTo>
                    <a:pt x="3271520" y="558110"/>
                  </a:lnTo>
                  <a:cubicBezTo>
                    <a:pt x="3930227" y="556417"/>
                    <a:pt x="4729482" y="91325"/>
                    <a:pt x="5100320" y="0"/>
                  </a:cubicBezTo>
                  <a:lnTo>
                    <a:pt x="5496548" y="10160"/>
                  </a:lnTo>
                  <a:cubicBezTo>
                    <a:pt x="5822005" y="10160"/>
                    <a:pt x="6085840" y="273995"/>
                    <a:pt x="6085840" y="599452"/>
                  </a:cubicBezTo>
                  <a:lnTo>
                    <a:pt x="6085840" y="2956548"/>
                  </a:lnTo>
                  <a:cubicBezTo>
                    <a:pt x="6085840" y="3282005"/>
                    <a:pt x="5822005" y="3545840"/>
                    <a:pt x="5496548" y="3545840"/>
                  </a:cubicBezTo>
                  <a:lnTo>
                    <a:pt x="589292" y="3545840"/>
                  </a:lnTo>
                  <a:cubicBezTo>
                    <a:pt x="263835" y="3545840"/>
                    <a:pt x="0" y="3282005"/>
                    <a:pt x="0" y="2956548"/>
                  </a:cubicBezTo>
                  <a:lnTo>
                    <a:pt x="0" y="59945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1632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7001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2371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7740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3110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8480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3849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9219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4588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9958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5328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0697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6067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1436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806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2176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8968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4337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970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5076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446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5816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1185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55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1924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7294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2664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8033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238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 rot="1020000">
              <a:off x="1857686" y="517775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 rot="2580000">
              <a:off x="1604027" y="505053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>
            <a:xfrm rot="1740000">
              <a:off x="1715787" y="512834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/>
            </p:cNvSpPr>
            <p:nvPr/>
          </p:nvSpPr>
          <p:spPr>
            <a:xfrm rot="2880000">
              <a:off x="1512587" y="494893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 rot="3720000">
              <a:off x="1441467" y="481685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142480" y="520192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96176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49872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03568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57264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10960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64656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8700000">
              <a:off x="7433334" y="506502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20280000">
              <a:off x="7294880" y="515112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7800000">
              <a:off x="7543800" y="4956435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7080000">
              <a:off x="7630224" y="482390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7654544" y="468584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7654544" y="45402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7654544" y="439472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54544" y="42491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54544" y="410361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7654544" y="395806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7654544" y="38125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7654544" y="366695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7654544" y="352139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7654544" y="337584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7654544" y="32302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7654544" y="308473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7654544" y="293917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7654544" y="279362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7654544" y="26480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7654544" y="250251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7654544" y="235695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7654544" y="221140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7654544" y="206584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/>
            </p:cNvSpPr>
            <p:nvPr/>
          </p:nvSpPr>
          <p:spPr>
            <a:xfrm rot="3720000">
              <a:off x="7595181" y="17827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>
              <a:spLocks/>
            </p:cNvSpPr>
            <p:nvPr/>
          </p:nvSpPr>
          <p:spPr>
            <a:xfrm rot="2880000">
              <a:off x="7493317" y="1640178"/>
              <a:ext cx="71120" cy="21945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>
            <a:xfrm rot="1740000">
              <a:off x="7362104" y="1549473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 rot="4560000">
              <a:off x="7625660" y="193338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1398016" y="46926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1398016" y="454712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1398016" y="44015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1398016" y="425601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1398016" y="41104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1398016" y="396490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1398016" y="381934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1398016" y="36737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1398016" y="352823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1398016" y="33826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1398016" y="323712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1398016" y="309157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1398016" y="294601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1398016" y="280046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1398016" y="265490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1398016" y="250935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5400000">
              <a:off x="1398016" y="236379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1398016" y="2218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1398016" y="207268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19500000">
              <a:off x="1620257" y="159786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9480000">
              <a:off x="1758711" y="153005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8600000">
              <a:off x="1509791" y="1706447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7880000">
              <a:off x="1423367" y="18389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525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49930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5336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73171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58576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05736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059432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340000">
              <a:off x="1902136" y="150164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046976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900672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960000">
              <a:off x="7220751" y="1508218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4683643" y="1025660"/>
              <a:ext cx="91194" cy="24654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275584" y="1050314"/>
              <a:ext cx="1408059" cy="433820"/>
            </a:xfrm>
            <a:prstGeom prst="line">
              <a:avLst/>
            </a:prstGeom>
            <a:ln w="41275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 rot="20640000">
              <a:off x="4675664" y="8505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0640000">
              <a:off x="4535372" y="8907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20640000">
              <a:off x="4395081" y="93098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20640000">
              <a:off x="4254790" y="97121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rot="20640000">
              <a:off x="4114498" y="10114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rot="20640000">
              <a:off x="3974207" y="10516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H="1">
              <a:off x="4801693" y="2017699"/>
              <a:ext cx="122203" cy="38599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923896" y="1664862"/>
              <a:ext cx="1161814" cy="352837"/>
            </a:xfrm>
            <a:prstGeom prst="line">
              <a:avLst/>
            </a:prstGeom>
            <a:ln w="41275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 rot="9803327">
              <a:off x="4830733" y="206615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9803327">
              <a:off x="4970587" y="202443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9803327">
              <a:off x="5110441" y="198270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9803327">
              <a:off x="5250296" y="19409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9803327">
              <a:off x="5390150" y="18992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9803327">
              <a:off x="5526679" y="185754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20640000">
              <a:off x="3836281" y="108338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20640000">
              <a:off x="3695990" y="112361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20640000">
              <a:off x="3555698" y="11638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40000">
              <a:off x="3415407" y="12040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9803327">
              <a:off x="5668726" y="180380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9803327">
              <a:off x="5808581" y="17620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9803327">
              <a:off x="5948435" y="17236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9803327">
              <a:off x="6071479" y="167531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20640000">
              <a:off x="3293487" y="128534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 bwMode="white">
            <a:xfrm>
              <a:off x="4531360" y="1673508"/>
              <a:ext cx="3078480" cy="353568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589292 w 6085840"/>
                <a:gd name="connsiteY7" fmla="*/ 3545840 h 3545840"/>
                <a:gd name="connsiteX8" fmla="*/ 0 w 6085840"/>
                <a:gd name="connsiteY8" fmla="*/ 2956548 h 3545840"/>
                <a:gd name="connsiteX9" fmla="*/ 0 w 6085840"/>
                <a:gd name="connsiteY9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10" fmla="*/ 91440 w 6085840"/>
                <a:gd name="connsiteY10" fmla="*/ 3047988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0" fmla="*/ 0 w 5496548"/>
                <a:gd name="connsiteY0" fmla="*/ 10160 h 3545840"/>
                <a:gd name="connsiteX1" fmla="*/ 2468868 w 5496548"/>
                <a:gd name="connsiteY1" fmla="*/ 0 h 3545840"/>
                <a:gd name="connsiteX2" fmla="*/ 4907256 w 5496548"/>
                <a:gd name="connsiteY2" fmla="*/ 10160 h 3545840"/>
                <a:gd name="connsiteX3" fmla="*/ 5496548 w 5496548"/>
                <a:gd name="connsiteY3" fmla="*/ 599452 h 3545840"/>
                <a:gd name="connsiteX4" fmla="*/ 5496548 w 5496548"/>
                <a:gd name="connsiteY4" fmla="*/ 2956548 h 3545840"/>
                <a:gd name="connsiteX5" fmla="*/ 4907256 w 5496548"/>
                <a:gd name="connsiteY5" fmla="*/ 3545840 h 3545840"/>
                <a:gd name="connsiteX6" fmla="*/ 2418068 w 5496548"/>
                <a:gd name="connsiteY6" fmla="*/ 3535680 h 3545840"/>
                <a:gd name="connsiteX0" fmla="*/ 50800 w 3078480"/>
                <a:gd name="connsiteY0" fmla="*/ 0 h 3545840"/>
                <a:gd name="connsiteX1" fmla="*/ 2489188 w 3078480"/>
                <a:gd name="connsiteY1" fmla="*/ 10160 h 3545840"/>
                <a:gd name="connsiteX2" fmla="*/ 3078480 w 3078480"/>
                <a:gd name="connsiteY2" fmla="*/ 599452 h 3545840"/>
                <a:gd name="connsiteX3" fmla="*/ 3078480 w 3078480"/>
                <a:gd name="connsiteY3" fmla="*/ 2956548 h 3545840"/>
                <a:gd name="connsiteX4" fmla="*/ 2489188 w 3078480"/>
                <a:gd name="connsiteY4" fmla="*/ 3545840 h 3545840"/>
                <a:gd name="connsiteX5" fmla="*/ 0 w 3078480"/>
                <a:gd name="connsiteY5" fmla="*/ 3535680 h 3545840"/>
                <a:gd name="connsiteX0" fmla="*/ 50800 w 3078480"/>
                <a:gd name="connsiteY0" fmla="*/ 0 h 3545840"/>
                <a:gd name="connsiteX1" fmla="*/ 1219200 w 3078480"/>
                <a:gd name="connsiteY1" fmla="*/ 2892 h 3545840"/>
                <a:gd name="connsiteX2" fmla="*/ 2489188 w 3078480"/>
                <a:gd name="connsiteY2" fmla="*/ 10160 h 3545840"/>
                <a:gd name="connsiteX3" fmla="*/ 3078480 w 3078480"/>
                <a:gd name="connsiteY3" fmla="*/ 599452 h 3545840"/>
                <a:gd name="connsiteX4" fmla="*/ 3078480 w 3078480"/>
                <a:gd name="connsiteY4" fmla="*/ 2956548 h 3545840"/>
                <a:gd name="connsiteX5" fmla="*/ 2489188 w 3078480"/>
                <a:gd name="connsiteY5" fmla="*/ 3545840 h 3545840"/>
                <a:gd name="connsiteX6" fmla="*/ 0 w 3078480"/>
                <a:gd name="connsiteY6" fmla="*/ 3535680 h 3545840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756490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1381760 w 3078480"/>
                <a:gd name="connsiteY2" fmla="*/ 10160 h 3542948"/>
                <a:gd name="connsiteX3" fmla="*/ 2489188 w 3078480"/>
                <a:gd name="connsiteY3" fmla="*/ 7268 h 3542948"/>
                <a:gd name="connsiteX4" fmla="*/ 3078480 w 3078480"/>
                <a:gd name="connsiteY4" fmla="*/ 596560 h 3542948"/>
                <a:gd name="connsiteX5" fmla="*/ 3078480 w 3078480"/>
                <a:gd name="connsiteY5" fmla="*/ 2953656 h 3542948"/>
                <a:gd name="connsiteX6" fmla="*/ 2489188 w 3078480"/>
                <a:gd name="connsiteY6" fmla="*/ 3542948 h 3542948"/>
                <a:gd name="connsiteX7" fmla="*/ 0 w 3078480"/>
                <a:gd name="connsiteY7" fmla="*/ 3532788 h 3542948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363646 w 3078480"/>
                <a:gd name="connsiteY1" fmla="*/ 561692 h 3535680"/>
                <a:gd name="connsiteX2" fmla="*/ 13817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0929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8480" h="3535680">
                  <a:moveTo>
                    <a:pt x="404101" y="518774"/>
                  </a:moveTo>
                  <a:cubicBezTo>
                    <a:pt x="948024" y="475887"/>
                    <a:pt x="1738703" y="96507"/>
                    <a:pt x="2092960" y="2892"/>
                  </a:cubicBezTo>
                  <a:lnTo>
                    <a:pt x="2489188" y="0"/>
                  </a:lnTo>
                  <a:cubicBezTo>
                    <a:pt x="2814645" y="0"/>
                    <a:pt x="3078480" y="263835"/>
                    <a:pt x="3078480" y="589292"/>
                  </a:cubicBezTo>
                  <a:lnTo>
                    <a:pt x="3078480" y="2946388"/>
                  </a:lnTo>
                  <a:cubicBezTo>
                    <a:pt x="3078480" y="3271845"/>
                    <a:pt x="2814645" y="3535680"/>
                    <a:pt x="2489188" y="3535680"/>
                  </a:cubicBezTo>
                  <a:lnTo>
                    <a:pt x="0" y="3525520"/>
                  </a:ln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>
              <a:off x="6700696" y="1470215"/>
              <a:ext cx="122103" cy="1588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rot="10800000">
              <a:off x="2527439" y="1666735"/>
              <a:ext cx="114808" cy="1"/>
            </a:xfrm>
            <a:prstGeom prst="straightConnector1">
              <a:avLst/>
            </a:prstGeom>
            <a:ln w="12700">
              <a:solidFill>
                <a:srgbClr val="008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151"/>
            <p:cNvSpPr/>
            <p:nvPr/>
          </p:nvSpPr>
          <p:spPr bwMode="white">
            <a:xfrm>
              <a:off x="1337619" y="873034"/>
              <a:ext cx="3428494" cy="4513706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653640 w 6441440"/>
                <a:gd name="connsiteY7" fmla="*/ 3926756 h 3926756"/>
                <a:gd name="connsiteX8" fmla="*/ 0 w 6441440"/>
                <a:gd name="connsiteY8" fmla="*/ 3273116 h 3926756"/>
                <a:gd name="connsiteX9" fmla="*/ 0 w 6441440"/>
                <a:gd name="connsiteY9" fmla="*/ 658636 h 3926756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3179064 w 6441440"/>
                <a:gd name="connsiteY7" fmla="*/ 3918214 h 3926756"/>
                <a:gd name="connsiteX8" fmla="*/ 653640 w 6441440"/>
                <a:gd name="connsiteY8" fmla="*/ 3926756 h 3926756"/>
                <a:gd name="connsiteX9" fmla="*/ 0 w 6441440"/>
                <a:gd name="connsiteY9" fmla="*/ 3273116 h 3926756"/>
                <a:gd name="connsiteX10" fmla="*/ 0 w 6441440"/>
                <a:gd name="connsiteY10" fmla="*/ 65863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441440 w 6532880"/>
                <a:gd name="connsiteY9" fmla="*/ 658636 h 3926756"/>
                <a:gd name="connsiteX10" fmla="*/ 6532880 w 6532880"/>
                <a:gd name="connsiteY10" fmla="*/ 336455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532880 w 6532880"/>
                <a:gd name="connsiteY9" fmla="*/ 336455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8" fmla="*/ 5787800 w 6441440"/>
                <a:gd name="connsiteY8" fmla="*/ 499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0" fmla="*/ 5787800 w 5787800"/>
                <a:gd name="connsiteY0" fmla="*/ 3926756 h 3926756"/>
                <a:gd name="connsiteX1" fmla="*/ 3179064 w 5787800"/>
                <a:gd name="connsiteY1" fmla="*/ 3918214 h 3926756"/>
                <a:gd name="connsiteX2" fmla="*/ 653640 w 5787800"/>
                <a:gd name="connsiteY2" fmla="*/ 3926756 h 3926756"/>
                <a:gd name="connsiteX3" fmla="*/ 0 w 5787800"/>
                <a:gd name="connsiteY3" fmla="*/ 3273116 h 3926756"/>
                <a:gd name="connsiteX4" fmla="*/ 0 w 5787800"/>
                <a:gd name="connsiteY4" fmla="*/ 658636 h 3926756"/>
                <a:gd name="connsiteX5" fmla="*/ 653640 w 5787800"/>
                <a:gd name="connsiteY5" fmla="*/ 4996 h 3926756"/>
                <a:gd name="connsiteX6" fmla="*/ 3224097 w 5787800"/>
                <a:gd name="connsiteY6" fmla="*/ 0 h 3926756"/>
                <a:gd name="connsiteX0" fmla="*/ 3179064 w 3224097"/>
                <a:gd name="connsiteY0" fmla="*/ 3918214 h 3926756"/>
                <a:gd name="connsiteX1" fmla="*/ 653640 w 3224097"/>
                <a:gd name="connsiteY1" fmla="*/ 3926756 h 3926756"/>
                <a:gd name="connsiteX2" fmla="*/ 0 w 3224097"/>
                <a:gd name="connsiteY2" fmla="*/ 3273116 h 3926756"/>
                <a:gd name="connsiteX3" fmla="*/ 0 w 3224097"/>
                <a:gd name="connsiteY3" fmla="*/ 658636 h 3926756"/>
                <a:gd name="connsiteX4" fmla="*/ 653640 w 3224097"/>
                <a:gd name="connsiteY4" fmla="*/ 4996 h 3926756"/>
                <a:gd name="connsiteX5" fmla="*/ 3224097 w 3224097"/>
                <a:gd name="connsiteY5" fmla="*/ 0 h 3926756"/>
                <a:gd name="connsiteX0" fmla="*/ 3179064 w 3224097"/>
                <a:gd name="connsiteY0" fmla="*/ 3933538 h 3942080"/>
                <a:gd name="connsiteX1" fmla="*/ 653640 w 3224097"/>
                <a:gd name="connsiteY1" fmla="*/ 3942080 h 3942080"/>
                <a:gd name="connsiteX2" fmla="*/ 0 w 3224097"/>
                <a:gd name="connsiteY2" fmla="*/ 3288440 h 3942080"/>
                <a:gd name="connsiteX3" fmla="*/ 0 w 3224097"/>
                <a:gd name="connsiteY3" fmla="*/ 673960 h 3942080"/>
                <a:gd name="connsiteX4" fmla="*/ 653640 w 3224097"/>
                <a:gd name="connsiteY4" fmla="*/ 20320 h 3942080"/>
                <a:gd name="connsiteX5" fmla="*/ 2357121 w 3224097"/>
                <a:gd name="connsiteY5" fmla="*/ 0 h 3942080"/>
                <a:gd name="connsiteX6" fmla="*/ 3224097 w 3224097"/>
                <a:gd name="connsiteY6" fmla="*/ 15324 h 3942080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2357121 w 3428494"/>
                <a:gd name="connsiteY6" fmla="*/ 63491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2174240 w 3428494"/>
                <a:gd name="connsiteY6" fmla="*/ 62475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54465 h 4563007"/>
                <a:gd name="connsiteX1" fmla="*/ 653640 w 3428494"/>
                <a:gd name="connsiteY1" fmla="*/ 4563007 h 4563007"/>
                <a:gd name="connsiteX2" fmla="*/ 0 w 3428494"/>
                <a:gd name="connsiteY2" fmla="*/ 3909367 h 4563007"/>
                <a:gd name="connsiteX3" fmla="*/ 0 w 3428494"/>
                <a:gd name="connsiteY3" fmla="*/ 1294887 h 4563007"/>
                <a:gd name="connsiteX4" fmla="*/ 653640 w 3428494"/>
                <a:gd name="connsiteY4" fmla="*/ 641247 h 4563007"/>
                <a:gd name="connsiteX5" fmla="*/ 1341120 w 3428494"/>
                <a:gd name="connsiteY5" fmla="*/ 631087 h 4563007"/>
                <a:gd name="connsiteX6" fmla="*/ 3428494 w 3428494"/>
                <a:gd name="connsiteY6" fmla="*/ 26829 h 4563007"/>
                <a:gd name="connsiteX0" fmla="*/ 3179064 w 3428494"/>
                <a:gd name="connsiteY0" fmla="*/ 4533725 h 4542267"/>
                <a:gd name="connsiteX1" fmla="*/ 653640 w 3428494"/>
                <a:gd name="connsiteY1" fmla="*/ 4542267 h 4542267"/>
                <a:gd name="connsiteX2" fmla="*/ 0 w 3428494"/>
                <a:gd name="connsiteY2" fmla="*/ 3888627 h 4542267"/>
                <a:gd name="connsiteX3" fmla="*/ 0 w 3428494"/>
                <a:gd name="connsiteY3" fmla="*/ 1274147 h 4542267"/>
                <a:gd name="connsiteX4" fmla="*/ 653640 w 3428494"/>
                <a:gd name="connsiteY4" fmla="*/ 620507 h 4542267"/>
                <a:gd name="connsiteX5" fmla="*/ 1341120 w 3428494"/>
                <a:gd name="connsiteY5" fmla="*/ 610347 h 4542267"/>
                <a:gd name="connsiteX6" fmla="*/ 3428494 w 3428494"/>
                <a:gd name="connsiteY6" fmla="*/ 6089 h 454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494" h="4542267">
                  <a:moveTo>
                    <a:pt x="3179064" y="4533725"/>
                  </a:moveTo>
                  <a:lnTo>
                    <a:pt x="653640" y="4542267"/>
                  </a:lnTo>
                  <a:cubicBezTo>
                    <a:pt x="292645" y="4542267"/>
                    <a:pt x="0" y="4249622"/>
                    <a:pt x="0" y="3888627"/>
                  </a:cubicBezTo>
                  <a:lnTo>
                    <a:pt x="0" y="1274147"/>
                  </a:lnTo>
                  <a:cubicBezTo>
                    <a:pt x="0" y="913152"/>
                    <a:pt x="292645" y="620507"/>
                    <a:pt x="653640" y="620507"/>
                  </a:cubicBezTo>
                  <a:lnTo>
                    <a:pt x="1341120" y="610347"/>
                  </a:lnTo>
                  <a:cubicBezTo>
                    <a:pt x="1803596" y="501141"/>
                    <a:pt x="3073278" y="0"/>
                    <a:pt x="3428494" y="6089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33400"/>
            <a:ext cx="9130772" cy="1143000"/>
          </a:xfrm>
        </p:spPr>
        <p:txBody>
          <a:bodyPr>
            <a:noAutofit/>
          </a:bodyPr>
          <a:lstStyle/>
          <a:p>
            <a:r>
              <a:rPr lang="en-US" sz="3200" dirty="0"/>
              <a:t>If you Were a </a:t>
            </a:r>
            <a:r>
              <a:rPr lang="en-US" sz="3200" b="1" dirty="0"/>
              <a:t>UNIDIRECTIONAL</a:t>
            </a:r>
            <a:r>
              <a:rPr lang="en-US" sz="3200" dirty="0"/>
              <a:t> DNA Polymerase, How Would you Replicate a Genome???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581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Reverse half-strand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3581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Reverse half-strand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0" y="3581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Forward half-strand   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3657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Forward half-strand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09951" y="1524000"/>
            <a:ext cx="1219200" cy="0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3124200"/>
            <a:ext cx="1219200" cy="0"/>
          </a:xfrm>
          <a:prstGeom prst="straightConnector1">
            <a:avLst/>
          </a:prstGeom>
          <a:ln w="47625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AutoShape 3"/>
          <p:cNvSpPr>
            <a:spLocks noChangeAspect="1" noChangeArrowheads="1" noTextEdit="1"/>
          </p:cNvSpPr>
          <p:nvPr/>
        </p:nvSpPr>
        <p:spPr bwMode="auto">
          <a:xfrm>
            <a:off x="1428750" y="1600200"/>
            <a:ext cx="62865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477000" y="177080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667000" y="236000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477000" y="236000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665320" y="180778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6AC18-2D41-8047-805F-C69BA5D8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Wait until the Fork Opens and…</a:t>
            </a:r>
          </a:p>
        </p:txBody>
      </p:sp>
      <p:sp useBgFill="1">
        <p:nvSpPr>
          <p:cNvPr id="144" name="Freeform 143"/>
          <p:cNvSpPr/>
          <p:nvPr/>
        </p:nvSpPr>
        <p:spPr bwMode="white">
          <a:xfrm>
            <a:off x="1407160" y="1694698"/>
            <a:ext cx="6441440" cy="4529328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5787800 w 6441440"/>
              <a:gd name="connsiteY3" fmla="*/ 0 h 3921760"/>
              <a:gd name="connsiteX4" fmla="*/ 6441440 w 6441440"/>
              <a:gd name="connsiteY4" fmla="*/ 653640 h 3921760"/>
              <a:gd name="connsiteX5" fmla="*/ 6441440 w 6441440"/>
              <a:gd name="connsiteY5" fmla="*/ 3268120 h 3921760"/>
              <a:gd name="connsiteX6" fmla="*/ 5787800 w 6441440"/>
              <a:gd name="connsiteY6" fmla="*/ 3921760 h 3921760"/>
              <a:gd name="connsiteX7" fmla="*/ 653640 w 6441440"/>
              <a:gd name="connsiteY7" fmla="*/ 3921760 h 3921760"/>
              <a:gd name="connsiteX8" fmla="*/ 0 w 6441440"/>
              <a:gd name="connsiteY8" fmla="*/ 3268120 h 3921760"/>
              <a:gd name="connsiteX9" fmla="*/ 0 w 6441440"/>
              <a:gd name="connsiteY9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4318000 w 6441440"/>
              <a:gd name="connsiteY3" fmla="*/ 0 h 3921760"/>
              <a:gd name="connsiteX4" fmla="*/ 5787800 w 6441440"/>
              <a:gd name="connsiteY4" fmla="*/ 0 h 3921760"/>
              <a:gd name="connsiteX5" fmla="*/ 6441440 w 6441440"/>
              <a:gd name="connsiteY5" fmla="*/ 653640 h 3921760"/>
              <a:gd name="connsiteX6" fmla="*/ 6441440 w 6441440"/>
              <a:gd name="connsiteY6" fmla="*/ 3268120 h 3921760"/>
              <a:gd name="connsiteX7" fmla="*/ 5787800 w 6441440"/>
              <a:gd name="connsiteY7" fmla="*/ 3921760 h 3921760"/>
              <a:gd name="connsiteX8" fmla="*/ 653640 w 6441440"/>
              <a:gd name="connsiteY8" fmla="*/ 3921760 h 3921760"/>
              <a:gd name="connsiteX9" fmla="*/ 0 w 6441440"/>
              <a:gd name="connsiteY9" fmla="*/ 3268120 h 3921760"/>
              <a:gd name="connsiteX10" fmla="*/ 0 w 6441440"/>
              <a:gd name="connsiteY10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3413760 w 6441440"/>
              <a:gd name="connsiteY3" fmla="*/ 0 h 3921760"/>
              <a:gd name="connsiteX4" fmla="*/ 4318000 w 6441440"/>
              <a:gd name="connsiteY4" fmla="*/ 0 h 3921760"/>
              <a:gd name="connsiteX5" fmla="*/ 5787800 w 6441440"/>
              <a:gd name="connsiteY5" fmla="*/ 0 h 3921760"/>
              <a:gd name="connsiteX6" fmla="*/ 6441440 w 6441440"/>
              <a:gd name="connsiteY6" fmla="*/ 653640 h 3921760"/>
              <a:gd name="connsiteX7" fmla="*/ 6441440 w 6441440"/>
              <a:gd name="connsiteY7" fmla="*/ 3268120 h 3921760"/>
              <a:gd name="connsiteX8" fmla="*/ 5787800 w 6441440"/>
              <a:gd name="connsiteY8" fmla="*/ 3921760 h 3921760"/>
              <a:gd name="connsiteX9" fmla="*/ 653640 w 6441440"/>
              <a:gd name="connsiteY9" fmla="*/ 3921760 h 3921760"/>
              <a:gd name="connsiteX10" fmla="*/ 0 w 6441440"/>
              <a:gd name="connsiteY10" fmla="*/ 3268120 h 3921760"/>
              <a:gd name="connsiteX11" fmla="*/ 0 w 6441440"/>
              <a:gd name="connsiteY11" fmla="*/ 653640 h 3921760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2346960 w 6441440"/>
              <a:gd name="connsiteY3" fmla="*/ 607568 h 4529328"/>
              <a:gd name="connsiteX4" fmla="*/ 3413760 w 6441440"/>
              <a:gd name="connsiteY4" fmla="*/ 0 h 4529328"/>
              <a:gd name="connsiteX5" fmla="*/ 4318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4572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1440" h="4529328">
                <a:moveTo>
                  <a:pt x="0" y="1261208"/>
                </a:moveTo>
                <a:cubicBezTo>
                  <a:pt x="0" y="900213"/>
                  <a:pt x="292645" y="607568"/>
                  <a:pt x="653640" y="607568"/>
                </a:cubicBezTo>
                <a:lnTo>
                  <a:pt x="2164080" y="607568"/>
                </a:lnTo>
                <a:cubicBezTo>
                  <a:pt x="2624100" y="506307"/>
                  <a:pt x="3012440" y="0"/>
                  <a:pt x="3413760" y="0"/>
                </a:cubicBezTo>
                <a:cubicBezTo>
                  <a:pt x="3815080" y="0"/>
                  <a:pt x="4176327" y="506307"/>
                  <a:pt x="4572000" y="607568"/>
                </a:cubicBezTo>
                <a:lnTo>
                  <a:pt x="5787800" y="607568"/>
                </a:lnTo>
                <a:cubicBezTo>
                  <a:pt x="6148795" y="607568"/>
                  <a:pt x="6441440" y="900213"/>
                  <a:pt x="6441440" y="1261208"/>
                </a:cubicBezTo>
                <a:lnTo>
                  <a:pt x="6441440" y="3875688"/>
                </a:lnTo>
                <a:cubicBezTo>
                  <a:pt x="6441440" y="4236683"/>
                  <a:pt x="6148795" y="4529328"/>
                  <a:pt x="5787800" y="4529328"/>
                </a:cubicBezTo>
                <a:lnTo>
                  <a:pt x="653640" y="4529328"/>
                </a:lnTo>
                <a:cubicBezTo>
                  <a:pt x="292645" y="4529328"/>
                  <a:pt x="0" y="4236683"/>
                  <a:pt x="0" y="3875688"/>
                </a:cubicBezTo>
                <a:lnTo>
                  <a:pt x="0" y="1261208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 useBgFill="1">
        <p:nvSpPr>
          <p:cNvPr id="147" name="Freeform 146"/>
          <p:cNvSpPr/>
          <p:nvPr/>
        </p:nvSpPr>
        <p:spPr bwMode="white">
          <a:xfrm>
            <a:off x="1579880" y="2485146"/>
            <a:ext cx="608584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2174240 w 6085840"/>
              <a:gd name="connsiteY2" fmla="*/ 0 h 3535680"/>
              <a:gd name="connsiteX3" fmla="*/ 5496548 w 6085840"/>
              <a:gd name="connsiteY3" fmla="*/ 0 h 3535680"/>
              <a:gd name="connsiteX4" fmla="*/ 6085840 w 6085840"/>
              <a:gd name="connsiteY4" fmla="*/ 589292 h 3535680"/>
              <a:gd name="connsiteX5" fmla="*/ 6085840 w 6085840"/>
              <a:gd name="connsiteY5" fmla="*/ 2946388 h 3535680"/>
              <a:gd name="connsiteX6" fmla="*/ 5496548 w 6085840"/>
              <a:gd name="connsiteY6" fmla="*/ 3535680 h 3535680"/>
              <a:gd name="connsiteX7" fmla="*/ 589292 w 6085840"/>
              <a:gd name="connsiteY7" fmla="*/ 3535680 h 3535680"/>
              <a:gd name="connsiteX8" fmla="*/ 0 w 6085840"/>
              <a:gd name="connsiteY8" fmla="*/ 2946388 h 3535680"/>
              <a:gd name="connsiteX9" fmla="*/ 0 w 6085840"/>
              <a:gd name="connsiteY9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421640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609612 h 3556000"/>
              <a:gd name="connsiteX1" fmla="*/ 589292 w 6085840"/>
              <a:gd name="connsiteY1" fmla="*/ 20320 h 3556000"/>
              <a:gd name="connsiteX2" fmla="*/ 2174240 w 6085840"/>
              <a:gd name="connsiteY2" fmla="*/ 20320 h 3556000"/>
              <a:gd name="connsiteX3" fmla="*/ 3119120 w 6085840"/>
              <a:gd name="connsiteY3" fmla="*/ 0 h 3556000"/>
              <a:gd name="connsiteX4" fmla="*/ 4216400 w 6085840"/>
              <a:gd name="connsiteY4" fmla="*/ 10160 h 3556000"/>
              <a:gd name="connsiteX5" fmla="*/ 5496548 w 6085840"/>
              <a:gd name="connsiteY5" fmla="*/ 20320 h 3556000"/>
              <a:gd name="connsiteX6" fmla="*/ 6085840 w 6085840"/>
              <a:gd name="connsiteY6" fmla="*/ 609612 h 3556000"/>
              <a:gd name="connsiteX7" fmla="*/ 6085840 w 6085840"/>
              <a:gd name="connsiteY7" fmla="*/ 2966708 h 3556000"/>
              <a:gd name="connsiteX8" fmla="*/ 5496548 w 6085840"/>
              <a:gd name="connsiteY8" fmla="*/ 3556000 h 3556000"/>
              <a:gd name="connsiteX9" fmla="*/ 589292 w 6085840"/>
              <a:gd name="connsiteY9" fmla="*/ 3556000 h 3556000"/>
              <a:gd name="connsiteX10" fmla="*/ 0 w 6085840"/>
              <a:gd name="connsiteY10" fmla="*/ 2966708 h 3556000"/>
              <a:gd name="connsiteX11" fmla="*/ 0 w 6085840"/>
              <a:gd name="connsiteY11" fmla="*/ 609612 h 355600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72720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4399280 w 6085840"/>
              <a:gd name="connsiteY5" fmla="*/ 1016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0" h="3545840">
                <a:moveTo>
                  <a:pt x="0" y="599452"/>
                </a:moveTo>
                <a:cubicBezTo>
                  <a:pt x="0" y="273995"/>
                  <a:pt x="263835" y="10160"/>
                  <a:pt x="589292" y="10160"/>
                </a:cubicBezTo>
                <a:lnTo>
                  <a:pt x="2021840" y="0"/>
                </a:lnTo>
                <a:cubicBezTo>
                  <a:pt x="2468878" y="91325"/>
                  <a:pt x="2875280" y="556417"/>
                  <a:pt x="3271520" y="558110"/>
                </a:cubicBezTo>
                <a:cubicBezTo>
                  <a:pt x="3667760" y="559803"/>
                  <a:pt x="4028442" y="101485"/>
                  <a:pt x="4399280" y="10160"/>
                </a:cubicBezTo>
                <a:lnTo>
                  <a:pt x="5496548" y="10160"/>
                </a:lnTo>
                <a:cubicBezTo>
                  <a:pt x="5822005" y="10160"/>
                  <a:pt x="6085840" y="273995"/>
                  <a:pt x="6085840" y="599452"/>
                </a:cubicBezTo>
                <a:lnTo>
                  <a:pt x="6085840" y="2956548"/>
                </a:lnTo>
                <a:cubicBezTo>
                  <a:pt x="6085840" y="3282005"/>
                  <a:pt x="5822005" y="3545840"/>
                  <a:pt x="5496548" y="3545840"/>
                </a:cubicBezTo>
                <a:lnTo>
                  <a:pt x="589292" y="3545840"/>
                </a:lnTo>
                <a:cubicBezTo>
                  <a:pt x="263835" y="3545840"/>
                  <a:pt x="0" y="3282005"/>
                  <a:pt x="0" y="2956548"/>
                </a:cubicBezTo>
                <a:lnTo>
                  <a:pt x="0" y="599452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17220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02589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7959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73328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58698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44068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29437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807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00176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85546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70916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56285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41655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27024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12394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97764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84556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69925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552952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406648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260344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11404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96773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821432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675128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528824" y="60463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38252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23621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079752" y="60463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7" name="Rectangle 176"/>
          <p:cNvSpPr>
            <a:spLocks/>
          </p:cNvSpPr>
          <p:nvPr/>
        </p:nvSpPr>
        <p:spPr>
          <a:xfrm rot="1020000">
            <a:off x="1913566" y="600681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8" name="Rectangle 177"/>
          <p:cNvSpPr>
            <a:spLocks/>
          </p:cNvSpPr>
          <p:nvPr/>
        </p:nvSpPr>
        <p:spPr>
          <a:xfrm rot="2580000">
            <a:off x="1659907" y="587960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9" name="Rectangle 178"/>
          <p:cNvSpPr>
            <a:spLocks/>
          </p:cNvSpPr>
          <p:nvPr/>
        </p:nvSpPr>
        <p:spPr>
          <a:xfrm rot="1740000">
            <a:off x="1771667" y="595740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0" name="Rectangle 179"/>
          <p:cNvSpPr>
            <a:spLocks/>
          </p:cNvSpPr>
          <p:nvPr/>
        </p:nvSpPr>
        <p:spPr>
          <a:xfrm rot="2880000">
            <a:off x="1568467" y="577800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1" name="Rectangle 180"/>
          <p:cNvSpPr>
            <a:spLocks/>
          </p:cNvSpPr>
          <p:nvPr/>
        </p:nvSpPr>
        <p:spPr>
          <a:xfrm rot="3720000">
            <a:off x="1497347" y="564592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198360" y="60309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052056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905752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759448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613144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466840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320536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9" name="Rectangle 188"/>
          <p:cNvSpPr/>
          <p:nvPr/>
        </p:nvSpPr>
        <p:spPr>
          <a:xfrm rot="8700000">
            <a:off x="7489214" y="589408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0" name="Rectangle 189"/>
          <p:cNvSpPr/>
          <p:nvPr/>
        </p:nvSpPr>
        <p:spPr>
          <a:xfrm rot="20280000">
            <a:off x="7350760" y="5980186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1" name="Rectangle 190"/>
          <p:cNvSpPr/>
          <p:nvPr/>
        </p:nvSpPr>
        <p:spPr>
          <a:xfrm rot="7800000">
            <a:off x="7599680" y="578550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2" name="Rectangle 191"/>
          <p:cNvSpPr/>
          <p:nvPr/>
        </p:nvSpPr>
        <p:spPr>
          <a:xfrm rot="7080000">
            <a:off x="7686104" y="565296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3" name="Rectangle 192"/>
          <p:cNvSpPr/>
          <p:nvPr/>
        </p:nvSpPr>
        <p:spPr>
          <a:xfrm rot="5400000">
            <a:off x="7710424" y="55149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4" name="Rectangle 193"/>
          <p:cNvSpPr/>
          <p:nvPr/>
        </p:nvSpPr>
        <p:spPr>
          <a:xfrm rot="5400000">
            <a:off x="7710424" y="53693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5" name="Rectangle 194"/>
          <p:cNvSpPr/>
          <p:nvPr/>
        </p:nvSpPr>
        <p:spPr>
          <a:xfrm rot="5400000">
            <a:off x="7710424" y="522379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6" name="Rectangle 195"/>
          <p:cNvSpPr/>
          <p:nvPr/>
        </p:nvSpPr>
        <p:spPr>
          <a:xfrm rot="5400000">
            <a:off x="7710424" y="50782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7" name="Rectangle 196"/>
          <p:cNvSpPr/>
          <p:nvPr/>
        </p:nvSpPr>
        <p:spPr>
          <a:xfrm rot="5400000">
            <a:off x="7710424" y="49326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8" name="Rectangle 197"/>
          <p:cNvSpPr/>
          <p:nvPr/>
        </p:nvSpPr>
        <p:spPr>
          <a:xfrm rot="5400000">
            <a:off x="7710424" y="47871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9" name="Rectangle 198"/>
          <p:cNvSpPr/>
          <p:nvPr/>
        </p:nvSpPr>
        <p:spPr>
          <a:xfrm rot="5400000">
            <a:off x="7710424" y="46415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0" name="Rectangle 199"/>
          <p:cNvSpPr/>
          <p:nvPr/>
        </p:nvSpPr>
        <p:spPr>
          <a:xfrm rot="5400000">
            <a:off x="7710424" y="449601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1" name="Rectangle 200"/>
          <p:cNvSpPr/>
          <p:nvPr/>
        </p:nvSpPr>
        <p:spPr>
          <a:xfrm rot="5400000">
            <a:off x="7710424" y="435046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2" name="Rectangle 201"/>
          <p:cNvSpPr/>
          <p:nvPr/>
        </p:nvSpPr>
        <p:spPr>
          <a:xfrm rot="5400000">
            <a:off x="7710424" y="42049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3" name="Rectangle 202"/>
          <p:cNvSpPr/>
          <p:nvPr/>
        </p:nvSpPr>
        <p:spPr>
          <a:xfrm rot="5400000">
            <a:off x="7710424" y="405935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4" name="Rectangle 203"/>
          <p:cNvSpPr/>
          <p:nvPr/>
        </p:nvSpPr>
        <p:spPr>
          <a:xfrm rot="5400000">
            <a:off x="7710424" y="391379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5" name="Rectangle 204"/>
          <p:cNvSpPr/>
          <p:nvPr/>
        </p:nvSpPr>
        <p:spPr>
          <a:xfrm rot="5400000">
            <a:off x="7710424" y="376824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6" name="Rectangle 205"/>
          <p:cNvSpPr/>
          <p:nvPr/>
        </p:nvSpPr>
        <p:spPr>
          <a:xfrm rot="5400000">
            <a:off x="7710424" y="36226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7" name="Rectangle 206"/>
          <p:cNvSpPr/>
          <p:nvPr/>
        </p:nvSpPr>
        <p:spPr>
          <a:xfrm rot="5400000">
            <a:off x="7710424" y="347713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8" name="Rectangle 207"/>
          <p:cNvSpPr/>
          <p:nvPr/>
        </p:nvSpPr>
        <p:spPr>
          <a:xfrm rot="5400000">
            <a:off x="7710424" y="333157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9" name="Rectangle 208"/>
          <p:cNvSpPr/>
          <p:nvPr/>
        </p:nvSpPr>
        <p:spPr>
          <a:xfrm rot="5400000">
            <a:off x="7710424" y="31860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0" name="Rectangle 209"/>
          <p:cNvSpPr/>
          <p:nvPr/>
        </p:nvSpPr>
        <p:spPr>
          <a:xfrm rot="5400000">
            <a:off x="7710424" y="30404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1" name="Rectangle 210"/>
          <p:cNvSpPr/>
          <p:nvPr/>
        </p:nvSpPr>
        <p:spPr>
          <a:xfrm rot="5400000">
            <a:off x="7710424" y="28949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2" name="Rectangle 211"/>
          <p:cNvSpPr>
            <a:spLocks/>
          </p:cNvSpPr>
          <p:nvPr/>
        </p:nvSpPr>
        <p:spPr>
          <a:xfrm rot="3720000">
            <a:off x="7651061" y="261184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3" name="Rectangle 212"/>
          <p:cNvSpPr>
            <a:spLocks/>
          </p:cNvSpPr>
          <p:nvPr/>
        </p:nvSpPr>
        <p:spPr>
          <a:xfrm rot="2880000">
            <a:off x="7549197" y="2469244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4" name="Rectangle 213"/>
          <p:cNvSpPr>
            <a:spLocks/>
          </p:cNvSpPr>
          <p:nvPr/>
        </p:nvSpPr>
        <p:spPr>
          <a:xfrm rot="1740000">
            <a:off x="7417984" y="237853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5" name="Rectangle 214"/>
          <p:cNvSpPr>
            <a:spLocks/>
          </p:cNvSpPr>
          <p:nvPr/>
        </p:nvSpPr>
        <p:spPr>
          <a:xfrm rot="4560000">
            <a:off x="7681540" y="276244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6" name="Rectangle 215"/>
          <p:cNvSpPr/>
          <p:nvPr/>
        </p:nvSpPr>
        <p:spPr>
          <a:xfrm rot="5400000">
            <a:off x="1453896" y="55217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7" name="Rectangle 216"/>
          <p:cNvSpPr/>
          <p:nvPr/>
        </p:nvSpPr>
        <p:spPr>
          <a:xfrm rot="5400000">
            <a:off x="1453896" y="53761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8" name="Rectangle 217"/>
          <p:cNvSpPr/>
          <p:nvPr/>
        </p:nvSpPr>
        <p:spPr>
          <a:xfrm rot="5400000">
            <a:off x="1453896" y="523063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9" name="Rectangle 218"/>
          <p:cNvSpPr/>
          <p:nvPr/>
        </p:nvSpPr>
        <p:spPr>
          <a:xfrm rot="5400000">
            <a:off x="1453896" y="508507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0" name="Rectangle 219"/>
          <p:cNvSpPr/>
          <p:nvPr/>
        </p:nvSpPr>
        <p:spPr>
          <a:xfrm rot="5400000">
            <a:off x="1453896" y="493952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1" name="Rectangle 220"/>
          <p:cNvSpPr/>
          <p:nvPr/>
        </p:nvSpPr>
        <p:spPr>
          <a:xfrm rot="5400000">
            <a:off x="1453896" y="479396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2" name="Rectangle 221"/>
          <p:cNvSpPr/>
          <p:nvPr/>
        </p:nvSpPr>
        <p:spPr>
          <a:xfrm rot="5400000">
            <a:off x="1453896" y="46484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3" name="Rectangle 222"/>
          <p:cNvSpPr/>
          <p:nvPr/>
        </p:nvSpPr>
        <p:spPr>
          <a:xfrm rot="5400000">
            <a:off x="1453896" y="450285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4" name="Rectangle 223"/>
          <p:cNvSpPr/>
          <p:nvPr/>
        </p:nvSpPr>
        <p:spPr>
          <a:xfrm rot="5400000">
            <a:off x="1453896" y="435730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5" name="Rectangle 224"/>
          <p:cNvSpPr/>
          <p:nvPr/>
        </p:nvSpPr>
        <p:spPr>
          <a:xfrm rot="5400000">
            <a:off x="1453896" y="42117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6" name="Rectangle 225"/>
          <p:cNvSpPr/>
          <p:nvPr/>
        </p:nvSpPr>
        <p:spPr>
          <a:xfrm rot="5400000">
            <a:off x="1453896" y="40661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7" name="Rectangle 226"/>
          <p:cNvSpPr/>
          <p:nvPr/>
        </p:nvSpPr>
        <p:spPr>
          <a:xfrm rot="5400000">
            <a:off x="1453896" y="3920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8" name="Rectangle 227"/>
          <p:cNvSpPr/>
          <p:nvPr/>
        </p:nvSpPr>
        <p:spPr>
          <a:xfrm rot="5400000">
            <a:off x="1453896" y="37750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9" name="Rectangle 228"/>
          <p:cNvSpPr/>
          <p:nvPr/>
        </p:nvSpPr>
        <p:spPr>
          <a:xfrm rot="5400000">
            <a:off x="1453896" y="362952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0" name="Rectangle 229"/>
          <p:cNvSpPr/>
          <p:nvPr/>
        </p:nvSpPr>
        <p:spPr>
          <a:xfrm rot="5400000">
            <a:off x="1453896" y="34839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1" name="Rectangle 230"/>
          <p:cNvSpPr/>
          <p:nvPr/>
        </p:nvSpPr>
        <p:spPr>
          <a:xfrm rot="5400000">
            <a:off x="1453896" y="333841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2" name="Rectangle 231"/>
          <p:cNvSpPr/>
          <p:nvPr/>
        </p:nvSpPr>
        <p:spPr>
          <a:xfrm rot="5400000">
            <a:off x="1453896" y="319286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1453896" y="3047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4" name="Rectangle 233"/>
          <p:cNvSpPr/>
          <p:nvPr/>
        </p:nvSpPr>
        <p:spPr>
          <a:xfrm rot="5400000">
            <a:off x="1453896" y="29017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5" name="Rectangle 234"/>
          <p:cNvSpPr/>
          <p:nvPr/>
        </p:nvSpPr>
        <p:spPr>
          <a:xfrm rot="19500000">
            <a:off x="1676137" y="242692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6" name="Rectangle 235"/>
          <p:cNvSpPr/>
          <p:nvPr/>
        </p:nvSpPr>
        <p:spPr>
          <a:xfrm rot="9480000">
            <a:off x="1814591" y="2359116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7" name="Rectangle 236"/>
          <p:cNvSpPr/>
          <p:nvPr/>
        </p:nvSpPr>
        <p:spPr>
          <a:xfrm rot="18600000">
            <a:off x="1565671" y="25355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8" name="Rectangle 237"/>
          <p:cNvSpPr/>
          <p:nvPr/>
        </p:nvSpPr>
        <p:spPr>
          <a:xfrm rot="17880000">
            <a:off x="1479247" y="266804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34975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20381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05786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591192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357680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43085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28491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313896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99302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84707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270113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55518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40924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78759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664164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649570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2261616" y="2321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2115312" y="2321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7" name="Rectangle 256"/>
          <p:cNvSpPr/>
          <p:nvPr/>
        </p:nvSpPr>
        <p:spPr>
          <a:xfrm rot="20340000">
            <a:off x="1958016" y="233071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7102856" y="2307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956552" y="2307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0" name="Rectangle 259"/>
          <p:cNvSpPr/>
          <p:nvPr/>
        </p:nvSpPr>
        <p:spPr>
          <a:xfrm rot="960000">
            <a:off x="7276631" y="2337284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61" name="Straight Connector 260"/>
          <p:cNvCxnSpPr/>
          <p:nvPr/>
        </p:nvCxnSpPr>
        <p:spPr>
          <a:xfrm flipV="1">
            <a:off x="4709160" y="1835281"/>
            <a:ext cx="126243" cy="71516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4120917" y="1906797"/>
            <a:ext cx="588243" cy="346877"/>
          </a:xfrm>
          <a:prstGeom prst="line">
            <a:avLst/>
          </a:prstGeom>
          <a:ln w="41275">
            <a:solidFill>
              <a:srgbClr val="008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 rot="19778842">
            <a:off x="4715203" y="16788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4" name="Rectangle 263"/>
          <p:cNvSpPr/>
          <p:nvPr/>
        </p:nvSpPr>
        <p:spPr>
          <a:xfrm rot="19778842">
            <a:off x="4589262" y="175256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5" name="Rectangle 264"/>
          <p:cNvSpPr/>
          <p:nvPr/>
        </p:nvSpPr>
        <p:spPr>
          <a:xfrm rot="19778842">
            <a:off x="4463322" y="18263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6" name="Rectangle 265"/>
          <p:cNvSpPr/>
          <p:nvPr/>
        </p:nvSpPr>
        <p:spPr>
          <a:xfrm rot="19778842">
            <a:off x="4337381" y="19000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7" name="Rectangle 266"/>
          <p:cNvSpPr/>
          <p:nvPr/>
        </p:nvSpPr>
        <p:spPr>
          <a:xfrm rot="19778842">
            <a:off x="4211440" y="19738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8" name="Rectangle 267"/>
          <p:cNvSpPr/>
          <p:nvPr/>
        </p:nvSpPr>
        <p:spPr>
          <a:xfrm rot="19778842">
            <a:off x="4085500" y="20475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 flipH="1">
            <a:off x="4834453" y="2791051"/>
            <a:ext cx="119521" cy="73268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953974" y="2448849"/>
            <a:ext cx="596669" cy="342202"/>
          </a:xfrm>
          <a:prstGeom prst="line">
            <a:avLst/>
          </a:prstGeom>
          <a:ln w="41275">
            <a:solidFill>
              <a:srgbClr val="0000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 rot="8992888">
            <a:off x="4883230" y="28565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2" name="Rectangle 271"/>
          <p:cNvSpPr/>
          <p:nvPr/>
        </p:nvSpPr>
        <p:spPr>
          <a:xfrm rot="8992888">
            <a:off x="5009471" y="278330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3" name="Rectangle 272"/>
          <p:cNvSpPr/>
          <p:nvPr/>
        </p:nvSpPr>
        <p:spPr>
          <a:xfrm rot="8992888">
            <a:off x="5135711" y="27100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4" name="Rectangle 273"/>
          <p:cNvSpPr/>
          <p:nvPr/>
        </p:nvSpPr>
        <p:spPr>
          <a:xfrm rot="8992888">
            <a:off x="5261952" y="263683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5" name="Rectangle 274"/>
          <p:cNvSpPr/>
          <p:nvPr/>
        </p:nvSpPr>
        <p:spPr>
          <a:xfrm rot="8992888">
            <a:off x="5388193" y="256360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6" name="Rectangle 275"/>
          <p:cNvSpPr/>
          <p:nvPr/>
        </p:nvSpPr>
        <p:spPr>
          <a:xfrm rot="8992888">
            <a:off x="5514434" y="249036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5" name="Freeform 284"/>
          <p:cNvSpPr/>
          <p:nvPr/>
        </p:nvSpPr>
        <p:spPr bwMode="white">
          <a:xfrm>
            <a:off x="4587240" y="2502574"/>
            <a:ext cx="3078480" cy="353568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  <a:gd name="connsiteX0" fmla="*/ 50800 w 3078480"/>
              <a:gd name="connsiteY0" fmla="*/ 0 h 3545840"/>
              <a:gd name="connsiteX1" fmla="*/ 1219200 w 3078480"/>
              <a:gd name="connsiteY1" fmla="*/ 2892 h 3545840"/>
              <a:gd name="connsiteX2" fmla="*/ 2489188 w 3078480"/>
              <a:gd name="connsiteY2" fmla="*/ 10160 h 3545840"/>
              <a:gd name="connsiteX3" fmla="*/ 3078480 w 3078480"/>
              <a:gd name="connsiteY3" fmla="*/ 599452 h 3545840"/>
              <a:gd name="connsiteX4" fmla="*/ 3078480 w 3078480"/>
              <a:gd name="connsiteY4" fmla="*/ 2956548 h 3545840"/>
              <a:gd name="connsiteX5" fmla="*/ 2489188 w 3078480"/>
              <a:gd name="connsiteY5" fmla="*/ 3545840 h 3545840"/>
              <a:gd name="connsiteX6" fmla="*/ 0 w 3078480"/>
              <a:gd name="connsiteY6" fmla="*/ 3535680 h 3545840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756490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1381760 w 3078480"/>
              <a:gd name="connsiteY2" fmla="*/ 10160 h 3542948"/>
              <a:gd name="connsiteX3" fmla="*/ 2489188 w 3078480"/>
              <a:gd name="connsiteY3" fmla="*/ 7268 h 3542948"/>
              <a:gd name="connsiteX4" fmla="*/ 3078480 w 3078480"/>
              <a:gd name="connsiteY4" fmla="*/ 596560 h 3542948"/>
              <a:gd name="connsiteX5" fmla="*/ 3078480 w 3078480"/>
              <a:gd name="connsiteY5" fmla="*/ 2953656 h 3542948"/>
              <a:gd name="connsiteX6" fmla="*/ 2489188 w 3078480"/>
              <a:gd name="connsiteY6" fmla="*/ 3542948 h 3542948"/>
              <a:gd name="connsiteX7" fmla="*/ 0 w 3078480"/>
              <a:gd name="connsiteY7" fmla="*/ 3532788 h 3542948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363646 w 3078480"/>
              <a:gd name="connsiteY1" fmla="*/ 561692 h 3535680"/>
              <a:gd name="connsiteX2" fmla="*/ 1381760 w 3078480"/>
              <a:gd name="connsiteY2" fmla="*/ 2892 h 3535680"/>
              <a:gd name="connsiteX3" fmla="*/ 2489188 w 3078480"/>
              <a:gd name="connsiteY3" fmla="*/ 0 h 3535680"/>
              <a:gd name="connsiteX4" fmla="*/ 3078480 w 3078480"/>
              <a:gd name="connsiteY4" fmla="*/ 589292 h 3535680"/>
              <a:gd name="connsiteX5" fmla="*/ 3078480 w 3078480"/>
              <a:gd name="connsiteY5" fmla="*/ 2946388 h 3535680"/>
              <a:gd name="connsiteX6" fmla="*/ 2489188 w 3078480"/>
              <a:gd name="connsiteY6" fmla="*/ 3535680 h 3535680"/>
              <a:gd name="connsiteX7" fmla="*/ 0 w 3078480"/>
              <a:gd name="connsiteY7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20974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8480" h="3535680">
                <a:moveTo>
                  <a:pt x="363646" y="520974"/>
                </a:moveTo>
                <a:cubicBezTo>
                  <a:pt x="595640" y="490570"/>
                  <a:pt x="1027503" y="96507"/>
                  <a:pt x="1381760" y="2892"/>
                </a:cubicBezTo>
                <a:lnTo>
                  <a:pt x="2489188" y="0"/>
                </a:lnTo>
                <a:cubicBezTo>
                  <a:pt x="2814645" y="0"/>
                  <a:pt x="3078480" y="263835"/>
                  <a:pt x="3078480" y="589292"/>
                </a:cubicBezTo>
                <a:lnTo>
                  <a:pt x="3078480" y="2946388"/>
                </a:lnTo>
                <a:cubicBezTo>
                  <a:pt x="3078480" y="3271845"/>
                  <a:pt x="2814645" y="3535680"/>
                  <a:pt x="2489188" y="3535680"/>
                </a:cubicBezTo>
                <a:lnTo>
                  <a:pt x="0" y="352552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94" name="Straight Arrow Connector 293"/>
          <p:cNvCxnSpPr/>
          <p:nvPr/>
        </p:nvCxnSpPr>
        <p:spPr>
          <a:xfrm rot="10800000">
            <a:off x="3404398" y="2483996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6075326" y="2305207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Freeform 295"/>
          <p:cNvSpPr/>
          <p:nvPr/>
        </p:nvSpPr>
        <p:spPr bwMode="white">
          <a:xfrm>
            <a:off x="1409302" y="1688347"/>
            <a:ext cx="3428494" cy="4544373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  <a:gd name="connsiteX0" fmla="*/ 3179064 w 3224097"/>
              <a:gd name="connsiteY0" fmla="*/ 3933538 h 3942080"/>
              <a:gd name="connsiteX1" fmla="*/ 653640 w 3224097"/>
              <a:gd name="connsiteY1" fmla="*/ 3942080 h 3942080"/>
              <a:gd name="connsiteX2" fmla="*/ 0 w 3224097"/>
              <a:gd name="connsiteY2" fmla="*/ 3288440 h 3942080"/>
              <a:gd name="connsiteX3" fmla="*/ 0 w 3224097"/>
              <a:gd name="connsiteY3" fmla="*/ 673960 h 3942080"/>
              <a:gd name="connsiteX4" fmla="*/ 653640 w 3224097"/>
              <a:gd name="connsiteY4" fmla="*/ 20320 h 3942080"/>
              <a:gd name="connsiteX5" fmla="*/ 2357121 w 3224097"/>
              <a:gd name="connsiteY5" fmla="*/ 0 h 3942080"/>
              <a:gd name="connsiteX6" fmla="*/ 3224097 w 3224097"/>
              <a:gd name="connsiteY6" fmla="*/ 15324 h 3942080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357121 w 3428494"/>
              <a:gd name="connsiteY5" fmla="*/ 63491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357121 w 3428494"/>
              <a:gd name="connsiteY5" fmla="*/ 63491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174240 w 3428494"/>
              <a:gd name="connsiteY5" fmla="*/ 624754 h 4576994"/>
              <a:gd name="connsiteX6" fmla="*/ 2357121 w 3428494"/>
              <a:gd name="connsiteY6" fmla="*/ 634914 h 4576994"/>
              <a:gd name="connsiteX7" fmla="*/ 3428494 w 3428494"/>
              <a:gd name="connsiteY7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174240 w 3428494"/>
              <a:gd name="connsiteY5" fmla="*/ 62475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174240 w 3428494"/>
              <a:gd name="connsiteY5" fmla="*/ 624754 h 4576994"/>
              <a:gd name="connsiteX6" fmla="*/ 3428494 w 3428494"/>
              <a:gd name="connsiteY6" fmla="*/ 0 h 4576994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174240 w 3428494"/>
              <a:gd name="connsiteY5" fmla="*/ 624754 h 4576994"/>
              <a:gd name="connsiteX6" fmla="*/ 3428494 w 3428494"/>
              <a:gd name="connsiteY6" fmla="*/ 0 h 4576994"/>
              <a:gd name="connsiteX0" fmla="*/ 3179064 w 3428494"/>
              <a:gd name="connsiteY0" fmla="*/ 4584183 h 4592725"/>
              <a:gd name="connsiteX1" fmla="*/ 653640 w 3428494"/>
              <a:gd name="connsiteY1" fmla="*/ 4592725 h 4592725"/>
              <a:gd name="connsiteX2" fmla="*/ 0 w 3428494"/>
              <a:gd name="connsiteY2" fmla="*/ 3939085 h 4592725"/>
              <a:gd name="connsiteX3" fmla="*/ 0 w 3428494"/>
              <a:gd name="connsiteY3" fmla="*/ 1324605 h 4592725"/>
              <a:gd name="connsiteX4" fmla="*/ 653640 w 3428494"/>
              <a:gd name="connsiteY4" fmla="*/ 670965 h 4592725"/>
              <a:gd name="connsiteX5" fmla="*/ 2174240 w 3428494"/>
              <a:gd name="connsiteY5" fmla="*/ 640485 h 4592725"/>
              <a:gd name="connsiteX6" fmla="*/ 3428494 w 3428494"/>
              <a:gd name="connsiteY6" fmla="*/ 15731 h 4592725"/>
              <a:gd name="connsiteX0" fmla="*/ 3179064 w 3428494"/>
              <a:gd name="connsiteY0" fmla="*/ 4568452 h 4576994"/>
              <a:gd name="connsiteX1" fmla="*/ 653640 w 3428494"/>
              <a:gd name="connsiteY1" fmla="*/ 4576994 h 4576994"/>
              <a:gd name="connsiteX2" fmla="*/ 0 w 3428494"/>
              <a:gd name="connsiteY2" fmla="*/ 3923354 h 4576994"/>
              <a:gd name="connsiteX3" fmla="*/ 0 w 3428494"/>
              <a:gd name="connsiteY3" fmla="*/ 1308874 h 4576994"/>
              <a:gd name="connsiteX4" fmla="*/ 653640 w 3428494"/>
              <a:gd name="connsiteY4" fmla="*/ 655234 h 4576994"/>
              <a:gd name="connsiteX5" fmla="*/ 2174240 w 3428494"/>
              <a:gd name="connsiteY5" fmla="*/ 624754 h 4576994"/>
              <a:gd name="connsiteX6" fmla="*/ 3428494 w 3428494"/>
              <a:gd name="connsiteY6" fmla="*/ 0 h 457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8494" h="4576994">
                <a:moveTo>
                  <a:pt x="3179064" y="4568452"/>
                </a:moveTo>
                <a:lnTo>
                  <a:pt x="653640" y="4576994"/>
                </a:lnTo>
                <a:cubicBezTo>
                  <a:pt x="292645" y="4576994"/>
                  <a:pt x="0" y="4284349"/>
                  <a:pt x="0" y="3923354"/>
                </a:cubicBezTo>
                <a:lnTo>
                  <a:pt x="0" y="1308874"/>
                </a:lnTo>
                <a:cubicBezTo>
                  <a:pt x="0" y="947879"/>
                  <a:pt x="292645" y="655234"/>
                  <a:pt x="653640" y="655234"/>
                </a:cubicBezTo>
                <a:lnTo>
                  <a:pt x="2174240" y="624754"/>
                </a:lnTo>
                <a:cubicBezTo>
                  <a:pt x="2636716" y="515548"/>
                  <a:pt x="3075506" y="19941"/>
                  <a:pt x="3428494" y="0"/>
                </a:cubicBez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833403" y="1895949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3400071" y="2485146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833403" y="2485146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3398391" y="1932934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73059-372B-E14D-86C6-F7D3DF7F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Wait until the Fork Opens and Replicate</a:t>
            </a:r>
          </a:p>
        </p:txBody>
      </p:sp>
      <p:sp useBgFill="1">
        <p:nvSpPr>
          <p:cNvPr id="165" name="Freeform 164"/>
          <p:cNvSpPr/>
          <p:nvPr/>
        </p:nvSpPr>
        <p:spPr bwMode="white">
          <a:xfrm>
            <a:off x="1407160" y="1694698"/>
            <a:ext cx="6441440" cy="4529328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5787800 w 6441440"/>
              <a:gd name="connsiteY3" fmla="*/ 0 h 3921760"/>
              <a:gd name="connsiteX4" fmla="*/ 6441440 w 6441440"/>
              <a:gd name="connsiteY4" fmla="*/ 653640 h 3921760"/>
              <a:gd name="connsiteX5" fmla="*/ 6441440 w 6441440"/>
              <a:gd name="connsiteY5" fmla="*/ 3268120 h 3921760"/>
              <a:gd name="connsiteX6" fmla="*/ 5787800 w 6441440"/>
              <a:gd name="connsiteY6" fmla="*/ 3921760 h 3921760"/>
              <a:gd name="connsiteX7" fmla="*/ 653640 w 6441440"/>
              <a:gd name="connsiteY7" fmla="*/ 3921760 h 3921760"/>
              <a:gd name="connsiteX8" fmla="*/ 0 w 6441440"/>
              <a:gd name="connsiteY8" fmla="*/ 3268120 h 3921760"/>
              <a:gd name="connsiteX9" fmla="*/ 0 w 6441440"/>
              <a:gd name="connsiteY9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4318000 w 6441440"/>
              <a:gd name="connsiteY3" fmla="*/ 0 h 3921760"/>
              <a:gd name="connsiteX4" fmla="*/ 5787800 w 6441440"/>
              <a:gd name="connsiteY4" fmla="*/ 0 h 3921760"/>
              <a:gd name="connsiteX5" fmla="*/ 6441440 w 6441440"/>
              <a:gd name="connsiteY5" fmla="*/ 653640 h 3921760"/>
              <a:gd name="connsiteX6" fmla="*/ 6441440 w 6441440"/>
              <a:gd name="connsiteY6" fmla="*/ 3268120 h 3921760"/>
              <a:gd name="connsiteX7" fmla="*/ 5787800 w 6441440"/>
              <a:gd name="connsiteY7" fmla="*/ 3921760 h 3921760"/>
              <a:gd name="connsiteX8" fmla="*/ 653640 w 6441440"/>
              <a:gd name="connsiteY8" fmla="*/ 3921760 h 3921760"/>
              <a:gd name="connsiteX9" fmla="*/ 0 w 6441440"/>
              <a:gd name="connsiteY9" fmla="*/ 3268120 h 3921760"/>
              <a:gd name="connsiteX10" fmla="*/ 0 w 6441440"/>
              <a:gd name="connsiteY10" fmla="*/ 653640 h 3921760"/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2346960 w 6441440"/>
              <a:gd name="connsiteY2" fmla="*/ 0 h 3921760"/>
              <a:gd name="connsiteX3" fmla="*/ 3413760 w 6441440"/>
              <a:gd name="connsiteY3" fmla="*/ 0 h 3921760"/>
              <a:gd name="connsiteX4" fmla="*/ 4318000 w 6441440"/>
              <a:gd name="connsiteY4" fmla="*/ 0 h 3921760"/>
              <a:gd name="connsiteX5" fmla="*/ 5787800 w 6441440"/>
              <a:gd name="connsiteY5" fmla="*/ 0 h 3921760"/>
              <a:gd name="connsiteX6" fmla="*/ 6441440 w 6441440"/>
              <a:gd name="connsiteY6" fmla="*/ 653640 h 3921760"/>
              <a:gd name="connsiteX7" fmla="*/ 6441440 w 6441440"/>
              <a:gd name="connsiteY7" fmla="*/ 3268120 h 3921760"/>
              <a:gd name="connsiteX8" fmla="*/ 5787800 w 6441440"/>
              <a:gd name="connsiteY8" fmla="*/ 3921760 h 3921760"/>
              <a:gd name="connsiteX9" fmla="*/ 653640 w 6441440"/>
              <a:gd name="connsiteY9" fmla="*/ 3921760 h 3921760"/>
              <a:gd name="connsiteX10" fmla="*/ 0 w 6441440"/>
              <a:gd name="connsiteY10" fmla="*/ 3268120 h 3921760"/>
              <a:gd name="connsiteX11" fmla="*/ 0 w 6441440"/>
              <a:gd name="connsiteY11" fmla="*/ 653640 h 3921760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34696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2346960 w 6441440"/>
              <a:gd name="connsiteY3" fmla="*/ 607568 h 4529328"/>
              <a:gd name="connsiteX4" fmla="*/ 3413760 w 6441440"/>
              <a:gd name="connsiteY4" fmla="*/ 0 h 4529328"/>
              <a:gd name="connsiteX5" fmla="*/ 4318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318000 w 6441440"/>
              <a:gd name="connsiteY4" fmla="*/ 607568 h 4529328"/>
              <a:gd name="connsiteX5" fmla="*/ 4572000 w 6441440"/>
              <a:gd name="connsiteY5" fmla="*/ 607568 h 4529328"/>
              <a:gd name="connsiteX6" fmla="*/ 5787800 w 6441440"/>
              <a:gd name="connsiteY6" fmla="*/ 607568 h 4529328"/>
              <a:gd name="connsiteX7" fmla="*/ 6441440 w 6441440"/>
              <a:gd name="connsiteY7" fmla="*/ 1261208 h 4529328"/>
              <a:gd name="connsiteX8" fmla="*/ 6441440 w 6441440"/>
              <a:gd name="connsiteY8" fmla="*/ 3875688 h 4529328"/>
              <a:gd name="connsiteX9" fmla="*/ 5787800 w 6441440"/>
              <a:gd name="connsiteY9" fmla="*/ 4529328 h 4529328"/>
              <a:gd name="connsiteX10" fmla="*/ 653640 w 6441440"/>
              <a:gd name="connsiteY10" fmla="*/ 4529328 h 4529328"/>
              <a:gd name="connsiteX11" fmla="*/ 0 w 6441440"/>
              <a:gd name="connsiteY11" fmla="*/ 3875688 h 4529328"/>
              <a:gd name="connsiteX12" fmla="*/ 0 w 6441440"/>
              <a:gd name="connsiteY12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  <a:gd name="connsiteX0" fmla="*/ 0 w 6441440"/>
              <a:gd name="connsiteY0" fmla="*/ 1261208 h 4529328"/>
              <a:gd name="connsiteX1" fmla="*/ 653640 w 6441440"/>
              <a:gd name="connsiteY1" fmla="*/ 607568 h 4529328"/>
              <a:gd name="connsiteX2" fmla="*/ 2164080 w 6441440"/>
              <a:gd name="connsiteY2" fmla="*/ 607568 h 4529328"/>
              <a:gd name="connsiteX3" fmla="*/ 3413760 w 6441440"/>
              <a:gd name="connsiteY3" fmla="*/ 0 h 4529328"/>
              <a:gd name="connsiteX4" fmla="*/ 4572000 w 6441440"/>
              <a:gd name="connsiteY4" fmla="*/ 607568 h 4529328"/>
              <a:gd name="connsiteX5" fmla="*/ 5787800 w 6441440"/>
              <a:gd name="connsiteY5" fmla="*/ 607568 h 4529328"/>
              <a:gd name="connsiteX6" fmla="*/ 6441440 w 6441440"/>
              <a:gd name="connsiteY6" fmla="*/ 1261208 h 4529328"/>
              <a:gd name="connsiteX7" fmla="*/ 6441440 w 6441440"/>
              <a:gd name="connsiteY7" fmla="*/ 3875688 h 4529328"/>
              <a:gd name="connsiteX8" fmla="*/ 5787800 w 6441440"/>
              <a:gd name="connsiteY8" fmla="*/ 4529328 h 4529328"/>
              <a:gd name="connsiteX9" fmla="*/ 653640 w 6441440"/>
              <a:gd name="connsiteY9" fmla="*/ 4529328 h 4529328"/>
              <a:gd name="connsiteX10" fmla="*/ 0 w 6441440"/>
              <a:gd name="connsiteY10" fmla="*/ 3875688 h 4529328"/>
              <a:gd name="connsiteX11" fmla="*/ 0 w 6441440"/>
              <a:gd name="connsiteY11" fmla="*/ 1261208 h 452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41440" h="4529328">
                <a:moveTo>
                  <a:pt x="0" y="1261208"/>
                </a:moveTo>
                <a:cubicBezTo>
                  <a:pt x="0" y="900213"/>
                  <a:pt x="292645" y="607568"/>
                  <a:pt x="653640" y="607568"/>
                </a:cubicBezTo>
                <a:lnTo>
                  <a:pt x="2164080" y="607568"/>
                </a:lnTo>
                <a:cubicBezTo>
                  <a:pt x="2624100" y="506307"/>
                  <a:pt x="3012440" y="0"/>
                  <a:pt x="3413760" y="0"/>
                </a:cubicBezTo>
                <a:cubicBezTo>
                  <a:pt x="3815080" y="0"/>
                  <a:pt x="4176327" y="506307"/>
                  <a:pt x="4572000" y="607568"/>
                </a:cubicBezTo>
                <a:lnTo>
                  <a:pt x="5787800" y="607568"/>
                </a:lnTo>
                <a:cubicBezTo>
                  <a:pt x="6148795" y="607568"/>
                  <a:pt x="6441440" y="900213"/>
                  <a:pt x="6441440" y="1261208"/>
                </a:cubicBezTo>
                <a:lnTo>
                  <a:pt x="6441440" y="3875688"/>
                </a:lnTo>
                <a:cubicBezTo>
                  <a:pt x="6441440" y="4236683"/>
                  <a:pt x="6148795" y="4529328"/>
                  <a:pt x="5787800" y="4529328"/>
                </a:cubicBezTo>
                <a:lnTo>
                  <a:pt x="653640" y="4529328"/>
                </a:lnTo>
                <a:cubicBezTo>
                  <a:pt x="292645" y="4529328"/>
                  <a:pt x="0" y="4236683"/>
                  <a:pt x="0" y="3875688"/>
                </a:cubicBezTo>
                <a:lnTo>
                  <a:pt x="0" y="1261208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 useBgFill="1">
        <p:nvSpPr>
          <p:cNvPr id="166" name="Freeform 165"/>
          <p:cNvSpPr/>
          <p:nvPr/>
        </p:nvSpPr>
        <p:spPr bwMode="white">
          <a:xfrm>
            <a:off x="1579880" y="2485146"/>
            <a:ext cx="608584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2174240 w 6085840"/>
              <a:gd name="connsiteY2" fmla="*/ 0 h 3535680"/>
              <a:gd name="connsiteX3" fmla="*/ 5496548 w 6085840"/>
              <a:gd name="connsiteY3" fmla="*/ 0 h 3535680"/>
              <a:gd name="connsiteX4" fmla="*/ 6085840 w 6085840"/>
              <a:gd name="connsiteY4" fmla="*/ 589292 h 3535680"/>
              <a:gd name="connsiteX5" fmla="*/ 6085840 w 6085840"/>
              <a:gd name="connsiteY5" fmla="*/ 2946388 h 3535680"/>
              <a:gd name="connsiteX6" fmla="*/ 5496548 w 6085840"/>
              <a:gd name="connsiteY6" fmla="*/ 3535680 h 3535680"/>
              <a:gd name="connsiteX7" fmla="*/ 589292 w 6085840"/>
              <a:gd name="connsiteY7" fmla="*/ 3535680 h 3535680"/>
              <a:gd name="connsiteX8" fmla="*/ 0 w 6085840"/>
              <a:gd name="connsiteY8" fmla="*/ 2946388 h 3535680"/>
              <a:gd name="connsiteX9" fmla="*/ 0 w 6085840"/>
              <a:gd name="connsiteY9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421640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609612 h 3556000"/>
              <a:gd name="connsiteX1" fmla="*/ 589292 w 6085840"/>
              <a:gd name="connsiteY1" fmla="*/ 20320 h 3556000"/>
              <a:gd name="connsiteX2" fmla="*/ 2174240 w 6085840"/>
              <a:gd name="connsiteY2" fmla="*/ 20320 h 3556000"/>
              <a:gd name="connsiteX3" fmla="*/ 3119120 w 6085840"/>
              <a:gd name="connsiteY3" fmla="*/ 0 h 3556000"/>
              <a:gd name="connsiteX4" fmla="*/ 4216400 w 6085840"/>
              <a:gd name="connsiteY4" fmla="*/ 10160 h 3556000"/>
              <a:gd name="connsiteX5" fmla="*/ 5496548 w 6085840"/>
              <a:gd name="connsiteY5" fmla="*/ 20320 h 3556000"/>
              <a:gd name="connsiteX6" fmla="*/ 6085840 w 6085840"/>
              <a:gd name="connsiteY6" fmla="*/ 609612 h 3556000"/>
              <a:gd name="connsiteX7" fmla="*/ 6085840 w 6085840"/>
              <a:gd name="connsiteY7" fmla="*/ 2966708 h 3556000"/>
              <a:gd name="connsiteX8" fmla="*/ 5496548 w 6085840"/>
              <a:gd name="connsiteY8" fmla="*/ 3556000 h 3556000"/>
              <a:gd name="connsiteX9" fmla="*/ 589292 w 6085840"/>
              <a:gd name="connsiteY9" fmla="*/ 3556000 h 3556000"/>
              <a:gd name="connsiteX10" fmla="*/ 0 w 6085840"/>
              <a:gd name="connsiteY10" fmla="*/ 2966708 h 3556000"/>
              <a:gd name="connsiteX11" fmla="*/ 0 w 6085840"/>
              <a:gd name="connsiteY11" fmla="*/ 609612 h 355600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378802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172720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174240 w 6085840"/>
              <a:gd name="connsiteY2" fmla="*/ 1016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2174240 w 6085840"/>
              <a:gd name="connsiteY3" fmla="*/ 10160 h 3545840"/>
              <a:gd name="connsiteX4" fmla="*/ 3271520 w 6085840"/>
              <a:gd name="connsiteY4" fmla="*/ 558110 h 3545840"/>
              <a:gd name="connsiteX5" fmla="*/ 4216400 w 6085840"/>
              <a:gd name="connsiteY5" fmla="*/ 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216400 w 6085840"/>
              <a:gd name="connsiteY4" fmla="*/ 0 h 3545840"/>
              <a:gd name="connsiteX5" fmla="*/ 4399280 w 6085840"/>
              <a:gd name="connsiteY5" fmla="*/ 10160 h 3545840"/>
              <a:gd name="connsiteX6" fmla="*/ 5496548 w 6085840"/>
              <a:gd name="connsiteY6" fmla="*/ 10160 h 3545840"/>
              <a:gd name="connsiteX7" fmla="*/ 6085840 w 6085840"/>
              <a:gd name="connsiteY7" fmla="*/ 599452 h 3545840"/>
              <a:gd name="connsiteX8" fmla="*/ 6085840 w 6085840"/>
              <a:gd name="connsiteY8" fmla="*/ 2956548 h 3545840"/>
              <a:gd name="connsiteX9" fmla="*/ 5496548 w 6085840"/>
              <a:gd name="connsiteY9" fmla="*/ 3545840 h 3545840"/>
              <a:gd name="connsiteX10" fmla="*/ 589292 w 6085840"/>
              <a:gd name="connsiteY10" fmla="*/ 3545840 h 3545840"/>
              <a:gd name="connsiteX11" fmla="*/ 0 w 6085840"/>
              <a:gd name="connsiteY11" fmla="*/ 2956548 h 3545840"/>
              <a:gd name="connsiteX12" fmla="*/ 0 w 6085840"/>
              <a:gd name="connsiteY12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2021840 w 6085840"/>
              <a:gd name="connsiteY2" fmla="*/ 0 h 3545840"/>
              <a:gd name="connsiteX3" fmla="*/ 3271520 w 6085840"/>
              <a:gd name="connsiteY3" fmla="*/ 558110 h 3545840"/>
              <a:gd name="connsiteX4" fmla="*/ 4399280 w 6085840"/>
              <a:gd name="connsiteY4" fmla="*/ 10160 h 3545840"/>
              <a:gd name="connsiteX5" fmla="*/ 5496548 w 6085840"/>
              <a:gd name="connsiteY5" fmla="*/ 10160 h 3545840"/>
              <a:gd name="connsiteX6" fmla="*/ 6085840 w 6085840"/>
              <a:gd name="connsiteY6" fmla="*/ 599452 h 3545840"/>
              <a:gd name="connsiteX7" fmla="*/ 6085840 w 6085840"/>
              <a:gd name="connsiteY7" fmla="*/ 2956548 h 3545840"/>
              <a:gd name="connsiteX8" fmla="*/ 5496548 w 6085840"/>
              <a:gd name="connsiteY8" fmla="*/ 3545840 h 3545840"/>
              <a:gd name="connsiteX9" fmla="*/ 589292 w 6085840"/>
              <a:gd name="connsiteY9" fmla="*/ 3545840 h 3545840"/>
              <a:gd name="connsiteX10" fmla="*/ 0 w 6085840"/>
              <a:gd name="connsiteY10" fmla="*/ 2956548 h 3545840"/>
              <a:gd name="connsiteX11" fmla="*/ 0 w 6085840"/>
              <a:gd name="connsiteY11" fmla="*/ 599452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5840" h="3545840">
                <a:moveTo>
                  <a:pt x="0" y="599452"/>
                </a:moveTo>
                <a:cubicBezTo>
                  <a:pt x="0" y="273995"/>
                  <a:pt x="263835" y="10160"/>
                  <a:pt x="589292" y="10160"/>
                </a:cubicBezTo>
                <a:lnTo>
                  <a:pt x="2021840" y="0"/>
                </a:lnTo>
                <a:cubicBezTo>
                  <a:pt x="2468878" y="91325"/>
                  <a:pt x="2875280" y="556417"/>
                  <a:pt x="3271520" y="558110"/>
                </a:cubicBezTo>
                <a:cubicBezTo>
                  <a:pt x="3667760" y="559803"/>
                  <a:pt x="4028442" y="101485"/>
                  <a:pt x="4399280" y="10160"/>
                </a:cubicBezTo>
                <a:lnTo>
                  <a:pt x="5496548" y="10160"/>
                </a:lnTo>
                <a:cubicBezTo>
                  <a:pt x="5822005" y="10160"/>
                  <a:pt x="6085840" y="273995"/>
                  <a:pt x="6085840" y="599452"/>
                </a:cubicBezTo>
                <a:lnTo>
                  <a:pt x="6085840" y="2956548"/>
                </a:lnTo>
                <a:cubicBezTo>
                  <a:pt x="6085840" y="3282005"/>
                  <a:pt x="5822005" y="3545840"/>
                  <a:pt x="5496548" y="3545840"/>
                </a:cubicBezTo>
                <a:lnTo>
                  <a:pt x="589292" y="3545840"/>
                </a:lnTo>
                <a:cubicBezTo>
                  <a:pt x="263835" y="3545840"/>
                  <a:pt x="0" y="3282005"/>
                  <a:pt x="0" y="2956548"/>
                </a:cubicBezTo>
                <a:lnTo>
                  <a:pt x="0" y="599452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17220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02589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87959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3328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58698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44068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29437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14807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00176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85546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70916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562856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416552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270248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123944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977640" y="60411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84556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9925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552952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06648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260344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11404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96773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821432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675128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528824" y="60463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382520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236216" y="6049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079752" y="60463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6" name="Rectangle 195"/>
          <p:cNvSpPr>
            <a:spLocks/>
          </p:cNvSpPr>
          <p:nvPr/>
        </p:nvSpPr>
        <p:spPr>
          <a:xfrm rot="1020000">
            <a:off x="1913566" y="600681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7" name="Rectangle 196"/>
          <p:cNvSpPr>
            <a:spLocks/>
          </p:cNvSpPr>
          <p:nvPr/>
        </p:nvSpPr>
        <p:spPr>
          <a:xfrm rot="2580000">
            <a:off x="1659907" y="587960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8" name="Rectangle 197"/>
          <p:cNvSpPr>
            <a:spLocks/>
          </p:cNvSpPr>
          <p:nvPr/>
        </p:nvSpPr>
        <p:spPr>
          <a:xfrm rot="1740000">
            <a:off x="1771667" y="595740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199" name="Rectangle 198"/>
          <p:cNvSpPr>
            <a:spLocks/>
          </p:cNvSpPr>
          <p:nvPr/>
        </p:nvSpPr>
        <p:spPr>
          <a:xfrm rot="2880000">
            <a:off x="1568467" y="577800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0" name="Rectangle 199"/>
          <p:cNvSpPr>
            <a:spLocks/>
          </p:cNvSpPr>
          <p:nvPr/>
        </p:nvSpPr>
        <p:spPr>
          <a:xfrm rot="3720000">
            <a:off x="1497347" y="564592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7198360" y="60309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052056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905752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759448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613144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466840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320536" y="6051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8" name="Rectangle 207"/>
          <p:cNvSpPr/>
          <p:nvPr/>
        </p:nvSpPr>
        <p:spPr>
          <a:xfrm rot="8700000">
            <a:off x="7489214" y="589408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09" name="Rectangle 208"/>
          <p:cNvSpPr/>
          <p:nvPr/>
        </p:nvSpPr>
        <p:spPr>
          <a:xfrm rot="20280000">
            <a:off x="7350760" y="5980186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0" name="Rectangle 209"/>
          <p:cNvSpPr/>
          <p:nvPr/>
        </p:nvSpPr>
        <p:spPr>
          <a:xfrm rot="7800000">
            <a:off x="7599680" y="578550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1" name="Rectangle 210"/>
          <p:cNvSpPr/>
          <p:nvPr/>
        </p:nvSpPr>
        <p:spPr>
          <a:xfrm rot="7080000">
            <a:off x="7686104" y="565296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2" name="Rectangle 211"/>
          <p:cNvSpPr/>
          <p:nvPr/>
        </p:nvSpPr>
        <p:spPr>
          <a:xfrm rot="5400000">
            <a:off x="7710424" y="55149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3" name="Rectangle 212"/>
          <p:cNvSpPr/>
          <p:nvPr/>
        </p:nvSpPr>
        <p:spPr>
          <a:xfrm rot="5400000">
            <a:off x="7710424" y="53693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4" name="Rectangle 213"/>
          <p:cNvSpPr/>
          <p:nvPr/>
        </p:nvSpPr>
        <p:spPr>
          <a:xfrm rot="5400000">
            <a:off x="7710424" y="522379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5" name="Rectangle 214"/>
          <p:cNvSpPr/>
          <p:nvPr/>
        </p:nvSpPr>
        <p:spPr>
          <a:xfrm rot="5400000">
            <a:off x="7710424" y="50782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6" name="Rectangle 215"/>
          <p:cNvSpPr/>
          <p:nvPr/>
        </p:nvSpPr>
        <p:spPr>
          <a:xfrm rot="5400000">
            <a:off x="7710424" y="493268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7" name="Rectangle 216"/>
          <p:cNvSpPr/>
          <p:nvPr/>
        </p:nvSpPr>
        <p:spPr>
          <a:xfrm rot="5400000">
            <a:off x="7710424" y="47871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8" name="Rectangle 217"/>
          <p:cNvSpPr/>
          <p:nvPr/>
        </p:nvSpPr>
        <p:spPr>
          <a:xfrm rot="5400000">
            <a:off x="7710424" y="46415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19" name="Rectangle 218"/>
          <p:cNvSpPr/>
          <p:nvPr/>
        </p:nvSpPr>
        <p:spPr>
          <a:xfrm rot="5400000">
            <a:off x="7710424" y="449601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0" name="Rectangle 219"/>
          <p:cNvSpPr/>
          <p:nvPr/>
        </p:nvSpPr>
        <p:spPr>
          <a:xfrm rot="5400000">
            <a:off x="7710424" y="435046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1" name="Rectangle 220"/>
          <p:cNvSpPr/>
          <p:nvPr/>
        </p:nvSpPr>
        <p:spPr>
          <a:xfrm rot="5400000">
            <a:off x="7710424" y="42049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2" name="Rectangle 221"/>
          <p:cNvSpPr/>
          <p:nvPr/>
        </p:nvSpPr>
        <p:spPr>
          <a:xfrm rot="5400000">
            <a:off x="7710424" y="405935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3" name="Rectangle 222"/>
          <p:cNvSpPr/>
          <p:nvPr/>
        </p:nvSpPr>
        <p:spPr>
          <a:xfrm rot="5400000">
            <a:off x="7710424" y="391379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4" name="Rectangle 223"/>
          <p:cNvSpPr/>
          <p:nvPr/>
        </p:nvSpPr>
        <p:spPr>
          <a:xfrm rot="5400000">
            <a:off x="7710424" y="376824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5" name="Rectangle 224"/>
          <p:cNvSpPr/>
          <p:nvPr/>
        </p:nvSpPr>
        <p:spPr>
          <a:xfrm rot="5400000">
            <a:off x="7710424" y="36226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6" name="Rectangle 225"/>
          <p:cNvSpPr/>
          <p:nvPr/>
        </p:nvSpPr>
        <p:spPr>
          <a:xfrm rot="5400000">
            <a:off x="7710424" y="347713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7" name="Rectangle 226"/>
          <p:cNvSpPr/>
          <p:nvPr/>
        </p:nvSpPr>
        <p:spPr>
          <a:xfrm rot="5400000">
            <a:off x="7710424" y="333157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8" name="Rectangle 227"/>
          <p:cNvSpPr/>
          <p:nvPr/>
        </p:nvSpPr>
        <p:spPr>
          <a:xfrm rot="5400000">
            <a:off x="7710424" y="318602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29" name="Rectangle 228"/>
          <p:cNvSpPr/>
          <p:nvPr/>
        </p:nvSpPr>
        <p:spPr>
          <a:xfrm rot="5400000">
            <a:off x="7710424" y="304046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0" name="Rectangle 229"/>
          <p:cNvSpPr/>
          <p:nvPr/>
        </p:nvSpPr>
        <p:spPr>
          <a:xfrm rot="5400000">
            <a:off x="7710424" y="28949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1" name="Rectangle 230"/>
          <p:cNvSpPr>
            <a:spLocks/>
          </p:cNvSpPr>
          <p:nvPr/>
        </p:nvSpPr>
        <p:spPr>
          <a:xfrm rot="3720000">
            <a:off x="7651061" y="261184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2" name="Rectangle 231"/>
          <p:cNvSpPr>
            <a:spLocks/>
          </p:cNvSpPr>
          <p:nvPr/>
        </p:nvSpPr>
        <p:spPr>
          <a:xfrm rot="2880000">
            <a:off x="7549197" y="2469244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3" name="Rectangle 232"/>
          <p:cNvSpPr>
            <a:spLocks/>
          </p:cNvSpPr>
          <p:nvPr/>
        </p:nvSpPr>
        <p:spPr>
          <a:xfrm rot="1740000">
            <a:off x="7417984" y="2378539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4" name="Rectangle 233"/>
          <p:cNvSpPr>
            <a:spLocks/>
          </p:cNvSpPr>
          <p:nvPr/>
        </p:nvSpPr>
        <p:spPr>
          <a:xfrm rot="4560000">
            <a:off x="7681540" y="276244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5" name="Rectangle 234"/>
          <p:cNvSpPr/>
          <p:nvPr/>
        </p:nvSpPr>
        <p:spPr>
          <a:xfrm rot="5400000">
            <a:off x="1453896" y="55217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6" name="Rectangle 235"/>
          <p:cNvSpPr/>
          <p:nvPr/>
        </p:nvSpPr>
        <p:spPr>
          <a:xfrm rot="5400000">
            <a:off x="1453896" y="537618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7" name="Rectangle 236"/>
          <p:cNvSpPr/>
          <p:nvPr/>
        </p:nvSpPr>
        <p:spPr>
          <a:xfrm rot="5400000">
            <a:off x="1453896" y="523063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8" name="Rectangle 237"/>
          <p:cNvSpPr/>
          <p:nvPr/>
        </p:nvSpPr>
        <p:spPr>
          <a:xfrm rot="5400000">
            <a:off x="1453896" y="508507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39" name="Rectangle 238"/>
          <p:cNvSpPr/>
          <p:nvPr/>
        </p:nvSpPr>
        <p:spPr>
          <a:xfrm rot="5400000">
            <a:off x="1453896" y="493952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0" name="Rectangle 239"/>
          <p:cNvSpPr/>
          <p:nvPr/>
        </p:nvSpPr>
        <p:spPr>
          <a:xfrm rot="5400000">
            <a:off x="1453896" y="479396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1" name="Rectangle 240"/>
          <p:cNvSpPr/>
          <p:nvPr/>
        </p:nvSpPr>
        <p:spPr>
          <a:xfrm rot="5400000">
            <a:off x="1453896" y="46484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2" name="Rectangle 241"/>
          <p:cNvSpPr/>
          <p:nvPr/>
        </p:nvSpPr>
        <p:spPr>
          <a:xfrm rot="5400000">
            <a:off x="1453896" y="450285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3" name="Rectangle 242"/>
          <p:cNvSpPr/>
          <p:nvPr/>
        </p:nvSpPr>
        <p:spPr>
          <a:xfrm rot="5400000">
            <a:off x="1453896" y="435730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4" name="Rectangle 243"/>
          <p:cNvSpPr/>
          <p:nvPr/>
        </p:nvSpPr>
        <p:spPr>
          <a:xfrm rot="5400000">
            <a:off x="1453896" y="42117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5" name="Rectangle 244"/>
          <p:cNvSpPr/>
          <p:nvPr/>
        </p:nvSpPr>
        <p:spPr>
          <a:xfrm rot="5400000">
            <a:off x="1453896" y="406619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6" name="Rectangle 245"/>
          <p:cNvSpPr/>
          <p:nvPr/>
        </p:nvSpPr>
        <p:spPr>
          <a:xfrm rot="5400000">
            <a:off x="1453896" y="392063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7" name="Rectangle 246"/>
          <p:cNvSpPr/>
          <p:nvPr/>
        </p:nvSpPr>
        <p:spPr>
          <a:xfrm rot="5400000">
            <a:off x="1453896" y="377508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8" name="Rectangle 247"/>
          <p:cNvSpPr/>
          <p:nvPr/>
        </p:nvSpPr>
        <p:spPr>
          <a:xfrm rot="5400000">
            <a:off x="1453896" y="362952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49" name="Rectangle 248"/>
          <p:cNvSpPr/>
          <p:nvPr/>
        </p:nvSpPr>
        <p:spPr>
          <a:xfrm rot="5400000">
            <a:off x="1453896" y="348397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0" name="Rectangle 249"/>
          <p:cNvSpPr/>
          <p:nvPr/>
        </p:nvSpPr>
        <p:spPr>
          <a:xfrm rot="5400000">
            <a:off x="1453896" y="333841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1453896" y="319286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2" name="Rectangle 251"/>
          <p:cNvSpPr/>
          <p:nvPr/>
        </p:nvSpPr>
        <p:spPr>
          <a:xfrm rot="5400000">
            <a:off x="1453896" y="304730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3" name="Rectangle 252"/>
          <p:cNvSpPr/>
          <p:nvPr/>
        </p:nvSpPr>
        <p:spPr>
          <a:xfrm rot="5400000">
            <a:off x="1453896" y="290175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4" name="Rectangle 253"/>
          <p:cNvSpPr/>
          <p:nvPr/>
        </p:nvSpPr>
        <p:spPr>
          <a:xfrm rot="19500000">
            <a:off x="1676137" y="242692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5" name="Rectangle 254"/>
          <p:cNvSpPr/>
          <p:nvPr/>
        </p:nvSpPr>
        <p:spPr>
          <a:xfrm rot="9480000">
            <a:off x="1814591" y="2359116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6" name="Rectangle 255"/>
          <p:cNvSpPr/>
          <p:nvPr/>
        </p:nvSpPr>
        <p:spPr>
          <a:xfrm rot="18600000">
            <a:off x="1565671" y="253551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7" name="Rectangle 256"/>
          <p:cNvSpPr/>
          <p:nvPr/>
        </p:nvSpPr>
        <p:spPr>
          <a:xfrm rot="17880000">
            <a:off x="1479247" y="266804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634975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20381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605786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591192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57680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43085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28491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313896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299302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4707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270113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255518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240924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678759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6641646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6495701" y="231039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261616" y="2321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2115312" y="232197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6" name="Rectangle 275"/>
          <p:cNvSpPr/>
          <p:nvPr/>
        </p:nvSpPr>
        <p:spPr>
          <a:xfrm rot="20340000">
            <a:off x="1958016" y="233071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7102856" y="2307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6956552" y="2307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79" name="Rectangle 278"/>
          <p:cNvSpPr/>
          <p:nvPr/>
        </p:nvSpPr>
        <p:spPr>
          <a:xfrm rot="960000">
            <a:off x="7276631" y="2337284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 flipV="1">
            <a:off x="4709160" y="1835281"/>
            <a:ext cx="126243" cy="71516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4120917" y="1906797"/>
            <a:ext cx="588243" cy="346877"/>
          </a:xfrm>
          <a:prstGeom prst="line">
            <a:avLst/>
          </a:prstGeom>
          <a:ln w="41275">
            <a:solidFill>
              <a:srgbClr val="008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 rot="19778842">
            <a:off x="4715203" y="16788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3" name="Rectangle 282"/>
          <p:cNvSpPr/>
          <p:nvPr/>
        </p:nvSpPr>
        <p:spPr>
          <a:xfrm rot="19778842">
            <a:off x="4589262" y="175256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4" name="Rectangle 283"/>
          <p:cNvSpPr/>
          <p:nvPr/>
        </p:nvSpPr>
        <p:spPr>
          <a:xfrm rot="19778842">
            <a:off x="4463322" y="182631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5" name="Rectangle 284"/>
          <p:cNvSpPr/>
          <p:nvPr/>
        </p:nvSpPr>
        <p:spPr>
          <a:xfrm rot="19778842">
            <a:off x="4337381" y="19000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6" name="Rectangle 285"/>
          <p:cNvSpPr/>
          <p:nvPr/>
        </p:nvSpPr>
        <p:spPr>
          <a:xfrm rot="19778842">
            <a:off x="4211440" y="1973811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87" name="Rectangle 286"/>
          <p:cNvSpPr/>
          <p:nvPr/>
        </p:nvSpPr>
        <p:spPr>
          <a:xfrm rot="19778842">
            <a:off x="4085500" y="20475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88" name="Straight Connector 287"/>
          <p:cNvCxnSpPr/>
          <p:nvPr/>
        </p:nvCxnSpPr>
        <p:spPr>
          <a:xfrm flipH="1">
            <a:off x="4834453" y="2791051"/>
            <a:ext cx="119521" cy="73268"/>
          </a:xfrm>
          <a:prstGeom prst="line">
            <a:avLst/>
          </a:prstGeom>
          <a:ln w="412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4953974" y="2448849"/>
            <a:ext cx="596669" cy="342202"/>
          </a:xfrm>
          <a:prstGeom prst="line">
            <a:avLst/>
          </a:prstGeom>
          <a:ln w="41275">
            <a:solidFill>
              <a:srgbClr val="0000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 rot="8992888">
            <a:off x="4883230" y="285653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1" name="Rectangle 290"/>
          <p:cNvSpPr/>
          <p:nvPr/>
        </p:nvSpPr>
        <p:spPr>
          <a:xfrm rot="8992888">
            <a:off x="5009471" y="278330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2" name="Rectangle 291"/>
          <p:cNvSpPr/>
          <p:nvPr/>
        </p:nvSpPr>
        <p:spPr>
          <a:xfrm rot="8992888">
            <a:off x="5135711" y="27100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3" name="Rectangle 292"/>
          <p:cNvSpPr/>
          <p:nvPr/>
        </p:nvSpPr>
        <p:spPr>
          <a:xfrm rot="8992888">
            <a:off x="5261952" y="263683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4" name="Rectangle 293"/>
          <p:cNvSpPr/>
          <p:nvPr/>
        </p:nvSpPr>
        <p:spPr>
          <a:xfrm rot="8992888">
            <a:off x="5388193" y="2563603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295" name="Rectangle 294"/>
          <p:cNvSpPr/>
          <p:nvPr/>
        </p:nvSpPr>
        <p:spPr>
          <a:xfrm rot="8992888">
            <a:off x="5514434" y="249036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cxnSp>
        <p:nvCxnSpPr>
          <p:cNvPr id="296" name="Straight Connector 295"/>
          <p:cNvCxnSpPr/>
          <p:nvPr/>
        </p:nvCxnSpPr>
        <p:spPr>
          <a:xfrm>
            <a:off x="5536839" y="2297074"/>
            <a:ext cx="72704" cy="48592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917838" y="1888267"/>
            <a:ext cx="619001" cy="408807"/>
          </a:xfrm>
          <a:prstGeom prst="line">
            <a:avLst/>
          </a:prstGeom>
          <a:ln w="63500">
            <a:solidFill>
              <a:srgbClr val="008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>
          <a:xfrm rot="2011064">
            <a:off x="5601888" y="215451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315" name="Rectangle 314"/>
          <p:cNvSpPr/>
          <p:nvPr/>
        </p:nvSpPr>
        <p:spPr>
          <a:xfrm rot="2011064">
            <a:off x="5480211" y="207392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3" name="Rectangle 432"/>
          <p:cNvSpPr/>
          <p:nvPr/>
        </p:nvSpPr>
        <p:spPr>
          <a:xfrm rot="2011064">
            <a:off x="5358535" y="199333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4" name="Rectangle 433"/>
          <p:cNvSpPr/>
          <p:nvPr/>
        </p:nvSpPr>
        <p:spPr>
          <a:xfrm rot="2011064">
            <a:off x="5236858" y="191274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5" name="Rectangle 434"/>
          <p:cNvSpPr/>
          <p:nvPr/>
        </p:nvSpPr>
        <p:spPr>
          <a:xfrm rot="2011064">
            <a:off x="5115182" y="183215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6" name="Rectangle 435"/>
          <p:cNvSpPr/>
          <p:nvPr/>
        </p:nvSpPr>
        <p:spPr>
          <a:xfrm rot="2011064">
            <a:off x="4993505" y="1751569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sp>
        <p:nvSpPr>
          <p:cNvPr id="437" name="Freeform 436"/>
          <p:cNvSpPr/>
          <p:nvPr/>
        </p:nvSpPr>
        <p:spPr bwMode="white">
          <a:xfrm>
            <a:off x="4587240" y="2502574"/>
            <a:ext cx="3078480" cy="353568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  <a:gd name="connsiteX0" fmla="*/ 50800 w 3078480"/>
              <a:gd name="connsiteY0" fmla="*/ 0 h 3545840"/>
              <a:gd name="connsiteX1" fmla="*/ 1219200 w 3078480"/>
              <a:gd name="connsiteY1" fmla="*/ 2892 h 3545840"/>
              <a:gd name="connsiteX2" fmla="*/ 2489188 w 3078480"/>
              <a:gd name="connsiteY2" fmla="*/ 10160 h 3545840"/>
              <a:gd name="connsiteX3" fmla="*/ 3078480 w 3078480"/>
              <a:gd name="connsiteY3" fmla="*/ 599452 h 3545840"/>
              <a:gd name="connsiteX4" fmla="*/ 3078480 w 3078480"/>
              <a:gd name="connsiteY4" fmla="*/ 2956548 h 3545840"/>
              <a:gd name="connsiteX5" fmla="*/ 2489188 w 3078480"/>
              <a:gd name="connsiteY5" fmla="*/ 3545840 h 3545840"/>
              <a:gd name="connsiteX6" fmla="*/ 0 w 3078480"/>
              <a:gd name="connsiteY6" fmla="*/ 3535680 h 3545840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76228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756490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2489188 w 3078480"/>
              <a:gd name="connsiteY2" fmla="*/ 7268 h 3542948"/>
              <a:gd name="connsiteX3" fmla="*/ 3078480 w 3078480"/>
              <a:gd name="connsiteY3" fmla="*/ 596560 h 3542948"/>
              <a:gd name="connsiteX4" fmla="*/ 3078480 w 3078480"/>
              <a:gd name="connsiteY4" fmla="*/ 2953656 h 3542948"/>
              <a:gd name="connsiteX5" fmla="*/ 2489188 w 3078480"/>
              <a:gd name="connsiteY5" fmla="*/ 3542948 h 3542948"/>
              <a:gd name="connsiteX6" fmla="*/ 0 w 3078480"/>
              <a:gd name="connsiteY6" fmla="*/ 3532788 h 3542948"/>
              <a:gd name="connsiteX0" fmla="*/ 227584 w 3078480"/>
              <a:gd name="connsiteY0" fmla="*/ 560839 h 3542948"/>
              <a:gd name="connsiteX1" fmla="*/ 1219200 w 3078480"/>
              <a:gd name="connsiteY1" fmla="*/ 0 h 3542948"/>
              <a:gd name="connsiteX2" fmla="*/ 1381760 w 3078480"/>
              <a:gd name="connsiteY2" fmla="*/ 10160 h 3542948"/>
              <a:gd name="connsiteX3" fmla="*/ 2489188 w 3078480"/>
              <a:gd name="connsiteY3" fmla="*/ 7268 h 3542948"/>
              <a:gd name="connsiteX4" fmla="*/ 3078480 w 3078480"/>
              <a:gd name="connsiteY4" fmla="*/ 596560 h 3542948"/>
              <a:gd name="connsiteX5" fmla="*/ 3078480 w 3078480"/>
              <a:gd name="connsiteY5" fmla="*/ 2953656 h 3542948"/>
              <a:gd name="connsiteX6" fmla="*/ 2489188 w 3078480"/>
              <a:gd name="connsiteY6" fmla="*/ 3542948 h 3542948"/>
              <a:gd name="connsiteX7" fmla="*/ 0 w 3078480"/>
              <a:gd name="connsiteY7" fmla="*/ 3532788 h 3542948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227584 w 3078480"/>
              <a:gd name="connsiteY0" fmla="*/ 553571 h 3535680"/>
              <a:gd name="connsiteX1" fmla="*/ 363646 w 3078480"/>
              <a:gd name="connsiteY1" fmla="*/ 561692 h 3535680"/>
              <a:gd name="connsiteX2" fmla="*/ 1381760 w 3078480"/>
              <a:gd name="connsiteY2" fmla="*/ 2892 h 3535680"/>
              <a:gd name="connsiteX3" fmla="*/ 2489188 w 3078480"/>
              <a:gd name="connsiteY3" fmla="*/ 0 h 3535680"/>
              <a:gd name="connsiteX4" fmla="*/ 3078480 w 3078480"/>
              <a:gd name="connsiteY4" fmla="*/ 589292 h 3535680"/>
              <a:gd name="connsiteX5" fmla="*/ 3078480 w 3078480"/>
              <a:gd name="connsiteY5" fmla="*/ 2946388 h 3535680"/>
              <a:gd name="connsiteX6" fmla="*/ 2489188 w 3078480"/>
              <a:gd name="connsiteY6" fmla="*/ 3535680 h 3535680"/>
              <a:gd name="connsiteX7" fmla="*/ 0 w 3078480"/>
              <a:gd name="connsiteY7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61692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  <a:gd name="connsiteX0" fmla="*/ 363646 w 3078480"/>
              <a:gd name="connsiteY0" fmla="*/ 520974 h 3535680"/>
              <a:gd name="connsiteX1" fmla="*/ 1381760 w 3078480"/>
              <a:gd name="connsiteY1" fmla="*/ 2892 h 3535680"/>
              <a:gd name="connsiteX2" fmla="*/ 2489188 w 3078480"/>
              <a:gd name="connsiteY2" fmla="*/ 0 h 3535680"/>
              <a:gd name="connsiteX3" fmla="*/ 3078480 w 3078480"/>
              <a:gd name="connsiteY3" fmla="*/ 589292 h 3535680"/>
              <a:gd name="connsiteX4" fmla="*/ 3078480 w 3078480"/>
              <a:gd name="connsiteY4" fmla="*/ 2946388 h 3535680"/>
              <a:gd name="connsiteX5" fmla="*/ 2489188 w 3078480"/>
              <a:gd name="connsiteY5" fmla="*/ 3535680 h 3535680"/>
              <a:gd name="connsiteX6" fmla="*/ 0 w 3078480"/>
              <a:gd name="connsiteY6" fmla="*/ 352552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8480" h="3535680">
                <a:moveTo>
                  <a:pt x="363646" y="520974"/>
                </a:moveTo>
                <a:cubicBezTo>
                  <a:pt x="595640" y="490570"/>
                  <a:pt x="1027503" y="96507"/>
                  <a:pt x="1381760" y="2892"/>
                </a:cubicBezTo>
                <a:lnTo>
                  <a:pt x="2489188" y="0"/>
                </a:lnTo>
                <a:cubicBezTo>
                  <a:pt x="2814645" y="0"/>
                  <a:pt x="3078480" y="263835"/>
                  <a:pt x="3078480" y="589292"/>
                </a:cubicBezTo>
                <a:lnTo>
                  <a:pt x="3078480" y="2946388"/>
                </a:lnTo>
                <a:cubicBezTo>
                  <a:pt x="3078480" y="3271845"/>
                  <a:pt x="2814645" y="3535680"/>
                  <a:pt x="2489188" y="3535680"/>
                </a:cubicBezTo>
                <a:lnTo>
                  <a:pt x="0" y="352552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Palatino"/>
              <a:cs typeface="Palatino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942746" y="2416862"/>
            <a:ext cx="761833" cy="582502"/>
            <a:chOff x="3942746" y="2416862"/>
            <a:chExt cx="761833" cy="582502"/>
          </a:xfrm>
        </p:grpSpPr>
        <p:sp>
          <p:nvSpPr>
            <p:cNvPr id="440" name="Rectangle 439"/>
            <p:cNvSpPr/>
            <p:nvPr/>
          </p:nvSpPr>
          <p:spPr>
            <a:xfrm rot="12743975">
              <a:off x="3942746" y="244377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005495" y="2416862"/>
              <a:ext cx="699084" cy="582502"/>
              <a:chOff x="4005495" y="2416862"/>
              <a:chExt cx="699084" cy="582502"/>
            </a:xfrm>
          </p:grpSpPr>
          <p:cxnSp>
            <p:nvCxnSpPr>
              <p:cNvPr id="438" name="Straight Connector 437"/>
              <p:cNvCxnSpPr/>
              <p:nvPr/>
            </p:nvCxnSpPr>
            <p:spPr>
              <a:xfrm flipH="1" flipV="1">
                <a:off x="4005495" y="2416862"/>
                <a:ext cx="115422" cy="69703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H="1" flipV="1">
                <a:off x="4087359" y="2465696"/>
                <a:ext cx="617220" cy="388404"/>
              </a:xfrm>
              <a:prstGeom prst="line">
                <a:avLst/>
              </a:prstGeom>
              <a:ln w="63500">
                <a:solidFill>
                  <a:srgbClr val="0000FF"/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Rectangle 440"/>
              <p:cNvSpPr/>
              <p:nvPr/>
            </p:nvSpPr>
            <p:spPr>
              <a:xfrm rot="12743975">
                <a:off x="4065972" y="2521971"/>
                <a:ext cx="71120" cy="164592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alatino"/>
                  <a:cs typeface="Palatino"/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 rot="12743975">
                <a:off x="4189198" y="2600171"/>
                <a:ext cx="71120" cy="164592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alatino"/>
                  <a:cs typeface="Palatino"/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 rot="12743975">
                <a:off x="4312424" y="2678372"/>
                <a:ext cx="71120" cy="164592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alatino"/>
                  <a:cs typeface="Palatino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 rot="12743975">
                <a:off x="4435650" y="2756572"/>
                <a:ext cx="71120" cy="164592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alatino"/>
                  <a:cs typeface="Palatino"/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 rot="12743975">
                <a:off x="4558876" y="2834772"/>
                <a:ext cx="71120" cy="164592"/>
              </a:xfrm>
              <a:prstGeom prst="rect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>
                    <a:shade val="95000"/>
                    <a:satMod val="105000"/>
                    <a:alpha val="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Palatino"/>
                  <a:cs typeface="Palatino"/>
                </a:endParaRPr>
              </a:p>
            </p:txBody>
          </p:sp>
        </p:grpSp>
      </p:grpSp>
      <p:cxnSp>
        <p:nvCxnSpPr>
          <p:cNvPr id="446" name="Straight Arrow Connector 445"/>
          <p:cNvCxnSpPr/>
          <p:nvPr/>
        </p:nvCxnSpPr>
        <p:spPr>
          <a:xfrm rot="10800000">
            <a:off x="3404398" y="2483996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>
            <a:off x="6075326" y="2305207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5833403" y="1895949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3400071" y="2485146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833403" y="2485146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3398391" y="1932934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01818-9864-6B4B-BCD0-F6FA3CA1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7000" y="2938305"/>
            <a:ext cx="1447800" cy="5847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Okazaki fragments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3390900" y="2510200"/>
            <a:ext cx="114300" cy="428105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85358" y="2662600"/>
            <a:ext cx="729442" cy="282633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8"/>
          <p:cNvGrpSpPr>
            <a:grpSpLocks noChangeAspect="1"/>
          </p:cNvGrpSpPr>
          <p:nvPr/>
        </p:nvGrpSpPr>
        <p:grpSpPr>
          <a:xfrm>
            <a:off x="1447800" y="1854880"/>
            <a:ext cx="6234490" cy="4389120"/>
            <a:chOff x="1337619" y="850528"/>
            <a:chExt cx="6455101" cy="4544432"/>
          </a:xfrm>
        </p:grpSpPr>
        <p:sp useBgFill="1">
          <p:nvSpPr>
            <p:cNvPr id="22" name="Freeform 21"/>
            <p:cNvSpPr/>
            <p:nvPr/>
          </p:nvSpPr>
          <p:spPr bwMode="white">
            <a:xfrm>
              <a:off x="1351280" y="863938"/>
              <a:ext cx="6441440" cy="4531021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5787800 w 6441440"/>
                <a:gd name="connsiteY3" fmla="*/ 0 h 3921760"/>
                <a:gd name="connsiteX4" fmla="*/ 6441440 w 6441440"/>
                <a:gd name="connsiteY4" fmla="*/ 653640 h 3921760"/>
                <a:gd name="connsiteX5" fmla="*/ 6441440 w 6441440"/>
                <a:gd name="connsiteY5" fmla="*/ 3268120 h 3921760"/>
                <a:gd name="connsiteX6" fmla="*/ 5787800 w 6441440"/>
                <a:gd name="connsiteY6" fmla="*/ 3921760 h 3921760"/>
                <a:gd name="connsiteX7" fmla="*/ 653640 w 6441440"/>
                <a:gd name="connsiteY7" fmla="*/ 3921760 h 3921760"/>
                <a:gd name="connsiteX8" fmla="*/ 0 w 6441440"/>
                <a:gd name="connsiteY8" fmla="*/ 3268120 h 3921760"/>
                <a:gd name="connsiteX9" fmla="*/ 0 w 6441440"/>
                <a:gd name="connsiteY9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4318000 w 6441440"/>
                <a:gd name="connsiteY3" fmla="*/ 0 h 3921760"/>
                <a:gd name="connsiteX4" fmla="*/ 5787800 w 6441440"/>
                <a:gd name="connsiteY4" fmla="*/ 0 h 3921760"/>
                <a:gd name="connsiteX5" fmla="*/ 6441440 w 6441440"/>
                <a:gd name="connsiteY5" fmla="*/ 653640 h 3921760"/>
                <a:gd name="connsiteX6" fmla="*/ 6441440 w 6441440"/>
                <a:gd name="connsiteY6" fmla="*/ 3268120 h 3921760"/>
                <a:gd name="connsiteX7" fmla="*/ 5787800 w 6441440"/>
                <a:gd name="connsiteY7" fmla="*/ 3921760 h 3921760"/>
                <a:gd name="connsiteX8" fmla="*/ 653640 w 6441440"/>
                <a:gd name="connsiteY8" fmla="*/ 3921760 h 3921760"/>
                <a:gd name="connsiteX9" fmla="*/ 0 w 6441440"/>
                <a:gd name="connsiteY9" fmla="*/ 3268120 h 3921760"/>
                <a:gd name="connsiteX10" fmla="*/ 0 w 6441440"/>
                <a:gd name="connsiteY10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3413760 w 6441440"/>
                <a:gd name="connsiteY3" fmla="*/ 0 h 3921760"/>
                <a:gd name="connsiteX4" fmla="*/ 4318000 w 6441440"/>
                <a:gd name="connsiteY4" fmla="*/ 0 h 3921760"/>
                <a:gd name="connsiteX5" fmla="*/ 5787800 w 6441440"/>
                <a:gd name="connsiteY5" fmla="*/ 0 h 3921760"/>
                <a:gd name="connsiteX6" fmla="*/ 6441440 w 6441440"/>
                <a:gd name="connsiteY6" fmla="*/ 653640 h 3921760"/>
                <a:gd name="connsiteX7" fmla="*/ 6441440 w 6441440"/>
                <a:gd name="connsiteY7" fmla="*/ 3268120 h 3921760"/>
                <a:gd name="connsiteX8" fmla="*/ 5787800 w 6441440"/>
                <a:gd name="connsiteY8" fmla="*/ 3921760 h 3921760"/>
                <a:gd name="connsiteX9" fmla="*/ 653640 w 6441440"/>
                <a:gd name="connsiteY9" fmla="*/ 3921760 h 3921760"/>
                <a:gd name="connsiteX10" fmla="*/ 0 w 6441440"/>
                <a:gd name="connsiteY10" fmla="*/ 3268120 h 3921760"/>
                <a:gd name="connsiteX11" fmla="*/ 0 w 6441440"/>
                <a:gd name="connsiteY11" fmla="*/ 653640 h 3921760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2346960 w 6441440"/>
                <a:gd name="connsiteY3" fmla="*/ 607568 h 4529328"/>
                <a:gd name="connsiteX4" fmla="*/ 3413760 w 6441440"/>
                <a:gd name="connsiteY4" fmla="*/ 0 h 4529328"/>
                <a:gd name="connsiteX5" fmla="*/ 4318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2164080 w 6441440"/>
                <a:gd name="connsiteY3" fmla="*/ 607568 h 4529328"/>
                <a:gd name="connsiteX4" fmla="*/ 3413760 w 6441440"/>
                <a:gd name="connsiteY4" fmla="*/ 0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252720 w 6441440"/>
                <a:gd name="connsiteY5" fmla="*/ 59740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2901 h 4531021"/>
                <a:gd name="connsiteX1" fmla="*/ 653640 w 6441440"/>
                <a:gd name="connsiteY1" fmla="*/ 609261 h 4531021"/>
                <a:gd name="connsiteX2" fmla="*/ 1310640 w 6441440"/>
                <a:gd name="connsiteY2" fmla="*/ 609261 h 4531021"/>
                <a:gd name="connsiteX3" fmla="*/ 3413760 w 6441440"/>
                <a:gd name="connsiteY3" fmla="*/ 1693 h 4531021"/>
                <a:gd name="connsiteX4" fmla="*/ 5252720 w 6441440"/>
                <a:gd name="connsiteY4" fmla="*/ 599101 h 4531021"/>
                <a:gd name="connsiteX5" fmla="*/ 5787800 w 6441440"/>
                <a:gd name="connsiteY5" fmla="*/ 609261 h 4531021"/>
                <a:gd name="connsiteX6" fmla="*/ 6441440 w 6441440"/>
                <a:gd name="connsiteY6" fmla="*/ 1262901 h 4531021"/>
                <a:gd name="connsiteX7" fmla="*/ 6441440 w 6441440"/>
                <a:gd name="connsiteY7" fmla="*/ 3877381 h 4531021"/>
                <a:gd name="connsiteX8" fmla="*/ 5787800 w 6441440"/>
                <a:gd name="connsiteY8" fmla="*/ 4531021 h 4531021"/>
                <a:gd name="connsiteX9" fmla="*/ 653640 w 6441440"/>
                <a:gd name="connsiteY9" fmla="*/ 4531021 h 4531021"/>
                <a:gd name="connsiteX10" fmla="*/ 0 w 6441440"/>
                <a:gd name="connsiteY10" fmla="*/ 3877381 h 4531021"/>
                <a:gd name="connsiteX11" fmla="*/ 0 w 6441440"/>
                <a:gd name="connsiteY11" fmla="*/ 1262901 h 453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41440" h="4531021">
                  <a:moveTo>
                    <a:pt x="0" y="1262901"/>
                  </a:moveTo>
                  <a:cubicBezTo>
                    <a:pt x="0" y="901906"/>
                    <a:pt x="292645" y="609261"/>
                    <a:pt x="653640" y="609261"/>
                  </a:cubicBezTo>
                  <a:lnTo>
                    <a:pt x="1310640" y="609261"/>
                  </a:lnTo>
                  <a:cubicBezTo>
                    <a:pt x="1770660" y="508000"/>
                    <a:pt x="2870200" y="1693"/>
                    <a:pt x="3413760" y="1693"/>
                  </a:cubicBezTo>
                  <a:cubicBezTo>
                    <a:pt x="4070773" y="0"/>
                    <a:pt x="4857047" y="497840"/>
                    <a:pt x="5252720" y="599101"/>
                  </a:cubicBezTo>
                  <a:lnTo>
                    <a:pt x="5787800" y="609261"/>
                  </a:lnTo>
                  <a:cubicBezTo>
                    <a:pt x="6148795" y="609261"/>
                    <a:pt x="6441440" y="901906"/>
                    <a:pt x="6441440" y="1262901"/>
                  </a:cubicBezTo>
                  <a:lnTo>
                    <a:pt x="6441440" y="3877381"/>
                  </a:lnTo>
                  <a:cubicBezTo>
                    <a:pt x="6441440" y="4238376"/>
                    <a:pt x="6148795" y="4531021"/>
                    <a:pt x="5787800" y="4531021"/>
                  </a:cubicBezTo>
                  <a:lnTo>
                    <a:pt x="653640" y="4531021"/>
                  </a:lnTo>
                  <a:cubicBezTo>
                    <a:pt x="292645" y="4531021"/>
                    <a:pt x="0" y="4238376"/>
                    <a:pt x="0" y="3877381"/>
                  </a:cubicBezTo>
                  <a:lnTo>
                    <a:pt x="0" y="126290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3" name="Freeform 22"/>
            <p:cNvSpPr/>
            <p:nvPr/>
          </p:nvSpPr>
          <p:spPr bwMode="white">
            <a:xfrm>
              <a:off x="1524000" y="1656080"/>
              <a:ext cx="6085840" cy="354584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2174240 w 6085840"/>
                <a:gd name="connsiteY2" fmla="*/ 0 h 3535680"/>
                <a:gd name="connsiteX3" fmla="*/ 5496548 w 6085840"/>
                <a:gd name="connsiteY3" fmla="*/ 0 h 3535680"/>
                <a:gd name="connsiteX4" fmla="*/ 6085840 w 6085840"/>
                <a:gd name="connsiteY4" fmla="*/ 589292 h 3535680"/>
                <a:gd name="connsiteX5" fmla="*/ 6085840 w 6085840"/>
                <a:gd name="connsiteY5" fmla="*/ 2946388 h 3535680"/>
                <a:gd name="connsiteX6" fmla="*/ 5496548 w 6085840"/>
                <a:gd name="connsiteY6" fmla="*/ 3535680 h 3535680"/>
                <a:gd name="connsiteX7" fmla="*/ 589292 w 6085840"/>
                <a:gd name="connsiteY7" fmla="*/ 3535680 h 3535680"/>
                <a:gd name="connsiteX8" fmla="*/ 0 w 6085840"/>
                <a:gd name="connsiteY8" fmla="*/ 2946388 h 3535680"/>
                <a:gd name="connsiteX9" fmla="*/ 0 w 6085840"/>
                <a:gd name="connsiteY9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421640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609612 h 3556000"/>
                <a:gd name="connsiteX1" fmla="*/ 589292 w 6085840"/>
                <a:gd name="connsiteY1" fmla="*/ 20320 h 3556000"/>
                <a:gd name="connsiteX2" fmla="*/ 2174240 w 6085840"/>
                <a:gd name="connsiteY2" fmla="*/ 20320 h 3556000"/>
                <a:gd name="connsiteX3" fmla="*/ 3119120 w 6085840"/>
                <a:gd name="connsiteY3" fmla="*/ 0 h 3556000"/>
                <a:gd name="connsiteX4" fmla="*/ 4216400 w 6085840"/>
                <a:gd name="connsiteY4" fmla="*/ 10160 h 3556000"/>
                <a:gd name="connsiteX5" fmla="*/ 5496548 w 6085840"/>
                <a:gd name="connsiteY5" fmla="*/ 20320 h 3556000"/>
                <a:gd name="connsiteX6" fmla="*/ 6085840 w 6085840"/>
                <a:gd name="connsiteY6" fmla="*/ 609612 h 3556000"/>
                <a:gd name="connsiteX7" fmla="*/ 6085840 w 6085840"/>
                <a:gd name="connsiteY7" fmla="*/ 2966708 h 3556000"/>
                <a:gd name="connsiteX8" fmla="*/ 5496548 w 6085840"/>
                <a:gd name="connsiteY8" fmla="*/ 3556000 h 3556000"/>
                <a:gd name="connsiteX9" fmla="*/ 589292 w 6085840"/>
                <a:gd name="connsiteY9" fmla="*/ 3556000 h 3556000"/>
                <a:gd name="connsiteX10" fmla="*/ 0 w 6085840"/>
                <a:gd name="connsiteY10" fmla="*/ 2966708 h 3556000"/>
                <a:gd name="connsiteX11" fmla="*/ 0 w 6085840"/>
                <a:gd name="connsiteY11" fmla="*/ 609612 h 355600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72720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2021840 w 6085840"/>
                <a:gd name="connsiteY3" fmla="*/ 0 h 3545840"/>
                <a:gd name="connsiteX4" fmla="*/ 3271520 w 6085840"/>
                <a:gd name="connsiteY4" fmla="*/ 55811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1148080 w 6085840"/>
                <a:gd name="connsiteY2" fmla="*/ 0 h 3535680"/>
                <a:gd name="connsiteX3" fmla="*/ 3271520 w 6085840"/>
                <a:gd name="connsiteY3" fmla="*/ 547950 h 3535680"/>
                <a:gd name="connsiteX4" fmla="*/ 4399280 w 6085840"/>
                <a:gd name="connsiteY4" fmla="*/ 0 h 3535680"/>
                <a:gd name="connsiteX5" fmla="*/ 5496548 w 6085840"/>
                <a:gd name="connsiteY5" fmla="*/ 0 h 3535680"/>
                <a:gd name="connsiteX6" fmla="*/ 6085840 w 6085840"/>
                <a:gd name="connsiteY6" fmla="*/ 589292 h 3535680"/>
                <a:gd name="connsiteX7" fmla="*/ 6085840 w 6085840"/>
                <a:gd name="connsiteY7" fmla="*/ 2946388 h 3535680"/>
                <a:gd name="connsiteX8" fmla="*/ 5496548 w 6085840"/>
                <a:gd name="connsiteY8" fmla="*/ 3535680 h 3535680"/>
                <a:gd name="connsiteX9" fmla="*/ 589292 w 6085840"/>
                <a:gd name="connsiteY9" fmla="*/ 3535680 h 3535680"/>
                <a:gd name="connsiteX10" fmla="*/ 0 w 6085840"/>
                <a:gd name="connsiteY10" fmla="*/ 2946388 h 3535680"/>
                <a:gd name="connsiteX11" fmla="*/ 0 w 6085840"/>
                <a:gd name="connsiteY11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10032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510032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840" h="3545840">
                  <a:moveTo>
                    <a:pt x="0" y="599452"/>
                  </a:moveTo>
                  <a:cubicBezTo>
                    <a:pt x="0" y="273995"/>
                    <a:pt x="263835" y="10160"/>
                    <a:pt x="589292" y="10160"/>
                  </a:cubicBezTo>
                  <a:lnTo>
                    <a:pt x="1148080" y="10160"/>
                  </a:lnTo>
                  <a:lnTo>
                    <a:pt x="3271520" y="558110"/>
                  </a:lnTo>
                  <a:cubicBezTo>
                    <a:pt x="3930227" y="556417"/>
                    <a:pt x="4729482" y="91325"/>
                    <a:pt x="5100320" y="0"/>
                  </a:cubicBezTo>
                  <a:lnTo>
                    <a:pt x="5496548" y="10160"/>
                  </a:lnTo>
                  <a:cubicBezTo>
                    <a:pt x="5822005" y="10160"/>
                    <a:pt x="6085840" y="273995"/>
                    <a:pt x="6085840" y="599452"/>
                  </a:cubicBezTo>
                  <a:lnTo>
                    <a:pt x="6085840" y="2956548"/>
                  </a:lnTo>
                  <a:cubicBezTo>
                    <a:pt x="6085840" y="3282005"/>
                    <a:pt x="5822005" y="3545840"/>
                    <a:pt x="5496548" y="3545840"/>
                  </a:cubicBezTo>
                  <a:lnTo>
                    <a:pt x="589292" y="3545840"/>
                  </a:lnTo>
                  <a:cubicBezTo>
                    <a:pt x="263835" y="3545840"/>
                    <a:pt x="0" y="3282005"/>
                    <a:pt x="0" y="2956548"/>
                  </a:cubicBezTo>
                  <a:lnTo>
                    <a:pt x="0" y="59945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632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7001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2371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7740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3110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8480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3849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19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4588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9958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5328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0697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6067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1436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6806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176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8968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337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970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076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446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5816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1185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6555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1924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7294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2664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8033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238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>
            <a:xfrm rot="1020000">
              <a:off x="1857686" y="517775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/>
            </p:cNvSpPr>
            <p:nvPr/>
          </p:nvSpPr>
          <p:spPr>
            <a:xfrm rot="2580000">
              <a:off x="1604027" y="505053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 rot="1740000">
              <a:off x="1715787" y="512834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 rot="2880000">
              <a:off x="1512587" y="494893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 rot="3720000">
              <a:off x="1441467" y="481685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42480" y="520192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96176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49872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3568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7264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410960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64656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8700000">
              <a:off x="7433334" y="506502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20280000">
              <a:off x="7294880" y="515112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7800000">
              <a:off x="7543800" y="4956435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7080000">
              <a:off x="7630224" y="482390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7654544" y="468584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54544" y="45402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54544" y="439472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7654544" y="42491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7654544" y="410361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7654544" y="395806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7654544" y="38125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7654544" y="366695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7654544" y="352139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7654544" y="337584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7654544" y="32302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7654544" y="308473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7654544" y="293917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7654544" y="279362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7654544" y="26480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7654544" y="250251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7654544" y="235695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7654544" y="221140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5400000">
              <a:off x="7654544" y="206584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>
            <a:xfrm rot="3720000">
              <a:off x="7595181" y="17827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 rot="2880000">
              <a:off x="7493317" y="1640178"/>
              <a:ext cx="71120" cy="21945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 rot="1740000">
              <a:off x="7362104" y="1549473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>
            <a:xfrm rot="4560000">
              <a:off x="7625660" y="193338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1398016" y="46926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1398016" y="454712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1398016" y="44015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1398016" y="425601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1398016" y="41104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1398016" y="396490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1398016" y="381934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1398016" y="36737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1398016" y="352823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1398016" y="33826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1398016" y="323712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1398016" y="309157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1398016" y="294601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1398016" y="280046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5400000">
              <a:off x="1398016" y="265490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1398016" y="250935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1398016" y="236379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5400000">
              <a:off x="1398016" y="2218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1398016" y="207268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9500000">
              <a:off x="1620257" y="159786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9480000">
              <a:off x="1758711" y="153005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8600000">
              <a:off x="1509791" y="1706447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7880000">
              <a:off x="1423367" y="18389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4525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9930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5336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3171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58576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205736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59432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rot="20340000">
              <a:off x="1902136" y="150164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046976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00672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960000">
              <a:off x="7220751" y="1508218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4683643" y="1025660"/>
              <a:ext cx="91194" cy="24654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75584" y="1050314"/>
              <a:ext cx="1408059" cy="433820"/>
            </a:xfrm>
            <a:prstGeom prst="line">
              <a:avLst/>
            </a:prstGeom>
            <a:ln w="41275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 rot="20640000">
              <a:off x="4675664" y="8505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20640000">
              <a:off x="4535372" y="8907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rot="20640000">
              <a:off x="4395081" y="93098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rot="20640000">
              <a:off x="4254790" y="97121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20640000">
              <a:off x="4114498" y="10114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640000">
              <a:off x="3974207" y="10516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4801693" y="2017699"/>
              <a:ext cx="122203" cy="38599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923896" y="1664862"/>
              <a:ext cx="1161814" cy="352837"/>
            </a:xfrm>
            <a:prstGeom prst="line">
              <a:avLst/>
            </a:prstGeom>
            <a:ln w="41275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 rot="9803327">
              <a:off x="4830733" y="206615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9803327">
              <a:off x="4970587" y="202443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9803327">
              <a:off x="5110441" y="198270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9803327">
              <a:off x="5250296" y="19409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9803327">
              <a:off x="5390150" y="18992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9803327">
              <a:off x="5526679" y="185754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20640000">
              <a:off x="3836281" y="108338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40000">
              <a:off x="3695990" y="112361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640000">
              <a:off x="3555698" y="11638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640000">
              <a:off x="3415407" y="12040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9803327">
              <a:off x="5668726" y="180380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9803327">
              <a:off x="5808581" y="17620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9803327">
              <a:off x="5948435" y="17236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9803327">
              <a:off x="6071479" y="167531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20640000">
              <a:off x="3293487" y="128534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 bwMode="white">
            <a:xfrm>
              <a:off x="4531360" y="1673508"/>
              <a:ext cx="3078480" cy="353568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589292 w 6085840"/>
                <a:gd name="connsiteY7" fmla="*/ 3545840 h 3545840"/>
                <a:gd name="connsiteX8" fmla="*/ 0 w 6085840"/>
                <a:gd name="connsiteY8" fmla="*/ 2956548 h 3545840"/>
                <a:gd name="connsiteX9" fmla="*/ 0 w 6085840"/>
                <a:gd name="connsiteY9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10" fmla="*/ 91440 w 6085840"/>
                <a:gd name="connsiteY10" fmla="*/ 3047988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0" fmla="*/ 0 w 5496548"/>
                <a:gd name="connsiteY0" fmla="*/ 10160 h 3545840"/>
                <a:gd name="connsiteX1" fmla="*/ 2468868 w 5496548"/>
                <a:gd name="connsiteY1" fmla="*/ 0 h 3545840"/>
                <a:gd name="connsiteX2" fmla="*/ 4907256 w 5496548"/>
                <a:gd name="connsiteY2" fmla="*/ 10160 h 3545840"/>
                <a:gd name="connsiteX3" fmla="*/ 5496548 w 5496548"/>
                <a:gd name="connsiteY3" fmla="*/ 599452 h 3545840"/>
                <a:gd name="connsiteX4" fmla="*/ 5496548 w 5496548"/>
                <a:gd name="connsiteY4" fmla="*/ 2956548 h 3545840"/>
                <a:gd name="connsiteX5" fmla="*/ 4907256 w 5496548"/>
                <a:gd name="connsiteY5" fmla="*/ 3545840 h 3545840"/>
                <a:gd name="connsiteX6" fmla="*/ 2418068 w 5496548"/>
                <a:gd name="connsiteY6" fmla="*/ 3535680 h 3545840"/>
                <a:gd name="connsiteX0" fmla="*/ 50800 w 3078480"/>
                <a:gd name="connsiteY0" fmla="*/ 0 h 3545840"/>
                <a:gd name="connsiteX1" fmla="*/ 2489188 w 3078480"/>
                <a:gd name="connsiteY1" fmla="*/ 10160 h 3545840"/>
                <a:gd name="connsiteX2" fmla="*/ 3078480 w 3078480"/>
                <a:gd name="connsiteY2" fmla="*/ 599452 h 3545840"/>
                <a:gd name="connsiteX3" fmla="*/ 3078480 w 3078480"/>
                <a:gd name="connsiteY3" fmla="*/ 2956548 h 3545840"/>
                <a:gd name="connsiteX4" fmla="*/ 2489188 w 3078480"/>
                <a:gd name="connsiteY4" fmla="*/ 3545840 h 3545840"/>
                <a:gd name="connsiteX5" fmla="*/ 0 w 3078480"/>
                <a:gd name="connsiteY5" fmla="*/ 3535680 h 3545840"/>
                <a:gd name="connsiteX0" fmla="*/ 50800 w 3078480"/>
                <a:gd name="connsiteY0" fmla="*/ 0 h 3545840"/>
                <a:gd name="connsiteX1" fmla="*/ 1219200 w 3078480"/>
                <a:gd name="connsiteY1" fmla="*/ 2892 h 3545840"/>
                <a:gd name="connsiteX2" fmla="*/ 2489188 w 3078480"/>
                <a:gd name="connsiteY2" fmla="*/ 10160 h 3545840"/>
                <a:gd name="connsiteX3" fmla="*/ 3078480 w 3078480"/>
                <a:gd name="connsiteY3" fmla="*/ 599452 h 3545840"/>
                <a:gd name="connsiteX4" fmla="*/ 3078480 w 3078480"/>
                <a:gd name="connsiteY4" fmla="*/ 2956548 h 3545840"/>
                <a:gd name="connsiteX5" fmla="*/ 2489188 w 3078480"/>
                <a:gd name="connsiteY5" fmla="*/ 3545840 h 3545840"/>
                <a:gd name="connsiteX6" fmla="*/ 0 w 3078480"/>
                <a:gd name="connsiteY6" fmla="*/ 3535680 h 3545840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756490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1381760 w 3078480"/>
                <a:gd name="connsiteY2" fmla="*/ 10160 h 3542948"/>
                <a:gd name="connsiteX3" fmla="*/ 2489188 w 3078480"/>
                <a:gd name="connsiteY3" fmla="*/ 7268 h 3542948"/>
                <a:gd name="connsiteX4" fmla="*/ 3078480 w 3078480"/>
                <a:gd name="connsiteY4" fmla="*/ 596560 h 3542948"/>
                <a:gd name="connsiteX5" fmla="*/ 3078480 w 3078480"/>
                <a:gd name="connsiteY5" fmla="*/ 2953656 h 3542948"/>
                <a:gd name="connsiteX6" fmla="*/ 2489188 w 3078480"/>
                <a:gd name="connsiteY6" fmla="*/ 3542948 h 3542948"/>
                <a:gd name="connsiteX7" fmla="*/ 0 w 3078480"/>
                <a:gd name="connsiteY7" fmla="*/ 3532788 h 3542948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363646 w 3078480"/>
                <a:gd name="connsiteY1" fmla="*/ 561692 h 3535680"/>
                <a:gd name="connsiteX2" fmla="*/ 13817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0929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8480" h="3535680">
                  <a:moveTo>
                    <a:pt x="404101" y="518774"/>
                  </a:moveTo>
                  <a:cubicBezTo>
                    <a:pt x="948024" y="475887"/>
                    <a:pt x="1738703" y="96507"/>
                    <a:pt x="2092960" y="2892"/>
                  </a:cubicBezTo>
                  <a:lnTo>
                    <a:pt x="2489188" y="0"/>
                  </a:lnTo>
                  <a:cubicBezTo>
                    <a:pt x="2814645" y="0"/>
                    <a:pt x="3078480" y="263835"/>
                    <a:pt x="3078480" y="589292"/>
                  </a:cubicBezTo>
                  <a:lnTo>
                    <a:pt x="3078480" y="2946388"/>
                  </a:lnTo>
                  <a:cubicBezTo>
                    <a:pt x="3078480" y="3271845"/>
                    <a:pt x="2814645" y="3535680"/>
                    <a:pt x="2489188" y="3535680"/>
                  </a:cubicBezTo>
                  <a:lnTo>
                    <a:pt x="0" y="3525520"/>
                  </a:ln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6700696" y="1470215"/>
              <a:ext cx="122103" cy="1588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10800000">
              <a:off x="2527439" y="1666735"/>
              <a:ext cx="114808" cy="1"/>
            </a:xfrm>
            <a:prstGeom prst="straightConnector1">
              <a:avLst/>
            </a:prstGeom>
            <a:ln w="12700">
              <a:solidFill>
                <a:srgbClr val="008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 bwMode="white">
            <a:xfrm>
              <a:off x="1337619" y="873034"/>
              <a:ext cx="3428494" cy="4513706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653640 w 6441440"/>
                <a:gd name="connsiteY7" fmla="*/ 3926756 h 3926756"/>
                <a:gd name="connsiteX8" fmla="*/ 0 w 6441440"/>
                <a:gd name="connsiteY8" fmla="*/ 3273116 h 3926756"/>
                <a:gd name="connsiteX9" fmla="*/ 0 w 6441440"/>
                <a:gd name="connsiteY9" fmla="*/ 658636 h 3926756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3179064 w 6441440"/>
                <a:gd name="connsiteY7" fmla="*/ 3918214 h 3926756"/>
                <a:gd name="connsiteX8" fmla="*/ 653640 w 6441440"/>
                <a:gd name="connsiteY8" fmla="*/ 3926756 h 3926756"/>
                <a:gd name="connsiteX9" fmla="*/ 0 w 6441440"/>
                <a:gd name="connsiteY9" fmla="*/ 3273116 h 3926756"/>
                <a:gd name="connsiteX10" fmla="*/ 0 w 6441440"/>
                <a:gd name="connsiteY10" fmla="*/ 65863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441440 w 6532880"/>
                <a:gd name="connsiteY9" fmla="*/ 658636 h 3926756"/>
                <a:gd name="connsiteX10" fmla="*/ 6532880 w 6532880"/>
                <a:gd name="connsiteY10" fmla="*/ 336455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532880 w 6532880"/>
                <a:gd name="connsiteY9" fmla="*/ 336455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8" fmla="*/ 5787800 w 6441440"/>
                <a:gd name="connsiteY8" fmla="*/ 499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0" fmla="*/ 5787800 w 5787800"/>
                <a:gd name="connsiteY0" fmla="*/ 3926756 h 3926756"/>
                <a:gd name="connsiteX1" fmla="*/ 3179064 w 5787800"/>
                <a:gd name="connsiteY1" fmla="*/ 3918214 h 3926756"/>
                <a:gd name="connsiteX2" fmla="*/ 653640 w 5787800"/>
                <a:gd name="connsiteY2" fmla="*/ 3926756 h 3926756"/>
                <a:gd name="connsiteX3" fmla="*/ 0 w 5787800"/>
                <a:gd name="connsiteY3" fmla="*/ 3273116 h 3926756"/>
                <a:gd name="connsiteX4" fmla="*/ 0 w 5787800"/>
                <a:gd name="connsiteY4" fmla="*/ 658636 h 3926756"/>
                <a:gd name="connsiteX5" fmla="*/ 653640 w 5787800"/>
                <a:gd name="connsiteY5" fmla="*/ 4996 h 3926756"/>
                <a:gd name="connsiteX6" fmla="*/ 3224097 w 5787800"/>
                <a:gd name="connsiteY6" fmla="*/ 0 h 3926756"/>
                <a:gd name="connsiteX0" fmla="*/ 3179064 w 3224097"/>
                <a:gd name="connsiteY0" fmla="*/ 3918214 h 3926756"/>
                <a:gd name="connsiteX1" fmla="*/ 653640 w 3224097"/>
                <a:gd name="connsiteY1" fmla="*/ 3926756 h 3926756"/>
                <a:gd name="connsiteX2" fmla="*/ 0 w 3224097"/>
                <a:gd name="connsiteY2" fmla="*/ 3273116 h 3926756"/>
                <a:gd name="connsiteX3" fmla="*/ 0 w 3224097"/>
                <a:gd name="connsiteY3" fmla="*/ 658636 h 3926756"/>
                <a:gd name="connsiteX4" fmla="*/ 653640 w 3224097"/>
                <a:gd name="connsiteY4" fmla="*/ 4996 h 3926756"/>
                <a:gd name="connsiteX5" fmla="*/ 3224097 w 3224097"/>
                <a:gd name="connsiteY5" fmla="*/ 0 h 3926756"/>
                <a:gd name="connsiteX0" fmla="*/ 3179064 w 3224097"/>
                <a:gd name="connsiteY0" fmla="*/ 3933538 h 3942080"/>
                <a:gd name="connsiteX1" fmla="*/ 653640 w 3224097"/>
                <a:gd name="connsiteY1" fmla="*/ 3942080 h 3942080"/>
                <a:gd name="connsiteX2" fmla="*/ 0 w 3224097"/>
                <a:gd name="connsiteY2" fmla="*/ 3288440 h 3942080"/>
                <a:gd name="connsiteX3" fmla="*/ 0 w 3224097"/>
                <a:gd name="connsiteY3" fmla="*/ 673960 h 3942080"/>
                <a:gd name="connsiteX4" fmla="*/ 653640 w 3224097"/>
                <a:gd name="connsiteY4" fmla="*/ 20320 h 3942080"/>
                <a:gd name="connsiteX5" fmla="*/ 2357121 w 3224097"/>
                <a:gd name="connsiteY5" fmla="*/ 0 h 3942080"/>
                <a:gd name="connsiteX6" fmla="*/ 3224097 w 3224097"/>
                <a:gd name="connsiteY6" fmla="*/ 15324 h 3942080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2357121 w 3428494"/>
                <a:gd name="connsiteY6" fmla="*/ 63491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2174240 w 3428494"/>
                <a:gd name="connsiteY6" fmla="*/ 62475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54465 h 4563007"/>
                <a:gd name="connsiteX1" fmla="*/ 653640 w 3428494"/>
                <a:gd name="connsiteY1" fmla="*/ 4563007 h 4563007"/>
                <a:gd name="connsiteX2" fmla="*/ 0 w 3428494"/>
                <a:gd name="connsiteY2" fmla="*/ 3909367 h 4563007"/>
                <a:gd name="connsiteX3" fmla="*/ 0 w 3428494"/>
                <a:gd name="connsiteY3" fmla="*/ 1294887 h 4563007"/>
                <a:gd name="connsiteX4" fmla="*/ 653640 w 3428494"/>
                <a:gd name="connsiteY4" fmla="*/ 641247 h 4563007"/>
                <a:gd name="connsiteX5" fmla="*/ 1341120 w 3428494"/>
                <a:gd name="connsiteY5" fmla="*/ 631087 h 4563007"/>
                <a:gd name="connsiteX6" fmla="*/ 3428494 w 3428494"/>
                <a:gd name="connsiteY6" fmla="*/ 26829 h 4563007"/>
                <a:gd name="connsiteX0" fmla="*/ 3179064 w 3428494"/>
                <a:gd name="connsiteY0" fmla="*/ 4533725 h 4542267"/>
                <a:gd name="connsiteX1" fmla="*/ 653640 w 3428494"/>
                <a:gd name="connsiteY1" fmla="*/ 4542267 h 4542267"/>
                <a:gd name="connsiteX2" fmla="*/ 0 w 3428494"/>
                <a:gd name="connsiteY2" fmla="*/ 3888627 h 4542267"/>
                <a:gd name="connsiteX3" fmla="*/ 0 w 3428494"/>
                <a:gd name="connsiteY3" fmla="*/ 1274147 h 4542267"/>
                <a:gd name="connsiteX4" fmla="*/ 653640 w 3428494"/>
                <a:gd name="connsiteY4" fmla="*/ 620507 h 4542267"/>
                <a:gd name="connsiteX5" fmla="*/ 1341120 w 3428494"/>
                <a:gd name="connsiteY5" fmla="*/ 610347 h 4542267"/>
                <a:gd name="connsiteX6" fmla="*/ 3428494 w 3428494"/>
                <a:gd name="connsiteY6" fmla="*/ 6089 h 454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494" h="4542267">
                  <a:moveTo>
                    <a:pt x="3179064" y="4533725"/>
                  </a:moveTo>
                  <a:lnTo>
                    <a:pt x="653640" y="4542267"/>
                  </a:lnTo>
                  <a:cubicBezTo>
                    <a:pt x="292645" y="4542267"/>
                    <a:pt x="0" y="4249622"/>
                    <a:pt x="0" y="3888627"/>
                  </a:cubicBezTo>
                  <a:lnTo>
                    <a:pt x="0" y="1274147"/>
                  </a:lnTo>
                  <a:cubicBezTo>
                    <a:pt x="0" y="913152"/>
                    <a:pt x="292645" y="620507"/>
                    <a:pt x="653640" y="620507"/>
                  </a:cubicBezTo>
                  <a:lnTo>
                    <a:pt x="1341120" y="610347"/>
                  </a:lnTo>
                  <a:cubicBezTo>
                    <a:pt x="1803596" y="501141"/>
                    <a:pt x="3073278" y="0"/>
                    <a:pt x="3428494" y="6089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Connector 154"/>
          <p:cNvCxnSpPr/>
          <p:nvPr/>
        </p:nvCxnSpPr>
        <p:spPr>
          <a:xfrm flipH="1" flipV="1">
            <a:off x="4044548" y="2762442"/>
            <a:ext cx="690352" cy="190652"/>
          </a:xfrm>
          <a:prstGeom prst="line">
            <a:avLst/>
          </a:prstGeom>
          <a:ln w="63500">
            <a:solidFill>
              <a:srgbClr val="0000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11700000">
            <a:off x="3906289" y="276884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1700000">
            <a:off x="4047261" y="28066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11700000">
            <a:off x="4188234" y="284438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 rot="11700000">
            <a:off x="4329206" y="28821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1700000">
            <a:off x="4470178" y="29199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11700000">
            <a:off x="4611150" y="295770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/>
          <p:nvPr/>
        </p:nvCxnSpPr>
        <p:spPr>
          <a:xfrm rot="240000" flipH="1" flipV="1">
            <a:off x="3963086" y="2742726"/>
            <a:ext cx="113396" cy="23642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4814958" y="1876256"/>
            <a:ext cx="825797" cy="405344"/>
            <a:chOff x="4814958" y="2033056"/>
            <a:chExt cx="825797" cy="40534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814958" y="2200018"/>
              <a:ext cx="707656" cy="210850"/>
            </a:xfrm>
            <a:prstGeom prst="line">
              <a:avLst/>
            </a:prstGeom>
            <a:ln w="63500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 rot="986399">
              <a:off x="5569635" y="223957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986399">
              <a:off x="5429657" y="21982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986399">
              <a:off x="5289679" y="21569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986399">
              <a:off x="5149700" y="211566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986399">
              <a:off x="5009722" y="207436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986399">
              <a:off x="4869744" y="203305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H="1" flipV="1">
              <a:off x="5504636" y="2406478"/>
              <a:ext cx="106252" cy="31922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Wait until the Fork Opens and Replicate</a:t>
            </a:r>
            <a:br>
              <a:rPr lang="en-US" dirty="0"/>
            </a:br>
            <a:r>
              <a:rPr lang="en-US" dirty="0"/>
              <a:t>Wait until the Fork Opens Even More and…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4E095-5FBA-4C46-9933-61D096A4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>
            <a:grpSpLocks noChangeAspect="1"/>
          </p:cNvGrpSpPr>
          <p:nvPr/>
        </p:nvGrpSpPr>
        <p:grpSpPr>
          <a:xfrm>
            <a:off x="1447800" y="1854880"/>
            <a:ext cx="6234491" cy="4389120"/>
            <a:chOff x="1337619" y="850528"/>
            <a:chExt cx="6455102" cy="4544432"/>
          </a:xfrm>
        </p:grpSpPr>
        <p:sp useBgFill="1">
          <p:nvSpPr>
            <p:cNvPr id="22" name="Freeform 21"/>
            <p:cNvSpPr/>
            <p:nvPr/>
          </p:nvSpPr>
          <p:spPr bwMode="white">
            <a:xfrm>
              <a:off x="1351280" y="863938"/>
              <a:ext cx="6441441" cy="4531021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5787800 w 6441440"/>
                <a:gd name="connsiteY3" fmla="*/ 0 h 3921760"/>
                <a:gd name="connsiteX4" fmla="*/ 6441440 w 6441440"/>
                <a:gd name="connsiteY4" fmla="*/ 653640 h 3921760"/>
                <a:gd name="connsiteX5" fmla="*/ 6441440 w 6441440"/>
                <a:gd name="connsiteY5" fmla="*/ 3268120 h 3921760"/>
                <a:gd name="connsiteX6" fmla="*/ 5787800 w 6441440"/>
                <a:gd name="connsiteY6" fmla="*/ 3921760 h 3921760"/>
                <a:gd name="connsiteX7" fmla="*/ 653640 w 6441440"/>
                <a:gd name="connsiteY7" fmla="*/ 3921760 h 3921760"/>
                <a:gd name="connsiteX8" fmla="*/ 0 w 6441440"/>
                <a:gd name="connsiteY8" fmla="*/ 3268120 h 3921760"/>
                <a:gd name="connsiteX9" fmla="*/ 0 w 6441440"/>
                <a:gd name="connsiteY9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4318000 w 6441440"/>
                <a:gd name="connsiteY3" fmla="*/ 0 h 3921760"/>
                <a:gd name="connsiteX4" fmla="*/ 5787800 w 6441440"/>
                <a:gd name="connsiteY4" fmla="*/ 0 h 3921760"/>
                <a:gd name="connsiteX5" fmla="*/ 6441440 w 6441440"/>
                <a:gd name="connsiteY5" fmla="*/ 653640 h 3921760"/>
                <a:gd name="connsiteX6" fmla="*/ 6441440 w 6441440"/>
                <a:gd name="connsiteY6" fmla="*/ 3268120 h 3921760"/>
                <a:gd name="connsiteX7" fmla="*/ 5787800 w 6441440"/>
                <a:gd name="connsiteY7" fmla="*/ 3921760 h 3921760"/>
                <a:gd name="connsiteX8" fmla="*/ 653640 w 6441440"/>
                <a:gd name="connsiteY8" fmla="*/ 3921760 h 3921760"/>
                <a:gd name="connsiteX9" fmla="*/ 0 w 6441440"/>
                <a:gd name="connsiteY9" fmla="*/ 3268120 h 3921760"/>
                <a:gd name="connsiteX10" fmla="*/ 0 w 6441440"/>
                <a:gd name="connsiteY10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3413760 w 6441440"/>
                <a:gd name="connsiteY3" fmla="*/ 0 h 3921760"/>
                <a:gd name="connsiteX4" fmla="*/ 4318000 w 6441440"/>
                <a:gd name="connsiteY4" fmla="*/ 0 h 3921760"/>
                <a:gd name="connsiteX5" fmla="*/ 5787800 w 6441440"/>
                <a:gd name="connsiteY5" fmla="*/ 0 h 3921760"/>
                <a:gd name="connsiteX6" fmla="*/ 6441440 w 6441440"/>
                <a:gd name="connsiteY6" fmla="*/ 653640 h 3921760"/>
                <a:gd name="connsiteX7" fmla="*/ 6441440 w 6441440"/>
                <a:gd name="connsiteY7" fmla="*/ 3268120 h 3921760"/>
                <a:gd name="connsiteX8" fmla="*/ 5787800 w 6441440"/>
                <a:gd name="connsiteY8" fmla="*/ 3921760 h 3921760"/>
                <a:gd name="connsiteX9" fmla="*/ 653640 w 6441440"/>
                <a:gd name="connsiteY9" fmla="*/ 3921760 h 3921760"/>
                <a:gd name="connsiteX10" fmla="*/ 0 w 6441440"/>
                <a:gd name="connsiteY10" fmla="*/ 3268120 h 3921760"/>
                <a:gd name="connsiteX11" fmla="*/ 0 w 6441440"/>
                <a:gd name="connsiteY11" fmla="*/ 653640 h 3921760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2346960 w 6441440"/>
                <a:gd name="connsiteY3" fmla="*/ 607568 h 4529328"/>
                <a:gd name="connsiteX4" fmla="*/ 3413760 w 6441440"/>
                <a:gd name="connsiteY4" fmla="*/ 0 h 4529328"/>
                <a:gd name="connsiteX5" fmla="*/ 4318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2164080 w 6441440"/>
                <a:gd name="connsiteY3" fmla="*/ 607568 h 4529328"/>
                <a:gd name="connsiteX4" fmla="*/ 3413760 w 6441440"/>
                <a:gd name="connsiteY4" fmla="*/ 0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131064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252720 w 6441440"/>
                <a:gd name="connsiteY5" fmla="*/ 59740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2901 h 4531021"/>
                <a:gd name="connsiteX1" fmla="*/ 653640 w 6441440"/>
                <a:gd name="connsiteY1" fmla="*/ 609261 h 4531021"/>
                <a:gd name="connsiteX2" fmla="*/ 1310640 w 6441440"/>
                <a:gd name="connsiteY2" fmla="*/ 609261 h 4531021"/>
                <a:gd name="connsiteX3" fmla="*/ 3413760 w 6441440"/>
                <a:gd name="connsiteY3" fmla="*/ 1693 h 4531021"/>
                <a:gd name="connsiteX4" fmla="*/ 5252720 w 6441440"/>
                <a:gd name="connsiteY4" fmla="*/ 599101 h 4531021"/>
                <a:gd name="connsiteX5" fmla="*/ 5787800 w 6441440"/>
                <a:gd name="connsiteY5" fmla="*/ 609261 h 4531021"/>
                <a:gd name="connsiteX6" fmla="*/ 6441440 w 6441440"/>
                <a:gd name="connsiteY6" fmla="*/ 1262901 h 4531021"/>
                <a:gd name="connsiteX7" fmla="*/ 6441440 w 6441440"/>
                <a:gd name="connsiteY7" fmla="*/ 3877381 h 4531021"/>
                <a:gd name="connsiteX8" fmla="*/ 5787800 w 6441440"/>
                <a:gd name="connsiteY8" fmla="*/ 4531021 h 4531021"/>
                <a:gd name="connsiteX9" fmla="*/ 653640 w 6441440"/>
                <a:gd name="connsiteY9" fmla="*/ 4531021 h 4531021"/>
                <a:gd name="connsiteX10" fmla="*/ 0 w 6441440"/>
                <a:gd name="connsiteY10" fmla="*/ 3877381 h 4531021"/>
                <a:gd name="connsiteX11" fmla="*/ 0 w 6441440"/>
                <a:gd name="connsiteY11" fmla="*/ 1262901 h 453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41440" h="4531021">
                  <a:moveTo>
                    <a:pt x="0" y="1262901"/>
                  </a:moveTo>
                  <a:cubicBezTo>
                    <a:pt x="0" y="901906"/>
                    <a:pt x="292645" y="609261"/>
                    <a:pt x="653640" y="609261"/>
                  </a:cubicBezTo>
                  <a:lnTo>
                    <a:pt x="1310640" y="609261"/>
                  </a:lnTo>
                  <a:cubicBezTo>
                    <a:pt x="1770660" y="508000"/>
                    <a:pt x="2870200" y="1693"/>
                    <a:pt x="3413760" y="1693"/>
                  </a:cubicBezTo>
                  <a:cubicBezTo>
                    <a:pt x="4070773" y="0"/>
                    <a:pt x="4857047" y="497840"/>
                    <a:pt x="5252720" y="599101"/>
                  </a:cubicBezTo>
                  <a:lnTo>
                    <a:pt x="5787800" y="609261"/>
                  </a:lnTo>
                  <a:cubicBezTo>
                    <a:pt x="6148795" y="609261"/>
                    <a:pt x="6441440" y="901906"/>
                    <a:pt x="6441440" y="1262901"/>
                  </a:cubicBezTo>
                  <a:lnTo>
                    <a:pt x="6441440" y="3877381"/>
                  </a:lnTo>
                  <a:cubicBezTo>
                    <a:pt x="6441440" y="4238376"/>
                    <a:pt x="6148795" y="4531021"/>
                    <a:pt x="5787800" y="4531021"/>
                  </a:cubicBezTo>
                  <a:lnTo>
                    <a:pt x="653640" y="4531021"/>
                  </a:lnTo>
                  <a:cubicBezTo>
                    <a:pt x="292645" y="4531021"/>
                    <a:pt x="0" y="4238376"/>
                    <a:pt x="0" y="3877381"/>
                  </a:cubicBezTo>
                  <a:lnTo>
                    <a:pt x="0" y="126290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3" name="Freeform 22"/>
            <p:cNvSpPr/>
            <p:nvPr/>
          </p:nvSpPr>
          <p:spPr bwMode="white">
            <a:xfrm>
              <a:off x="1524000" y="1656080"/>
              <a:ext cx="6085841" cy="354584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2174240 w 6085840"/>
                <a:gd name="connsiteY2" fmla="*/ 0 h 3535680"/>
                <a:gd name="connsiteX3" fmla="*/ 5496548 w 6085840"/>
                <a:gd name="connsiteY3" fmla="*/ 0 h 3535680"/>
                <a:gd name="connsiteX4" fmla="*/ 6085840 w 6085840"/>
                <a:gd name="connsiteY4" fmla="*/ 589292 h 3535680"/>
                <a:gd name="connsiteX5" fmla="*/ 6085840 w 6085840"/>
                <a:gd name="connsiteY5" fmla="*/ 2946388 h 3535680"/>
                <a:gd name="connsiteX6" fmla="*/ 5496548 w 6085840"/>
                <a:gd name="connsiteY6" fmla="*/ 3535680 h 3535680"/>
                <a:gd name="connsiteX7" fmla="*/ 589292 w 6085840"/>
                <a:gd name="connsiteY7" fmla="*/ 3535680 h 3535680"/>
                <a:gd name="connsiteX8" fmla="*/ 0 w 6085840"/>
                <a:gd name="connsiteY8" fmla="*/ 2946388 h 3535680"/>
                <a:gd name="connsiteX9" fmla="*/ 0 w 6085840"/>
                <a:gd name="connsiteY9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421640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609612 h 3556000"/>
                <a:gd name="connsiteX1" fmla="*/ 589292 w 6085840"/>
                <a:gd name="connsiteY1" fmla="*/ 20320 h 3556000"/>
                <a:gd name="connsiteX2" fmla="*/ 2174240 w 6085840"/>
                <a:gd name="connsiteY2" fmla="*/ 20320 h 3556000"/>
                <a:gd name="connsiteX3" fmla="*/ 3119120 w 6085840"/>
                <a:gd name="connsiteY3" fmla="*/ 0 h 3556000"/>
                <a:gd name="connsiteX4" fmla="*/ 4216400 w 6085840"/>
                <a:gd name="connsiteY4" fmla="*/ 10160 h 3556000"/>
                <a:gd name="connsiteX5" fmla="*/ 5496548 w 6085840"/>
                <a:gd name="connsiteY5" fmla="*/ 20320 h 3556000"/>
                <a:gd name="connsiteX6" fmla="*/ 6085840 w 6085840"/>
                <a:gd name="connsiteY6" fmla="*/ 609612 h 3556000"/>
                <a:gd name="connsiteX7" fmla="*/ 6085840 w 6085840"/>
                <a:gd name="connsiteY7" fmla="*/ 2966708 h 3556000"/>
                <a:gd name="connsiteX8" fmla="*/ 5496548 w 6085840"/>
                <a:gd name="connsiteY8" fmla="*/ 3556000 h 3556000"/>
                <a:gd name="connsiteX9" fmla="*/ 589292 w 6085840"/>
                <a:gd name="connsiteY9" fmla="*/ 3556000 h 3556000"/>
                <a:gd name="connsiteX10" fmla="*/ 0 w 6085840"/>
                <a:gd name="connsiteY10" fmla="*/ 2966708 h 3556000"/>
                <a:gd name="connsiteX11" fmla="*/ 0 w 6085840"/>
                <a:gd name="connsiteY11" fmla="*/ 609612 h 355600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72720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2021840 w 6085840"/>
                <a:gd name="connsiteY3" fmla="*/ 0 h 3545840"/>
                <a:gd name="connsiteX4" fmla="*/ 3271520 w 6085840"/>
                <a:gd name="connsiteY4" fmla="*/ 55811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1148080 w 6085840"/>
                <a:gd name="connsiteY2" fmla="*/ 0 h 3535680"/>
                <a:gd name="connsiteX3" fmla="*/ 3271520 w 6085840"/>
                <a:gd name="connsiteY3" fmla="*/ 547950 h 3535680"/>
                <a:gd name="connsiteX4" fmla="*/ 4399280 w 6085840"/>
                <a:gd name="connsiteY4" fmla="*/ 0 h 3535680"/>
                <a:gd name="connsiteX5" fmla="*/ 5496548 w 6085840"/>
                <a:gd name="connsiteY5" fmla="*/ 0 h 3535680"/>
                <a:gd name="connsiteX6" fmla="*/ 6085840 w 6085840"/>
                <a:gd name="connsiteY6" fmla="*/ 589292 h 3535680"/>
                <a:gd name="connsiteX7" fmla="*/ 6085840 w 6085840"/>
                <a:gd name="connsiteY7" fmla="*/ 2946388 h 3535680"/>
                <a:gd name="connsiteX8" fmla="*/ 5496548 w 6085840"/>
                <a:gd name="connsiteY8" fmla="*/ 3535680 h 3535680"/>
                <a:gd name="connsiteX9" fmla="*/ 589292 w 6085840"/>
                <a:gd name="connsiteY9" fmla="*/ 3535680 h 3535680"/>
                <a:gd name="connsiteX10" fmla="*/ 0 w 6085840"/>
                <a:gd name="connsiteY10" fmla="*/ 2946388 h 3535680"/>
                <a:gd name="connsiteX11" fmla="*/ 0 w 6085840"/>
                <a:gd name="connsiteY11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10032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148080 w 6085840"/>
                <a:gd name="connsiteY2" fmla="*/ 10160 h 3545840"/>
                <a:gd name="connsiteX3" fmla="*/ 3271520 w 6085840"/>
                <a:gd name="connsiteY3" fmla="*/ 558110 h 3545840"/>
                <a:gd name="connsiteX4" fmla="*/ 510032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840" h="3545840">
                  <a:moveTo>
                    <a:pt x="0" y="599452"/>
                  </a:moveTo>
                  <a:cubicBezTo>
                    <a:pt x="0" y="273995"/>
                    <a:pt x="263835" y="10160"/>
                    <a:pt x="589292" y="10160"/>
                  </a:cubicBezTo>
                  <a:lnTo>
                    <a:pt x="1148080" y="10160"/>
                  </a:lnTo>
                  <a:lnTo>
                    <a:pt x="3271520" y="558110"/>
                  </a:lnTo>
                  <a:cubicBezTo>
                    <a:pt x="3930227" y="556417"/>
                    <a:pt x="4729482" y="91325"/>
                    <a:pt x="5100320" y="0"/>
                  </a:cubicBezTo>
                  <a:lnTo>
                    <a:pt x="5496548" y="10160"/>
                  </a:lnTo>
                  <a:cubicBezTo>
                    <a:pt x="5822005" y="10160"/>
                    <a:pt x="6085840" y="273995"/>
                    <a:pt x="6085840" y="599452"/>
                  </a:cubicBezTo>
                  <a:lnTo>
                    <a:pt x="6085840" y="2956548"/>
                  </a:lnTo>
                  <a:cubicBezTo>
                    <a:pt x="6085840" y="3282005"/>
                    <a:pt x="5822005" y="3545840"/>
                    <a:pt x="5496548" y="3545840"/>
                  </a:cubicBezTo>
                  <a:lnTo>
                    <a:pt x="589292" y="3545840"/>
                  </a:lnTo>
                  <a:cubicBezTo>
                    <a:pt x="263835" y="3545840"/>
                    <a:pt x="0" y="3282005"/>
                    <a:pt x="0" y="2956548"/>
                  </a:cubicBezTo>
                  <a:lnTo>
                    <a:pt x="0" y="59945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632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7001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2371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7740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31105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84801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38497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219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45888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99584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5328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06976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60672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14369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68065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1760" y="52120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8968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337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970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076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446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5816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11857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6555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19248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72944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26640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80336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23872" y="52303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>
            <a:xfrm rot="1020000">
              <a:off x="1857686" y="517775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/>
            </p:cNvSpPr>
            <p:nvPr/>
          </p:nvSpPr>
          <p:spPr>
            <a:xfrm rot="2580000">
              <a:off x="1604027" y="5050536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 rot="1740000">
              <a:off x="1715787" y="512834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 rot="2880000">
              <a:off x="1512587" y="4948935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 rot="3720000">
              <a:off x="1441467" y="4816855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42481" y="520191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96177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49872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3568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7264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410960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64656" y="5222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8700000">
              <a:off x="7433334" y="506502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20280000">
              <a:off x="7294880" y="515112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7800000">
              <a:off x="7543800" y="4956435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7080000">
              <a:off x="7630225" y="482390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7654544" y="468584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54544" y="45402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54544" y="439472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7654544" y="42491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7654544" y="410361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7654544" y="395806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7654544" y="38125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7654544" y="366695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7654544" y="352139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7654544" y="337584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7654544" y="32302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7654544" y="308473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7654544" y="293917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7654544" y="279362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7654544" y="26480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7654544" y="250251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7654544" y="235695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7654544" y="221140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5400000">
              <a:off x="7654544" y="206584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>
            <a:xfrm rot="3720000">
              <a:off x="7595181" y="17827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 rot="2880000">
              <a:off x="7493317" y="1640178"/>
              <a:ext cx="71120" cy="21945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 rot="1740000">
              <a:off x="7362105" y="1549473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>
            <a:xfrm rot="4560000">
              <a:off x="7625660" y="1933380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1398016" y="46926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1398016" y="454712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1398016" y="44015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1398016" y="425601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1398016" y="41104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1398016" y="396490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1398016" y="381934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1398016" y="36737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1398016" y="352823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1398016" y="338268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1398016" y="323712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1398016" y="309157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1398016" y="294601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1398016" y="280045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5400000">
              <a:off x="1398016" y="265490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1398016" y="250935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1398016" y="236379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5400000">
              <a:off x="1398016" y="221824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1398016" y="207268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9500000">
              <a:off x="1620256" y="1597861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9480000">
              <a:off x="1758711" y="1530050"/>
              <a:ext cx="71120" cy="18288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8600000">
              <a:off x="1509791" y="1706447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7880000">
              <a:off x="1423367" y="1838982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4525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9930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5336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31711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585766" y="14813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205736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59432" y="149290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rot="20340000">
              <a:off x="1902136" y="150164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046976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00672" y="14784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960000">
              <a:off x="7220751" y="1508218"/>
              <a:ext cx="71120" cy="2011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4683644" y="1025660"/>
              <a:ext cx="91194" cy="24654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75584" y="1050314"/>
              <a:ext cx="1408059" cy="433820"/>
            </a:xfrm>
            <a:prstGeom prst="line">
              <a:avLst/>
            </a:prstGeom>
            <a:ln w="41275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 rot="20640000">
              <a:off x="4675664" y="85052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20640000">
              <a:off x="4535372" y="89075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rot="20640000">
              <a:off x="4395081" y="93098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rot="20640000">
              <a:off x="4254790" y="97121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20640000">
              <a:off x="4114498" y="10114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640000">
              <a:off x="3974207" y="105166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4801693" y="2017698"/>
              <a:ext cx="122203" cy="38599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923897" y="1664862"/>
              <a:ext cx="1161814" cy="352837"/>
            </a:xfrm>
            <a:prstGeom prst="line">
              <a:avLst/>
            </a:prstGeom>
            <a:ln w="41275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 rot="9803327">
              <a:off x="4830734" y="206615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9803327">
              <a:off x="4970587" y="202443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9803327">
              <a:off x="5110441" y="198270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9803327">
              <a:off x="5250296" y="19409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9803327">
              <a:off x="5390150" y="189926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9803327">
              <a:off x="5526679" y="185754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20640000">
              <a:off x="3836281" y="1083383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40000">
              <a:off x="3695990" y="1123611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640000">
              <a:off x="3555698" y="1163839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640000">
              <a:off x="3415407" y="120406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9803327">
              <a:off x="5668726" y="180380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9803327">
              <a:off x="5808581" y="1762087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9803327">
              <a:off x="5948435" y="172369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9803327">
              <a:off x="6071480" y="167531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20640000">
              <a:off x="3293487" y="128534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 bwMode="white">
            <a:xfrm>
              <a:off x="4531360" y="1673508"/>
              <a:ext cx="3078480" cy="3535680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589292 w 6085840"/>
                <a:gd name="connsiteY7" fmla="*/ 3545840 h 3545840"/>
                <a:gd name="connsiteX8" fmla="*/ 0 w 6085840"/>
                <a:gd name="connsiteY8" fmla="*/ 2956548 h 3545840"/>
                <a:gd name="connsiteX9" fmla="*/ 0 w 6085840"/>
                <a:gd name="connsiteY9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10" fmla="*/ 91440 w 6085840"/>
                <a:gd name="connsiteY10" fmla="*/ 3047988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0" fmla="*/ 0 w 5496548"/>
                <a:gd name="connsiteY0" fmla="*/ 10160 h 3545840"/>
                <a:gd name="connsiteX1" fmla="*/ 2468868 w 5496548"/>
                <a:gd name="connsiteY1" fmla="*/ 0 h 3545840"/>
                <a:gd name="connsiteX2" fmla="*/ 4907256 w 5496548"/>
                <a:gd name="connsiteY2" fmla="*/ 10160 h 3545840"/>
                <a:gd name="connsiteX3" fmla="*/ 5496548 w 5496548"/>
                <a:gd name="connsiteY3" fmla="*/ 599452 h 3545840"/>
                <a:gd name="connsiteX4" fmla="*/ 5496548 w 5496548"/>
                <a:gd name="connsiteY4" fmla="*/ 2956548 h 3545840"/>
                <a:gd name="connsiteX5" fmla="*/ 4907256 w 5496548"/>
                <a:gd name="connsiteY5" fmla="*/ 3545840 h 3545840"/>
                <a:gd name="connsiteX6" fmla="*/ 2418068 w 5496548"/>
                <a:gd name="connsiteY6" fmla="*/ 3535680 h 3545840"/>
                <a:gd name="connsiteX0" fmla="*/ 50800 w 3078480"/>
                <a:gd name="connsiteY0" fmla="*/ 0 h 3545840"/>
                <a:gd name="connsiteX1" fmla="*/ 2489188 w 3078480"/>
                <a:gd name="connsiteY1" fmla="*/ 10160 h 3545840"/>
                <a:gd name="connsiteX2" fmla="*/ 3078480 w 3078480"/>
                <a:gd name="connsiteY2" fmla="*/ 599452 h 3545840"/>
                <a:gd name="connsiteX3" fmla="*/ 3078480 w 3078480"/>
                <a:gd name="connsiteY3" fmla="*/ 2956548 h 3545840"/>
                <a:gd name="connsiteX4" fmla="*/ 2489188 w 3078480"/>
                <a:gd name="connsiteY4" fmla="*/ 3545840 h 3545840"/>
                <a:gd name="connsiteX5" fmla="*/ 0 w 3078480"/>
                <a:gd name="connsiteY5" fmla="*/ 3535680 h 3545840"/>
                <a:gd name="connsiteX0" fmla="*/ 50800 w 3078480"/>
                <a:gd name="connsiteY0" fmla="*/ 0 h 3545840"/>
                <a:gd name="connsiteX1" fmla="*/ 1219200 w 3078480"/>
                <a:gd name="connsiteY1" fmla="*/ 2892 h 3545840"/>
                <a:gd name="connsiteX2" fmla="*/ 2489188 w 3078480"/>
                <a:gd name="connsiteY2" fmla="*/ 10160 h 3545840"/>
                <a:gd name="connsiteX3" fmla="*/ 3078480 w 3078480"/>
                <a:gd name="connsiteY3" fmla="*/ 599452 h 3545840"/>
                <a:gd name="connsiteX4" fmla="*/ 3078480 w 3078480"/>
                <a:gd name="connsiteY4" fmla="*/ 2956548 h 3545840"/>
                <a:gd name="connsiteX5" fmla="*/ 2489188 w 3078480"/>
                <a:gd name="connsiteY5" fmla="*/ 3545840 h 3545840"/>
                <a:gd name="connsiteX6" fmla="*/ 0 w 3078480"/>
                <a:gd name="connsiteY6" fmla="*/ 3535680 h 3545840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756490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1381760 w 3078480"/>
                <a:gd name="connsiteY2" fmla="*/ 10160 h 3542948"/>
                <a:gd name="connsiteX3" fmla="*/ 2489188 w 3078480"/>
                <a:gd name="connsiteY3" fmla="*/ 7268 h 3542948"/>
                <a:gd name="connsiteX4" fmla="*/ 3078480 w 3078480"/>
                <a:gd name="connsiteY4" fmla="*/ 596560 h 3542948"/>
                <a:gd name="connsiteX5" fmla="*/ 3078480 w 3078480"/>
                <a:gd name="connsiteY5" fmla="*/ 2953656 h 3542948"/>
                <a:gd name="connsiteX6" fmla="*/ 2489188 w 3078480"/>
                <a:gd name="connsiteY6" fmla="*/ 3542948 h 3542948"/>
                <a:gd name="connsiteX7" fmla="*/ 0 w 3078480"/>
                <a:gd name="connsiteY7" fmla="*/ 3532788 h 3542948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363646 w 3078480"/>
                <a:gd name="connsiteY1" fmla="*/ 561692 h 3535680"/>
                <a:gd name="connsiteX2" fmla="*/ 13817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0929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404101 w 3078480"/>
                <a:gd name="connsiteY0" fmla="*/ 518774 h 3535680"/>
                <a:gd name="connsiteX1" fmla="*/ 20929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8480" h="3535680">
                  <a:moveTo>
                    <a:pt x="404101" y="518774"/>
                  </a:moveTo>
                  <a:cubicBezTo>
                    <a:pt x="948024" y="475887"/>
                    <a:pt x="1738703" y="96507"/>
                    <a:pt x="2092960" y="2892"/>
                  </a:cubicBezTo>
                  <a:lnTo>
                    <a:pt x="2489188" y="0"/>
                  </a:lnTo>
                  <a:cubicBezTo>
                    <a:pt x="2814645" y="0"/>
                    <a:pt x="3078480" y="263835"/>
                    <a:pt x="3078480" y="589292"/>
                  </a:cubicBezTo>
                  <a:lnTo>
                    <a:pt x="3078480" y="2946388"/>
                  </a:lnTo>
                  <a:cubicBezTo>
                    <a:pt x="3078480" y="3271845"/>
                    <a:pt x="2814645" y="3535680"/>
                    <a:pt x="2489188" y="3535680"/>
                  </a:cubicBezTo>
                  <a:lnTo>
                    <a:pt x="0" y="3525520"/>
                  </a:ln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6700696" y="1470214"/>
              <a:ext cx="122103" cy="1588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10800000">
              <a:off x="2527439" y="1666735"/>
              <a:ext cx="114808" cy="1"/>
            </a:xfrm>
            <a:prstGeom prst="straightConnector1">
              <a:avLst/>
            </a:prstGeom>
            <a:ln w="12700">
              <a:solidFill>
                <a:srgbClr val="008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 bwMode="white">
            <a:xfrm>
              <a:off x="1337619" y="873034"/>
              <a:ext cx="3428494" cy="4513706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653640 w 6441440"/>
                <a:gd name="connsiteY7" fmla="*/ 3926756 h 3926756"/>
                <a:gd name="connsiteX8" fmla="*/ 0 w 6441440"/>
                <a:gd name="connsiteY8" fmla="*/ 3273116 h 3926756"/>
                <a:gd name="connsiteX9" fmla="*/ 0 w 6441440"/>
                <a:gd name="connsiteY9" fmla="*/ 658636 h 3926756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3179064 w 6441440"/>
                <a:gd name="connsiteY7" fmla="*/ 3918214 h 3926756"/>
                <a:gd name="connsiteX8" fmla="*/ 653640 w 6441440"/>
                <a:gd name="connsiteY8" fmla="*/ 3926756 h 3926756"/>
                <a:gd name="connsiteX9" fmla="*/ 0 w 6441440"/>
                <a:gd name="connsiteY9" fmla="*/ 3273116 h 3926756"/>
                <a:gd name="connsiteX10" fmla="*/ 0 w 6441440"/>
                <a:gd name="connsiteY10" fmla="*/ 65863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441440 w 6532880"/>
                <a:gd name="connsiteY9" fmla="*/ 658636 h 3926756"/>
                <a:gd name="connsiteX10" fmla="*/ 6532880 w 6532880"/>
                <a:gd name="connsiteY10" fmla="*/ 336455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532880 w 6532880"/>
                <a:gd name="connsiteY9" fmla="*/ 336455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8" fmla="*/ 5787800 w 6441440"/>
                <a:gd name="connsiteY8" fmla="*/ 499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0" fmla="*/ 5787800 w 5787800"/>
                <a:gd name="connsiteY0" fmla="*/ 3926756 h 3926756"/>
                <a:gd name="connsiteX1" fmla="*/ 3179064 w 5787800"/>
                <a:gd name="connsiteY1" fmla="*/ 3918214 h 3926756"/>
                <a:gd name="connsiteX2" fmla="*/ 653640 w 5787800"/>
                <a:gd name="connsiteY2" fmla="*/ 3926756 h 3926756"/>
                <a:gd name="connsiteX3" fmla="*/ 0 w 5787800"/>
                <a:gd name="connsiteY3" fmla="*/ 3273116 h 3926756"/>
                <a:gd name="connsiteX4" fmla="*/ 0 w 5787800"/>
                <a:gd name="connsiteY4" fmla="*/ 658636 h 3926756"/>
                <a:gd name="connsiteX5" fmla="*/ 653640 w 5787800"/>
                <a:gd name="connsiteY5" fmla="*/ 4996 h 3926756"/>
                <a:gd name="connsiteX6" fmla="*/ 3224097 w 5787800"/>
                <a:gd name="connsiteY6" fmla="*/ 0 h 3926756"/>
                <a:gd name="connsiteX0" fmla="*/ 3179064 w 3224097"/>
                <a:gd name="connsiteY0" fmla="*/ 3918214 h 3926756"/>
                <a:gd name="connsiteX1" fmla="*/ 653640 w 3224097"/>
                <a:gd name="connsiteY1" fmla="*/ 3926756 h 3926756"/>
                <a:gd name="connsiteX2" fmla="*/ 0 w 3224097"/>
                <a:gd name="connsiteY2" fmla="*/ 3273116 h 3926756"/>
                <a:gd name="connsiteX3" fmla="*/ 0 w 3224097"/>
                <a:gd name="connsiteY3" fmla="*/ 658636 h 3926756"/>
                <a:gd name="connsiteX4" fmla="*/ 653640 w 3224097"/>
                <a:gd name="connsiteY4" fmla="*/ 4996 h 3926756"/>
                <a:gd name="connsiteX5" fmla="*/ 3224097 w 3224097"/>
                <a:gd name="connsiteY5" fmla="*/ 0 h 3926756"/>
                <a:gd name="connsiteX0" fmla="*/ 3179064 w 3224097"/>
                <a:gd name="connsiteY0" fmla="*/ 3933538 h 3942080"/>
                <a:gd name="connsiteX1" fmla="*/ 653640 w 3224097"/>
                <a:gd name="connsiteY1" fmla="*/ 3942080 h 3942080"/>
                <a:gd name="connsiteX2" fmla="*/ 0 w 3224097"/>
                <a:gd name="connsiteY2" fmla="*/ 3288440 h 3942080"/>
                <a:gd name="connsiteX3" fmla="*/ 0 w 3224097"/>
                <a:gd name="connsiteY3" fmla="*/ 673960 h 3942080"/>
                <a:gd name="connsiteX4" fmla="*/ 653640 w 3224097"/>
                <a:gd name="connsiteY4" fmla="*/ 20320 h 3942080"/>
                <a:gd name="connsiteX5" fmla="*/ 2357121 w 3224097"/>
                <a:gd name="connsiteY5" fmla="*/ 0 h 3942080"/>
                <a:gd name="connsiteX6" fmla="*/ 3224097 w 3224097"/>
                <a:gd name="connsiteY6" fmla="*/ 15324 h 3942080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2357121 w 3428494"/>
                <a:gd name="connsiteY6" fmla="*/ 63491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2174240 w 3428494"/>
                <a:gd name="connsiteY6" fmla="*/ 62475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1341120 w 3428494"/>
                <a:gd name="connsiteY5" fmla="*/ 645074 h 4576994"/>
                <a:gd name="connsiteX6" fmla="*/ 3428494 w 3428494"/>
                <a:gd name="connsiteY6" fmla="*/ 0 h 4576994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95281 h 4603823"/>
                <a:gd name="connsiteX1" fmla="*/ 653640 w 3428494"/>
                <a:gd name="connsiteY1" fmla="*/ 4603823 h 4603823"/>
                <a:gd name="connsiteX2" fmla="*/ 0 w 3428494"/>
                <a:gd name="connsiteY2" fmla="*/ 3950183 h 4603823"/>
                <a:gd name="connsiteX3" fmla="*/ 0 w 3428494"/>
                <a:gd name="connsiteY3" fmla="*/ 1335703 h 4603823"/>
                <a:gd name="connsiteX4" fmla="*/ 653640 w 3428494"/>
                <a:gd name="connsiteY4" fmla="*/ 682063 h 4603823"/>
                <a:gd name="connsiteX5" fmla="*/ 1341120 w 3428494"/>
                <a:gd name="connsiteY5" fmla="*/ 671903 h 4603823"/>
                <a:gd name="connsiteX6" fmla="*/ 3428494 w 3428494"/>
                <a:gd name="connsiteY6" fmla="*/ 26829 h 4603823"/>
                <a:gd name="connsiteX0" fmla="*/ 3179064 w 3428494"/>
                <a:gd name="connsiteY0" fmla="*/ 4554465 h 4563007"/>
                <a:gd name="connsiteX1" fmla="*/ 653640 w 3428494"/>
                <a:gd name="connsiteY1" fmla="*/ 4563007 h 4563007"/>
                <a:gd name="connsiteX2" fmla="*/ 0 w 3428494"/>
                <a:gd name="connsiteY2" fmla="*/ 3909367 h 4563007"/>
                <a:gd name="connsiteX3" fmla="*/ 0 w 3428494"/>
                <a:gd name="connsiteY3" fmla="*/ 1294887 h 4563007"/>
                <a:gd name="connsiteX4" fmla="*/ 653640 w 3428494"/>
                <a:gd name="connsiteY4" fmla="*/ 641247 h 4563007"/>
                <a:gd name="connsiteX5" fmla="*/ 1341120 w 3428494"/>
                <a:gd name="connsiteY5" fmla="*/ 631087 h 4563007"/>
                <a:gd name="connsiteX6" fmla="*/ 3428494 w 3428494"/>
                <a:gd name="connsiteY6" fmla="*/ 26829 h 4563007"/>
                <a:gd name="connsiteX0" fmla="*/ 3179064 w 3428494"/>
                <a:gd name="connsiteY0" fmla="*/ 4533725 h 4542267"/>
                <a:gd name="connsiteX1" fmla="*/ 653640 w 3428494"/>
                <a:gd name="connsiteY1" fmla="*/ 4542267 h 4542267"/>
                <a:gd name="connsiteX2" fmla="*/ 0 w 3428494"/>
                <a:gd name="connsiteY2" fmla="*/ 3888627 h 4542267"/>
                <a:gd name="connsiteX3" fmla="*/ 0 w 3428494"/>
                <a:gd name="connsiteY3" fmla="*/ 1274147 h 4542267"/>
                <a:gd name="connsiteX4" fmla="*/ 653640 w 3428494"/>
                <a:gd name="connsiteY4" fmla="*/ 620507 h 4542267"/>
                <a:gd name="connsiteX5" fmla="*/ 1341120 w 3428494"/>
                <a:gd name="connsiteY5" fmla="*/ 610347 h 4542267"/>
                <a:gd name="connsiteX6" fmla="*/ 3428494 w 3428494"/>
                <a:gd name="connsiteY6" fmla="*/ 6089 h 454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494" h="4542267">
                  <a:moveTo>
                    <a:pt x="3179064" y="4533725"/>
                  </a:moveTo>
                  <a:lnTo>
                    <a:pt x="653640" y="4542267"/>
                  </a:lnTo>
                  <a:cubicBezTo>
                    <a:pt x="292645" y="4542267"/>
                    <a:pt x="0" y="4249622"/>
                    <a:pt x="0" y="3888627"/>
                  </a:cubicBezTo>
                  <a:lnTo>
                    <a:pt x="0" y="1274147"/>
                  </a:lnTo>
                  <a:cubicBezTo>
                    <a:pt x="0" y="913152"/>
                    <a:pt x="292645" y="620507"/>
                    <a:pt x="653640" y="620507"/>
                  </a:cubicBezTo>
                  <a:lnTo>
                    <a:pt x="1341120" y="610347"/>
                  </a:lnTo>
                  <a:cubicBezTo>
                    <a:pt x="1803596" y="501141"/>
                    <a:pt x="3073278" y="0"/>
                    <a:pt x="3428494" y="6089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8600" y="6350330"/>
            <a:ext cx="86868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Instead of copying the entire half-strand, many </a:t>
            </a:r>
            <a:r>
              <a:rPr lang="en-US" sz="2000" b="1" dirty="0">
                <a:solidFill>
                  <a:srgbClr val="7030A0"/>
                </a:solidFill>
              </a:rPr>
              <a:t>Okazaki fragments </a:t>
            </a:r>
            <a:r>
              <a:rPr lang="en-US" sz="2000" dirty="0">
                <a:solidFill>
                  <a:srgbClr val="000000"/>
                </a:solidFill>
              </a:rPr>
              <a:t>are replicated.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196000"/>
            <a:ext cx="1447800" cy="7078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Okazaki fragments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1472539"/>
            <a:ext cx="1447800" cy="7078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Okazaki fragments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3162300" y="2662600"/>
            <a:ext cx="266700" cy="53340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0400" y="2891200"/>
            <a:ext cx="914400" cy="304801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81600" y="1795306"/>
            <a:ext cx="1066800" cy="257694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7" idx="2"/>
          </p:cNvCxnSpPr>
          <p:nvPr/>
        </p:nvCxnSpPr>
        <p:spPr>
          <a:xfrm flipH="1">
            <a:off x="5978408" y="1795307"/>
            <a:ext cx="269992" cy="62355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3906289" y="2742726"/>
            <a:ext cx="828611" cy="379574"/>
            <a:chOff x="3906289" y="2899526"/>
            <a:chExt cx="828611" cy="379574"/>
          </a:xfrm>
        </p:grpSpPr>
        <p:cxnSp>
          <p:nvCxnSpPr>
            <p:cNvPr id="155" name="Straight Connector 154"/>
            <p:cNvCxnSpPr/>
            <p:nvPr/>
          </p:nvCxnSpPr>
          <p:spPr>
            <a:xfrm flipH="1" flipV="1">
              <a:off x="4044548" y="2919242"/>
              <a:ext cx="690352" cy="190652"/>
            </a:xfrm>
            <a:prstGeom prst="line">
              <a:avLst/>
            </a:prstGeom>
            <a:ln w="63500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 rot="11700000">
              <a:off x="3906289" y="292564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1700000">
              <a:off x="4047261" y="296341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1700000">
              <a:off x="4188234" y="300118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11700000">
              <a:off x="4329206" y="303896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1700000">
              <a:off x="4470178" y="307673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11700000">
              <a:off x="4611150" y="311450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/>
            <p:nvPr/>
          </p:nvCxnSpPr>
          <p:spPr>
            <a:xfrm rot="240000" flipH="1" flipV="1">
              <a:off x="3963086" y="2899526"/>
              <a:ext cx="113396" cy="23642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71"/>
          <p:cNvGrpSpPr/>
          <p:nvPr/>
        </p:nvGrpSpPr>
        <p:grpSpPr>
          <a:xfrm>
            <a:off x="4814958" y="1876256"/>
            <a:ext cx="825797" cy="405344"/>
            <a:chOff x="4814958" y="2033056"/>
            <a:chExt cx="825797" cy="40534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814958" y="2200018"/>
              <a:ext cx="707656" cy="210850"/>
            </a:xfrm>
            <a:prstGeom prst="line">
              <a:avLst/>
            </a:prstGeom>
            <a:ln w="63500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 rot="986399">
              <a:off x="5569635" y="223957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986399">
              <a:off x="5429657" y="21982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986399">
              <a:off x="5289679" y="21569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986399">
              <a:off x="5149700" y="211566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986399">
              <a:off x="5009722" y="207436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986399">
              <a:off x="4869744" y="203305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H="1" flipV="1">
              <a:off x="5504636" y="2406478"/>
              <a:ext cx="106252" cy="31922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 rot="306427">
            <a:off x="5634800" y="2181056"/>
            <a:ext cx="825797" cy="405344"/>
            <a:chOff x="4814958" y="2033056"/>
            <a:chExt cx="825797" cy="405344"/>
          </a:xfrm>
        </p:grpSpPr>
        <p:cxnSp>
          <p:nvCxnSpPr>
            <p:cNvPr id="173" name="Straight Connector 172"/>
            <p:cNvCxnSpPr/>
            <p:nvPr/>
          </p:nvCxnSpPr>
          <p:spPr>
            <a:xfrm>
              <a:off x="4814958" y="2200018"/>
              <a:ext cx="707656" cy="210850"/>
            </a:xfrm>
            <a:prstGeom prst="line">
              <a:avLst/>
            </a:prstGeom>
            <a:ln w="63500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 rot="986399">
              <a:off x="5569635" y="223957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 rot="986399">
              <a:off x="5429657" y="219827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 rot="986399">
              <a:off x="5289679" y="215696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rot="986399">
              <a:off x="5149700" y="2115664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rot="986399">
              <a:off x="5009722" y="2074360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rot="986399">
              <a:off x="4869744" y="2033056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 flipH="1" flipV="1">
              <a:off x="5504636" y="2406478"/>
              <a:ext cx="106252" cy="31922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3057589" y="2510200"/>
            <a:ext cx="828611" cy="379574"/>
            <a:chOff x="3906289" y="2899526"/>
            <a:chExt cx="828611" cy="379574"/>
          </a:xfrm>
        </p:grpSpPr>
        <p:cxnSp>
          <p:nvCxnSpPr>
            <p:cNvPr id="183" name="Straight Connector 182"/>
            <p:cNvCxnSpPr/>
            <p:nvPr/>
          </p:nvCxnSpPr>
          <p:spPr>
            <a:xfrm flipH="1" flipV="1">
              <a:off x="4044548" y="2919242"/>
              <a:ext cx="690352" cy="190652"/>
            </a:xfrm>
            <a:prstGeom prst="line">
              <a:avLst/>
            </a:prstGeom>
            <a:ln w="63500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 rot="11700000">
              <a:off x="3906289" y="292564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11700000">
              <a:off x="4047261" y="296341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1700000">
              <a:off x="4188234" y="300118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11700000">
              <a:off x="4329206" y="3038962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11700000">
              <a:off x="4470178" y="3076735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1700000">
              <a:off x="4611150" y="3114508"/>
              <a:ext cx="71120" cy="164592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 rot="240000" flipH="1" flipV="1">
              <a:off x="3963086" y="2899526"/>
              <a:ext cx="113396" cy="23642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Wait until the Fork Opens and Replicate</a:t>
            </a:r>
            <a:br>
              <a:rPr lang="en-US" sz="3600" dirty="0"/>
            </a:br>
            <a:r>
              <a:rPr lang="en-US" sz="3600" dirty="0"/>
              <a:t>Wait until the Fork Opens Even More and…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4038600"/>
            <a:ext cx="236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REPLICATE!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8E6357-5886-F64C-A0D8-115D5DA0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/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What is a Hidden Message in Replication Origin?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Some Hidden Messages are More Surprising than Others </a:t>
            </a:r>
            <a:r>
              <a:rPr lang="en-US" sz="2200" b="1" dirty="0">
                <a:solidFill>
                  <a:srgbClr val="7F7F7F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Clumps of Hidden Messages </a:t>
            </a:r>
            <a:endParaRPr lang="en-US" sz="2200" b="1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7F7F7F"/>
                </a:solidFill>
              </a:rPr>
              <a:t>From a Biological Insight toward an Algorithm for Finding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Asymmetry of Replication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Why would a computer scientist care about </a:t>
            </a:r>
            <a:r>
              <a:rPr lang="en-US" sz="2200" dirty="0" err="1">
                <a:solidFill>
                  <a:srgbClr val="7F7F7F"/>
                </a:solidFill>
              </a:rPr>
              <a:t>assymetry</a:t>
            </a:r>
            <a:r>
              <a:rPr lang="en-US" sz="2200" dirty="0">
                <a:solidFill>
                  <a:srgbClr val="7F7F7F"/>
                </a:solidFill>
              </a:rPr>
              <a:t> of replication?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Skew Diagrams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2A27A-B427-7A43-8096-9183D39E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47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dirty="0"/>
              <a:t>Okazaki Fragments Need to be Ligated to Fill in the Gaps</a:t>
            </a:r>
          </a:p>
        </p:txBody>
      </p:sp>
      <p:cxnSp>
        <p:nvCxnSpPr>
          <p:cNvPr id="643" name="Straight Arrow Connector 642"/>
          <p:cNvCxnSpPr/>
          <p:nvPr/>
        </p:nvCxnSpPr>
        <p:spPr>
          <a:xfrm>
            <a:off x="5938783" y="2142156"/>
            <a:ext cx="142819" cy="1832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4" name="Rounded Rectangle 643"/>
          <p:cNvSpPr/>
          <p:nvPr/>
        </p:nvSpPr>
        <p:spPr>
          <a:xfrm>
            <a:off x="1624013" y="2140625"/>
            <a:ext cx="6288450" cy="3783137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5" name="Freeform 644"/>
          <p:cNvSpPr/>
          <p:nvPr/>
        </p:nvSpPr>
        <p:spPr>
          <a:xfrm>
            <a:off x="1792631" y="2326843"/>
            <a:ext cx="5941297" cy="3410703"/>
          </a:xfrm>
          <a:custGeom>
            <a:avLst/>
            <a:gdLst>
              <a:gd name="connsiteX0" fmla="*/ 0 w 3336076"/>
              <a:gd name="connsiteY0" fmla="*/ 323031 h 1938150"/>
              <a:gd name="connsiteX1" fmla="*/ 323031 w 3336076"/>
              <a:gd name="connsiteY1" fmla="*/ 0 h 1938150"/>
              <a:gd name="connsiteX2" fmla="*/ 3013045 w 3336076"/>
              <a:gd name="connsiteY2" fmla="*/ 0 h 1938150"/>
              <a:gd name="connsiteX3" fmla="*/ 3336076 w 3336076"/>
              <a:gd name="connsiteY3" fmla="*/ 323031 h 1938150"/>
              <a:gd name="connsiteX4" fmla="*/ 3336076 w 3336076"/>
              <a:gd name="connsiteY4" fmla="*/ 1615119 h 1938150"/>
              <a:gd name="connsiteX5" fmla="*/ 3013045 w 3336076"/>
              <a:gd name="connsiteY5" fmla="*/ 1938150 h 1938150"/>
              <a:gd name="connsiteX6" fmla="*/ 323031 w 3336076"/>
              <a:gd name="connsiteY6" fmla="*/ 1938150 h 1938150"/>
              <a:gd name="connsiteX7" fmla="*/ 0 w 3336076"/>
              <a:gd name="connsiteY7" fmla="*/ 1615119 h 1938150"/>
              <a:gd name="connsiteX8" fmla="*/ 0 w 3336076"/>
              <a:gd name="connsiteY8" fmla="*/ 323031 h 19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6076" h="1938150">
                <a:moveTo>
                  <a:pt x="0" y="323031"/>
                </a:moveTo>
                <a:cubicBezTo>
                  <a:pt x="0" y="144626"/>
                  <a:pt x="144626" y="0"/>
                  <a:pt x="323031" y="0"/>
                </a:cubicBezTo>
                <a:lnTo>
                  <a:pt x="3013045" y="0"/>
                </a:lnTo>
                <a:cubicBezTo>
                  <a:pt x="3191450" y="0"/>
                  <a:pt x="3336076" y="144626"/>
                  <a:pt x="3336076" y="323031"/>
                </a:cubicBezTo>
                <a:lnTo>
                  <a:pt x="3336076" y="1615119"/>
                </a:lnTo>
                <a:cubicBezTo>
                  <a:pt x="3336076" y="1793524"/>
                  <a:pt x="3191450" y="1938150"/>
                  <a:pt x="3013045" y="1938150"/>
                </a:cubicBezTo>
                <a:lnTo>
                  <a:pt x="323031" y="1938150"/>
                </a:lnTo>
                <a:cubicBezTo>
                  <a:pt x="144626" y="1938150"/>
                  <a:pt x="0" y="1793524"/>
                  <a:pt x="0" y="1615119"/>
                </a:cubicBezTo>
                <a:lnTo>
                  <a:pt x="0" y="323031"/>
                </a:lnTo>
                <a:close/>
              </a:path>
            </a:pathLst>
          </a:cu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Straight Arrow Connector 645"/>
          <p:cNvCxnSpPr/>
          <p:nvPr/>
        </p:nvCxnSpPr>
        <p:spPr>
          <a:xfrm>
            <a:off x="3926342" y="2156100"/>
            <a:ext cx="2162275" cy="1531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6295627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Rectangle 647"/>
          <p:cNvSpPr/>
          <p:nvPr/>
        </p:nvSpPr>
        <p:spPr>
          <a:xfrm>
            <a:off x="6024931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Rectangle 648"/>
          <p:cNvSpPr/>
          <p:nvPr/>
        </p:nvSpPr>
        <p:spPr>
          <a:xfrm>
            <a:off x="5875159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/>
          <p:cNvSpPr/>
          <p:nvPr/>
        </p:nvSpPr>
        <p:spPr>
          <a:xfrm>
            <a:off x="5725390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/>
          <p:cNvSpPr/>
          <p:nvPr/>
        </p:nvSpPr>
        <p:spPr>
          <a:xfrm>
            <a:off x="5575617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/>
          <p:cNvSpPr/>
          <p:nvPr/>
        </p:nvSpPr>
        <p:spPr>
          <a:xfrm>
            <a:off x="5425847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Rectangle 652"/>
          <p:cNvSpPr/>
          <p:nvPr/>
        </p:nvSpPr>
        <p:spPr>
          <a:xfrm>
            <a:off x="5283016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/>
          <p:cNvSpPr/>
          <p:nvPr/>
        </p:nvSpPr>
        <p:spPr>
          <a:xfrm>
            <a:off x="5133247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Rectangle 654"/>
          <p:cNvSpPr/>
          <p:nvPr/>
        </p:nvSpPr>
        <p:spPr>
          <a:xfrm>
            <a:off x="4990417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Rectangle 655"/>
          <p:cNvSpPr/>
          <p:nvPr/>
        </p:nvSpPr>
        <p:spPr>
          <a:xfrm>
            <a:off x="4847588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Rectangle 656"/>
          <p:cNvSpPr/>
          <p:nvPr/>
        </p:nvSpPr>
        <p:spPr>
          <a:xfrm>
            <a:off x="4561930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/>
          <p:cNvSpPr/>
          <p:nvPr/>
        </p:nvSpPr>
        <p:spPr>
          <a:xfrm>
            <a:off x="4419100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ectangle 658"/>
          <p:cNvSpPr/>
          <p:nvPr/>
        </p:nvSpPr>
        <p:spPr>
          <a:xfrm>
            <a:off x="4276271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4133441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ctangle 660"/>
          <p:cNvSpPr/>
          <p:nvPr/>
        </p:nvSpPr>
        <p:spPr>
          <a:xfrm>
            <a:off x="4004499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/>
          <p:cNvSpPr/>
          <p:nvPr/>
        </p:nvSpPr>
        <p:spPr>
          <a:xfrm>
            <a:off x="3861670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Rectangle 662"/>
          <p:cNvSpPr/>
          <p:nvPr/>
        </p:nvSpPr>
        <p:spPr>
          <a:xfrm>
            <a:off x="3718840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3576012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 664"/>
          <p:cNvSpPr/>
          <p:nvPr/>
        </p:nvSpPr>
        <p:spPr>
          <a:xfrm>
            <a:off x="3433182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3290353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Rectangle 666"/>
          <p:cNvSpPr/>
          <p:nvPr/>
        </p:nvSpPr>
        <p:spPr>
          <a:xfrm>
            <a:off x="3147523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3004696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Rectangle 668"/>
          <p:cNvSpPr/>
          <p:nvPr/>
        </p:nvSpPr>
        <p:spPr>
          <a:xfrm>
            <a:off x="2861865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2719037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Rectangle 670"/>
          <p:cNvSpPr/>
          <p:nvPr/>
        </p:nvSpPr>
        <p:spPr>
          <a:xfrm>
            <a:off x="2576206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2433379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Rectangle 672"/>
          <p:cNvSpPr/>
          <p:nvPr/>
        </p:nvSpPr>
        <p:spPr>
          <a:xfrm>
            <a:off x="2280630" y="5764988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>
            <a:spLocks/>
          </p:cNvSpPr>
          <p:nvPr/>
        </p:nvSpPr>
        <p:spPr>
          <a:xfrm rot="1020000">
            <a:off x="2118392" y="5714232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Rectangle 674"/>
          <p:cNvSpPr>
            <a:spLocks/>
          </p:cNvSpPr>
          <p:nvPr/>
        </p:nvSpPr>
        <p:spPr>
          <a:xfrm rot="2580000">
            <a:off x="1870756" y="5591512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>
            <a:spLocks/>
          </p:cNvSpPr>
          <p:nvPr/>
        </p:nvSpPr>
        <p:spPr>
          <a:xfrm rot="1740000">
            <a:off x="1979863" y="5666566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Rectangle 676"/>
          <p:cNvSpPr>
            <a:spLocks/>
          </p:cNvSpPr>
          <p:nvPr/>
        </p:nvSpPr>
        <p:spPr>
          <a:xfrm rot="2880000">
            <a:off x="1781901" y="5492337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>
            <a:spLocks/>
          </p:cNvSpPr>
          <p:nvPr/>
        </p:nvSpPr>
        <p:spPr>
          <a:xfrm rot="3720000">
            <a:off x="1712470" y="5364926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Rectangle 678"/>
          <p:cNvSpPr/>
          <p:nvPr/>
        </p:nvSpPr>
        <p:spPr>
          <a:xfrm>
            <a:off x="7277668" y="5737545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7134838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Rectangle 680"/>
          <p:cNvSpPr/>
          <p:nvPr/>
        </p:nvSpPr>
        <p:spPr>
          <a:xfrm>
            <a:off x="6992009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6849179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Rectangle 682"/>
          <p:cNvSpPr/>
          <p:nvPr/>
        </p:nvSpPr>
        <p:spPr>
          <a:xfrm>
            <a:off x="6706351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6563521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6427634" y="57571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 rot="8700000">
            <a:off x="7561613" y="5605486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 rot="20280000">
            <a:off x="7426448" y="5688540"/>
            <a:ext cx="69431" cy="1764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 rot="7800000">
            <a:off x="7669869" y="5499571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 rot="5400000">
            <a:off x="7777982" y="5021179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 rot="5400000">
            <a:off x="7777982" y="485968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690"/>
          <p:cNvSpPr/>
          <p:nvPr/>
        </p:nvSpPr>
        <p:spPr>
          <a:xfrm rot="5400000">
            <a:off x="7777982" y="471927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 rot="5400000">
            <a:off x="7777982" y="458940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 rot="5400000">
            <a:off x="7777982" y="443845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 rot="5400000">
            <a:off x="7777982" y="4043529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 rot="5400000">
            <a:off x="7777982" y="3896271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 rot="5400000">
            <a:off x="7777982" y="3735321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 rot="5400000">
            <a:off x="7777982" y="3588064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698"/>
          <p:cNvSpPr/>
          <p:nvPr/>
        </p:nvSpPr>
        <p:spPr>
          <a:xfrm rot="5400000">
            <a:off x="7777982" y="3447654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 rot="5400000">
            <a:off x="7777982" y="313944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 rot="5400000">
            <a:off x="7777982" y="2886013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 rot="5400000">
            <a:off x="7777982" y="2738758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>
            <a:spLocks/>
          </p:cNvSpPr>
          <p:nvPr/>
        </p:nvSpPr>
        <p:spPr>
          <a:xfrm rot="3720000">
            <a:off x="7720028" y="2438098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>
            <a:spLocks/>
          </p:cNvSpPr>
          <p:nvPr/>
        </p:nvSpPr>
        <p:spPr>
          <a:xfrm rot="2880000">
            <a:off x="7641409" y="2314122"/>
            <a:ext cx="68607" cy="21424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>
            <a:spLocks/>
          </p:cNvSpPr>
          <p:nvPr/>
        </p:nvSpPr>
        <p:spPr>
          <a:xfrm rot="1740000">
            <a:off x="7512901" y="2234742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>
            <a:spLocks/>
          </p:cNvSpPr>
          <p:nvPr/>
        </p:nvSpPr>
        <p:spPr>
          <a:xfrm rot="4560000">
            <a:off x="7749785" y="2583372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706"/>
          <p:cNvSpPr/>
          <p:nvPr/>
        </p:nvSpPr>
        <p:spPr>
          <a:xfrm rot="5400000">
            <a:off x="1670051" y="5245353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 rot="5400000">
            <a:off x="1670051" y="510493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 rot="5400000">
            <a:off x="1670051" y="496452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 rot="5400000">
            <a:off x="1670051" y="482411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 rot="5400000">
            <a:off x="1670051" y="468370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 rot="5400000">
            <a:off x="1670051" y="4543295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 rot="5400000">
            <a:off x="1670051" y="440288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 rot="5400000">
            <a:off x="1670051" y="426247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 rot="5400000">
            <a:off x="1670051" y="4122065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 rot="5400000">
            <a:off x="1670051" y="398165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 rot="5400000">
            <a:off x="1670051" y="384124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 rot="5400000">
            <a:off x="1670051" y="370083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 rot="5400000">
            <a:off x="1670051" y="3560425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 rot="5400000">
            <a:off x="1670051" y="342001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 rot="5400000">
            <a:off x="1670051" y="327960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 rot="5400000">
            <a:off x="1670051" y="313919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 rot="5400000">
            <a:off x="1670051" y="299878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 rot="5400000">
            <a:off x="1670051" y="285837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ectangle 724"/>
          <p:cNvSpPr/>
          <p:nvPr/>
        </p:nvSpPr>
        <p:spPr>
          <a:xfrm rot="5400000">
            <a:off x="1670051" y="271796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 rot="19500000">
            <a:off x="1886573" y="2260899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Rectangle 726"/>
          <p:cNvSpPr/>
          <p:nvPr/>
        </p:nvSpPr>
        <p:spPr>
          <a:xfrm rot="9480000">
            <a:off x="2021739" y="2195485"/>
            <a:ext cx="69431" cy="1764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 rot="18600000">
            <a:off x="1779142" y="2364479"/>
            <a:ext cx="68605" cy="196391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ectangle 728"/>
          <p:cNvSpPr/>
          <p:nvPr/>
        </p:nvSpPr>
        <p:spPr>
          <a:xfrm rot="17880000">
            <a:off x="1694771" y="2492330"/>
            <a:ext cx="68605" cy="196391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6317345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ctangle 730"/>
          <p:cNvSpPr/>
          <p:nvPr/>
        </p:nvSpPr>
        <p:spPr>
          <a:xfrm>
            <a:off x="6174867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6039330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ctangle 732"/>
          <p:cNvSpPr/>
          <p:nvPr/>
        </p:nvSpPr>
        <p:spPr>
          <a:xfrm>
            <a:off x="5910733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5629077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ctangle 734"/>
          <p:cNvSpPr/>
          <p:nvPr/>
        </p:nvSpPr>
        <p:spPr>
          <a:xfrm>
            <a:off x="5486597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5344118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ctangle 736"/>
          <p:cNvSpPr/>
          <p:nvPr/>
        </p:nvSpPr>
        <p:spPr>
          <a:xfrm>
            <a:off x="5201639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5059160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ctangle 738"/>
          <p:cNvSpPr/>
          <p:nvPr/>
        </p:nvSpPr>
        <p:spPr>
          <a:xfrm>
            <a:off x="4930564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4659490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Rectangle 740"/>
          <p:cNvSpPr/>
          <p:nvPr/>
        </p:nvSpPr>
        <p:spPr>
          <a:xfrm>
            <a:off x="4523952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4381473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Rectangle 742"/>
          <p:cNvSpPr/>
          <p:nvPr/>
        </p:nvSpPr>
        <p:spPr>
          <a:xfrm>
            <a:off x="4238994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4096515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ectangle 744"/>
          <p:cNvSpPr/>
          <p:nvPr/>
        </p:nvSpPr>
        <p:spPr>
          <a:xfrm>
            <a:off x="3954035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3811556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 746"/>
          <p:cNvSpPr/>
          <p:nvPr/>
        </p:nvSpPr>
        <p:spPr>
          <a:xfrm>
            <a:off x="3676019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3540482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748"/>
          <p:cNvSpPr/>
          <p:nvPr/>
        </p:nvSpPr>
        <p:spPr>
          <a:xfrm>
            <a:off x="3411886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3283291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3029741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2887262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Rectangle 752"/>
          <p:cNvSpPr/>
          <p:nvPr/>
        </p:nvSpPr>
        <p:spPr>
          <a:xfrm>
            <a:off x="2744782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2602303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Rectangle 754"/>
          <p:cNvSpPr/>
          <p:nvPr/>
        </p:nvSpPr>
        <p:spPr>
          <a:xfrm>
            <a:off x="6862797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6720318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756"/>
          <p:cNvSpPr/>
          <p:nvPr/>
        </p:nvSpPr>
        <p:spPr>
          <a:xfrm>
            <a:off x="6459826" y="214846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2458174" y="2159635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758"/>
          <p:cNvSpPr/>
          <p:nvPr/>
        </p:nvSpPr>
        <p:spPr>
          <a:xfrm>
            <a:off x="2315346" y="2159635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 rot="20340000">
            <a:off x="2161785" y="216806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 rot="960000">
            <a:off x="7374905" y="2181253"/>
            <a:ext cx="69431" cy="1940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4704758" y="5747347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Freeform 762"/>
          <p:cNvSpPr>
            <a:spLocks noChangeAspect="1"/>
          </p:cNvSpPr>
          <p:nvPr/>
        </p:nvSpPr>
        <p:spPr bwMode="white">
          <a:xfrm>
            <a:off x="1600200" y="2133600"/>
            <a:ext cx="3165791" cy="3810000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4" name="Straight Arrow Connector 763"/>
          <p:cNvCxnSpPr/>
          <p:nvPr/>
        </p:nvCxnSpPr>
        <p:spPr>
          <a:xfrm>
            <a:off x="2458174" y="5741487"/>
            <a:ext cx="1465629" cy="1531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>
            <a:off x="4604762" y="2323325"/>
            <a:ext cx="133961" cy="0"/>
          </a:xfrm>
          <a:prstGeom prst="line">
            <a:avLst/>
          </a:prstGeom>
          <a:ln w="444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Arrow Connector 765"/>
          <p:cNvCxnSpPr/>
          <p:nvPr/>
        </p:nvCxnSpPr>
        <p:spPr>
          <a:xfrm rot="10800000">
            <a:off x="6143893" y="2325312"/>
            <a:ext cx="325695" cy="1531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Arrow Connector 766"/>
          <p:cNvCxnSpPr/>
          <p:nvPr/>
        </p:nvCxnSpPr>
        <p:spPr>
          <a:xfrm rot="16200000">
            <a:off x="7570254" y="3537914"/>
            <a:ext cx="321827" cy="1550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/>
          <p:nvPr/>
        </p:nvCxnSpPr>
        <p:spPr>
          <a:xfrm rot="10800000">
            <a:off x="4953545" y="2324545"/>
            <a:ext cx="325695" cy="1531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 rot="16200000" flipV="1">
            <a:off x="7682118" y="4257540"/>
            <a:ext cx="96548" cy="0"/>
          </a:xfrm>
          <a:prstGeom prst="line">
            <a:avLst/>
          </a:prstGeom>
          <a:ln w="412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0" name="Rectangle 769"/>
          <p:cNvSpPr/>
          <p:nvPr/>
        </p:nvSpPr>
        <p:spPr>
          <a:xfrm rot="5400000">
            <a:off x="7810156" y="4304906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Rectangle 770"/>
          <p:cNvSpPr/>
          <p:nvPr/>
        </p:nvSpPr>
        <p:spPr>
          <a:xfrm rot="5400000">
            <a:off x="7803762" y="3296867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1"/>
          <p:cNvSpPr>
            <a:spLocks noChangeAspect="1"/>
          </p:cNvSpPr>
          <p:nvPr/>
        </p:nvSpPr>
        <p:spPr bwMode="white">
          <a:xfrm>
            <a:off x="4747391" y="2326251"/>
            <a:ext cx="2993467" cy="3406972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3545840">
                <a:moveTo>
                  <a:pt x="50800" y="0"/>
                </a:moveTo>
                <a:lnTo>
                  <a:pt x="2489188" y="10160"/>
                </a:lnTo>
                <a:cubicBezTo>
                  <a:pt x="2814645" y="10160"/>
                  <a:pt x="3078480" y="273995"/>
                  <a:pt x="3078480" y="599452"/>
                </a:cubicBezTo>
                <a:lnTo>
                  <a:pt x="3078480" y="2956548"/>
                </a:lnTo>
                <a:cubicBezTo>
                  <a:pt x="3078480" y="3282005"/>
                  <a:pt x="2814645" y="3545840"/>
                  <a:pt x="2489188" y="3545840"/>
                </a:cubicBezTo>
                <a:lnTo>
                  <a:pt x="0" y="3535680"/>
                </a:lnTo>
              </a:path>
            </a:pathLst>
          </a:custGeom>
          <a:solidFill>
            <a:srgbClr val="0000FF">
              <a:alpha val="0"/>
            </a:srgbClr>
          </a:solidFill>
          <a:ln w="698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3" name="Straight Connector 772"/>
          <p:cNvCxnSpPr/>
          <p:nvPr/>
        </p:nvCxnSpPr>
        <p:spPr>
          <a:xfrm>
            <a:off x="5548147" y="2330805"/>
            <a:ext cx="170559" cy="414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6877553" y="2337482"/>
            <a:ext cx="170889" cy="0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 flipV="1">
            <a:off x="7739197" y="2864823"/>
            <a:ext cx="1" cy="144818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 flipH="1" flipV="1">
            <a:off x="7737434" y="4027695"/>
            <a:ext cx="818" cy="133814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/>
          <p:nvPr/>
        </p:nvCxnSpPr>
        <p:spPr>
          <a:xfrm flipV="1">
            <a:off x="7737029" y="4979390"/>
            <a:ext cx="2225" cy="160014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>
            <a:off x="6282544" y="5731745"/>
            <a:ext cx="138148" cy="1478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 flipV="1">
            <a:off x="6100161" y="5729564"/>
            <a:ext cx="192517" cy="2382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flipH="1" flipV="1">
            <a:off x="7730037" y="5138150"/>
            <a:ext cx="2146" cy="189914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 flipH="1" flipV="1">
            <a:off x="7739199" y="3002923"/>
            <a:ext cx="1661" cy="179363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flipV="1">
            <a:off x="7744246" y="4161508"/>
            <a:ext cx="0" cy="189914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>
            <a:off x="7047499" y="2337482"/>
            <a:ext cx="192517" cy="0"/>
          </a:xfrm>
          <a:prstGeom prst="line">
            <a:avLst/>
          </a:prstGeom>
          <a:ln w="920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 flipV="1">
            <a:off x="5712304" y="2318173"/>
            <a:ext cx="192517" cy="3058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85" name="Rounded Rectangle 784"/>
          <p:cNvSpPr/>
          <p:nvPr/>
        </p:nvSpPr>
        <p:spPr>
          <a:xfrm>
            <a:off x="2069092" y="2618957"/>
            <a:ext cx="5231099" cy="286780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6" name="Rounded Rectangle 785"/>
          <p:cNvSpPr/>
          <p:nvPr/>
        </p:nvSpPr>
        <p:spPr>
          <a:xfrm>
            <a:off x="2209357" y="2760119"/>
            <a:ext cx="4942316" cy="2585477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7" name="Straight Arrow Connector 786"/>
          <p:cNvCxnSpPr/>
          <p:nvPr/>
        </p:nvCxnSpPr>
        <p:spPr>
          <a:xfrm rot="10800000">
            <a:off x="3727530" y="2760119"/>
            <a:ext cx="2037984" cy="1161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8" name="Rectangle 787"/>
          <p:cNvSpPr/>
          <p:nvPr/>
        </p:nvSpPr>
        <p:spPr>
          <a:xfrm>
            <a:off x="5938784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Rectangle 788"/>
          <p:cNvSpPr/>
          <p:nvPr/>
        </p:nvSpPr>
        <p:spPr>
          <a:xfrm>
            <a:off x="5819970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5701157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Rectangle 790"/>
          <p:cNvSpPr/>
          <p:nvPr/>
        </p:nvSpPr>
        <p:spPr>
          <a:xfrm>
            <a:off x="5582342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5463531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Rectangle 792"/>
          <p:cNvSpPr/>
          <p:nvPr/>
        </p:nvSpPr>
        <p:spPr>
          <a:xfrm>
            <a:off x="5344716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5225904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Rectangle 794"/>
          <p:cNvSpPr/>
          <p:nvPr/>
        </p:nvSpPr>
        <p:spPr>
          <a:xfrm>
            <a:off x="5107088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4988276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Rectangle 796"/>
          <p:cNvSpPr/>
          <p:nvPr/>
        </p:nvSpPr>
        <p:spPr>
          <a:xfrm>
            <a:off x="4869462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4750649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Rectangle 798"/>
          <p:cNvSpPr/>
          <p:nvPr/>
        </p:nvSpPr>
        <p:spPr>
          <a:xfrm>
            <a:off x="4513021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4394207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Rectangle 800"/>
          <p:cNvSpPr/>
          <p:nvPr/>
        </p:nvSpPr>
        <p:spPr>
          <a:xfrm>
            <a:off x="4275395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4156581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ectangle 802"/>
          <p:cNvSpPr/>
          <p:nvPr/>
        </p:nvSpPr>
        <p:spPr>
          <a:xfrm>
            <a:off x="4049317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/>
        </p:nvSpPr>
        <p:spPr>
          <a:xfrm>
            <a:off x="3930506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Rectangle 804"/>
          <p:cNvSpPr/>
          <p:nvPr/>
        </p:nvSpPr>
        <p:spPr>
          <a:xfrm>
            <a:off x="3811692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/>
        </p:nvSpPr>
        <p:spPr>
          <a:xfrm>
            <a:off x="3692879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ectangle 806"/>
          <p:cNvSpPr/>
          <p:nvPr/>
        </p:nvSpPr>
        <p:spPr>
          <a:xfrm>
            <a:off x="3574064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3455251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/>
          <p:cNvSpPr/>
          <p:nvPr/>
        </p:nvSpPr>
        <p:spPr>
          <a:xfrm>
            <a:off x="3336437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3066748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/>
          <p:cNvSpPr/>
          <p:nvPr/>
        </p:nvSpPr>
        <p:spPr>
          <a:xfrm>
            <a:off x="2940993" y="5366399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2815236" y="5359552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Rectangle 812"/>
          <p:cNvSpPr/>
          <p:nvPr/>
        </p:nvSpPr>
        <p:spPr>
          <a:xfrm>
            <a:off x="2689481" y="5352705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/>
        </p:nvSpPr>
        <p:spPr>
          <a:xfrm>
            <a:off x="2569358" y="5352705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Rectangle 814"/>
          <p:cNvSpPr>
            <a:spLocks/>
          </p:cNvSpPr>
          <p:nvPr/>
        </p:nvSpPr>
        <p:spPr>
          <a:xfrm rot="1020000">
            <a:off x="2448831" y="5310534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>
            <a:spLocks/>
          </p:cNvSpPr>
          <p:nvPr/>
        </p:nvSpPr>
        <p:spPr>
          <a:xfrm rot="2580000">
            <a:off x="2242835" y="5196966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/>
          <p:cNvSpPr>
            <a:spLocks/>
          </p:cNvSpPr>
          <p:nvPr/>
        </p:nvSpPr>
        <p:spPr>
          <a:xfrm rot="1740000">
            <a:off x="2333596" y="5267555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/>
          <p:cNvSpPr>
            <a:spLocks/>
          </p:cNvSpPr>
          <p:nvPr/>
        </p:nvSpPr>
        <p:spPr>
          <a:xfrm rot="2880000">
            <a:off x="2178392" y="5093999"/>
            <a:ext cx="52007" cy="1633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Rectangle 818"/>
          <p:cNvSpPr/>
          <p:nvPr/>
        </p:nvSpPr>
        <p:spPr>
          <a:xfrm>
            <a:off x="6772130" y="5345595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/>
        </p:nvSpPr>
        <p:spPr>
          <a:xfrm>
            <a:off x="6653316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/>
          <p:cNvSpPr/>
          <p:nvPr/>
        </p:nvSpPr>
        <p:spPr>
          <a:xfrm>
            <a:off x="6534503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/>
        </p:nvSpPr>
        <p:spPr>
          <a:xfrm>
            <a:off x="6415688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Rectangle 822"/>
          <p:cNvSpPr/>
          <p:nvPr/>
        </p:nvSpPr>
        <p:spPr>
          <a:xfrm>
            <a:off x="6296875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6178061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/>
          <p:cNvSpPr/>
          <p:nvPr/>
        </p:nvSpPr>
        <p:spPr>
          <a:xfrm>
            <a:off x="6059248" y="536045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/>
        </p:nvSpPr>
        <p:spPr>
          <a:xfrm rot="8700000">
            <a:off x="7008332" y="5245488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/>
          <p:cNvSpPr/>
          <p:nvPr/>
        </p:nvSpPr>
        <p:spPr>
          <a:xfrm rot="20280000">
            <a:off x="6895895" y="5308447"/>
            <a:ext cx="57757" cy="133733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 rot="7800000">
            <a:off x="7100917" y="5157953"/>
            <a:ext cx="52007" cy="1633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Rectangle 828"/>
          <p:cNvSpPr/>
          <p:nvPr/>
        </p:nvSpPr>
        <p:spPr>
          <a:xfrm rot="7080000">
            <a:off x="7171103" y="5061035"/>
            <a:ext cx="52007" cy="1633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/>
          <p:nvPr/>
        </p:nvSpPr>
        <p:spPr>
          <a:xfrm rot="5400000">
            <a:off x="7190853" y="4961561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/>
          <p:cNvSpPr/>
          <p:nvPr/>
        </p:nvSpPr>
        <p:spPr>
          <a:xfrm rot="5400000">
            <a:off x="7190853" y="4855118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/>
          <p:cNvSpPr/>
          <p:nvPr/>
        </p:nvSpPr>
        <p:spPr>
          <a:xfrm rot="5400000">
            <a:off x="7190853" y="4748679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/>
          <p:cNvSpPr/>
          <p:nvPr/>
        </p:nvSpPr>
        <p:spPr>
          <a:xfrm rot="5400000">
            <a:off x="7190853" y="4642242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/>
        </p:nvSpPr>
        <p:spPr>
          <a:xfrm rot="5400000">
            <a:off x="7190853" y="4535805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Rectangle 834"/>
          <p:cNvSpPr/>
          <p:nvPr/>
        </p:nvSpPr>
        <p:spPr>
          <a:xfrm rot="5400000">
            <a:off x="7190853" y="4429368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 rot="5400000">
            <a:off x="7190853" y="4322929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/>
          <p:cNvSpPr/>
          <p:nvPr/>
        </p:nvSpPr>
        <p:spPr>
          <a:xfrm rot="5400000">
            <a:off x="7190853" y="421649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/>
          <p:cNvSpPr/>
          <p:nvPr/>
        </p:nvSpPr>
        <p:spPr>
          <a:xfrm rot="5400000">
            <a:off x="7190853" y="4110055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/>
          <p:cNvSpPr/>
          <p:nvPr/>
        </p:nvSpPr>
        <p:spPr>
          <a:xfrm rot="5400000">
            <a:off x="7190853" y="4003616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/>
        </p:nvSpPr>
        <p:spPr>
          <a:xfrm rot="5400000">
            <a:off x="7190853" y="3897180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/>
          <p:cNvSpPr/>
          <p:nvPr/>
        </p:nvSpPr>
        <p:spPr>
          <a:xfrm rot="5400000">
            <a:off x="7190853" y="3790742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/>
        </p:nvSpPr>
        <p:spPr>
          <a:xfrm rot="5400000">
            <a:off x="7190853" y="3684306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/>
          <p:cNvSpPr/>
          <p:nvPr/>
        </p:nvSpPr>
        <p:spPr>
          <a:xfrm rot="5400000">
            <a:off x="7190853" y="357786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 rot="5400000">
            <a:off x="7190853" y="3471428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/>
          <p:cNvSpPr/>
          <p:nvPr/>
        </p:nvSpPr>
        <p:spPr>
          <a:xfrm rot="5400000">
            <a:off x="7190853" y="3364991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/>
        </p:nvSpPr>
        <p:spPr>
          <a:xfrm rot="5400000">
            <a:off x="7190853" y="325855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/>
        </p:nvSpPr>
        <p:spPr>
          <a:xfrm rot="5400000">
            <a:off x="7190853" y="315211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/>
        </p:nvSpPr>
        <p:spPr>
          <a:xfrm rot="5400000">
            <a:off x="7190850" y="3045679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ctangle 848"/>
          <p:cNvSpPr>
            <a:spLocks/>
          </p:cNvSpPr>
          <p:nvPr/>
        </p:nvSpPr>
        <p:spPr>
          <a:xfrm rot="3720000">
            <a:off x="7142642" y="2837209"/>
            <a:ext cx="52007" cy="1633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>
            <a:spLocks/>
          </p:cNvSpPr>
          <p:nvPr/>
        </p:nvSpPr>
        <p:spPr>
          <a:xfrm rot="2880000">
            <a:off x="7059918" y="2732188"/>
            <a:ext cx="52007" cy="17822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/>
          <p:cNvSpPr>
            <a:spLocks/>
          </p:cNvSpPr>
          <p:nvPr/>
        </p:nvSpPr>
        <p:spPr>
          <a:xfrm rot="1740000">
            <a:off x="6950486" y="2674731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>
            <a:spLocks/>
          </p:cNvSpPr>
          <p:nvPr/>
        </p:nvSpPr>
        <p:spPr>
          <a:xfrm rot="4560000">
            <a:off x="7167395" y="2947332"/>
            <a:ext cx="52007" cy="1633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ectangle 852"/>
          <p:cNvSpPr/>
          <p:nvPr/>
        </p:nvSpPr>
        <p:spPr>
          <a:xfrm rot="5400000">
            <a:off x="2109920" y="486011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/>
        </p:nvSpPr>
        <p:spPr>
          <a:xfrm rot="5400000">
            <a:off x="2109920" y="4753681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Rectangle 854"/>
          <p:cNvSpPr/>
          <p:nvPr/>
        </p:nvSpPr>
        <p:spPr>
          <a:xfrm rot="5400000">
            <a:off x="2109920" y="4647243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/>
        </p:nvSpPr>
        <p:spPr>
          <a:xfrm rot="5400000">
            <a:off x="2109920" y="454080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Rectangle 856"/>
          <p:cNvSpPr/>
          <p:nvPr/>
        </p:nvSpPr>
        <p:spPr>
          <a:xfrm rot="5400000">
            <a:off x="2109920" y="443436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/>
          <p:cNvSpPr/>
          <p:nvPr/>
        </p:nvSpPr>
        <p:spPr>
          <a:xfrm rot="5400000">
            <a:off x="2109920" y="434162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/>
          <p:cNvSpPr/>
          <p:nvPr/>
        </p:nvSpPr>
        <p:spPr>
          <a:xfrm rot="5400000">
            <a:off x="2109920" y="4101361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/>
          <p:cNvSpPr/>
          <p:nvPr/>
        </p:nvSpPr>
        <p:spPr>
          <a:xfrm rot="5400000">
            <a:off x="2109920" y="4001771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/>
          <p:cNvSpPr/>
          <p:nvPr/>
        </p:nvSpPr>
        <p:spPr>
          <a:xfrm rot="5400000">
            <a:off x="2109920" y="388848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/>
          <p:cNvSpPr/>
          <p:nvPr/>
        </p:nvSpPr>
        <p:spPr>
          <a:xfrm rot="5400000">
            <a:off x="2109920" y="3782048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Rectangle 862"/>
          <p:cNvSpPr/>
          <p:nvPr/>
        </p:nvSpPr>
        <p:spPr>
          <a:xfrm rot="5400000">
            <a:off x="2109920" y="3675610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/>
          <p:cNvSpPr/>
          <p:nvPr/>
        </p:nvSpPr>
        <p:spPr>
          <a:xfrm rot="5400000">
            <a:off x="2109920" y="356917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Rectangle 864"/>
          <p:cNvSpPr/>
          <p:nvPr/>
        </p:nvSpPr>
        <p:spPr>
          <a:xfrm rot="5400000">
            <a:off x="2109920" y="3325176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Rectangle 865"/>
          <p:cNvSpPr/>
          <p:nvPr/>
        </p:nvSpPr>
        <p:spPr>
          <a:xfrm rot="5400000">
            <a:off x="2109920" y="3225587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7" name="Rectangle 866"/>
          <p:cNvSpPr/>
          <p:nvPr/>
        </p:nvSpPr>
        <p:spPr>
          <a:xfrm rot="5400000">
            <a:off x="2130746" y="3016444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Rectangle 145"/>
          <p:cNvSpPr/>
          <p:nvPr/>
        </p:nvSpPr>
        <p:spPr>
          <a:xfrm rot="19500000">
            <a:off x="2322189" y="2703300"/>
            <a:ext cx="57757" cy="14710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Rectangle 868"/>
          <p:cNvSpPr/>
          <p:nvPr/>
        </p:nvSpPr>
        <p:spPr>
          <a:xfrm rot="9480000">
            <a:off x="2427687" y="2660560"/>
            <a:ext cx="57757" cy="133731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Rectangle 869"/>
          <p:cNvSpPr/>
          <p:nvPr/>
        </p:nvSpPr>
        <p:spPr>
          <a:xfrm rot="18600000">
            <a:off x="2214529" y="2788264"/>
            <a:ext cx="52006" cy="16337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Rectangle 870"/>
          <p:cNvSpPr/>
          <p:nvPr/>
        </p:nvSpPr>
        <p:spPr>
          <a:xfrm rot="17880000">
            <a:off x="2151285" y="2885180"/>
            <a:ext cx="52006" cy="16337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6055236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Rectangle 872"/>
          <p:cNvSpPr/>
          <p:nvPr/>
        </p:nvSpPr>
        <p:spPr>
          <a:xfrm>
            <a:off x="5936714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Rectangle 873"/>
          <p:cNvSpPr/>
          <p:nvPr/>
        </p:nvSpPr>
        <p:spPr>
          <a:xfrm>
            <a:off x="581819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Rectangle 874"/>
          <p:cNvSpPr/>
          <p:nvPr/>
        </p:nvSpPr>
        <p:spPr>
          <a:xfrm>
            <a:off x="5699668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Rectangle 875"/>
          <p:cNvSpPr/>
          <p:nvPr/>
        </p:nvSpPr>
        <p:spPr>
          <a:xfrm>
            <a:off x="5581146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Rectangle 876"/>
          <p:cNvSpPr/>
          <p:nvPr/>
        </p:nvSpPr>
        <p:spPr>
          <a:xfrm>
            <a:off x="5462623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>
            <a:off x="5337159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Rectangle 878"/>
          <p:cNvSpPr/>
          <p:nvPr/>
        </p:nvSpPr>
        <p:spPr>
          <a:xfrm>
            <a:off x="5211694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Rectangle 879"/>
          <p:cNvSpPr/>
          <p:nvPr/>
        </p:nvSpPr>
        <p:spPr>
          <a:xfrm>
            <a:off x="509317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Rectangle 880"/>
          <p:cNvSpPr/>
          <p:nvPr/>
        </p:nvSpPr>
        <p:spPr>
          <a:xfrm>
            <a:off x="4974649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Rectangle 881"/>
          <p:cNvSpPr/>
          <p:nvPr/>
        </p:nvSpPr>
        <p:spPr>
          <a:xfrm>
            <a:off x="4856126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Rectangle 882"/>
          <p:cNvSpPr/>
          <p:nvPr/>
        </p:nvSpPr>
        <p:spPr>
          <a:xfrm>
            <a:off x="4737604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/>
          <p:cNvSpPr/>
          <p:nvPr/>
        </p:nvSpPr>
        <p:spPr>
          <a:xfrm>
            <a:off x="447228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Rectangle 884"/>
          <p:cNvSpPr/>
          <p:nvPr/>
        </p:nvSpPr>
        <p:spPr>
          <a:xfrm>
            <a:off x="4353758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Rectangle 885"/>
          <p:cNvSpPr/>
          <p:nvPr/>
        </p:nvSpPr>
        <p:spPr>
          <a:xfrm>
            <a:off x="4228294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Rectangle 886"/>
          <p:cNvSpPr/>
          <p:nvPr/>
        </p:nvSpPr>
        <p:spPr>
          <a:xfrm>
            <a:off x="410977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ectangle 887"/>
          <p:cNvSpPr/>
          <p:nvPr/>
        </p:nvSpPr>
        <p:spPr>
          <a:xfrm>
            <a:off x="3991248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Rectangle 888"/>
          <p:cNvSpPr/>
          <p:nvPr/>
        </p:nvSpPr>
        <p:spPr>
          <a:xfrm>
            <a:off x="3872726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Rectangle 889"/>
          <p:cNvSpPr/>
          <p:nvPr/>
        </p:nvSpPr>
        <p:spPr>
          <a:xfrm>
            <a:off x="374726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Rectangle 890"/>
          <p:cNvSpPr/>
          <p:nvPr/>
        </p:nvSpPr>
        <p:spPr>
          <a:xfrm>
            <a:off x="3614855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Rectangle 891"/>
          <p:cNvSpPr/>
          <p:nvPr/>
        </p:nvSpPr>
        <p:spPr>
          <a:xfrm>
            <a:off x="3356983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Rectangle 892"/>
          <p:cNvSpPr/>
          <p:nvPr/>
        </p:nvSpPr>
        <p:spPr>
          <a:xfrm>
            <a:off x="3238461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Rectangle 893"/>
          <p:cNvSpPr/>
          <p:nvPr/>
        </p:nvSpPr>
        <p:spPr>
          <a:xfrm>
            <a:off x="3119938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/>
          <p:cNvSpPr/>
          <p:nvPr/>
        </p:nvSpPr>
        <p:spPr>
          <a:xfrm>
            <a:off x="3001416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Rectangle 895"/>
          <p:cNvSpPr/>
          <p:nvPr/>
        </p:nvSpPr>
        <p:spPr>
          <a:xfrm>
            <a:off x="2882893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Rectangle 896"/>
          <p:cNvSpPr/>
          <p:nvPr/>
        </p:nvSpPr>
        <p:spPr>
          <a:xfrm>
            <a:off x="6431630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Rectangle 897"/>
          <p:cNvSpPr/>
          <p:nvPr/>
        </p:nvSpPr>
        <p:spPr>
          <a:xfrm>
            <a:off x="6299223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Rectangle 898"/>
          <p:cNvSpPr/>
          <p:nvPr/>
        </p:nvSpPr>
        <p:spPr>
          <a:xfrm>
            <a:off x="6173759" y="2624901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Rectangle 899"/>
          <p:cNvSpPr/>
          <p:nvPr/>
        </p:nvSpPr>
        <p:spPr>
          <a:xfrm>
            <a:off x="2762996" y="2633368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Rectangle 900"/>
          <p:cNvSpPr/>
          <p:nvPr/>
        </p:nvSpPr>
        <p:spPr>
          <a:xfrm>
            <a:off x="2651124" y="2633368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Rectangle 901"/>
          <p:cNvSpPr/>
          <p:nvPr/>
        </p:nvSpPr>
        <p:spPr>
          <a:xfrm>
            <a:off x="6687628" y="262279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Rectangle 902"/>
          <p:cNvSpPr/>
          <p:nvPr/>
        </p:nvSpPr>
        <p:spPr>
          <a:xfrm>
            <a:off x="6561874" y="262279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Rectangle 903"/>
          <p:cNvSpPr/>
          <p:nvPr/>
        </p:nvSpPr>
        <p:spPr>
          <a:xfrm rot="960000">
            <a:off x="6835693" y="2644565"/>
            <a:ext cx="57757" cy="14710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Rectangle 904"/>
          <p:cNvSpPr/>
          <p:nvPr/>
        </p:nvSpPr>
        <p:spPr>
          <a:xfrm>
            <a:off x="4631835" y="5353026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Freeform 905"/>
          <p:cNvSpPr>
            <a:spLocks noChangeAspect="1"/>
          </p:cNvSpPr>
          <p:nvPr/>
        </p:nvSpPr>
        <p:spPr bwMode="white">
          <a:xfrm>
            <a:off x="2075993" y="2606560"/>
            <a:ext cx="2633490" cy="2888163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reeform 906"/>
          <p:cNvSpPr>
            <a:spLocks noChangeAspect="1"/>
          </p:cNvSpPr>
          <p:nvPr/>
        </p:nvSpPr>
        <p:spPr bwMode="white">
          <a:xfrm>
            <a:off x="4671752" y="2767792"/>
            <a:ext cx="2490140" cy="2582649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3545840">
                <a:moveTo>
                  <a:pt x="50800" y="0"/>
                </a:moveTo>
                <a:lnTo>
                  <a:pt x="2489188" y="10160"/>
                </a:lnTo>
                <a:cubicBezTo>
                  <a:pt x="2814645" y="10160"/>
                  <a:pt x="3078480" y="273995"/>
                  <a:pt x="3078480" y="599452"/>
                </a:cubicBezTo>
                <a:lnTo>
                  <a:pt x="3078480" y="2956548"/>
                </a:lnTo>
                <a:cubicBezTo>
                  <a:pt x="3078480" y="3282005"/>
                  <a:pt x="2814645" y="3545840"/>
                  <a:pt x="2489188" y="3545840"/>
                </a:cubicBezTo>
                <a:lnTo>
                  <a:pt x="0" y="3535680"/>
                </a:lnTo>
              </a:path>
            </a:pathLst>
          </a:custGeom>
          <a:noFill/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8" name="Straight Connector 907"/>
          <p:cNvCxnSpPr/>
          <p:nvPr/>
        </p:nvCxnSpPr>
        <p:spPr>
          <a:xfrm flipV="1">
            <a:off x="4729696" y="2617662"/>
            <a:ext cx="139767" cy="1297"/>
          </a:xfrm>
          <a:prstGeom prst="line">
            <a:avLst/>
          </a:prstGeom>
          <a:ln w="444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Connector 908"/>
          <p:cNvCxnSpPr/>
          <p:nvPr/>
        </p:nvCxnSpPr>
        <p:spPr>
          <a:xfrm flipH="1" flipV="1">
            <a:off x="2077053" y="4083826"/>
            <a:ext cx="1" cy="128405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/>
          <p:cNvCxnSpPr/>
          <p:nvPr/>
        </p:nvCxnSpPr>
        <p:spPr>
          <a:xfrm flipH="1" flipV="1">
            <a:off x="2077431" y="4870278"/>
            <a:ext cx="2601" cy="137997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/>
          <p:cNvCxnSpPr/>
          <p:nvPr/>
        </p:nvCxnSpPr>
        <p:spPr>
          <a:xfrm>
            <a:off x="3028469" y="5497754"/>
            <a:ext cx="120259" cy="0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/>
          <p:nvPr/>
        </p:nvCxnSpPr>
        <p:spPr>
          <a:xfrm rot="10800000" flipV="1">
            <a:off x="4539431" y="2604017"/>
            <a:ext cx="192517" cy="0"/>
          </a:xfrm>
          <a:prstGeom prst="line">
            <a:avLst/>
          </a:prstGeom>
          <a:ln w="857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/>
          <p:nvPr/>
        </p:nvCxnSpPr>
        <p:spPr>
          <a:xfrm flipH="1" flipV="1">
            <a:off x="3421809" y="2609470"/>
            <a:ext cx="192517" cy="525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 rot="10800000" flipV="1">
            <a:off x="3128922" y="5494413"/>
            <a:ext cx="192517" cy="0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Arrow Connector 914"/>
          <p:cNvCxnSpPr/>
          <p:nvPr/>
        </p:nvCxnSpPr>
        <p:spPr>
          <a:xfrm rot="5400000" flipH="1">
            <a:off x="2007932" y="4516602"/>
            <a:ext cx="140888" cy="185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Arrow Connector 915"/>
          <p:cNvCxnSpPr/>
          <p:nvPr/>
        </p:nvCxnSpPr>
        <p:spPr>
          <a:xfrm rot="5400000" flipH="1">
            <a:off x="2003289" y="3675977"/>
            <a:ext cx="140888" cy="185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Arrow Connector 916"/>
          <p:cNvCxnSpPr/>
          <p:nvPr/>
        </p:nvCxnSpPr>
        <p:spPr>
          <a:xfrm flipV="1">
            <a:off x="2188279" y="2688743"/>
            <a:ext cx="85951" cy="10793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Arrow Connector 917"/>
          <p:cNvCxnSpPr/>
          <p:nvPr/>
        </p:nvCxnSpPr>
        <p:spPr>
          <a:xfrm rot="10800000" flipH="1">
            <a:off x="3275380" y="2612282"/>
            <a:ext cx="142819" cy="18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Arrow Connector 918"/>
          <p:cNvCxnSpPr/>
          <p:nvPr/>
        </p:nvCxnSpPr>
        <p:spPr>
          <a:xfrm rot="10800000" flipH="1">
            <a:off x="4322797" y="2610224"/>
            <a:ext cx="142819" cy="18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Arrow Connector 919"/>
          <p:cNvCxnSpPr/>
          <p:nvPr/>
        </p:nvCxnSpPr>
        <p:spPr>
          <a:xfrm>
            <a:off x="5497280" y="2617662"/>
            <a:ext cx="142819" cy="1832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Arrow Connector 920"/>
          <p:cNvCxnSpPr/>
          <p:nvPr/>
        </p:nvCxnSpPr>
        <p:spPr>
          <a:xfrm rot="10800000">
            <a:off x="3697802" y="2753423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Arrow Connector 921"/>
          <p:cNvCxnSpPr/>
          <p:nvPr/>
        </p:nvCxnSpPr>
        <p:spPr>
          <a:xfrm rot="10800000">
            <a:off x="4927219" y="2326960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Arrow Connector 922"/>
          <p:cNvCxnSpPr/>
          <p:nvPr/>
        </p:nvCxnSpPr>
        <p:spPr>
          <a:xfrm rot="10800000">
            <a:off x="6117004" y="2326587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Arrow Connector 923"/>
          <p:cNvCxnSpPr/>
          <p:nvPr/>
        </p:nvCxnSpPr>
        <p:spPr>
          <a:xfrm rot="16200000">
            <a:off x="7667853" y="3412098"/>
            <a:ext cx="132471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Arrow Connector 924"/>
          <p:cNvCxnSpPr/>
          <p:nvPr/>
        </p:nvCxnSpPr>
        <p:spPr>
          <a:xfrm rot="16200000">
            <a:off x="7674623" y="4527202"/>
            <a:ext cx="132471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Arrow Connector 925"/>
          <p:cNvCxnSpPr/>
          <p:nvPr/>
        </p:nvCxnSpPr>
        <p:spPr>
          <a:xfrm rot="10800000" flipH="1">
            <a:off x="3821661" y="5738623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Arrow Connector 926"/>
          <p:cNvCxnSpPr/>
          <p:nvPr/>
        </p:nvCxnSpPr>
        <p:spPr>
          <a:xfrm rot="10800000" flipH="1">
            <a:off x="5481003" y="5724509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Arrow Connector 927"/>
          <p:cNvCxnSpPr/>
          <p:nvPr/>
        </p:nvCxnSpPr>
        <p:spPr>
          <a:xfrm rot="10800000" flipH="1">
            <a:off x="7102638" y="5729564"/>
            <a:ext cx="134287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Arrow Connector 928"/>
          <p:cNvCxnSpPr/>
          <p:nvPr/>
        </p:nvCxnSpPr>
        <p:spPr>
          <a:xfrm rot="10800000" flipH="1">
            <a:off x="5954287" y="2144581"/>
            <a:ext cx="142819" cy="1832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H="1" flipV="1">
            <a:off x="2468209" y="2620817"/>
            <a:ext cx="181822" cy="525"/>
          </a:xfrm>
          <a:prstGeom prst="line">
            <a:avLst/>
          </a:prstGeom>
          <a:ln w="984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Arrow Connector 930"/>
          <p:cNvCxnSpPr/>
          <p:nvPr/>
        </p:nvCxnSpPr>
        <p:spPr>
          <a:xfrm flipH="1" flipV="1">
            <a:off x="3842381" y="5494592"/>
            <a:ext cx="129830" cy="1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Arrow Connector 931"/>
          <p:cNvCxnSpPr/>
          <p:nvPr/>
        </p:nvCxnSpPr>
        <p:spPr>
          <a:xfrm flipH="1" flipV="1">
            <a:off x="2254027" y="5364189"/>
            <a:ext cx="119030" cy="8163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/>
          <p:nvPr/>
        </p:nvCxnSpPr>
        <p:spPr>
          <a:xfrm>
            <a:off x="4561930" y="5492619"/>
            <a:ext cx="120259" cy="0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/>
          <p:nvPr/>
        </p:nvCxnSpPr>
        <p:spPr>
          <a:xfrm>
            <a:off x="4747391" y="5723127"/>
            <a:ext cx="150386" cy="0"/>
          </a:xfrm>
          <a:prstGeom prst="line">
            <a:avLst/>
          </a:prstGeom>
          <a:ln w="793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/>
          <p:nvPr/>
        </p:nvCxnSpPr>
        <p:spPr>
          <a:xfrm>
            <a:off x="2647564" y="2614979"/>
            <a:ext cx="120259" cy="0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/>
          <p:nvPr/>
        </p:nvCxnSpPr>
        <p:spPr>
          <a:xfrm>
            <a:off x="3609107" y="2605221"/>
            <a:ext cx="120259" cy="0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7" name="Rectangle 936"/>
          <p:cNvSpPr/>
          <p:nvPr/>
        </p:nvSpPr>
        <p:spPr>
          <a:xfrm>
            <a:off x="7245921" y="2159635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8" name="Straight Connector 937"/>
          <p:cNvCxnSpPr/>
          <p:nvPr/>
        </p:nvCxnSpPr>
        <p:spPr>
          <a:xfrm flipH="1" flipV="1">
            <a:off x="2076039" y="4198724"/>
            <a:ext cx="1371" cy="179363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/>
          <p:cNvCxnSpPr/>
          <p:nvPr/>
        </p:nvCxnSpPr>
        <p:spPr>
          <a:xfrm rot="16200000" flipV="1">
            <a:off x="1987765" y="3514880"/>
            <a:ext cx="179363" cy="0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H="1" flipV="1">
            <a:off x="2077431" y="3293529"/>
            <a:ext cx="131" cy="129151"/>
          </a:xfrm>
          <a:prstGeom prst="line">
            <a:avLst/>
          </a:prstGeom>
          <a:ln w="825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1" name="Rectangle 940"/>
          <p:cNvSpPr/>
          <p:nvPr/>
        </p:nvSpPr>
        <p:spPr>
          <a:xfrm rot="7800000">
            <a:off x="7757880" y="5367306"/>
            <a:ext cx="68607" cy="19639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2" name="Straight Connector 941"/>
          <p:cNvCxnSpPr/>
          <p:nvPr/>
        </p:nvCxnSpPr>
        <p:spPr>
          <a:xfrm flipH="1" flipV="1">
            <a:off x="2077767" y="4998673"/>
            <a:ext cx="21391" cy="179363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 flipH="1" flipV="1">
            <a:off x="4735863" y="2336710"/>
            <a:ext cx="192517" cy="3058"/>
          </a:xfrm>
          <a:prstGeom prst="line">
            <a:avLst/>
          </a:prstGeom>
          <a:ln w="920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4" name="Rectangle 943"/>
          <p:cNvSpPr/>
          <p:nvPr/>
        </p:nvSpPr>
        <p:spPr>
          <a:xfrm>
            <a:off x="6979011" y="2133600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Rectangle 944"/>
          <p:cNvSpPr/>
          <p:nvPr/>
        </p:nvSpPr>
        <p:spPr>
          <a:xfrm>
            <a:off x="6591857" y="2152486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Rectangle 945"/>
          <p:cNvSpPr/>
          <p:nvPr/>
        </p:nvSpPr>
        <p:spPr>
          <a:xfrm>
            <a:off x="3159404" y="2153139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Rectangle 946"/>
          <p:cNvSpPr/>
          <p:nvPr/>
        </p:nvSpPr>
        <p:spPr>
          <a:xfrm rot="5400000">
            <a:off x="2121570" y="3120709"/>
            <a:ext cx="52007" cy="13366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76600" y="3915360"/>
            <a:ext cx="2819400" cy="461665"/>
          </a:xfrm>
          <a:prstGeom prst="rect">
            <a:avLst/>
          </a:prstGeom>
          <a:noFill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Okazaki fragments</a:t>
            </a:r>
          </a:p>
        </p:txBody>
      </p:sp>
      <p:sp>
        <p:nvSpPr>
          <p:cNvPr id="638" name="Right Arrow 637"/>
          <p:cNvSpPr/>
          <p:nvPr/>
        </p:nvSpPr>
        <p:spPr>
          <a:xfrm rot="3100986" flipV="1">
            <a:off x="5472668" y="4989846"/>
            <a:ext cx="1568727" cy="58058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ight Arrow 641"/>
          <p:cNvSpPr/>
          <p:nvPr/>
        </p:nvSpPr>
        <p:spPr>
          <a:xfrm rot="7968163" flipV="1">
            <a:off x="2424275" y="4864638"/>
            <a:ext cx="1298054" cy="45719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481733" y="2622843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4587240" y="2626653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 rot="5400000">
            <a:off x="2120743" y="3457837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 rot="5400000">
            <a:off x="2105953" y="4225588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 rot="4500000">
            <a:off x="2126494" y="5005304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200400" y="5366043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 rot="-720000">
            <a:off x="2543355" y="2631057"/>
            <a:ext cx="57757" cy="120357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6171580" y="5738004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 rot="5400000">
            <a:off x="7781400" y="5173579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5400000">
            <a:off x="7782495" y="4173718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5400000">
            <a:off x="7788246" y="3013465"/>
            <a:ext cx="68607" cy="1606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7109604" y="2157091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5765322" y="2139351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4806351" y="2139351"/>
            <a:ext cx="69431" cy="15877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rgbClr val="0000FF">
                <a:alpha val="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itle 1"/>
          <p:cNvSpPr txBox="1">
            <a:spLocks/>
          </p:cNvSpPr>
          <p:nvPr/>
        </p:nvSpPr>
        <p:spPr>
          <a:xfrm>
            <a:off x="1447800" y="6172200"/>
            <a:ext cx="6781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genome has been replicated!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83CC0-2FEE-884D-B419-C095229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  <a:effectLst/>
        </p:spPr>
        <p:txBody>
          <a:bodyPr>
            <a:noAutofit/>
          </a:bodyPr>
          <a:lstStyle/>
          <a:p>
            <a:r>
              <a:rPr lang="en-US" sz="4000" dirty="0"/>
              <a:t>Different Lifestyles of Reverse and Forward Half-Strands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4572000" cy="121920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</a:t>
            </a:r>
            <a:r>
              <a:rPr lang="en-US" sz="2400" b="1" dirty="0"/>
              <a:t> reverse half-strand </a:t>
            </a:r>
            <a:r>
              <a:rPr lang="en-US" sz="2400" dirty="0"/>
              <a:t>lives a </a:t>
            </a:r>
            <a:r>
              <a:rPr lang="en-US" sz="2400" b="1" dirty="0"/>
              <a:t>double-stranded</a:t>
            </a:r>
            <a:r>
              <a:rPr lang="en-US" sz="2400" dirty="0"/>
              <a:t> life most of the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791200"/>
            <a:ext cx="6172200" cy="4924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b="1" dirty="0"/>
              <a:t>But why would a computer scientist care? </a:t>
            </a:r>
            <a:endParaRPr lang="en-US" sz="2600" dirty="0"/>
          </a:p>
        </p:txBody>
      </p:sp>
      <p:pic>
        <p:nvPicPr>
          <p:cNvPr id="3076" name="Picture 4" descr="http://cdn.sciencefocus.com/sites/default/files/imagecache/490px_wide/qanda/images/qa_bored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34000"/>
            <a:ext cx="2247629" cy="1385274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7" name="Group 286"/>
          <p:cNvGrpSpPr/>
          <p:nvPr/>
        </p:nvGrpSpPr>
        <p:grpSpPr>
          <a:xfrm>
            <a:off x="4876800" y="2225480"/>
            <a:ext cx="4079240" cy="2575120"/>
            <a:chOff x="1407160" y="2971800"/>
            <a:chExt cx="4688840" cy="3260920"/>
          </a:xfrm>
        </p:grpSpPr>
        <p:sp useBgFill="1">
          <p:nvSpPr>
            <p:cNvPr id="288" name="Freeform 287"/>
            <p:cNvSpPr/>
            <p:nvPr/>
          </p:nvSpPr>
          <p:spPr bwMode="white">
            <a:xfrm>
              <a:off x="1407160" y="2983173"/>
              <a:ext cx="4688840" cy="3243321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5787800 w 6441440"/>
                <a:gd name="connsiteY3" fmla="*/ 0 h 3921760"/>
                <a:gd name="connsiteX4" fmla="*/ 6441440 w 6441440"/>
                <a:gd name="connsiteY4" fmla="*/ 653640 h 3921760"/>
                <a:gd name="connsiteX5" fmla="*/ 6441440 w 6441440"/>
                <a:gd name="connsiteY5" fmla="*/ 3268120 h 3921760"/>
                <a:gd name="connsiteX6" fmla="*/ 5787800 w 6441440"/>
                <a:gd name="connsiteY6" fmla="*/ 3921760 h 3921760"/>
                <a:gd name="connsiteX7" fmla="*/ 653640 w 6441440"/>
                <a:gd name="connsiteY7" fmla="*/ 3921760 h 3921760"/>
                <a:gd name="connsiteX8" fmla="*/ 0 w 6441440"/>
                <a:gd name="connsiteY8" fmla="*/ 3268120 h 3921760"/>
                <a:gd name="connsiteX9" fmla="*/ 0 w 6441440"/>
                <a:gd name="connsiteY9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4318000 w 6441440"/>
                <a:gd name="connsiteY3" fmla="*/ 0 h 3921760"/>
                <a:gd name="connsiteX4" fmla="*/ 5787800 w 6441440"/>
                <a:gd name="connsiteY4" fmla="*/ 0 h 3921760"/>
                <a:gd name="connsiteX5" fmla="*/ 6441440 w 6441440"/>
                <a:gd name="connsiteY5" fmla="*/ 653640 h 3921760"/>
                <a:gd name="connsiteX6" fmla="*/ 6441440 w 6441440"/>
                <a:gd name="connsiteY6" fmla="*/ 3268120 h 3921760"/>
                <a:gd name="connsiteX7" fmla="*/ 5787800 w 6441440"/>
                <a:gd name="connsiteY7" fmla="*/ 3921760 h 3921760"/>
                <a:gd name="connsiteX8" fmla="*/ 653640 w 6441440"/>
                <a:gd name="connsiteY8" fmla="*/ 3921760 h 3921760"/>
                <a:gd name="connsiteX9" fmla="*/ 0 w 6441440"/>
                <a:gd name="connsiteY9" fmla="*/ 3268120 h 3921760"/>
                <a:gd name="connsiteX10" fmla="*/ 0 w 6441440"/>
                <a:gd name="connsiteY10" fmla="*/ 653640 h 3921760"/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2346960 w 6441440"/>
                <a:gd name="connsiteY2" fmla="*/ 0 h 3921760"/>
                <a:gd name="connsiteX3" fmla="*/ 3413760 w 6441440"/>
                <a:gd name="connsiteY3" fmla="*/ 0 h 3921760"/>
                <a:gd name="connsiteX4" fmla="*/ 4318000 w 6441440"/>
                <a:gd name="connsiteY4" fmla="*/ 0 h 3921760"/>
                <a:gd name="connsiteX5" fmla="*/ 5787800 w 6441440"/>
                <a:gd name="connsiteY5" fmla="*/ 0 h 3921760"/>
                <a:gd name="connsiteX6" fmla="*/ 6441440 w 6441440"/>
                <a:gd name="connsiteY6" fmla="*/ 653640 h 3921760"/>
                <a:gd name="connsiteX7" fmla="*/ 6441440 w 6441440"/>
                <a:gd name="connsiteY7" fmla="*/ 3268120 h 3921760"/>
                <a:gd name="connsiteX8" fmla="*/ 5787800 w 6441440"/>
                <a:gd name="connsiteY8" fmla="*/ 3921760 h 3921760"/>
                <a:gd name="connsiteX9" fmla="*/ 653640 w 6441440"/>
                <a:gd name="connsiteY9" fmla="*/ 3921760 h 3921760"/>
                <a:gd name="connsiteX10" fmla="*/ 0 w 6441440"/>
                <a:gd name="connsiteY10" fmla="*/ 3268120 h 3921760"/>
                <a:gd name="connsiteX11" fmla="*/ 0 w 6441440"/>
                <a:gd name="connsiteY11" fmla="*/ 653640 h 3921760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34696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2346960 w 6441440"/>
                <a:gd name="connsiteY3" fmla="*/ 607568 h 4529328"/>
                <a:gd name="connsiteX4" fmla="*/ 3413760 w 6441440"/>
                <a:gd name="connsiteY4" fmla="*/ 0 h 4529328"/>
                <a:gd name="connsiteX5" fmla="*/ 4318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318000 w 6441440"/>
                <a:gd name="connsiteY4" fmla="*/ 607568 h 4529328"/>
                <a:gd name="connsiteX5" fmla="*/ 4572000 w 6441440"/>
                <a:gd name="connsiteY5" fmla="*/ 607568 h 4529328"/>
                <a:gd name="connsiteX6" fmla="*/ 5787800 w 6441440"/>
                <a:gd name="connsiteY6" fmla="*/ 607568 h 4529328"/>
                <a:gd name="connsiteX7" fmla="*/ 6441440 w 6441440"/>
                <a:gd name="connsiteY7" fmla="*/ 1261208 h 4529328"/>
                <a:gd name="connsiteX8" fmla="*/ 6441440 w 6441440"/>
                <a:gd name="connsiteY8" fmla="*/ 3875688 h 4529328"/>
                <a:gd name="connsiteX9" fmla="*/ 5787800 w 6441440"/>
                <a:gd name="connsiteY9" fmla="*/ 4529328 h 4529328"/>
                <a:gd name="connsiteX10" fmla="*/ 653640 w 6441440"/>
                <a:gd name="connsiteY10" fmla="*/ 4529328 h 4529328"/>
                <a:gd name="connsiteX11" fmla="*/ 0 w 6441440"/>
                <a:gd name="connsiteY11" fmla="*/ 3875688 h 4529328"/>
                <a:gd name="connsiteX12" fmla="*/ 0 w 6441440"/>
                <a:gd name="connsiteY12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  <a:gd name="connsiteX0" fmla="*/ 0 w 6441440"/>
                <a:gd name="connsiteY0" fmla="*/ 1261208 h 4529328"/>
                <a:gd name="connsiteX1" fmla="*/ 653640 w 6441440"/>
                <a:gd name="connsiteY1" fmla="*/ 607568 h 4529328"/>
                <a:gd name="connsiteX2" fmla="*/ 2164080 w 6441440"/>
                <a:gd name="connsiteY2" fmla="*/ 607568 h 4529328"/>
                <a:gd name="connsiteX3" fmla="*/ 3413760 w 6441440"/>
                <a:gd name="connsiteY3" fmla="*/ 0 h 4529328"/>
                <a:gd name="connsiteX4" fmla="*/ 4572000 w 6441440"/>
                <a:gd name="connsiteY4" fmla="*/ 607568 h 4529328"/>
                <a:gd name="connsiteX5" fmla="*/ 5787800 w 6441440"/>
                <a:gd name="connsiteY5" fmla="*/ 607568 h 4529328"/>
                <a:gd name="connsiteX6" fmla="*/ 6441440 w 6441440"/>
                <a:gd name="connsiteY6" fmla="*/ 1261208 h 4529328"/>
                <a:gd name="connsiteX7" fmla="*/ 6441440 w 6441440"/>
                <a:gd name="connsiteY7" fmla="*/ 3875688 h 4529328"/>
                <a:gd name="connsiteX8" fmla="*/ 5787800 w 6441440"/>
                <a:gd name="connsiteY8" fmla="*/ 4529328 h 4529328"/>
                <a:gd name="connsiteX9" fmla="*/ 653640 w 6441440"/>
                <a:gd name="connsiteY9" fmla="*/ 4529328 h 4529328"/>
                <a:gd name="connsiteX10" fmla="*/ 0 w 6441440"/>
                <a:gd name="connsiteY10" fmla="*/ 3875688 h 4529328"/>
                <a:gd name="connsiteX11" fmla="*/ 0 w 6441440"/>
                <a:gd name="connsiteY11" fmla="*/ 1261208 h 452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41440" h="4529328">
                  <a:moveTo>
                    <a:pt x="0" y="1261208"/>
                  </a:moveTo>
                  <a:cubicBezTo>
                    <a:pt x="0" y="900213"/>
                    <a:pt x="292645" y="607568"/>
                    <a:pt x="653640" y="607568"/>
                  </a:cubicBezTo>
                  <a:lnTo>
                    <a:pt x="2164080" y="607568"/>
                  </a:lnTo>
                  <a:cubicBezTo>
                    <a:pt x="2624100" y="506307"/>
                    <a:pt x="3012440" y="0"/>
                    <a:pt x="3413760" y="0"/>
                  </a:cubicBezTo>
                  <a:cubicBezTo>
                    <a:pt x="3815080" y="0"/>
                    <a:pt x="4176327" y="506307"/>
                    <a:pt x="4572000" y="607568"/>
                  </a:cubicBezTo>
                  <a:lnTo>
                    <a:pt x="5787800" y="607568"/>
                  </a:lnTo>
                  <a:cubicBezTo>
                    <a:pt x="6148795" y="607568"/>
                    <a:pt x="6441440" y="900213"/>
                    <a:pt x="6441440" y="1261208"/>
                  </a:cubicBezTo>
                  <a:lnTo>
                    <a:pt x="6441440" y="3875688"/>
                  </a:lnTo>
                  <a:cubicBezTo>
                    <a:pt x="6441440" y="4236683"/>
                    <a:pt x="6148795" y="4529328"/>
                    <a:pt x="5787800" y="4529328"/>
                  </a:cubicBezTo>
                  <a:lnTo>
                    <a:pt x="653640" y="4529328"/>
                  </a:lnTo>
                  <a:cubicBezTo>
                    <a:pt x="292645" y="4529328"/>
                    <a:pt x="0" y="4236683"/>
                    <a:pt x="0" y="3875688"/>
                  </a:cubicBezTo>
                  <a:lnTo>
                    <a:pt x="0" y="1261208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 useBgFill="1">
          <p:nvSpPr>
            <p:cNvPr id="289" name="Freeform 288"/>
            <p:cNvSpPr/>
            <p:nvPr/>
          </p:nvSpPr>
          <p:spPr bwMode="white">
            <a:xfrm>
              <a:off x="1532886" y="3549190"/>
              <a:ext cx="4429992" cy="2539074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2174240 w 6085840"/>
                <a:gd name="connsiteY2" fmla="*/ 0 h 3535680"/>
                <a:gd name="connsiteX3" fmla="*/ 5496548 w 6085840"/>
                <a:gd name="connsiteY3" fmla="*/ 0 h 3535680"/>
                <a:gd name="connsiteX4" fmla="*/ 6085840 w 6085840"/>
                <a:gd name="connsiteY4" fmla="*/ 589292 h 3535680"/>
                <a:gd name="connsiteX5" fmla="*/ 6085840 w 6085840"/>
                <a:gd name="connsiteY5" fmla="*/ 2946388 h 3535680"/>
                <a:gd name="connsiteX6" fmla="*/ 5496548 w 6085840"/>
                <a:gd name="connsiteY6" fmla="*/ 3535680 h 3535680"/>
                <a:gd name="connsiteX7" fmla="*/ 589292 w 6085840"/>
                <a:gd name="connsiteY7" fmla="*/ 3535680 h 3535680"/>
                <a:gd name="connsiteX8" fmla="*/ 0 w 6085840"/>
                <a:gd name="connsiteY8" fmla="*/ 2946388 h 3535680"/>
                <a:gd name="connsiteX9" fmla="*/ 0 w 6085840"/>
                <a:gd name="connsiteY9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421640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609612 h 3556000"/>
                <a:gd name="connsiteX1" fmla="*/ 589292 w 6085840"/>
                <a:gd name="connsiteY1" fmla="*/ 20320 h 3556000"/>
                <a:gd name="connsiteX2" fmla="*/ 2174240 w 6085840"/>
                <a:gd name="connsiteY2" fmla="*/ 20320 h 3556000"/>
                <a:gd name="connsiteX3" fmla="*/ 3119120 w 6085840"/>
                <a:gd name="connsiteY3" fmla="*/ 0 h 3556000"/>
                <a:gd name="connsiteX4" fmla="*/ 4216400 w 6085840"/>
                <a:gd name="connsiteY4" fmla="*/ 10160 h 3556000"/>
                <a:gd name="connsiteX5" fmla="*/ 5496548 w 6085840"/>
                <a:gd name="connsiteY5" fmla="*/ 20320 h 3556000"/>
                <a:gd name="connsiteX6" fmla="*/ 6085840 w 6085840"/>
                <a:gd name="connsiteY6" fmla="*/ 609612 h 3556000"/>
                <a:gd name="connsiteX7" fmla="*/ 6085840 w 6085840"/>
                <a:gd name="connsiteY7" fmla="*/ 2966708 h 3556000"/>
                <a:gd name="connsiteX8" fmla="*/ 5496548 w 6085840"/>
                <a:gd name="connsiteY8" fmla="*/ 3556000 h 3556000"/>
                <a:gd name="connsiteX9" fmla="*/ 589292 w 6085840"/>
                <a:gd name="connsiteY9" fmla="*/ 3556000 h 3556000"/>
                <a:gd name="connsiteX10" fmla="*/ 0 w 6085840"/>
                <a:gd name="connsiteY10" fmla="*/ 2966708 h 3556000"/>
                <a:gd name="connsiteX11" fmla="*/ 0 w 6085840"/>
                <a:gd name="connsiteY11" fmla="*/ 609612 h 355600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378802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172720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174240 w 6085840"/>
                <a:gd name="connsiteY2" fmla="*/ 1016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2174240 w 6085840"/>
                <a:gd name="connsiteY3" fmla="*/ 10160 h 3545840"/>
                <a:gd name="connsiteX4" fmla="*/ 3271520 w 6085840"/>
                <a:gd name="connsiteY4" fmla="*/ 558110 h 3545840"/>
                <a:gd name="connsiteX5" fmla="*/ 4216400 w 6085840"/>
                <a:gd name="connsiteY5" fmla="*/ 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216400 w 6085840"/>
                <a:gd name="connsiteY4" fmla="*/ 0 h 3545840"/>
                <a:gd name="connsiteX5" fmla="*/ 4399280 w 6085840"/>
                <a:gd name="connsiteY5" fmla="*/ 10160 h 3545840"/>
                <a:gd name="connsiteX6" fmla="*/ 5496548 w 6085840"/>
                <a:gd name="connsiteY6" fmla="*/ 10160 h 3545840"/>
                <a:gd name="connsiteX7" fmla="*/ 6085840 w 6085840"/>
                <a:gd name="connsiteY7" fmla="*/ 599452 h 3545840"/>
                <a:gd name="connsiteX8" fmla="*/ 6085840 w 6085840"/>
                <a:gd name="connsiteY8" fmla="*/ 2956548 h 3545840"/>
                <a:gd name="connsiteX9" fmla="*/ 5496548 w 6085840"/>
                <a:gd name="connsiteY9" fmla="*/ 3545840 h 3545840"/>
                <a:gd name="connsiteX10" fmla="*/ 589292 w 6085840"/>
                <a:gd name="connsiteY10" fmla="*/ 3545840 h 3545840"/>
                <a:gd name="connsiteX11" fmla="*/ 0 w 6085840"/>
                <a:gd name="connsiteY11" fmla="*/ 2956548 h 3545840"/>
                <a:gd name="connsiteX12" fmla="*/ 0 w 6085840"/>
                <a:gd name="connsiteY12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2021840 w 6085840"/>
                <a:gd name="connsiteY2" fmla="*/ 0 h 3545840"/>
                <a:gd name="connsiteX3" fmla="*/ 3271520 w 6085840"/>
                <a:gd name="connsiteY3" fmla="*/ 558110 h 3545840"/>
                <a:gd name="connsiteX4" fmla="*/ 4399280 w 6085840"/>
                <a:gd name="connsiteY4" fmla="*/ 10160 h 3545840"/>
                <a:gd name="connsiteX5" fmla="*/ 5496548 w 6085840"/>
                <a:gd name="connsiteY5" fmla="*/ 10160 h 3545840"/>
                <a:gd name="connsiteX6" fmla="*/ 6085840 w 6085840"/>
                <a:gd name="connsiteY6" fmla="*/ 599452 h 3545840"/>
                <a:gd name="connsiteX7" fmla="*/ 6085840 w 6085840"/>
                <a:gd name="connsiteY7" fmla="*/ 2956548 h 3545840"/>
                <a:gd name="connsiteX8" fmla="*/ 5496548 w 6085840"/>
                <a:gd name="connsiteY8" fmla="*/ 3545840 h 3545840"/>
                <a:gd name="connsiteX9" fmla="*/ 589292 w 6085840"/>
                <a:gd name="connsiteY9" fmla="*/ 3545840 h 3545840"/>
                <a:gd name="connsiteX10" fmla="*/ 0 w 6085840"/>
                <a:gd name="connsiteY10" fmla="*/ 2956548 h 3545840"/>
                <a:gd name="connsiteX11" fmla="*/ 0 w 6085840"/>
                <a:gd name="connsiteY11" fmla="*/ 599452 h 354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840" h="3545840">
                  <a:moveTo>
                    <a:pt x="0" y="599452"/>
                  </a:moveTo>
                  <a:cubicBezTo>
                    <a:pt x="0" y="273995"/>
                    <a:pt x="263835" y="10160"/>
                    <a:pt x="589292" y="10160"/>
                  </a:cubicBezTo>
                  <a:lnTo>
                    <a:pt x="2021840" y="0"/>
                  </a:lnTo>
                  <a:cubicBezTo>
                    <a:pt x="2468878" y="91325"/>
                    <a:pt x="2875280" y="556417"/>
                    <a:pt x="3271520" y="558110"/>
                  </a:cubicBezTo>
                  <a:cubicBezTo>
                    <a:pt x="3667760" y="559803"/>
                    <a:pt x="4028442" y="101485"/>
                    <a:pt x="4399280" y="10160"/>
                  </a:cubicBezTo>
                  <a:lnTo>
                    <a:pt x="5496548" y="10160"/>
                  </a:lnTo>
                  <a:cubicBezTo>
                    <a:pt x="5822005" y="10160"/>
                    <a:pt x="6085840" y="273995"/>
                    <a:pt x="6085840" y="599452"/>
                  </a:cubicBezTo>
                  <a:lnTo>
                    <a:pt x="6085840" y="2956548"/>
                  </a:lnTo>
                  <a:cubicBezTo>
                    <a:pt x="6085840" y="3282005"/>
                    <a:pt x="5822005" y="3545840"/>
                    <a:pt x="5496548" y="3545840"/>
                  </a:cubicBezTo>
                  <a:lnTo>
                    <a:pt x="589292" y="3545840"/>
                  </a:lnTo>
                  <a:cubicBezTo>
                    <a:pt x="263835" y="3545840"/>
                    <a:pt x="0" y="3282005"/>
                    <a:pt x="0" y="2956548"/>
                  </a:cubicBezTo>
                  <a:lnTo>
                    <a:pt x="0" y="59945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4875718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69221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662724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4556226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449729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343232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236734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30237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023740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917242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810745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704248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597751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491253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384756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278259" y="609553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182115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075618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969121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862623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56126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649629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543131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436634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330137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23639" y="6099280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117142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010645" y="61016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896752" y="6099280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19" name="Rectangle 318"/>
            <p:cNvSpPr>
              <a:spLocks/>
            </p:cNvSpPr>
            <p:nvPr/>
          </p:nvSpPr>
          <p:spPr>
            <a:xfrm rot="1020000">
              <a:off x="1775782" y="6070958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0" name="Rectangle 319"/>
            <p:cNvSpPr>
              <a:spLocks/>
            </p:cNvSpPr>
            <p:nvPr/>
          </p:nvSpPr>
          <p:spPr>
            <a:xfrm rot="2580000">
              <a:off x="1591139" y="5979862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1" name="Rectangle 320"/>
            <p:cNvSpPr>
              <a:spLocks/>
            </p:cNvSpPr>
            <p:nvPr/>
          </p:nvSpPr>
          <p:spPr>
            <a:xfrm rot="1740000">
              <a:off x="1672491" y="6035576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2" name="Rectangle 321"/>
            <p:cNvSpPr>
              <a:spLocks/>
            </p:cNvSpPr>
            <p:nvPr/>
          </p:nvSpPr>
          <p:spPr>
            <a:xfrm rot="2880000">
              <a:off x="1525000" y="5905918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3" name="Rectangle 322"/>
            <p:cNvSpPr>
              <a:spLocks/>
            </p:cNvSpPr>
            <p:nvPr/>
          </p:nvSpPr>
          <p:spPr>
            <a:xfrm rot="3720000">
              <a:off x="1473230" y="5811339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5622679" y="6088264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5516181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5409684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303187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5196689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090192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983695" y="6102815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 rot="8700000">
              <a:off x="5834396" y="5990235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 rot="20280000">
              <a:off x="5733613" y="6051888"/>
              <a:ext cx="51770" cy="130955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 rot="7800000">
              <a:off x="5915228" y="5911288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 rot="7080000">
              <a:off x="5978138" y="5816383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 rot="5400000">
              <a:off x="5995840" y="5717742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 rot="5400000">
              <a:off x="5995840" y="5613509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 rot="5400000">
              <a:off x="5995840" y="5509282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 rot="5400000">
              <a:off x="5995840" y="5405054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 rot="5400000">
              <a:off x="5995840" y="5300826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 rot="5400000">
              <a:off x="5995840" y="5196598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 rot="5400000">
              <a:off x="5995840" y="5092371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 rot="5400000">
              <a:off x="5995840" y="4988143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 rot="5400000">
              <a:off x="5995840" y="4883915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 rot="5400000">
              <a:off x="5995840" y="4779687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 rot="5400000">
              <a:off x="5995840" y="4675460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 rot="5400000">
              <a:off x="5995840" y="4571232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 rot="5400000">
              <a:off x="5995840" y="4467004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 rot="5400000">
              <a:off x="5995840" y="4362776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 rot="5400000">
              <a:off x="5995840" y="4258549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 rot="5400000">
              <a:off x="5995840" y="4154321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 rot="5400000">
              <a:off x="5995840" y="4050093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 rot="5400000">
              <a:off x="5995840" y="3945865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 rot="5400000">
              <a:off x="5995840" y="3841638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4" name="Rectangle 353"/>
            <p:cNvSpPr>
              <a:spLocks/>
            </p:cNvSpPr>
            <p:nvPr/>
          </p:nvSpPr>
          <p:spPr>
            <a:xfrm rot="3720000">
              <a:off x="5952629" y="3638726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5" name="Rectangle 354"/>
            <p:cNvSpPr>
              <a:spLocks/>
            </p:cNvSpPr>
            <p:nvPr/>
          </p:nvSpPr>
          <p:spPr>
            <a:xfrm rot="2880000">
              <a:off x="5878480" y="3536503"/>
              <a:ext cx="50927" cy="15974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6" name="Rectangle 355"/>
            <p:cNvSpPr>
              <a:spLocks/>
            </p:cNvSpPr>
            <p:nvPr/>
          </p:nvSpPr>
          <p:spPr>
            <a:xfrm rot="1740000">
              <a:off x="5782547" y="3472852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7" name="Rectangle 356"/>
            <p:cNvSpPr>
              <a:spLocks/>
            </p:cNvSpPr>
            <p:nvPr/>
          </p:nvSpPr>
          <p:spPr>
            <a:xfrm rot="4560000">
              <a:off x="5974815" y="3746565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 rot="5400000">
              <a:off x="1441601" y="5722639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 rot="5400000">
              <a:off x="1441601" y="5618406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 rot="5400000">
              <a:off x="1441601" y="5514178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 rot="5400000">
              <a:off x="1441601" y="5409950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 rot="5400000">
              <a:off x="1441601" y="5305723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 rot="5400000">
              <a:off x="1441601" y="5201495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 rot="5400000">
              <a:off x="1441601" y="5097267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 rot="5400000">
              <a:off x="1441601" y="4993039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 rot="5400000">
              <a:off x="1441601" y="4888812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 rot="5400000">
              <a:off x="1441601" y="4784584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 rot="5400000">
              <a:off x="1441601" y="4680356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 rot="5400000">
              <a:off x="1441601" y="4576128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 rot="5400000">
              <a:off x="1441601" y="4471901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 rot="5400000">
              <a:off x="1441601" y="4367673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 rot="5400000">
              <a:off x="1441601" y="4263445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 rot="5400000">
              <a:off x="1441601" y="4159217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 rot="5400000">
              <a:off x="1441601" y="4054990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 rot="5400000">
              <a:off x="1441601" y="3950762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 rot="5400000">
              <a:off x="1441601" y="3846534"/>
              <a:ext cx="50927" cy="119809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 rot="19500000">
              <a:off x="1602953" y="3507501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 rot="9480000">
              <a:off x="1703736" y="3458944"/>
              <a:ext cx="51770" cy="130955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 rot="18600000">
              <a:off x="1522964" y="3584065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 rot="17880000">
              <a:off x="1460055" y="3678970"/>
              <a:ext cx="50927" cy="14643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5004965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4898729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4792493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4686257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2986481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880245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774009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667773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561537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455301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349065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242829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136593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323672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217436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111200" y="342405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029134" y="3432347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922637" y="3432347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 rot="20340000">
              <a:off x="1808138" y="3438606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5553160" y="3421992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446662" y="3421992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 rot="960000">
              <a:off x="5679653" y="3443311"/>
              <a:ext cx="51770" cy="144051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cxnSp>
          <p:nvCxnSpPr>
            <p:cNvPr id="403" name="Straight Connector 402"/>
            <p:cNvCxnSpPr/>
            <p:nvPr/>
          </p:nvCxnSpPr>
          <p:spPr>
            <a:xfrm flipV="1">
              <a:off x="3810745" y="3083841"/>
              <a:ext cx="91895" cy="51211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flipV="1">
              <a:off x="3382553" y="3135051"/>
              <a:ext cx="428193" cy="248389"/>
            </a:xfrm>
            <a:prstGeom prst="line">
              <a:avLst/>
            </a:prstGeom>
            <a:ln w="41275">
              <a:solidFill>
                <a:srgbClr val="00800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Rectangle 404"/>
            <p:cNvSpPr/>
            <p:nvPr/>
          </p:nvSpPr>
          <p:spPr>
            <a:xfrm rot="19778842">
              <a:off x="3815144" y="2971800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 rot="19778842">
              <a:off x="3723469" y="3024610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 rot="19778842">
              <a:off x="3631795" y="307741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 rot="19778842">
              <a:off x="3540121" y="3130229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 rot="19778842">
              <a:off x="3448446" y="3183038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 rot="19778842">
              <a:off x="3356772" y="3235848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cxnSp>
          <p:nvCxnSpPr>
            <p:cNvPr id="411" name="Straight Connector 410"/>
            <p:cNvCxnSpPr/>
            <p:nvPr/>
          </p:nvCxnSpPr>
          <p:spPr>
            <a:xfrm flipH="1">
              <a:off x="3901948" y="3768240"/>
              <a:ext cx="87001" cy="52465"/>
            </a:xfrm>
            <a:prstGeom prst="line">
              <a:avLst/>
            </a:prstGeom>
            <a:ln w="412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flipH="1">
              <a:off x="3988950" y="3523199"/>
              <a:ext cx="434326" cy="245041"/>
            </a:xfrm>
            <a:prstGeom prst="line">
              <a:avLst/>
            </a:prstGeom>
            <a:ln w="41275">
              <a:solidFill>
                <a:srgbClr val="0000FF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Rectangle 412"/>
            <p:cNvSpPr/>
            <p:nvPr/>
          </p:nvSpPr>
          <p:spPr>
            <a:xfrm rot="8992888">
              <a:off x="3937454" y="3815133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 rot="8992888">
              <a:off x="4029347" y="3762693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 rot="8992888">
              <a:off x="4121239" y="3710252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 rot="8992888">
              <a:off x="4213132" y="3657812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 rot="8992888">
              <a:off x="4305026" y="3605371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 rot="8992888">
              <a:off x="4396919" y="3552930"/>
              <a:ext cx="51770" cy="117860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sp>
          <p:nvSpPr>
            <p:cNvPr id="419" name="Freeform 418"/>
            <p:cNvSpPr/>
            <p:nvPr/>
          </p:nvSpPr>
          <p:spPr bwMode="white">
            <a:xfrm>
              <a:off x="3721997" y="3561670"/>
              <a:ext cx="2240881" cy="2531798"/>
            </a:xfrm>
            <a:custGeom>
              <a:avLst/>
              <a:gdLst>
                <a:gd name="connsiteX0" fmla="*/ 0 w 6085840"/>
                <a:gd name="connsiteY0" fmla="*/ 589292 h 3535680"/>
                <a:gd name="connsiteX1" fmla="*/ 589292 w 6085840"/>
                <a:gd name="connsiteY1" fmla="*/ 0 h 3535680"/>
                <a:gd name="connsiteX2" fmla="*/ 5496548 w 6085840"/>
                <a:gd name="connsiteY2" fmla="*/ 0 h 3535680"/>
                <a:gd name="connsiteX3" fmla="*/ 6085840 w 6085840"/>
                <a:gd name="connsiteY3" fmla="*/ 589292 h 3535680"/>
                <a:gd name="connsiteX4" fmla="*/ 6085840 w 6085840"/>
                <a:gd name="connsiteY4" fmla="*/ 2946388 h 3535680"/>
                <a:gd name="connsiteX5" fmla="*/ 5496548 w 6085840"/>
                <a:gd name="connsiteY5" fmla="*/ 3535680 h 3535680"/>
                <a:gd name="connsiteX6" fmla="*/ 589292 w 6085840"/>
                <a:gd name="connsiteY6" fmla="*/ 3535680 h 3535680"/>
                <a:gd name="connsiteX7" fmla="*/ 0 w 6085840"/>
                <a:gd name="connsiteY7" fmla="*/ 2946388 h 3535680"/>
                <a:gd name="connsiteX8" fmla="*/ 0 w 6085840"/>
                <a:gd name="connsiteY8" fmla="*/ 589292 h 353568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589292 w 6085840"/>
                <a:gd name="connsiteY7" fmla="*/ 3545840 h 3545840"/>
                <a:gd name="connsiteX8" fmla="*/ 0 w 6085840"/>
                <a:gd name="connsiteY8" fmla="*/ 2956548 h 3545840"/>
                <a:gd name="connsiteX9" fmla="*/ 0 w 6085840"/>
                <a:gd name="connsiteY9" fmla="*/ 599452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8" fmla="*/ 589292 w 6085840"/>
                <a:gd name="connsiteY8" fmla="*/ 3545840 h 3545840"/>
                <a:gd name="connsiteX9" fmla="*/ 0 w 6085840"/>
                <a:gd name="connsiteY9" fmla="*/ 2956548 h 3545840"/>
                <a:gd name="connsiteX10" fmla="*/ 0 w 6085840"/>
                <a:gd name="connsiteY10" fmla="*/ 599452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10" fmla="*/ 91440 w 6085840"/>
                <a:gd name="connsiteY10" fmla="*/ 3047988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9" fmla="*/ 589292 w 6085840"/>
                <a:gd name="connsiteY9" fmla="*/ 3545840 h 3545840"/>
                <a:gd name="connsiteX0" fmla="*/ 0 w 6085840"/>
                <a:gd name="connsiteY0" fmla="*/ 2956548 h 3545840"/>
                <a:gd name="connsiteX1" fmla="*/ 0 w 6085840"/>
                <a:gd name="connsiteY1" fmla="*/ 599452 h 3545840"/>
                <a:gd name="connsiteX2" fmla="*/ 589292 w 6085840"/>
                <a:gd name="connsiteY2" fmla="*/ 10160 h 3545840"/>
                <a:gd name="connsiteX3" fmla="*/ 3058160 w 6085840"/>
                <a:gd name="connsiteY3" fmla="*/ 0 h 3545840"/>
                <a:gd name="connsiteX4" fmla="*/ 5496548 w 6085840"/>
                <a:gd name="connsiteY4" fmla="*/ 10160 h 3545840"/>
                <a:gd name="connsiteX5" fmla="*/ 6085840 w 6085840"/>
                <a:gd name="connsiteY5" fmla="*/ 599452 h 3545840"/>
                <a:gd name="connsiteX6" fmla="*/ 6085840 w 6085840"/>
                <a:gd name="connsiteY6" fmla="*/ 2956548 h 3545840"/>
                <a:gd name="connsiteX7" fmla="*/ 5496548 w 6085840"/>
                <a:gd name="connsiteY7" fmla="*/ 3545840 h 3545840"/>
                <a:gd name="connsiteX8" fmla="*/ 3007360 w 6085840"/>
                <a:gd name="connsiteY8" fmla="*/ 3535680 h 3545840"/>
                <a:gd name="connsiteX0" fmla="*/ 0 w 6085840"/>
                <a:gd name="connsiteY0" fmla="*/ 599452 h 3545840"/>
                <a:gd name="connsiteX1" fmla="*/ 589292 w 6085840"/>
                <a:gd name="connsiteY1" fmla="*/ 10160 h 3545840"/>
                <a:gd name="connsiteX2" fmla="*/ 3058160 w 6085840"/>
                <a:gd name="connsiteY2" fmla="*/ 0 h 3545840"/>
                <a:gd name="connsiteX3" fmla="*/ 5496548 w 6085840"/>
                <a:gd name="connsiteY3" fmla="*/ 10160 h 3545840"/>
                <a:gd name="connsiteX4" fmla="*/ 6085840 w 6085840"/>
                <a:gd name="connsiteY4" fmla="*/ 599452 h 3545840"/>
                <a:gd name="connsiteX5" fmla="*/ 6085840 w 6085840"/>
                <a:gd name="connsiteY5" fmla="*/ 2956548 h 3545840"/>
                <a:gd name="connsiteX6" fmla="*/ 5496548 w 6085840"/>
                <a:gd name="connsiteY6" fmla="*/ 3545840 h 3545840"/>
                <a:gd name="connsiteX7" fmla="*/ 3007360 w 6085840"/>
                <a:gd name="connsiteY7" fmla="*/ 3535680 h 3545840"/>
                <a:gd name="connsiteX0" fmla="*/ 0 w 5496548"/>
                <a:gd name="connsiteY0" fmla="*/ 10160 h 3545840"/>
                <a:gd name="connsiteX1" fmla="*/ 2468868 w 5496548"/>
                <a:gd name="connsiteY1" fmla="*/ 0 h 3545840"/>
                <a:gd name="connsiteX2" fmla="*/ 4907256 w 5496548"/>
                <a:gd name="connsiteY2" fmla="*/ 10160 h 3545840"/>
                <a:gd name="connsiteX3" fmla="*/ 5496548 w 5496548"/>
                <a:gd name="connsiteY3" fmla="*/ 599452 h 3545840"/>
                <a:gd name="connsiteX4" fmla="*/ 5496548 w 5496548"/>
                <a:gd name="connsiteY4" fmla="*/ 2956548 h 3545840"/>
                <a:gd name="connsiteX5" fmla="*/ 4907256 w 5496548"/>
                <a:gd name="connsiteY5" fmla="*/ 3545840 h 3545840"/>
                <a:gd name="connsiteX6" fmla="*/ 2418068 w 5496548"/>
                <a:gd name="connsiteY6" fmla="*/ 3535680 h 3545840"/>
                <a:gd name="connsiteX0" fmla="*/ 50800 w 3078480"/>
                <a:gd name="connsiteY0" fmla="*/ 0 h 3545840"/>
                <a:gd name="connsiteX1" fmla="*/ 2489188 w 3078480"/>
                <a:gd name="connsiteY1" fmla="*/ 10160 h 3545840"/>
                <a:gd name="connsiteX2" fmla="*/ 3078480 w 3078480"/>
                <a:gd name="connsiteY2" fmla="*/ 599452 h 3545840"/>
                <a:gd name="connsiteX3" fmla="*/ 3078480 w 3078480"/>
                <a:gd name="connsiteY3" fmla="*/ 2956548 h 3545840"/>
                <a:gd name="connsiteX4" fmla="*/ 2489188 w 3078480"/>
                <a:gd name="connsiteY4" fmla="*/ 3545840 h 3545840"/>
                <a:gd name="connsiteX5" fmla="*/ 0 w 3078480"/>
                <a:gd name="connsiteY5" fmla="*/ 3535680 h 3545840"/>
                <a:gd name="connsiteX0" fmla="*/ 50800 w 3078480"/>
                <a:gd name="connsiteY0" fmla="*/ 0 h 3545840"/>
                <a:gd name="connsiteX1" fmla="*/ 1219200 w 3078480"/>
                <a:gd name="connsiteY1" fmla="*/ 2892 h 3545840"/>
                <a:gd name="connsiteX2" fmla="*/ 2489188 w 3078480"/>
                <a:gd name="connsiteY2" fmla="*/ 10160 h 3545840"/>
                <a:gd name="connsiteX3" fmla="*/ 3078480 w 3078480"/>
                <a:gd name="connsiteY3" fmla="*/ 599452 h 3545840"/>
                <a:gd name="connsiteX4" fmla="*/ 3078480 w 3078480"/>
                <a:gd name="connsiteY4" fmla="*/ 2956548 h 3545840"/>
                <a:gd name="connsiteX5" fmla="*/ 2489188 w 3078480"/>
                <a:gd name="connsiteY5" fmla="*/ 3545840 h 3545840"/>
                <a:gd name="connsiteX6" fmla="*/ 0 w 3078480"/>
                <a:gd name="connsiteY6" fmla="*/ 3535680 h 3545840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76228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756490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2489188 w 3078480"/>
                <a:gd name="connsiteY2" fmla="*/ 7268 h 3542948"/>
                <a:gd name="connsiteX3" fmla="*/ 3078480 w 3078480"/>
                <a:gd name="connsiteY3" fmla="*/ 596560 h 3542948"/>
                <a:gd name="connsiteX4" fmla="*/ 3078480 w 3078480"/>
                <a:gd name="connsiteY4" fmla="*/ 2953656 h 3542948"/>
                <a:gd name="connsiteX5" fmla="*/ 2489188 w 3078480"/>
                <a:gd name="connsiteY5" fmla="*/ 3542948 h 3542948"/>
                <a:gd name="connsiteX6" fmla="*/ 0 w 3078480"/>
                <a:gd name="connsiteY6" fmla="*/ 3532788 h 3542948"/>
                <a:gd name="connsiteX0" fmla="*/ 227584 w 3078480"/>
                <a:gd name="connsiteY0" fmla="*/ 560839 h 3542948"/>
                <a:gd name="connsiteX1" fmla="*/ 1219200 w 3078480"/>
                <a:gd name="connsiteY1" fmla="*/ 0 h 3542948"/>
                <a:gd name="connsiteX2" fmla="*/ 1381760 w 3078480"/>
                <a:gd name="connsiteY2" fmla="*/ 10160 h 3542948"/>
                <a:gd name="connsiteX3" fmla="*/ 2489188 w 3078480"/>
                <a:gd name="connsiteY3" fmla="*/ 7268 h 3542948"/>
                <a:gd name="connsiteX4" fmla="*/ 3078480 w 3078480"/>
                <a:gd name="connsiteY4" fmla="*/ 596560 h 3542948"/>
                <a:gd name="connsiteX5" fmla="*/ 3078480 w 3078480"/>
                <a:gd name="connsiteY5" fmla="*/ 2953656 h 3542948"/>
                <a:gd name="connsiteX6" fmla="*/ 2489188 w 3078480"/>
                <a:gd name="connsiteY6" fmla="*/ 3542948 h 3542948"/>
                <a:gd name="connsiteX7" fmla="*/ 0 w 3078480"/>
                <a:gd name="connsiteY7" fmla="*/ 3532788 h 3542948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227584 w 3078480"/>
                <a:gd name="connsiteY0" fmla="*/ 553571 h 3535680"/>
                <a:gd name="connsiteX1" fmla="*/ 363646 w 3078480"/>
                <a:gd name="connsiteY1" fmla="*/ 561692 h 3535680"/>
                <a:gd name="connsiteX2" fmla="*/ 1381760 w 3078480"/>
                <a:gd name="connsiteY2" fmla="*/ 2892 h 3535680"/>
                <a:gd name="connsiteX3" fmla="*/ 2489188 w 3078480"/>
                <a:gd name="connsiteY3" fmla="*/ 0 h 3535680"/>
                <a:gd name="connsiteX4" fmla="*/ 3078480 w 3078480"/>
                <a:gd name="connsiteY4" fmla="*/ 589292 h 3535680"/>
                <a:gd name="connsiteX5" fmla="*/ 3078480 w 3078480"/>
                <a:gd name="connsiteY5" fmla="*/ 2946388 h 3535680"/>
                <a:gd name="connsiteX6" fmla="*/ 2489188 w 3078480"/>
                <a:gd name="connsiteY6" fmla="*/ 3535680 h 3535680"/>
                <a:gd name="connsiteX7" fmla="*/ 0 w 3078480"/>
                <a:gd name="connsiteY7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61692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  <a:gd name="connsiteX0" fmla="*/ 363646 w 3078480"/>
                <a:gd name="connsiteY0" fmla="*/ 520974 h 3535680"/>
                <a:gd name="connsiteX1" fmla="*/ 1381760 w 3078480"/>
                <a:gd name="connsiteY1" fmla="*/ 2892 h 3535680"/>
                <a:gd name="connsiteX2" fmla="*/ 2489188 w 3078480"/>
                <a:gd name="connsiteY2" fmla="*/ 0 h 3535680"/>
                <a:gd name="connsiteX3" fmla="*/ 3078480 w 3078480"/>
                <a:gd name="connsiteY3" fmla="*/ 589292 h 3535680"/>
                <a:gd name="connsiteX4" fmla="*/ 3078480 w 3078480"/>
                <a:gd name="connsiteY4" fmla="*/ 2946388 h 3535680"/>
                <a:gd name="connsiteX5" fmla="*/ 2489188 w 3078480"/>
                <a:gd name="connsiteY5" fmla="*/ 3535680 h 3535680"/>
                <a:gd name="connsiteX6" fmla="*/ 0 w 3078480"/>
                <a:gd name="connsiteY6" fmla="*/ 3525520 h 353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8480" h="3535680">
                  <a:moveTo>
                    <a:pt x="363646" y="520974"/>
                  </a:moveTo>
                  <a:cubicBezTo>
                    <a:pt x="595640" y="490570"/>
                    <a:pt x="1027503" y="96507"/>
                    <a:pt x="1381760" y="2892"/>
                  </a:cubicBezTo>
                  <a:lnTo>
                    <a:pt x="2489188" y="0"/>
                  </a:lnTo>
                  <a:cubicBezTo>
                    <a:pt x="2814645" y="0"/>
                    <a:pt x="3078480" y="263835"/>
                    <a:pt x="3078480" y="589292"/>
                  </a:cubicBezTo>
                  <a:lnTo>
                    <a:pt x="3078480" y="2946388"/>
                  </a:lnTo>
                  <a:cubicBezTo>
                    <a:pt x="3078480" y="3271845"/>
                    <a:pt x="2814645" y="3535680"/>
                    <a:pt x="2489188" y="3535680"/>
                  </a:cubicBezTo>
                  <a:lnTo>
                    <a:pt x="0" y="3525520"/>
                  </a:ln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  <p:cxnSp>
          <p:nvCxnSpPr>
            <p:cNvPr id="420" name="Straight Arrow Connector 419"/>
            <p:cNvCxnSpPr/>
            <p:nvPr/>
          </p:nvCxnSpPr>
          <p:spPr>
            <a:xfrm rot="10800000">
              <a:off x="2860985" y="3548367"/>
              <a:ext cx="83571" cy="1"/>
            </a:xfrm>
            <a:prstGeom prst="straightConnector1">
              <a:avLst/>
            </a:prstGeom>
            <a:ln w="12700">
              <a:solidFill>
                <a:srgbClr val="008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/>
            <p:nvPr/>
          </p:nvCxnSpPr>
          <p:spPr>
            <a:xfrm>
              <a:off x="4805202" y="3420341"/>
              <a:ext cx="88881" cy="1137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Freeform 421"/>
            <p:cNvSpPr/>
            <p:nvPr/>
          </p:nvSpPr>
          <p:spPr bwMode="white">
            <a:xfrm>
              <a:off x="1408719" y="2978626"/>
              <a:ext cx="2495662" cy="3254094"/>
            </a:xfrm>
            <a:custGeom>
              <a:avLst/>
              <a:gdLst>
                <a:gd name="connsiteX0" fmla="*/ 0 w 6441440"/>
                <a:gd name="connsiteY0" fmla="*/ 653640 h 3921760"/>
                <a:gd name="connsiteX1" fmla="*/ 653640 w 6441440"/>
                <a:gd name="connsiteY1" fmla="*/ 0 h 3921760"/>
                <a:gd name="connsiteX2" fmla="*/ 5787800 w 6441440"/>
                <a:gd name="connsiteY2" fmla="*/ 0 h 3921760"/>
                <a:gd name="connsiteX3" fmla="*/ 6441440 w 6441440"/>
                <a:gd name="connsiteY3" fmla="*/ 653640 h 3921760"/>
                <a:gd name="connsiteX4" fmla="*/ 6441440 w 6441440"/>
                <a:gd name="connsiteY4" fmla="*/ 3268120 h 3921760"/>
                <a:gd name="connsiteX5" fmla="*/ 5787800 w 6441440"/>
                <a:gd name="connsiteY5" fmla="*/ 3921760 h 3921760"/>
                <a:gd name="connsiteX6" fmla="*/ 653640 w 6441440"/>
                <a:gd name="connsiteY6" fmla="*/ 3921760 h 3921760"/>
                <a:gd name="connsiteX7" fmla="*/ 0 w 6441440"/>
                <a:gd name="connsiteY7" fmla="*/ 3268120 h 3921760"/>
                <a:gd name="connsiteX8" fmla="*/ 0 w 6441440"/>
                <a:gd name="connsiteY8" fmla="*/ 653640 h 3921760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653640 w 6441440"/>
                <a:gd name="connsiteY7" fmla="*/ 3926756 h 3926756"/>
                <a:gd name="connsiteX8" fmla="*/ 0 w 6441440"/>
                <a:gd name="connsiteY8" fmla="*/ 3273116 h 3926756"/>
                <a:gd name="connsiteX9" fmla="*/ 0 w 6441440"/>
                <a:gd name="connsiteY9" fmla="*/ 658636 h 3926756"/>
                <a:gd name="connsiteX0" fmla="*/ 0 w 6441440"/>
                <a:gd name="connsiteY0" fmla="*/ 658636 h 3926756"/>
                <a:gd name="connsiteX1" fmla="*/ 653640 w 6441440"/>
                <a:gd name="connsiteY1" fmla="*/ 4996 h 3926756"/>
                <a:gd name="connsiteX2" fmla="*/ 3224097 w 6441440"/>
                <a:gd name="connsiteY2" fmla="*/ 0 h 3926756"/>
                <a:gd name="connsiteX3" fmla="*/ 5787800 w 6441440"/>
                <a:gd name="connsiteY3" fmla="*/ 4996 h 3926756"/>
                <a:gd name="connsiteX4" fmla="*/ 6441440 w 6441440"/>
                <a:gd name="connsiteY4" fmla="*/ 658636 h 3926756"/>
                <a:gd name="connsiteX5" fmla="*/ 6441440 w 6441440"/>
                <a:gd name="connsiteY5" fmla="*/ 3273116 h 3926756"/>
                <a:gd name="connsiteX6" fmla="*/ 5787800 w 6441440"/>
                <a:gd name="connsiteY6" fmla="*/ 3926756 h 3926756"/>
                <a:gd name="connsiteX7" fmla="*/ 3179064 w 6441440"/>
                <a:gd name="connsiteY7" fmla="*/ 3918214 h 3926756"/>
                <a:gd name="connsiteX8" fmla="*/ 653640 w 6441440"/>
                <a:gd name="connsiteY8" fmla="*/ 3926756 h 3926756"/>
                <a:gd name="connsiteX9" fmla="*/ 0 w 6441440"/>
                <a:gd name="connsiteY9" fmla="*/ 3273116 h 3926756"/>
                <a:gd name="connsiteX10" fmla="*/ 0 w 6441440"/>
                <a:gd name="connsiteY10" fmla="*/ 65863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441440 w 6532880"/>
                <a:gd name="connsiteY9" fmla="*/ 658636 h 3926756"/>
                <a:gd name="connsiteX10" fmla="*/ 6532880 w 6532880"/>
                <a:gd name="connsiteY10" fmla="*/ 3364556 h 3926756"/>
                <a:gd name="connsiteX0" fmla="*/ 6441440 w 6532880"/>
                <a:gd name="connsiteY0" fmla="*/ 3273116 h 3926756"/>
                <a:gd name="connsiteX1" fmla="*/ 5787800 w 6532880"/>
                <a:gd name="connsiteY1" fmla="*/ 3926756 h 3926756"/>
                <a:gd name="connsiteX2" fmla="*/ 3179064 w 6532880"/>
                <a:gd name="connsiteY2" fmla="*/ 3918214 h 3926756"/>
                <a:gd name="connsiteX3" fmla="*/ 653640 w 6532880"/>
                <a:gd name="connsiteY3" fmla="*/ 3926756 h 3926756"/>
                <a:gd name="connsiteX4" fmla="*/ 0 w 6532880"/>
                <a:gd name="connsiteY4" fmla="*/ 3273116 h 3926756"/>
                <a:gd name="connsiteX5" fmla="*/ 0 w 6532880"/>
                <a:gd name="connsiteY5" fmla="*/ 658636 h 3926756"/>
                <a:gd name="connsiteX6" fmla="*/ 653640 w 6532880"/>
                <a:gd name="connsiteY6" fmla="*/ 4996 h 3926756"/>
                <a:gd name="connsiteX7" fmla="*/ 3224097 w 6532880"/>
                <a:gd name="connsiteY7" fmla="*/ 0 h 3926756"/>
                <a:gd name="connsiteX8" fmla="*/ 5787800 w 6532880"/>
                <a:gd name="connsiteY8" fmla="*/ 4996 h 3926756"/>
                <a:gd name="connsiteX9" fmla="*/ 6532880 w 6532880"/>
                <a:gd name="connsiteY9" fmla="*/ 336455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8" fmla="*/ 5787800 w 6441440"/>
                <a:gd name="connsiteY8" fmla="*/ 4996 h 3926756"/>
                <a:gd name="connsiteX0" fmla="*/ 6441440 w 6441440"/>
                <a:gd name="connsiteY0" fmla="*/ 3273116 h 3926756"/>
                <a:gd name="connsiteX1" fmla="*/ 5787800 w 6441440"/>
                <a:gd name="connsiteY1" fmla="*/ 3926756 h 3926756"/>
                <a:gd name="connsiteX2" fmla="*/ 3179064 w 6441440"/>
                <a:gd name="connsiteY2" fmla="*/ 3918214 h 3926756"/>
                <a:gd name="connsiteX3" fmla="*/ 653640 w 6441440"/>
                <a:gd name="connsiteY3" fmla="*/ 3926756 h 3926756"/>
                <a:gd name="connsiteX4" fmla="*/ 0 w 6441440"/>
                <a:gd name="connsiteY4" fmla="*/ 3273116 h 3926756"/>
                <a:gd name="connsiteX5" fmla="*/ 0 w 6441440"/>
                <a:gd name="connsiteY5" fmla="*/ 658636 h 3926756"/>
                <a:gd name="connsiteX6" fmla="*/ 653640 w 6441440"/>
                <a:gd name="connsiteY6" fmla="*/ 4996 h 3926756"/>
                <a:gd name="connsiteX7" fmla="*/ 3224097 w 6441440"/>
                <a:gd name="connsiteY7" fmla="*/ 0 h 3926756"/>
                <a:gd name="connsiteX0" fmla="*/ 5787800 w 5787800"/>
                <a:gd name="connsiteY0" fmla="*/ 3926756 h 3926756"/>
                <a:gd name="connsiteX1" fmla="*/ 3179064 w 5787800"/>
                <a:gd name="connsiteY1" fmla="*/ 3918214 h 3926756"/>
                <a:gd name="connsiteX2" fmla="*/ 653640 w 5787800"/>
                <a:gd name="connsiteY2" fmla="*/ 3926756 h 3926756"/>
                <a:gd name="connsiteX3" fmla="*/ 0 w 5787800"/>
                <a:gd name="connsiteY3" fmla="*/ 3273116 h 3926756"/>
                <a:gd name="connsiteX4" fmla="*/ 0 w 5787800"/>
                <a:gd name="connsiteY4" fmla="*/ 658636 h 3926756"/>
                <a:gd name="connsiteX5" fmla="*/ 653640 w 5787800"/>
                <a:gd name="connsiteY5" fmla="*/ 4996 h 3926756"/>
                <a:gd name="connsiteX6" fmla="*/ 3224097 w 5787800"/>
                <a:gd name="connsiteY6" fmla="*/ 0 h 3926756"/>
                <a:gd name="connsiteX0" fmla="*/ 3179064 w 3224097"/>
                <a:gd name="connsiteY0" fmla="*/ 3918214 h 3926756"/>
                <a:gd name="connsiteX1" fmla="*/ 653640 w 3224097"/>
                <a:gd name="connsiteY1" fmla="*/ 3926756 h 3926756"/>
                <a:gd name="connsiteX2" fmla="*/ 0 w 3224097"/>
                <a:gd name="connsiteY2" fmla="*/ 3273116 h 3926756"/>
                <a:gd name="connsiteX3" fmla="*/ 0 w 3224097"/>
                <a:gd name="connsiteY3" fmla="*/ 658636 h 3926756"/>
                <a:gd name="connsiteX4" fmla="*/ 653640 w 3224097"/>
                <a:gd name="connsiteY4" fmla="*/ 4996 h 3926756"/>
                <a:gd name="connsiteX5" fmla="*/ 3224097 w 3224097"/>
                <a:gd name="connsiteY5" fmla="*/ 0 h 3926756"/>
                <a:gd name="connsiteX0" fmla="*/ 3179064 w 3224097"/>
                <a:gd name="connsiteY0" fmla="*/ 3933538 h 3942080"/>
                <a:gd name="connsiteX1" fmla="*/ 653640 w 3224097"/>
                <a:gd name="connsiteY1" fmla="*/ 3942080 h 3942080"/>
                <a:gd name="connsiteX2" fmla="*/ 0 w 3224097"/>
                <a:gd name="connsiteY2" fmla="*/ 3288440 h 3942080"/>
                <a:gd name="connsiteX3" fmla="*/ 0 w 3224097"/>
                <a:gd name="connsiteY3" fmla="*/ 673960 h 3942080"/>
                <a:gd name="connsiteX4" fmla="*/ 653640 w 3224097"/>
                <a:gd name="connsiteY4" fmla="*/ 20320 h 3942080"/>
                <a:gd name="connsiteX5" fmla="*/ 2357121 w 3224097"/>
                <a:gd name="connsiteY5" fmla="*/ 0 h 3942080"/>
                <a:gd name="connsiteX6" fmla="*/ 3224097 w 3224097"/>
                <a:gd name="connsiteY6" fmla="*/ 15324 h 3942080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357121 w 3428494"/>
                <a:gd name="connsiteY5" fmla="*/ 63491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2357121 w 3428494"/>
                <a:gd name="connsiteY6" fmla="*/ 634914 h 4576994"/>
                <a:gd name="connsiteX7" fmla="*/ 3428494 w 3428494"/>
                <a:gd name="connsiteY7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  <a:gd name="connsiteX0" fmla="*/ 3179064 w 3428494"/>
                <a:gd name="connsiteY0" fmla="*/ 4584183 h 4592725"/>
                <a:gd name="connsiteX1" fmla="*/ 653640 w 3428494"/>
                <a:gd name="connsiteY1" fmla="*/ 4592725 h 4592725"/>
                <a:gd name="connsiteX2" fmla="*/ 0 w 3428494"/>
                <a:gd name="connsiteY2" fmla="*/ 3939085 h 4592725"/>
                <a:gd name="connsiteX3" fmla="*/ 0 w 3428494"/>
                <a:gd name="connsiteY3" fmla="*/ 1324605 h 4592725"/>
                <a:gd name="connsiteX4" fmla="*/ 653640 w 3428494"/>
                <a:gd name="connsiteY4" fmla="*/ 670965 h 4592725"/>
                <a:gd name="connsiteX5" fmla="*/ 2174240 w 3428494"/>
                <a:gd name="connsiteY5" fmla="*/ 640485 h 4592725"/>
                <a:gd name="connsiteX6" fmla="*/ 3428494 w 3428494"/>
                <a:gd name="connsiteY6" fmla="*/ 15731 h 4592725"/>
                <a:gd name="connsiteX0" fmla="*/ 3179064 w 3428494"/>
                <a:gd name="connsiteY0" fmla="*/ 4568452 h 4576994"/>
                <a:gd name="connsiteX1" fmla="*/ 653640 w 3428494"/>
                <a:gd name="connsiteY1" fmla="*/ 4576994 h 4576994"/>
                <a:gd name="connsiteX2" fmla="*/ 0 w 3428494"/>
                <a:gd name="connsiteY2" fmla="*/ 3923354 h 4576994"/>
                <a:gd name="connsiteX3" fmla="*/ 0 w 3428494"/>
                <a:gd name="connsiteY3" fmla="*/ 1308874 h 4576994"/>
                <a:gd name="connsiteX4" fmla="*/ 653640 w 3428494"/>
                <a:gd name="connsiteY4" fmla="*/ 655234 h 4576994"/>
                <a:gd name="connsiteX5" fmla="*/ 2174240 w 3428494"/>
                <a:gd name="connsiteY5" fmla="*/ 624754 h 4576994"/>
                <a:gd name="connsiteX6" fmla="*/ 3428494 w 3428494"/>
                <a:gd name="connsiteY6" fmla="*/ 0 h 457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494" h="4576994">
                  <a:moveTo>
                    <a:pt x="3179064" y="4568452"/>
                  </a:moveTo>
                  <a:lnTo>
                    <a:pt x="653640" y="4576994"/>
                  </a:lnTo>
                  <a:cubicBezTo>
                    <a:pt x="292645" y="4576994"/>
                    <a:pt x="0" y="4284349"/>
                    <a:pt x="0" y="3923354"/>
                  </a:cubicBezTo>
                  <a:lnTo>
                    <a:pt x="0" y="1308874"/>
                  </a:lnTo>
                  <a:cubicBezTo>
                    <a:pt x="0" y="947879"/>
                    <a:pt x="292645" y="655234"/>
                    <a:pt x="653640" y="655234"/>
                  </a:cubicBezTo>
                  <a:lnTo>
                    <a:pt x="2174240" y="624754"/>
                  </a:lnTo>
                  <a:cubicBezTo>
                    <a:pt x="2636716" y="515548"/>
                    <a:pt x="3075506" y="19941"/>
                    <a:pt x="3428494" y="0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730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Palatino"/>
                <a:cs typeface="Palatino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20000" y="16920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5257800" y="29874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waiting</a:t>
            </a:r>
          </a:p>
        </p:txBody>
      </p:sp>
      <p:cxnSp>
        <p:nvCxnSpPr>
          <p:cNvPr id="3072" name="Straight Arrow Connector 3071"/>
          <p:cNvCxnSpPr/>
          <p:nvPr/>
        </p:nvCxnSpPr>
        <p:spPr>
          <a:xfrm flipH="1">
            <a:off x="7543800" y="2225480"/>
            <a:ext cx="838200" cy="162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/>
          <p:nvPr/>
        </p:nvCxnSpPr>
        <p:spPr>
          <a:xfrm flipV="1">
            <a:off x="5867400" y="2911280"/>
            <a:ext cx="7620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2400" y="3505200"/>
            <a:ext cx="4572000" cy="1200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forward half-strand </a:t>
            </a:r>
            <a:r>
              <a:rPr lang="en-US" sz="2400" dirty="0"/>
              <a:t>spends a large portion of its life </a:t>
            </a:r>
            <a:r>
              <a:rPr lang="en-US" sz="2400" b="1" dirty="0"/>
              <a:t>single-stranded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waiting</a:t>
            </a:r>
            <a:r>
              <a:rPr lang="en-US" sz="2400" dirty="0"/>
              <a:t> to be replicated.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B3488F-6632-4346-86A8-99BA702D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Some Hidden Messages are More Surprising than Others 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/>
              <a:t>From a Biological Insight toward an Algorithm for Finding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Asymmetry of Replication </a:t>
            </a:r>
          </a:p>
          <a:p>
            <a:pPr lvl="1">
              <a:lnSpc>
                <a:spcPct val="12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Why would a computer scientist care about </a:t>
            </a:r>
            <a:r>
              <a:rPr lang="en-US" sz="2200" b="1" dirty="0" err="1">
                <a:solidFill>
                  <a:srgbClr val="0000FF"/>
                </a:solidFill>
              </a:rPr>
              <a:t>assymetry</a:t>
            </a:r>
            <a:r>
              <a:rPr lang="en-US" sz="2200" b="1" dirty="0">
                <a:solidFill>
                  <a:srgbClr val="0000FF"/>
                </a:solidFill>
              </a:rPr>
              <a:t> of replication?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Skew Diagrams 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CF290-2982-4D44-954B-6A7B57E2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44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  <a:effectLst/>
        </p:spPr>
        <p:txBody>
          <a:bodyPr>
            <a:noAutofit/>
          </a:bodyPr>
          <a:lstStyle/>
          <a:p>
            <a:r>
              <a:rPr lang="en-US" sz="4000" dirty="0"/>
              <a:t>Asymmetry of Replication Affects Nucleotide Frequencies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064603"/>
            <a:ext cx="82296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Single-stranded DNA has a much higher mutation rate than double-stranded DNA</a:t>
            </a:r>
            <a:r>
              <a:rPr lang="en-US" sz="2400" dirty="0"/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600272"/>
            <a:ext cx="8229600" cy="1200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Thus, if one nucleotide has a greater mutation rate, then we should observe its </a:t>
            </a:r>
            <a:r>
              <a:rPr lang="en-US" sz="2400" b="1" dirty="0"/>
              <a:t>shortage</a:t>
            </a:r>
            <a:r>
              <a:rPr lang="en-US" sz="2400" dirty="0"/>
              <a:t>  on the forward half-strand that lives single-stranded life!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782" y="5562600"/>
            <a:ext cx="83058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Which nucleotide (A/C/G/T) has the highest mutation rate? Why?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828E2-93EF-114D-864D-D763A13E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  <a:effectLst/>
        </p:spPr>
        <p:txBody>
          <a:bodyPr>
            <a:noAutofit/>
          </a:bodyPr>
          <a:lstStyle/>
          <a:p>
            <a:r>
              <a:rPr lang="en-US" dirty="0"/>
              <a:t>The Peculiar Statistics of #</a:t>
            </a:r>
            <a:r>
              <a:rPr lang="en-US" b="1" dirty="0">
                <a:solidFill>
                  <a:srgbClr val="0000FF"/>
                </a:solidFill>
              </a:rPr>
              <a:t>G </a:t>
            </a:r>
            <a:r>
              <a:rPr lang="en-US" dirty="0"/>
              <a:t>- #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676400"/>
            <a:ext cx="8610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Cytosine (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) rapidly mutates into thymine (T) through </a:t>
            </a:r>
            <a:r>
              <a:rPr lang="en-US" sz="2400" b="1" dirty="0"/>
              <a:t>deamination</a:t>
            </a:r>
            <a:r>
              <a:rPr lang="en-US" sz="2400" dirty="0"/>
              <a:t>; deamination rates rise 100-fold when DNA is single stranded!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836112"/>
            <a:ext cx="8610600" cy="83099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Forward half-strand (single-stranded life):   </a:t>
            </a:r>
            <a:r>
              <a:rPr lang="en-US" sz="2400" b="1" dirty="0"/>
              <a:t>shortage of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/>
              <a:t>, normal </a:t>
            </a:r>
            <a:r>
              <a:rPr lang="en-US" sz="2400" b="1" dirty="0">
                <a:solidFill>
                  <a:srgbClr val="0000FF"/>
                </a:solidFill>
              </a:rPr>
              <a:t>G</a:t>
            </a:r>
            <a:r>
              <a:rPr lang="en-US" sz="2400" b="1" dirty="0"/>
              <a:t> </a:t>
            </a:r>
          </a:p>
          <a:p>
            <a:pPr algn="ctr"/>
            <a:r>
              <a:rPr lang="en-US" sz="2400" dirty="0"/>
              <a:t>Reverse half-strand (double-stranded life): </a:t>
            </a:r>
            <a:r>
              <a:rPr lang="en-US" sz="2400" b="1" dirty="0"/>
              <a:t>shortage of </a:t>
            </a:r>
            <a:r>
              <a:rPr lang="en-US" sz="2400" b="1" dirty="0">
                <a:solidFill>
                  <a:srgbClr val="0000FF"/>
                </a:solidFill>
              </a:rPr>
              <a:t>G</a:t>
            </a:r>
            <a:r>
              <a:rPr lang="en-US" sz="2400" b="1" dirty="0"/>
              <a:t>, normal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4114800"/>
            <a:ext cx="636115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 #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/>
              <a:t>            #</a:t>
            </a:r>
            <a:r>
              <a:rPr lang="en-US" sz="2400" b="1" dirty="0">
                <a:solidFill>
                  <a:srgbClr val="0000FF"/>
                </a:solidFill>
              </a:rPr>
              <a:t>G </a:t>
            </a:r>
            <a:r>
              <a:rPr lang="en-US" sz="2400" b="1" dirty="0"/>
              <a:t>         </a:t>
            </a:r>
            <a:r>
              <a:rPr lang="en-US" sz="2400" dirty="0"/>
              <a:t>#</a:t>
            </a:r>
            <a:r>
              <a:rPr lang="en-US" sz="2400" b="1" dirty="0">
                <a:solidFill>
                  <a:srgbClr val="0000FF"/>
                </a:solidFill>
              </a:rPr>
              <a:t>G </a:t>
            </a:r>
            <a:r>
              <a:rPr lang="en-US" sz="2400" dirty="0"/>
              <a:t>- #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      </a:t>
            </a:r>
          </a:p>
          <a:p>
            <a:r>
              <a:rPr lang="en-US" sz="2400" dirty="0"/>
              <a:t>Reverse half-strand   219518   201634     </a:t>
            </a:r>
            <a:r>
              <a:rPr lang="en-US" sz="2400" b="1" dirty="0"/>
              <a:t>-17884</a:t>
            </a:r>
          </a:p>
          <a:p>
            <a:r>
              <a:rPr lang="en-US" sz="2400" dirty="0"/>
              <a:t>Forward half-strand  207901   211607       </a:t>
            </a:r>
            <a:r>
              <a:rPr lang="en-US" sz="2400" b="1" dirty="0"/>
              <a:t>+3706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Difference                   </a:t>
            </a:r>
            <a:r>
              <a:rPr lang="en-US" sz="2400" b="1" dirty="0">
                <a:solidFill>
                  <a:srgbClr val="FF0000"/>
                </a:solidFill>
              </a:rPr>
              <a:t>+11617</a:t>
            </a:r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b="1" dirty="0">
                <a:solidFill>
                  <a:srgbClr val="0000FF"/>
                </a:solidFill>
              </a:rPr>
              <a:t>-9973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94157-D2CF-884C-9374-6D135400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ounded Rectangle 3"/>
          <p:cNvSpPr/>
          <p:nvPr/>
        </p:nvSpPr>
        <p:spPr>
          <a:xfrm>
            <a:off x="1351280" y="1473200"/>
            <a:ext cx="6441440" cy="392176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1524000" y="1666240"/>
            <a:ext cx="6085840" cy="3535680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608191" y="108712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44191" y="165784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08191" y="165608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342511" y="110386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1632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7001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371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7740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110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480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849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9219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588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9958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328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697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6067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1436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6806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176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968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4337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970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076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0446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816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85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6555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1924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7294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664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8033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38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>
          <a:xfrm rot="1020000">
            <a:off x="1857686" y="517775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 rot="2580000">
            <a:off x="1604027" y="50505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1740000">
            <a:off x="1715787" y="512834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2880000">
            <a:off x="1512587" y="49489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3720000">
            <a:off x="1441467" y="481685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42480" y="5201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9617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49872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03568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57264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10960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6465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7" name="Rectangle 56"/>
          <p:cNvSpPr/>
          <p:nvPr/>
        </p:nvSpPr>
        <p:spPr>
          <a:xfrm rot="8700000">
            <a:off x="7433334" y="506502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8" name="Rectangle 57"/>
          <p:cNvSpPr/>
          <p:nvPr/>
        </p:nvSpPr>
        <p:spPr>
          <a:xfrm rot="20280000">
            <a:off x="7294880" y="515112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9" name="Rectangle 58"/>
          <p:cNvSpPr/>
          <p:nvPr/>
        </p:nvSpPr>
        <p:spPr>
          <a:xfrm rot="7800000">
            <a:off x="7543800" y="495643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0" name="Rectangle 59"/>
          <p:cNvSpPr/>
          <p:nvPr/>
        </p:nvSpPr>
        <p:spPr>
          <a:xfrm rot="7080000">
            <a:off x="7630224" y="482390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1" name="Rectangle 60"/>
          <p:cNvSpPr/>
          <p:nvPr/>
        </p:nvSpPr>
        <p:spPr>
          <a:xfrm rot="5400000">
            <a:off x="7654544" y="468584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5" name="Rectangle 64"/>
          <p:cNvSpPr/>
          <p:nvPr/>
        </p:nvSpPr>
        <p:spPr>
          <a:xfrm rot="5400000">
            <a:off x="7654544" y="45402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7654544" y="43947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7" name="Rectangle 66"/>
          <p:cNvSpPr/>
          <p:nvPr/>
        </p:nvSpPr>
        <p:spPr>
          <a:xfrm rot="5400000">
            <a:off x="7654544" y="424917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7654544" y="410361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7654544" y="39580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0" name="Rectangle 69"/>
          <p:cNvSpPr/>
          <p:nvPr/>
        </p:nvSpPr>
        <p:spPr>
          <a:xfrm rot="5400000">
            <a:off x="7654544" y="38125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1" name="Rectangle 70"/>
          <p:cNvSpPr/>
          <p:nvPr/>
        </p:nvSpPr>
        <p:spPr>
          <a:xfrm rot="5400000">
            <a:off x="7654544" y="366695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654544" y="352139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3" name="Rectangle 72"/>
          <p:cNvSpPr/>
          <p:nvPr/>
        </p:nvSpPr>
        <p:spPr>
          <a:xfrm rot="5400000">
            <a:off x="7654544" y="337584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7654544" y="323028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7654544" y="308473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7654544" y="29391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7654544" y="279362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7654544" y="264806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7654544" y="2502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7654544" y="235695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7654544" y="221140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2" name="Rectangle 81"/>
          <p:cNvSpPr/>
          <p:nvPr/>
        </p:nvSpPr>
        <p:spPr>
          <a:xfrm rot="5400000">
            <a:off x="7654544" y="20658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3" name="Rectangle 82"/>
          <p:cNvSpPr>
            <a:spLocks/>
          </p:cNvSpPr>
          <p:nvPr/>
        </p:nvSpPr>
        <p:spPr>
          <a:xfrm rot="3720000">
            <a:off x="7595181" y="17827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4" name="Rectangle 83"/>
          <p:cNvSpPr>
            <a:spLocks/>
          </p:cNvSpPr>
          <p:nvPr/>
        </p:nvSpPr>
        <p:spPr>
          <a:xfrm rot="2880000">
            <a:off x="7493317" y="1640178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5" name="Rectangle 84"/>
          <p:cNvSpPr>
            <a:spLocks/>
          </p:cNvSpPr>
          <p:nvPr/>
        </p:nvSpPr>
        <p:spPr>
          <a:xfrm rot="1740000">
            <a:off x="7362104" y="154947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6" name="Rectangle 85"/>
          <p:cNvSpPr>
            <a:spLocks/>
          </p:cNvSpPr>
          <p:nvPr/>
        </p:nvSpPr>
        <p:spPr>
          <a:xfrm rot="4560000">
            <a:off x="7625660" y="193338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7" name="Rectangle 86"/>
          <p:cNvSpPr/>
          <p:nvPr/>
        </p:nvSpPr>
        <p:spPr>
          <a:xfrm rot="4620000">
            <a:off x="1403040" y="46926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8" name="Rectangle 87"/>
          <p:cNvSpPr/>
          <p:nvPr/>
        </p:nvSpPr>
        <p:spPr>
          <a:xfrm rot="5400000">
            <a:off x="1398016" y="45471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1398016" y="44015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0" name="Rectangle 89"/>
          <p:cNvSpPr/>
          <p:nvPr/>
        </p:nvSpPr>
        <p:spPr>
          <a:xfrm rot="5400000">
            <a:off x="1398016" y="42560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1398016" y="41104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1398016" y="39649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1398016" y="381934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4" name="Rectangle 93"/>
          <p:cNvSpPr/>
          <p:nvPr/>
        </p:nvSpPr>
        <p:spPr>
          <a:xfrm rot="5400000">
            <a:off x="1398016" y="367379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5" name="Rectangle 94"/>
          <p:cNvSpPr/>
          <p:nvPr/>
        </p:nvSpPr>
        <p:spPr>
          <a:xfrm rot="5400000">
            <a:off x="1398016" y="35282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6" name="Rectangle 95"/>
          <p:cNvSpPr/>
          <p:nvPr/>
        </p:nvSpPr>
        <p:spPr>
          <a:xfrm rot="5400000">
            <a:off x="1398016" y="33826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1398016" y="323712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8" name="Rectangle 97"/>
          <p:cNvSpPr/>
          <p:nvPr/>
        </p:nvSpPr>
        <p:spPr>
          <a:xfrm rot="5400000">
            <a:off x="1398016" y="30915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9" name="Rectangle 98"/>
          <p:cNvSpPr/>
          <p:nvPr/>
        </p:nvSpPr>
        <p:spPr>
          <a:xfrm rot="5400000">
            <a:off x="1398016" y="29460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0" name="Rectangle 99"/>
          <p:cNvSpPr/>
          <p:nvPr/>
        </p:nvSpPr>
        <p:spPr>
          <a:xfrm rot="5400000">
            <a:off x="1398016" y="28004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1" name="Rectangle 100"/>
          <p:cNvSpPr/>
          <p:nvPr/>
        </p:nvSpPr>
        <p:spPr>
          <a:xfrm rot="5400000">
            <a:off x="1398016" y="26549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2" name="Rectangle 101"/>
          <p:cNvSpPr/>
          <p:nvPr/>
        </p:nvSpPr>
        <p:spPr>
          <a:xfrm rot="5400000">
            <a:off x="1398016" y="250935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3" name="Rectangle 102"/>
          <p:cNvSpPr/>
          <p:nvPr/>
        </p:nvSpPr>
        <p:spPr>
          <a:xfrm rot="5400000">
            <a:off x="1398016" y="23637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1398016" y="2218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5" name="Rectangle 104"/>
          <p:cNvSpPr/>
          <p:nvPr/>
        </p:nvSpPr>
        <p:spPr>
          <a:xfrm rot="5400000">
            <a:off x="1398016" y="207268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7" name="Rectangle 106"/>
          <p:cNvSpPr/>
          <p:nvPr/>
        </p:nvSpPr>
        <p:spPr>
          <a:xfrm rot="19500000">
            <a:off x="1645377" y="159786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8" name="Rectangle 107"/>
          <p:cNvSpPr/>
          <p:nvPr/>
        </p:nvSpPr>
        <p:spPr>
          <a:xfrm rot="9480000">
            <a:off x="1783831" y="153005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9" name="Rectangle 108"/>
          <p:cNvSpPr/>
          <p:nvPr/>
        </p:nvSpPr>
        <p:spPr>
          <a:xfrm rot="18600000">
            <a:off x="1534911" y="170644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0" name="Rectangle 109"/>
          <p:cNvSpPr/>
          <p:nvPr/>
        </p:nvSpPr>
        <p:spPr>
          <a:xfrm rot="17880000">
            <a:off x="1448487" y="18389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065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6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146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687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7227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768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4309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849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13901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307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4712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0118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55236" y="1481328"/>
            <a:ext cx="71120" cy="16459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40929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26334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11740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97145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255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795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336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3876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417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0957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498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8038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579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5120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660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444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84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4525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05736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432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7" name="Rectangle 146"/>
          <p:cNvSpPr/>
          <p:nvPr/>
        </p:nvSpPr>
        <p:spPr>
          <a:xfrm rot="20760000">
            <a:off x="1902136" y="15016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046976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00672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1" name="Rectangle 150"/>
          <p:cNvSpPr/>
          <p:nvPr/>
        </p:nvSpPr>
        <p:spPr>
          <a:xfrm rot="960000">
            <a:off x="7220751" y="150821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8" name="Freeform 157"/>
          <p:cNvSpPr/>
          <p:nvPr/>
        </p:nvSpPr>
        <p:spPr bwMode="white">
          <a:xfrm>
            <a:off x="4531360" y="1663348"/>
            <a:ext cx="307848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3545840">
                <a:moveTo>
                  <a:pt x="50800" y="0"/>
                </a:moveTo>
                <a:lnTo>
                  <a:pt x="2489188" y="10160"/>
                </a:lnTo>
                <a:cubicBezTo>
                  <a:pt x="2814645" y="10160"/>
                  <a:pt x="3078480" y="273995"/>
                  <a:pt x="3078480" y="599452"/>
                </a:cubicBezTo>
                <a:lnTo>
                  <a:pt x="3078480" y="2956548"/>
                </a:lnTo>
                <a:cubicBezTo>
                  <a:pt x="3078480" y="3282005"/>
                  <a:pt x="2814645" y="3545840"/>
                  <a:pt x="2489188" y="3545840"/>
                </a:cubicBezTo>
                <a:lnTo>
                  <a:pt x="0" y="353568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62" name="6-Point Star 161"/>
          <p:cNvSpPr/>
          <p:nvPr/>
        </p:nvSpPr>
        <p:spPr>
          <a:xfrm>
            <a:off x="4429096" y="509670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5647971" y="1466616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3439668" y="1662867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reeform 167"/>
          <p:cNvSpPr/>
          <p:nvPr/>
        </p:nvSpPr>
        <p:spPr bwMode="white">
          <a:xfrm>
            <a:off x="1351279" y="1468204"/>
            <a:ext cx="3224097" cy="3926756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506976" y="136798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0" name="6-Point Star 169"/>
          <p:cNvSpPr/>
          <p:nvPr/>
        </p:nvSpPr>
        <p:spPr>
          <a:xfrm>
            <a:off x="4429096" y="528974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335686" y="1719593"/>
            <a:ext cx="1166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Palatino"/>
                <a:cs typeface="Palatino"/>
              </a:rPr>
              <a:t>oriC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510744" y="157442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232010" y="4721999"/>
            <a:ext cx="11988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Palatino"/>
                <a:cs typeface="Palatino"/>
              </a:rPr>
              <a:t>terC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5" name="Title 1"/>
          <p:cNvSpPr txBox="1">
            <a:spLocks/>
          </p:cNvSpPr>
          <p:nvPr/>
        </p:nvSpPr>
        <p:spPr>
          <a:xfrm>
            <a:off x="228600" y="-228600"/>
            <a:ext cx="8650669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Take a Walk Along the Genome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2701817"/>
            <a:ext cx="112181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 high</a:t>
            </a:r>
          </a:p>
          <a:p>
            <a:r>
              <a:rPr lang="en-US" dirty="0">
                <a:solidFill>
                  <a:srgbClr val="FF0000"/>
                </a:solidFill>
              </a:rPr>
              <a:t>G low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022187" y="2667000"/>
            <a:ext cx="112181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 low</a:t>
            </a:r>
          </a:p>
          <a:p>
            <a:r>
              <a:rPr lang="en-US" b="1" dirty="0">
                <a:solidFill>
                  <a:srgbClr val="7030A0"/>
                </a:solidFill>
              </a:rPr>
              <a:t>G high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60" name="Freeform 159"/>
          <p:cNvSpPr/>
          <p:nvPr/>
        </p:nvSpPr>
        <p:spPr bwMode="white">
          <a:xfrm>
            <a:off x="1143000" y="1155467"/>
            <a:ext cx="3483356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867400"/>
            <a:ext cx="38862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 high/G low </a:t>
            </a:r>
            <a:r>
              <a:rPr lang="en-US" dirty="0"/>
              <a:t>→ #G-#C is </a:t>
            </a:r>
            <a:r>
              <a:rPr lang="en-US" dirty="0">
                <a:solidFill>
                  <a:srgbClr val="FF0000"/>
                </a:solidFill>
              </a:rPr>
              <a:t>decreasing </a:t>
            </a:r>
            <a:r>
              <a:rPr lang="en-US" dirty="0"/>
              <a:t>as we walk along the </a:t>
            </a: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/>
              <a:t> half-strand </a:t>
            </a:r>
          </a:p>
        </p:txBody>
      </p:sp>
      <p:sp>
        <p:nvSpPr>
          <p:cNvPr id="163" name="Freeform 162"/>
          <p:cNvSpPr/>
          <p:nvPr/>
        </p:nvSpPr>
        <p:spPr bwMode="white">
          <a:xfrm flipH="1">
            <a:off x="4571070" y="1174677"/>
            <a:ext cx="3387172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rgbClr val="7030A0">
              <a:alpha val="0"/>
            </a:srgbClr>
          </a:solidFill>
          <a:ln w="76200">
            <a:solidFill>
              <a:srgbClr val="7030A0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572000" y="5888887"/>
            <a:ext cx="459215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660066"/>
                </a:solidFill>
              </a:rPr>
              <a:t>C low/G high </a:t>
            </a:r>
            <a:r>
              <a:rPr lang="en-US" sz="2000" b="1" dirty="0"/>
              <a:t>→ #G-#C is </a:t>
            </a:r>
            <a:r>
              <a:rPr lang="en-US" sz="2000" b="1" dirty="0">
                <a:solidFill>
                  <a:srgbClr val="7030A0"/>
                </a:solidFill>
              </a:rPr>
              <a:t>increasing </a:t>
            </a:r>
            <a:r>
              <a:rPr lang="en-US" sz="2000" b="1" dirty="0"/>
              <a:t> </a:t>
            </a:r>
          </a:p>
          <a:p>
            <a:pPr algn="ctr"/>
            <a:r>
              <a:rPr lang="en-US" sz="2000" b="1" dirty="0"/>
              <a:t>as we walk  along the </a:t>
            </a:r>
            <a:r>
              <a:rPr lang="en-US" sz="2000" b="1" dirty="0">
                <a:solidFill>
                  <a:srgbClr val="660066"/>
                </a:solidFill>
              </a:rPr>
              <a:t>forward</a:t>
            </a:r>
            <a:r>
              <a:rPr lang="en-US" sz="2000" b="1" dirty="0"/>
              <a:t> half-strand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85800"/>
            <a:ext cx="310235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#G-#C is </a:t>
            </a:r>
            <a:r>
              <a:rPr lang="en-US" sz="2400" dirty="0">
                <a:solidFill>
                  <a:srgbClr val="FF0000"/>
                </a:solidFill>
              </a:rPr>
              <a:t>decreasing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876800" y="685800"/>
            <a:ext cx="3124200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</a:rPr>
              <a:t>#G-#C is </a:t>
            </a:r>
            <a:r>
              <a:rPr lang="en-US" sz="2600" b="1" dirty="0">
                <a:solidFill>
                  <a:srgbClr val="7030A0"/>
                </a:solidFill>
              </a:rPr>
              <a:t>increasing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9587" y="2622828"/>
            <a:ext cx="5885649" cy="1415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you walk along the genome and see that  #G-#C have been </a:t>
            </a:r>
            <a:r>
              <a:rPr lang="en-US" sz="2000" dirty="0">
                <a:solidFill>
                  <a:srgbClr val="FF0000"/>
                </a:solidFill>
              </a:rPr>
              <a:t>decreasing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then suddenly starts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increasing</a:t>
            </a:r>
            <a:r>
              <a:rPr lang="en-US" sz="2000" dirty="0">
                <a:solidFill>
                  <a:srgbClr val="7030A0"/>
                </a:solidFill>
              </a:rPr>
              <a:t>.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800" b="1" dirty="0"/>
              <a:t>   WHERE ARE YOU IN THE  GENOME?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1D4C-3D06-F34F-9D07-4EF1FEF6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6" grpId="0"/>
      <p:bldP spid="160" grpId="0" animBg="1"/>
      <p:bldP spid="163" grpId="0" animBg="1"/>
      <p:bldP spid="7" grpId="0"/>
      <p:bldP spid="159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ounded Rectangle 3"/>
          <p:cNvSpPr/>
          <p:nvPr/>
        </p:nvSpPr>
        <p:spPr>
          <a:xfrm>
            <a:off x="1351280" y="1473200"/>
            <a:ext cx="6441440" cy="392176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1524000" y="1666240"/>
            <a:ext cx="6085840" cy="3535680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608191" y="108712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44191" y="165784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08191" y="165608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342511" y="110386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1632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7001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371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7740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110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480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849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9219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588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9958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328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697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6067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1436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6806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176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968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4337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970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076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0446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816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85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6555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1924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7294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664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8033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38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>
          <a:xfrm rot="1020000">
            <a:off x="1857686" y="517775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 rot="2580000">
            <a:off x="1604027" y="50505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1740000">
            <a:off x="1715787" y="512834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2880000">
            <a:off x="1512587" y="49489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3720000">
            <a:off x="1441467" y="481685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42480" y="5201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9617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49872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03568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57264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10960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6465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7" name="Rectangle 56"/>
          <p:cNvSpPr/>
          <p:nvPr/>
        </p:nvSpPr>
        <p:spPr>
          <a:xfrm rot="8700000">
            <a:off x="7433334" y="506502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8" name="Rectangle 57"/>
          <p:cNvSpPr/>
          <p:nvPr/>
        </p:nvSpPr>
        <p:spPr>
          <a:xfrm rot="20280000">
            <a:off x="7294880" y="515112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9" name="Rectangle 58"/>
          <p:cNvSpPr/>
          <p:nvPr/>
        </p:nvSpPr>
        <p:spPr>
          <a:xfrm rot="7800000">
            <a:off x="7543800" y="495643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0" name="Rectangle 59"/>
          <p:cNvSpPr/>
          <p:nvPr/>
        </p:nvSpPr>
        <p:spPr>
          <a:xfrm rot="7080000">
            <a:off x="7630224" y="482390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1" name="Rectangle 60"/>
          <p:cNvSpPr/>
          <p:nvPr/>
        </p:nvSpPr>
        <p:spPr>
          <a:xfrm rot="5400000">
            <a:off x="7654544" y="468584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5" name="Rectangle 64"/>
          <p:cNvSpPr/>
          <p:nvPr/>
        </p:nvSpPr>
        <p:spPr>
          <a:xfrm rot="5400000">
            <a:off x="7654544" y="45402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7654544" y="43947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7" name="Rectangle 66"/>
          <p:cNvSpPr/>
          <p:nvPr/>
        </p:nvSpPr>
        <p:spPr>
          <a:xfrm rot="5400000">
            <a:off x="7654544" y="424917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7654544" y="410361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7654544" y="39580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0" name="Rectangle 69"/>
          <p:cNvSpPr/>
          <p:nvPr/>
        </p:nvSpPr>
        <p:spPr>
          <a:xfrm rot="5400000">
            <a:off x="7654544" y="38125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1" name="Rectangle 70"/>
          <p:cNvSpPr/>
          <p:nvPr/>
        </p:nvSpPr>
        <p:spPr>
          <a:xfrm rot="5400000">
            <a:off x="7654544" y="366695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654544" y="352139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3" name="Rectangle 72"/>
          <p:cNvSpPr/>
          <p:nvPr/>
        </p:nvSpPr>
        <p:spPr>
          <a:xfrm rot="5400000">
            <a:off x="7654544" y="337584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7654544" y="323028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7654544" y="308473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7654544" y="29391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7654544" y="279362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7654544" y="264806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7654544" y="2502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7654544" y="235695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7654544" y="221140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2" name="Rectangle 81"/>
          <p:cNvSpPr/>
          <p:nvPr/>
        </p:nvSpPr>
        <p:spPr>
          <a:xfrm rot="5400000">
            <a:off x="7654544" y="20658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3" name="Rectangle 82"/>
          <p:cNvSpPr>
            <a:spLocks/>
          </p:cNvSpPr>
          <p:nvPr/>
        </p:nvSpPr>
        <p:spPr>
          <a:xfrm rot="3720000">
            <a:off x="7595181" y="17827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4" name="Rectangle 83"/>
          <p:cNvSpPr>
            <a:spLocks/>
          </p:cNvSpPr>
          <p:nvPr/>
        </p:nvSpPr>
        <p:spPr>
          <a:xfrm rot="2880000">
            <a:off x="7493317" y="1640178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5" name="Rectangle 84"/>
          <p:cNvSpPr>
            <a:spLocks/>
          </p:cNvSpPr>
          <p:nvPr/>
        </p:nvSpPr>
        <p:spPr>
          <a:xfrm rot="1740000">
            <a:off x="7362104" y="154947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6" name="Rectangle 85"/>
          <p:cNvSpPr>
            <a:spLocks/>
          </p:cNvSpPr>
          <p:nvPr/>
        </p:nvSpPr>
        <p:spPr>
          <a:xfrm rot="4560000">
            <a:off x="7625660" y="193338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7" name="Rectangle 86"/>
          <p:cNvSpPr/>
          <p:nvPr/>
        </p:nvSpPr>
        <p:spPr>
          <a:xfrm rot="4620000">
            <a:off x="1403040" y="46926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8" name="Rectangle 87"/>
          <p:cNvSpPr/>
          <p:nvPr/>
        </p:nvSpPr>
        <p:spPr>
          <a:xfrm rot="5400000">
            <a:off x="1398016" y="45471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1398016" y="44015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0" name="Rectangle 89"/>
          <p:cNvSpPr/>
          <p:nvPr/>
        </p:nvSpPr>
        <p:spPr>
          <a:xfrm rot="5400000">
            <a:off x="1398016" y="42560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1398016" y="41104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1398016" y="39649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1398016" y="381934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4" name="Rectangle 93"/>
          <p:cNvSpPr/>
          <p:nvPr/>
        </p:nvSpPr>
        <p:spPr>
          <a:xfrm rot="5400000">
            <a:off x="1398016" y="367379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5" name="Rectangle 94"/>
          <p:cNvSpPr/>
          <p:nvPr/>
        </p:nvSpPr>
        <p:spPr>
          <a:xfrm rot="5400000">
            <a:off x="1398016" y="35282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6" name="Rectangle 95"/>
          <p:cNvSpPr/>
          <p:nvPr/>
        </p:nvSpPr>
        <p:spPr>
          <a:xfrm rot="5400000">
            <a:off x="1398016" y="33826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1398016" y="323712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8" name="Rectangle 97"/>
          <p:cNvSpPr/>
          <p:nvPr/>
        </p:nvSpPr>
        <p:spPr>
          <a:xfrm rot="5400000">
            <a:off x="1398016" y="30915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9" name="Rectangle 98"/>
          <p:cNvSpPr/>
          <p:nvPr/>
        </p:nvSpPr>
        <p:spPr>
          <a:xfrm rot="5400000">
            <a:off x="1398016" y="29460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0" name="Rectangle 99"/>
          <p:cNvSpPr/>
          <p:nvPr/>
        </p:nvSpPr>
        <p:spPr>
          <a:xfrm rot="5400000">
            <a:off x="1398016" y="28004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1" name="Rectangle 100"/>
          <p:cNvSpPr/>
          <p:nvPr/>
        </p:nvSpPr>
        <p:spPr>
          <a:xfrm rot="5400000">
            <a:off x="1398016" y="26549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2" name="Rectangle 101"/>
          <p:cNvSpPr/>
          <p:nvPr/>
        </p:nvSpPr>
        <p:spPr>
          <a:xfrm rot="5400000">
            <a:off x="1398016" y="250935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3" name="Rectangle 102"/>
          <p:cNvSpPr/>
          <p:nvPr/>
        </p:nvSpPr>
        <p:spPr>
          <a:xfrm rot="5400000">
            <a:off x="1398016" y="23637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1398016" y="2218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5" name="Rectangle 104"/>
          <p:cNvSpPr/>
          <p:nvPr/>
        </p:nvSpPr>
        <p:spPr>
          <a:xfrm rot="5400000">
            <a:off x="1398016" y="207268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7" name="Rectangle 106"/>
          <p:cNvSpPr/>
          <p:nvPr/>
        </p:nvSpPr>
        <p:spPr>
          <a:xfrm rot="19500000">
            <a:off x="1645377" y="159786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8" name="Rectangle 107"/>
          <p:cNvSpPr/>
          <p:nvPr/>
        </p:nvSpPr>
        <p:spPr>
          <a:xfrm rot="9480000">
            <a:off x="1783831" y="153005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9" name="Rectangle 108"/>
          <p:cNvSpPr/>
          <p:nvPr/>
        </p:nvSpPr>
        <p:spPr>
          <a:xfrm rot="18600000">
            <a:off x="1534911" y="170644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0" name="Rectangle 109"/>
          <p:cNvSpPr/>
          <p:nvPr/>
        </p:nvSpPr>
        <p:spPr>
          <a:xfrm rot="17880000">
            <a:off x="1448487" y="18389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065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6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146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687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7227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768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4309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849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13901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307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4712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0118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55236" y="1481328"/>
            <a:ext cx="71120" cy="16459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40929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26334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11740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97145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255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795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336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3876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417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0957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498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8038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579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5120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660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444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84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4525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05736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432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7" name="Rectangle 146"/>
          <p:cNvSpPr/>
          <p:nvPr/>
        </p:nvSpPr>
        <p:spPr>
          <a:xfrm rot="20760000">
            <a:off x="1902136" y="15016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046976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00672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1" name="Rectangle 150"/>
          <p:cNvSpPr/>
          <p:nvPr/>
        </p:nvSpPr>
        <p:spPr>
          <a:xfrm rot="960000">
            <a:off x="7220751" y="150821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8" name="Freeform 157"/>
          <p:cNvSpPr/>
          <p:nvPr/>
        </p:nvSpPr>
        <p:spPr bwMode="white">
          <a:xfrm>
            <a:off x="4531360" y="1663348"/>
            <a:ext cx="307848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3545840">
                <a:moveTo>
                  <a:pt x="50800" y="0"/>
                </a:moveTo>
                <a:lnTo>
                  <a:pt x="2489188" y="10160"/>
                </a:lnTo>
                <a:cubicBezTo>
                  <a:pt x="2814645" y="10160"/>
                  <a:pt x="3078480" y="273995"/>
                  <a:pt x="3078480" y="599452"/>
                </a:cubicBezTo>
                <a:lnTo>
                  <a:pt x="3078480" y="2956548"/>
                </a:lnTo>
                <a:cubicBezTo>
                  <a:pt x="3078480" y="3282005"/>
                  <a:pt x="2814645" y="3545840"/>
                  <a:pt x="2489188" y="3545840"/>
                </a:cubicBezTo>
                <a:lnTo>
                  <a:pt x="0" y="353568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62" name="6-Point Star 161"/>
          <p:cNvSpPr/>
          <p:nvPr/>
        </p:nvSpPr>
        <p:spPr>
          <a:xfrm>
            <a:off x="4429096" y="509670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5647971" y="1466616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3439668" y="1662867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reeform 167"/>
          <p:cNvSpPr/>
          <p:nvPr/>
        </p:nvSpPr>
        <p:spPr bwMode="white">
          <a:xfrm>
            <a:off x="1351279" y="1468204"/>
            <a:ext cx="3224097" cy="3926756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506976" y="136798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0" name="6-Point Star 169"/>
          <p:cNvSpPr/>
          <p:nvPr/>
        </p:nvSpPr>
        <p:spPr>
          <a:xfrm>
            <a:off x="4429096" y="528974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335686" y="1719593"/>
            <a:ext cx="1166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Palatino"/>
                <a:cs typeface="Palatino"/>
              </a:rPr>
              <a:t>oriC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510744" y="157442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232010" y="4721999"/>
            <a:ext cx="11988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Palatino"/>
                <a:cs typeface="Palatino"/>
              </a:rPr>
              <a:t>terC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5" name="Title 1"/>
          <p:cNvSpPr txBox="1">
            <a:spLocks/>
          </p:cNvSpPr>
          <p:nvPr/>
        </p:nvSpPr>
        <p:spPr>
          <a:xfrm>
            <a:off x="228600" y="-228600"/>
            <a:ext cx="8650669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Take a Walk Along the Genome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2701817"/>
            <a:ext cx="112181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 high</a:t>
            </a:r>
          </a:p>
          <a:p>
            <a:r>
              <a:rPr lang="en-US" b="1" dirty="0">
                <a:solidFill>
                  <a:srgbClr val="FF0000"/>
                </a:solidFill>
              </a:rPr>
              <a:t>G low</a:t>
            </a:r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022187" y="2667000"/>
            <a:ext cx="112181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 low</a:t>
            </a:r>
          </a:p>
          <a:p>
            <a:r>
              <a:rPr lang="en-US" dirty="0">
                <a:solidFill>
                  <a:srgbClr val="0000FF"/>
                </a:solidFill>
              </a:rPr>
              <a:t>G high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60" name="Freeform 159"/>
          <p:cNvSpPr/>
          <p:nvPr/>
        </p:nvSpPr>
        <p:spPr bwMode="white">
          <a:xfrm>
            <a:off x="1143000" y="1155467"/>
            <a:ext cx="3483356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rgbClr val="0000FF">
              <a:alpha val="0"/>
            </a:srgbClr>
          </a:solidFill>
          <a:ln w="73025">
            <a:solidFill>
              <a:srgbClr val="0000FF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874326"/>
            <a:ext cx="4191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 high/G low </a:t>
            </a:r>
            <a:r>
              <a:rPr lang="en-US" b="1" dirty="0"/>
              <a:t>→ #G - #C is </a:t>
            </a:r>
            <a:r>
              <a:rPr lang="en-US" b="1" dirty="0">
                <a:solidFill>
                  <a:srgbClr val="0000FF"/>
                </a:solidFill>
              </a:rPr>
              <a:t>DECREASING</a:t>
            </a:r>
            <a:r>
              <a:rPr lang="en-US" b="1" dirty="0"/>
              <a:t> as we walk along the </a:t>
            </a:r>
            <a:r>
              <a:rPr lang="en-US" b="1" dirty="0">
                <a:solidFill>
                  <a:srgbClr val="0000FF"/>
                </a:solidFill>
              </a:rPr>
              <a:t>REVERSE</a:t>
            </a:r>
            <a:r>
              <a:rPr lang="en-US" b="1" dirty="0"/>
              <a:t> half-strand </a:t>
            </a:r>
          </a:p>
        </p:txBody>
      </p:sp>
      <p:sp>
        <p:nvSpPr>
          <p:cNvPr id="163" name="Freeform 162"/>
          <p:cNvSpPr/>
          <p:nvPr/>
        </p:nvSpPr>
        <p:spPr bwMode="white">
          <a:xfrm flipH="1">
            <a:off x="4571070" y="1174677"/>
            <a:ext cx="3387172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rgbClr val="7030A0">
              <a:alpha val="0"/>
            </a:srgbClr>
          </a:solidFill>
          <a:ln w="28575">
            <a:solidFill>
              <a:srgbClr val="0000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69074" y="5867400"/>
            <a:ext cx="438090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 low/G high </a:t>
            </a:r>
            <a:r>
              <a:rPr lang="en-US" dirty="0"/>
              <a:t>→ #G - #C is </a:t>
            </a:r>
            <a:r>
              <a:rPr lang="en-US" dirty="0">
                <a:solidFill>
                  <a:srgbClr val="0000FF"/>
                </a:solidFill>
              </a:rPr>
              <a:t>INCREASING  </a:t>
            </a:r>
          </a:p>
          <a:p>
            <a:r>
              <a:rPr lang="en-US" dirty="0"/>
              <a:t>as we walk  along the </a:t>
            </a:r>
            <a:r>
              <a:rPr lang="en-US" dirty="0">
                <a:solidFill>
                  <a:srgbClr val="0000FF"/>
                </a:solidFill>
              </a:rPr>
              <a:t>FORWARD</a:t>
            </a:r>
            <a:r>
              <a:rPr lang="en-US" dirty="0"/>
              <a:t> half-strand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85800"/>
            <a:ext cx="310235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#G - #C</a:t>
            </a:r>
            <a:r>
              <a:rPr lang="en-US" sz="2400" b="1" dirty="0"/>
              <a:t> is </a:t>
            </a:r>
            <a:r>
              <a:rPr lang="en-US" sz="2400" b="1" dirty="0">
                <a:solidFill>
                  <a:srgbClr val="0000FF"/>
                </a:solidFill>
              </a:rPr>
              <a:t>DECREASING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876800" y="685800"/>
            <a:ext cx="30480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#G - #C </a:t>
            </a:r>
            <a:r>
              <a:rPr lang="en-US" sz="2400" dirty="0">
                <a:solidFill>
                  <a:srgbClr val="000000"/>
                </a:solidFill>
              </a:rPr>
              <a:t>is </a:t>
            </a:r>
            <a:r>
              <a:rPr lang="en-US" sz="2400" dirty="0">
                <a:solidFill>
                  <a:srgbClr val="0000FF"/>
                </a:solidFill>
              </a:rPr>
              <a:t>INCREASING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600200" y="2895600"/>
            <a:ext cx="5867399" cy="1415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You walk along the genome and see that  #G - #C have been </a:t>
            </a:r>
            <a:r>
              <a:rPr lang="en-US" sz="2000" dirty="0">
                <a:solidFill>
                  <a:srgbClr val="FF0000"/>
                </a:solidFill>
              </a:rPr>
              <a:t>decreasing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then suddenly starts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increasing</a:t>
            </a:r>
            <a:r>
              <a:rPr lang="en-US" sz="2000" dirty="0">
                <a:solidFill>
                  <a:srgbClr val="7030A0"/>
                </a:solidFill>
              </a:rPr>
              <a:t>.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800" b="1" dirty="0"/>
              <a:t>   WHERE ARE YOU IN THE  GENOME?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20B2A-7C72-5D4B-9719-A4E1F79D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6" grpId="0"/>
      <p:bldP spid="160" grpId="0" animBg="1"/>
      <p:bldP spid="163" grpId="0" animBg="1"/>
      <p:bldP spid="7" grpId="0"/>
      <p:bldP spid="159" grpId="0"/>
      <p:bldP spid="1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ounded Rectangle 3"/>
          <p:cNvSpPr/>
          <p:nvPr/>
        </p:nvSpPr>
        <p:spPr>
          <a:xfrm>
            <a:off x="1351280" y="1473200"/>
            <a:ext cx="6441440" cy="3921760"/>
          </a:xfrm>
          <a:prstGeom prst="roundRect">
            <a:avLst/>
          </a:prstGeom>
          <a:ln w="317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1524000" y="1666240"/>
            <a:ext cx="6085840" cy="3535680"/>
          </a:xfrm>
          <a:prstGeom prst="roundRect">
            <a:avLst/>
          </a:prstGeom>
          <a:ln w="3175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608191" y="108712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344191" y="1657843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3’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08191" y="1656080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342511" y="1103868"/>
            <a:ext cx="50812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5’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1632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7001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371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7740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110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480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849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9219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588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9958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328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6976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60672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14368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68064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1760" y="52120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968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4337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970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076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0446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816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85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6555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19248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72944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6640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80336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3872" y="52203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>
          <a:xfrm rot="1020000">
            <a:off x="1857686" y="517775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>
          <a:xfrm rot="2580000">
            <a:off x="1604027" y="50505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rot="1740000">
            <a:off x="1715787" y="512834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rot="2880000">
            <a:off x="1512587" y="494893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rot="3720000">
            <a:off x="1441467" y="4816856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42480" y="52019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9617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49872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03568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57264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10960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64656" y="5222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7" name="Rectangle 56"/>
          <p:cNvSpPr/>
          <p:nvPr/>
        </p:nvSpPr>
        <p:spPr>
          <a:xfrm rot="8700000">
            <a:off x="7433334" y="506502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8" name="Rectangle 57"/>
          <p:cNvSpPr/>
          <p:nvPr/>
        </p:nvSpPr>
        <p:spPr>
          <a:xfrm rot="20280000">
            <a:off x="7294880" y="515112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59" name="Rectangle 58"/>
          <p:cNvSpPr/>
          <p:nvPr/>
        </p:nvSpPr>
        <p:spPr>
          <a:xfrm rot="7800000">
            <a:off x="7543800" y="4956435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0" name="Rectangle 59"/>
          <p:cNvSpPr/>
          <p:nvPr/>
        </p:nvSpPr>
        <p:spPr>
          <a:xfrm rot="7080000">
            <a:off x="7630224" y="482390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1" name="Rectangle 60"/>
          <p:cNvSpPr/>
          <p:nvPr/>
        </p:nvSpPr>
        <p:spPr>
          <a:xfrm rot="5400000">
            <a:off x="7654544" y="4685844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5" name="Rectangle 64"/>
          <p:cNvSpPr/>
          <p:nvPr/>
        </p:nvSpPr>
        <p:spPr>
          <a:xfrm rot="5400000">
            <a:off x="7654544" y="45402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7654544" y="439472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7" name="Rectangle 66"/>
          <p:cNvSpPr/>
          <p:nvPr/>
        </p:nvSpPr>
        <p:spPr>
          <a:xfrm rot="5400000">
            <a:off x="7654544" y="424917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7654544" y="410361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7654544" y="395806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0" name="Rectangle 69"/>
          <p:cNvSpPr/>
          <p:nvPr/>
        </p:nvSpPr>
        <p:spPr>
          <a:xfrm rot="5400000">
            <a:off x="7654544" y="38125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1" name="Rectangle 70"/>
          <p:cNvSpPr/>
          <p:nvPr/>
        </p:nvSpPr>
        <p:spPr>
          <a:xfrm rot="5400000">
            <a:off x="7654544" y="366695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2" name="Rectangle 71"/>
          <p:cNvSpPr/>
          <p:nvPr/>
        </p:nvSpPr>
        <p:spPr>
          <a:xfrm rot="5400000">
            <a:off x="7654544" y="352139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3" name="Rectangle 72"/>
          <p:cNvSpPr/>
          <p:nvPr/>
        </p:nvSpPr>
        <p:spPr>
          <a:xfrm rot="5400000">
            <a:off x="7654544" y="337584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7654544" y="323028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7654544" y="308473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7654544" y="293917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7654544" y="279362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7654544" y="264806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79" name="Rectangle 78"/>
          <p:cNvSpPr/>
          <p:nvPr/>
        </p:nvSpPr>
        <p:spPr>
          <a:xfrm rot="5400000">
            <a:off x="7654544" y="250251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7654544" y="235695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7654544" y="221140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2" name="Rectangle 81"/>
          <p:cNvSpPr/>
          <p:nvPr/>
        </p:nvSpPr>
        <p:spPr>
          <a:xfrm rot="5400000">
            <a:off x="7654544" y="206584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3" name="Rectangle 82"/>
          <p:cNvSpPr>
            <a:spLocks/>
          </p:cNvSpPr>
          <p:nvPr/>
        </p:nvSpPr>
        <p:spPr>
          <a:xfrm rot="3720000">
            <a:off x="7595181" y="17827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4" name="Rectangle 83"/>
          <p:cNvSpPr>
            <a:spLocks/>
          </p:cNvSpPr>
          <p:nvPr/>
        </p:nvSpPr>
        <p:spPr>
          <a:xfrm rot="2880000">
            <a:off x="7493317" y="1640178"/>
            <a:ext cx="71120" cy="21945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5" name="Rectangle 84"/>
          <p:cNvSpPr>
            <a:spLocks/>
          </p:cNvSpPr>
          <p:nvPr/>
        </p:nvSpPr>
        <p:spPr>
          <a:xfrm rot="1740000">
            <a:off x="7362104" y="1549473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6" name="Rectangle 85"/>
          <p:cNvSpPr>
            <a:spLocks/>
          </p:cNvSpPr>
          <p:nvPr/>
        </p:nvSpPr>
        <p:spPr>
          <a:xfrm rot="4560000">
            <a:off x="7625660" y="1933380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7" name="Rectangle 86"/>
          <p:cNvSpPr/>
          <p:nvPr/>
        </p:nvSpPr>
        <p:spPr>
          <a:xfrm rot="4620000">
            <a:off x="1403040" y="4692682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8" name="Rectangle 87"/>
          <p:cNvSpPr/>
          <p:nvPr/>
        </p:nvSpPr>
        <p:spPr>
          <a:xfrm rot="5400000">
            <a:off x="1398016" y="454712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1398016" y="440156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0" name="Rectangle 89"/>
          <p:cNvSpPr/>
          <p:nvPr/>
        </p:nvSpPr>
        <p:spPr>
          <a:xfrm rot="5400000">
            <a:off x="1398016" y="425601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1398016" y="411045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1398016" y="396490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3" name="Rectangle 92"/>
          <p:cNvSpPr/>
          <p:nvPr/>
        </p:nvSpPr>
        <p:spPr>
          <a:xfrm rot="5400000">
            <a:off x="1398016" y="381934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4" name="Rectangle 93"/>
          <p:cNvSpPr/>
          <p:nvPr/>
        </p:nvSpPr>
        <p:spPr>
          <a:xfrm rot="5400000">
            <a:off x="1398016" y="367379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5" name="Rectangle 94"/>
          <p:cNvSpPr/>
          <p:nvPr/>
        </p:nvSpPr>
        <p:spPr>
          <a:xfrm rot="5400000">
            <a:off x="1398016" y="352823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6" name="Rectangle 95"/>
          <p:cNvSpPr/>
          <p:nvPr/>
        </p:nvSpPr>
        <p:spPr>
          <a:xfrm rot="5400000">
            <a:off x="1398016" y="338268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7" name="Rectangle 96"/>
          <p:cNvSpPr/>
          <p:nvPr/>
        </p:nvSpPr>
        <p:spPr>
          <a:xfrm rot="5400000">
            <a:off x="1398016" y="323712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8" name="Rectangle 97"/>
          <p:cNvSpPr/>
          <p:nvPr/>
        </p:nvSpPr>
        <p:spPr>
          <a:xfrm rot="5400000">
            <a:off x="1398016" y="309157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99" name="Rectangle 98"/>
          <p:cNvSpPr/>
          <p:nvPr/>
        </p:nvSpPr>
        <p:spPr>
          <a:xfrm rot="5400000">
            <a:off x="1398016" y="294601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0" name="Rectangle 99"/>
          <p:cNvSpPr/>
          <p:nvPr/>
        </p:nvSpPr>
        <p:spPr>
          <a:xfrm rot="5400000">
            <a:off x="1398016" y="280046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1" name="Rectangle 100"/>
          <p:cNvSpPr/>
          <p:nvPr/>
        </p:nvSpPr>
        <p:spPr>
          <a:xfrm rot="5400000">
            <a:off x="1398016" y="265490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2" name="Rectangle 101"/>
          <p:cNvSpPr/>
          <p:nvPr/>
        </p:nvSpPr>
        <p:spPr>
          <a:xfrm rot="5400000">
            <a:off x="1398016" y="250935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3" name="Rectangle 102"/>
          <p:cNvSpPr/>
          <p:nvPr/>
        </p:nvSpPr>
        <p:spPr>
          <a:xfrm rot="5400000">
            <a:off x="1398016" y="236379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1398016" y="2218240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5" name="Rectangle 104"/>
          <p:cNvSpPr/>
          <p:nvPr/>
        </p:nvSpPr>
        <p:spPr>
          <a:xfrm rot="5400000">
            <a:off x="1398016" y="2072685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7" name="Rectangle 106"/>
          <p:cNvSpPr/>
          <p:nvPr/>
        </p:nvSpPr>
        <p:spPr>
          <a:xfrm rot="19500000">
            <a:off x="1645377" y="1597861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8" name="Rectangle 107"/>
          <p:cNvSpPr/>
          <p:nvPr/>
        </p:nvSpPr>
        <p:spPr>
          <a:xfrm rot="9480000">
            <a:off x="1783831" y="1530050"/>
            <a:ext cx="71120" cy="18288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9" name="Rectangle 108"/>
          <p:cNvSpPr/>
          <p:nvPr/>
        </p:nvSpPr>
        <p:spPr>
          <a:xfrm rot="18600000">
            <a:off x="1534911" y="1706447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0" name="Rectangle 109"/>
          <p:cNvSpPr/>
          <p:nvPr/>
        </p:nvSpPr>
        <p:spPr>
          <a:xfrm rot="17880000">
            <a:off x="1448487" y="1838982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065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6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146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687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7227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768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4309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849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13901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307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4712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0118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55236" y="1481328"/>
            <a:ext cx="71120" cy="16459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40929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26334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11740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97145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255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795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336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38767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4173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09578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4984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80389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5795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51200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36606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4441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98466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452521" y="148132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05736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59432" y="1492907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7" name="Rectangle 146"/>
          <p:cNvSpPr/>
          <p:nvPr/>
        </p:nvSpPr>
        <p:spPr>
          <a:xfrm rot="20760000">
            <a:off x="1902136" y="1501648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046976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00672" y="1478446"/>
            <a:ext cx="71120" cy="16459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1" name="Rectangle 150"/>
          <p:cNvSpPr/>
          <p:nvPr/>
        </p:nvSpPr>
        <p:spPr>
          <a:xfrm rot="960000">
            <a:off x="7220751" y="1508218"/>
            <a:ext cx="71120" cy="201168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8" name="Freeform 157"/>
          <p:cNvSpPr/>
          <p:nvPr/>
        </p:nvSpPr>
        <p:spPr bwMode="white">
          <a:xfrm>
            <a:off x="4531360" y="1663348"/>
            <a:ext cx="3078480" cy="3545840"/>
          </a:xfrm>
          <a:custGeom>
            <a:avLst/>
            <a:gdLst>
              <a:gd name="connsiteX0" fmla="*/ 0 w 6085840"/>
              <a:gd name="connsiteY0" fmla="*/ 589292 h 3535680"/>
              <a:gd name="connsiteX1" fmla="*/ 589292 w 6085840"/>
              <a:gd name="connsiteY1" fmla="*/ 0 h 3535680"/>
              <a:gd name="connsiteX2" fmla="*/ 5496548 w 6085840"/>
              <a:gd name="connsiteY2" fmla="*/ 0 h 3535680"/>
              <a:gd name="connsiteX3" fmla="*/ 6085840 w 6085840"/>
              <a:gd name="connsiteY3" fmla="*/ 589292 h 3535680"/>
              <a:gd name="connsiteX4" fmla="*/ 6085840 w 6085840"/>
              <a:gd name="connsiteY4" fmla="*/ 2946388 h 3535680"/>
              <a:gd name="connsiteX5" fmla="*/ 5496548 w 6085840"/>
              <a:gd name="connsiteY5" fmla="*/ 3535680 h 3535680"/>
              <a:gd name="connsiteX6" fmla="*/ 589292 w 6085840"/>
              <a:gd name="connsiteY6" fmla="*/ 3535680 h 3535680"/>
              <a:gd name="connsiteX7" fmla="*/ 0 w 6085840"/>
              <a:gd name="connsiteY7" fmla="*/ 2946388 h 3535680"/>
              <a:gd name="connsiteX8" fmla="*/ 0 w 6085840"/>
              <a:gd name="connsiteY8" fmla="*/ 589292 h 353568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589292 w 6085840"/>
              <a:gd name="connsiteY7" fmla="*/ 3545840 h 3545840"/>
              <a:gd name="connsiteX8" fmla="*/ 0 w 6085840"/>
              <a:gd name="connsiteY8" fmla="*/ 2956548 h 3545840"/>
              <a:gd name="connsiteX9" fmla="*/ 0 w 6085840"/>
              <a:gd name="connsiteY9" fmla="*/ 599452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8" fmla="*/ 589292 w 6085840"/>
              <a:gd name="connsiteY8" fmla="*/ 3545840 h 3545840"/>
              <a:gd name="connsiteX9" fmla="*/ 0 w 6085840"/>
              <a:gd name="connsiteY9" fmla="*/ 2956548 h 3545840"/>
              <a:gd name="connsiteX10" fmla="*/ 0 w 6085840"/>
              <a:gd name="connsiteY10" fmla="*/ 599452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10" fmla="*/ 91440 w 6085840"/>
              <a:gd name="connsiteY10" fmla="*/ 3047988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9" fmla="*/ 589292 w 6085840"/>
              <a:gd name="connsiteY9" fmla="*/ 3545840 h 3545840"/>
              <a:gd name="connsiteX0" fmla="*/ 0 w 6085840"/>
              <a:gd name="connsiteY0" fmla="*/ 2956548 h 3545840"/>
              <a:gd name="connsiteX1" fmla="*/ 0 w 6085840"/>
              <a:gd name="connsiteY1" fmla="*/ 599452 h 3545840"/>
              <a:gd name="connsiteX2" fmla="*/ 589292 w 6085840"/>
              <a:gd name="connsiteY2" fmla="*/ 10160 h 3545840"/>
              <a:gd name="connsiteX3" fmla="*/ 3058160 w 6085840"/>
              <a:gd name="connsiteY3" fmla="*/ 0 h 3545840"/>
              <a:gd name="connsiteX4" fmla="*/ 5496548 w 6085840"/>
              <a:gd name="connsiteY4" fmla="*/ 10160 h 3545840"/>
              <a:gd name="connsiteX5" fmla="*/ 6085840 w 6085840"/>
              <a:gd name="connsiteY5" fmla="*/ 599452 h 3545840"/>
              <a:gd name="connsiteX6" fmla="*/ 6085840 w 6085840"/>
              <a:gd name="connsiteY6" fmla="*/ 2956548 h 3545840"/>
              <a:gd name="connsiteX7" fmla="*/ 5496548 w 6085840"/>
              <a:gd name="connsiteY7" fmla="*/ 3545840 h 3545840"/>
              <a:gd name="connsiteX8" fmla="*/ 3007360 w 6085840"/>
              <a:gd name="connsiteY8" fmla="*/ 3535680 h 3545840"/>
              <a:gd name="connsiteX0" fmla="*/ 0 w 6085840"/>
              <a:gd name="connsiteY0" fmla="*/ 599452 h 3545840"/>
              <a:gd name="connsiteX1" fmla="*/ 589292 w 6085840"/>
              <a:gd name="connsiteY1" fmla="*/ 10160 h 3545840"/>
              <a:gd name="connsiteX2" fmla="*/ 3058160 w 6085840"/>
              <a:gd name="connsiteY2" fmla="*/ 0 h 3545840"/>
              <a:gd name="connsiteX3" fmla="*/ 5496548 w 6085840"/>
              <a:gd name="connsiteY3" fmla="*/ 10160 h 3545840"/>
              <a:gd name="connsiteX4" fmla="*/ 6085840 w 6085840"/>
              <a:gd name="connsiteY4" fmla="*/ 599452 h 3545840"/>
              <a:gd name="connsiteX5" fmla="*/ 6085840 w 6085840"/>
              <a:gd name="connsiteY5" fmla="*/ 2956548 h 3545840"/>
              <a:gd name="connsiteX6" fmla="*/ 5496548 w 6085840"/>
              <a:gd name="connsiteY6" fmla="*/ 3545840 h 3545840"/>
              <a:gd name="connsiteX7" fmla="*/ 3007360 w 6085840"/>
              <a:gd name="connsiteY7" fmla="*/ 3535680 h 3545840"/>
              <a:gd name="connsiteX0" fmla="*/ 0 w 5496548"/>
              <a:gd name="connsiteY0" fmla="*/ 10160 h 3545840"/>
              <a:gd name="connsiteX1" fmla="*/ 2468868 w 5496548"/>
              <a:gd name="connsiteY1" fmla="*/ 0 h 3545840"/>
              <a:gd name="connsiteX2" fmla="*/ 4907256 w 5496548"/>
              <a:gd name="connsiteY2" fmla="*/ 10160 h 3545840"/>
              <a:gd name="connsiteX3" fmla="*/ 5496548 w 5496548"/>
              <a:gd name="connsiteY3" fmla="*/ 599452 h 3545840"/>
              <a:gd name="connsiteX4" fmla="*/ 5496548 w 5496548"/>
              <a:gd name="connsiteY4" fmla="*/ 2956548 h 3545840"/>
              <a:gd name="connsiteX5" fmla="*/ 4907256 w 5496548"/>
              <a:gd name="connsiteY5" fmla="*/ 3545840 h 3545840"/>
              <a:gd name="connsiteX6" fmla="*/ 2418068 w 5496548"/>
              <a:gd name="connsiteY6" fmla="*/ 3535680 h 3545840"/>
              <a:gd name="connsiteX0" fmla="*/ 50800 w 3078480"/>
              <a:gd name="connsiteY0" fmla="*/ 0 h 3545840"/>
              <a:gd name="connsiteX1" fmla="*/ 2489188 w 3078480"/>
              <a:gd name="connsiteY1" fmla="*/ 10160 h 3545840"/>
              <a:gd name="connsiteX2" fmla="*/ 3078480 w 3078480"/>
              <a:gd name="connsiteY2" fmla="*/ 599452 h 3545840"/>
              <a:gd name="connsiteX3" fmla="*/ 3078480 w 3078480"/>
              <a:gd name="connsiteY3" fmla="*/ 2956548 h 3545840"/>
              <a:gd name="connsiteX4" fmla="*/ 2489188 w 3078480"/>
              <a:gd name="connsiteY4" fmla="*/ 3545840 h 3545840"/>
              <a:gd name="connsiteX5" fmla="*/ 0 w 3078480"/>
              <a:gd name="connsiteY5" fmla="*/ 3535680 h 354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3545840">
                <a:moveTo>
                  <a:pt x="50800" y="0"/>
                </a:moveTo>
                <a:lnTo>
                  <a:pt x="2489188" y="10160"/>
                </a:lnTo>
                <a:cubicBezTo>
                  <a:pt x="2814645" y="10160"/>
                  <a:pt x="3078480" y="273995"/>
                  <a:pt x="3078480" y="599452"/>
                </a:cubicBezTo>
                <a:lnTo>
                  <a:pt x="3078480" y="2956548"/>
                </a:lnTo>
                <a:cubicBezTo>
                  <a:pt x="3078480" y="3282005"/>
                  <a:pt x="2814645" y="3545840"/>
                  <a:pt x="2489188" y="3545840"/>
                </a:cubicBezTo>
                <a:lnTo>
                  <a:pt x="0" y="353568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62" name="6-Point Star 161"/>
          <p:cNvSpPr/>
          <p:nvPr/>
        </p:nvSpPr>
        <p:spPr>
          <a:xfrm>
            <a:off x="4429096" y="509670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5647971" y="1466616"/>
            <a:ext cx="12210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10800000">
            <a:off x="3439668" y="1662867"/>
            <a:ext cx="114808" cy="1"/>
          </a:xfrm>
          <a:prstGeom prst="straightConnector1">
            <a:avLst/>
          </a:prstGeom>
          <a:ln w="12700">
            <a:solidFill>
              <a:srgbClr val="008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reeform 167"/>
          <p:cNvSpPr/>
          <p:nvPr/>
        </p:nvSpPr>
        <p:spPr bwMode="white">
          <a:xfrm>
            <a:off x="1351279" y="1468204"/>
            <a:ext cx="3224097" cy="3926756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506976" y="136798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70" name="6-Point Star 169"/>
          <p:cNvSpPr/>
          <p:nvPr/>
        </p:nvSpPr>
        <p:spPr>
          <a:xfrm>
            <a:off x="4429096" y="5289747"/>
            <a:ext cx="217065" cy="210426"/>
          </a:xfrm>
          <a:prstGeom prst="star6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335686" y="1719593"/>
            <a:ext cx="1166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Palatino"/>
                <a:cs typeface="Palatino"/>
              </a:rPr>
              <a:t>oriC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510744" y="1574427"/>
            <a:ext cx="186280" cy="176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232010" y="4721999"/>
            <a:ext cx="11988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Palatino"/>
                <a:cs typeface="Palatino"/>
              </a:rPr>
              <a:t>terC</a:t>
            </a:r>
            <a:endParaRPr lang="en-US" i="1" dirty="0">
              <a:latin typeface="Palatino"/>
              <a:cs typeface="Palatino"/>
            </a:endParaRPr>
          </a:p>
        </p:txBody>
      </p:sp>
      <p:sp>
        <p:nvSpPr>
          <p:cNvPr id="155" name="Title 1"/>
          <p:cNvSpPr txBox="1">
            <a:spLocks/>
          </p:cNvSpPr>
          <p:nvPr/>
        </p:nvSpPr>
        <p:spPr>
          <a:xfrm>
            <a:off x="228600" y="-228600"/>
            <a:ext cx="8650669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Take a Walk Along the Genome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2701817"/>
            <a:ext cx="112181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 high</a:t>
            </a:r>
          </a:p>
          <a:p>
            <a:r>
              <a:rPr lang="en-US" b="1" dirty="0">
                <a:solidFill>
                  <a:srgbClr val="FF0000"/>
                </a:solidFill>
              </a:rPr>
              <a:t>G low</a:t>
            </a:r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022187" y="2667000"/>
            <a:ext cx="112181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 low</a:t>
            </a:r>
          </a:p>
          <a:p>
            <a:r>
              <a:rPr lang="en-US" dirty="0">
                <a:solidFill>
                  <a:srgbClr val="7030A0"/>
                </a:solidFill>
              </a:rPr>
              <a:t>G high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60" name="Freeform 159"/>
          <p:cNvSpPr/>
          <p:nvPr/>
        </p:nvSpPr>
        <p:spPr bwMode="white">
          <a:xfrm>
            <a:off x="1143000" y="1155467"/>
            <a:ext cx="3483356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chemeClr val="accent1">
              <a:alpha val="0"/>
            </a:schemeClr>
          </a:solidFill>
          <a:ln w="7302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874326"/>
            <a:ext cx="4191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 high/G low </a:t>
            </a:r>
            <a:r>
              <a:rPr lang="en-US" b="1" dirty="0"/>
              <a:t>→ #G - #C is </a:t>
            </a:r>
            <a:r>
              <a:rPr lang="en-US" b="1" dirty="0">
                <a:solidFill>
                  <a:srgbClr val="FF0000"/>
                </a:solidFill>
              </a:rPr>
              <a:t>decreasing </a:t>
            </a:r>
            <a:r>
              <a:rPr lang="en-US" b="1" dirty="0"/>
              <a:t>as we walk along the </a:t>
            </a:r>
            <a:r>
              <a:rPr lang="en-US" b="1" dirty="0">
                <a:solidFill>
                  <a:srgbClr val="FF0000"/>
                </a:solidFill>
              </a:rPr>
              <a:t>reverse</a:t>
            </a:r>
            <a:r>
              <a:rPr lang="en-US" b="1" dirty="0"/>
              <a:t> half-strand </a:t>
            </a:r>
          </a:p>
        </p:txBody>
      </p:sp>
      <p:sp>
        <p:nvSpPr>
          <p:cNvPr id="163" name="Freeform 162"/>
          <p:cNvSpPr/>
          <p:nvPr/>
        </p:nvSpPr>
        <p:spPr bwMode="white">
          <a:xfrm flipH="1">
            <a:off x="4571070" y="1174677"/>
            <a:ext cx="3387172" cy="4495801"/>
          </a:xfrm>
          <a:custGeom>
            <a:avLst/>
            <a:gdLst>
              <a:gd name="connsiteX0" fmla="*/ 0 w 6441440"/>
              <a:gd name="connsiteY0" fmla="*/ 653640 h 3921760"/>
              <a:gd name="connsiteX1" fmla="*/ 653640 w 6441440"/>
              <a:gd name="connsiteY1" fmla="*/ 0 h 3921760"/>
              <a:gd name="connsiteX2" fmla="*/ 5787800 w 6441440"/>
              <a:gd name="connsiteY2" fmla="*/ 0 h 3921760"/>
              <a:gd name="connsiteX3" fmla="*/ 6441440 w 6441440"/>
              <a:gd name="connsiteY3" fmla="*/ 653640 h 3921760"/>
              <a:gd name="connsiteX4" fmla="*/ 6441440 w 6441440"/>
              <a:gd name="connsiteY4" fmla="*/ 3268120 h 3921760"/>
              <a:gd name="connsiteX5" fmla="*/ 5787800 w 6441440"/>
              <a:gd name="connsiteY5" fmla="*/ 3921760 h 3921760"/>
              <a:gd name="connsiteX6" fmla="*/ 653640 w 6441440"/>
              <a:gd name="connsiteY6" fmla="*/ 3921760 h 3921760"/>
              <a:gd name="connsiteX7" fmla="*/ 0 w 6441440"/>
              <a:gd name="connsiteY7" fmla="*/ 3268120 h 3921760"/>
              <a:gd name="connsiteX8" fmla="*/ 0 w 6441440"/>
              <a:gd name="connsiteY8" fmla="*/ 653640 h 3921760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653640 w 6441440"/>
              <a:gd name="connsiteY7" fmla="*/ 3926756 h 3926756"/>
              <a:gd name="connsiteX8" fmla="*/ 0 w 6441440"/>
              <a:gd name="connsiteY8" fmla="*/ 3273116 h 3926756"/>
              <a:gd name="connsiteX9" fmla="*/ 0 w 6441440"/>
              <a:gd name="connsiteY9" fmla="*/ 658636 h 3926756"/>
              <a:gd name="connsiteX0" fmla="*/ 0 w 6441440"/>
              <a:gd name="connsiteY0" fmla="*/ 658636 h 3926756"/>
              <a:gd name="connsiteX1" fmla="*/ 653640 w 6441440"/>
              <a:gd name="connsiteY1" fmla="*/ 4996 h 3926756"/>
              <a:gd name="connsiteX2" fmla="*/ 3224097 w 6441440"/>
              <a:gd name="connsiteY2" fmla="*/ 0 h 3926756"/>
              <a:gd name="connsiteX3" fmla="*/ 5787800 w 6441440"/>
              <a:gd name="connsiteY3" fmla="*/ 4996 h 3926756"/>
              <a:gd name="connsiteX4" fmla="*/ 6441440 w 6441440"/>
              <a:gd name="connsiteY4" fmla="*/ 658636 h 3926756"/>
              <a:gd name="connsiteX5" fmla="*/ 6441440 w 6441440"/>
              <a:gd name="connsiteY5" fmla="*/ 3273116 h 3926756"/>
              <a:gd name="connsiteX6" fmla="*/ 5787800 w 6441440"/>
              <a:gd name="connsiteY6" fmla="*/ 3926756 h 3926756"/>
              <a:gd name="connsiteX7" fmla="*/ 3179064 w 6441440"/>
              <a:gd name="connsiteY7" fmla="*/ 3918214 h 3926756"/>
              <a:gd name="connsiteX8" fmla="*/ 653640 w 6441440"/>
              <a:gd name="connsiteY8" fmla="*/ 3926756 h 3926756"/>
              <a:gd name="connsiteX9" fmla="*/ 0 w 6441440"/>
              <a:gd name="connsiteY9" fmla="*/ 3273116 h 3926756"/>
              <a:gd name="connsiteX10" fmla="*/ 0 w 6441440"/>
              <a:gd name="connsiteY10" fmla="*/ 65863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441440 w 6532880"/>
              <a:gd name="connsiteY9" fmla="*/ 658636 h 3926756"/>
              <a:gd name="connsiteX10" fmla="*/ 6532880 w 6532880"/>
              <a:gd name="connsiteY10" fmla="*/ 3364556 h 3926756"/>
              <a:gd name="connsiteX0" fmla="*/ 6441440 w 6532880"/>
              <a:gd name="connsiteY0" fmla="*/ 3273116 h 3926756"/>
              <a:gd name="connsiteX1" fmla="*/ 5787800 w 6532880"/>
              <a:gd name="connsiteY1" fmla="*/ 3926756 h 3926756"/>
              <a:gd name="connsiteX2" fmla="*/ 3179064 w 6532880"/>
              <a:gd name="connsiteY2" fmla="*/ 3918214 h 3926756"/>
              <a:gd name="connsiteX3" fmla="*/ 653640 w 6532880"/>
              <a:gd name="connsiteY3" fmla="*/ 3926756 h 3926756"/>
              <a:gd name="connsiteX4" fmla="*/ 0 w 6532880"/>
              <a:gd name="connsiteY4" fmla="*/ 3273116 h 3926756"/>
              <a:gd name="connsiteX5" fmla="*/ 0 w 6532880"/>
              <a:gd name="connsiteY5" fmla="*/ 658636 h 3926756"/>
              <a:gd name="connsiteX6" fmla="*/ 653640 w 6532880"/>
              <a:gd name="connsiteY6" fmla="*/ 4996 h 3926756"/>
              <a:gd name="connsiteX7" fmla="*/ 3224097 w 6532880"/>
              <a:gd name="connsiteY7" fmla="*/ 0 h 3926756"/>
              <a:gd name="connsiteX8" fmla="*/ 5787800 w 6532880"/>
              <a:gd name="connsiteY8" fmla="*/ 4996 h 3926756"/>
              <a:gd name="connsiteX9" fmla="*/ 6532880 w 6532880"/>
              <a:gd name="connsiteY9" fmla="*/ 336455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8" fmla="*/ 5787800 w 6441440"/>
              <a:gd name="connsiteY8" fmla="*/ 4996 h 3926756"/>
              <a:gd name="connsiteX0" fmla="*/ 6441440 w 6441440"/>
              <a:gd name="connsiteY0" fmla="*/ 3273116 h 3926756"/>
              <a:gd name="connsiteX1" fmla="*/ 5787800 w 6441440"/>
              <a:gd name="connsiteY1" fmla="*/ 3926756 h 3926756"/>
              <a:gd name="connsiteX2" fmla="*/ 3179064 w 6441440"/>
              <a:gd name="connsiteY2" fmla="*/ 3918214 h 3926756"/>
              <a:gd name="connsiteX3" fmla="*/ 653640 w 6441440"/>
              <a:gd name="connsiteY3" fmla="*/ 3926756 h 3926756"/>
              <a:gd name="connsiteX4" fmla="*/ 0 w 6441440"/>
              <a:gd name="connsiteY4" fmla="*/ 3273116 h 3926756"/>
              <a:gd name="connsiteX5" fmla="*/ 0 w 6441440"/>
              <a:gd name="connsiteY5" fmla="*/ 658636 h 3926756"/>
              <a:gd name="connsiteX6" fmla="*/ 653640 w 6441440"/>
              <a:gd name="connsiteY6" fmla="*/ 4996 h 3926756"/>
              <a:gd name="connsiteX7" fmla="*/ 3224097 w 6441440"/>
              <a:gd name="connsiteY7" fmla="*/ 0 h 3926756"/>
              <a:gd name="connsiteX0" fmla="*/ 5787800 w 5787800"/>
              <a:gd name="connsiteY0" fmla="*/ 3926756 h 3926756"/>
              <a:gd name="connsiteX1" fmla="*/ 3179064 w 5787800"/>
              <a:gd name="connsiteY1" fmla="*/ 3918214 h 3926756"/>
              <a:gd name="connsiteX2" fmla="*/ 653640 w 5787800"/>
              <a:gd name="connsiteY2" fmla="*/ 3926756 h 3926756"/>
              <a:gd name="connsiteX3" fmla="*/ 0 w 5787800"/>
              <a:gd name="connsiteY3" fmla="*/ 3273116 h 3926756"/>
              <a:gd name="connsiteX4" fmla="*/ 0 w 5787800"/>
              <a:gd name="connsiteY4" fmla="*/ 658636 h 3926756"/>
              <a:gd name="connsiteX5" fmla="*/ 653640 w 5787800"/>
              <a:gd name="connsiteY5" fmla="*/ 4996 h 3926756"/>
              <a:gd name="connsiteX6" fmla="*/ 3224097 w 5787800"/>
              <a:gd name="connsiteY6" fmla="*/ 0 h 3926756"/>
              <a:gd name="connsiteX0" fmla="*/ 3179064 w 3224097"/>
              <a:gd name="connsiteY0" fmla="*/ 3918214 h 3926756"/>
              <a:gd name="connsiteX1" fmla="*/ 653640 w 3224097"/>
              <a:gd name="connsiteY1" fmla="*/ 3926756 h 3926756"/>
              <a:gd name="connsiteX2" fmla="*/ 0 w 3224097"/>
              <a:gd name="connsiteY2" fmla="*/ 3273116 h 3926756"/>
              <a:gd name="connsiteX3" fmla="*/ 0 w 3224097"/>
              <a:gd name="connsiteY3" fmla="*/ 658636 h 3926756"/>
              <a:gd name="connsiteX4" fmla="*/ 653640 w 3224097"/>
              <a:gd name="connsiteY4" fmla="*/ 4996 h 3926756"/>
              <a:gd name="connsiteX5" fmla="*/ 3224097 w 3224097"/>
              <a:gd name="connsiteY5" fmla="*/ 0 h 3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097" h="3926756">
                <a:moveTo>
                  <a:pt x="3179064" y="3918214"/>
                </a:moveTo>
                <a:lnTo>
                  <a:pt x="653640" y="3926756"/>
                </a:lnTo>
                <a:cubicBezTo>
                  <a:pt x="292645" y="3926756"/>
                  <a:pt x="0" y="3634111"/>
                  <a:pt x="0" y="3273116"/>
                </a:cubicBezTo>
                <a:lnTo>
                  <a:pt x="0" y="658636"/>
                </a:lnTo>
                <a:cubicBezTo>
                  <a:pt x="0" y="297641"/>
                  <a:pt x="292645" y="4996"/>
                  <a:pt x="653640" y="4996"/>
                </a:cubicBezTo>
                <a:lnTo>
                  <a:pt x="3224097" y="0"/>
                </a:lnTo>
              </a:path>
            </a:pathLst>
          </a:custGeom>
          <a:solidFill>
            <a:srgbClr val="7030A0">
              <a:alpha val="0"/>
            </a:srgbClr>
          </a:solidFill>
          <a:ln w="28575">
            <a:solidFill>
              <a:srgbClr val="7030A0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"/>
              <a:cs typeface="Palatino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017008" y="5888887"/>
            <a:ext cx="417092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C low/G high </a:t>
            </a:r>
            <a:r>
              <a:rPr lang="en-US" dirty="0"/>
              <a:t>→ #G - #C is </a:t>
            </a:r>
            <a:r>
              <a:rPr lang="en-US" dirty="0">
                <a:solidFill>
                  <a:srgbClr val="7030A0"/>
                </a:solidFill>
              </a:rPr>
              <a:t>increasing </a:t>
            </a:r>
            <a:r>
              <a:rPr lang="en-US" dirty="0"/>
              <a:t> </a:t>
            </a:r>
          </a:p>
          <a:p>
            <a:r>
              <a:rPr lang="en-US" dirty="0"/>
              <a:t>as we walk  along the </a:t>
            </a:r>
            <a:r>
              <a:rPr lang="en-US" dirty="0">
                <a:solidFill>
                  <a:srgbClr val="660066"/>
                </a:solidFill>
              </a:rPr>
              <a:t>forward</a:t>
            </a:r>
            <a:r>
              <a:rPr lang="en-US" dirty="0"/>
              <a:t> half-strand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85800"/>
            <a:ext cx="310235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#G - #C is </a:t>
            </a:r>
            <a:r>
              <a:rPr lang="en-US" sz="2400" b="1" dirty="0">
                <a:solidFill>
                  <a:srgbClr val="FF0000"/>
                </a:solidFill>
              </a:rPr>
              <a:t>decreasing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876800" y="685800"/>
            <a:ext cx="2895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#G - #C is </a:t>
            </a:r>
            <a:r>
              <a:rPr lang="en-US" sz="2400" dirty="0">
                <a:solidFill>
                  <a:srgbClr val="7030A0"/>
                </a:solidFill>
              </a:rPr>
              <a:t>increasing 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600200" y="2895600"/>
            <a:ext cx="5867399" cy="1415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You walk along the genome and see that  #G - #C have been </a:t>
            </a:r>
            <a:r>
              <a:rPr lang="en-US" sz="2000" dirty="0">
                <a:solidFill>
                  <a:srgbClr val="FF0000"/>
                </a:solidFill>
              </a:rPr>
              <a:t>decreasing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then suddenly starts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increasing</a:t>
            </a:r>
            <a:r>
              <a:rPr lang="en-US" sz="2000" dirty="0">
                <a:solidFill>
                  <a:srgbClr val="7030A0"/>
                </a:solidFill>
              </a:rPr>
              <a:t>.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800" b="1" dirty="0"/>
              <a:t>   WHERE ARE YOU IN THE  GENOME?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E7BD-3BC8-264E-BD7D-9CD1C43E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6" grpId="0"/>
      <p:bldP spid="160" grpId="0" animBg="1"/>
      <p:bldP spid="163" grpId="0" animBg="1"/>
      <p:bldP spid="7" grpId="0"/>
      <p:bldP spid="159" grpId="0"/>
      <p:bldP spid="1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Some Hidden Messages are More Surprising than Others 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/>
              <a:t>From a Biological Insight toward an Algorithm for Finding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Asymmetry of Replication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Why would a computer scientist care about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assymetry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of replication? </a:t>
            </a:r>
          </a:p>
          <a:p>
            <a:pPr lvl="1">
              <a:lnSpc>
                <a:spcPct val="12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Skew Diagrams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Finding Frequent Words with Mismatches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6360F-B4C3-3442-AECB-1AADE1EE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4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Autofit/>
          </a:bodyPr>
          <a:lstStyle/>
          <a:p>
            <a:r>
              <a:rPr lang="en-US" sz="4000" dirty="0"/>
              <a:t>Skew Diagram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1600200"/>
            <a:ext cx="7467600" cy="1200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1" dirty="0"/>
              <a:t>Skew(k)</a:t>
            </a:r>
            <a:r>
              <a:rPr lang="en-US" sz="2400" dirty="0"/>
              <a:t>:</a:t>
            </a:r>
            <a:r>
              <a:rPr lang="en-US" sz="2400" i="1" dirty="0"/>
              <a:t> </a:t>
            </a:r>
            <a:r>
              <a:rPr lang="en-US" sz="2400" dirty="0"/>
              <a:t>#</a:t>
            </a:r>
            <a:r>
              <a:rPr lang="en-US" sz="2400" dirty="0">
                <a:solidFill>
                  <a:srgbClr val="008000"/>
                </a:solidFill>
              </a:rPr>
              <a:t>G</a:t>
            </a:r>
            <a:r>
              <a:rPr lang="en-US" sz="2400" dirty="0"/>
              <a:t> - #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 for the </a:t>
            </a:r>
            <a:r>
              <a:rPr lang="en-US" sz="2400" dirty="0">
                <a:solidFill>
                  <a:srgbClr val="0000FF"/>
                </a:solidFill>
              </a:rPr>
              <a:t>first </a:t>
            </a:r>
            <a:r>
              <a:rPr lang="en-US" sz="2400" i="1" dirty="0">
                <a:solidFill>
                  <a:srgbClr val="0000FF"/>
                </a:solidFill>
              </a:rPr>
              <a:t>k</a:t>
            </a:r>
            <a:r>
              <a:rPr lang="en-US" sz="2400" dirty="0">
                <a:solidFill>
                  <a:srgbClr val="0000FF"/>
                </a:solidFill>
              </a:rPr>
              <a:t> nucleotides </a:t>
            </a:r>
            <a:r>
              <a:rPr lang="en-US" sz="2400" dirty="0"/>
              <a:t>of </a:t>
            </a:r>
            <a:r>
              <a:rPr lang="en-US" sz="2400" i="1" dirty="0"/>
              <a:t>Genome</a:t>
            </a:r>
            <a:r>
              <a:rPr lang="en-US" sz="2400" dirty="0"/>
              <a:t>.  </a:t>
            </a:r>
          </a:p>
          <a:p>
            <a:endParaRPr lang="en-US" sz="2400" dirty="0"/>
          </a:p>
          <a:p>
            <a:r>
              <a:rPr lang="en-US" sz="2400" b="1" dirty="0"/>
              <a:t>Skew diagram</a:t>
            </a:r>
            <a:r>
              <a:rPr lang="en-US" sz="2400" dirty="0"/>
              <a:t>: Plot </a:t>
            </a:r>
            <a:r>
              <a:rPr lang="en-US" sz="2400" i="1" dirty="0"/>
              <a:t>Skew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against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endParaRPr lang="en-US" sz="2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1876" y="5707559"/>
            <a:ext cx="8332124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kumimoji="0" 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</a:t>
            </a:r>
            <a:r>
              <a:rPr kumimoji="0" lang="en-US" sz="4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GGG</a:t>
            </a:r>
            <a:r>
              <a:rPr kumimoji="0" lang="en-US" sz="4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kumimoji="0" 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</a:t>
            </a:r>
            <a:r>
              <a:rPr kumimoji="0" lang="en-US" sz="4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kumimoji="0" lang="en-US" sz="4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GG</a:t>
            </a:r>
            <a:r>
              <a:rPr kumimoji="0" lang="en-US" sz="4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CC</a:t>
            </a:r>
            <a:r>
              <a:rPr kumimoji="0" 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ATA</a:t>
            </a:r>
            <a:r>
              <a:rPr kumimoji="0" lang="en-US" sz="4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kumimoji="0" lang="en-US" sz="4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</a:t>
            </a:r>
            <a:r>
              <a:rPr kumimoji="0" lang="en-US" sz="4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3" name="Picture 2" descr="newpic-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28" r="20628"/>
          <a:stretch/>
        </p:blipFill>
        <p:spPr>
          <a:xfrm>
            <a:off x="-3200399" y="3733800"/>
            <a:ext cx="12039600" cy="197885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94E6E4-B1F1-CC44-BEDB-D44AA8ED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Origin of Replication</a:t>
            </a:r>
          </a:p>
        </p:txBody>
      </p:sp>
      <p:sp>
        <p:nvSpPr>
          <p:cNvPr id="18438" name="AutoShape 6" descr="https://mail-attachment.googleusercontent.com/attachment/u/0/?ui=2&amp;ik=4d0a22ef80&amp;view=att&amp;th=13ee8b5447663766&amp;attid=0.1&amp;disp=inline&amp;realattid=f_hh8e9lby0&amp;safe=1&amp;zw&amp;saduie=AG9B_P-TvCVsMB4LpTbVm4rhiFFs&amp;sadet=1369703834734&amp;sads=_wCeiRgpEsR0RDj181DYGRMFxg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48200"/>
            <a:ext cx="304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 descr="http://1.bp.blogspot.com/_O1zdTfJu-yc/TQEBRqxdI9I/AAAAAAAAAAQ/Zmxgajt0fOs/s1600/biologi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25187"/>
            <a:ext cx="3250974" cy="2432813"/>
          </a:xfrm>
          <a:prstGeom prst="rect">
            <a:avLst/>
          </a:prstGeom>
          <a:noFill/>
        </p:spPr>
      </p:pic>
      <p:sp>
        <p:nvSpPr>
          <p:cNvPr id="9" name="Cloud Callout 8"/>
          <p:cNvSpPr/>
          <p:nvPr/>
        </p:nvSpPr>
        <p:spPr>
          <a:xfrm>
            <a:off x="1" y="3657600"/>
            <a:ext cx="5943600" cy="849284"/>
          </a:xfrm>
          <a:prstGeom prst="cloudCallout">
            <a:avLst>
              <a:gd name="adj1" fmla="val -29890"/>
              <a:gd name="adj2" fmla="val 153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 – let’s cut out this DNA fragment. Can the genome replicate without it?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6168566" y="3505200"/>
            <a:ext cx="2971800" cy="11430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This is not a computational problem!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1663005"/>
            <a:ext cx="82296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Finding </a:t>
            </a:r>
            <a:r>
              <a:rPr lang="en-US" sz="2800" b="1" i="1" dirty="0" err="1"/>
              <a:t>oriC</a:t>
            </a:r>
            <a:r>
              <a:rPr lang="en-US" sz="2800" b="1" i="1" dirty="0"/>
              <a:t> </a:t>
            </a:r>
            <a:r>
              <a:rPr lang="en-US" sz="2800" b="1" dirty="0"/>
              <a:t>Problem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Finding </a:t>
            </a:r>
            <a:r>
              <a:rPr lang="en-US" sz="2800" i="1" dirty="0" err="1"/>
              <a:t>oriC</a:t>
            </a:r>
            <a:r>
              <a:rPr lang="en-US" sz="2800" dirty="0"/>
              <a:t> in a genome. 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Input. </a:t>
            </a:r>
            <a:r>
              <a:rPr lang="en-US" sz="2800" dirty="0"/>
              <a:t>A genome.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Output. </a:t>
            </a:r>
            <a:r>
              <a:rPr lang="en-US" sz="2800" dirty="0"/>
              <a:t>The location of </a:t>
            </a:r>
            <a:r>
              <a:rPr lang="en-US" sz="2800" i="1" dirty="0" err="1"/>
              <a:t>oriC</a:t>
            </a:r>
            <a:r>
              <a:rPr lang="en-US" sz="2800" dirty="0"/>
              <a:t> in the genome.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6701-B8A4-2D4F-8D3A-155DCA00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Skew Diagram of </a:t>
            </a:r>
            <a:r>
              <a:rPr lang="en-US" sz="4000" i="1" dirty="0"/>
              <a:t>E. Coli</a:t>
            </a:r>
            <a:r>
              <a:rPr lang="en-US" sz="4000" dirty="0"/>
              <a:t>: </a:t>
            </a:r>
            <a:br>
              <a:rPr lang="en-US" sz="4000" dirty="0"/>
            </a:br>
            <a:r>
              <a:rPr lang="en-US" sz="4000" dirty="0"/>
              <a:t>Where is the Origin of Replication? </a:t>
            </a:r>
          </a:p>
        </p:txBody>
      </p:sp>
      <p:pic>
        <p:nvPicPr>
          <p:cNvPr id="6" name="Picture 5" descr="https://lh4.googleusercontent.com/oSHlLbjaMkBSCU3-qQwSH8yuj27tHhKRkE0V17sNifpFEhMWKas9YmvXP-JpBQkXp3m1jhy6HRODvgAsM0UDy2jDLKI6AZF7ogXzCIrvWWivcLngV34xJDEe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6200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293244" y="3962400"/>
            <a:ext cx="76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</a:rPr>
              <a:t>oriC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640200" y="4407932"/>
            <a:ext cx="0" cy="7736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5943600"/>
            <a:ext cx="883920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/>
              <a:t>You walk along the genome and see that #G - #C have been </a:t>
            </a:r>
            <a:r>
              <a:rPr lang="en-US" sz="2100" dirty="0">
                <a:solidFill>
                  <a:srgbClr val="FF0000"/>
                </a:solidFill>
              </a:rPr>
              <a:t>decreasing</a:t>
            </a:r>
            <a:r>
              <a:rPr lang="en-US" sz="2100" b="1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and then suddenly starts</a:t>
            </a:r>
            <a:r>
              <a:rPr lang="en-US" sz="2100" b="1" dirty="0"/>
              <a:t> </a:t>
            </a:r>
            <a:r>
              <a:rPr lang="en-US" sz="2100" b="1" dirty="0">
                <a:solidFill>
                  <a:srgbClr val="7030A0"/>
                </a:solidFill>
              </a:rPr>
              <a:t>increasing</a:t>
            </a:r>
            <a:r>
              <a:rPr lang="en-US" sz="2100" dirty="0">
                <a:solidFill>
                  <a:srgbClr val="7030A0"/>
                </a:solidFill>
              </a:rPr>
              <a:t>:  </a:t>
            </a:r>
            <a:r>
              <a:rPr lang="en-US" sz="2100" b="1" dirty="0"/>
              <a:t>WHERE ARE YOU IN THE  GENOME?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514BD-BB3B-5B47-98C3-654B59B6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  <a:effectLst/>
        </p:spPr>
        <p:txBody>
          <a:bodyPr>
            <a:normAutofit/>
          </a:bodyPr>
          <a:lstStyle/>
          <a:p>
            <a:r>
              <a:rPr lang="en-US" sz="3500" dirty="0"/>
              <a:t>We Found the Replication Origin in </a:t>
            </a:r>
            <a:r>
              <a:rPr lang="en-US" sz="3500" i="1" dirty="0"/>
              <a:t>E. Coli </a:t>
            </a:r>
            <a:r>
              <a:rPr lang="en-US" sz="3500" b="1" dirty="0">
                <a:solidFill>
                  <a:srgbClr val="FF0000"/>
                </a:solidFill>
              </a:rPr>
              <a:t>BUT</a:t>
            </a:r>
            <a:r>
              <a:rPr lang="en-US" sz="3500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6781800" cy="1219200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minimum of the Skew Diagram points to this region in </a:t>
            </a:r>
            <a:r>
              <a:rPr lang="en-US" sz="2800" i="1" dirty="0"/>
              <a:t>E. coli</a:t>
            </a:r>
            <a:r>
              <a:rPr lang="en-US" sz="2800" dirty="0"/>
              <a:t>: 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5105400"/>
            <a:ext cx="7467600" cy="13849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But there are </a:t>
            </a:r>
            <a:r>
              <a:rPr lang="en-US" sz="2800" b="1" dirty="0">
                <a:solidFill>
                  <a:srgbClr val="FF0000"/>
                </a:solidFill>
              </a:rPr>
              <a:t>no </a:t>
            </a:r>
            <a:r>
              <a:rPr lang="en-US" sz="2800" dirty="0">
                <a:solidFill>
                  <a:schemeClr val="tx1"/>
                </a:solidFill>
              </a:rPr>
              <a:t>frequent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9-mers (that appear three or more times) in this region! 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SHOULD WE GIVE UP?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286000"/>
            <a:ext cx="7543800" cy="2215991"/>
          </a:xfrm>
          <a:prstGeom prst="rect">
            <a:avLst/>
          </a:prstGeom>
          <a:ln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atgatgatgacgtcaaaaggatccggataaaacatggtgattgcctcgcataacgcggtatgaaaatggattgaagcccgggccgtggattctactcaactttgtcggcttgagaaagacctgggatcctgggtattaaaaagaagatctatttatttagagatctgttctattgtgatctcttattaggatcgcactgccctgtggataacaaggatccggcttttaagatcaacaacctggaaaggatcattaactgtgaatgatcggtgatcctggaccgtataagctgggatcagaatgaggggttatacacaactcaaaaactgaacaacagttgttctttggataactaccggttgatccaagcttcctgacagagttatccacagtagatcgcacgatctgtatacttatttgagtaaattaacccacgatcccagccattcttctgccggatcttccggaatgtcgtgatcaagaatgttgatcttcagt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1547949" cy="838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6E891-DFAC-4847-A6D9-9C8208EC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Some Hidden Messages are More Surprising than Others 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/>
              <a:t>From a Biological Insight toward an Algorithm for Finding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Asymmetry of Replication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Why would a computer scientist care about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assymetry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of replication?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Skew Diagrams </a:t>
            </a:r>
          </a:p>
          <a:p>
            <a:pPr lvl="1">
              <a:lnSpc>
                <a:spcPct val="12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Finding Frequent Words with Mismatches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Open Problems </a:t>
            </a:r>
            <a:endParaRPr lang="en-US" sz="2200" b="1" dirty="0">
              <a:solidFill>
                <a:srgbClr val="7F7F7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85A6-1977-2C4D-84D0-0603A6DC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44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dirty="0"/>
              <a:t>Searching for Even More Elusive Hidden Messages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486400"/>
            <a:ext cx="7560509" cy="446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00" i="1" dirty="0" err="1"/>
              <a:t>oriC</a:t>
            </a:r>
            <a:r>
              <a:rPr lang="en-US" sz="2300" i="1" dirty="0"/>
              <a:t> </a:t>
            </a:r>
            <a:r>
              <a:rPr lang="en-US" sz="2300" dirty="0"/>
              <a:t>in </a:t>
            </a:r>
            <a:r>
              <a:rPr lang="en-US" sz="2300" i="1" dirty="0"/>
              <a:t>Vibrio </a:t>
            </a:r>
            <a:r>
              <a:rPr lang="en-US" sz="2300" i="1" dirty="0" err="1"/>
              <a:t>cholerae</a:t>
            </a:r>
            <a:r>
              <a:rPr lang="en-US" sz="2300" i="1" dirty="0"/>
              <a:t> </a:t>
            </a:r>
            <a:r>
              <a:rPr lang="en-US" sz="2300" dirty="0"/>
              <a:t>has 6 </a:t>
            </a:r>
            <a:r>
              <a:rPr lang="en-US" sz="2300" i="1" dirty="0" err="1"/>
              <a:t>DnaA</a:t>
            </a:r>
            <a:r>
              <a:rPr lang="en-US" sz="2300" i="1" dirty="0"/>
              <a:t> </a:t>
            </a:r>
            <a:r>
              <a:rPr lang="en-US" sz="2300" dirty="0"/>
              <a:t>boxes – </a:t>
            </a:r>
            <a:r>
              <a:rPr lang="en-US" sz="2300" b="1" dirty="0"/>
              <a:t>can you find more? </a:t>
            </a:r>
          </a:p>
        </p:txBody>
      </p:sp>
      <p:pic>
        <p:nvPicPr>
          <p:cNvPr id="8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462704" cy="1116568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6010" y="2794640"/>
            <a:ext cx="7543800" cy="2215991"/>
          </a:xfrm>
          <a:prstGeom prst="rect">
            <a:avLst/>
          </a:prstGeom>
          <a:ln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atca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atgatcaac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gtaagcttctaagc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gtgctcacacagtttatccacaac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ctgagtggatgacatcaagataggtcgttgtatctccttcctctcgtactctcatgacca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cggaaag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agaggatgatttcttggccatatcgcaatgaatacttgtgactt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gtgcttccaattgacatcttcagcgccatattgcgctggccaaggtgacggagcgggatt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acgaaagcatgatcatggctgttgttctgtttatcttgttttgactgagacttgttagga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tagacggtttttcatcactgactagccaaagccttactctgcctgacatcgaccgtaaat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tgataatgaatttacatgcttccgcgacgatttacct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cgatccgattgaag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atcttcaattgttaattctcttgcctcgactcatagccatgatgagct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tccttaaccctctattttttacggaaga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ctgctgct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cgtttc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C8A7C-6CC2-5D4B-8414-56CCABF4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9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Previously Invisible </a:t>
            </a:r>
            <a:r>
              <a:rPr lang="en-US" i="1" dirty="0" err="1"/>
              <a:t>DnaA</a:t>
            </a:r>
            <a:r>
              <a:rPr lang="en-US" i="1" dirty="0"/>
              <a:t> </a:t>
            </a:r>
            <a:r>
              <a:rPr lang="en-US" dirty="0"/>
              <a:t>Boxes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1516" y="1227772"/>
            <a:ext cx="6869084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i="1" dirty="0" err="1"/>
              <a:t>oriC</a:t>
            </a:r>
            <a:r>
              <a:rPr lang="en-US" sz="2200" i="1" dirty="0"/>
              <a:t> </a:t>
            </a:r>
            <a:r>
              <a:rPr lang="en-US" sz="2200" dirty="0"/>
              <a:t>in </a:t>
            </a:r>
            <a:r>
              <a:rPr lang="en-US" sz="2200" i="1" dirty="0"/>
              <a:t>Vibrio </a:t>
            </a:r>
            <a:r>
              <a:rPr lang="en-US" sz="2200" i="1" dirty="0" err="1"/>
              <a:t>cholerae</a:t>
            </a:r>
            <a:r>
              <a:rPr lang="en-US" sz="2200" dirty="0"/>
              <a:t> contains </a:t>
            </a:r>
            <a:r>
              <a:rPr lang="en-US" sz="2200" dirty="0">
                <a:solidFill>
                  <a:srgbClr val="00B050"/>
                </a:solidFill>
              </a:rPr>
              <a:t>ATGATCAA</a:t>
            </a:r>
            <a:r>
              <a:rPr lang="en-US" sz="2200" dirty="0">
                <a:solidFill>
                  <a:srgbClr val="FF0000"/>
                </a:solidFill>
              </a:rPr>
              <a:t>C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7030A0"/>
                </a:solidFill>
              </a:rPr>
              <a:t>C</a:t>
            </a:r>
            <a:r>
              <a:rPr lang="en-US" sz="2200" dirty="0">
                <a:solidFill>
                  <a:srgbClr val="FF0000"/>
                </a:solidFill>
              </a:rPr>
              <a:t>A</a:t>
            </a:r>
            <a:r>
              <a:rPr lang="en-US" sz="2200" dirty="0">
                <a:solidFill>
                  <a:srgbClr val="7030A0"/>
                </a:solidFill>
              </a:rPr>
              <a:t>TGATCAT</a:t>
            </a:r>
            <a:r>
              <a:rPr lang="en-US" sz="2200" dirty="0"/>
              <a:t>, which differ from canonical </a:t>
            </a:r>
            <a:r>
              <a:rPr lang="en-US" sz="2200" i="1" dirty="0" err="1"/>
              <a:t>DnaA</a:t>
            </a:r>
            <a:r>
              <a:rPr lang="en-US" sz="2200" dirty="0"/>
              <a:t> boxes </a:t>
            </a:r>
            <a:r>
              <a:rPr lang="en-US" sz="2200" dirty="0">
                <a:solidFill>
                  <a:srgbClr val="00B050"/>
                </a:solidFill>
              </a:rPr>
              <a:t>ATGATCAAG/</a:t>
            </a:r>
            <a:r>
              <a:rPr lang="en-US" sz="2200" dirty="0">
                <a:solidFill>
                  <a:srgbClr val="7030A0"/>
                </a:solidFill>
              </a:rPr>
              <a:t>CTTGATCAT</a:t>
            </a:r>
            <a:r>
              <a:rPr lang="en-US" sz="2200" dirty="0"/>
              <a:t> in a single </a:t>
            </a:r>
            <a:r>
              <a:rPr lang="en-US" sz="2200" dirty="0">
                <a:solidFill>
                  <a:srgbClr val="FF0000"/>
                </a:solidFill>
              </a:rPr>
              <a:t>mutation</a:t>
            </a:r>
            <a:r>
              <a:rPr lang="en-US" sz="2200" b="1" dirty="0"/>
              <a:t>:</a:t>
            </a:r>
            <a:endParaRPr lang="en-US" sz="2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6010" y="2660809"/>
            <a:ext cx="7774590" cy="2215991"/>
          </a:xfrm>
          <a:prstGeom prst="rect">
            <a:avLst/>
          </a:prstGeom>
          <a:ln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atca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gtaagcttctaagc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gtgctcacacagtttatccacaac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ctgagtggatgacatcaagataggtcgttgtatctccttcctctcgtactctcatgacca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cggaaag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agaggatgatttcttggccatatcgcaatgaatacttgtgactt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gtgcttccaattgacatcttcagcgccatattgcgctggccaaggtgacggagcgggatt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acgaaag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TGATCAT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ggctgttgttctgtttatcttgttttgactgagacttgttagga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tagacggtttttcatcactgactagccaaagccttactctgcctgacatcgaccgtaaat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tgataatgaatttacatgcttccgcgacgatttacct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cgatccgattgaag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atcttcaattgttaattctcttgcctcgactcatagccatgatgagct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gtt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tccttaaccctctattttttacggaaga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ATGATCAAG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ctgctgct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CTTGATCAT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cgtttc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8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" y="1219200"/>
            <a:ext cx="1462704" cy="1116568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5105400"/>
            <a:ext cx="7772400" cy="1676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Frequent Words with Mismatches Problem.</a:t>
            </a:r>
            <a:r>
              <a:rPr lang="en-US" sz="2000" dirty="0"/>
              <a:t> Find the most frequent </a:t>
            </a:r>
            <a:r>
              <a:rPr lang="en-US" sz="2000" i="1" dirty="0"/>
              <a:t>k-</a:t>
            </a:r>
            <a:r>
              <a:rPr lang="en-US" sz="2000" dirty="0" err="1"/>
              <a:t>mers</a:t>
            </a:r>
            <a:r>
              <a:rPr lang="en-US" sz="2000" dirty="0"/>
              <a:t> with mismatches in a string. </a:t>
            </a:r>
          </a:p>
          <a:p>
            <a:r>
              <a:rPr lang="en-US" sz="2000" b="1" dirty="0"/>
              <a:t>Input. </a:t>
            </a:r>
            <a:r>
              <a:rPr lang="en-US" sz="2000" dirty="0"/>
              <a:t>A string </a:t>
            </a:r>
            <a:r>
              <a:rPr lang="en-US" sz="2000" i="1" dirty="0"/>
              <a:t>Text</a:t>
            </a:r>
            <a:r>
              <a:rPr lang="en-US" sz="2000" dirty="0"/>
              <a:t>, and integers </a:t>
            </a:r>
            <a:r>
              <a:rPr lang="en-US" sz="2000" i="1" dirty="0"/>
              <a:t>k </a:t>
            </a:r>
            <a:r>
              <a:rPr lang="en-US" sz="2000" dirty="0"/>
              <a:t>and</a:t>
            </a:r>
            <a:r>
              <a:rPr lang="en-US" sz="2000" i="1" dirty="0"/>
              <a:t> d</a:t>
            </a:r>
            <a:r>
              <a:rPr lang="en-US" sz="2000" dirty="0"/>
              <a:t>.</a:t>
            </a:r>
          </a:p>
          <a:p>
            <a:r>
              <a:rPr lang="en-US" sz="2000" b="1" dirty="0"/>
              <a:t>Output.</a:t>
            </a:r>
            <a:r>
              <a:rPr lang="en-US" sz="2000" dirty="0"/>
              <a:t> All most frequent</a:t>
            </a:r>
            <a:r>
              <a:rPr lang="en-US" sz="2000" i="1" dirty="0"/>
              <a:t> k-</a:t>
            </a:r>
            <a:r>
              <a:rPr lang="en-US" sz="2000" dirty="0" err="1"/>
              <a:t>mers</a:t>
            </a:r>
            <a:r>
              <a:rPr lang="en-US" sz="2000" dirty="0"/>
              <a:t> with up to</a:t>
            </a:r>
            <a:r>
              <a:rPr lang="en-US" sz="2000" i="1" dirty="0"/>
              <a:t> d </a:t>
            </a:r>
            <a:r>
              <a:rPr lang="en-US" sz="2000" dirty="0"/>
              <a:t>mismatches in </a:t>
            </a:r>
            <a:r>
              <a:rPr lang="en-US" sz="2000" i="1" dirty="0"/>
              <a:t>Text. </a:t>
            </a:r>
            <a:r>
              <a:rPr lang="en-US" sz="2000" dirty="0"/>
              <a:t> 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B2DFF-8D95-1945-8071-DA05827F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Finally,</a:t>
            </a:r>
            <a:r>
              <a:rPr lang="en-US" i="1" dirty="0"/>
              <a:t> </a:t>
            </a:r>
            <a:r>
              <a:rPr lang="en-US" i="1" dirty="0" err="1"/>
              <a:t>DnaA</a:t>
            </a:r>
            <a:r>
              <a:rPr lang="en-US" dirty="0"/>
              <a:t> Boxes in </a:t>
            </a:r>
            <a:r>
              <a:rPr lang="en-US" i="1" dirty="0"/>
              <a:t>E. Coli!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924800" cy="1981199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aatgatgatgacgtcaaaaggatccggataaaacatggtgattgcctcgcataacgcggtatgaaaatggattgaagcccgggccgtggattctactcaactttgtcggcttgagaaagacctgggatcctgggtattaaaaagaagatctatttatttagagatctgttctattgtgatctcttattaggatcgcactgccc</a:t>
            </a:r>
            <a:r>
              <a:rPr lang="en-US" sz="1800" b="1" dirty="0">
                <a:solidFill>
                  <a:srgbClr val="7030A0"/>
                </a:solidFill>
                <a:latin typeface="Courier"/>
                <a:cs typeface="Courier"/>
              </a:rPr>
              <a:t>TGTGGATAA</a:t>
            </a:r>
            <a:r>
              <a:rPr lang="en-US" sz="1800" dirty="0">
                <a:latin typeface="Courier"/>
                <a:cs typeface="Courier"/>
              </a:rPr>
              <a:t>caaggatccggcttttaagatcaacaacctggaaaggatcattaactgtgaatgatcggtgatcctggaccgtataagctgggatcagaatgagggg</a:t>
            </a:r>
            <a:r>
              <a:rPr lang="en-US" sz="1800" b="1" dirty="0">
                <a:solidFill>
                  <a:srgbClr val="00B050"/>
                </a:solidFill>
                <a:latin typeface="Courier"/>
                <a:cs typeface="Courier"/>
              </a:rPr>
              <a:t>TTAT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800" b="1" dirty="0">
                <a:solidFill>
                  <a:srgbClr val="00B050"/>
                </a:solidFill>
                <a:latin typeface="Courier"/>
                <a:cs typeface="Courier"/>
              </a:rPr>
              <a:t>CACA</a:t>
            </a:r>
            <a:r>
              <a:rPr lang="en-US" sz="1800" dirty="0">
                <a:latin typeface="Courier"/>
                <a:cs typeface="Courier"/>
              </a:rPr>
              <a:t>actcaaaaactgaacaacagttgttc</a:t>
            </a:r>
            <a:r>
              <a:rPr lang="en-US" sz="1800" b="1" dirty="0">
                <a:solidFill>
                  <a:srgbClr val="7030A0"/>
                </a:solidFill>
                <a:latin typeface="Courier"/>
                <a:cs typeface="Courier"/>
              </a:rPr>
              <a:t>T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1800" b="1" dirty="0">
                <a:solidFill>
                  <a:srgbClr val="7030A0"/>
                </a:solidFill>
                <a:latin typeface="Courier"/>
                <a:cs typeface="Courier"/>
              </a:rPr>
              <a:t>TGGATAAC</a:t>
            </a:r>
            <a:r>
              <a:rPr lang="en-US" sz="1800" dirty="0">
                <a:latin typeface="Courier"/>
                <a:cs typeface="Courier"/>
              </a:rPr>
              <a:t>taccggttgatccaagcttcctgacagag</a:t>
            </a:r>
            <a:r>
              <a:rPr lang="en-US" sz="1800" b="1" dirty="0">
                <a:solidFill>
                  <a:srgbClr val="00B050"/>
                </a:solidFill>
                <a:latin typeface="Courier"/>
                <a:cs typeface="Courier"/>
              </a:rPr>
              <a:t>TTATCCACA</a:t>
            </a:r>
            <a:r>
              <a:rPr lang="en-US" sz="1800" dirty="0">
                <a:latin typeface="Courier"/>
                <a:cs typeface="Courier"/>
              </a:rPr>
              <a:t>gtagatcgcacgatctgtatacttatttgagtaaattaacccacgatcccagccattcttctgccggatcttccggaatgtcgtgatcaagaatgttgatcttcagtg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066800"/>
            <a:ext cx="6400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Frequent 9-mers (with 1 Mismatch and Reverse Complements) in putative </a:t>
            </a:r>
            <a:r>
              <a:rPr lang="en-US" sz="2400" i="1" dirty="0" err="1"/>
              <a:t>oriC</a:t>
            </a:r>
            <a:r>
              <a:rPr lang="en-US" sz="2400" dirty="0"/>
              <a:t> of </a:t>
            </a:r>
            <a:r>
              <a:rPr lang="en-US" sz="2400" i="1" dirty="0"/>
              <a:t>E. coli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1547949" cy="8382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B6FC4-44AA-7241-A18F-A17E335C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7467600" cy="19049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1">
              <a:buFont typeface="Arial"/>
              <a:buChar char="•"/>
            </a:pPr>
            <a:r>
              <a:rPr lang="en-US" dirty="0"/>
              <a:t>Some bacteria have fewer </a:t>
            </a:r>
            <a:r>
              <a:rPr lang="en-US" i="1" dirty="0" err="1"/>
              <a:t>DnaA</a:t>
            </a:r>
            <a:r>
              <a:rPr lang="en-US" dirty="0"/>
              <a:t> boxes.</a:t>
            </a:r>
          </a:p>
          <a:p>
            <a:pPr lvl="1">
              <a:buFont typeface="Arial"/>
              <a:buChar char="•"/>
            </a:pPr>
            <a:r>
              <a:rPr lang="en-US" dirty="0"/>
              <a:t>Terminus of replication is often not located directly opposite to </a:t>
            </a:r>
            <a:r>
              <a:rPr lang="en-US" i="1" dirty="0" err="1"/>
              <a:t>oriC</a:t>
            </a:r>
            <a:r>
              <a:rPr lang="en-US" dirty="0"/>
              <a:t>.</a:t>
            </a:r>
          </a:p>
          <a:p>
            <a:pPr lvl="1">
              <a:buFont typeface="Arial"/>
              <a:buChar char="•"/>
            </a:pPr>
            <a:r>
              <a:rPr lang="en-US" dirty="0"/>
              <a:t>The skew diagram is often more complex than in the case of </a:t>
            </a:r>
            <a:r>
              <a:rPr lang="en-US" i="1" dirty="0"/>
              <a:t>E. coli</a:t>
            </a:r>
            <a:r>
              <a:rPr lang="en-US" dirty="0"/>
              <a:t>.</a:t>
            </a:r>
          </a:p>
        </p:txBody>
      </p:sp>
      <p:pic>
        <p:nvPicPr>
          <p:cNvPr id="4" name="Picture 3" descr="https://lh5.googleusercontent.com/LDTLn4qES_QLFKL6YJVE7q06STOG3elR_kcvA_B0gy08EoyCXXnUBtx4r3YkMw-mdyA5BGuwm3nzHhQY2o01nVNKY1-Pvu80ncjX1vkml1Wgh18_pL1uSYhC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60198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286000" y="6488668"/>
            <a:ext cx="439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skew diagram of </a:t>
            </a:r>
            <a:r>
              <a:rPr lang="en-US" i="1" dirty="0" err="1"/>
              <a:t>Thermotoga</a:t>
            </a:r>
            <a:r>
              <a:rPr lang="en-US" i="1" dirty="0"/>
              <a:t> </a:t>
            </a:r>
            <a:r>
              <a:rPr lang="en-US" i="1" dirty="0" err="1"/>
              <a:t>petrophila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10A09-4C72-D14F-B084-233AF146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3" y="914400"/>
            <a:ext cx="8991600" cy="50593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Search for Hidden Messages in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7F7F7F"/>
                </a:solidFill>
              </a:rPr>
              <a:t>What is a Hidden Message in Replication Origin?</a:t>
            </a:r>
            <a:endParaRPr lang="en-US" sz="2200" b="1" dirty="0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Some Hidden Messages are More Surprising than Others 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Clumps of Hidden Messages </a:t>
            </a:r>
          </a:p>
          <a:p>
            <a:pPr>
              <a:lnSpc>
                <a:spcPct val="120000"/>
              </a:lnSpc>
            </a:pPr>
            <a:r>
              <a:rPr lang="en-US" sz="2200" b="1" dirty="0"/>
              <a:t>From a Biological Insight toward an Algorithm for Finding Replication Origin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Asymmetry of Replication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Why would a computer scientist care about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assymetry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of replication?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Skew Diagrams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Finding Frequent Words with Mismatches</a:t>
            </a:r>
          </a:p>
          <a:p>
            <a:pPr lvl="1">
              <a:lnSpc>
                <a:spcPct val="12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Open </a:t>
            </a:r>
            <a:r>
              <a:rPr lang="en-US" sz="2200" b="1">
                <a:solidFill>
                  <a:srgbClr val="0000FF"/>
                </a:solidFill>
              </a:rPr>
              <a:t>Problems: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7237-AA6F-A54F-9977-021DA9D1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22020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dirty="0"/>
              <a:t>Finding Multiple Origins of Replication in a Bacterial 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Biologists long believed that each bacterial chromosome has a single replication origin. </a:t>
            </a:r>
            <a:endParaRPr lang="en-US" sz="2400" i="1" dirty="0"/>
          </a:p>
          <a:p>
            <a:r>
              <a:rPr lang="en-US" sz="2400" dirty="0"/>
              <a:t>Xia (2012) argued that some bacteria may have multiple replication origins.</a:t>
            </a:r>
            <a:endParaRPr lang="en-US" sz="2400" i="1" dirty="0"/>
          </a:p>
        </p:txBody>
      </p:sp>
      <p:pic>
        <p:nvPicPr>
          <p:cNvPr id="4" name="Picture 3" descr="https://lh4.googleusercontent.com/c_rUk5aCnDcOf3jVvZhp1aubxam2kZ3fVQWQ0RyYx1pbTwxbjq118eYv56OwbGxIAtDPuVmbKE1a8odJsOcmsmbZ7kVjpIKifnBTS5jLuk6fp5-2lYXcEcZ-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133850" cy="29337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4477096"/>
            <a:ext cx="18288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b="1" dirty="0" err="1">
                <a:solidFill>
                  <a:srgbClr val="FF0000"/>
                </a:solidFill>
              </a:rPr>
              <a:t>oriC</a:t>
            </a:r>
            <a:r>
              <a:rPr lang="en-US" sz="2000" b="1" dirty="0">
                <a:solidFill>
                  <a:srgbClr val="FF0000"/>
                </a:solidFill>
              </a:rPr>
              <a:t>?  </a:t>
            </a:r>
            <a:r>
              <a:rPr lang="en-US" sz="2000" b="1" dirty="0" err="1">
                <a:solidFill>
                  <a:srgbClr val="FF0000"/>
                </a:solidFill>
              </a:rPr>
              <a:t>oriC</a:t>
            </a:r>
            <a:r>
              <a:rPr lang="en-US" sz="2000" b="1" dirty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3352800"/>
            <a:ext cx="44958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Open Problem: </a:t>
            </a:r>
            <a:r>
              <a:rPr lang="en-US" sz="2400" dirty="0"/>
              <a:t>Can you confirm or refute </a:t>
            </a:r>
            <a:r>
              <a:rPr lang="en-US" sz="2400"/>
              <a:t>the Xia </a:t>
            </a:r>
            <a:r>
              <a:rPr lang="en-US" sz="2400" dirty="0"/>
              <a:t>conjecture that this bacterial genome indeed has multiple replication origins?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6248400"/>
            <a:ext cx="48768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/>
              <a:t>Skew diagram of </a:t>
            </a:r>
            <a:r>
              <a:rPr lang="en-US" sz="2000" i="1" dirty="0" err="1"/>
              <a:t>Wigglesworthia</a:t>
            </a:r>
            <a:r>
              <a:rPr lang="en-US" sz="2000" i="1" dirty="0"/>
              <a:t> glossinidia 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38164" y="4876800"/>
            <a:ext cx="0" cy="533400"/>
          </a:xfrm>
          <a:prstGeom prst="line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4876800"/>
            <a:ext cx="0" cy="533400"/>
          </a:xfrm>
          <a:prstGeom prst="line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http://s1.afisha.net/MediaStorage/00954cd5d35b47efa90c77bc9fee.jpg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76" y="4979064"/>
            <a:ext cx="135526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705600" y="5486400"/>
            <a:ext cx="171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Director</a:t>
            </a:r>
          </a:p>
          <a:p>
            <a:r>
              <a:rPr lang="en-US" b="1" dirty="0"/>
              <a:t>Mikhail </a:t>
            </a:r>
            <a:r>
              <a:rPr lang="en-US" b="1" dirty="0" err="1"/>
              <a:t>Gelfand</a:t>
            </a:r>
            <a:endParaRPr lang="en-US" b="1" dirty="0"/>
          </a:p>
          <a:p>
            <a:endParaRPr lang="en-US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4A23B-0827-B240-B798-69272D26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effectLst/>
        </p:spPr>
        <p:txBody>
          <a:bodyPr/>
          <a:lstStyle/>
          <a:p>
            <a:r>
              <a:rPr lang="en-US" dirty="0"/>
              <a:t>Finding </a:t>
            </a:r>
            <a:r>
              <a:rPr lang="en-US" i="1" dirty="0" err="1"/>
              <a:t>oriC</a:t>
            </a:r>
            <a:r>
              <a:rPr lang="en-US" dirty="0"/>
              <a:t> in </a:t>
            </a:r>
            <a:r>
              <a:rPr lang="en-US" dirty="0" err="1"/>
              <a:t>Archaea</a:t>
            </a:r>
            <a:endParaRPr lang="en-US" dirty="0"/>
          </a:p>
        </p:txBody>
      </p:sp>
      <p:pic>
        <p:nvPicPr>
          <p:cNvPr id="4" name="Picture 3" descr="https://lh3.googleusercontent.com/k_HqKeKz8AKnKV7YKgBcaqlbf7DzxPIS3NzoOp0Ur47VqnpH2hmeT9CCZl2QN-zJI8QbcP4uoEk0auaH3yVFn9l1qMz-lQppBT2qCPJprNu7camc_EcvzyK1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486400" cy="33644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486400"/>
            <a:ext cx="8153400" cy="1200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Open Problem: </a:t>
            </a:r>
            <a:r>
              <a:rPr lang="en-US" sz="2400" i="1" dirty="0"/>
              <a:t>Archaea</a:t>
            </a:r>
            <a:r>
              <a:rPr lang="en-US" sz="2400" dirty="0"/>
              <a:t> do have multiple origins of replication (3 in </a:t>
            </a:r>
            <a:r>
              <a:rPr lang="en-US" sz="2400" i="1" dirty="0" err="1"/>
              <a:t>Sulfolocus</a:t>
            </a:r>
            <a:r>
              <a:rPr lang="en-US" sz="2400" i="1" dirty="0"/>
              <a:t> </a:t>
            </a:r>
            <a:r>
              <a:rPr lang="en-US" sz="2400" i="1" dirty="0" err="1"/>
              <a:t>salfataricus</a:t>
            </a:r>
            <a:r>
              <a:rPr lang="en-US" sz="2400" i="1" dirty="0"/>
              <a:t>) </a:t>
            </a:r>
            <a:r>
              <a:rPr lang="en-US" sz="2400" dirty="0"/>
              <a:t>but there is no algorithm and software tool yet to predict them reliably – can you develop it?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28600"/>
            <a:ext cx="1524000" cy="970804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skew diagram for </a:t>
            </a:r>
            <a:r>
              <a:rPr lang="en-US" i="1" dirty="0" err="1"/>
              <a:t>Sulfolocus</a:t>
            </a:r>
            <a:r>
              <a:rPr lang="en-US" i="1" dirty="0"/>
              <a:t> </a:t>
            </a:r>
            <a:r>
              <a:rPr lang="en-US" i="1" dirty="0" err="1"/>
              <a:t>salfataricus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4114800"/>
            <a:ext cx="171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Director</a:t>
            </a:r>
          </a:p>
          <a:p>
            <a:r>
              <a:rPr lang="en-US" b="1" dirty="0"/>
              <a:t>Mikhail </a:t>
            </a:r>
            <a:r>
              <a:rPr lang="en-US" b="1" dirty="0" err="1"/>
              <a:t>Gelfand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990600"/>
            <a:ext cx="3124200" cy="2817460"/>
          </a:xfrm>
          <a:prstGeom prst="rect">
            <a:avLst/>
          </a:prstGeom>
        </p:spPr>
      </p:pic>
      <p:pic>
        <p:nvPicPr>
          <p:cNvPr id="8" name="Picture 7" descr="http://s1.afisha.net/MediaStorage/00954cd5d35b47efa90c77bc9fee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1355269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/>
          <p:cNvCxnSpPr/>
          <p:nvPr/>
        </p:nvCxnSpPr>
        <p:spPr>
          <a:xfrm>
            <a:off x="2209800" y="3429000"/>
            <a:ext cx="0" cy="533400"/>
          </a:xfrm>
          <a:prstGeom prst="line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5800" y="1752600"/>
            <a:ext cx="0" cy="533400"/>
          </a:xfrm>
          <a:prstGeom prst="line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1400" y="2743200"/>
            <a:ext cx="0" cy="533400"/>
          </a:xfrm>
          <a:prstGeom prst="line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2895600"/>
            <a:ext cx="9906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b="1" dirty="0" err="1">
                <a:solidFill>
                  <a:srgbClr val="FF0000"/>
                </a:solidFill>
              </a:rPr>
              <a:t>oriC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8600" y="1219200"/>
            <a:ext cx="9906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b="1" dirty="0" err="1">
                <a:solidFill>
                  <a:srgbClr val="FF0000"/>
                </a:solidFill>
              </a:rPr>
              <a:t>oriC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2209800"/>
            <a:ext cx="990600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b="1" dirty="0" err="1">
                <a:solidFill>
                  <a:srgbClr val="FF0000"/>
                </a:solidFill>
              </a:rPr>
              <a:t>oriC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868805D-BDE0-D54F-9D4A-214EFE5D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Cell Know to Begin Replication in Short </a:t>
            </a:r>
            <a:r>
              <a:rPr lang="en-US" i="1" dirty="0" err="1"/>
              <a:t>oriC</a:t>
            </a:r>
            <a:r>
              <a:rPr lang="en-US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16002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Replication origin of </a:t>
            </a:r>
            <a:r>
              <a:rPr lang="en-US" sz="2400" i="1" dirty="0"/>
              <a:t>Vibrio </a:t>
            </a:r>
            <a:r>
              <a:rPr lang="en-US" sz="2400" i="1" dirty="0" err="1"/>
              <a:t>cholerae</a:t>
            </a:r>
            <a:r>
              <a:rPr lang="en-US" sz="2400" i="1" dirty="0"/>
              <a:t> </a:t>
            </a:r>
            <a:r>
              <a:rPr lang="en-US" sz="2400" dirty="0"/>
              <a:t>(≈500 nucleotides):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029200"/>
            <a:ext cx="8839200" cy="446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There must be a </a:t>
            </a:r>
            <a:r>
              <a:rPr lang="en-US" sz="2300" b="1" dirty="0"/>
              <a:t>hidden message </a:t>
            </a:r>
            <a:r>
              <a:rPr lang="en-US" sz="2300" dirty="0"/>
              <a:t>telling the cell to start replication here.</a:t>
            </a:r>
          </a:p>
        </p:txBody>
      </p:sp>
      <p:pic>
        <p:nvPicPr>
          <p:cNvPr id="2050" name="Picture 2" descr="http://uaidintl.org/wp-content/uploads/2013/01/19429-004-03B8A0B8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" y="1295400"/>
            <a:ext cx="1462704" cy="1116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543800" cy="2362200"/>
          </a:xfr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atcaatgatcaacgtaagcttctaagcatgatcaaggtgctcacacagtttatccacaac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ctgagtggatgacatcaagataggtcgttgtatctccttcctctcgtactctcatgacca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cggaaagatgatcaagagaggatgatttcttggccatatcgcaatgaatacttgtgactt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gtgcttccaattgacatcttcagcgccatattgcgctggccaaggtgacggagcgggatt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acgaaagcatgatcatggctgttgttctgtttatcttgttttgactgagacttgttagga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tagacggtttttcatcactgactagccaaagccttactctgcctgacatcgaccgtaaat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tgataatgaatttacatgcttccgcgacgatttacctcttgatcatcgatccgattgaag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atcttcaattgttaattctcttgcctcgactcatagccatgatgagctcttgatcatgtt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tccttaaccctctattttttacggaagaatgatcaagctgctgctcttgatcatcgtttc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F0E1C-9600-5543-B590-83109D25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Hidden Message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091138"/>
            <a:ext cx="54864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notion of “</a:t>
            </a:r>
            <a:r>
              <a:rPr lang="en-US" sz="2400" b="1" dirty="0"/>
              <a:t>hidden message</a:t>
            </a:r>
            <a:r>
              <a:rPr lang="en-US" sz="2400" dirty="0"/>
              <a:t>” is not precisely defined.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1447800"/>
            <a:ext cx="8229600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Hidden Message Problem. </a:t>
            </a:r>
            <a:r>
              <a:rPr lang="en-US" sz="2800" dirty="0"/>
              <a:t>Finding a hidden message in a string. 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Input. </a:t>
            </a:r>
            <a:r>
              <a:rPr lang="en-US" sz="2800" dirty="0"/>
              <a:t>A string </a:t>
            </a:r>
            <a:r>
              <a:rPr lang="en-US" sz="2800" i="1" dirty="0"/>
              <a:t>Text</a:t>
            </a:r>
            <a:r>
              <a:rPr lang="en-US" sz="2800" dirty="0"/>
              <a:t> (representing replication origin). 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Output. </a:t>
            </a:r>
            <a:r>
              <a:rPr lang="en-US" sz="2800" dirty="0"/>
              <a:t>A hidden message in </a:t>
            </a:r>
            <a:r>
              <a:rPr lang="en-US" sz="2800" i="1" dirty="0"/>
              <a:t>Text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724400"/>
            <a:ext cx="2915251" cy="19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loud Callout 10"/>
          <p:cNvSpPr/>
          <p:nvPr/>
        </p:nvSpPr>
        <p:spPr>
          <a:xfrm>
            <a:off x="533400" y="3657600"/>
            <a:ext cx="2971800" cy="11430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This is not a computational problem either!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F12A1-44CA-2C4B-85FA-7DA3F3B3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446128"/>
            <a:ext cx="8229600" cy="1295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800" dirty="0"/>
              <a:t>A secret message left by pirates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/>
              <a:t>(“The Gold-Bug” by Edgar Allan Poe)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2882" y="2819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>
                <a:latin typeface="Courier New" pitchFamily="49" charset="0"/>
              </a:rPr>
              <a:t>53++!305))6*;4826)4+.)4+);806*;48!8`60))85;]8*:+*8!83(88)5*!;46(;88*96*?;8)*+(;485);5*!2:*+(;4956*2(5*4)8`8*;4069285);)6!8)4++;1(+9;48081;8:8+1;48!85;4)485!528806*81(+9;48;(88;4(+?34;48)4+;161;:188;+?;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Gold-Bug”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990600"/>
            <a:ext cx="2971800" cy="18747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D596C-1D8C-6348-8DDD-BC001539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0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Why is “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b="1" dirty="0">
                <a:solidFill>
                  <a:srgbClr val="008000"/>
                </a:solidFill>
              </a:rPr>
              <a:t>8</a:t>
            </a:r>
            <a:r>
              <a:rPr lang="en-US" dirty="0"/>
              <a:t>” so Frequent?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1"/>
            <a:ext cx="8229600" cy="3733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1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100" dirty="0"/>
              <a:t> </a:t>
            </a:r>
            <a:endParaRPr lang="en-US" sz="1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1981200"/>
            <a:ext cx="4953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Hint: </a:t>
            </a:r>
            <a:r>
              <a:rPr lang="en-US" sz="2800" dirty="0"/>
              <a:t>The message is in English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2882" y="2819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</a:pPr>
            <a:r>
              <a:rPr lang="en-US" dirty="0">
                <a:latin typeface="Courier New"/>
                <a:cs typeface="Courier New"/>
              </a:rPr>
              <a:t>53++!305))6*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>
                <a:latin typeface="Courier New"/>
                <a:cs typeface="Courier New"/>
              </a:rPr>
              <a:t>26)4+.)4+);806*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>
                <a:latin typeface="Courier New"/>
                <a:cs typeface="Courier New"/>
              </a:rPr>
              <a:t>!8`60))85;]8*:+*8!83(88)5*!46(88*96*?;8)*+(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>
                <a:latin typeface="Courier New"/>
                <a:cs typeface="Courier New"/>
              </a:rPr>
              <a:t>5);5*!2:*+(;4956*2(5*4)8`8*;4069285);)6!8)4++;1(+9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>
                <a:latin typeface="Courier New"/>
                <a:cs typeface="Courier New"/>
              </a:rPr>
              <a:t>081;8:8+1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>
                <a:latin typeface="Courier New"/>
                <a:cs typeface="Courier New"/>
              </a:rPr>
              <a:t>!85;4)485 528806*81(+9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>
                <a:latin typeface="Courier New"/>
                <a:cs typeface="Courier New"/>
              </a:rPr>
              <a:t>;(88;4(+?34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8</a:t>
            </a:r>
            <a:r>
              <a:rPr lang="en-US" dirty="0">
                <a:latin typeface="Courier New"/>
                <a:cs typeface="Courier New"/>
              </a:rPr>
              <a:t>)4+;161;:188;+?;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15B63-CEE7-E241-B0E4-46494539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/>
              <a:t>Bioinformatics Algorithms: An Active Learning Approach.</a:t>
            </a:r>
          </a:p>
          <a:p>
            <a:r>
              <a:rPr lang="en-US"/>
              <a:t>Copyright 2013 Compeau and Pevzner.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2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</TotalTime>
  <Words>4111</Words>
  <Application>Microsoft Office PowerPoint</Application>
  <PresentationFormat>On-screen Show (4:3)</PresentationFormat>
  <Paragraphs>545</Paragraphs>
  <Slides>59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Bangla Sangam MN</vt:lpstr>
      <vt:lpstr>Calibri</vt:lpstr>
      <vt:lpstr>Courier</vt:lpstr>
      <vt:lpstr>Courier New</vt:lpstr>
      <vt:lpstr>Palatino</vt:lpstr>
      <vt:lpstr>Times New Roman</vt:lpstr>
      <vt:lpstr>Wingdings</vt:lpstr>
      <vt:lpstr>Office Theme</vt:lpstr>
      <vt:lpstr>Where in a Genome Does DNA Replication Begin? Algorithmic Warm-Up</vt:lpstr>
      <vt:lpstr>Before a Cell Divides, it Must Replicate its Genome  </vt:lpstr>
      <vt:lpstr>Replication begins in a region called the replication origin (oriC)  </vt:lpstr>
      <vt:lpstr>Outline</vt:lpstr>
      <vt:lpstr>Finding Origin of Replication</vt:lpstr>
      <vt:lpstr>How Does the Cell Know to Begin Replication in Short oriC?</vt:lpstr>
      <vt:lpstr>The Hidden Message Problem</vt:lpstr>
      <vt:lpstr>“The Gold-Bug” Problem</vt:lpstr>
      <vt:lpstr>Why is “;48” so Frequent? </vt:lpstr>
      <vt:lpstr>“THE” is the Most Frequent English Word </vt:lpstr>
      <vt:lpstr>PowerPoint Presentation</vt:lpstr>
      <vt:lpstr>The Hidden Message Problem Revisited </vt:lpstr>
      <vt:lpstr>The Frequent Words Problem</vt:lpstr>
      <vt:lpstr>The Frequent Words Problem</vt:lpstr>
      <vt:lpstr>Does the Frequent Words Problem Make Sense to Biologists? </vt:lpstr>
      <vt:lpstr>What is the Runtime of Your Algorithm?  </vt:lpstr>
      <vt:lpstr>Outline</vt:lpstr>
      <vt:lpstr>oriC of Vibrio cholerae</vt:lpstr>
      <vt:lpstr>Too Many Frequent Words – Which One is a Hidden Message?</vt:lpstr>
      <vt:lpstr>Hidden Message Found!</vt:lpstr>
      <vt:lpstr>Can we Now Find Hidden Messages in Thermotoga petrophila?</vt:lpstr>
      <vt:lpstr>PowerPoint Presentation</vt:lpstr>
      <vt:lpstr>Outline</vt:lpstr>
      <vt:lpstr>Finding Replication Origin</vt:lpstr>
      <vt:lpstr>Finding Replication Origin</vt:lpstr>
      <vt:lpstr>Finding Replication Origin</vt:lpstr>
      <vt:lpstr>What is a Clump? </vt:lpstr>
      <vt:lpstr>Where in a Genome Does DNA Replication Begin? Algorithmic Warm-Up</vt:lpstr>
      <vt:lpstr>Outline</vt:lpstr>
      <vt:lpstr>DNA Strands Have Directions! </vt:lpstr>
      <vt:lpstr>DNA Strands Have Directions</vt:lpstr>
      <vt:lpstr>Four DNA Polymerases Do the Job</vt:lpstr>
      <vt:lpstr>Continue as Replication Fork Enlarges</vt:lpstr>
      <vt:lpstr>If you Were a UNIDIRECTIONAL DNA Polymerase, how Would you Replicate a Genome? </vt:lpstr>
      <vt:lpstr>If you Were a UNIDIRECTIONAL DNA Polymerase, How Would you Replicate a Genome??? </vt:lpstr>
      <vt:lpstr>Wait until the Fork Opens and…</vt:lpstr>
      <vt:lpstr>Wait until the Fork Opens and Replicate</vt:lpstr>
      <vt:lpstr>Wait until the Fork Opens and Replicate Wait until the Fork Opens Even More and…</vt:lpstr>
      <vt:lpstr>Wait until the Fork Opens and Replicate Wait until the Fork Opens Even More and…</vt:lpstr>
      <vt:lpstr>Okazaki Fragments Need to be Ligated to Fill in the Gaps</vt:lpstr>
      <vt:lpstr>Different Lifestyles of Reverse and Forward Half-Strands</vt:lpstr>
      <vt:lpstr>Outline</vt:lpstr>
      <vt:lpstr>Asymmetry of Replication Affects Nucleotide Frequencies</vt:lpstr>
      <vt:lpstr>The Peculiar Statistics of #G - #C</vt:lpstr>
      <vt:lpstr>PowerPoint Presentation</vt:lpstr>
      <vt:lpstr>PowerPoint Presentation</vt:lpstr>
      <vt:lpstr>PowerPoint Presentation</vt:lpstr>
      <vt:lpstr>Outline</vt:lpstr>
      <vt:lpstr>Skew Diagram </vt:lpstr>
      <vt:lpstr>Skew Diagram of E. Coli:  Where is the Origin of Replication? </vt:lpstr>
      <vt:lpstr>We Found the Replication Origin in E. Coli BUT…</vt:lpstr>
      <vt:lpstr>Outline</vt:lpstr>
      <vt:lpstr>Searching for Even More Elusive Hidden Messages</vt:lpstr>
      <vt:lpstr>Previously Invisible DnaA Boxes</vt:lpstr>
      <vt:lpstr>Finally, DnaA Boxes in E. Coli!</vt:lpstr>
      <vt:lpstr>Complications</vt:lpstr>
      <vt:lpstr>Outline</vt:lpstr>
      <vt:lpstr>Finding Multiple Origins of Replication in a Bacterial Genome</vt:lpstr>
      <vt:lpstr>Finding oriC in Archaea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in a Genome Does DNA Replication Begin</dc:title>
  <dc:creator>snow</dc:creator>
  <cp:lastModifiedBy>Achraf EL ALLALI</cp:lastModifiedBy>
  <cp:revision>440</cp:revision>
  <dcterms:created xsi:type="dcterms:W3CDTF">2013-05-28T03:36:16Z</dcterms:created>
  <dcterms:modified xsi:type="dcterms:W3CDTF">2024-10-14T13:14:38Z</dcterms:modified>
</cp:coreProperties>
</file>