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6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</p:sldIdLst>
  <p:sldSz cx="9144000" cy="5143500" type="screen16x9"/>
  <p:notesSz cx="6858000" cy="9144000"/>
  <p:embeddedFontLst>
    <p:embeddedFont>
      <p:font typeface="Livvic" pitchFamily="2" charset="0"/>
      <p:regular r:id="rId27"/>
      <p:bold r:id="rId28"/>
      <p:italic r:id="rId29"/>
      <p:boldItalic r:id="rId30"/>
    </p:embeddedFont>
    <p:embeddedFont>
      <p:font typeface="Palatino Linotype" panose="02040502050505030304" pitchFamily="18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  <p:embeddedFont>
      <p:font typeface="Rubik Light" panose="020B0604020202020204" charset="-79"/>
      <p:regular r:id="rId37"/>
      <p:bold r:id="rId38"/>
      <p:italic r:id="rId39"/>
      <p:boldItalic r:id="rId40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1BA568-0181-42BF-8141-B7E5540AC392}">
  <a:tblStyle styleId="{D31BA568-0181-42BF-8141-B7E5540AC3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83ee73d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d83ee73d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83ee73d8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gd83ee73d8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d83ee73d8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gd83ee73d8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83ee73d8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d83ee73d8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83ee73d8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d83ee73d8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d83ee73d8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d83ee73d8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83ee73d8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gd83ee73d8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83ee73d8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gd83ee73d8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d83ee73d8b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gd83ee73d8b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d83ee73d8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d83ee73d8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83ee73d8b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d83ee73d8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83ee73d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d83ee73d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83ee73d8b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gd83ee73d8b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83ee73d8b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d83ee73d8b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83ee73d8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gd83ee73d8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d83ee73d8b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gd83ee73d8b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83ee73d8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d83ee73d8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83ee73d8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d83ee73d8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d83ee73d8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d83ee73d8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d83ee73d8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d83ee73d8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d83ee73d8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d83ee73d8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83ee73d8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d83ee73d8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83ee73d8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d83ee73d8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2800" y="209060"/>
            <a:ext cx="275462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896130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C1C1B"/>
                </a:solidFill>
                <a:latin typeface="Palatino Linotype"/>
                <a:cs typeface="Palatino Linotype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60166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143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40503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 smtClean="0"/>
              <a:t>‹#›</a:t>
            </a:fld>
            <a:endParaRPr lang="ro"/>
          </a:p>
        </p:txBody>
      </p:sp>
    </p:spTree>
    <p:extLst>
      <p:ext uri="{BB962C8B-B14F-4D97-AF65-F5344CB8AC3E}">
        <p14:creationId xmlns:p14="http://schemas.microsoft.com/office/powerpoint/2010/main" val="9760617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bg>
      <p:bgPr>
        <a:solidFill>
          <a:srgbClr val="0C343D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8500" b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146616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text">
  <p:cSld name="Title and long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625650" y="1048041"/>
            <a:ext cx="7689900" cy="35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585895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solidFill>
          <a:srgbClr val="0C343D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2121639" y="1637150"/>
            <a:ext cx="4899300" cy="18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6000" b="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  <a:defRPr sz="5200" b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075597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 smtClean="0"/>
              <a:t>‹#›</a:t>
            </a:fld>
            <a:endParaRPr lang="ro"/>
          </a:p>
        </p:txBody>
      </p:sp>
    </p:spTree>
    <p:extLst>
      <p:ext uri="{BB962C8B-B14F-4D97-AF65-F5344CB8AC3E}">
        <p14:creationId xmlns:p14="http://schemas.microsoft.com/office/powerpoint/2010/main" val="21347935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62600"/>
            <a:ext cx="631190" cy="5715"/>
          </a:xfrm>
          <a:custGeom>
            <a:avLst/>
            <a:gdLst/>
            <a:ahLst/>
            <a:cxnLst/>
            <a:rect l="l" t="t" r="r" b="b"/>
            <a:pathLst>
              <a:path w="631190" h="5715">
                <a:moveTo>
                  <a:pt x="631101" y="5675"/>
                </a:moveTo>
                <a:lnTo>
                  <a:pt x="0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1023" y="452670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413" y="15886"/>
                </a:moveTo>
                <a:lnTo>
                  <a:pt x="31335" y="24539"/>
                </a:lnTo>
                <a:lnTo>
                  <a:pt x="24258" y="31491"/>
                </a:lnTo>
                <a:lnTo>
                  <a:pt x="15604" y="31413"/>
                </a:lnTo>
                <a:lnTo>
                  <a:pt x="6951" y="31335"/>
                </a:lnTo>
                <a:lnTo>
                  <a:pt x="0" y="24258"/>
                </a:lnTo>
                <a:lnTo>
                  <a:pt x="77" y="15604"/>
                </a:lnTo>
                <a:lnTo>
                  <a:pt x="155" y="6951"/>
                </a:lnTo>
                <a:lnTo>
                  <a:pt x="7233" y="0"/>
                </a:lnTo>
                <a:lnTo>
                  <a:pt x="15886" y="77"/>
                </a:lnTo>
                <a:lnTo>
                  <a:pt x="24539" y="155"/>
                </a:lnTo>
                <a:lnTo>
                  <a:pt x="31491" y="7233"/>
                </a:lnTo>
                <a:lnTo>
                  <a:pt x="31413" y="15886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24224" y="465808"/>
            <a:ext cx="2720340" cy="1905"/>
          </a:xfrm>
          <a:custGeom>
            <a:avLst/>
            <a:gdLst/>
            <a:ahLst/>
            <a:cxnLst/>
            <a:rect l="l" t="t" r="r" b="b"/>
            <a:pathLst>
              <a:path w="2720340" h="1904">
                <a:moveTo>
                  <a:pt x="0" y="1767"/>
                </a:moveTo>
                <a:lnTo>
                  <a:pt x="2719775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392881" y="45191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5" y="15684"/>
                </a:moveTo>
                <a:lnTo>
                  <a:pt x="0" y="7030"/>
                </a:lnTo>
                <a:lnTo>
                  <a:pt x="7010" y="11"/>
                </a:lnTo>
                <a:lnTo>
                  <a:pt x="15663" y="5"/>
                </a:lnTo>
                <a:lnTo>
                  <a:pt x="24317" y="0"/>
                </a:lnTo>
                <a:lnTo>
                  <a:pt x="31337" y="7010"/>
                </a:lnTo>
                <a:lnTo>
                  <a:pt x="31342" y="15664"/>
                </a:lnTo>
                <a:lnTo>
                  <a:pt x="31348" y="24317"/>
                </a:lnTo>
                <a:lnTo>
                  <a:pt x="24337" y="31337"/>
                </a:lnTo>
                <a:lnTo>
                  <a:pt x="15684" y="31342"/>
                </a:lnTo>
                <a:lnTo>
                  <a:pt x="7030" y="31348"/>
                </a:lnTo>
                <a:lnTo>
                  <a:pt x="10" y="24337"/>
                </a:lnTo>
                <a:lnTo>
                  <a:pt x="5" y="15684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2800" y="209060"/>
            <a:ext cx="388302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400" y="929116"/>
            <a:ext cx="6910705" cy="2513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C1C1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134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</p:sldLayoutIdLst>
  <p:transition spd="slow">
    <p:push dir="u"/>
  </p:transition>
  <p:hf sldNum="0"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o" sz="7000" dirty="0"/>
              <a:t>B-Arbori</a:t>
            </a:r>
            <a:endParaRPr sz="7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9A24D9-3686-72CD-69CF-AC1FFED85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3"/>
            <a:ext cx="9144000" cy="51406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>
            <a:spLocks noGrp="1"/>
          </p:cNvSpPr>
          <p:nvPr>
            <p:ph type="subTitle" idx="1"/>
          </p:nvPr>
        </p:nvSpPr>
        <p:spPr>
          <a:xfrm>
            <a:off x="625650" y="1048040"/>
            <a:ext cx="76899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sz="1800" b="1" dirty="0"/>
              <a:t>Restricții: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800" b="1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</a:pPr>
            <a:r>
              <a:rPr lang="ro" dirty="0"/>
              <a:t>Fiecare nod, cu excepția rădăcinii, trebuie să aibă </a:t>
            </a:r>
            <a:r>
              <a:rPr lang="ro" b="1" dirty="0">
                <a:solidFill>
                  <a:schemeClr val="accent6"/>
                </a:solidFill>
              </a:rPr>
              <a:t>cel puțin </a:t>
            </a:r>
            <a:r>
              <a:rPr lang="ro" b="1" i="1" dirty="0">
                <a:solidFill>
                  <a:schemeClr val="accent6"/>
                </a:solidFill>
              </a:rPr>
              <a:t>t – 1 </a:t>
            </a:r>
            <a:r>
              <a:rPr lang="ro" b="1" dirty="0">
                <a:solidFill>
                  <a:schemeClr val="accent6"/>
                </a:solidFill>
              </a:rPr>
              <a:t>chei</a:t>
            </a:r>
            <a:r>
              <a:rPr lang="ro" dirty="0"/>
              <a:t>.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/>
              <a:t>      </a:t>
            </a:r>
            <a:r>
              <a:rPr lang="ro" u="sng" dirty="0"/>
              <a:t>Consecință</a:t>
            </a:r>
            <a:r>
              <a:rPr lang="ro" dirty="0"/>
              <a:t>: fiecare nod intern trebuie să aibă </a:t>
            </a:r>
            <a:r>
              <a:rPr lang="ro" b="1" dirty="0"/>
              <a:t>cel puțin </a:t>
            </a:r>
            <a:r>
              <a:rPr lang="ro" b="1" i="1" dirty="0"/>
              <a:t>t</a:t>
            </a:r>
            <a:r>
              <a:rPr lang="ro" dirty="0"/>
              <a:t> fii.</a:t>
            </a:r>
            <a:br>
              <a:rPr lang="ro" dirty="0"/>
            </a:b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 startAt="2"/>
            </a:pPr>
            <a:r>
              <a:rPr lang="ro" dirty="0"/>
              <a:t>Dacă arborele este nevid, atunci rădăcina trebuie să aibă cel puțin o cheie.</a:t>
            </a:r>
            <a:br>
              <a:rPr lang="ro" dirty="0"/>
            </a:b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 startAt="2"/>
            </a:pPr>
            <a:r>
              <a:rPr lang="ro" dirty="0"/>
              <a:t>Fiecare nod poate să aibă </a:t>
            </a:r>
            <a:r>
              <a:rPr lang="ro" b="1" dirty="0">
                <a:solidFill>
                  <a:schemeClr val="accent6"/>
                </a:solidFill>
              </a:rPr>
              <a:t>cel mult </a:t>
            </a:r>
            <a:r>
              <a:rPr lang="ro" b="1" i="1" dirty="0">
                <a:solidFill>
                  <a:schemeClr val="accent6"/>
                </a:solidFill>
              </a:rPr>
              <a:t>2t – 1</a:t>
            </a:r>
            <a:r>
              <a:rPr lang="ro" b="1" dirty="0">
                <a:solidFill>
                  <a:schemeClr val="accent6"/>
                </a:solidFill>
              </a:rPr>
              <a:t> </a:t>
            </a:r>
            <a:r>
              <a:rPr lang="ro" dirty="0">
                <a:solidFill>
                  <a:schemeClr val="accent6"/>
                </a:solidFill>
              </a:rPr>
              <a:t>chei</a:t>
            </a:r>
            <a:r>
              <a:rPr lang="ro" dirty="0"/>
              <a:t>.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/>
              <a:t>      </a:t>
            </a:r>
            <a:r>
              <a:rPr lang="ro" u="sng" dirty="0"/>
              <a:t>Consecință</a:t>
            </a:r>
            <a:r>
              <a:rPr lang="ro" dirty="0"/>
              <a:t>: orice nod intern poate să aibă </a:t>
            </a:r>
            <a:r>
              <a:rPr lang="ro" b="1" dirty="0"/>
              <a:t>cel mult </a:t>
            </a:r>
            <a:r>
              <a:rPr lang="ro" b="1" i="1" dirty="0"/>
              <a:t>2t</a:t>
            </a:r>
            <a:r>
              <a:rPr lang="ro" b="1" dirty="0"/>
              <a:t> </a:t>
            </a:r>
            <a:r>
              <a:rPr lang="ro" dirty="0"/>
              <a:t>fii.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Un nod cu </a:t>
            </a:r>
            <a:r>
              <a:rPr lang="ro" i="1" dirty="0">
                <a:solidFill>
                  <a:schemeClr val="tx1"/>
                </a:solidFill>
              </a:rPr>
              <a:t>2t – 1 </a:t>
            </a:r>
            <a:r>
              <a:rPr lang="ro" dirty="0">
                <a:solidFill>
                  <a:schemeClr val="tx1"/>
                </a:solidFill>
              </a:rPr>
              <a:t>chei se numește </a:t>
            </a:r>
            <a:r>
              <a:rPr lang="ro" b="1" dirty="0">
                <a:solidFill>
                  <a:schemeClr val="tx1"/>
                </a:solidFill>
              </a:rPr>
              <a:t>nod plin</a:t>
            </a:r>
            <a:r>
              <a:rPr lang="ro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56" name="Google Shape;356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o"/>
              <a:t>B-Arbori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>
            <a:spLocks noGrp="1"/>
          </p:cNvSpPr>
          <p:nvPr>
            <p:ph type="subTitle" idx="1"/>
          </p:nvPr>
        </p:nvSpPr>
        <p:spPr>
          <a:xfrm>
            <a:off x="625650" y="1048040"/>
            <a:ext cx="76899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b="1"/>
              <a:t>Exemple de B-Arbori: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/>
              <a:t>B-Arbore de ordin 2 (arbore 2-3-4)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362" name="Google Shape;362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o"/>
              <a:t>B-Arbori</a:t>
            </a:r>
            <a:endParaRPr/>
          </a:p>
        </p:txBody>
      </p:sp>
      <p:pic>
        <p:nvPicPr>
          <p:cNvPr id="363" name="Google Shape;36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348" y="3354960"/>
            <a:ext cx="3927753" cy="1089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4" name="Google Shape;364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5867335" y="1283526"/>
            <a:ext cx="2307212" cy="3636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5" name="Google Shape;365;p5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5785" y="1948061"/>
            <a:ext cx="4153480" cy="1238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o"/>
              <a:t>Înălțimea unui B-Arbore</a:t>
            </a:r>
            <a:endParaRPr/>
          </a:p>
        </p:txBody>
      </p:sp>
      <p:pic>
        <p:nvPicPr>
          <p:cNvPr id="371" name="Google Shape;371;p53"/>
          <p:cNvPicPr preferRelativeResize="0"/>
          <p:nvPr/>
        </p:nvPicPr>
        <p:blipFill rotWithShape="1">
          <a:blip r:embed="rId3">
            <a:alphaModFix/>
          </a:blip>
          <a:srcRect b="20153"/>
          <a:stretch/>
        </p:blipFill>
        <p:spPr>
          <a:xfrm>
            <a:off x="728675" y="1135850"/>
            <a:ext cx="7686675" cy="334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4"/>
          <p:cNvSpPr txBox="1">
            <a:spLocks noGrp="1"/>
          </p:cNvSpPr>
          <p:nvPr>
            <p:ph type="subTitle" idx="1"/>
          </p:nvPr>
        </p:nvSpPr>
        <p:spPr>
          <a:xfrm>
            <a:off x="625650" y="1048040"/>
            <a:ext cx="7689900" cy="3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b="1" dirty="0"/>
              <a:t>Exemplu:</a:t>
            </a:r>
            <a:endParaRPr b="1"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Pentru un B-Arbore de înălțime 3, cu număr minim de chei, care are, în fiecare nod, numărul de chei reținute </a:t>
            </a:r>
            <a:r>
              <a:rPr lang="ro" b="1" dirty="0">
                <a:solidFill>
                  <a:schemeClr val="tx1"/>
                </a:solidFill>
              </a:rPr>
              <a:t>n[x]</a:t>
            </a:r>
            <a:r>
              <a:rPr lang="ro" dirty="0">
                <a:solidFill>
                  <a:schemeClr val="tx1"/>
                </a:solidFill>
              </a:rPr>
              <a:t>, avem următorul desen: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77" name="Google Shape;377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o"/>
              <a:t>Înălțimea unui B-Arbore</a:t>
            </a:r>
            <a:endParaRPr/>
          </a:p>
        </p:txBody>
      </p:sp>
      <p:pic>
        <p:nvPicPr>
          <p:cNvPr id="378" name="Google Shape;37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0576" y="2575909"/>
            <a:ext cx="5042847" cy="1916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o"/>
              <a:t>Înălțimea unui B-Arbore</a:t>
            </a:r>
            <a:endParaRPr/>
          </a:p>
        </p:txBody>
      </p:sp>
      <p:pic>
        <p:nvPicPr>
          <p:cNvPr id="384" name="Google Shape;384;p55"/>
          <p:cNvPicPr preferRelativeResize="0"/>
          <p:nvPr/>
        </p:nvPicPr>
        <p:blipFill rotWithShape="1">
          <a:blip r:embed="rId3">
            <a:alphaModFix/>
          </a:blip>
          <a:srcRect b="35711"/>
          <a:stretch/>
        </p:blipFill>
        <p:spPr>
          <a:xfrm>
            <a:off x="728663" y="1597300"/>
            <a:ext cx="7686675" cy="2167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6"/>
          <p:cNvSpPr txBox="1">
            <a:spLocks noGrp="1"/>
          </p:cNvSpPr>
          <p:nvPr>
            <p:ph type="subTitle" idx="1"/>
          </p:nvPr>
        </p:nvSpPr>
        <p:spPr>
          <a:xfrm>
            <a:off x="625650" y="1048040"/>
            <a:ext cx="7689900" cy="3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b="1" dirty="0"/>
              <a:t>Exerciții: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b="1"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</a:pPr>
            <a:r>
              <a:rPr lang="ro" dirty="0"/>
              <a:t>De ce nu putem permite gradul minim </a:t>
            </a:r>
            <a:r>
              <a:rPr lang="ro" i="1" dirty="0"/>
              <a:t>t = 1 </a:t>
            </a:r>
            <a:r>
              <a:rPr lang="ro" dirty="0"/>
              <a:t>?</a:t>
            </a:r>
            <a:endParaRPr dirty="0"/>
          </a:p>
          <a:p>
            <a:pPr marL="596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br>
              <a:rPr lang="ro" dirty="0"/>
            </a:b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ro" dirty="0"/>
              <a:t>Pentru ce valori ale lui </a:t>
            </a:r>
            <a:r>
              <a:rPr lang="ro" i="1" dirty="0"/>
              <a:t>t</a:t>
            </a:r>
            <a:r>
              <a:rPr lang="ro" dirty="0"/>
              <a:t>, arborele de mai jos este un B-Arbore, conform definiției?</a:t>
            </a:r>
            <a:endParaRPr dirty="0"/>
          </a:p>
          <a:p>
            <a:pPr marL="4572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dirty="0"/>
          </a:p>
          <a:p>
            <a:pPr marL="4572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dirty="0"/>
          </a:p>
          <a:p>
            <a:pPr marL="4572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dirty="0"/>
          </a:p>
          <a:p>
            <a:pPr marL="4572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dirty="0"/>
          </a:p>
          <a:p>
            <a:pPr marL="4572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dirty="0"/>
          </a:p>
          <a:p>
            <a:pPr marL="4572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dirty="0"/>
          </a:p>
          <a:p>
            <a:pPr marL="4572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dirty="0"/>
          </a:p>
          <a:p>
            <a:pPr marL="4572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</a:pP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/>
            </a:pPr>
            <a:r>
              <a:rPr lang="ro" dirty="0"/>
              <a:t>Desenați toți B-Arborii corecți cu grad minim 2 care să reprezinte mulțimea {1, 2, 3, 4, 5}.</a:t>
            </a:r>
            <a:endParaRPr dirty="0"/>
          </a:p>
          <a:p>
            <a:pPr marL="5969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br>
              <a:rPr lang="ro" dirty="0"/>
            </a:br>
            <a:endParaRPr dirty="0"/>
          </a:p>
        </p:txBody>
      </p:sp>
      <p:sp>
        <p:nvSpPr>
          <p:cNvPr id="390" name="Google Shape;390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o"/>
              <a:t>Discuție</a:t>
            </a:r>
            <a:endParaRPr/>
          </a:p>
        </p:txBody>
      </p:sp>
      <p:pic>
        <p:nvPicPr>
          <p:cNvPr id="391" name="Google Shape;391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0768" y="2593763"/>
            <a:ext cx="3902462" cy="1369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Light"/>
              <a:buNone/>
            </a:pPr>
            <a:r>
              <a:rPr lang="ro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Operații de bază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>
            <a:spLocks noGrp="1"/>
          </p:cNvSpPr>
          <p:nvPr>
            <p:ph type="subTitle" idx="1"/>
          </p:nvPr>
        </p:nvSpPr>
        <p:spPr>
          <a:xfrm>
            <a:off x="625650" y="1048040"/>
            <a:ext cx="7689900" cy="3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Căutarea într-un B-Arbore este asemănătoare cu o căutare într-un arbore binar.</a:t>
            </a: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Într-un B-Arbore, căutarea se realizează comparând cheia căutată </a:t>
            </a:r>
            <a:r>
              <a:rPr lang="ro" b="1" dirty="0">
                <a:solidFill>
                  <a:schemeClr val="tx1"/>
                </a:solidFill>
              </a:rPr>
              <a:t>x</a:t>
            </a:r>
            <a:r>
              <a:rPr lang="ro" dirty="0">
                <a:solidFill>
                  <a:schemeClr val="tx1"/>
                </a:solidFill>
              </a:rPr>
              <a:t> cu cheile nodului curent, plecând de la nodul rădăcină.</a:t>
            </a: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Căutare reușită pentru 50 și nereușită pentru 17.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2" name="Google Shape;40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o"/>
              <a:t>Căutarea în B-Arbore</a:t>
            </a:r>
            <a:endParaRPr/>
          </a:p>
        </p:txBody>
      </p:sp>
      <p:pic>
        <p:nvPicPr>
          <p:cNvPr id="403" name="Google Shape;403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87" y="3028340"/>
            <a:ext cx="7123023" cy="1575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 txBox="1">
            <a:spLocks noGrp="1"/>
          </p:cNvSpPr>
          <p:nvPr>
            <p:ph type="subTitle" idx="1"/>
          </p:nvPr>
        </p:nvSpPr>
        <p:spPr>
          <a:xfrm>
            <a:off x="625649" y="1048040"/>
            <a:ext cx="7982700" cy="3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b="1" dirty="0">
                <a:solidFill>
                  <a:schemeClr val="tx1"/>
                </a:solidFill>
              </a:rPr>
              <a:t>Algoritm</a:t>
            </a:r>
            <a:r>
              <a:rPr lang="ro" dirty="0">
                <a:solidFill>
                  <a:schemeClr val="tx1"/>
                </a:solidFill>
              </a:rPr>
              <a:t>: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</a:pPr>
            <a:r>
              <a:rPr lang="ro" dirty="0">
                <a:solidFill>
                  <a:schemeClr val="tx1"/>
                </a:solidFill>
              </a:rPr>
              <a:t>Căutăm cheia </a:t>
            </a:r>
            <a:r>
              <a:rPr lang="ro" b="1" dirty="0">
                <a:solidFill>
                  <a:schemeClr val="tx1"/>
                </a:solidFill>
              </a:rPr>
              <a:t>x</a:t>
            </a:r>
            <a:r>
              <a:rPr lang="ro" dirty="0">
                <a:solidFill>
                  <a:schemeClr val="tx1"/>
                </a:solidFill>
              </a:rPr>
              <a:t> în rădăcină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</a:pPr>
            <a:r>
              <a:rPr lang="ro" dirty="0">
                <a:solidFill>
                  <a:schemeClr val="tx1"/>
                </a:solidFill>
              </a:rPr>
              <a:t>Dacă nu o găsim, atunci continuăm căutarea în fiul corespunzător valorii </a:t>
            </a:r>
            <a:r>
              <a:rPr lang="ro" b="1" dirty="0">
                <a:solidFill>
                  <a:schemeClr val="tx1"/>
                </a:solidFill>
              </a:rPr>
              <a:t>x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</a:pPr>
            <a:r>
              <a:rPr lang="ro" dirty="0">
                <a:solidFill>
                  <a:schemeClr val="tx1"/>
                </a:solidFill>
              </a:rPr>
              <a:t>Dacă găsim cheia, returnăm perechea de valori (y, i), reprezentând nodul, respectiv poziția în nod pe care s-a găsit valoarea </a:t>
            </a:r>
            <a:r>
              <a:rPr lang="ro" b="1" dirty="0">
                <a:solidFill>
                  <a:schemeClr val="tx1"/>
                </a:solidFill>
              </a:rPr>
              <a:t>x</a:t>
            </a:r>
            <a:r>
              <a:rPr lang="ro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4572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Putem afla indicele fiului care trebuie explorat în continuare la pasul 2 folosind </a:t>
            </a:r>
            <a:r>
              <a:rPr lang="ro" b="1" dirty="0">
                <a:solidFill>
                  <a:schemeClr val="tx1"/>
                </a:solidFill>
              </a:rPr>
              <a:t>căutarea binară dacă numărul de valori din fiecare nod este mare</a:t>
            </a:r>
            <a:r>
              <a:rPr lang="ro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sp>
        <p:nvSpPr>
          <p:cNvPr id="409" name="Google Shape;409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o"/>
              <a:t>Căutarea în B-Arbore</a:t>
            </a:r>
            <a:endParaRPr/>
          </a:p>
        </p:txBody>
      </p:sp>
      <p:pic>
        <p:nvPicPr>
          <p:cNvPr id="410" name="Google Shape;410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87" y="3028340"/>
            <a:ext cx="7123023" cy="1575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0"/>
          <p:cNvSpPr txBox="1">
            <a:spLocks noGrp="1"/>
          </p:cNvSpPr>
          <p:nvPr>
            <p:ph type="subTitle" idx="1"/>
          </p:nvPr>
        </p:nvSpPr>
        <p:spPr>
          <a:xfrm>
            <a:off x="625650" y="1048040"/>
            <a:ext cx="7689900" cy="3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Căutarea într-un B-Arbore este asemănătoare cu o căutare într-un arbore binar.</a:t>
            </a: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Într-un B-Arbore, căutarea se realizează comparând cheia căutată </a:t>
            </a:r>
            <a:r>
              <a:rPr lang="ro" b="1" dirty="0">
                <a:solidFill>
                  <a:schemeClr val="tx1"/>
                </a:solidFill>
              </a:rPr>
              <a:t>x</a:t>
            </a:r>
            <a:r>
              <a:rPr lang="ro" dirty="0">
                <a:solidFill>
                  <a:schemeClr val="tx1"/>
                </a:solidFill>
              </a:rPr>
              <a:t> cu cheile nodului curent, plecând de la nodul rădăcină.</a:t>
            </a: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Algoritm: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</a:pPr>
            <a:r>
              <a:rPr lang="ro" dirty="0">
                <a:solidFill>
                  <a:schemeClr val="tx1"/>
                </a:solidFill>
              </a:rPr>
              <a:t>Căutăm cheia </a:t>
            </a:r>
            <a:r>
              <a:rPr lang="ro" b="1" dirty="0">
                <a:solidFill>
                  <a:schemeClr val="tx1"/>
                </a:solidFill>
              </a:rPr>
              <a:t>x</a:t>
            </a:r>
            <a:r>
              <a:rPr lang="ro" dirty="0">
                <a:solidFill>
                  <a:schemeClr val="tx1"/>
                </a:solidFill>
              </a:rPr>
              <a:t> în rădăcină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</a:pPr>
            <a:r>
              <a:rPr lang="ro" dirty="0">
                <a:solidFill>
                  <a:schemeClr val="tx1"/>
                </a:solidFill>
              </a:rPr>
              <a:t>Dacă nu o găsim, atunci continuăm căutarea în fiul corespunzător valorii </a:t>
            </a:r>
            <a:r>
              <a:rPr lang="ro" b="1" dirty="0">
                <a:solidFill>
                  <a:schemeClr val="tx1"/>
                </a:solidFill>
              </a:rPr>
              <a:t>x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</a:pPr>
            <a:r>
              <a:rPr lang="ro" dirty="0">
                <a:solidFill>
                  <a:schemeClr val="tx1"/>
                </a:solidFill>
              </a:rPr>
              <a:t>Dacă găsim cheia, returnăm perechea de valori (y, i), reprezentând nodul, respectiv poziția în nod pe care s-a găsit valoarea </a:t>
            </a:r>
            <a:r>
              <a:rPr lang="ro" b="1" dirty="0">
                <a:solidFill>
                  <a:schemeClr val="tx1"/>
                </a:solidFill>
              </a:rPr>
              <a:t>x</a:t>
            </a:r>
            <a:r>
              <a:rPr lang="ro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4572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Putem afla indicele fiului care trebuie explorat în continuare la pasul 2, folosind căutarea binară.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16" name="Google Shape;416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o"/>
              <a:t>Căutarea în B-Arbore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/>
              <a:t>Un </a:t>
            </a:r>
            <a:r>
              <a:rPr lang="ro" b="1"/>
              <a:t>arbore echilibrat </a:t>
            </a:r>
            <a:r>
              <a:rPr lang="ro"/>
              <a:t>este un arbore în care, </a:t>
            </a:r>
            <a:r>
              <a:rPr lang="ro" b="1"/>
              <a:t>pentru orice nod</a:t>
            </a:r>
            <a:r>
              <a:rPr lang="ro"/>
              <a:t>, diferența dintre înălțimile subarborilor stâng și drept este de maxim 1.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/>
              <a:t>Exemple: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/>
              <a:t>	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/>
              <a:t>		</a:t>
            </a:r>
            <a:endParaRPr/>
          </a:p>
        </p:txBody>
      </p:sp>
      <p:sp>
        <p:nvSpPr>
          <p:cNvPr id="296" name="Google Shape;296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o"/>
              <a:t>Arbori echilibrați</a:t>
            </a:r>
            <a:endParaRPr/>
          </a:p>
        </p:txBody>
      </p:sp>
      <p:grpSp>
        <p:nvGrpSpPr>
          <p:cNvPr id="297" name="Google Shape;297;p43"/>
          <p:cNvGrpSpPr/>
          <p:nvPr/>
        </p:nvGrpSpPr>
        <p:grpSpPr>
          <a:xfrm>
            <a:off x="1538840" y="2142132"/>
            <a:ext cx="6066319" cy="2650972"/>
            <a:chOff x="2059540" y="2209865"/>
            <a:chExt cx="6066319" cy="2650972"/>
          </a:xfrm>
        </p:grpSpPr>
        <p:sp>
          <p:nvSpPr>
            <p:cNvPr id="298" name="Google Shape;298;p43"/>
            <p:cNvSpPr txBox="1"/>
            <p:nvPr/>
          </p:nvSpPr>
          <p:spPr>
            <a:xfrm>
              <a:off x="2822586" y="2209865"/>
              <a:ext cx="11355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 sz="14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Echilibrați	</a:t>
              </a: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3"/>
            <p:cNvSpPr txBox="1"/>
            <p:nvPr/>
          </p:nvSpPr>
          <p:spPr>
            <a:xfrm>
              <a:off x="5817241" y="2209865"/>
              <a:ext cx="14022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 sz="14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 Neechilibrați</a:t>
              </a: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0" name="Google Shape;300;p4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059540" y="2571750"/>
              <a:ext cx="2661473" cy="22890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4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910703" y="2571750"/>
              <a:ext cx="3215156" cy="228908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1"/>
          <p:cNvSpPr txBox="1">
            <a:spLocks noGrp="1"/>
          </p:cNvSpPr>
          <p:nvPr>
            <p:ph type="subTitle" idx="1"/>
          </p:nvPr>
        </p:nvSpPr>
        <p:spPr>
          <a:xfrm>
            <a:off x="625650" y="1048040"/>
            <a:ext cx="7689900" cy="3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sz="1600" b="1" dirty="0">
                <a:solidFill>
                  <a:schemeClr val="accent6"/>
                </a:solidFill>
              </a:rPr>
              <a:t>Complexitate: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b="1" dirty="0">
              <a:solidFill>
                <a:schemeClr val="accent6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Procesul se repetă de cel mult </a:t>
            </a:r>
            <a:r>
              <a:rPr lang="ro" b="1" dirty="0">
                <a:solidFill>
                  <a:schemeClr val="tx1"/>
                </a:solidFill>
              </a:rPr>
              <a:t>O(h)</a:t>
            </a:r>
            <a:r>
              <a:rPr lang="ro" dirty="0">
                <a:solidFill>
                  <a:schemeClr val="tx1"/>
                </a:solidFill>
              </a:rPr>
              <a:t> ori, în cazul în care valoarea căutată se află într-o frunză.</a:t>
            </a: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Căutarea valorii într-un nod se realizează (folosind căutarea binară) în </a:t>
            </a:r>
            <a:r>
              <a:rPr lang="ro" b="1" dirty="0">
                <a:solidFill>
                  <a:schemeClr val="tx1"/>
                </a:solidFill>
              </a:rPr>
              <a:t>O(log t)</a:t>
            </a:r>
            <a:r>
              <a:rPr lang="ro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Complexitate finală:</a:t>
            </a: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O(h * log t) = O(log t * log</a:t>
            </a:r>
            <a:r>
              <a:rPr lang="ro" baseline="-25000" dirty="0">
                <a:solidFill>
                  <a:schemeClr val="tx1"/>
                </a:solidFill>
              </a:rPr>
              <a:t>t</a:t>
            </a:r>
            <a:r>
              <a:rPr lang="ro" dirty="0">
                <a:solidFill>
                  <a:schemeClr val="tx1"/>
                </a:solidFill>
              </a:rPr>
              <a:t>n)</a:t>
            </a: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	   = O(log t * (log n / log t))</a:t>
            </a: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	   = </a:t>
            </a:r>
            <a:r>
              <a:rPr lang="ro" b="1" dirty="0">
                <a:solidFill>
                  <a:schemeClr val="tx1"/>
                </a:solidFill>
              </a:rPr>
              <a:t>O(log n)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22" name="Google Shape;422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o"/>
              <a:t>Căutarea în B-Arbore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2"/>
          <p:cNvSpPr txBox="1">
            <a:spLocks noGrp="1"/>
          </p:cNvSpPr>
          <p:nvPr>
            <p:ph type="subTitle" idx="1"/>
          </p:nvPr>
        </p:nvSpPr>
        <p:spPr>
          <a:xfrm>
            <a:off x="625650" y="1048040"/>
            <a:ext cx="7689900" cy="3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Pentru a insera o cheie </a:t>
            </a:r>
            <a:r>
              <a:rPr lang="ro" b="1" dirty="0">
                <a:solidFill>
                  <a:schemeClr val="tx1"/>
                </a:solidFill>
              </a:rPr>
              <a:t>x</a:t>
            </a:r>
            <a:r>
              <a:rPr lang="ro" dirty="0">
                <a:solidFill>
                  <a:schemeClr val="tx1"/>
                </a:solidFill>
              </a:rPr>
              <a:t> într-un B-Arbore, trebuie distinse două cazuri: când nodul unde trebuie introdus are mai puțin de </a:t>
            </a:r>
            <a:r>
              <a:rPr lang="ro" i="1" dirty="0">
                <a:solidFill>
                  <a:schemeClr val="tx1"/>
                </a:solidFill>
              </a:rPr>
              <a:t>2t-1</a:t>
            </a:r>
            <a:r>
              <a:rPr lang="ro" dirty="0">
                <a:solidFill>
                  <a:schemeClr val="tx1"/>
                </a:solidFill>
              </a:rPr>
              <a:t> chei</a:t>
            </a:r>
            <a:r>
              <a:rPr lang="ro">
                <a:solidFill>
                  <a:schemeClr val="tx1"/>
                </a:solidFill>
              </a:rPr>
              <a:t>, respectiv, </a:t>
            </a:r>
            <a:r>
              <a:rPr lang="ro" dirty="0">
                <a:solidFill>
                  <a:schemeClr val="tx1"/>
                </a:solidFill>
              </a:rPr>
              <a:t>când are </a:t>
            </a:r>
            <a:r>
              <a:rPr lang="ro" i="1" dirty="0">
                <a:solidFill>
                  <a:schemeClr val="tx1"/>
                </a:solidFill>
              </a:rPr>
              <a:t>2t-1</a:t>
            </a:r>
            <a:r>
              <a:rPr lang="ro" dirty="0">
                <a:solidFill>
                  <a:schemeClr val="tx1"/>
                </a:solidFill>
              </a:rPr>
              <a:t> chei.</a:t>
            </a: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b="1" dirty="0">
                <a:solidFill>
                  <a:schemeClr val="tx1"/>
                </a:solidFill>
              </a:rPr>
              <a:t>Algoritm:</a:t>
            </a:r>
            <a:endParaRPr b="1"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</a:pPr>
            <a:r>
              <a:rPr lang="ro" dirty="0">
                <a:solidFill>
                  <a:schemeClr val="tx1"/>
                </a:solidFill>
              </a:rPr>
              <a:t>Aplicăm operația de căutare pentru a găsi nodul unde trebuie introdusă cheia. Notăm acest nod cu </a:t>
            </a:r>
            <a:r>
              <a:rPr lang="ro" b="1" dirty="0">
                <a:solidFill>
                  <a:schemeClr val="tx1"/>
                </a:solidFill>
              </a:rPr>
              <a:t>X </a:t>
            </a:r>
            <a:r>
              <a:rPr lang="ro" dirty="0">
                <a:solidFill>
                  <a:schemeClr val="tx1"/>
                </a:solidFill>
              </a:rPr>
              <a:t>și va fi o </a:t>
            </a:r>
            <a:r>
              <a:rPr lang="ro" b="1" dirty="0">
                <a:solidFill>
                  <a:schemeClr val="tx1"/>
                </a:solidFill>
              </a:rPr>
              <a:t>frunză</a:t>
            </a:r>
            <a:r>
              <a:rPr lang="ro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</a:pPr>
            <a:r>
              <a:rPr lang="ro" dirty="0">
                <a:solidFill>
                  <a:schemeClr val="tx1"/>
                </a:solidFill>
              </a:rPr>
              <a:t>Dacă </a:t>
            </a:r>
            <a:r>
              <a:rPr lang="ro" b="1" dirty="0">
                <a:solidFill>
                  <a:schemeClr val="tx1"/>
                </a:solidFill>
              </a:rPr>
              <a:t>X</a:t>
            </a:r>
            <a:r>
              <a:rPr lang="ro" dirty="0">
                <a:solidFill>
                  <a:schemeClr val="tx1"/>
                </a:solidFill>
              </a:rPr>
              <a:t> are mai puțin de 2t-1 chei, atunci inserarea se efectuează fără a modifica structura arborelui.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</a:pPr>
            <a:r>
              <a:rPr lang="ro" dirty="0">
                <a:solidFill>
                  <a:schemeClr val="tx1"/>
                </a:solidFill>
              </a:rPr>
              <a:t>Dacă </a:t>
            </a:r>
            <a:r>
              <a:rPr lang="ro" b="1" dirty="0">
                <a:solidFill>
                  <a:schemeClr val="tx1"/>
                </a:solidFill>
              </a:rPr>
              <a:t>X </a:t>
            </a:r>
            <a:r>
              <a:rPr lang="ro" dirty="0">
                <a:solidFill>
                  <a:schemeClr val="tx1"/>
                </a:solidFill>
              </a:rPr>
              <a:t>are 2t-1 chei, atunci acesta trebuie divizat. Rezultă, astfel, două noduri noi, </a:t>
            </a:r>
            <a:r>
              <a:rPr lang="ro" b="1" dirty="0">
                <a:solidFill>
                  <a:schemeClr val="tx1"/>
                </a:solidFill>
              </a:rPr>
              <a:t>F</a:t>
            </a:r>
            <a:r>
              <a:rPr lang="ro" b="1" baseline="-25000" dirty="0">
                <a:solidFill>
                  <a:schemeClr val="tx1"/>
                </a:solidFill>
              </a:rPr>
              <a:t>s</a:t>
            </a:r>
            <a:r>
              <a:rPr lang="ro" dirty="0">
                <a:solidFill>
                  <a:schemeClr val="tx1"/>
                </a:solidFill>
              </a:rPr>
              <a:t> (fiul din stânga) și </a:t>
            </a:r>
            <a:r>
              <a:rPr lang="ro" b="1" dirty="0">
                <a:solidFill>
                  <a:schemeClr val="tx1"/>
                </a:solidFill>
              </a:rPr>
              <a:t>F</a:t>
            </a:r>
            <a:r>
              <a:rPr lang="ro" b="1" baseline="-25000" dirty="0">
                <a:solidFill>
                  <a:schemeClr val="tx1"/>
                </a:solidFill>
              </a:rPr>
              <a:t>d </a:t>
            </a:r>
            <a:r>
              <a:rPr lang="ro" dirty="0">
                <a:solidFill>
                  <a:schemeClr val="tx1"/>
                </a:solidFill>
              </a:rPr>
              <a:t>(fiul din dreapta).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</a:pPr>
            <a:r>
              <a:rPr lang="ro" dirty="0">
                <a:solidFill>
                  <a:schemeClr val="tx1"/>
                </a:solidFill>
              </a:rPr>
              <a:t>Eliminăm cea mai mare cheie din </a:t>
            </a:r>
            <a:r>
              <a:rPr lang="ro" b="1" dirty="0">
                <a:solidFill>
                  <a:schemeClr val="tx1"/>
                </a:solidFill>
              </a:rPr>
              <a:t>F</a:t>
            </a:r>
            <a:r>
              <a:rPr lang="ro" b="1" baseline="-25000" dirty="0">
                <a:solidFill>
                  <a:schemeClr val="tx1"/>
                </a:solidFill>
              </a:rPr>
              <a:t>s</a:t>
            </a:r>
            <a:r>
              <a:rPr lang="ro" dirty="0">
                <a:solidFill>
                  <a:schemeClr val="tx1"/>
                </a:solidFill>
              </a:rPr>
              <a:t> (cheia mediană). O notăm cu </a:t>
            </a:r>
            <a:r>
              <a:rPr lang="ro" b="1" dirty="0">
                <a:solidFill>
                  <a:schemeClr val="tx1"/>
                </a:solidFill>
              </a:rPr>
              <a:t>M</a:t>
            </a:r>
            <a:r>
              <a:rPr lang="ro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</a:pPr>
            <a:r>
              <a:rPr lang="ro" b="1" dirty="0">
                <a:solidFill>
                  <a:schemeClr val="tx1"/>
                </a:solidFill>
              </a:rPr>
              <a:t>M</a:t>
            </a:r>
            <a:r>
              <a:rPr lang="ro" dirty="0">
                <a:solidFill>
                  <a:schemeClr val="tx1"/>
                </a:solidFill>
              </a:rPr>
              <a:t> devine părintele celor două noduri </a:t>
            </a:r>
            <a:r>
              <a:rPr lang="ro" b="1" dirty="0">
                <a:solidFill>
                  <a:schemeClr val="tx1"/>
                </a:solidFill>
              </a:rPr>
              <a:t>F</a:t>
            </a:r>
            <a:r>
              <a:rPr lang="ro" b="1" baseline="-25000" dirty="0">
                <a:solidFill>
                  <a:schemeClr val="tx1"/>
                </a:solidFill>
              </a:rPr>
              <a:t>s</a:t>
            </a:r>
            <a:r>
              <a:rPr lang="ro" dirty="0">
                <a:solidFill>
                  <a:schemeClr val="tx1"/>
                </a:solidFill>
              </a:rPr>
              <a:t> și </a:t>
            </a:r>
            <a:r>
              <a:rPr lang="ro" b="1" dirty="0">
                <a:solidFill>
                  <a:schemeClr val="tx1"/>
                </a:solidFill>
              </a:rPr>
              <a:t>F</a:t>
            </a:r>
            <a:r>
              <a:rPr lang="ro" b="1" baseline="-25000" dirty="0">
                <a:solidFill>
                  <a:schemeClr val="tx1"/>
                </a:solidFill>
              </a:rPr>
              <a:t>d</a:t>
            </a:r>
            <a:r>
              <a:rPr lang="ro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</a:pPr>
            <a:r>
              <a:rPr lang="ro" dirty="0">
                <a:solidFill>
                  <a:schemeClr val="tx1"/>
                </a:solidFill>
              </a:rPr>
              <a:t>Se încearcă (recursiv) adăugarea lui </a:t>
            </a:r>
            <a:r>
              <a:rPr lang="ro" b="1" dirty="0">
                <a:solidFill>
                  <a:schemeClr val="tx1"/>
                </a:solidFill>
              </a:rPr>
              <a:t>M</a:t>
            </a:r>
            <a:r>
              <a:rPr lang="ro" dirty="0">
                <a:solidFill>
                  <a:schemeClr val="tx1"/>
                </a:solidFill>
              </a:rPr>
              <a:t> în părintele lui </a:t>
            </a:r>
            <a:r>
              <a:rPr lang="ro" b="1" dirty="0">
                <a:solidFill>
                  <a:schemeClr val="tx1"/>
                </a:solidFill>
              </a:rPr>
              <a:t>X</a:t>
            </a:r>
            <a:r>
              <a:rPr lang="ro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28" name="Google Shape;428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o"/>
              <a:t>Inserarea în B-Arbore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>
            <a:spLocks noGrp="1"/>
          </p:cNvSpPr>
          <p:nvPr>
            <p:ph type="subTitle" idx="1"/>
          </p:nvPr>
        </p:nvSpPr>
        <p:spPr>
          <a:xfrm>
            <a:off x="625650" y="1048040"/>
            <a:ext cx="7689900" cy="3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b="1">
                <a:solidFill>
                  <a:schemeClr val="accent6"/>
                </a:solidFill>
              </a:rPr>
              <a:t>Divizarea unui nod (t = 4):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434" name="Google Shape;434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o"/>
              <a:t>Inserarea în B-Arbore</a:t>
            </a:r>
            <a:endParaRPr/>
          </a:p>
        </p:txBody>
      </p:sp>
      <p:grpSp>
        <p:nvGrpSpPr>
          <p:cNvPr id="435" name="Google Shape;435;p63"/>
          <p:cNvGrpSpPr/>
          <p:nvPr/>
        </p:nvGrpSpPr>
        <p:grpSpPr>
          <a:xfrm>
            <a:off x="625650" y="2000774"/>
            <a:ext cx="8309002" cy="2248601"/>
            <a:chOff x="625650" y="2000774"/>
            <a:chExt cx="8309002" cy="2248601"/>
          </a:xfrm>
        </p:grpSpPr>
        <p:pic>
          <p:nvPicPr>
            <p:cNvPr id="436" name="Google Shape;436;p6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5650" y="2000774"/>
              <a:ext cx="3828697" cy="17728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37" name="Google Shape;437;p63"/>
            <p:cNvSpPr txBox="1"/>
            <p:nvPr/>
          </p:nvSpPr>
          <p:spPr>
            <a:xfrm>
              <a:off x="1792838" y="3941571"/>
              <a:ext cx="1494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 sz="14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Nod intermediar</a:t>
              </a: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8" name="Google Shape;438;p6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34389" y="2000774"/>
              <a:ext cx="4300263" cy="17728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39" name="Google Shape;439;p63"/>
            <p:cNvSpPr txBox="1"/>
            <p:nvPr/>
          </p:nvSpPr>
          <p:spPr>
            <a:xfrm>
              <a:off x="6323501" y="3941575"/>
              <a:ext cx="111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o" sz="14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Rădăcină</a:t>
              </a:r>
              <a:endParaRPr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4"/>
          <p:cNvSpPr txBox="1">
            <a:spLocks noGrp="1"/>
          </p:cNvSpPr>
          <p:nvPr>
            <p:ph type="subTitle" idx="1"/>
          </p:nvPr>
        </p:nvSpPr>
        <p:spPr>
          <a:xfrm>
            <a:off x="625650" y="1048040"/>
            <a:ext cx="7689900" cy="3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sz="1600" b="1" dirty="0">
                <a:solidFill>
                  <a:schemeClr val="accent6"/>
                </a:solidFill>
              </a:rPr>
              <a:t>Complexitate: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b="1" dirty="0">
              <a:solidFill>
                <a:schemeClr val="accent6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Căutarea nodului în care trebuie introdusă cheia: </a:t>
            </a:r>
            <a:r>
              <a:rPr lang="ro" b="1" dirty="0">
                <a:solidFill>
                  <a:schemeClr val="tx1"/>
                </a:solidFill>
              </a:rPr>
              <a:t>O(log</a:t>
            </a:r>
            <a:r>
              <a:rPr lang="ro" b="1" baseline="-25000" dirty="0">
                <a:solidFill>
                  <a:schemeClr val="tx1"/>
                </a:solidFill>
              </a:rPr>
              <a:t>t</a:t>
            </a:r>
            <a:r>
              <a:rPr lang="ro" b="1" dirty="0">
                <a:solidFill>
                  <a:schemeClr val="tx1"/>
                </a:solidFill>
              </a:rPr>
              <a:t>n)</a:t>
            </a: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Pentru un nivel: </a:t>
            </a:r>
            <a:r>
              <a:rPr lang="ro" b="1" dirty="0">
                <a:solidFill>
                  <a:schemeClr val="tx1"/>
                </a:solidFill>
              </a:rPr>
              <a:t>O(t)</a:t>
            </a: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Recursivitatea: O(h) = </a:t>
            </a:r>
            <a:r>
              <a:rPr lang="ro" b="1" dirty="0">
                <a:solidFill>
                  <a:schemeClr val="tx1"/>
                </a:solidFill>
              </a:rPr>
              <a:t>O(log</a:t>
            </a:r>
            <a:r>
              <a:rPr lang="ro" b="1" baseline="-25000" dirty="0">
                <a:solidFill>
                  <a:schemeClr val="tx1"/>
                </a:solidFill>
              </a:rPr>
              <a:t>t</a:t>
            </a:r>
            <a:r>
              <a:rPr lang="ro" b="1" dirty="0">
                <a:solidFill>
                  <a:schemeClr val="tx1"/>
                </a:solidFill>
              </a:rPr>
              <a:t>n)</a:t>
            </a: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Complexitatea finală:   </a:t>
            </a:r>
            <a:r>
              <a:rPr lang="ro" b="1" dirty="0">
                <a:solidFill>
                  <a:schemeClr val="tx1"/>
                </a:solidFill>
              </a:rPr>
              <a:t>O(t log</a:t>
            </a:r>
            <a:r>
              <a:rPr lang="ro" b="1" baseline="-25000" dirty="0">
                <a:solidFill>
                  <a:schemeClr val="tx1"/>
                </a:solidFill>
              </a:rPr>
              <a:t>t</a:t>
            </a:r>
            <a:r>
              <a:rPr lang="ro" b="1" dirty="0">
                <a:solidFill>
                  <a:schemeClr val="tx1"/>
                </a:solidFill>
              </a:rPr>
              <a:t>n)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45" name="Google Shape;445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o"/>
              <a:t>Inserarea în B-Arbore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7258-A1DB-1783-FDB3-51EB5D8B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Final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9050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/>
              <a:t>Un </a:t>
            </a:r>
            <a:r>
              <a:rPr lang="ro" b="1"/>
              <a:t>B-Arbore</a:t>
            </a:r>
            <a:r>
              <a:rPr lang="ro"/>
              <a:t> este un arbore echilibrat, destinat căutării eficiente de informație.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/>
              <a:t>Un B-Arbore poate avea mai mult de 2 fii pentru un nod (se poate ajunge și la ordinul sutelor). 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/>
              <a:t>Totuși, înălțimea arborelui rămâne O(log n), datorită unei baze a logaritmului convenabilă.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/>
              <a:t>În practică, B-Arborii sunt folosiți pentru baze de date și sisteme de fișiere, pentru citirea și scrierea eficientă pe discul de memorie. 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/>
              <a:t>O proprietate importantă a lor este faptul că rețin multă informație. De aceea, B-Arborii reduc numărul de accesări ale discului (accesarea discului este o operație costisitoare).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  <p:sp>
        <p:nvSpPr>
          <p:cNvPr id="307" name="Google Shape;307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o"/>
              <a:t>B-Arbori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/>
              <a:t>Un </a:t>
            </a:r>
            <a:r>
              <a:rPr lang="ro" b="1" dirty="0"/>
              <a:t>B-Arbore</a:t>
            </a:r>
            <a:r>
              <a:rPr lang="ro" dirty="0"/>
              <a:t> este un arbore echilibrat, destinat căutării eficiente de informație.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/>
              <a:t>Un B-Arbore poate avea mai mult de 2 fii pentru un nod (se poate ajunge și la ordinul sutelor). 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/>
              <a:t>Totuși, înălțimea arborelui rămâne O(log n), datorită unei baze a logaritmului convenabilă.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sz="1400" b="1" dirty="0"/>
              <a:t>Proprietăți: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</a:pPr>
            <a:r>
              <a:rPr lang="ro" dirty="0"/>
              <a:t>Un nod poate să conțină mai mult de o cheie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</a:pPr>
            <a:r>
              <a:rPr lang="ro" dirty="0"/>
              <a:t>Numărul de chei ale unui nod </a:t>
            </a:r>
            <a:r>
              <a:rPr lang="ro" b="1" dirty="0">
                <a:solidFill>
                  <a:schemeClr val="accent6"/>
                </a:solidFill>
              </a:rPr>
              <a:t>x</a:t>
            </a:r>
            <a:r>
              <a:rPr lang="ro" dirty="0"/>
              <a:t> este </a:t>
            </a:r>
            <a:r>
              <a:rPr lang="ro" b="1" dirty="0">
                <a:solidFill>
                  <a:schemeClr val="accent6"/>
                </a:solidFill>
              </a:rPr>
              <a:t>n[x]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</a:pPr>
            <a:r>
              <a:rPr lang="ro" dirty="0"/>
              <a:t>Un nod </a:t>
            </a:r>
            <a:r>
              <a:rPr lang="ro" b="1" dirty="0">
                <a:solidFill>
                  <a:schemeClr val="accent6"/>
                </a:solidFill>
              </a:rPr>
              <a:t>x</a:t>
            </a:r>
            <a:r>
              <a:rPr lang="ro" dirty="0"/>
              <a:t> are</a:t>
            </a:r>
            <a:r>
              <a:rPr lang="ro" dirty="0">
                <a:solidFill>
                  <a:schemeClr val="accent6"/>
                </a:solidFill>
              </a:rPr>
              <a:t> </a:t>
            </a:r>
            <a:r>
              <a:rPr lang="ro" b="1" dirty="0">
                <a:solidFill>
                  <a:schemeClr val="tx1"/>
                </a:solidFill>
              </a:rPr>
              <a:t>n[x] + 1</a:t>
            </a:r>
            <a:r>
              <a:rPr lang="ro" b="1" dirty="0">
                <a:solidFill>
                  <a:schemeClr val="accent6"/>
                </a:solidFill>
              </a:rPr>
              <a:t> </a:t>
            </a:r>
            <a:r>
              <a:rPr lang="ro" dirty="0"/>
              <a:t>fii</a:t>
            </a:r>
            <a:endParaRPr dirty="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</a:pPr>
            <a:r>
              <a:rPr lang="ro" dirty="0"/>
              <a:t>Toate frunzele unui B-Arbore se află pe același nivel</a:t>
            </a:r>
            <a:endParaRPr dirty="0"/>
          </a:p>
          <a:p>
            <a:pPr marL="4572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sp>
        <p:nvSpPr>
          <p:cNvPr id="313" name="Google Shape;313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o"/>
              <a:t>B-Arbori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sz="1800" b="1"/>
              <a:t>Proprietăți:</a:t>
            </a:r>
            <a:endParaRPr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800"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</a:pPr>
            <a:r>
              <a:rPr lang="ro"/>
              <a:t>Un nod poate să conțină mai mult de o cheie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</a:pPr>
            <a:r>
              <a:rPr lang="ro"/>
              <a:t>Numărul de chei ale unui nod </a:t>
            </a:r>
            <a:r>
              <a:rPr lang="ro" b="1">
                <a:solidFill>
                  <a:schemeClr val="accent1"/>
                </a:solidFill>
              </a:rPr>
              <a:t>x</a:t>
            </a:r>
            <a:r>
              <a:rPr lang="ro"/>
              <a:t> este</a:t>
            </a:r>
            <a:r>
              <a:rPr lang="ro">
                <a:solidFill>
                  <a:schemeClr val="accent1"/>
                </a:solidFill>
              </a:rPr>
              <a:t> </a:t>
            </a:r>
            <a:r>
              <a:rPr lang="ro" b="1">
                <a:solidFill>
                  <a:schemeClr val="accent1"/>
                </a:solidFill>
              </a:rPr>
              <a:t>n[x]</a:t>
            </a:r>
            <a:endParaRPr>
              <a:solidFill>
                <a:schemeClr val="accent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</a:pPr>
            <a:r>
              <a:rPr lang="ro"/>
              <a:t>Un nod</a:t>
            </a:r>
            <a:r>
              <a:rPr lang="ro">
                <a:solidFill>
                  <a:schemeClr val="accent1"/>
                </a:solidFill>
              </a:rPr>
              <a:t> </a:t>
            </a:r>
            <a:r>
              <a:rPr lang="ro" b="1">
                <a:solidFill>
                  <a:schemeClr val="accent1"/>
                </a:solidFill>
              </a:rPr>
              <a:t>x</a:t>
            </a:r>
            <a:r>
              <a:rPr lang="ro">
                <a:solidFill>
                  <a:schemeClr val="accent1"/>
                </a:solidFill>
              </a:rPr>
              <a:t> </a:t>
            </a:r>
            <a:r>
              <a:rPr lang="ro"/>
              <a:t>are</a:t>
            </a:r>
            <a:r>
              <a:rPr lang="ro">
                <a:solidFill>
                  <a:schemeClr val="accent1"/>
                </a:solidFill>
              </a:rPr>
              <a:t> </a:t>
            </a:r>
            <a:r>
              <a:rPr lang="ro" b="1">
                <a:solidFill>
                  <a:schemeClr val="accent1"/>
                </a:solidFill>
              </a:rPr>
              <a:t>n[x] + 1 </a:t>
            </a:r>
            <a:r>
              <a:rPr lang="ro"/>
              <a:t>fii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</a:pPr>
            <a:r>
              <a:rPr lang="ro"/>
              <a:t>Toate frunzele unui B-Arbore se află pe același nivel</a:t>
            </a:r>
            <a:endParaRPr/>
          </a:p>
        </p:txBody>
      </p:sp>
      <p:sp>
        <p:nvSpPr>
          <p:cNvPr id="319" name="Google Shape;319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o"/>
              <a:t>B-Arbori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b="1" dirty="0"/>
              <a:t>Exemplu:</a:t>
            </a:r>
            <a:endParaRPr b="1"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/>
              <a:t>Cheile acestui arbore sunt consoanele din alfabetul latin.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/>
              <a:t>Observăm că un nod poate avea mai multe chei, iar fiecare nod</a:t>
            </a:r>
            <a:r>
              <a:rPr lang="ro" dirty="0">
                <a:solidFill>
                  <a:schemeClr val="accent1"/>
                </a:solidFill>
              </a:rPr>
              <a:t> </a:t>
            </a:r>
            <a:r>
              <a:rPr lang="ro" b="1" dirty="0">
                <a:solidFill>
                  <a:schemeClr val="accent1"/>
                </a:solidFill>
              </a:rPr>
              <a:t>x</a:t>
            </a:r>
            <a:r>
              <a:rPr lang="ro" dirty="0">
                <a:solidFill>
                  <a:schemeClr val="accent1"/>
                </a:solidFill>
              </a:rPr>
              <a:t> </a:t>
            </a:r>
            <a:r>
              <a:rPr lang="ro" dirty="0"/>
              <a:t>care are</a:t>
            </a:r>
            <a:r>
              <a:rPr lang="ro" dirty="0">
                <a:solidFill>
                  <a:schemeClr val="accent1"/>
                </a:solidFill>
              </a:rPr>
              <a:t> </a:t>
            </a:r>
            <a:r>
              <a:rPr lang="ro" b="1" dirty="0">
                <a:solidFill>
                  <a:schemeClr val="accent1"/>
                </a:solidFill>
              </a:rPr>
              <a:t>n[x] </a:t>
            </a:r>
            <a:r>
              <a:rPr lang="ro" dirty="0"/>
              <a:t>valori va avea</a:t>
            </a:r>
            <a:r>
              <a:rPr lang="ro" dirty="0">
                <a:solidFill>
                  <a:schemeClr val="accent1"/>
                </a:solidFill>
              </a:rPr>
              <a:t> </a:t>
            </a:r>
            <a:r>
              <a:rPr lang="ro" b="1" dirty="0">
                <a:solidFill>
                  <a:schemeClr val="accent1"/>
                </a:solidFill>
              </a:rPr>
              <a:t>n[x] + 1 </a:t>
            </a:r>
            <a:r>
              <a:rPr lang="ro" dirty="0"/>
              <a:t>fii.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/>
              <a:t>Căutarea literei ”R” este exemplificată pe traseul hașurat cu o culoare mai deschisă.</a:t>
            </a:r>
            <a:endParaRPr dirty="0"/>
          </a:p>
        </p:txBody>
      </p:sp>
      <p:sp>
        <p:nvSpPr>
          <p:cNvPr id="325" name="Google Shape;325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o"/>
              <a:t>B-Arbori</a:t>
            </a:r>
            <a:endParaRPr/>
          </a:p>
        </p:txBody>
      </p:sp>
      <p:pic>
        <p:nvPicPr>
          <p:cNvPr id="326" name="Google Shape;32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3875" y="1478855"/>
            <a:ext cx="5653449" cy="1984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sz="1800" b="1" dirty="0"/>
              <a:t>Câmpurile unui nod:</a:t>
            </a: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ro" b="1" dirty="0">
                <a:solidFill>
                  <a:schemeClr val="tx1"/>
                </a:solidFill>
              </a:rPr>
              <a:t>n[x]</a:t>
            </a:r>
            <a:r>
              <a:rPr lang="ro" dirty="0">
                <a:solidFill>
                  <a:schemeClr val="tx1"/>
                </a:solidFill>
              </a:rPr>
              <a:t> – numărul de chei memorate în nodul </a:t>
            </a:r>
            <a:r>
              <a:rPr lang="ro" b="1" dirty="0">
                <a:solidFill>
                  <a:schemeClr val="tx1"/>
                </a:solidFill>
              </a:rPr>
              <a:t>x</a:t>
            </a:r>
            <a:br>
              <a:rPr lang="ro" b="1" dirty="0">
                <a:solidFill>
                  <a:schemeClr val="tx1"/>
                </a:solidFill>
              </a:rPr>
            </a:br>
            <a:endParaRPr b="1"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</a:pPr>
            <a:r>
              <a:rPr lang="ro" dirty="0">
                <a:solidFill>
                  <a:schemeClr val="tx1"/>
                </a:solidFill>
              </a:rPr>
              <a:t>cele </a:t>
            </a:r>
            <a:r>
              <a:rPr lang="ro" b="1" dirty="0">
                <a:solidFill>
                  <a:schemeClr val="tx1"/>
                </a:solidFill>
              </a:rPr>
              <a:t>n[x]</a:t>
            </a:r>
            <a:r>
              <a:rPr lang="ro" dirty="0">
                <a:solidFill>
                  <a:schemeClr val="tx1"/>
                </a:solidFill>
              </a:rPr>
              <a:t> chei, memorate în ordine crescătoare: </a:t>
            </a:r>
            <a:endParaRPr dirty="0">
              <a:solidFill>
                <a:schemeClr val="tx1"/>
              </a:solidFill>
            </a:endParaRPr>
          </a:p>
          <a:p>
            <a:pPr marL="139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cheie</a:t>
            </a:r>
            <a:r>
              <a:rPr lang="ro" baseline="-25000" dirty="0">
                <a:solidFill>
                  <a:schemeClr val="tx1"/>
                </a:solidFill>
              </a:rPr>
              <a:t>1</a:t>
            </a:r>
            <a:r>
              <a:rPr lang="ro" dirty="0">
                <a:solidFill>
                  <a:schemeClr val="tx1"/>
                </a:solidFill>
              </a:rPr>
              <a:t>[x]  ≤ cheie</a:t>
            </a:r>
            <a:r>
              <a:rPr lang="ro" baseline="-25000" dirty="0">
                <a:solidFill>
                  <a:schemeClr val="tx1"/>
                </a:solidFill>
              </a:rPr>
              <a:t>2</a:t>
            </a:r>
            <a:r>
              <a:rPr lang="ro" dirty="0">
                <a:solidFill>
                  <a:schemeClr val="tx1"/>
                </a:solidFill>
              </a:rPr>
              <a:t>[x]  ≤ cheie</a:t>
            </a:r>
            <a:r>
              <a:rPr lang="ro" baseline="-25000" dirty="0">
                <a:solidFill>
                  <a:schemeClr val="tx1"/>
                </a:solidFill>
              </a:rPr>
              <a:t>3</a:t>
            </a:r>
            <a:r>
              <a:rPr lang="ro" dirty="0">
                <a:solidFill>
                  <a:schemeClr val="tx1"/>
                </a:solidFill>
              </a:rPr>
              <a:t>[x]  ≤ ... ≤ cheie</a:t>
            </a:r>
            <a:r>
              <a:rPr lang="ro" baseline="-25000" dirty="0">
                <a:solidFill>
                  <a:schemeClr val="tx1"/>
                </a:solidFill>
              </a:rPr>
              <a:t>n[x]</a:t>
            </a:r>
            <a:r>
              <a:rPr lang="ro" dirty="0">
                <a:solidFill>
                  <a:schemeClr val="tx1"/>
                </a:solidFill>
              </a:rPr>
              <a:t>[x]</a:t>
            </a:r>
            <a:br>
              <a:rPr lang="ro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AutoNum type="arabicPeriod" startAt="3"/>
            </a:pPr>
            <a:r>
              <a:rPr lang="ro" dirty="0">
                <a:solidFill>
                  <a:schemeClr val="tx1"/>
                </a:solidFill>
              </a:rPr>
              <a:t>o valoare booleană </a:t>
            </a:r>
            <a:r>
              <a:rPr lang="ro" b="1" dirty="0">
                <a:solidFill>
                  <a:schemeClr val="tx1"/>
                </a:solidFill>
              </a:rPr>
              <a:t>frunză[x]</a:t>
            </a:r>
            <a:r>
              <a:rPr lang="ro" dirty="0">
                <a:solidFill>
                  <a:schemeClr val="tx1"/>
                </a:solidFill>
              </a:rPr>
              <a:t> – </a:t>
            </a:r>
            <a:r>
              <a:rPr lang="ro" b="1" dirty="0">
                <a:solidFill>
                  <a:schemeClr val="tx1"/>
                </a:solidFill>
              </a:rPr>
              <a:t>True</a:t>
            </a:r>
            <a:r>
              <a:rPr lang="ro" dirty="0">
                <a:solidFill>
                  <a:schemeClr val="tx1"/>
                </a:solidFill>
              </a:rPr>
              <a:t>, dacă nodul </a:t>
            </a:r>
            <a:r>
              <a:rPr lang="ro" b="1" dirty="0">
                <a:solidFill>
                  <a:schemeClr val="tx1"/>
                </a:solidFill>
              </a:rPr>
              <a:t>x</a:t>
            </a:r>
            <a:r>
              <a:rPr lang="ro" dirty="0">
                <a:solidFill>
                  <a:schemeClr val="tx1"/>
                </a:solidFill>
              </a:rPr>
              <a:t> este frunză, </a:t>
            </a:r>
            <a:r>
              <a:rPr lang="ro" b="1" dirty="0">
                <a:solidFill>
                  <a:schemeClr val="tx1"/>
                </a:solidFill>
              </a:rPr>
              <a:t>False</a:t>
            </a:r>
            <a:r>
              <a:rPr lang="ro" dirty="0">
                <a:solidFill>
                  <a:schemeClr val="tx1"/>
                </a:solidFill>
              </a:rPr>
              <a:t>, dacă nodul </a:t>
            </a:r>
            <a:r>
              <a:rPr lang="ro" b="1" dirty="0">
                <a:solidFill>
                  <a:schemeClr val="tx1"/>
                </a:solidFill>
              </a:rPr>
              <a:t>x</a:t>
            </a:r>
            <a:r>
              <a:rPr lang="ro" dirty="0">
                <a:solidFill>
                  <a:schemeClr val="tx1"/>
                </a:solidFill>
              </a:rPr>
              <a:t> este nod intern</a:t>
            </a: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Dacă </a:t>
            </a:r>
            <a:r>
              <a:rPr lang="ro" b="1" dirty="0">
                <a:solidFill>
                  <a:schemeClr val="tx1"/>
                </a:solidFill>
              </a:rPr>
              <a:t>x</a:t>
            </a:r>
            <a:r>
              <a:rPr lang="ro" dirty="0">
                <a:solidFill>
                  <a:schemeClr val="tx1"/>
                </a:solidFill>
              </a:rPr>
              <a:t> este un nod intern, atunci el conține </a:t>
            </a:r>
            <a:r>
              <a:rPr lang="ro" b="1" dirty="0">
                <a:solidFill>
                  <a:schemeClr val="tx1"/>
                </a:solidFill>
              </a:rPr>
              <a:t>n[x] + 1 </a:t>
            </a:r>
            <a:r>
              <a:rPr lang="ro" dirty="0">
                <a:solidFill>
                  <a:schemeClr val="tx1"/>
                </a:solidFill>
              </a:rPr>
              <a:t>pointeri către fiii săi. Nodurile frunză nu au fii, deci nu au aceste câmpuri definite.</a:t>
            </a: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sp>
        <p:nvSpPr>
          <p:cNvPr id="332" name="Google Shape;332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o"/>
              <a:t>B-Arbori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Cheile nodului </a:t>
            </a:r>
            <a:r>
              <a:rPr lang="ro" b="1" dirty="0">
                <a:solidFill>
                  <a:schemeClr val="tx1"/>
                </a:solidFill>
              </a:rPr>
              <a:t>x</a:t>
            </a:r>
            <a:r>
              <a:rPr lang="ro" dirty="0">
                <a:solidFill>
                  <a:schemeClr val="tx1"/>
                </a:solidFill>
              </a:rPr>
              <a:t> separă domeniile de chei aflate în fiecare subarbore astfel:</a:t>
            </a:r>
            <a:br>
              <a:rPr lang="ro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  <a:p>
            <a:pPr marL="3111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ro" dirty="0">
                <a:solidFill>
                  <a:schemeClr val="tx1"/>
                </a:solidFill>
              </a:rPr>
              <a:t>dacă </a:t>
            </a:r>
            <a:r>
              <a:rPr lang="ro" b="1" dirty="0">
                <a:solidFill>
                  <a:schemeClr val="tx1"/>
                </a:solidFill>
              </a:rPr>
              <a:t>k</a:t>
            </a:r>
            <a:r>
              <a:rPr lang="ro" b="1" baseline="-25000" dirty="0">
                <a:solidFill>
                  <a:schemeClr val="tx1"/>
                </a:solidFill>
              </a:rPr>
              <a:t>i</a:t>
            </a:r>
            <a:r>
              <a:rPr lang="ro" b="1" dirty="0">
                <a:solidFill>
                  <a:schemeClr val="tx1"/>
                </a:solidFill>
              </a:rPr>
              <a:t> </a:t>
            </a:r>
            <a:r>
              <a:rPr lang="ro" dirty="0">
                <a:solidFill>
                  <a:schemeClr val="tx1"/>
                </a:solidFill>
              </a:rPr>
              <a:t>este o cheie oarecare memorată într-un subarbore cu rădăcina </a:t>
            </a:r>
            <a:r>
              <a:rPr lang="ro" b="1" dirty="0">
                <a:solidFill>
                  <a:schemeClr val="tx1"/>
                </a:solidFill>
              </a:rPr>
              <a:t>fiu</a:t>
            </a:r>
            <a:r>
              <a:rPr lang="ro" b="1" baseline="-25000" dirty="0">
                <a:solidFill>
                  <a:schemeClr val="tx1"/>
                </a:solidFill>
              </a:rPr>
              <a:t>i</a:t>
            </a:r>
            <a:r>
              <a:rPr lang="ro" b="1" dirty="0">
                <a:solidFill>
                  <a:schemeClr val="tx1"/>
                </a:solidFill>
              </a:rPr>
              <a:t>[x]</a:t>
            </a:r>
            <a:r>
              <a:rPr lang="ro" dirty="0">
                <a:solidFill>
                  <a:schemeClr val="tx1"/>
                </a:solidFill>
              </a:rPr>
              <a:t>, atunci</a:t>
            </a: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	k</a:t>
            </a:r>
            <a:r>
              <a:rPr lang="ro" baseline="-25000" dirty="0">
                <a:solidFill>
                  <a:schemeClr val="tx1"/>
                </a:solidFill>
              </a:rPr>
              <a:t>1</a:t>
            </a:r>
            <a:r>
              <a:rPr lang="ro" dirty="0">
                <a:solidFill>
                  <a:schemeClr val="tx1"/>
                </a:solidFill>
              </a:rPr>
              <a:t> ≤ cheie</a:t>
            </a:r>
            <a:r>
              <a:rPr lang="ro" baseline="-25000" dirty="0">
                <a:solidFill>
                  <a:schemeClr val="tx1"/>
                </a:solidFill>
              </a:rPr>
              <a:t>1</a:t>
            </a:r>
            <a:r>
              <a:rPr lang="ro" dirty="0">
                <a:solidFill>
                  <a:schemeClr val="tx1"/>
                </a:solidFill>
              </a:rPr>
              <a:t>[x]  ≤ k</a:t>
            </a:r>
            <a:r>
              <a:rPr lang="ro" baseline="-25000" dirty="0">
                <a:solidFill>
                  <a:schemeClr val="tx1"/>
                </a:solidFill>
              </a:rPr>
              <a:t>2</a:t>
            </a:r>
            <a:r>
              <a:rPr lang="ro" dirty="0">
                <a:solidFill>
                  <a:schemeClr val="tx1"/>
                </a:solidFill>
              </a:rPr>
              <a:t> ≤ cheie</a:t>
            </a:r>
            <a:r>
              <a:rPr lang="ro" baseline="-25000" dirty="0">
                <a:solidFill>
                  <a:schemeClr val="tx1"/>
                </a:solidFill>
              </a:rPr>
              <a:t>2</a:t>
            </a:r>
            <a:r>
              <a:rPr lang="ro" dirty="0">
                <a:solidFill>
                  <a:schemeClr val="tx1"/>
                </a:solidFill>
              </a:rPr>
              <a:t>[x]  ≤ ... ≤ cheie</a:t>
            </a:r>
            <a:r>
              <a:rPr lang="ro" baseline="-25000" dirty="0">
                <a:solidFill>
                  <a:schemeClr val="tx1"/>
                </a:solidFill>
              </a:rPr>
              <a:t>n[x]</a:t>
            </a:r>
            <a:r>
              <a:rPr lang="ro" dirty="0">
                <a:solidFill>
                  <a:schemeClr val="tx1"/>
                </a:solidFill>
              </a:rPr>
              <a:t>[x] ≤ k</a:t>
            </a:r>
            <a:r>
              <a:rPr lang="ro" baseline="-25000" dirty="0">
                <a:solidFill>
                  <a:schemeClr val="tx1"/>
                </a:solidFill>
              </a:rPr>
              <a:t>n[x]+1</a:t>
            </a: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dirty="0"/>
          </a:p>
        </p:txBody>
      </p:sp>
      <p:sp>
        <p:nvSpPr>
          <p:cNvPr id="338" name="Google Shape;338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o"/>
              <a:t>B-Arbori</a:t>
            </a:r>
            <a:endParaRPr/>
          </a:p>
        </p:txBody>
      </p:sp>
      <p:pic>
        <p:nvPicPr>
          <p:cNvPr id="339" name="Google Shape;33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1365" y="2698442"/>
            <a:ext cx="4387755" cy="1319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0" name="Google Shape;340;p49"/>
          <p:cNvSpPr txBox="1"/>
          <p:nvPr/>
        </p:nvSpPr>
        <p:spPr>
          <a:xfrm>
            <a:off x="355710" y="2917763"/>
            <a:ext cx="79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Nodul x</a:t>
            </a: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Google Shape;341;p49"/>
          <p:cNvCxnSpPr/>
          <p:nvPr/>
        </p:nvCxnSpPr>
        <p:spPr>
          <a:xfrm>
            <a:off x="1239088" y="3071652"/>
            <a:ext cx="1098600" cy="238800"/>
          </a:xfrm>
          <a:prstGeom prst="straightConnector1">
            <a:avLst/>
          </a:prstGeom>
          <a:noFill/>
          <a:ln w="25400" cap="flat" cmpd="sng">
            <a:solidFill>
              <a:srgbClr val="0C343D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</p:cxnSp>
      <p:sp>
        <p:nvSpPr>
          <p:cNvPr id="342" name="Google Shape;342;p49"/>
          <p:cNvSpPr/>
          <p:nvPr/>
        </p:nvSpPr>
        <p:spPr>
          <a:xfrm rot="5400000">
            <a:off x="2753340" y="3196195"/>
            <a:ext cx="348000" cy="17973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9"/>
          <p:cNvSpPr txBox="1"/>
          <p:nvPr/>
        </p:nvSpPr>
        <p:spPr>
          <a:xfrm>
            <a:off x="2273799" y="4268875"/>
            <a:ext cx="1876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fiu</a:t>
            </a:r>
            <a:r>
              <a:rPr lang="ro" sz="1400" b="0" i="0" u="none" strike="noStrike" cap="none" baseline="-25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ro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[x], ..., fiu</a:t>
            </a:r>
            <a:r>
              <a:rPr lang="ro" sz="1400" b="0" i="0" u="none" strike="noStrike" cap="none" baseline="-25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n[x]+1</a:t>
            </a:r>
            <a:r>
              <a:rPr lang="ro" sz="1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[x]</a:t>
            </a: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9"/>
          <p:cNvSpPr txBox="1"/>
          <p:nvPr/>
        </p:nvSpPr>
        <p:spPr>
          <a:xfrm>
            <a:off x="7147076" y="2833425"/>
            <a:ext cx="1730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 b="0" i="0" u="none" strike="noStrike" cap="none">
                <a:latin typeface="Arial"/>
                <a:ea typeface="Arial"/>
                <a:cs typeface="Arial"/>
                <a:sym typeface="Arial"/>
              </a:rPr>
              <a:t>3, 5, 7  ≤ 11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 b="0" i="0" u="none" strike="noStrike" cap="none">
                <a:latin typeface="Arial"/>
                <a:ea typeface="Arial"/>
                <a:cs typeface="Arial"/>
                <a:sym typeface="Arial"/>
              </a:rPr>
              <a:t>11        ≤ 11, 12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 b="0" i="0" u="none" strike="noStrike" cap="none">
                <a:latin typeface="Arial"/>
                <a:ea typeface="Arial"/>
                <a:cs typeface="Arial"/>
                <a:sym typeface="Arial"/>
              </a:rPr>
              <a:t>11, 12  ≤ 15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1400" b="0" i="0" u="none" strike="noStrike" cap="none">
                <a:latin typeface="Arial"/>
                <a:ea typeface="Arial"/>
                <a:cs typeface="Arial"/>
                <a:sym typeface="Arial"/>
              </a:rPr>
              <a:t>15        ≤ 15, 16, 19</a:t>
            </a: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>
            <a:spLocks noGrp="1"/>
          </p:cNvSpPr>
          <p:nvPr>
            <p:ph type="subTitle" idx="1"/>
          </p:nvPr>
        </p:nvSpPr>
        <p:spPr>
          <a:xfrm>
            <a:off x="625650" y="1048040"/>
            <a:ext cx="7689900" cy="37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sz="1800" b="1" dirty="0">
                <a:solidFill>
                  <a:schemeClr val="tx1"/>
                </a:solidFill>
              </a:rPr>
              <a:t>Gradul unui B-Arbore</a:t>
            </a: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b="1"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o" dirty="0">
                <a:solidFill>
                  <a:schemeClr val="tx1"/>
                </a:solidFill>
              </a:rPr>
              <a:t>Există o limitare inferioară și una superioară a numărului de chei ce pot fi conținute într-un nod. Exprimăm aceste margini printr-un întreg fixat </a:t>
            </a:r>
            <a:r>
              <a:rPr lang="ro" i="1" dirty="0">
                <a:solidFill>
                  <a:schemeClr val="tx1"/>
                </a:solidFill>
              </a:rPr>
              <a:t>t</a:t>
            </a:r>
            <a:r>
              <a:rPr lang="ro" dirty="0">
                <a:solidFill>
                  <a:schemeClr val="tx1"/>
                </a:solidFill>
              </a:rPr>
              <a:t> ≥ 2, numit </a:t>
            </a:r>
            <a:r>
              <a:rPr lang="ro" b="1" i="1" dirty="0">
                <a:solidFill>
                  <a:schemeClr val="tx1"/>
                </a:solidFill>
              </a:rPr>
              <a:t>grad minim </a:t>
            </a:r>
            <a:r>
              <a:rPr lang="ro" dirty="0">
                <a:solidFill>
                  <a:schemeClr val="tx1"/>
                </a:solidFill>
              </a:rPr>
              <a:t>al B-Arborelui.</a:t>
            </a:r>
            <a:endParaRPr dirty="0">
              <a:solidFill>
                <a:schemeClr val="tx1"/>
              </a:solidFill>
            </a:endParaRP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b="1" dirty="0">
              <a:solidFill>
                <a:schemeClr val="accent6"/>
              </a:solidFill>
            </a:endParaRPr>
          </a:p>
        </p:txBody>
      </p:sp>
      <p:sp>
        <p:nvSpPr>
          <p:cNvPr id="350" name="Google Shape;350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ro"/>
              <a:t>B-Arbori</a:t>
            </a:r>
            <a:endParaRPr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1C1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B9E71EED-B715-4A88-92D2-03BFA2C7241F}" vid="{E35E2664-D0E5-4885-B2F5-314809422FF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24</TotalTime>
  <Words>1316</Words>
  <Application>Microsoft Office PowerPoint</Application>
  <PresentationFormat>On-screen Show (16:9)</PresentationFormat>
  <Paragraphs>186</Paragraphs>
  <Slides>24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Rubik Light</vt:lpstr>
      <vt:lpstr>Livvic</vt:lpstr>
      <vt:lpstr>Palatino Linotype</vt:lpstr>
      <vt:lpstr>Roboto Condensed Light</vt:lpstr>
      <vt:lpstr>Theme3</vt:lpstr>
      <vt:lpstr>B-Arbori</vt:lpstr>
      <vt:lpstr>Arbori echilibrați</vt:lpstr>
      <vt:lpstr>B-Arbori</vt:lpstr>
      <vt:lpstr>B-Arbori</vt:lpstr>
      <vt:lpstr>B-Arbori</vt:lpstr>
      <vt:lpstr>B-Arbori</vt:lpstr>
      <vt:lpstr>B-Arbori</vt:lpstr>
      <vt:lpstr>B-Arbori</vt:lpstr>
      <vt:lpstr>B-Arbori</vt:lpstr>
      <vt:lpstr>B-Arbori</vt:lpstr>
      <vt:lpstr>B-Arbori</vt:lpstr>
      <vt:lpstr>Înălțimea unui B-Arbore</vt:lpstr>
      <vt:lpstr>Înălțimea unui B-Arbore</vt:lpstr>
      <vt:lpstr>Înălțimea unui B-Arbore</vt:lpstr>
      <vt:lpstr>Discuție</vt:lpstr>
      <vt:lpstr>Operații de bază</vt:lpstr>
      <vt:lpstr>Căutarea în B-Arbore</vt:lpstr>
      <vt:lpstr>Căutarea în B-Arbore</vt:lpstr>
      <vt:lpstr>Căutarea în B-Arbore</vt:lpstr>
      <vt:lpstr>Căutarea în B-Arbore</vt:lpstr>
      <vt:lpstr>Inserarea în B-Arbore</vt:lpstr>
      <vt:lpstr>Inserarea în B-Arbore</vt:lpstr>
      <vt:lpstr>Inserarea în B-Arbore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B-Arbori</dc:title>
  <cp:lastModifiedBy>Cosmina Bianca</cp:lastModifiedBy>
  <cp:revision>5</cp:revision>
  <dcterms:modified xsi:type="dcterms:W3CDTF">2024-04-16T14:35:33Z</dcterms:modified>
</cp:coreProperties>
</file>