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</p:sldIdLst>
  <p:sldSz cx="9144000" cy="5143500" type="screen16x9"/>
  <p:notesSz cx="6858000" cy="9144000"/>
  <p:embeddedFontLst>
    <p:embeddedFont>
      <p:font typeface="Palatino Linotype" panose="02040502050505030304" pitchFamily="18" charset="0"/>
      <p:regular r:id="rId29"/>
      <p:bold r:id="rId30"/>
      <p:italic r:id="rId31"/>
      <p:boldItalic r:id="rId32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C8"/>
    <a:srgbClr val="0C343D"/>
    <a:srgbClr val="FDF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046FAD-37EC-497C-8211-ED93302608F7}">
  <a:tblStyle styleId="{41046FAD-37EC-497C-8211-ED93302608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58456fe8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58456fe8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3a4bbd3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3a4bbd3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8456fe8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58456fe8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3a4bbd3d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3a4bbd3d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58456fe8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58456fe8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588f890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588f890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577ccc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577ccc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588f890e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588f890e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588f890e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588f890e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588f890e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588f890e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1e8e031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1e8e031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88f890e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588f890e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588f890e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588f890e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588f890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588f890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588f890e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588f890e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588f890e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588f890e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588f890e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588f890e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58456fe8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58456fe8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58456fe8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58456fe8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75fd79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75fd79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58456f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58456f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58456fe8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58456fe8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3a4bbd3d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3a4bbd3d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75fd798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575fd798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575fd798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575fd798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2800" y="209060"/>
            <a:ext cx="275462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51302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9552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97488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214037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692632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5993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9262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196922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31605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62600"/>
            <a:ext cx="631190" cy="5715"/>
          </a:xfrm>
          <a:custGeom>
            <a:avLst/>
            <a:gdLst/>
            <a:ahLst/>
            <a:cxnLst/>
            <a:rect l="l" t="t" r="r" b="b"/>
            <a:pathLst>
              <a:path w="631190" h="5715">
                <a:moveTo>
                  <a:pt x="631101" y="5675"/>
                </a:moveTo>
                <a:lnTo>
                  <a:pt x="0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1023" y="45267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413" y="15886"/>
                </a:moveTo>
                <a:lnTo>
                  <a:pt x="31335" y="24539"/>
                </a:lnTo>
                <a:lnTo>
                  <a:pt x="24258" y="31491"/>
                </a:lnTo>
                <a:lnTo>
                  <a:pt x="15604" y="31413"/>
                </a:lnTo>
                <a:lnTo>
                  <a:pt x="6951" y="31335"/>
                </a:lnTo>
                <a:lnTo>
                  <a:pt x="0" y="24258"/>
                </a:lnTo>
                <a:lnTo>
                  <a:pt x="77" y="15604"/>
                </a:lnTo>
                <a:lnTo>
                  <a:pt x="155" y="6951"/>
                </a:lnTo>
                <a:lnTo>
                  <a:pt x="7233" y="0"/>
                </a:lnTo>
                <a:lnTo>
                  <a:pt x="15886" y="77"/>
                </a:lnTo>
                <a:lnTo>
                  <a:pt x="24539" y="155"/>
                </a:lnTo>
                <a:lnTo>
                  <a:pt x="31491" y="7233"/>
                </a:lnTo>
                <a:lnTo>
                  <a:pt x="31413" y="15886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24224" y="465808"/>
            <a:ext cx="2720340" cy="1905"/>
          </a:xfrm>
          <a:custGeom>
            <a:avLst/>
            <a:gdLst/>
            <a:ahLst/>
            <a:cxnLst/>
            <a:rect l="l" t="t" r="r" b="b"/>
            <a:pathLst>
              <a:path w="2720340" h="1904">
                <a:moveTo>
                  <a:pt x="0" y="1767"/>
                </a:moveTo>
                <a:lnTo>
                  <a:pt x="2719775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392881" y="45191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5" y="15684"/>
                </a:moveTo>
                <a:lnTo>
                  <a:pt x="0" y="7030"/>
                </a:lnTo>
                <a:lnTo>
                  <a:pt x="7010" y="11"/>
                </a:lnTo>
                <a:lnTo>
                  <a:pt x="15663" y="5"/>
                </a:lnTo>
                <a:lnTo>
                  <a:pt x="24317" y="0"/>
                </a:lnTo>
                <a:lnTo>
                  <a:pt x="31337" y="7010"/>
                </a:lnTo>
                <a:lnTo>
                  <a:pt x="31342" y="15664"/>
                </a:lnTo>
                <a:lnTo>
                  <a:pt x="31348" y="24317"/>
                </a:lnTo>
                <a:lnTo>
                  <a:pt x="24337" y="31337"/>
                </a:lnTo>
                <a:lnTo>
                  <a:pt x="15684" y="31342"/>
                </a:lnTo>
                <a:lnTo>
                  <a:pt x="7030" y="31348"/>
                </a:lnTo>
                <a:lnTo>
                  <a:pt x="10" y="24337"/>
                </a:lnTo>
                <a:lnTo>
                  <a:pt x="5" y="15684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800" y="209060"/>
            <a:ext cx="38830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400" y="929116"/>
            <a:ext cx="6910705" cy="251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724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spd="slow">
    <p:push dir="u"/>
  </p:transition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cppreference.com/w/cpp/container/deque" TargetMode="External"/><Relationship Id="rId5" Type="http://schemas.openxmlformats.org/officeDocument/2006/relationships/hyperlink" Target="https://www.geeksforgeeks.org/implementation-deque-using-circular-array/" TargetMode="External"/><Relationship Id="rId4" Type="http://schemas.openxmlformats.org/officeDocument/2006/relationships/hyperlink" Target="https://www.geeksforgeeks.org/implementation-deque-using-doubly-linked-lis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arena.ro/problema/dequ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forces.com/problemsets/acmsguru/problem/99999/27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rt-square-root-decomposition-technique-set-1-introducti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p-algorithms.com/data_structures/sqrt_decomposition.html#:~:text=Sqrt%20Decomposition%20is%20a%20method,n)%20for%20the%20trivial%20algorithm.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ort-an-arra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tackArra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cppreference.com/w/cpp/container/stack" TargetMode="External"/><Relationship Id="rId5" Type="http://schemas.openxmlformats.org/officeDocument/2006/relationships/hyperlink" Target="https://www.cs.usfca.edu/~galles/visualization/StackLL.html" TargetMode="External"/><Relationship Id="rId4" Type="http://schemas.openxmlformats.org/officeDocument/2006/relationships/hyperlink" Target="https://www.geeksforgeeks.org/stack-data-structure-introduction-progra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arena.ro/problema/nrpi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foarena.ro/problema/parantez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QueueArray.html" TargetMode="External"/><Relationship Id="rId7" Type="http://schemas.openxmlformats.org/officeDocument/2006/relationships/hyperlink" Target="https://en.cppreference.com/w/cpp/container/queu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eeksforgeeks.org/queue-linked-list-implementation/" TargetMode="External"/><Relationship Id="rId5" Type="http://schemas.openxmlformats.org/officeDocument/2006/relationships/hyperlink" Target="https://www.cs.usfca.edu/~galles/visualization/QueueLL.html" TargetMode="External"/><Relationship Id="rId4" Type="http://schemas.openxmlformats.org/officeDocument/2006/relationships/hyperlink" Target="https://www.geeksforgeeks.org/array-implementation-of-queue-simple/#:~:text=To%20implement%20a%20queue%20using,first%20element%20of%20the%20array.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Structuri de Date Elementare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Stive Cozi Deque Mars? Batog?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C9CFF-BE67-CF13-71BC-2997BB670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" y="0"/>
            <a:ext cx="9125804" cy="5143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839524" y="127594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t="8691" b="9848"/>
          <a:stretch/>
        </p:blipFill>
        <p:spPr>
          <a:xfrm>
            <a:off x="1279050" y="1101488"/>
            <a:ext cx="6645201" cy="35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1025378" y="10491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42603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Double ended queue (coadă cu două capete)</a:t>
            </a:r>
            <a:br>
              <a:rPr lang="en" dirty="0">
                <a:latin typeface="Palatino Linotype" panose="02040502050505030304" pitchFamily="18" charset="0"/>
              </a:rPr>
            </a:b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Metode de implementare: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Deque ca Listă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Vizualizare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4"/>
              </a:rPr>
              <a:t>Implementare</a:t>
            </a:r>
            <a:br>
              <a:rPr lang="en" dirty="0">
                <a:latin typeface="Palatino Linotype" panose="02040502050505030304" pitchFamily="18" charset="0"/>
              </a:rPr>
            </a:b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Deque ca Array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5"/>
              </a:rPr>
              <a:t>Implementare</a:t>
            </a:r>
            <a:br>
              <a:rPr lang="en" dirty="0">
                <a:latin typeface="Palatino Linotype" panose="02040502050505030304" pitchFamily="18" charset="0"/>
              </a:rPr>
            </a:b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Deque în C++ - </a:t>
            </a:r>
            <a:r>
              <a:rPr lang="en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6"/>
              </a:rPr>
              <a:t>https://en.cppreference.com/w/cpp/container/deque</a:t>
            </a:r>
            <a:r>
              <a:rPr lang="en" dirty="0">
                <a:latin typeface="Palatino Linotype" panose="02040502050505030304" pitchFamily="18" charset="0"/>
              </a:rPr>
              <a:t> 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24656" y="14951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Exerciții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	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 dirty="0">
                <a:solidFill>
                  <a:schemeClr val="accent5"/>
                </a:solidFill>
                <a:latin typeface="Palatino Linotype" panose="02040502050505030304" pitchFamily="18" charset="0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https://infoarena.ro/problema/deque</a:t>
            </a:r>
            <a:r>
              <a:rPr lang="en" sz="1800" dirty="0">
                <a:latin typeface="Palatino Linotype" panose="02040502050505030304" pitchFamily="18" charset="0"/>
              </a:rPr>
              <a:t> 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Book Pile - </a:t>
            </a: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4"/>
              </a:rPr>
              <a:t>https://codeforces.com/problemsets/acmsguru/problem/99999/271</a:t>
            </a:r>
            <a:r>
              <a:rPr lang="en" sz="1800" dirty="0">
                <a:latin typeface="Palatino Linotype" panose="02040502050505030304" pitchFamily="18" charset="0"/>
              </a:rPr>
              <a:t> </a:t>
            </a:r>
            <a:br>
              <a:rPr lang="en" sz="1800" dirty="0">
                <a:latin typeface="Palatino Linotype" panose="02040502050505030304" pitchFamily="18" charset="0"/>
              </a:rPr>
            </a:b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952525" y="11978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Problemă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Se dă un vector cu n elemente și apoi n operații de genul: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1 i j </a:t>
            </a:r>
            <a:r>
              <a:rPr lang="en" sz="1800" dirty="0">
                <a:latin typeface="Palatino Linotype" panose="02040502050505030304" pitchFamily="18" charset="0"/>
              </a:rPr>
              <a:t>→ care este minimul din intervalul 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[i,j]</a:t>
            </a:r>
            <a:endParaRPr sz="1800"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2 i x </a:t>
            </a:r>
            <a:r>
              <a:rPr lang="en" sz="1800" dirty="0">
                <a:latin typeface="Palatino Linotype" panose="02040502050505030304" pitchFamily="18" charset="0"/>
              </a:rPr>
              <a:t>→ modificați elementul de pe poziția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i </a:t>
            </a:r>
            <a:r>
              <a:rPr lang="en" sz="1800" dirty="0">
                <a:latin typeface="Palatino Linotype" panose="02040502050505030304" pitchFamily="18" charset="0"/>
              </a:rPr>
              <a:t>în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x </a:t>
            </a:r>
            <a:endParaRPr sz="18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43" name="Google Shape;143;p25"/>
          <p:cNvGraphicFramePr/>
          <p:nvPr>
            <p:extLst>
              <p:ext uri="{D42A27DB-BD31-4B8C-83A1-F6EECF244321}">
                <p14:modId xmlns:p14="http://schemas.microsoft.com/office/powerpoint/2010/main" val="4148595347"/>
              </p:ext>
            </p:extLst>
          </p:nvPr>
        </p:nvGraphicFramePr>
        <p:xfrm>
          <a:off x="952525" y="2813325"/>
          <a:ext cx="7238925" cy="91434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{41046FAD-37EC-497C-8211-ED93302608F7}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7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1010509" y="13464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Problemă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alatino Linotype" panose="02040502050505030304" pitchFamily="18" charset="0"/>
              </a:rPr>
              <a:t>Se dă un vector cu n elemente și apoi n operații de genul: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1 i j </a:t>
            </a:r>
            <a:r>
              <a:rPr lang="en" sz="1400" dirty="0">
                <a:latin typeface="Palatino Linotype" panose="02040502050505030304" pitchFamily="18" charset="0"/>
              </a:rPr>
              <a:t>→</a:t>
            </a:r>
            <a:r>
              <a:rPr lang="en" dirty="0">
                <a:latin typeface="Palatino Linotype" panose="02040502050505030304" pitchFamily="18" charset="0"/>
              </a:rPr>
              <a:t> care este minimul din intervalul </a:t>
            </a: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[i,j]</a:t>
            </a:r>
            <a:endParaRPr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2 i x </a:t>
            </a:r>
            <a:r>
              <a:rPr lang="en" sz="1400" dirty="0">
                <a:latin typeface="Palatino Linotype" panose="02040502050505030304" pitchFamily="18" charset="0"/>
              </a:rPr>
              <a:t>→</a:t>
            </a:r>
            <a:r>
              <a:rPr lang="en" dirty="0">
                <a:latin typeface="Palatino Linotype" panose="02040502050505030304" pitchFamily="18" charset="0"/>
              </a:rPr>
              <a:t> modificați elementul de pe poziția</a:t>
            </a: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i </a:t>
            </a:r>
            <a:r>
              <a:rPr lang="en" dirty="0">
                <a:latin typeface="Palatino Linotype" panose="02040502050505030304" pitchFamily="18" charset="0"/>
              </a:rPr>
              <a:t>în</a:t>
            </a: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x </a:t>
            </a:r>
            <a:endParaRPr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Idei?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809787" y="1521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Șmenul lui Batog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Se dă un vector cu n elemente și apoi n operații de genul: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1 i j </a:t>
            </a:r>
            <a:r>
              <a:rPr lang="en" sz="1800" dirty="0">
                <a:latin typeface="Palatino Linotype" panose="02040502050505030304" pitchFamily="18" charset="0"/>
              </a:rPr>
              <a:t>→ care este minimul din intervalul 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[i,j]</a:t>
            </a:r>
            <a:endParaRPr sz="1800"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2 i x </a:t>
            </a:r>
            <a:r>
              <a:rPr lang="en" sz="1800" dirty="0">
                <a:latin typeface="Palatino Linotype" panose="02040502050505030304" pitchFamily="18" charset="0"/>
              </a:rPr>
              <a:t>→ modificați elementul de pe poziția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i </a:t>
            </a:r>
            <a:r>
              <a:rPr lang="en" sz="1800" dirty="0">
                <a:latin typeface="Palatino Linotype" panose="02040502050505030304" pitchFamily="18" charset="0"/>
              </a:rPr>
              <a:t>în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x </a:t>
            </a:r>
            <a:endParaRPr sz="1800"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Idee:</a:t>
            </a:r>
            <a:b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Palatino Linotype" panose="02040502050505030304" pitchFamily="18" charset="0"/>
              </a:rPr>
              <a:t>Împărțim vectorul în zone de lungime L și calculăm minimul pe fiecare zonă în parte.</a:t>
            </a:r>
            <a:endParaRPr sz="18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56" name="Google Shape;156;p27"/>
          <p:cNvGraphicFramePr/>
          <p:nvPr>
            <p:extLst>
              <p:ext uri="{D42A27DB-BD31-4B8C-83A1-F6EECF244321}">
                <p14:modId xmlns:p14="http://schemas.microsoft.com/office/powerpoint/2010/main" val="1200011924"/>
              </p:ext>
            </p:extLst>
          </p:nvPr>
        </p:nvGraphicFramePr>
        <p:xfrm>
          <a:off x="952537" y="3094781"/>
          <a:ext cx="7238925" cy="137151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{41046FAD-37EC-497C-8211-ED93302608F7}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7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765183" y="42458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Șmenul lui Batog - SQRT Decomposition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Palatino Linotype" panose="02040502050505030304" pitchFamily="18" charset="0"/>
              </a:rPr>
              <a:t>Împărțim vectorul în zone de lungime L și calculăm minimul pe fiecare zonă în parte.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Linkuri externe: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 for geeks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CpAlgorithms</a:t>
            </a:r>
            <a:r>
              <a:rPr lang="en" sz="1800" dirty="0">
                <a:latin typeface="Palatino Linotype" panose="02040502050505030304" pitchFamily="18" charset="0"/>
              </a:rPr>
              <a:t> </a:t>
            </a: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952538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Șmenul lui Batog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Se dă un vector cu n elemente și apoi n operații de genul: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1 i j </a:t>
            </a:r>
            <a:r>
              <a:rPr lang="en" sz="1800" dirty="0">
                <a:latin typeface="Palatino Linotype" panose="02040502050505030304" pitchFamily="18" charset="0"/>
              </a:rPr>
              <a:t>→ care este minimul din intervalul 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[i,j]</a:t>
            </a:r>
            <a:endParaRPr sz="1800"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2 i x </a:t>
            </a:r>
            <a:r>
              <a:rPr lang="en" sz="1800" dirty="0">
                <a:latin typeface="Palatino Linotype" panose="02040502050505030304" pitchFamily="18" charset="0"/>
              </a:rPr>
              <a:t>→ modificați elementul de pe poziția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i </a:t>
            </a:r>
            <a:r>
              <a:rPr lang="en" sz="1800" dirty="0">
                <a:latin typeface="Palatino Linotype" panose="02040502050505030304" pitchFamily="18" charset="0"/>
              </a:rPr>
              <a:t>în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x </a:t>
            </a:r>
            <a:endParaRPr lang="ro-MD" sz="1800"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b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Palatino Linotype" panose="02040502050505030304" pitchFamily="18" charset="0"/>
              </a:rPr>
              <a:t>Cum răspundem la   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1 0 8;  1 0 4;  </a:t>
            </a:r>
            <a:r>
              <a:rPr lang="en" sz="1800" b="1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1 1 7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>
                <a:latin typeface="Palatino Linotype" panose="02040502050505030304" pitchFamily="18" charset="0"/>
              </a:rPr>
              <a:t>?</a:t>
            </a:r>
            <a:endParaRPr sz="18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69" name="Google Shape;169;p29"/>
          <p:cNvGraphicFramePr/>
          <p:nvPr>
            <p:extLst>
              <p:ext uri="{D42A27DB-BD31-4B8C-83A1-F6EECF244321}">
                <p14:modId xmlns:p14="http://schemas.microsoft.com/office/powerpoint/2010/main" val="3434099806"/>
              </p:ext>
            </p:extLst>
          </p:nvPr>
        </p:nvGraphicFramePr>
        <p:xfrm>
          <a:off x="952538" y="2848165"/>
          <a:ext cx="7238925" cy="137151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{41046FAD-37EC-497C-8211-ED93302608F7}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7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010510" y="1521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Șmenul lui Batog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alatino Linotype" panose="02040502050505030304" pitchFamily="18" charset="0"/>
              </a:rPr>
              <a:t>Se dă un vector cu n elemente și apoi n operații de genul: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1 i j </a:t>
            </a:r>
            <a:r>
              <a:rPr lang="en" sz="1400" dirty="0">
                <a:latin typeface="Palatino Linotype" panose="02040502050505030304" pitchFamily="18" charset="0"/>
              </a:rPr>
              <a:t>→</a:t>
            </a:r>
            <a:r>
              <a:rPr lang="en" dirty="0">
                <a:latin typeface="Palatino Linotype" panose="02040502050505030304" pitchFamily="18" charset="0"/>
              </a:rPr>
              <a:t> care este minimul din intervalul </a:t>
            </a: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[i,j]</a:t>
            </a:r>
            <a:endParaRPr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2 i x </a:t>
            </a:r>
            <a:r>
              <a:rPr lang="en" sz="1400" dirty="0">
                <a:latin typeface="Palatino Linotype" panose="02040502050505030304" pitchFamily="18" charset="0"/>
              </a:rPr>
              <a:t>→</a:t>
            </a:r>
            <a:r>
              <a:rPr lang="en" dirty="0">
                <a:latin typeface="Palatino Linotype" panose="02040502050505030304" pitchFamily="18" charset="0"/>
              </a:rPr>
              <a:t> modificați elementul de pe poziția</a:t>
            </a: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i </a:t>
            </a:r>
            <a:r>
              <a:rPr lang="en" dirty="0">
                <a:latin typeface="Palatino Linotype" panose="02040502050505030304" pitchFamily="18" charset="0"/>
              </a:rPr>
              <a:t>în</a:t>
            </a: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x </a:t>
            </a:r>
            <a:endParaRPr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Palatino Linotype" panose="02040502050505030304" pitchFamily="18" charset="0"/>
              </a:rPr>
              <a:t>Cum răspundem la   </a:t>
            </a:r>
            <a:r>
              <a:rPr lang="en" b="1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1 1 7 </a:t>
            </a:r>
            <a:r>
              <a:rPr lang="en" dirty="0">
                <a:latin typeface="Palatino Linotype" panose="02040502050505030304" pitchFamily="18" charset="0"/>
              </a:rPr>
              <a:t>?</a:t>
            </a:r>
            <a:endParaRPr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76" name="Google Shape;176;p30"/>
          <p:cNvGraphicFramePr/>
          <p:nvPr>
            <p:extLst>
              <p:ext uri="{D42A27DB-BD31-4B8C-83A1-F6EECF244321}">
                <p14:modId xmlns:p14="http://schemas.microsoft.com/office/powerpoint/2010/main" val="3779782876"/>
              </p:ext>
            </p:extLst>
          </p:nvPr>
        </p:nvGraphicFramePr>
        <p:xfrm>
          <a:off x="878197" y="3027874"/>
          <a:ext cx="7238925" cy="1371510"/>
        </p:xfrm>
        <a:graphic>
          <a:graphicData uri="http://schemas.openxmlformats.org/drawingml/2006/table">
            <a:tbl>
              <a:tblPr>
                <a:noFill/>
                <a:tableStyleId>{41046FAD-37EC-497C-8211-ED93302608F7}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</a:t>
                      </a:r>
                      <a:endParaRPr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2</a:t>
                      </a:r>
                      <a:endParaRPr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3</a:t>
                      </a:r>
                      <a:endParaRPr b="1" cap="none" spc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4</a:t>
                      </a:r>
                      <a:endParaRPr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5</a:t>
                      </a:r>
                      <a:endParaRPr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6</a:t>
                      </a:r>
                      <a:endParaRPr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7</a:t>
                      </a:r>
                      <a:endParaRPr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9</a:t>
                      </a:r>
                      <a:endParaRPr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2</a:t>
                      </a:r>
                      <a:endParaRPr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6</a:t>
                      </a:r>
                      <a:endParaRPr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11</a:t>
                      </a:r>
                      <a:endParaRPr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5</a:t>
                      </a:r>
                      <a:endParaRPr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765183" y="1521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Șmenul lui Batog - Complexitate 1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latin typeface="Palatino Linotype" panose="02040502050505030304" pitchFamily="18" charset="0"/>
              </a:rPr>
              <a:t>Pentru </a:t>
            </a:r>
            <a:r>
              <a:rPr lang="en" sz="1800" b="1" u="sng" dirty="0">
                <a:latin typeface="Palatino Linotype" panose="02040502050505030304" pitchFamily="18" charset="0"/>
              </a:rPr>
              <a:t>query</a:t>
            </a:r>
            <a:r>
              <a:rPr lang="en" sz="1800" u="sng" dirty="0">
                <a:latin typeface="Palatino Linotype" panose="02040502050505030304" pitchFamily="18" charset="0"/>
              </a:rPr>
              <a:t> (operația de tip 1):</a:t>
            </a:r>
            <a:endParaRPr sz="1800" u="sng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Împărțim vectorul în </a:t>
            </a:r>
            <a:r>
              <a:rPr lang="en" sz="1800" b="1" dirty="0">
                <a:latin typeface="Palatino Linotype" panose="02040502050505030304" pitchFamily="18" charset="0"/>
              </a:rPr>
              <a:t>n / L zone</a:t>
            </a:r>
            <a:r>
              <a:rPr lang="en" sz="1800" dirty="0">
                <a:latin typeface="Palatino Linotype" panose="02040502050505030304" pitchFamily="18" charset="0"/>
              </a:rPr>
              <a:t> de lungime L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Putem itera aproape complet </a:t>
            </a:r>
            <a:r>
              <a:rPr lang="en" sz="1800" b="1" dirty="0">
                <a:latin typeface="Palatino Linotype" panose="02040502050505030304" pitchFamily="18" charset="0"/>
              </a:rPr>
              <a:t>2 zone</a:t>
            </a:r>
            <a:r>
              <a:rPr lang="en" sz="1800" dirty="0">
                <a:latin typeface="Palatino Linotype" panose="02040502050505030304" pitchFamily="18" charset="0"/>
              </a:rPr>
              <a:t> (de la început și/sau de la final) ⇒ O(2*L)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⇒ O(n/L + 2 * L)</a:t>
            </a:r>
            <a:endParaRPr sz="1800" b="1" dirty="0">
              <a:solidFill>
                <a:schemeClr val="accent5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183" name="Google Shape;183;p31"/>
          <p:cNvGraphicFramePr/>
          <p:nvPr>
            <p:extLst>
              <p:ext uri="{D42A27DB-BD31-4B8C-83A1-F6EECF244321}">
                <p14:modId xmlns:p14="http://schemas.microsoft.com/office/powerpoint/2010/main" val="2666306576"/>
              </p:ext>
            </p:extLst>
          </p:nvPr>
        </p:nvGraphicFramePr>
        <p:xfrm>
          <a:off x="952537" y="2848165"/>
          <a:ext cx="7238925" cy="137151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{41046FAD-37EC-497C-8211-ED93302608F7}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861827" y="11978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Stive (Stack)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Sunt structuri de date de tip </a:t>
            </a:r>
            <a:r>
              <a:rPr lang="en" b="1" dirty="0"/>
              <a:t>LIFO</a:t>
            </a:r>
            <a:r>
              <a:rPr lang="en" dirty="0"/>
              <a:t> (</a:t>
            </a:r>
            <a:r>
              <a:rPr lang="en" b="1" dirty="0"/>
              <a:t>L</a:t>
            </a:r>
            <a:r>
              <a:rPr lang="en" dirty="0"/>
              <a:t>ast </a:t>
            </a:r>
            <a:r>
              <a:rPr lang="en" b="1" dirty="0"/>
              <a:t>I</a:t>
            </a:r>
            <a:r>
              <a:rPr lang="en" dirty="0"/>
              <a:t>n </a:t>
            </a:r>
            <a:r>
              <a:rPr lang="en" b="1" dirty="0"/>
              <a:t>F</a:t>
            </a:r>
            <a:r>
              <a:rPr lang="en" dirty="0"/>
              <a:t>irst </a:t>
            </a:r>
            <a:r>
              <a:rPr lang="en" b="1" dirty="0"/>
              <a:t>O</a:t>
            </a:r>
            <a:r>
              <a:rPr lang="en" dirty="0"/>
              <a:t>ut)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Avem acces numai la elementul din vârf (top)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Operații de bază: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Push</a:t>
            </a:r>
            <a:r>
              <a:rPr lang="en" dirty="0"/>
              <a:t> - adăugarea unui element (în vârf)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Pop</a:t>
            </a:r>
            <a:r>
              <a:rPr lang="en" dirty="0"/>
              <a:t> - eliminarea elementului din vârf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Operații suplimentare: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Size() </a:t>
            </a:r>
            <a:r>
              <a:rPr lang="en" dirty="0"/>
              <a:t>- numărul de elemente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isEmpty() </a:t>
            </a:r>
            <a:r>
              <a:rPr lang="en" dirty="0"/>
              <a:t>- returnează </a:t>
            </a:r>
            <a:r>
              <a:rPr lang="en" b="1" dirty="0"/>
              <a:t>true</a:t>
            </a:r>
            <a:r>
              <a:rPr lang="en" dirty="0"/>
              <a:t> dacă numărul de elemente este exact 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Peek() </a:t>
            </a:r>
            <a:r>
              <a:rPr lang="en" dirty="0"/>
              <a:t>sau </a:t>
            </a:r>
            <a:r>
              <a:rPr lang="en" b="1" dirty="0"/>
              <a:t>top()</a:t>
            </a:r>
            <a:r>
              <a:rPr lang="ro-MD" b="1" dirty="0"/>
              <a:t> </a:t>
            </a:r>
            <a:r>
              <a:rPr lang="en" dirty="0"/>
              <a:t>-</a:t>
            </a:r>
            <a:r>
              <a:rPr lang="en" b="1" dirty="0"/>
              <a:t> </a:t>
            </a:r>
            <a:r>
              <a:rPr lang="en" dirty="0"/>
              <a:t>ne spune valoarea din vârf fără să o extragă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809788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Șmenul lui Batog - Complexitate 1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/>
              <a:t>Pentru </a:t>
            </a:r>
            <a:r>
              <a:rPr lang="en" sz="1800" b="1" u="sng" dirty="0"/>
              <a:t>query</a:t>
            </a:r>
            <a:r>
              <a:rPr lang="en" sz="1800" u="sng" dirty="0"/>
              <a:t> (operația de tip 1):</a:t>
            </a:r>
            <a:endParaRPr sz="1800" u="sng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O(n/L + 2 * L)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Cât trebuie să fie L pentru o complexitate minimă?</a:t>
            </a:r>
            <a:endParaRPr sz="18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L = sqrt(n)</a:t>
            </a:r>
            <a:br>
              <a:rPr lang="en" sz="1800" dirty="0"/>
            </a:b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⇒ O(n/sqrt(n) + 2 * sqrt(n)) </a:t>
            </a:r>
            <a:endParaRPr sz="1800" dirty="0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= O(sqrt(n) + 2 * sqrt(n)) </a:t>
            </a:r>
            <a:endParaRPr sz="1800" dirty="0"/>
          </a:p>
          <a:p>
            <a:pPr marL="4572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/>
              <a:t>= </a:t>
            </a:r>
            <a:r>
              <a:rPr lang="en" sz="1800" b="1" dirty="0">
                <a:solidFill>
                  <a:srgbClr val="92D050"/>
                </a:solidFill>
              </a:rPr>
              <a:t>O(sqrt(n))</a:t>
            </a:r>
            <a:endParaRPr sz="18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876695" y="9747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Șmenul lui Batog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Se dă un vector cu n elemente și apoi n operații de genul: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1 i j </a:t>
            </a:r>
            <a:r>
              <a:rPr lang="en" sz="1800" dirty="0">
                <a:latin typeface="Palatino Linotype" panose="02040502050505030304" pitchFamily="18" charset="0"/>
              </a:rPr>
              <a:t>→ care este minimul din intervalul 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[i,j]</a:t>
            </a:r>
            <a:endParaRPr sz="1800"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2 i x </a:t>
            </a:r>
            <a:r>
              <a:rPr lang="en" sz="1800" dirty="0">
                <a:latin typeface="Palatino Linotype" panose="02040502050505030304" pitchFamily="18" charset="0"/>
              </a:rPr>
              <a:t>→ modificați elementul de pe poziția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i </a:t>
            </a:r>
            <a:r>
              <a:rPr lang="en" sz="1800" dirty="0">
                <a:latin typeface="Palatino Linotype" panose="02040502050505030304" pitchFamily="18" charset="0"/>
              </a:rPr>
              <a:t>în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x </a:t>
            </a:r>
            <a:endParaRPr sz="1800"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Palatino Linotype" panose="02040502050505030304" pitchFamily="18" charset="0"/>
              </a:rPr>
              <a:t>Cum răspundem la 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 2 0 1;  </a:t>
            </a:r>
            <a:r>
              <a:rPr lang="en" sz="1800" b="1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2 3 10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>
                <a:latin typeface="Palatino Linotype" panose="02040502050505030304" pitchFamily="18" charset="0"/>
              </a:rPr>
              <a:t>?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196" name="Google Shape;196;p33"/>
          <p:cNvGraphicFramePr/>
          <p:nvPr>
            <p:extLst>
              <p:ext uri="{D42A27DB-BD31-4B8C-83A1-F6EECF244321}">
                <p14:modId xmlns:p14="http://schemas.microsoft.com/office/powerpoint/2010/main" val="2565084590"/>
              </p:ext>
            </p:extLst>
          </p:nvPr>
        </p:nvGraphicFramePr>
        <p:xfrm>
          <a:off x="876695" y="2968401"/>
          <a:ext cx="7238925" cy="137151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{41046FAD-37EC-497C-8211-ED93302608F7}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7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952538" y="1521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Șmenul lui Batog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Se dă un vector cu n elemente și apoi n operații de genul: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1 i j </a:t>
            </a:r>
            <a:r>
              <a:rPr lang="en" sz="1800" dirty="0">
                <a:latin typeface="Palatino Linotype" panose="02040502050505030304" pitchFamily="18" charset="0"/>
              </a:rPr>
              <a:t>→ care este minimul din intervalul 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[i,j]</a:t>
            </a:r>
            <a:endParaRPr sz="1800"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2 i x </a:t>
            </a:r>
            <a:r>
              <a:rPr lang="en" sz="1800" dirty="0">
                <a:latin typeface="Palatino Linotype" panose="02040502050505030304" pitchFamily="18" charset="0"/>
              </a:rPr>
              <a:t>→ modificați elementul de pe poziția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i </a:t>
            </a:r>
            <a:r>
              <a:rPr lang="en" sz="1800" dirty="0">
                <a:latin typeface="Palatino Linotype" panose="02040502050505030304" pitchFamily="18" charset="0"/>
              </a:rPr>
              <a:t>în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x </a:t>
            </a:r>
            <a:endParaRPr sz="1800"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Palatino Linotype" panose="02040502050505030304" pitchFamily="18" charset="0"/>
              </a:rPr>
              <a:t>Cum răspundem la 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 </a:t>
            </a:r>
            <a:r>
              <a:rPr lang="en" sz="1800" b="1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2 3 10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>
                <a:latin typeface="Palatino Linotype" panose="02040502050505030304" pitchFamily="18" charset="0"/>
              </a:rPr>
              <a:t>?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203" name="Google Shape;203;p34"/>
          <p:cNvGraphicFramePr/>
          <p:nvPr>
            <p:extLst>
              <p:ext uri="{D42A27DB-BD31-4B8C-83A1-F6EECF244321}">
                <p14:modId xmlns:p14="http://schemas.microsoft.com/office/powerpoint/2010/main" val="1100812493"/>
              </p:ext>
            </p:extLst>
          </p:nvPr>
        </p:nvGraphicFramePr>
        <p:xfrm>
          <a:off x="952537" y="2931230"/>
          <a:ext cx="7238925" cy="137151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{41046FAD-37EC-497C-8211-ED93302608F7}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3</a:t>
                      </a:r>
                      <a:endParaRPr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7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 dirty="0"/>
                        <a:t>5</a:t>
                      </a:r>
                      <a:r>
                        <a:rPr lang="en" b="1" dirty="0">
                          <a:solidFill>
                            <a:srgbClr val="3C78D8"/>
                          </a:solidFill>
                        </a:rPr>
                        <a:t> </a:t>
                      </a: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10</a:t>
                      </a:r>
                      <a:endParaRPr b="1" dirty="0">
                        <a:solidFill>
                          <a:srgbClr val="3C78D8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7</a:t>
                      </a:r>
                      <a:endParaRPr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720578" y="16438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Șmenul lui Batog - Complexitate 2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latin typeface="Palatino Linotype" panose="02040502050505030304" pitchFamily="18" charset="0"/>
              </a:rPr>
              <a:t>Pentru </a:t>
            </a:r>
            <a:r>
              <a:rPr lang="en" sz="1800" b="1" u="sng" dirty="0">
                <a:latin typeface="Palatino Linotype" panose="02040502050505030304" pitchFamily="18" charset="0"/>
              </a:rPr>
              <a:t>update</a:t>
            </a:r>
            <a:r>
              <a:rPr lang="en" sz="1800" u="sng" dirty="0">
                <a:latin typeface="Palatino Linotype" panose="02040502050505030304" pitchFamily="18" charset="0"/>
              </a:rPr>
              <a:t> (operația de tip 2):</a:t>
            </a:r>
            <a:endParaRPr sz="1800" u="sng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Modificăm elementul de pe poziția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i</a:t>
            </a:r>
            <a:endParaRPr sz="1800"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Trebuie să facem update pe zona respectivă (să recalculăm minimul)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⇒  O(L) = </a:t>
            </a:r>
            <a:r>
              <a:rPr lang="en" sz="1800" b="1" dirty="0">
                <a:solidFill>
                  <a:srgbClr val="92D050"/>
                </a:solidFill>
                <a:latin typeface="Palatino Linotype" panose="02040502050505030304" pitchFamily="18" charset="0"/>
              </a:rPr>
              <a:t>O(sqrt(n))</a:t>
            </a:r>
            <a:endParaRPr sz="1800" b="1" dirty="0">
              <a:solidFill>
                <a:srgbClr val="92D050"/>
              </a:solidFill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210" name="Google Shape;210;p35"/>
          <p:cNvGraphicFramePr/>
          <p:nvPr>
            <p:extLst>
              <p:ext uri="{D42A27DB-BD31-4B8C-83A1-F6EECF244321}">
                <p14:modId xmlns:p14="http://schemas.microsoft.com/office/powerpoint/2010/main" val="2798285533"/>
              </p:ext>
            </p:extLst>
          </p:nvPr>
        </p:nvGraphicFramePr>
        <p:xfrm>
          <a:off x="952537" y="3005571"/>
          <a:ext cx="7238925" cy="137151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{41046FAD-37EC-497C-8211-ED93302608F7}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3</a:t>
                      </a:r>
                      <a:endParaRPr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7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trike="sngStrike" dirty="0"/>
                        <a:t>5</a:t>
                      </a:r>
                      <a:r>
                        <a:rPr lang="en" b="1" dirty="0">
                          <a:solidFill>
                            <a:srgbClr val="3C78D8"/>
                          </a:solidFill>
                        </a:rPr>
                        <a:t> </a:t>
                      </a: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10</a:t>
                      </a:r>
                      <a:endParaRPr b="1" dirty="0">
                        <a:solidFill>
                          <a:srgbClr val="3C78D8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7</a:t>
                      </a:r>
                      <a:endParaRPr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824656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Șmenul lui Batog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Împărțim vectorul în zone de: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sqrt(n)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sqrt(n) / 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sqrt(n) * 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Variațiuni</a:t>
            </a:r>
            <a:endParaRPr lang="ro-MD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ce?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 algn="l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dirty="0" err="1">
                <a:latin typeface="Palatino Linotype" panose="02040502050505030304" pitchFamily="18" charset="0"/>
              </a:rPr>
              <a:t>În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practică</a:t>
            </a:r>
            <a:r>
              <a:rPr lang="en-US" dirty="0">
                <a:latin typeface="Palatino Linotype" panose="02040502050505030304" pitchFamily="18" charset="0"/>
              </a:rPr>
              <a:t>, </a:t>
            </a:r>
            <a:r>
              <a:rPr lang="en-US" dirty="0" err="1">
                <a:latin typeface="Palatino Linotype" panose="02040502050505030304" pitchFamily="18" charset="0"/>
              </a:rPr>
              <a:t>algoritmul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poate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rula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mai</a:t>
            </a:r>
            <a:r>
              <a:rPr lang="en-US" dirty="0">
                <a:latin typeface="Palatino Linotype" panose="02040502050505030304" pitchFamily="18" charset="0"/>
              </a:rPr>
              <a:t> rapid </a:t>
            </a:r>
            <a:r>
              <a:rPr lang="en-US" dirty="0" err="1">
                <a:latin typeface="Palatino Linotype" panose="02040502050505030304" pitchFamily="18" charset="0"/>
              </a:rPr>
              <a:t>pentru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valori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diferite</a:t>
            </a:r>
            <a:r>
              <a:rPr lang="en-US" dirty="0">
                <a:latin typeface="Palatino Linotype" panose="02040502050505030304" pitchFamily="18" charset="0"/>
              </a:rPr>
              <a:t> de sqrt(n), </a:t>
            </a:r>
            <a:r>
              <a:rPr lang="en-US" dirty="0" err="1">
                <a:latin typeface="Palatino Linotype" panose="02040502050505030304" pitchFamily="18" charset="0"/>
              </a:rPr>
              <a:t>în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funcție</a:t>
            </a:r>
            <a:r>
              <a:rPr lang="en-US" dirty="0">
                <a:latin typeface="Palatino Linotype" panose="02040502050505030304" pitchFamily="18" charset="0"/>
              </a:rPr>
              <a:t> de </a:t>
            </a:r>
            <a:r>
              <a:rPr lang="en-US" dirty="0" err="1">
                <a:latin typeface="Palatino Linotype" panose="02040502050505030304" pitchFamily="18" charset="0"/>
              </a:rPr>
              <a:t>operațiile</a:t>
            </a:r>
            <a:r>
              <a:rPr lang="en-US" dirty="0">
                <a:latin typeface="Palatino Linotype" panose="02040502050505030304" pitchFamily="18" charset="0"/>
              </a:rPr>
              <a:t> care se fac pe </a:t>
            </a:r>
            <a:r>
              <a:rPr lang="en-US" dirty="0" err="1">
                <a:latin typeface="Palatino Linotype" panose="02040502050505030304" pitchFamily="18" charset="0"/>
              </a:rPr>
              <a:t>segmente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891563" y="160494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Șmenul lui Batog - sortare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 dă un vector cu n elemente. Sortați-l folosind șmenul lui Batog.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https://leetcode.com/problems/sort-an-array/</a:t>
            </a:r>
            <a:r>
              <a:rPr lang="en" sz="1800" dirty="0"/>
              <a:t> </a:t>
            </a:r>
            <a:endParaRPr lang="ro-MD"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Complexitate?</a:t>
            </a:r>
            <a:endParaRPr sz="18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O(n sqrt n)</a:t>
            </a:r>
            <a:endParaRPr sz="1800" dirty="0"/>
          </a:p>
        </p:txBody>
      </p:sp>
      <p:graphicFrame>
        <p:nvGraphicFramePr>
          <p:cNvPr id="229" name="Google Shape;229;p38"/>
          <p:cNvGraphicFramePr/>
          <p:nvPr>
            <p:extLst>
              <p:ext uri="{D42A27DB-BD31-4B8C-83A1-F6EECF244321}">
                <p14:modId xmlns:p14="http://schemas.microsoft.com/office/powerpoint/2010/main" val="618762711"/>
              </p:ext>
            </p:extLst>
          </p:nvPr>
        </p:nvGraphicFramePr>
        <p:xfrm>
          <a:off x="442865" y="1423770"/>
          <a:ext cx="7238925" cy="137151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{41046FAD-37EC-497C-8211-ED93302608F7}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1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2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3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4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5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7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9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809788" y="11234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94920" y="112262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Stive (Stack)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037713"/>
            <a:ext cx="4762500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46958" y="14951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Stive (Stack)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66373" y="782901"/>
            <a:ext cx="4936276" cy="4211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r>
              <a:rPr lang="en-US" dirty="0"/>
              <a:t>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Stivă</a:t>
            </a:r>
            <a:r>
              <a:rPr lang="en-US" dirty="0"/>
              <a:t> ca Vector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u="sng" dirty="0" err="1">
                <a:solidFill>
                  <a:schemeClr val="hlink"/>
                </a:solidFill>
                <a:hlinkClick r:id="rId3"/>
              </a:rPr>
              <a:t>Vizualizare</a:t>
            </a:r>
            <a:endParaRPr lang="en-US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u="sng" dirty="0" err="1">
                <a:solidFill>
                  <a:schemeClr val="hlink"/>
                </a:solidFill>
                <a:hlinkClick r:id="rId4"/>
              </a:rPr>
              <a:t>Implementare</a:t>
            </a:r>
            <a:r>
              <a:rPr lang="en-US" dirty="0"/>
              <a:t> (</a:t>
            </a:r>
            <a:r>
              <a:rPr lang="en-US" dirty="0" err="1"/>
              <a:t>găsiți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secțiunea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r>
              <a:rPr lang="en-US" dirty="0"/>
              <a:t> ca array)</a:t>
            </a:r>
          </a:p>
          <a:p>
            <a:pPr marL="105410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dirty="0"/>
            </a:b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Stivă</a:t>
            </a:r>
            <a:r>
              <a:rPr lang="en-US" dirty="0"/>
              <a:t> ca </a:t>
            </a:r>
            <a:r>
              <a:rPr lang="en-US" dirty="0" err="1"/>
              <a:t>Listă</a:t>
            </a:r>
            <a:endParaRPr lang="en-US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u="sng" dirty="0" err="1">
                <a:solidFill>
                  <a:schemeClr val="hlink"/>
                </a:solidFill>
                <a:hlinkClick r:id="rId5"/>
              </a:rPr>
              <a:t>Vizualizare</a:t>
            </a:r>
            <a:endParaRPr lang="en-US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u="sng" dirty="0" err="1">
                <a:solidFill>
                  <a:schemeClr val="hlink"/>
                </a:solidFill>
                <a:hlinkClick r:id="rId4"/>
              </a:rPr>
              <a:t>Implementare</a:t>
            </a:r>
            <a:r>
              <a:rPr lang="en-US" dirty="0"/>
              <a:t> (</a:t>
            </a:r>
            <a:r>
              <a:rPr lang="en-US" dirty="0" err="1"/>
              <a:t>găsiți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secțiunea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r>
              <a:rPr lang="en-US" dirty="0"/>
              <a:t> ca linked list)</a:t>
            </a:r>
            <a:br>
              <a:rPr lang="en-US" dirty="0"/>
            </a:b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 err="1"/>
              <a:t>Stivă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b="1" dirty="0"/>
              <a:t>C++ </a:t>
            </a:r>
            <a:r>
              <a:rPr lang="en-US" dirty="0"/>
              <a:t>- </a:t>
            </a:r>
            <a:r>
              <a:rPr lang="en-US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https://en.cppreference.com/w/cpp/container/stack</a:t>
            </a:r>
            <a:r>
              <a:rPr lang="en-US" dirty="0"/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900" b="1" dirty="0"/>
              <a:t>Obs.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Când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introducem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elemente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într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-o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stivă,trebuie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să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incrementăm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top-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ul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și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apoi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să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adăugam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elementul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Când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ștergem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un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element,trebuie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întâi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să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ștergem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elementul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și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apoi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să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decrementăm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 top-</a:t>
            </a:r>
            <a:r>
              <a:rPr lang="en-US" strike="noStrik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ul</a:t>
            </a:r>
            <a:r>
              <a:rPr lang="en-US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alatino Linotype" panose="02040502050505030304" pitchFamily="18" charset="0"/>
              </a:rPr>
              <a:t>. 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alatino Linotype" panose="02040502050505030304" pitchFamily="18" charset="0"/>
            </a:endParaRP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88775-7F9C-5A79-5611-DBE81B326920}"/>
              </a:ext>
            </a:extLst>
          </p:cNvPr>
          <p:cNvSpPr txBox="1"/>
          <p:nvPr/>
        </p:nvSpPr>
        <p:spPr>
          <a:xfrm>
            <a:off x="5418961" y="682633"/>
            <a:ext cx="32041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alatino Linotype" panose="02040502050505030304" pitchFamily="18" charset="0"/>
              </a:rPr>
              <a:t>bool Stack::</a:t>
            </a:r>
            <a:r>
              <a:rPr lang="en-US" sz="1200" b="1" dirty="0">
                <a:latin typeface="Palatino Linotype" panose="02040502050505030304" pitchFamily="18" charset="0"/>
              </a:rPr>
              <a:t>push</a:t>
            </a:r>
            <a:r>
              <a:rPr lang="en-US" sz="1200" dirty="0">
                <a:latin typeface="Palatino Linotype" panose="02040502050505030304" pitchFamily="18" charset="0"/>
              </a:rPr>
              <a:t>(int x)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{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if (top &gt;= (MAX - 1)) {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    </a:t>
            </a:r>
            <a:r>
              <a:rPr lang="en-US" sz="1200" dirty="0" err="1">
                <a:latin typeface="Palatino Linotype" panose="02040502050505030304" pitchFamily="18" charset="0"/>
              </a:rPr>
              <a:t>cout</a:t>
            </a:r>
            <a:r>
              <a:rPr lang="en-US" sz="1200" dirty="0">
                <a:latin typeface="Palatino Linotype" panose="02040502050505030304" pitchFamily="18" charset="0"/>
              </a:rPr>
              <a:t> &lt;&lt; "Stack Overflow";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    return false;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}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else {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    a[++top] = x;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    </a:t>
            </a:r>
            <a:r>
              <a:rPr lang="en-US" sz="1200" dirty="0" err="1">
                <a:latin typeface="Palatino Linotype" panose="02040502050505030304" pitchFamily="18" charset="0"/>
              </a:rPr>
              <a:t>cout</a:t>
            </a:r>
            <a:r>
              <a:rPr lang="en-US" sz="1200" dirty="0">
                <a:latin typeface="Palatino Linotype" panose="02040502050505030304" pitchFamily="18" charset="0"/>
              </a:rPr>
              <a:t> &lt;&lt; x &lt;&lt; " pushed into stack\n";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    return true;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}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}</a:t>
            </a:r>
          </a:p>
          <a:p>
            <a:endParaRPr lang="en-US" sz="1200" dirty="0">
              <a:latin typeface="Palatino Linotype" panose="02040502050505030304" pitchFamily="18" charset="0"/>
            </a:endParaRPr>
          </a:p>
          <a:p>
            <a:r>
              <a:rPr lang="en-US" sz="1200" dirty="0">
                <a:latin typeface="Palatino Linotype" panose="02040502050505030304" pitchFamily="18" charset="0"/>
              </a:rPr>
              <a:t>int Stack::</a:t>
            </a:r>
            <a:r>
              <a:rPr lang="en-US" sz="1200" b="1" dirty="0">
                <a:latin typeface="Palatino Linotype" panose="02040502050505030304" pitchFamily="18" charset="0"/>
              </a:rPr>
              <a:t>pop</a:t>
            </a:r>
            <a:r>
              <a:rPr lang="en-US" sz="1200" dirty="0">
                <a:latin typeface="Palatino Linotype" panose="02040502050505030304" pitchFamily="18" charset="0"/>
              </a:rPr>
              <a:t>()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{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if (top &lt; 0) {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    </a:t>
            </a:r>
            <a:r>
              <a:rPr lang="en-US" sz="1200" dirty="0" err="1">
                <a:latin typeface="Palatino Linotype" panose="02040502050505030304" pitchFamily="18" charset="0"/>
              </a:rPr>
              <a:t>cout</a:t>
            </a:r>
            <a:r>
              <a:rPr lang="en-US" sz="1200" dirty="0">
                <a:latin typeface="Palatino Linotype" panose="02040502050505030304" pitchFamily="18" charset="0"/>
              </a:rPr>
              <a:t> &lt;&lt; "Stack Underflow";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    return 0;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}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else {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    int x = a[top--];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    return x;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    }</a:t>
            </a:r>
          </a:p>
          <a:p>
            <a:r>
              <a:rPr lang="en-US" sz="1200" dirty="0">
                <a:latin typeface="Palatino Linotype" panose="02040502050505030304" pitchFamily="18" charset="0"/>
              </a:rPr>
              <a:t>}</a:t>
            </a:r>
          </a:p>
          <a:p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4D8BF-7A2F-2495-8154-7B353D7780F3}"/>
              </a:ext>
            </a:extLst>
          </p:cNvPr>
          <p:cNvSpPr txBox="1"/>
          <p:nvPr/>
        </p:nvSpPr>
        <p:spPr>
          <a:xfrm>
            <a:off x="5270810" y="149518"/>
            <a:ext cx="4683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Implementare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func</a:t>
            </a:r>
            <a:r>
              <a:rPr lang="ro-MD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ții Push și Pop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17222" y="11234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Exerciții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https://www.infoarena.ro/problema/nrpits</a:t>
            </a:r>
            <a:r>
              <a:rPr lang="en" sz="1800" dirty="0"/>
              <a:t>	</a:t>
            </a:r>
            <a:br>
              <a:rPr lang="en" sz="1800" dirty="0"/>
            </a:b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Inversarea unui text</a:t>
            </a:r>
            <a:br>
              <a:rPr lang="en" sz="1800" dirty="0"/>
            </a:b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Problema </a:t>
            </a:r>
            <a:r>
              <a:rPr lang="en" sz="1800" u="sng" dirty="0">
                <a:solidFill>
                  <a:schemeClr val="hlink"/>
                </a:solidFill>
                <a:hlinkClick r:id="rId4"/>
              </a:rPr>
              <a:t>parantezelor</a:t>
            </a:r>
            <a:endParaRPr sz="18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824656" y="13464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Cozi (Queue)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Sunt structuri de date de tip </a:t>
            </a:r>
            <a:r>
              <a:rPr lang="en" sz="1800" b="1" dirty="0">
                <a:latin typeface="Palatino Linotype" panose="02040502050505030304" pitchFamily="18" charset="0"/>
              </a:rPr>
              <a:t>FIFO </a:t>
            </a:r>
            <a:r>
              <a:rPr lang="en" sz="1800" dirty="0">
                <a:latin typeface="Palatino Linotype" panose="02040502050505030304" pitchFamily="18" charset="0"/>
              </a:rPr>
              <a:t>(</a:t>
            </a:r>
            <a:r>
              <a:rPr lang="en" sz="1800" b="1" dirty="0">
                <a:latin typeface="Palatino Linotype" panose="02040502050505030304" pitchFamily="18" charset="0"/>
              </a:rPr>
              <a:t>F</a:t>
            </a:r>
            <a:r>
              <a:rPr lang="en" sz="1800" dirty="0">
                <a:latin typeface="Palatino Linotype" panose="02040502050505030304" pitchFamily="18" charset="0"/>
              </a:rPr>
              <a:t>irst </a:t>
            </a:r>
            <a:r>
              <a:rPr lang="en" sz="1800" b="1" dirty="0">
                <a:latin typeface="Palatino Linotype" panose="02040502050505030304" pitchFamily="18" charset="0"/>
              </a:rPr>
              <a:t>I</a:t>
            </a:r>
            <a:r>
              <a:rPr lang="en" sz="1800" dirty="0">
                <a:latin typeface="Palatino Linotype" panose="02040502050505030304" pitchFamily="18" charset="0"/>
              </a:rPr>
              <a:t>n </a:t>
            </a:r>
            <a:r>
              <a:rPr lang="en" sz="1800" b="1" dirty="0">
                <a:latin typeface="Palatino Linotype" panose="02040502050505030304" pitchFamily="18" charset="0"/>
              </a:rPr>
              <a:t>F</a:t>
            </a:r>
            <a:r>
              <a:rPr lang="en" sz="1800" dirty="0">
                <a:latin typeface="Palatino Linotype" panose="02040502050505030304" pitchFamily="18" charset="0"/>
              </a:rPr>
              <a:t>irst </a:t>
            </a:r>
            <a:r>
              <a:rPr lang="en" sz="1800" b="1" dirty="0">
                <a:latin typeface="Palatino Linotype" panose="02040502050505030304" pitchFamily="18" charset="0"/>
              </a:rPr>
              <a:t>O</a:t>
            </a:r>
            <a:r>
              <a:rPr lang="en" sz="1800" dirty="0">
                <a:latin typeface="Palatino Linotype" panose="02040502050505030304" pitchFamily="18" charset="0"/>
              </a:rPr>
              <a:t>ut)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Avem acces la primul și la ultimul element (head &amp; tail / front &amp; back)</a:t>
            </a:r>
            <a:br>
              <a:rPr lang="en" sz="1800" dirty="0">
                <a:latin typeface="Palatino Linotype" panose="02040502050505030304" pitchFamily="18" charset="0"/>
              </a:rPr>
            </a:b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Operații de bază: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Push - adăugarea unui element la coadă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Pop - eliminarea unui element</a:t>
            </a:r>
            <a:br>
              <a:rPr lang="en" dirty="0">
                <a:latin typeface="Palatino Linotype" panose="02040502050505030304" pitchFamily="18" charset="0"/>
              </a:rPr>
            </a:b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Operații suplimentare: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Size() - numărul de elemente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isEmpty() - returnează </a:t>
            </a:r>
            <a:r>
              <a:rPr lang="en" b="1" dirty="0">
                <a:latin typeface="Palatino Linotype" panose="02040502050505030304" pitchFamily="18" charset="0"/>
              </a:rPr>
              <a:t>true</a:t>
            </a:r>
            <a:r>
              <a:rPr lang="en" dirty="0">
                <a:latin typeface="Palatino Linotype" panose="02040502050505030304" pitchFamily="18" charset="0"/>
              </a:rPr>
              <a:t> dacă numărul de elemente este exact 0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First()  - ne spune valoarea de la început fără să o extragă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Last() - ne spune valoarea de la sfârșit fără să o extragă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1032812" y="14951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Cozi (Queue)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50" y="1743075"/>
            <a:ext cx="7686675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995642" y="10491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Cozi (Queue)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0" y="752840"/>
            <a:ext cx="3212085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Metode de implementare: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Coadă ca Vector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Vizualizare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Implementare</a:t>
            </a:r>
            <a:br>
              <a:rPr lang="en" dirty="0"/>
            </a:b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Coadă ca Listă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Vizualizare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Implementare</a:t>
            </a:r>
            <a:br>
              <a:rPr lang="en" dirty="0"/>
            </a:b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Coadă în C++ -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https://en.cppreference.com/w/cpp/container/queue</a:t>
            </a:r>
            <a:r>
              <a:rPr lang="en" dirty="0"/>
              <a:t> </a:t>
            </a:r>
            <a:endParaRPr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104DDBB-3FC1-0506-F957-5DD38B2C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074" y="933249"/>
            <a:ext cx="3077735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Palatino Linotype" panose="02040502050505030304" pitchFamily="18" charset="0"/>
              </a:rPr>
              <a:t>void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queueEnqueue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alatino Linotype" panose="02040502050505030304" pitchFamily="18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data)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Palatino Linotype" panose="02040502050505030304" pitchFamily="18" charset="0"/>
              </a:rPr>
              <a:t>// check queue is full or not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Palatino Linotype" panose="02040502050505030304" pitchFamily="18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(capacity == rear)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Palatino Linotype" panose="02040502050505030304" pitchFamily="18" charset="0"/>
              </a:rPr>
              <a:t>printf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alatino Linotype" panose="02040502050505030304" pitchFamily="18" charset="0"/>
              </a:rPr>
              <a:t>"\nQueue is full\n"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Palatino Linotype" panose="02040502050505030304" pitchFamily="18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Palatino Linotype" panose="02040502050505030304" pitchFamily="18" charset="0"/>
              </a:rPr>
              <a:t>// insert element at the rear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Palatino Linotype" panose="02040502050505030304" pitchFamily="18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queue[rear] = data;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rear++;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Palatino Linotype" panose="02040502050505030304" pitchFamily="18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C92F2-4792-694B-71CA-34AC0D1EAA0A}"/>
              </a:ext>
            </a:extLst>
          </p:cNvPr>
          <p:cNvSpPr txBox="1"/>
          <p:nvPr/>
        </p:nvSpPr>
        <p:spPr>
          <a:xfrm>
            <a:off x="6154941" y="985288"/>
            <a:ext cx="2795771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Palatino Linotype" panose="02040502050505030304" pitchFamily="18" charset="0"/>
              </a:rPr>
              <a:t>// function to delete an element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Palatino Linotype" panose="02040502050505030304" pitchFamily="18" charset="0"/>
              </a:rPr>
              <a:t>// from the front of the queue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Palatino Linotype" panose="02040502050505030304" pitchFamily="18" charset="0"/>
              </a:rPr>
              <a:t>void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queueDequeue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()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Palatino Linotype" panose="02040502050505030304" pitchFamily="18" charset="0"/>
              </a:rPr>
              <a:t>// if queue is empty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Palatino Linotype" panose="02040502050505030304" pitchFamily="18" charset="0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(front == rear)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Palatino Linotype" panose="02040502050505030304" pitchFamily="18" charset="0"/>
              </a:rPr>
              <a:t>printf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Palatino Linotype" panose="02040502050505030304" pitchFamily="18" charset="0"/>
              </a:rPr>
              <a:t>"\nQueue is  empty\n"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);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Palatino Linotype" panose="02040502050505030304" pitchFamily="18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Palatino Linotype" panose="02040502050505030304" pitchFamily="18" charset="0"/>
              </a:rPr>
              <a:t>// shift all the elements from index 2 till rear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Palatino Linotype" panose="02040502050505030304" pitchFamily="18" charset="0"/>
              </a:rPr>
              <a:t>// to the left by one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Palatino Linotype" panose="02040502050505030304" pitchFamily="18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Palatino Linotype" panose="02040502050505030304" pitchFamily="18" charset="0"/>
              </a:rPr>
              <a:t>for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Palatino Linotype" panose="02040502050505030304" pitchFamily="18" charset="0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 = 0;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 &lt; rear - 1;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++) {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queue[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] = queue[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 + 1];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Palatino Linotype" panose="02040502050505030304" pitchFamily="18" charset="0"/>
              </a:rPr>
              <a:t>// decrement rear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rear--;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Palatino Linotype" panose="02040502050505030304" pitchFamily="18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alatino Linotype" panose="02040502050505030304" pitchFamily="18" charset="0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39311-DFDE-4A39-423D-303EE1B395BE}"/>
              </a:ext>
            </a:extLst>
          </p:cNvPr>
          <p:cNvSpPr txBox="1"/>
          <p:nvPr/>
        </p:nvSpPr>
        <p:spPr>
          <a:xfrm>
            <a:off x="3813715" y="537898"/>
            <a:ext cx="489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Implementare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func</a:t>
            </a:r>
            <a:r>
              <a:rPr lang="ro-M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ții Enqueue și Dequeue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869261" y="1272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Double ended queue (coadă cu două capete)</a:t>
            </a:r>
            <a:br>
              <a:rPr lang="en" dirty="0">
                <a:latin typeface="Palatino Linotype" panose="02040502050505030304" pitchFamily="18" charset="0"/>
              </a:rPr>
            </a:b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Operații de bază: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Push Front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Push Back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Pop Front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Pop Back</a:t>
            </a:r>
            <a:br>
              <a:rPr lang="en" dirty="0">
                <a:latin typeface="Palatino Linotype" panose="02040502050505030304" pitchFamily="18" charset="0"/>
              </a:rPr>
            </a:b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Operații suplimentare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Size()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Front()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Back()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isEmpty()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1C1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14DF284-886C-4F59-AC69-2E7816B70D32}" vid="{80128EC2-DA15-482A-ACA5-6CF0ED749F9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282</TotalTime>
  <Words>1625</Words>
  <Application>Microsoft Office PowerPoint</Application>
  <PresentationFormat>On-screen Show (16:9)</PresentationFormat>
  <Paragraphs>405</Paragraphs>
  <Slides>26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Arial</vt:lpstr>
      <vt:lpstr>Palatino Linotype</vt:lpstr>
      <vt:lpstr>Courier New</vt:lpstr>
      <vt:lpstr>Theme2</vt:lpstr>
      <vt:lpstr>Structuri de Date Elementare</vt:lpstr>
      <vt:lpstr>Stive (Stack)</vt:lpstr>
      <vt:lpstr>Stive (Stack)</vt:lpstr>
      <vt:lpstr>Stive (Stack)</vt:lpstr>
      <vt:lpstr>Exerciții</vt:lpstr>
      <vt:lpstr>Cozi (Queue)</vt:lpstr>
      <vt:lpstr>Cozi (Queue)</vt:lpstr>
      <vt:lpstr>Cozi (Queue)</vt:lpstr>
      <vt:lpstr>Deque</vt:lpstr>
      <vt:lpstr>Deque</vt:lpstr>
      <vt:lpstr>Deque</vt:lpstr>
      <vt:lpstr>Exerciții</vt:lpstr>
      <vt:lpstr>Problemă</vt:lpstr>
      <vt:lpstr>Problemă</vt:lpstr>
      <vt:lpstr>Șmenul lui Batog</vt:lpstr>
      <vt:lpstr>Șmenul lui Batog - SQRT Decomposition</vt:lpstr>
      <vt:lpstr>Șmenul lui Batog</vt:lpstr>
      <vt:lpstr>Șmenul lui Batog</vt:lpstr>
      <vt:lpstr>Șmenul lui Batog - Complexitate 1</vt:lpstr>
      <vt:lpstr>Șmenul lui Batog - Complexitate 1</vt:lpstr>
      <vt:lpstr>Șmenul lui Batog</vt:lpstr>
      <vt:lpstr>Șmenul lui Batog</vt:lpstr>
      <vt:lpstr>Șmenul lui Batog - Complexitate 2</vt:lpstr>
      <vt:lpstr>Șmenul lui Batog</vt:lpstr>
      <vt:lpstr>Șmenul lui Batog - sortare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de Date Elementare</dc:title>
  <cp:lastModifiedBy>Cosmina Bianca</cp:lastModifiedBy>
  <cp:revision>3</cp:revision>
  <dcterms:modified xsi:type="dcterms:W3CDTF">2024-04-15T18:24:00Z</dcterms:modified>
</cp:coreProperties>
</file>