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</p:embeddedFont>
    <p:embeddedFont>
      <p:font typeface="Palatino Linotype" panose="02040502050505030304" pitchFamily="18" charset="0"/>
      <p:regular r:id="rId17"/>
      <p:bold r:id="rId18"/>
      <p:italic r:id="rId19"/>
      <p:boldItalic r:id="rId20"/>
    </p:embeddedFont>
    <p:embeddedFont>
      <p:font typeface="PT Serif" panose="020A0603040505020204" pitchFamily="18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34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9452b43a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9452b43a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76e50c6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76e50c6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8837fc1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8837fc1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9cb5de24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9cb5de24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c533619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c533619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c533619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c533619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5c533619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5c533619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76e50c6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76e50c6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c533619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c533619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c5336195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c5336195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5c533619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5c533619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C343D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89068838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704400" y="3420475"/>
            <a:ext cx="5735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169999" y="1330925"/>
            <a:ext cx="680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963455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600"/>
              <a:buNone/>
              <a:defRPr sz="3600">
                <a:solidFill>
                  <a:srgbClr val="134F5C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None/>
              <a:defRPr sz="2400" i="1">
                <a:solidFill>
                  <a:srgbClr val="134F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334544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Google Shape;18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93155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600"/>
              </a:spcBef>
              <a:spcAft>
                <a:spcPts val="0"/>
              </a:spcAft>
              <a:buSzPts val="1700"/>
              <a:buChar char="○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Google Shape;23;p5"/>
          <p:cNvCxnSpPr/>
          <p:nvPr/>
        </p:nvCxnSpPr>
        <p:spPr>
          <a:xfrm rot="10800000">
            <a:off x="0" y="462600"/>
            <a:ext cx="6672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4;p5"/>
          <p:cNvCxnSpPr/>
          <p:nvPr/>
        </p:nvCxnSpPr>
        <p:spPr>
          <a:xfrm rot="10800000" flipH="1">
            <a:off x="6388125" y="465800"/>
            <a:ext cx="276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36617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75075" y="933488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973848" y="894288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8" name="Google Shape;28;p6"/>
          <p:cNvCxnSpPr/>
          <p:nvPr/>
        </p:nvCxnSpPr>
        <p:spPr>
          <a:xfrm rot="10800000">
            <a:off x="0" y="462600"/>
            <a:ext cx="6672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" name="Google Shape;29;p6"/>
          <p:cNvCxnSpPr/>
          <p:nvPr/>
        </p:nvCxnSpPr>
        <p:spPr>
          <a:xfrm rot="10800000" flipH="1">
            <a:off x="6388125" y="465800"/>
            <a:ext cx="276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959054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36" name="Google Shape;36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" name="Google Shape;37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365175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2" name="Google Shape;42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178100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6" name="Google Shape;46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3581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47079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1375" y="116600"/>
            <a:ext cx="8759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●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3007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46j-introduction-to-algorithms-sma-5503-fall-2005/video-lectures/lecture-7-hashing-hash-function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geeksforgeeks.org/hashing-set-3-open-addressin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uckoo_hash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46j-introduction-to-algorithms-sma-5503-fall-2005/video-lectures/lecture-7-hashing-hash-function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0M_kIqhwbFo" TargetMode="External"/><Relationship Id="rId5" Type="http://schemas.openxmlformats.org/officeDocument/2006/relationships/hyperlink" Target="https://ocw.mit.edu/courses/electrical-engineering-and-computer-science/6-006-introduction-to-algorithms-fall-2011/lecture-videos/lecture-8-hashing-with-chaining/" TargetMode="External"/><Relationship Id="rId4" Type="http://schemas.openxmlformats.org/officeDocument/2006/relationships/hyperlink" Target="https://youtu.be/JZHBa-rLrB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46j-introduction-to-algorithms-sma-5503-fall-2005/video-lectures/lecture-7-hashing-hash-function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ive.google.com/drive/u/0/folders/1aNqJk0kfKZszEOzvPLh81hvH7OSKbI1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46j-introduction-to-algorithms-sma-5503-fall-2005/video-lectures/lecture-7-hashing-hash-function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en.wikipedia.org/wiki/Hash_function#Multiplicative_hashing" TargetMode="External"/><Relationship Id="rId4" Type="http://schemas.openxmlformats.org/officeDocument/2006/relationships/hyperlink" Target="https://drive.google.com/file/d/1l-k8szBtxOy3cd2_TJbB6WGOgOWyVhUf/view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46j-introduction-to-algorithms-sma-5503-fall-2005/video-lectures/lecture-7-hashing-hash-function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subTitle" idx="1"/>
          </p:nvPr>
        </p:nvSpPr>
        <p:spPr>
          <a:xfrm>
            <a:off x="1704450" y="3161075"/>
            <a:ext cx="57351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Tabele cu adresare directă. Tabele de dispersie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ctrTitle"/>
          </p:nvPr>
        </p:nvSpPr>
        <p:spPr>
          <a:xfrm>
            <a:off x="1169999" y="1211925"/>
            <a:ext cx="6804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Hash-uri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FC392-3E6A-945C-6999-C65B3CB0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777" y="-33910"/>
            <a:ext cx="9246989" cy="517741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Rezolvarea coliziunilor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520600" cy="3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Rezolvarea coliziunilor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Am zis săptămâna trecută că, pentru moment, folosim </a:t>
            </a:r>
            <a:r>
              <a:rPr lang="en" sz="1800" b="1" dirty="0">
                <a:latin typeface="Palatino Linotype" panose="02040502050505030304" pitchFamily="18" charset="0"/>
              </a:rPr>
              <a:t>înlănțuirea</a:t>
            </a:r>
            <a:br>
              <a:rPr lang="en" sz="1800" b="1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Am urmărit 15 minute din cursul de la </a:t>
            </a: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MIT</a:t>
            </a:r>
            <a:r>
              <a:rPr lang="en" sz="1800" dirty="0">
                <a:latin typeface="Palatino Linotype" panose="02040502050505030304" pitchFamily="18" charset="0"/>
              </a:rPr>
              <a:t>, pornind cu 50:00, unde se vorbește despre metoda </a:t>
            </a: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adresării directe</a:t>
            </a:r>
            <a:br>
              <a:rPr lang="en" sz="1800" b="1" dirty="0">
                <a:latin typeface="Palatino Linotype" panose="02040502050505030304" pitchFamily="18" charset="0"/>
              </a:rPr>
            </a:br>
            <a:endParaRPr sz="1800" b="1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În cazul adresării directe, au fost evidențiate 2 metode de calculare a poziției elementului în tabelul de dispersie de mărime m: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b="1" dirty="0">
                <a:latin typeface="Palatino Linotype" panose="02040502050505030304" pitchFamily="18" charset="0"/>
              </a:rPr>
              <a:t>Testare liniară:		</a:t>
            </a:r>
            <a:r>
              <a:rPr lang="en" sz="1800" b="1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h(x,i) = (h(x,0) + i) % m</a:t>
            </a:r>
            <a:endParaRPr sz="1800" b="1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b="1" dirty="0">
                <a:latin typeface="Palatino Linotype" panose="02040502050505030304" pitchFamily="18" charset="0"/>
              </a:rPr>
              <a:t>Hash dublu: 		</a:t>
            </a:r>
            <a:r>
              <a:rPr lang="en" sz="1800" b="1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h(x,i) = (h1(x) + i * h2(x)) % m</a:t>
            </a:r>
            <a:endParaRPr sz="1800" b="1"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Rezolvarea coliziunilor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Altă metodă: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https://en.wikipedia.org/wiki/Cuckoo_hashing</a:t>
            </a:r>
            <a:r>
              <a:rPr lang="en" sz="1800" dirty="0">
                <a:latin typeface="Palatino Linotype" panose="02040502050505030304" pitchFamily="18" charset="0"/>
              </a:rPr>
              <a:t> </a:t>
            </a: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6C05-2902-5ACC-0E51-1C55C809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9363637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Prewatch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Palatino Linotype" panose="02040502050505030304" pitchFamily="18" charset="0"/>
              </a:rPr>
              <a:t>Prewatch: 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Video1</a:t>
            </a:r>
            <a:r>
              <a:rPr lang="en" sz="1800" dirty="0">
                <a:latin typeface="Palatino Linotype" panose="02040502050505030304" pitchFamily="18" charset="0"/>
              </a:rPr>
              <a:t> (pentru sync-video: </a:t>
            </a: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https://youtu.be/JZHBa-rLrBA</a:t>
            </a:r>
            <a:r>
              <a:rPr lang="en" sz="1800" dirty="0">
                <a:latin typeface="Palatino Linotype" panose="02040502050505030304" pitchFamily="18" charset="0"/>
              </a:rPr>
              <a:t>) 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Ideal tot videoul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b="1" dirty="0">
                <a:latin typeface="Palatino Linotype" panose="02040502050505030304" pitchFamily="18" charset="0"/>
              </a:rPr>
              <a:t>Măcar de la 29 la 1:02  (33 de minute)</a:t>
            </a:r>
            <a:endParaRPr sz="1800" b="1" dirty="0">
              <a:latin typeface="Palatino Linotype" panose="0204050205050503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5"/>
              </a:rPr>
              <a:t>Video2</a:t>
            </a:r>
            <a:r>
              <a:rPr lang="en" sz="1800" dirty="0">
                <a:latin typeface="Palatino Linotype" panose="02040502050505030304" pitchFamily="18" charset="0"/>
              </a:rPr>
              <a:t> (pentru sync-video: </a:t>
            </a: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6"/>
              </a:rPr>
              <a:t>https://youtu.be/0M_kIqhwbFo</a:t>
            </a:r>
            <a:r>
              <a:rPr lang="en" sz="1800" dirty="0">
                <a:latin typeface="Palatino Linotype" panose="02040502050505030304" pitchFamily="18" charset="0"/>
              </a:rPr>
              <a:t>)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Ideal tot videoul :)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Funcții de dispersie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520600" cy="3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</a:rPr>
              <a:t>Funcții de dispersie: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Am zis săptămâna trecută că, pentru moment, folosim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h(x) = x % p</a:t>
            </a:r>
            <a:r>
              <a:rPr lang="en" dirty="0">
                <a:latin typeface="Palatino Linotype" panose="02040502050505030304" pitchFamily="18" charset="0"/>
              </a:rPr>
              <a:t>, unde p este un număr prim.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</a:rPr>
              <a:t>Rezolvarea coliziunilor: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Am spus că vom ține o listă înlănțuită</a:t>
            </a:r>
            <a:br>
              <a:rPr lang="en" dirty="0">
                <a:latin typeface="Palatino Linotype" panose="02040502050505030304" pitchFamily="18" charset="0"/>
              </a:rPr>
            </a:br>
            <a:r>
              <a:rPr lang="en" dirty="0">
                <a:latin typeface="Palatino Linotype" panose="02040502050505030304" pitchFamily="18" charset="0"/>
              </a:rPr>
              <a:t>	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892" y="1851103"/>
            <a:ext cx="3808005" cy="2211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Funcții de dispersie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520600" cy="3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Funcții de dispersie: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Am zis săptămâna trecută că, pentru moment, folosim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h(x) = x % p</a:t>
            </a:r>
            <a:r>
              <a:rPr lang="en" sz="1800" dirty="0">
                <a:latin typeface="Palatino Linotype" panose="02040502050505030304" pitchFamily="18" charset="0"/>
              </a:rPr>
              <a:t>, unde p este un număr prim.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Rezolvarea coliziunilor: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Am spus că vom ține o listă înlănțuită</a:t>
            </a:r>
            <a:br>
              <a:rPr lang="en" sz="1800" dirty="0">
                <a:latin typeface="Palatino Linotype" panose="02040502050505030304" pitchFamily="18" charset="0"/>
              </a:rPr>
            </a:br>
            <a:r>
              <a:rPr lang="en" sz="1800" dirty="0">
                <a:latin typeface="Palatino Linotype" panose="02040502050505030304" pitchFamily="18" charset="0"/>
              </a:rPr>
              <a:t>	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Complexitate: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O(1) căutare ?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Ce se întâmplă dacă p este ~ sqrt(n)?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800" dirty="0">
                <a:latin typeface="Palatino Linotype" panose="02040502050505030304" pitchFamily="18" charset="0"/>
              </a:rPr>
              <a:t>O(sqrt n) pe căutare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800" dirty="0">
                <a:latin typeface="Palatino Linotype" panose="02040502050505030304" pitchFamily="18" charset="0"/>
              </a:rPr>
              <a:t>Dacă datele nu sunt rele avem O(n/p) … p nu trebuie să fie mult mai mic decât n, ideal mai mare</a:t>
            </a: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127" y="1593450"/>
            <a:ext cx="3599848" cy="2049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969775" y="10875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Funcții de dispersie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520600" cy="3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alatino Linotype" panose="02040502050505030304" pitchFamily="18" charset="0"/>
              </a:rPr>
              <a:t>Funcții de dispersie:</a:t>
            </a:r>
            <a:endParaRPr sz="16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 dirty="0">
                <a:latin typeface="Palatino Linotype" panose="02040502050505030304" pitchFamily="18" charset="0"/>
              </a:rPr>
              <a:t>Am zis săptămâna trecută că, pentru moment, folosim</a:t>
            </a:r>
            <a:r>
              <a:rPr lang="en" sz="16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h(x) = x % p</a:t>
            </a:r>
            <a:r>
              <a:rPr lang="en" sz="1600" dirty="0">
                <a:latin typeface="Palatino Linotype" panose="02040502050505030304" pitchFamily="18" charset="0"/>
              </a:rPr>
              <a:t>, unde p este un număr prim.</a:t>
            </a:r>
            <a:br>
              <a:rPr lang="en" sz="1600" dirty="0">
                <a:latin typeface="Palatino Linotype" panose="02040502050505030304" pitchFamily="18" charset="0"/>
              </a:rPr>
            </a:br>
            <a:endParaRPr sz="16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 dirty="0">
                <a:latin typeface="Palatino Linotype" panose="02040502050505030304" pitchFamily="18" charset="0"/>
              </a:rPr>
              <a:t>Ce ne dorim de la o funcție hash? </a:t>
            </a:r>
            <a:r>
              <a:rPr lang="en" sz="1600" b="1" dirty="0">
                <a:latin typeface="Palatino Linotype" panose="02040502050505030304" pitchFamily="18" charset="0"/>
              </a:rPr>
              <a:t>Ipoteza dispersiei uniforme simple:</a:t>
            </a:r>
            <a:endParaRPr sz="1600" b="1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Fiecare cheie se poate dispersa cu aceeași probabilitate în oricare din cele m locații.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f(x) = cel mai reprezentativ bit a lui x - nu e bună</a:t>
            </a:r>
            <a:endParaRPr sz="1600"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600" dirty="0">
                <a:latin typeface="Palatino Linotype" panose="02040502050505030304" pitchFamily="18" charset="0"/>
              </a:rPr>
              <a:t>f(24) = f(18) = 16 → cheile nu au aceeași probabilitate să ajungă pe cele m locații</a:t>
            </a:r>
            <a:endParaRPr sz="16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>
                <a:latin typeface="Palatino Linotype" panose="02040502050505030304" pitchFamily="18" charset="0"/>
              </a:rPr>
              <a:t>În practică, nu putem satisface perfect regula, dar ne dorim să fim cât mai aproape</a:t>
            </a:r>
            <a:endParaRPr sz="16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https://ocw.mit.edu/courses/electrical-engineering-and-computer-science/6-046j-introduction-to-algorithms-sma-5503-fall-2005/video-lectures/lecture-7-hashing-hash-functions/</a:t>
            </a:r>
            <a:r>
              <a:rPr lang="en" sz="1600" dirty="0">
                <a:latin typeface="Palatino Linotype" panose="02040502050505030304" pitchFamily="18" charset="0"/>
              </a:rPr>
              <a:t> (28:38)</a:t>
            </a:r>
            <a:endParaRPr sz="16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6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https://drive.google.com/drive/u/0/folders/1aNqJk0kfKZszEOzvPLh81hvH7OSKbI1g</a:t>
            </a:r>
            <a:endParaRPr sz="16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Funcții de dispersie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520600" cy="3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Funcții de dispersie: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Am zis săptămâna trecută că, pentru moment, folosim</a:t>
            </a:r>
            <a:r>
              <a:rPr lang="en" sz="1800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h(x) = x % p</a:t>
            </a:r>
            <a:r>
              <a:rPr lang="en" sz="1800" dirty="0">
                <a:latin typeface="Palatino Linotype" panose="02040502050505030304" pitchFamily="18" charset="0"/>
              </a:rPr>
              <a:t>, unde p este un număr prim.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https://ocw.mit.edu/courses/electrical-engineering-and-computer-science/6-046j-introduction-to-algorithms-sma-5503-fall-2005/video-lectures/lecture-7-hashing-hash-functions/</a:t>
            </a:r>
            <a:r>
              <a:rPr lang="en" sz="1800" dirty="0">
                <a:latin typeface="Palatino Linotype" panose="02040502050505030304" pitchFamily="18" charset="0"/>
              </a:rPr>
              <a:t> (28:38) (recomandare)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Am vorbit despre </a:t>
            </a: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Funcții de dispersie</a:t>
            </a:r>
            <a:r>
              <a:rPr lang="en" sz="1800" dirty="0">
                <a:latin typeface="Palatino Linotype" panose="02040502050505030304" pitchFamily="18" charset="0"/>
              </a:rPr>
              <a:t> și ne-am uitat la diverse metode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Metoda diviziunii (discutată și data trecută)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5"/>
              </a:rPr>
              <a:t>Metoda multiplicării</a:t>
            </a:r>
            <a:r>
              <a:rPr lang="en" sz="1800" dirty="0">
                <a:latin typeface="Palatino Linotype" panose="02040502050505030304" pitchFamily="18" charset="0"/>
              </a:rPr>
              <a:t> (folosită în practică mult, pentru că este mai rapidă)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Dispersie universală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796900" cy="3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</a:rPr>
              <a:t>Fie </a:t>
            </a:r>
            <a:r>
              <a:rPr lang="en" b="1" dirty="0">
                <a:latin typeface="Palatino Linotype" panose="02040502050505030304" pitchFamily="18" charset="0"/>
              </a:rPr>
              <a:t>H </a:t>
            </a:r>
            <a:r>
              <a:rPr lang="en" dirty="0">
                <a:latin typeface="Palatino Linotype" panose="02040502050505030304" pitchFamily="18" charset="0"/>
              </a:rPr>
              <a:t>o colecţie finită de funcţii de dispersie, care transformă un univers dat </a:t>
            </a:r>
            <a:r>
              <a:rPr lang="en" b="1" dirty="0">
                <a:latin typeface="Palatino Linotype" panose="02040502050505030304" pitchFamily="18" charset="0"/>
              </a:rPr>
              <a:t>U</a:t>
            </a:r>
            <a:r>
              <a:rPr lang="en" dirty="0">
                <a:latin typeface="Palatino Linotype" panose="02040502050505030304" pitchFamily="18" charset="0"/>
              </a:rPr>
              <a:t> al cheilor, în domeniul </a:t>
            </a:r>
            <a:r>
              <a:rPr lang="en" b="1" dirty="0">
                <a:latin typeface="Palatino Linotype" panose="02040502050505030304" pitchFamily="18" charset="0"/>
              </a:rPr>
              <a:t>{0, 1, ..., m−1}</a:t>
            </a:r>
            <a:r>
              <a:rPr lang="en" dirty="0">
                <a:latin typeface="Palatino Linotype" panose="02040502050505030304" pitchFamily="18" charset="0"/>
              </a:rPr>
              <a:t>. </a:t>
            </a:r>
            <a:br>
              <a:rPr lang="en" dirty="0">
                <a:latin typeface="Palatino Linotype" panose="02040502050505030304" pitchFamily="18" charset="0"/>
              </a:rPr>
            </a:br>
            <a:br>
              <a:rPr lang="en" dirty="0">
                <a:latin typeface="Palatino Linotype" panose="02040502050505030304" pitchFamily="18" charset="0"/>
              </a:rPr>
            </a:br>
            <a:r>
              <a:rPr lang="en" dirty="0">
                <a:latin typeface="Palatino Linotype" panose="02040502050505030304" pitchFamily="18" charset="0"/>
              </a:rPr>
              <a:t>O astfel de colecţie se numeşte </a:t>
            </a:r>
            <a:r>
              <a:rPr lang="en" b="1" dirty="0">
                <a:latin typeface="Palatino Linotype" panose="02040502050505030304" pitchFamily="18" charset="0"/>
              </a:rPr>
              <a:t>universală </a:t>
            </a:r>
            <a:r>
              <a:rPr lang="en" dirty="0">
                <a:latin typeface="Palatino Linotype" panose="02040502050505030304" pitchFamily="18" charset="0"/>
              </a:rPr>
              <a:t>dacă, pentru fiecare pereche de chei distincte </a:t>
            </a:r>
            <a:r>
              <a:rPr lang="en" b="1" dirty="0">
                <a:latin typeface="Palatino Linotype" panose="02040502050505030304" pitchFamily="18" charset="0"/>
              </a:rPr>
              <a:t>x, y ∈ U</a:t>
            </a:r>
            <a:r>
              <a:rPr lang="en" dirty="0">
                <a:latin typeface="Palatino Linotype" panose="02040502050505030304" pitchFamily="18" charset="0"/>
              </a:rPr>
              <a:t>, numărul de funcţii de dispersie </a:t>
            </a:r>
            <a:r>
              <a:rPr lang="en" b="1" dirty="0">
                <a:latin typeface="Palatino Linotype" panose="02040502050505030304" pitchFamily="18" charset="0"/>
              </a:rPr>
              <a:t>h ∈ H</a:t>
            </a:r>
            <a:r>
              <a:rPr lang="en" dirty="0">
                <a:latin typeface="Palatino Linotype" panose="02040502050505030304" pitchFamily="18" charset="0"/>
              </a:rPr>
              <a:t> pentru care h(x) = h(y) este exact </a:t>
            </a:r>
            <a:r>
              <a:rPr lang="en" b="1" dirty="0">
                <a:latin typeface="Palatino Linotype" panose="02040502050505030304" pitchFamily="18" charset="0"/>
              </a:rPr>
              <a:t>|H| / m</a:t>
            </a:r>
            <a:r>
              <a:rPr lang="en" dirty="0">
                <a:latin typeface="Palatino Linotype" panose="02040502050505030304" pitchFamily="18" charset="0"/>
              </a:rPr>
              <a:t>. </a:t>
            </a:r>
            <a:br>
              <a:rPr lang="en" dirty="0">
                <a:latin typeface="Palatino Linotype" panose="02040502050505030304" pitchFamily="18" charset="0"/>
              </a:rPr>
            </a:br>
            <a:br>
              <a:rPr lang="en" dirty="0">
                <a:latin typeface="Palatino Linotype" panose="02040502050505030304" pitchFamily="18" charset="0"/>
              </a:rPr>
            </a:br>
            <a:r>
              <a:rPr lang="en" dirty="0">
                <a:latin typeface="Palatino Linotype" panose="02040502050505030304" pitchFamily="18" charset="0"/>
              </a:rPr>
              <a:t>Cu alte cuvinte, cu o funcţie de dispersie aleasă aleator din H, şansa unei coliziuni între x şi y când </a:t>
            </a:r>
            <a:r>
              <a:rPr lang="en" b="1" dirty="0">
                <a:latin typeface="Palatino Linotype" panose="02040502050505030304" pitchFamily="18" charset="0"/>
              </a:rPr>
              <a:t>x != y</a:t>
            </a:r>
            <a:r>
              <a:rPr lang="en" dirty="0">
                <a:latin typeface="Palatino Linotype" panose="02040502050505030304" pitchFamily="18" charset="0"/>
              </a:rPr>
              <a:t> este exact 1/m, care este exact şansa unei coliziuni dacă h(x) şi h(y) sunt alese aleator din mulţimea {0, 1, ..., m − 1}.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850829" y="10875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Dispersie universală</a:t>
            </a:r>
            <a:endParaRPr sz="1800" dirty="0">
              <a:solidFill>
                <a:schemeClr val="dk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647800" cy="3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Următoarea teoremă arată că o clasă universală de funcţii de dispersie dă un comportament bun în cazul mediu.</a:t>
            </a:r>
            <a:br>
              <a:rPr lang="en" sz="1800" dirty="0">
                <a:latin typeface="Palatino Linotype" panose="02040502050505030304" pitchFamily="18" charset="0"/>
              </a:rPr>
            </a:b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 dirty="0">
                <a:latin typeface="Palatino Linotype" panose="02040502050505030304" pitchFamily="18" charset="0"/>
              </a:rPr>
              <a:t>Teorema 6.1:</a:t>
            </a:r>
            <a:r>
              <a:rPr lang="en" sz="1800" dirty="0">
                <a:latin typeface="Palatino Linotype" panose="02040502050505030304" pitchFamily="18" charset="0"/>
              </a:rPr>
              <a:t> Dacă </a:t>
            </a:r>
            <a:r>
              <a:rPr lang="en" sz="1800" b="1" dirty="0">
                <a:latin typeface="Palatino Linotype" panose="02040502050505030304" pitchFamily="18" charset="0"/>
              </a:rPr>
              <a:t>h</a:t>
            </a:r>
            <a:r>
              <a:rPr lang="en" sz="1800" dirty="0">
                <a:latin typeface="Palatino Linotype" panose="02040502050505030304" pitchFamily="18" charset="0"/>
              </a:rPr>
              <a:t> este aleasă dintr-o colecţie universală de funcţii de dispersie şi este folosită pentru a dispersa </a:t>
            </a:r>
            <a:r>
              <a:rPr lang="en" sz="1800" b="1" dirty="0">
                <a:latin typeface="Palatino Linotype" panose="02040502050505030304" pitchFamily="18" charset="0"/>
              </a:rPr>
              <a:t>n</a:t>
            </a:r>
            <a:r>
              <a:rPr lang="en" sz="1800" dirty="0">
                <a:latin typeface="Palatino Linotype" panose="02040502050505030304" pitchFamily="18" charset="0"/>
              </a:rPr>
              <a:t> chei într-o tabelă de dimensiune </a:t>
            </a:r>
            <a:r>
              <a:rPr lang="en" sz="1800" b="1" dirty="0">
                <a:latin typeface="Palatino Linotype" panose="02040502050505030304" pitchFamily="18" charset="0"/>
              </a:rPr>
              <a:t>m</a:t>
            </a:r>
            <a:r>
              <a:rPr lang="en" sz="1800" dirty="0">
                <a:latin typeface="Palatino Linotype" panose="02040502050505030304" pitchFamily="18" charset="0"/>
              </a:rPr>
              <a:t>, unde </a:t>
            </a:r>
            <a:r>
              <a:rPr lang="en" sz="1800" b="1" dirty="0">
                <a:latin typeface="Palatino Linotype" panose="02040502050505030304" pitchFamily="18" charset="0"/>
              </a:rPr>
              <a:t>n ≤ m</a:t>
            </a:r>
            <a:r>
              <a:rPr lang="en" sz="1800" dirty="0">
                <a:latin typeface="Palatino Linotype" panose="02040502050505030304" pitchFamily="18" charset="0"/>
              </a:rPr>
              <a:t>, numărul mediu de coliziuni în care este implicată o cheie particulară </a:t>
            </a:r>
            <a:r>
              <a:rPr lang="en" sz="1800" b="1" dirty="0">
                <a:latin typeface="Palatino Linotype" panose="02040502050505030304" pitchFamily="18" charset="0"/>
              </a:rPr>
              <a:t>x</a:t>
            </a:r>
            <a:r>
              <a:rPr lang="en" sz="1800" dirty="0">
                <a:latin typeface="Palatino Linotype" panose="02040502050505030304" pitchFamily="18" charset="0"/>
              </a:rPr>
              <a:t> este mai mic decât 1.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Rezolvarea coliziunilor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201375" y="749550"/>
            <a:ext cx="8520600" cy="38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Rezolvarea coliziunilor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Am zis săptămâna trecută că, pentru moment, folosim </a:t>
            </a:r>
            <a:r>
              <a:rPr lang="en" sz="1800" b="1" dirty="0">
                <a:latin typeface="Palatino Linotype" panose="02040502050505030304" pitchFamily="18" charset="0"/>
              </a:rPr>
              <a:t>înlănțuirea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https://ocw.mit.edu/courses/electrical-engineering-and-computer-science/6-046j-introduction-to-algorithms-sma-5503-fall-2005/video-lectures/lecture-7-hashing-hash-functions/</a:t>
            </a:r>
            <a:r>
              <a:rPr lang="en" sz="1800" dirty="0">
                <a:latin typeface="Palatino Linotype" panose="02040502050505030304" pitchFamily="18" charset="0"/>
              </a:rPr>
              <a:t> (50:00)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363" y="2825425"/>
            <a:ext cx="3570625" cy="199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5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5" id="{06FCFB97-EA61-44BC-A248-683CABF3F072}" vid="{386927CE-050D-4687-97AD-042DBDFBD47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449</TotalTime>
  <Words>842</Words>
  <Application>Microsoft Office PowerPoint</Application>
  <PresentationFormat>On-screen Show (16:9)</PresentationFormat>
  <Paragraphs>68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Arial</vt:lpstr>
      <vt:lpstr>Palatino Linotype</vt:lpstr>
      <vt:lpstr>Montserrat</vt:lpstr>
      <vt:lpstr>PT Serif</vt:lpstr>
      <vt:lpstr>Theme5</vt:lpstr>
      <vt:lpstr>Hash-uri</vt:lpstr>
      <vt:lpstr>Prewatch </vt:lpstr>
      <vt:lpstr>Funcții de dispersie</vt:lpstr>
      <vt:lpstr>Funcții de dispersie </vt:lpstr>
      <vt:lpstr>Funcții de dispersie </vt:lpstr>
      <vt:lpstr>Funcții de dispersie </vt:lpstr>
      <vt:lpstr>Dispersie universală</vt:lpstr>
      <vt:lpstr>Dispersie universală</vt:lpstr>
      <vt:lpstr>Rezolvarea coliziunilor </vt:lpstr>
      <vt:lpstr>Rezolvarea coliziunilor </vt:lpstr>
      <vt:lpstr>Rezolvarea coliziunilor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Hash-uri</dc:title>
  <cp:lastModifiedBy>Cosmina Bianca</cp:lastModifiedBy>
  <cp:revision>2</cp:revision>
  <dcterms:modified xsi:type="dcterms:W3CDTF">2024-04-15T18:48:26Z</dcterms:modified>
</cp:coreProperties>
</file>