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59"/>
  </p:notesMasterIdLst>
  <p:sldIdLst>
    <p:sldId id="256" r:id="rId2"/>
    <p:sldId id="257" r:id="rId3"/>
    <p:sldId id="258" r:id="rId4"/>
    <p:sldId id="260" r:id="rId5"/>
    <p:sldId id="261" r:id="rId6"/>
    <p:sldId id="351" r:id="rId7"/>
    <p:sldId id="264" r:id="rId8"/>
    <p:sldId id="265" r:id="rId9"/>
    <p:sldId id="266" r:id="rId10"/>
    <p:sldId id="267" r:id="rId11"/>
    <p:sldId id="270" r:id="rId12"/>
    <p:sldId id="271" r:id="rId13"/>
    <p:sldId id="272" r:id="rId14"/>
    <p:sldId id="273" r:id="rId15"/>
    <p:sldId id="274" r:id="rId16"/>
    <p:sldId id="275" r:id="rId17"/>
    <p:sldId id="276" r:id="rId18"/>
    <p:sldId id="277" r:id="rId19"/>
    <p:sldId id="278" r:id="rId20"/>
    <p:sldId id="279" r:id="rId21"/>
    <p:sldId id="280" r:id="rId22"/>
    <p:sldId id="352" r:id="rId23"/>
    <p:sldId id="353" r:id="rId24"/>
    <p:sldId id="281" r:id="rId25"/>
    <p:sldId id="282" r:id="rId26"/>
    <p:sldId id="283" r:id="rId27"/>
    <p:sldId id="284" r:id="rId28"/>
    <p:sldId id="285" r:id="rId29"/>
    <p:sldId id="287" r:id="rId30"/>
    <p:sldId id="288" r:id="rId31"/>
    <p:sldId id="289" r:id="rId32"/>
    <p:sldId id="290" r:id="rId33"/>
    <p:sldId id="291" r:id="rId34"/>
    <p:sldId id="292" r:id="rId35"/>
    <p:sldId id="295" r:id="rId36"/>
    <p:sldId id="296" r:id="rId37"/>
    <p:sldId id="297" r:id="rId38"/>
    <p:sldId id="300" r:id="rId39"/>
    <p:sldId id="301" r:id="rId40"/>
    <p:sldId id="302" r:id="rId41"/>
    <p:sldId id="303" r:id="rId42"/>
    <p:sldId id="304" r:id="rId43"/>
    <p:sldId id="305"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Lst>
  <p:sldSz cx="9144000" cy="5143500" type="screen16x9"/>
  <p:notesSz cx="6858000" cy="9144000"/>
  <p:embeddedFontLst>
    <p:embeddedFont>
      <p:font typeface="Montserrat" panose="00000500000000000000" pitchFamily="2" charset="0"/>
      <p:regular r:id="rId60"/>
      <p:bold r:id="rId61"/>
      <p:italic r:id="rId62"/>
      <p:boldItalic r:id="rId63"/>
    </p:embeddedFont>
    <p:embeddedFont>
      <p:font typeface="Palatino Linotype" panose="02040502050505030304" pitchFamily="18" charset="0"/>
      <p:regular r:id="rId64"/>
      <p:bold r:id="rId65"/>
      <p:italic r:id="rId66"/>
      <p:boldItalic r:id="rId67"/>
    </p:embeddedFont>
    <p:embeddedFont>
      <p:font typeface="PT Serif" panose="020A0603040505020204" pitchFamily="18"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FC4CE-C3CC-4762-B0A7-C9846A13E2DB}">
  <a:tblStyle styleId="{8A6FC4CE-C3CC-4762-B0A7-C9846A13E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cc1dfce0a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cc1dfce0a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2e6cffe03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2e6cffe03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2e6cffe03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2e6cffe03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c1dfce0a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c1dfce0a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c1dfce0a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c1dfce0a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c1dfce0a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c1dfce0a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c1dfce0a0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c1dfce0a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c1dfce0a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c1dfce0a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c1dfce0a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cc1dfce0a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c1dfce0a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c1dfce0a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c1dfce0a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c1dfce0a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e6cffe03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e6cffe03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1dfce0a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1dfce0a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c1dfce0a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c1dfce0a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cf173f21f0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cf173f21f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751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cf173f21f0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cf173f21f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670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2e6cffe03_0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2e6cffe0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2e6cffe03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2e6cffe0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2e6cffe03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2e6cffe03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2e6cffe03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2e6cffe03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2e6cffe03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2e6cffe03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2e6cffe03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2e6cffe03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e6cffe03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e6cffe03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2e6cffe03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2e6cffe03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2e6cffe03_0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2e6cffe03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2e6cffe03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2e6cffe03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2e6cffe03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2e6cffe03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2e6cffe03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2e6cffe03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2e6cffe03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2e6cffe03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c1dfce0a0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c1dfce0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2e6cffe03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72e6cffe03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72e6cffe03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72e6cffe03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72e6cffe0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72e6cffe0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e6cffe03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e6cffe03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2e6cffe03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2e6cffe03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72e6cffe03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72e6cffe03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2e6cffe03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2e6cffe03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2e6cffe03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2e6cffe03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72e6cffe03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72e6cffe03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2e6cffe03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72e6cffe03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cc1dfce0a0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cc1dfce0a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2e6cffe03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g72e6cffe03_0_7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2e6cffe03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72e6cffe03_0_7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72e6cffe0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g72e6cffe03_0_7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e6cffe03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e6cffe03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72e6cffe03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72e6cffe03_0_7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2e6cffe03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72e6cffe03_0_7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2e6cffe03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72e6cffe03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72e6cffe03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72e6cffe03_0_7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2e6cffe03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72e6cffe03_0_7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2e6cffe03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72e6cffe03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2e6cffe03_0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2e6cffe03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f173f21f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f173f21f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42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2e6cffe03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2e6cffe03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2e6cffe03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2e6cffe03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2e6cffe03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2e6cffe03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C343D"/>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cxnSp>
        <p:nvCxnSpPr>
          <p:cNvPr id="10" name="Google Shape;10;p2"/>
          <p:cNvCxnSpPr/>
          <p:nvPr/>
        </p:nvCxnSpPr>
        <p:spPr>
          <a:xfrm rot="10800000">
            <a:off x="2588100" y="3488719"/>
            <a:ext cx="3967800" cy="0"/>
          </a:xfrm>
          <a:prstGeom prst="straightConnector1">
            <a:avLst/>
          </a:prstGeom>
          <a:noFill/>
          <a:ln w="9525" cap="flat" cmpd="sng">
            <a:solidFill>
              <a:schemeClr val="lt1"/>
            </a:solidFill>
            <a:prstDash val="solid"/>
            <a:round/>
            <a:headEnd type="oval" w="med" len="med"/>
            <a:tailEnd type="oval" w="med" len="med"/>
          </a:ln>
        </p:spPr>
      </p:cxn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FFFFF"/>
            </a:gs>
            <a:gs pos="100000">
              <a:srgbClr val="B3B3B3"/>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134F5C"/>
              </a:buClr>
              <a:buSzPts val="3600"/>
              <a:buNone/>
              <a:defRPr sz="3600">
                <a:solidFill>
                  <a:srgbClr val="134F5C"/>
                </a:solidFill>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34F5C"/>
              </a:buClr>
              <a:buSzPts val="2400"/>
              <a:buNone/>
              <a:defRPr sz="2400" i="1">
                <a:solidFill>
                  <a:srgbClr val="134F5C"/>
                </a:solidFill>
              </a:defRPr>
            </a:lvl1pPr>
            <a:lvl2pPr lvl="1" rtl="0">
              <a:spcBef>
                <a:spcPts val="0"/>
              </a:spcBef>
              <a:spcAft>
                <a:spcPts val="0"/>
              </a:spcAft>
              <a:buClr>
                <a:schemeClr val="accent1"/>
              </a:buClr>
              <a:buSzPts val="1700"/>
              <a:buNone/>
              <a:defRPr i="1">
                <a:solidFill>
                  <a:schemeClr val="accent1"/>
                </a:solidFill>
              </a:defRPr>
            </a:lvl2pPr>
            <a:lvl3pPr lvl="2" rtl="0">
              <a:spcBef>
                <a:spcPts val="0"/>
              </a:spcBef>
              <a:spcAft>
                <a:spcPts val="0"/>
              </a:spcAft>
              <a:buClr>
                <a:schemeClr val="accent1"/>
              </a:buClr>
              <a:buSzPts val="1700"/>
              <a:buNone/>
              <a:defRPr i="1">
                <a:solidFill>
                  <a:schemeClr val="accent1"/>
                </a:solidFill>
              </a:defRPr>
            </a:lvl3pPr>
            <a:lvl4pPr lvl="3" rtl="0">
              <a:spcBef>
                <a:spcPts val="0"/>
              </a:spcBef>
              <a:spcAft>
                <a:spcPts val="0"/>
              </a:spcAft>
              <a:buClr>
                <a:schemeClr val="accent1"/>
              </a:buClr>
              <a:buSzPts val="2400"/>
              <a:buNone/>
              <a:defRPr sz="2400" i="1">
                <a:solidFill>
                  <a:schemeClr val="accent1"/>
                </a:solidFill>
              </a:defRPr>
            </a:lvl4pPr>
            <a:lvl5pPr lvl="4" rtl="0">
              <a:spcBef>
                <a:spcPts val="0"/>
              </a:spcBef>
              <a:spcAft>
                <a:spcPts val="0"/>
              </a:spcAft>
              <a:buClr>
                <a:schemeClr val="accent1"/>
              </a:buClr>
              <a:buSzPts val="2400"/>
              <a:buNone/>
              <a:defRPr sz="2400" i="1">
                <a:solidFill>
                  <a:schemeClr val="accent1"/>
                </a:solidFill>
              </a:defRPr>
            </a:lvl5pPr>
            <a:lvl6pPr lvl="5" rtl="0">
              <a:spcBef>
                <a:spcPts val="0"/>
              </a:spcBef>
              <a:spcAft>
                <a:spcPts val="0"/>
              </a:spcAft>
              <a:buClr>
                <a:schemeClr val="accent1"/>
              </a:buClr>
              <a:buSzPts val="2400"/>
              <a:buNone/>
              <a:defRPr sz="2400" i="1">
                <a:solidFill>
                  <a:schemeClr val="accent1"/>
                </a:solidFill>
              </a:defRPr>
            </a:lvl6pPr>
            <a:lvl7pPr lvl="6" rtl="0">
              <a:spcBef>
                <a:spcPts val="0"/>
              </a:spcBef>
              <a:spcAft>
                <a:spcPts val="0"/>
              </a:spcAft>
              <a:buClr>
                <a:schemeClr val="accent1"/>
              </a:buClr>
              <a:buSzPts val="2400"/>
              <a:buNone/>
              <a:defRPr sz="2400" i="1">
                <a:solidFill>
                  <a:schemeClr val="accent1"/>
                </a:solidFill>
              </a:defRPr>
            </a:lvl7pPr>
            <a:lvl8pPr lvl="7" rtl="0">
              <a:spcBef>
                <a:spcPts val="0"/>
              </a:spcBef>
              <a:spcAft>
                <a:spcPts val="0"/>
              </a:spcAft>
              <a:buClr>
                <a:schemeClr val="accent1"/>
              </a:buClr>
              <a:buSzPts val="2400"/>
              <a:buNone/>
              <a:defRPr sz="2400" i="1">
                <a:solidFill>
                  <a:schemeClr val="accent1"/>
                </a:solidFill>
              </a:defRPr>
            </a:lvl8pPr>
            <a:lvl9pPr lvl="8" rtl="0">
              <a:spcBef>
                <a:spcPts val="0"/>
              </a:spcBef>
              <a:spcAft>
                <a:spcPts val="0"/>
              </a:spcAft>
              <a:buClr>
                <a:schemeClr val="accent1"/>
              </a:buClr>
              <a:buSzPts val="2400"/>
              <a:buNone/>
              <a:defRPr sz="2400" i="1">
                <a:solidFill>
                  <a:schemeClr val="accent1"/>
                </a:solidFill>
              </a:defRPr>
            </a:lvl9pPr>
          </a:lstStyle>
          <a:p>
            <a:endParaRPr/>
          </a:p>
        </p:txBody>
      </p:sp>
      <p:cxnSp>
        <p:nvCxnSpPr>
          <p:cNvPr id="14" name="Google Shape;14;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p:nvPr/>
        </p:nvSpPr>
        <p:spPr>
          <a:xfrm>
            <a:off x="4229046" y="1045786"/>
            <a:ext cx="685800" cy="65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body" idx="1"/>
          </p:nvPr>
        </p:nvSpPr>
        <p:spPr>
          <a:xfrm>
            <a:off x="1555350" y="1818900"/>
            <a:ext cx="6033300" cy="819900"/>
          </a:xfrm>
          <a:prstGeom prst="rect">
            <a:avLst/>
          </a:prstGeom>
        </p:spPr>
        <p:txBody>
          <a:bodyPr spcFirstLastPara="1" wrap="square" lIns="91425" tIns="91425" rIns="91425" bIns="91425" anchor="t" anchorCtr="0">
            <a:noAutofit/>
          </a:bodyPr>
          <a:lstStyle>
            <a:lvl1pPr marL="457200" lvl="0" indent="-419100" algn="ctr" rtl="0">
              <a:lnSpc>
                <a:spcPct val="100000"/>
              </a:lnSpc>
              <a:spcBef>
                <a:spcPts val="600"/>
              </a:spcBef>
              <a:spcAft>
                <a:spcPts val="0"/>
              </a:spcAft>
              <a:buClr>
                <a:schemeClr val="accent1"/>
              </a:buClr>
              <a:buSzPts val="3000"/>
              <a:buChar char="○"/>
              <a:defRPr sz="3000" i="1">
                <a:solidFill>
                  <a:schemeClr val="accent1"/>
                </a:solidFill>
              </a:defRPr>
            </a:lvl1pPr>
            <a:lvl2pPr marL="914400" lvl="1" indent="-419100" algn="ctr" rtl="0">
              <a:lnSpc>
                <a:spcPct val="100000"/>
              </a:lnSpc>
              <a:spcBef>
                <a:spcPts val="0"/>
              </a:spcBef>
              <a:spcAft>
                <a:spcPts val="0"/>
              </a:spcAft>
              <a:buClr>
                <a:schemeClr val="accent1"/>
              </a:buClr>
              <a:buSzPts val="3000"/>
              <a:buChar char="□"/>
              <a:defRPr sz="3000" i="1">
                <a:solidFill>
                  <a:schemeClr val="accent1"/>
                </a:solidFill>
              </a:defRPr>
            </a:lvl2pPr>
            <a:lvl3pPr marL="1371600" lvl="2" indent="-419100" algn="ctr" rtl="0">
              <a:lnSpc>
                <a:spcPct val="100000"/>
              </a:lnSpc>
              <a:spcBef>
                <a:spcPts val="0"/>
              </a:spcBef>
              <a:spcAft>
                <a:spcPts val="0"/>
              </a:spcAft>
              <a:buClr>
                <a:schemeClr val="accent1"/>
              </a:buClr>
              <a:buSzPts val="3000"/>
              <a:buChar char="○"/>
              <a:defRPr sz="3000" i="1">
                <a:solidFill>
                  <a:schemeClr val="accent1"/>
                </a:solidFill>
              </a:defRPr>
            </a:lvl3pPr>
            <a:lvl4pPr marL="1828800" lvl="3" indent="-419100" algn="ctr" rtl="0">
              <a:lnSpc>
                <a:spcPct val="100000"/>
              </a:lnSpc>
              <a:spcBef>
                <a:spcPts val="0"/>
              </a:spcBef>
              <a:spcAft>
                <a:spcPts val="0"/>
              </a:spcAft>
              <a:buClr>
                <a:schemeClr val="accent1"/>
              </a:buClr>
              <a:buSzPts val="3000"/>
              <a:buChar char="□"/>
              <a:defRPr sz="3000" i="1">
                <a:solidFill>
                  <a:schemeClr val="accent1"/>
                </a:solidFill>
              </a:defRPr>
            </a:lvl4pPr>
            <a:lvl5pPr marL="2286000" lvl="4" indent="-419100" algn="ctr" rtl="0">
              <a:lnSpc>
                <a:spcPct val="100000"/>
              </a:lnSpc>
              <a:spcBef>
                <a:spcPts val="0"/>
              </a:spcBef>
              <a:spcAft>
                <a:spcPts val="0"/>
              </a:spcAft>
              <a:buClr>
                <a:schemeClr val="accent1"/>
              </a:buClr>
              <a:buSzPts val="3000"/>
              <a:buChar char="○"/>
              <a:defRPr sz="3000" i="1">
                <a:solidFill>
                  <a:schemeClr val="accent1"/>
                </a:solidFill>
              </a:defRPr>
            </a:lvl5pPr>
            <a:lvl6pPr marL="2743200" lvl="5" indent="-419100" algn="ctr" rtl="0">
              <a:lnSpc>
                <a:spcPct val="100000"/>
              </a:lnSpc>
              <a:spcBef>
                <a:spcPts val="0"/>
              </a:spcBef>
              <a:spcAft>
                <a:spcPts val="0"/>
              </a:spcAft>
              <a:buClr>
                <a:schemeClr val="accent1"/>
              </a:buClr>
              <a:buSzPts val="3000"/>
              <a:buChar char="■"/>
              <a:defRPr sz="3000" i="1">
                <a:solidFill>
                  <a:schemeClr val="accent1"/>
                </a:solidFill>
              </a:defRPr>
            </a:lvl6pPr>
            <a:lvl7pPr marL="3200400" lvl="6" indent="-419100" algn="ctr" rtl="0">
              <a:lnSpc>
                <a:spcPct val="100000"/>
              </a:lnSpc>
              <a:spcBef>
                <a:spcPts val="0"/>
              </a:spcBef>
              <a:spcAft>
                <a:spcPts val="0"/>
              </a:spcAft>
              <a:buClr>
                <a:schemeClr val="accent1"/>
              </a:buClr>
              <a:buSzPts val="3000"/>
              <a:buChar char="●"/>
              <a:defRPr sz="3000" i="1">
                <a:solidFill>
                  <a:schemeClr val="accent1"/>
                </a:solidFill>
              </a:defRPr>
            </a:lvl7pPr>
            <a:lvl8pPr marL="3657600" lvl="7" indent="-419100" algn="ctr" rtl="0">
              <a:lnSpc>
                <a:spcPct val="100000"/>
              </a:lnSpc>
              <a:spcBef>
                <a:spcPts val="0"/>
              </a:spcBef>
              <a:spcAft>
                <a:spcPts val="0"/>
              </a:spcAft>
              <a:buClr>
                <a:schemeClr val="accent1"/>
              </a:buClr>
              <a:buSzPts val="3000"/>
              <a:buChar char="○"/>
              <a:defRPr sz="3000" i="1">
                <a:solidFill>
                  <a:schemeClr val="accent1"/>
                </a:solidFill>
              </a:defRPr>
            </a:lvl8pPr>
            <a:lvl9pPr marL="4114800" lvl="8" indent="-419100" algn="ctr">
              <a:lnSpc>
                <a:spcPct val="100000"/>
              </a:lnSpc>
              <a:spcBef>
                <a:spcPts val="0"/>
              </a:spcBef>
              <a:spcAft>
                <a:spcPts val="0"/>
              </a:spcAft>
              <a:buClr>
                <a:schemeClr val="accent1"/>
              </a:buClr>
              <a:buSzPts val="3000"/>
              <a:buChar char="■"/>
              <a:defRPr sz="3000" i="1">
                <a:solidFill>
                  <a:schemeClr val="accent1"/>
                </a:solidFill>
              </a:defRPr>
            </a:lvl9pPr>
          </a:lstStyle>
          <a:p>
            <a:endParaRPr/>
          </a:p>
        </p:txBody>
      </p:sp>
      <p:sp>
        <p:nvSpPr>
          <p:cNvPr id="18" name="Google Shape;18;p4"/>
          <p:cNvSpPr txBox="1"/>
          <p:nvPr/>
        </p:nvSpPr>
        <p:spPr>
          <a:xfrm>
            <a:off x="3801800" y="854771"/>
            <a:ext cx="1540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19" name="Google Shape;19;p4"/>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2" name="Google Shape;22;p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lvl1pPr marL="457200" lvl="0" indent="-336550">
              <a:spcBef>
                <a:spcPts val="60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cxnSp>
        <p:nvCxnSpPr>
          <p:cNvPr id="23" name="Google Shape;23;p5"/>
          <p:cNvCxnSpPr/>
          <p:nvPr/>
        </p:nvCxnSpPr>
        <p:spPr>
          <a:xfrm rot="10800000">
            <a:off x="0" y="462600"/>
            <a:ext cx="667200" cy="6000"/>
          </a:xfrm>
          <a:prstGeom prst="straightConnector1">
            <a:avLst/>
          </a:prstGeom>
          <a:noFill/>
          <a:ln w="9525" cap="flat" cmpd="sng">
            <a:solidFill>
              <a:schemeClr val="dk2"/>
            </a:solidFill>
            <a:prstDash val="solid"/>
            <a:round/>
            <a:headEnd type="oval" w="med" len="med"/>
            <a:tailEnd type="none" w="med" len="med"/>
          </a:ln>
        </p:spPr>
      </p:cxnSp>
      <p:cxnSp>
        <p:nvCxnSpPr>
          <p:cNvPr id="24" name="Google Shape;24;p5"/>
          <p:cNvCxnSpPr/>
          <p:nvPr/>
        </p:nvCxnSpPr>
        <p:spPr>
          <a:xfrm rot="10800000" flipH="1">
            <a:off x="6388125" y="465800"/>
            <a:ext cx="2769000" cy="180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75075" y="933488"/>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body" idx="2"/>
          </p:nvPr>
        </p:nvSpPr>
        <p:spPr>
          <a:xfrm>
            <a:off x="4973848" y="894288"/>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28" name="Google Shape;28;p6"/>
          <p:cNvCxnSpPr/>
          <p:nvPr/>
        </p:nvCxnSpPr>
        <p:spPr>
          <a:xfrm rot="10800000">
            <a:off x="0" y="462600"/>
            <a:ext cx="667200" cy="6000"/>
          </a:xfrm>
          <a:prstGeom prst="straightConnector1">
            <a:avLst/>
          </a:prstGeom>
          <a:noFill/>
          <a:ln w="9525" cap="flat" cmpd="sng">
            <a:solidFill>
              <a:schemeClr val="dk2"/>
            </a:solidFill>
            <a:prstDash val="solid"/>
            <a:round/>
            <a:headEnd type="oval" w="med" len="med"/>
            <a:tailEnd type="none" w="med" len="med"/>
          </a:ln>
        </p:spPr>
      </p:cxnSp>
      <p:cxnSp>
        <p:nvCxnSpPr>
          <p:cNvPr id="29" name="Google Shape;29;p6"/>
          <p:cNvCxnSpPr/>
          <p:nvPr/>
        </p:nvCxnSpPr>
        <p:spPr>
          <a:xfrm rot="10800000" flipH="1">
            <a:off x="6388125" y="465800"/>
            <a:ext cx="2769000" cy="1800"/>
          </a:xfrm>
          <a:prstGeom prst="straightConnector1">
            <a:avLst/>
          </a:prstGeom>
          <a:noFill/>
          <a:ln w="9525" cap="flat" cmpd="sng">
            <a:solidFill>
              <a:schemeClr val="dk2"/>
            </a:solidFill>
            <a:prstDash val="solid"/>
            <a:round/>
            <a:headEnd type="oval" w="med" len="med"/>
            <a:tailEnd type="none" w="med" len="med"/>
          </a:ln>
        </p:spPr>
      </p:cxnSp>
      <p:sp>
        <p:nvSpPr>
          <p:cNvPr id="30" name="Google Shape;30;p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3" name="Google Shape;33;p7"/>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 name="Google Shape;34;p7"/>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6" name="Google Shape;36;p7"/>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37" name="Google Shape;37;p7"/>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38" name="Google Shape;38;p7"/>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41" name="Google Shape;41;p8"/>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2" name="Google Shape;42;p8"/>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3" name="Google Shape;43;p8"/>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txBox="1">
            <a:spLocks noGrp="1"/>
          </p:cNvSpPr>
          <p:nvPr>
            <p:ph type="body" idx="1"/>
          </p:nvPr>
        </p:nvSpPr>
        <p:spPr>
          <a:xfrm>
            <a:off x="2600500" y="4396706"/>
            <a:ext cx="3957600" cy="5196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800"/>
              <a:buNone/>
              <a:defRPr sz="1800" i="1"/>
            </a:lvl1pPr>
          </a:lstStyle>
          <a:p>
            <a:endParaRPr/>
          </a:p>
        </p:txBody>
      </p:sp>
      <p:cxnSp>
        <p:nvCxnSpPr>
          <p:cNvPr id="46" name="Google Shape;46;p9"/>
          <p:cNvCxnSpPr/>
          <p:nvPr/>
        </p:nvCxnSpPr>
        <p:spPr>
          <a:xfrm rot="10800000">
            <a:off x="-15900" y="4689847"/>
            <a:ext cx="2334000" cy="0"/>
          </a:xfrm>
          <a:prstGeom prst="straightConnector1">
            <a:avLst/>
          </a:prstGeom>
          <a:noFill/>
          <a:ln w="9525" cap="flat" cmpd="sng">
            <a:solidFill>
              <a:schemeClr val="dk2"/>
            </a:solidFill>
            <a:prstDash val="solid"/>
            <a:round/>
            <a:headEnd type="oval" w="med" len="med"/>
            <a:tailEnd type="none" w="med" len="med"/>
          </a:ln>
        </p:spPr>
      </p:cxnSp>
      <p:cxnSp>
        <p:nvCxnSpPr>
          <p:cNvPr id="47" name="Google Shape;47;p9"/>
          <p:cNvCxnSpPr/>
          <p:nvPr/>
        </p:nvCxnSpPr>
        <p:spPr>
          <a:xfrm>
            <a:off x="6825900" y="4689847"/>
            <a:ext cx="2339400" cy="0"/>
          </a:xfrm>
          <a:prstGeom prst="straightConnector1">
            <a:avLst/>
          </a:prstGeom>
          <a:noFill/>
          <a:ln w="9525" cap="flat" cmpd="sng">
            <a:solidFill>
              <a:schemeClr val="dk2"/>
            </a:solidFill>
            <a:prstDash val="solid"/>
            <a:round/>
            <a:headEnd type="oval" w="med" len="med"/>
            <a:tailEnd type="none" w="med" len="med"/>
          </a:ln>
        </p:spPr>
      </p:cxnSp>
      <p:sp>
        <p:nvSpPr>
          <p:cNvPr id="48" name="Google Shape;48;p9"/>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1375" y="116600"/>
            <a:ext cx="8759100" cy="857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21375" y="788528"/>
            <a:ext cx="8642100" cy="3961200"/>
          </a:xfrm>
          <a:prstGeom prst="rect">
            <a:avLst/>
          </a:prstGeom>
          <a:noFill/>
          <a:ln>
            <a:noFill/>
          </a:ln>
        </p:spPr>
        <p:txBody>
          <a:bodyPr spcFirstLastPara="1" wrap="square" lIns="91425" tIns="91425" rIns="91425" bIns="91425" anchor="t" anchorCtr="0">
            <a:noAutofit/>
          </a:bodyPr>
          <a:lstStyle>
            <a:lvl1pPr marL="457200" lvl="0" indent="-336550">
              <a:lnSpc>
                <a:spcPct val="115000"/>
              </a:lnSpc>
              <a:spcBef>
                <a:spcPts val="600"/>
              </a:spcBef>
              <a:spcAft>
                <a:spcPts val="0"/>
              </a:spcAft>
              <a:buClr>
                <a:schemeClr val="accent3"/>
              </a:buClr>
              <a:buSzPts val="1700"/>
              <a:buFont typeface="PT Serif"/>
              <a:buChar char="○"/>
              <a:defRPr sz="1700">
                <a:solidFill>
                  <a:schemeClr val="dk1"/>
                </a:solidFill>
                <a:latin typeface="PT Serif"/>
                <a:ea typeface="PT Serif"/>
                <a:cs typeface="PT Serif"/>
                <a:sym typeface="PT Serif"/>
              </a:defRPr>
            </a:lvl1pPr>
            <a:lvl2pPr marL="914400" lvl="1" indent="-336550">
              <a:lnSpc>
                <a:spcPct val="115000"/>
              </a:lnSpc>
              <a:spcBef>
                <a:spcPts val="0"/>
              </a:spcBef>
              <a:spcAft>
                <a:spcPts val="0"/>
              </a:spcAft>
              <a:buClr>
                <a:schemeClr val="accent3"/>
              </a:buClr>
              <a:buSzPts val="1700"/>
              <a:buFont typeface="PT Serif"/>
              <a:buChar char="□"/>
              <a:defRPr sz="1700">
                <a:solidFill>
                  <a:schemeClr val="dk1"/>
                </a:solidFill>
                <a:latin typeface="PT Serif"/>
                <a:ea typeface="PT Serif"/>
                <a:cs typeface="PT Serif"/>
                <a:sym typeface="PT Serif"/>
              </a:defRPr>
            </a:lvl2pPr>
            <a:lvl3pPr marL="1371600" lvl="2" indent="-336550">
              <a:lnSpc>
                <a:spcPct val="115000"/>
              </a:lnSpc>
              <a:spcBef>
                <a:spcPts val="0"/>
              </a:spcBef>
              <a:spcAft>
                <a:spcPts val="0"/>
              </a:spcAft>
              <a:buClr>
                <a:schemeClr val="accent3"/>
              </a:buClr>
              <a:buSzPts val="1700"/>
              <a:buFont typeface="PT Serif"/>
              <a:buChar char="○"/>
              <a:defRPr sz="1700">
                <a:solidFill>
                  <a:schemeClr val="dk1"/>
                </a:solidFill>
                <a:latin typeface="PT Serif"/>
                <a:ea typeface="PT Serif"/>
                <a:cs typeface="PT Serif"/>
                <a:sym typeface="PT Serif"/>
              </a:defRPr>
            </a:lvl3pPr>
            <a:lvl4pPr marL="1828800" lvl="3"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4pPr>
            <a:lvl5pPr marL="2286000" lvl="4"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5pPr>
            <a:lvl6pPr marL="2743200" lvl="5"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6pPr>
            <a:lvl7pPr marL="3200400" lvl="6"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7pPr>
            <a:lvl8pPr marL="3657600" lvl="7"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8pPr>
            <a:lvl9pPr marL="4114800" lvl="8" indent="-336550">
              <a:lnSpc>
                <a:spcPct val="115000"/>
              </a:lnSpc>
              <a:spcBef>
                <a:spcPts val="0"/>
              </a:spcBef>
              <a:spcAft>
                <a:spcPts val="0"/>
              </a:spcAft>
              <a:buClr>
                <a:schemeClr val="dk1"/>
              </a:buClr>
              <a:buSzPts val="1700"/>
              <a:buFont typeface="PT Serif"/>
              <a:buChar char="■"/>
              <a:defRPr sz="1700">
                <a:solidFill>
                  <a:schemeClr val="dk1"/>
                </a:solidFill>
                <a:latin typeface="PT Serif"/>
                <a:ea typeface="PT Serif"/>
                <a:cs typeface="PT Serif"/>
                <a:sym typeface="PT Seri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Heap_(data_structure)#Comparison_of_theoretic_bounds_for_varian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taff.ustc.edu.cn/~csli/graduate/algorithms/book6/chap21.ht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open?id=1OciNoOqCKXSRabK62t-DdoDHlPtJcJEu"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drive.google.com/open?id=1OciNoOqCKXSRabK62t-DdoDHlPtJcJEu"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www.infoarena.ro/problema/huffman"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proiectarbori.weebly.com/exemplu-parcurgeri.html"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www.infoarena.ro/problema/curateni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Heapuri Binomiale și Heapuri Fibonacci </a:t>
            </a:r>
            <a:endParaRPr sz="46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p>
        </p:txBody>
      </p:sp>
      <p:pic>
        <p:nvPicPr>
          <p:cNvPr id="157" name="Google Shape;157;p22"/>
          <p:cNvPicPr preferRelativeResize="0"/>
          <p:nvPr/>
        </p:nvPicPr>
        <p:blipFill>
          <a:blip r:embed="rId3">
            <a:alphaModFix/>
          </a:blip>
          <a:stretch>
            <a:fillRect/>
          </a:stretch>
        </p:blipFill>
        <p:spPr>
          <a:xfrm>
            <a:off x="292118" y="894288"/>
            <a:ext cx="4553050" cy="2337832"/>
          </a:xfrm>
          <a:prstGeom prst="rect">
            <a:avLst/>
          </a:prstGeom>
          <a:ln>
            <a:noFill/>
          </a:ln>
          <a:effectLst>
            <a:outerShdw blurRad="292100" dist="139700" dir="2700000" algn="tl" rotWithShape="0">
              <a:srgbClr val="333333">
                <a:alpha val="65000"/>
              </a:srgbClr>
            </a:outerShdw>
          </a:effectLst>
        </p:spPr>
      </p:pic>
      <p:sp>
        <p:nvSpPr>
          <p:cNvPr id="158" name="Google Shape;158;p22"/>
          <p:cNvSpPr txBox="1"/>
          <p:nvPr/>
        </p:nvSpPr>
        <p:spPr>
          <a:xfrm>
            <a:off x="5190975" y="894288"/>
            <a:ext cx="3594000" cy="9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Extragem minim. Fiii săi devin arbori liberi.</a:t>
            </a:r>
            <a:endParaRPr sz="1800" dirty="0"/>
          </a:p>
        </p:txBody>
      </p:sp>
      <p:pic>
        <p:nvPicPr>
          <p:cNvPr id="2" name="Google Shape;166;p23">
            <a:extLst>
              <a:ext uri="{FF2B5EF4-FFF2-40B4-BE49-F238E27FC236}">
                <a16:creationId xmlns:a16="http://schemas.microsoft.com/office/drawing/2014/main" id="{F62B21DB-1CAD-5ABB-7E60-5DE77FC17912}"/>
              </a:ext>
            </a:extLst>
          </p:cNvPr>
          <p:cNvPicPr preferRelativeResize="0"/>
          <p:nvPr/>
        </p:nvPicPr>
        <p:blipFill>
          <a:blip r:embed="rId4">
            <a:alphaModFix/>
          </a:blip>
          <a:stretch>
            <a:fillRect/>
          </a:stretch>
        </p:blipFill>
        <p:spPr>
          <a:xfrm>
            <a:off x="3126813" y="2502763"/>
            <a:ext cx="5705475" cy="250507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D368EE7-7ABF-E7EF-1601-2E72EA2DB94D}"/>
              </a:ext>
            </a:extLst>
          </p:cNvPr>
          <p:cNvSpPr txBox="1"/>
          <p:nvPr/>
        </p:nvSpPr>
        <p:spPr>
          <a:xfrm>
            <a:off x="763941" y="3341271"/>
            <a:ext cx="2232020" cy="1815882"/>
          </a:xfrm>
          <a:prstGeom prst="rect">
            <a:avLst/>
          </a:prstGeom>
          <a:noFill/>
        </p:spPr>
        <p:txBody>
          <a:bodyPr wrap="square">
            <a:spAutoFit/>
          </a:bodyPr>
          <a:lstStyle/>
          <a:p>
            <a:pPr marL="0" lvl="0" indent="0" algn="l" rtl="0">
              <a:spcBef>
                <a:spcPts val="0"/>
              </a:spcBef>
              <a:spcAft>
                <a:spcPts val="0"/>
              </a:spcAft>
              <a:buNone/>
            </a:pPr>
            <a:r>
              <a:rPr lang="en-US" b="1" dirty="0" err="1"/>
              <a:t>Unde</a:t>
            </a:r>
            <a:r>
              <a:rPr lang="en-US" b="1" dirty="0"/>
              <a:t> e </a:t>
            </a:r>
            <a:r>
              <a:rPr lang="en-US" b="1" dirty="0" err="1"/>
              <a:t>problema</a:t>
            </a:r>
            <a:r>
              <a:rPr lang="en-US" b="1" dirty="0"/>
              <a:t>?</a:t>
            </a:r>
          </a:p>
          <a:p>
            <a:pPr lvl="0"/>
            <a:r>
              <a:rPr lang="en-US" dirty="0"/>
              <a:t>Nu </a:t>
            </a:r>
            <a:r>
              <a:rPr lang="en-US" dirty="0" err="1"/>
              <a:t>știm</a:t>
            </a:r>
            <a:r>
              <a:rPr lang="en-US" dirty="0"/>
              <a:t> care e </a:t>
            </a:r>
            <a:r>
              <a:rPr lang="en-US" dirty="0" err="1"/>
              <a:t>minimul</a:t>
            </a:r>
            <a:r>
              <a:rPr lang="en-US" dirty="0"/>
              <a:t>. Am </a:t>
            </a:r>
            <a:r>
              <a:rPr lang="en-US" dirty="0" err="1"/>
              <a:t>putea</a:t>
            </a:r>
            <a:r>
              <a:rPr lang="en-US" dirty="0"/>
              <a:t> </a:t>
            </a:r>
            <a:r>
              <a:rPr lang="en-US" dirty="0" err="1"/>
              <a:t>avea</a:t>
            </a:r>
            <a:r>
              <a:rPr lang="en-US" b="1" dirty="0"/>
              <a:t> n</a:t>
            </a:r>
            <a:r>
              <a:rPr lang="en-US" dirty="0"/>
              <a:t> </a:t>
            </a:r>
            <a:r>
              <a:rPr lang="en-US" dirty="0" err="1"/>
              <a:t>arbori</a:t>
            </a:r>
            <a:r>
              <a:rPr lang="en-US" dirty="0"/>
              <a:t> cu 1 element.</a:t>
            </a:r>
          </a:p>
          <a:p>
            <a:pPr lvl="0"/>
            <a:r>
              <a:rPr lang="en-US" dirty="0" err="1"/>
              <a:t>Dacă</a:t>
            </a:r>
            <a:r>
              <a:rPr lang="en-US" dirty="0"/>
              <a:t> </a:t>
            </a:r>
            <a:r>
              <a:rPr lang="en-US" dirty="0" err="1"/>
              <a:t>ștergem</a:t>
            </a:r>
            <a:r>
              <a:rPr lang="en-US" dirty="0"/>
              <a:t> </a:t>
            </a:r>
            <a:r>
              <a:rPr lang="en-US" b="1" dirty="0"/>
              <a:t>n</a:t>
            </a:r>
            <a:r>
              <a:rPr lang="en-US" dirty="0"/>
              <a:t> </a:t>
            </a:r>
            <a:r>
              <a:rPr lang="en-US" dirty="0" err="1"/>
              <a:t>elemente</a:t>
            </a:r>
            <a:r>
              <a:rPr lang="en-US" dirty="0"/>
              <a:t> consecutive ne </a:t>
            </a:r>
            <a:r>
              <a:rPr lang="en-US" dirty="0" err="1"/>
              <a:t>poate</a:t>
            </a:r>
            <a:r>
              <a:rPr lang="en-US" dirty="0"/>
              <a:t> costa n</a:t>
            </a:r>
            <a:r>
              <a:rPr lang="en-US" baseline="30000" dirty="0"/>
              <a:t>2</a:t>
            </a:r>
            <a:r>
              <a:rPr lang="en-US" dirty="0"/>
              <a:t>??</a:t>
            </a:r>
          </a:p>
          <a:p>
            <a:pPr marL="0" lvl="0" indent="0" algn="l" rtl="0">
              <a:spcBef>
                <a:spcPts val="0"/>
              </a:spcBef>
              <a:spcAft>
                <a:spcPts val="0"/>
              </a:spcAft>
              <a:buNone/>
            </a:pP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0" end="0"/>
                                            </p:txEl>
                                          </p:spTgt>
                                        </p:tgtEl>
                                        <p:attrNameLst>
                                          <p:attrName>style.visibility</p:attrName>
                                        </p:attrNameLst>
                                      </p:cBhvr>
                                      <p:to>
                                        <p:strVal val="visible"/>
                                      </p:to>
                                    </p:set>
                                    <p:animEffect transition="in" filter="fade">
                                      <p:cBhvr>
                                        <p:cTn id="12" dur="500"/>
                                        <p:tgtEl>
                                          <p:spTgt spid="1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182" name="Google Shape;182;p2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Ca să evităm să avem de mai multe ori cost mare pentru extragerea minimului, vom consolida heapul (“reuniunea” de la heapul binomial).</a:t>
            </a:r>
            <a:endParaRPr sz="1800" dirty="0"/>
          </a:p>
          <a:p>
            <a:pPr marL="457200" lvl="0" indent="0" algn="l" rtl="0">
              <a:spcBef>
                <a:spcPts val="600"/>
              </a:spcBef>
              <a:spcAft>
                <a:spcPts val="0"/>
              </a:spcAft>
              <a:buNone/>
            </a:pPr>
            <a:endParaRPr dirty="0"/>
          </a:p>
        </p:txBody>
      </p:sp>
      <p:sp>
        <p:nvSpPr>
          <p:cNvPr id="183" name="Google Shape;183;p25"/>
          <p:cNvSpPr txBox="1"/>
          <p:nvPr/>
        </p:nvSpPr>
        <p:spPr>
          <a:xfrm>
            <a:off x="2378400" y="4105400"/>
            <a:ext cx="438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Eliminăm minimul, se creeaz</a:t>
            </a:r>
            <a:r>
              <a:rPr lang="ro-MD" dirty="0"/>
              <a:t>ă</a:t>
            </a:r>
            <a:r>
              <a:rPr lang="en" dirty="0"/>
              <a:t> multe “rădăcini”</a:t>
            </a:r>
            <a:endParaRPr dirty="0"/>
          </a:p>
        </p:txBody>
      </p:sp>
      <p:pic>
        <p:nvPicPr>
          <p:cNvPr id="184" name="Google Shape;184;p25"/>
          <p:cNvPicPr preferRelativeResize="0"/>
          <p:nvPr/>
        </p:nvPicPr>
        <p:blipFill>
          <a:blip r:embed="rId3">
            <a:alphaModFix/>
          </a:blip>
          <a:stretch>
            <a:fillRect/>
          </a:stretch>
        </p:blipFill>
        <p:spPr>
          <a:xfrm>
            <a:off x="2105876" y="2014351"/>
            <a:ext cx="4991549" cy="18008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190" name="Google Shape;190;p26"/>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191" name="Google Shape;191;p26"/>
          <p:cNvPicPr preferRelativeResize="0"/>
          <p:nvPr/>
        </p:nvPicPr>
        <p:blipFill>
          <a:blip r:embed="rId3">
            <a:alphaModFix/>
          </a:blip>
          <a:stretch>
            <a:fillRect/>
          </a:stretch>
        </p:blipFill>
        <p:spPr>
          <a:xfrm>
            <a:off x="1661138" y="894301"/>
            <a:ext cx="5821724" cy="1800825"/>
          </a:xfrm>
          <a:prstGeom prst="rect">
            <a:avLst/>
          </a:prstGeom>
          <a:ln>
            <a:noFill/>
          </a:ln>
          <a:effectLst>
            <a:outerShdw blurRad="292100" dist="139700" dir="2700000" algn="tl" rotWithShape="0">
              <a:srgbClr val="333333">
                <a:alpha val="65000"/>
              </a:srgbClr>
            </a:outerShdw>
          </a:effectLst>
        </p:spPr>
      </p:pic>
      <p:pic>
        <p:nvPicPr>
          <p:cNvPr id="192" name="Google Shape;192;p26"/>
          <p:cNvPicPr preferRelativeResize="0"/>
          <p:nvPr/>
        </p:nvPicPr>
        <p:blipFill>
          <a:blip r:embed="rId4">
            <a:alphaModFix/>
          </a:blip>
          <a:stretch>
            <a:fillRect/>
          </a:stretch>
        </p:blipFill>
        <p:spPr>
          <a:xfrm>
            <a:off x="1661138" y="3054676"/>
            <a:ext cx="5821724" cy="18008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198" name="Google Shape;198;p27"/>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199" name="Google Shape;199;p27"/>
          <p:cNvPicPr preferRelativeResize="0"/>
          <p:nvPr/>
        </p:nvPicPr>
        <p:blipFill>
          <a:blip r:embed="rId3">
            <a:alphaModFix/>
          </a:blip>
          <a:stretch>
            <a:fillRect/>
          </a:stretch>
        </p:blipFill>
        <p:spPr>
          <a:xfrm>
            <a:off x="1674150" y="849646"/>
            <a:ext cx="5795700" cy="1722100"/>
          </a:xfrm>
          <a:prstGeom prst="rect">
            <a:avLst/>
          </a:prstGeom>
          <a:ln>
            <a:noFill/>
          </a:ln>
          <a:effectLst>
            <a:outerShdw blurRad="292100" dist="139700" dir="2700000" algn="tl" rotWithShape="0">
              <a:srgbClr val="333333">
                <a:alpha val="65000"/>
              </a:srgbClr>
            </a:outerShdw>
          </a:effectLst>
        </p:spPr>
      </p:pic>
      <p:sp>
        <p:nvSpPr>
          <p:cNvPr id="200" name="Google Shape;200;p27"/>
          <p:cNvSpPr txBox="1"/>
          <p:nvPr/>
        </p:nvSpPr>
        <p:spPr>
          <a:xfrm>
            <a:off x="932700" y="849650"/>
            <a:ext cx="82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T Serif"/>
                <a:ea typeface="PT Serif"/>
                <a:cs typeface="PT Serif"/>
                <a:sym typeface="PT Serif"/>
              </a:rPr>
              <a:t>grad =</a:t>
            </a:r>
            <a:endParaRPr>
              <a:latin typeface="PT Serif"/>
              <a:ea typeface="PT Serif"/>
              <a:cs typeface="PT Serif"/>
              <a:sym typeface="PT Serif"/>
            </a:endParaRPr>
          </a:p>
        </p:txBody>
      </p:sp>
      <p:pic>
        <p:nvPicPr>
          <p:cNvPr id="201" name="Google Shape;201;p27"/>
          <p:cNvPicPr preferRelativeResize="0"/>
          <p:nvPr/>
        </p:nvPicPr>
        <p:blipFill>
          <a:blip r:embed="rId4">
            <a:alphaModFix/>
          </a:blip>
          <a:stretch>
            <a:fillRect/>
          </a:stretch>
        </p:blipFill>
        <p:spPr>
          <a:xfrm>
            <a:off x="1674150" y="2632864"/>
            <a:ext cx="5795700" cy="211686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07" name="Google Shape;207;p28"/>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08" name="Google Shape;208;p28"/>
          <p:cNvPicPr preferRelativeResize="0"/>
          <p:nvPr/>
        </p:nvPicPr>
        <p:blipFill>
          <a:blip r:embed="rId3">
            <a:alphaModFix/>
          </a:blip>
          <a:stretch>
            <a:fillRect/>
          </a:stretch>
        </p:blipFill>
        <p:spPr>
          <a:xfrm>
            <a:off x="1776761" y="788525"/>
            <a:ext cx="5351714" cy="1928390"/>
          </a:xfrm>
          <a:prstGeom prst="rect">
            <a:avLst/>
          </a:prstGeom>
          <a:ln>
            <a:noFill/>
          </a:ln>
          <a:effectLst>
            <a:outerShdw blurRad="292100" dist="139700" dir="2700000" algn="tl" rotWithShape="0">
              <a:srgbClr val="333333">
                <a:alpha val="65000"/>
              </a:srgbClr>
            </a:outerShdw>
          </a:effectLst>
        </p:spPr>
      </p:pic>
      <p:pic>
        <p:nvPicPr>
          <p:cNvPr id="209" name="Google Shape;209;p28"/>
          <p:cNvPicPr preferRelativeResize="0"/>
          <p:nvPr/>
        </p:nvPicPr>
        <p:blipFill>
          <a:blip r:embed="rId4">
            <a:alphaModFix/>
          </a:blip>
          <a:stretch>
            <a:fillRect/>
          </a:stretch>
        </p:blipFill>
        <p:spPr>
          <a:xfrm>
            <a:off x="1776761" y="2877015"/>
            <a:ext cx="5351715" cy="208899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15" name="Google Shape;215;p29"/>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16" name="Google Shape;216;p29"/>
          <p:cNvPicPr preferRelativeResize="0"/>
          <p:nvPr/>
        </p:nvPicPr>
        <p:blipFill>
          <a:blip r:embed="rId3">
            <a:alphaModFix/>
          </a:blip>
          <a:stretch>
            <a:fillRect/>
          </a:stretch>
        </p:blipFill>
        <p:spPr>
          <a:xfrm>
            <a:off x="1969194" y="739156"/>
            <a:ext cx="5100679" cy="2048649"/>
          </a:xfrm>
          <a:prstGeom prst="rect">
            <a:avLst/>
          </a:prstGeom>
          <a:ln>
            <a:noFill/>
          </a:ln>
          <a:effectLst>
            <a:outerShdw blurRad="292100" dist="139700" dir="2700000" algn="tl" rotWithShape="0">
              <a:srgbClr val="333333">
                <a:alpha val="65000"/>
              </a:srgbClr>
            </a:outerShdw>
          </a:effectLst>
        </p:spPr>
      </p:pic>
      <p:pic>
        <p:nvPicPr>
          <p:cNvPr id="217" name="Google Shape;217;p29"/>
          <p:cNvPicPr preferRelativeResize="0"/>
          <p:nvPr/>
        </p:nvPicPr>
        <p:blipFill>
          <a:blip r:embed="rId4">
            <a:alphaModFix/>
          </a:blip>
          <a:stretch>
            <a:fillRect/>
          </a:stretch>
        </p:blipFill>
        <p:spPr>
          <a:xfrm>
            <a:off x="1959562" y="2837177"/>
            <a:ext cx="5110311" cy="223039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23" name="Google Shape;223;p3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24" name="Google Shape;224;p30"/>
          <p:cNvPicPr preferRelativeResize="0"/>
          <p:nvPr/>
        </p:nvPicPr>
        <p:blipFill>
          <a:blip r:embed="rId3">
            <a:alphaModFix/>
          </a:blip>
          <a:stretch>
            <a:fillRect/>
          </a:stretch>
        </p:blipFill>
        <p:spPr>
          <a:xfrm>
            <a:off x="1713287" y="683529"/>
            <a:ext cx="5717425" cy="2111710"/>
          </a:xfrm>
          <a:prstGeom prst="rect">
            <a:avLst/>
          </a:prstGeom>
          <a:ln>
            <a:noFill/>
          </a:ln>
          <a:effectLst>
            <a:outerShdw blurRad="292100" dist="139700" dir="2700000" algn="tl" rotWithShape="0">
              <a:srgbClr val="333333">
                <a:alpha val="65000"/>
              </a:srgbClr>
            </a:outerShdw>
          </a:effectLst>
        </p:spPr>
      </p:pic>
      <p:pic>
        <p:nvPicPr>
          <p:cNvPr id="225" name="Google Shape;225;p30"/>
          <p:cNvPicPr preferRelativeResize="0"/>
          <p:nvPr/>
        </p:nvPicPr>
        <p:blipFill>
          <a:blip r:embed="rId4">
            <a:alphaModFix/>
          </a:blip>
          <a:stretch>
            <a:fillRect/>
          </a:stretch>
        </p:blipFill>
        <p:spPr>
          <a:xfrm>
            <a:off x="1713289" y="2900238"/>
            <a:ext cx="5717424" cy="211844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31" name="Google Shape;231;p31"/>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32" name="Google Shape;232;p31"/>
          <p:cNvPicPr preferRelativeResize="0"/>
          <p:nvPr/>
        </p:nvPicPr>
        <p:blipFill>
          <a:blip r:embed="rId3">
            <a:alphaModFix/>
          </a:blip>
          <a:stretch>
            <a:fillRect/>
          </a:stretch>
        </p:blipFill>
        <p:spPr>
          <a:xfrm>
            <a:off x="1907362" y="788528"/>
            <a:ext cx="5139337" cy="1997799"/>
          </a:xfrm>
          <a:prstGeom prst="rect">
            <a:avLst/>
          </a:prstGeom>
          <a:ln>
            <a:noFill/>
          </a:ln>
          <a:effectLst>
            <a:outerShdw blurRad="292100" dist="139700" dir="2700000" algn="tl" rotWithShape="0">
              <a:srgbClr val="333333">
                <a:alpha val="65000"/>
              </a:srgbClr>
            </a:outerShdw>
          </a:effectLst>
        </p:spPr>
      </p:pic>
      <p:pic>
        <p:nvPicPr>
          <p:cNvPr id="233" name="Google Shape;233;p31"/>
          <p:cNvPicPr preferRelativeResize="0"/>
          <p:nvPr/>
        </p:nvPicPr>
        <p:blipFill>
          <a:blip r:embed="rId4">
            <a:alphaModFix/>
          </a:blip>
          <a:stretch>
            <a:fillRect/>
          </a:stretch>
        </p:blipFill>
        <p:spPr>
          <a:xfrm>
            <a:off x="1907362" y="2936487"/>
            <a:ext cx="5139337" cy="211063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
                                        <p:tgtEl>
                                          <p:spTgt spid="2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39" name="Google Shape;239;p32"/>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40" name="Google Shape;240;p32"/>
          <p:cNvPicPr preferRelativeResize="0"/>
          <p:nvPr/>
        </p:nvPicPr>
        <p:blipFill>
          <a:blip r:embed="rId3">
            <a:alphaModFix/>
          </a:blip>
          <a:stretch>
            <a:fillRect/>
          </a:stretch>
        </p:blipFill>
        <p:spPr>
          <a:xfrm>
            <a:off x="2167000" y="739452"/>
            <a:ext cx="4961475" cy="1984550"/>
          </a:xfrm>
          <a:prstGeom prst="rect">
            <a:avLst/>
          </a:prstGeom>
          <a:ln>
            <a:noFill/>
          </a:ln>
          <a:effectLst>
            <a:outerShdw blurRad="292100" dist="139700" dir="2700000" algn="tl" rotWithShape="0">
              <a:srgbClr val="333333">
                <a:alpha val="65000"/>
              </a:srgbClr>
            </a:outerShdw>
          </a:effectLst>
        </p:spPr>
      </p:pic>
      <p:pic>
        <p:nvPicPr>
          <p:cNvPr id="241" name="Google Shape;241;p32"/>
          <p:cNvPicPr preferRelativeResize="0"/>
          <p:nvPr/>
        </p:nvPicPr>
        <p:blipFill>
          <a:blip r:embed="rId4">
            <a:alphaModFix/>
          </a:blip>
          <a:stretch>
            <a:fillRect/>
          </a:stretch>
        </p:blipFill>
        <p:spPr>
          <a:xfrm>
            <a:off x="2167000" y="2918802"/>
            <a:ext cx="4961474" cy="19845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500"/>
                                        <p:tgtEl>
                                          <p:spTgt spid="2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fade">
                                      <p:cBhvr>
                                        <p:cTn id="12"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47" name="Google Shape;247;p33"/>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48" name="Google Shape;248;p33"/>
          <p:cNvPicPr preferRelativeResize="0"/>
          <p:nvPr/>
        </p:nvPicPr>
        <p:blipFill>
          <a:blip r:embed="rId3">
            <a:alphaModFix/>
          </a:blip>
          <a:stretch>
            <a:fillRect/>
          </a:stretch>
        </p:blipFill>
        <p:spPr>
          <a:xfrm>
            <a:off x="2150638" y="788529"/>
            <a:ext cx="4783575" cy="1962106"/>
          </a:xfrm>
          <a:prstGeom prst="rect">
            <a:avLst/>
          </a:prstGeom>
          <a:ln>
            <a:noFill/>
          </a:ln>
          <a:effectLst>
            <a:outerShdw blurRad="292100" dist="139700" dir="2700000" algn="tl" rotWithShape="0">
              <a:srgbClr val="333333">
                <a:alpha val="65000"/>
              </a:srgbClr>
            </a:outerShdw>
          </a:effectLst>
        </p:spPr>
      </p:pic>
      <p:pic>
        <p:nvPicPr>
          <p:cNvPr id="249" name="Google Shape;249;p33"/>
          <p:cNvPicPr preferRelativeResize="0"/>
          <p:nvPr/>
        </p:nvPicPr>
        <p:blipFill>
          <a:blip r:embed="rId4">
            <a:alphaModFix/>
          </a:blip>
          <a:stretch>
            <a:fillRect/>
          </a:stretch>
        </p:blipFill>
        <p:spPr>
          <a:xfrm>
            <a:off x="2150638" y="2876602"/>
            <a:ext cx="4783575" cy="21200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940039" y="240317"/>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Heap-uri binomiale și Fibonacci</a:t>
            </a:r>
            <a:endParaRPr dirty="0"/>
          </a:p>
        </p:txBody>
      </p:sp>
      <p:sp>
        <p:nvSpPr>
          <p:cNvPr id="61" name="Google Shape;61;p12"/>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dirty="0"/>
          </a:p>
          <a:p>
            <a:pPr marL="457200" lvl="0" indent="-336550" algn="l" rtl="0">
              <a:spcBef>
                <a:spcPts val="600"/>
              </a:spcBef>
              <a:spcAft>
                <a:spcPts val="0"/>
              </a:spcAft>
              <a:buSzPts val="1700"/>
              <a:buChar char="○"/>
            </a:pPr>
            <a:r>
              <a:rPr lang="en" dirty="0"/>
              <a:t>Motivație:</a:t>
            </a:r>
            <a:endParaRPr dirty="0"/>
          </a:p>
          <a:p>
            <a:pPr marL="914400" lvl="1" indent="-336550" algn="l" rtl="0">
              <a:spcBef>
                <a:spcPts val="0"/>
              </a:spcBef>
              <a:spcAft>
                <a:spcPts val="0"/>
              </a:spcAft>
              <a:buSzPts val="1700"/>
              <a:buChar char="□"/>
            </a:pPr>
            <a:r>
              <a:rPr lang="en" u="sng" dirty="0">
                <a:solidFill>
                  <a:schemeClr val="hlink"/>
                </a:solidFill>
                <a:hlinkClick r:id="rId3"/>
              </a:rPr>
              <a:t>Reuniunea este înceată și alte operații pot fi îmbunătățite.</a:t>
            </a:r>
            <a:endParaRPr dirty="0"/>
          </a:p>
        </p:txBody>
      </p:sp>
      <p:graphicFrame>
        <p:nvGraphicFramePr>
          <p:cNvPr id="62" name="Google Shape;62;p12"/>
          <p:cNvGraphicFramePr/>
          <p:nvPr>
            <p:extLst>
              <p:ext uri="{D42A27DB-BD31-4B8C-83A1-F6EECF244321}">
                <p14:modId xmlns:p14="http://schemas.microsoft.com/office/powerpoint/2010/main" val="3959804248"/>
              </p:ext>
            </p:extLst>
          </p:nvPr>
        </p:nvGraphicFramePr>
        <p:xfrm>
          <a:off x="784763" y="2446075"/>
          <a:ext cx="7574475" cy="1584840"/>
        </p:xfrm>
        <a:graphic>
          <a:graphicData uri="http://schemas.openxmlformats.org/drawingml/2006/table">
            <a:tbl>
              <a:tblPr>
                <a:noFill/>
                <a:effectLst>
                  <a:outerShdw blurRad="50800" dist="38100" dir="5400000" algn="t" rotWithShape="0">
                    <a:prstClr val="black">
                      <a:alpha val="40000"/>
                    </a:prstClr>
                  </a:outerShdw>
                </a:effectLst>
                <a:tableStyleId>{8A6FC4CE-C3CC-4762-B0A7-C9846A13E2DB}</a:tableStyleId>
              </a:tblPr>
              <a:tblGrid>
                <a:gridCol w="1455950">
                  <a:extLst>
                    <a:ext uri="{9D8B030D-6E8A-4147-A177-3AD203B41FA5}">
                      <a16:colId xmlns:a16="http://schemas.microsoft.com/office/drawing/2014/main" val="20000"/>
                    </a:ext>
                  </a:extLst>
                </a:gridCol>
                <a:gridCol w="1225825">
                  <a:extLst>
                    <a:ext uri="{9D8B030D-6E8A-4147-A177-3AD203B41FA5}">
                      <a16:colId xmlns:a16="http://schemas.microsoft.com/office/drawing/2014/main" val="20001"/>
                    </a:ext>
                  </a:extLst>
                </a:gridCol>
                <a:gridCol w="1324825">
                  <a:extLst>
                    <a:ext uri="{9D8B030D-6E8A-4147-A177-3AD203B41FA5}">
                      <a16:colId xmlns:a16="http://schemas.microsoft.com/office/drawing/2014/main" val="20002"/>
                    </a:ext>
                  </a:extLst>
                </a:gridCol>
                <a:gridCol w="1154875">
                  <a:extLst>
                    <a:ext uri="{9D8B030D-6E8A-4147-A177-3AD203B41FA5}">
                      <a16:colId xmlns:a16="http://schemas.microsoft.com/office/drawing/2014/main" val="20003"/>
                    </a:ext>
                  </a:extLst>
                </a:gridCol>
                <a:gridCol w="1129075">
                  <a:extLst>
                    <a:ext uri="{9D8B030D-6E8A-4147-A177-3AD203B41FA5}">
                      <a16:colId xmlns:a16="http://schemas.microsoft.com/office/drawing/2014/main" val="20004"/>
                    </a:ext>
                  </a:extLst>
                </a:gridCol>
                <a:gridCol w="1283925">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b="1" dirty="0">
                        <a:solidFill>
                          <a:srgbClr val="FFFFFF"/>
                        </a:solidFill>
                      </a:endParaRPr>
                    </a:p>
                  </a:txBody>
                  <a:tcPr marL="91425" marR="91425" marT="91425" marB="91425">
                    <a:solidFill>
                      <a:srgbClr val="134F5C"/>
                    </a:solidFill>
                  </a:tcPr>
                </a:tc>
                <a:tc>
                  <a:txBody>
                    <a:bodyPr/>
                    <a:lstStyle/>
                    <a:p>
                      <a:pPr marL="0" lvl="0" indent="0" algn="l" rtl="0">
                        <a:spcBef>
                          <a:spcPts val="0"/>
                        </a:spcBef>
                        <a:spcAft>
                          <a:spcPts val="0"/>
                        </a:spcAft>
                        <a:buNone/>
                      </a:pPr>
                      <a:r>
                        <a:rPr lang="en" b="1">
                          <a:solidFill>
                            <a:srgbClr val="FFFFFF"/>
                          </a:solidFill>
                        </a:rPr>
                        <a:t>Căutare Min</a:t>
                      </a:r>
                      <a:endParaRPr b="1">
                        <a:solidFill>
                          <a:srgbClr val="FFFFFF"/>
                        </a:solidFill>
                      </a:endParaRPr>
                    </a:p>
                  </a:txBody>
                  <a:tcPr marL="91425" marR="91425" marT="91425" marB="91425">
                    <a:lnB w="9475" cap="flat" cmpd="sng">
                      <a:solidFill>
                        <a:srgbClr val="A2A9B1"/>
                      </a:solidFill>
                      <a:prstDash val="solid"/>
                      <a:round/>
                      <a:headEnd type="none" w="sm" len="sm"/>
                      <a:tailEnd type="none" w="sm" len="sm"/>
                    </a:lnB>
                    <a:solidFill>
                      <a:srgbClr val="134F5C"/>
                    </a:solidFill>
                  </a:tcPr>
                </a:tc>
                <a:tc>
                  <a:txBody>
                    <a:bodyPr/>
                    <a:lstStyle/>
                    <a:p>
                      <a:pPr marL="0" lvl="0" indent="0" algn="l" rtl="0">
                        <a:spcBef>
                          <a:spcPts val="0"/>
                        </a:spcBef>
                        <a:spcAft>
                          <a:spcPts val="0"/>
                        </a:spcAft>
                        <a:buNone/>
                      </a:pPr>
                      <a:r>
                        <a:rPr lang="en" b="1">
                          <a:solidFill>
                            <a:srgbClr val="FFFFFF"/>
                          </a:solidFill>
                        </a:rPr>
                        <a:t>Ștergere Min</a:t>
                      </a:r>
                      <a:endParaRPr b="1">
                        <a:solidFill>
                          <a:srgbClr val="FFFFFF"/>
                        </a:solidFill>
                      </a:endParaRPr>
                    </a:p>
                  </a:txBody>
                  <a:tcPr marL="91425" marR="91425" marT="91425" marB="91425">
                    <a:lnB w="9475" cap="flat" cmpd="sng">
                      <a:solidFill>
                        <a:srgbClr val="A2A9B1"/>
                      </a:solidFill>
                      <a:prstDash val="solid"/>
                      <a:round/>
                      <a:headEnd type="none" w="sm" len="sm"/>
                      <a:tailEnd type="none" w="sm" len="sm"/>
                    </a:lnB>
                    <a:solidFill>
                      <a:srgbClr val="134F5C"/>
                    </a:solidFill>
                  </a:tcPr>
                </a:tc>
                <a:tc>
                  <a:txBody>
                    <a:bodyPr/>
                    <a:lstStyle/>
                    <a:p>
                      <a:pPr marL="0" lvl="0" indent="0" algn="l" rtl="0">
                        <a:spcBef>
                          <a:spcPts val="0"/>
                        </a:spcBef>
                        <a:spcAft>
                          <a:spcPts val="0"/>
                        </a:spcAft>
                        <a:buNone/>
                      </a:pPr>
                      <a:r>
                        <a:rPr lang="en" b="1">
                          <a:solidFill>
                            <a:srgbClr val="FFFFFF"/>
                          </a:solidFill>
                        </a:rPr>
                        <a:t>Inserare</a:t>
                      </a:r>
                      <a:endParaRPr b="1">
                        <a:solidFill>
                          <a:srgbClr val="FFFFFF"/>
                        </a:solidFill>
                      </a:endParaRPr>
                    </a:p>
                  </a:txBody>
                  <a:tcPr marL="91425" marR="91425" marT="91425" marB="91425">
                    <a:lnB w="9475" cap="flat" cmpd="sng">
                      <a:solidFill>
                        <a:srgbClr val="A2A9B1"/>
                      </a:solidFill>
                      <a:prstDash val="solid"/>
                      <a:round/>
                      <a:headEnd type="none" w="sm" len="sm"/>
                      <a:tailEnd type="none" w="sm" len="sm"/>
                    </a:lnB>
                    <a:solidFill>
                      <a:srgbClr val="134F5C"/>
                    </a:solidFill>
                  </a:tcPr>
                </a:tc>
                <a:tc>
                  <a:txBody>
                    <a:bodyPr/>
                    <a:lstStyle/>
                    <a:p>
                      <a:pPr marL="0" lvl="0" indent="0" algn="l" rtl="0">
                        <a:spcBef>
                          <a:spcPts val="0"/>
                        </a:spcBef>
                        <a:spcAft>
                          <a:spcPts val="0"/>
                        </a:spcAft>
                        <a:buNone/>
                      </a:pPr>
                      <a:r>
                        <a:rPr lang="en" b="1">
                          <a:solidFill>
                            <a:srgbClr val="FFFFFF"/>
                          </a:solidFill>
                        </a:rPr>
                        <a:t>Update</a:t>
                      </a:r>
                      <a:endParaRPr b="1">
                        <a:solidFill>
                          <a:srgbClr val="FFFFFF"/>
                        </a:solidFill>
                      </a:endParaRPr>
                    </a:p>
                  </a:txBody>
                  <a:tcPr marL="91425" marR="91425" marT="91425" marB="91425">
                    <a:lnB w="9475" cap="flat" cmpd="sng">
                      <a:solidFill>
                        <a:srgbClr val="A2A9B1"/>
                      </a:solidFill>
                      <a:prstDash val="solid"/>
                      <a:round/>
                      <a:headEnd type="none" w="sm" len="sm"/>
                      <a:tailEnd type="none" w="sm" len="sm"/>
                    </a:lnB>
                    <a:solidFill>
                      <a:srgbClr val="134F5C"/>
                    </a:solidFill>
                  </a:tcPr>
                </a:tc>
                <a:tc>
                  <a:txBody>
                    <a:bodyPr/>
                    <a:lstStyle/>
                    <a:p>
                      <a:pPr marL="0" lvl="0" indent="0" algn="l" rtl="0">
                        <a:spcBef>
                          <a:spcPts val="0"/>
                        </a:spcBef>
                        <a:spcAft>
                          <a:spcPts val="0"/>
                        </a:spcAft>
                        <a:buNone/>
                      </a:pPr>
                      <a:r>
                        <a:rPr lang="en" b="1">
                          <a:solidFill>
                            <a:srgbClr val="FFFFFF"/>
                          </a:solidFill>
                        </a:rPr>
                        <a:t>Reuniune</a:t>
                      </a:r>
                      <a:endParaRPr b="1">
                        <a:solidFill>
                          <a:srgbClr val="FFFFFF"/>
                        </a:solidFill>
                      </a:endParaRPr>
                    </a:p>
                  </a:txBody>
                  <a:tcPr marL="91425" marR="91425" marT="91425" marB="91425">
                    <a:lnB w="9475" cap="flat" cmpd="sng">
                      <a:solidFill>
                        <a:srgbClr val="A2A9B1"/>
                      </a:solidFill>
                      <a:prstDash val="solid"/>
                      <a:round/>
                      <a:headEnd type="none" w="sm" len="sm"/>
                      <a:tailEnd type="none" w="sm" len="sm"/>
                    </a:lnB>
                    <a:solidFill>
                      <a:srgbClr val="134F5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Heap Binar</a:t>
                      </a:r>
                      <a:endParaRPr dirty="0"/>
                    </a:p>
                  </a:txBody>
                  <a:tcPr marL="91425" marR="91425" marT="91425" marB="91425">
                    <a:lnR w="9475" cap="flat" cmpd="sng">
                      <a:solidFill>
                        <a:srgbClr val="A2A9B1"/>
                      </a:solidFill>
                      <a:prstDash val="solid"/>
                      <a:round/>
                      <a:headEnd type="none" w="sm" len="sm"/>
                      <a:tailEnd type="none" w="sm" len="sm"/>
                    </a:lnR>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Θ(1)</a:t>
                      </a:r>
                      <a:endParaRPr sz="1050" dirty="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a:t>
                      </a:r>
                      <a:r>
                        <a:rPr lang="en" sz="1050" dirty="0">
                          <a:solidFill>
                            <a:srgbClr val="222222"/>
                          </a:solidFill>
                          <a:highlight>
                            <a:srgbClr val="F8F9FA"/>
                          </a:highlight>
                        </a:rPr>
                        <a:t>(log </a:t>
                      </a:r>
                      <a:r>
                        <a:rPr lang="en" sz="1050" i="1" dirty="0">
                          <a:solidFill>
                            <a:srgbClr val="222222"/>
                          </a:solidFill>
                          <a:highlight>
                            <a:srgbClr val="F8F9FA"/>
                          </a:highlight>
                        </a:rPr>
                        <a:t>n</a:t>
                      </a:r>
                      <a:r>
                        <a:rPr lang="en" sz="1050" dirty="0">
                          <a:solidFill>
                            <a:srgbClr val="222222"/>
                          </a:solidFill>
                          <a:highlight>
                            <a:srgbClr val="F8F9FA"/>
                          </a:highlight>
                        </a:rPr>
                        <a:t>)</a:t>
                      </a:r>
                      <a:endParaRPr sz="1050" dirty="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O</a:t>
                      </a:r>
                      <a:r>
                        <a:rPr lang="en" sz="1050">
                          <a:solidFill>
                            <a:srgbClr val="222222"/>
                          </a:solidFill>
                          <a:highlight>
                            <a:srgbClr val="F8F9FA"/>
                          </a:highlight>
                        </a:rPr>
                        <a:t>(log </a:t>
                      </a:r>
                      <a:r>
                        <a:rPr lang="en" sz="1050" i="1">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O</a:t>
                      </a:r>
                      <a:r>
                        <a:rPr lang="en" sz="1050">
                          <a:solidFill>
                            <a:srgbClr val="222222"/>
                          </a:solidFill>
                          <a:highlight>
                            <a:srgbClr val="F8F9FA"/>
                          </a:highlight>
                        </a:rPr>
                        <a:t>(log </a:t>
                      </a:r>
                      <a:r>
                        <a:rPr lang="en" sz="1050" i="1">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Θ</a:t>
                      </a:r>
                      <a:r>
                        <a:rPr lang="en" sz="1050">
                          <a:solidFill>
                            <a:srgbClr val="222222"/>
                          </a:solidFill>
                          <a:highlight>
                            <a:srgbClr val="F8F9FA"/>
                          </a:highlight>
                        </a:rPr>
                        <a:t>(</a:t>
                      </a:r>
                      <a:r>
                        <a:rPr lang="en" sz="1050" i="1">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DDDD"/>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Heap Binomial</a:t>
                      </a:r>
                      <a:endParaRPr dirty="0"/>
                    </a:p>
                  </a:txBody>
                  <a:tcPr marL="91425" marR="91425" marT="91425" marB="91425">
                    <a:lnR w="9475" cap="flat" cmpd="sng">
                      <a:solidFill>
                        <a:srgbClr val="A2A9B1"/>
                      </a:solidFill>
                      <a:prstDash val="solid"/>
                      <a:round/>
                      <a:headEnd type="none" w="sm" len="sm"/>
                      <a:tailEnd type="none" w="sm" len="sm"/>
                    </a:lnR>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Θ</a:t>
                      </a:r>
                      <a:r>
                        <a:rPr lang="en" sz="1050">
                          <a:solidFill>
                            <a:srgbClr val="222222"/>
                          </a:solidFill>
                          <a:highlight>
                            <a:srgbClr val="F8F9FA"/>
                          </a:highlight>
                        </a:rPr>
                        <a:t>(log </a:t>
                      </a:r>
                      <a:r>
                        <a:rPr lang="en" sz="1050" i="1">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a:t>
                      </a:r>
                      <a:r>
                        <a:rPr lang="en" sz="1050" dirty="0">
                          <a:solidFill>
                            <a:srgbClr val="222222"/>
                          </a:solidFill>
                          <a:highlight>
                            <a:srgbClr val="F8F9FA"/>
                          </a:highlight>
                        </a:rPr>
                        <a:t>(1) (amortizat)</a:t>
                      </a:r>
                      <a:endParaRPr baseline="30000" dirty="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a:t>
                      </a:r>
                      <a:r>
                        <a:rPr lang="en" sz="1050" dirty="0">
                          <a:solidFill>
                            <a:srgbClr val="222222"/>
                          </a:solidFill>
                          <a:highlight>
                            <a:srgbClr val="F8F9FA"/>
                          </a:highlight>
                        </a:rPr>
                        <a:t>(log </a:t>
                      </a:r>
                      <a:r>
                        <a:rPr lang="en" sz="1050" i="1" dirty="0">
                          <a:solidFill>
                            <a:srgbClr val="222222"/>
                          </a:solidFill>
                          <a:highlight>
                            <a:srgbClr val="F8F9FA"/>
                          </a:highlight>
                        </a:rPr>
                        <a:t>n</a:t>
                      </a:r>
                      <a:r>
                        <a:rPr lang="en" sz="1050" dirty="0">
                          <a:solidFill>
                            <a:srgbClr val="222222"/>
                          </a:solidFill>
                          <a:highlight>
                            <a:srgbClr val="F8F9FA"/>
                          </a:highlight>
                        </a:rPr>
                        <a:t>)</a:t>
                      </a:r>
                      <a:endParaRPr sz="1050" dirty="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O</a:t>
                      </a:r>
                      <a:r>
                        <a:rPr lang="en" sz="1050">
                          <a:solidFill>
                            <a:srgbClr val="222222"/>
                          </a:solidFill>
                          <a:highlight>
                            <a:srgbClr val="F8F9FA"/>
                          </a:highlight>
                        </a:rPr>
                        <a:t>(log </a:t>
                      </a:r>
                      <a:r>
                        <a:rPr lang="en" sz="1050" i="1">
                          <a:solidFill>
                            <a:srgbClr val="222222"/>
                          </a:solidFill>
                          <a:highlight>
                            <a:srgbClr val="F8F9FA"/>
                          </a:highlight>
                        </a:rPr>
                        <a:t>n</a:t>
                      </a:r>
                      <a:r>
                        <a:rPr lang="en" sz="1050">
                          <a:solidFill>
                            <a:srgbClr val="222222"/>
                          </a:solidFill>
                          <a:highlight>
                            <a:srgbClr val="F8F9FA"/>
                          </a:highlight>
                        </a:rPr>
                        <a:t>)</a:t>
                      </a:r>
                      <a:endParaRPr baseline="300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Heap Fibonacci</a:t>
                      </a:r>
                      <a:endParaRPr/>
                    </a:p>
                  </a:txBody>
                  <a:tcPr marL="91425" marR="91425" marT="91425" marB="91425">
                    <a:lnR w="9475" cap="flat" cmpd="sng">
                      <a:solidFill>
                        <a:srgbClr val="A2A9B1"/>
                      </a:solidFill>
                      <a:prstDash val="solid"/>
                      <a:round/>
                      <a:headEnd type="none" w="sm" len="sm"/>
                      <a:tailEnd type="none" w="sm" len="sm"/>
                    </a:lnR>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O</a:t>
                      </a:r>
                      <a:r>
                        <a:rPr lang="en" sz="1050">
                          <a:solidFill>
                            <a:srgbClr val="222222"/>
                          </a:solidFill>
                          <a:highlight>
                            <a:srgbClr val="F8F9FA"/>
                          </a:highlight>
                        </a:rPr>
                        <a:t>(log </a:t>
                      </a:r>
                      <a:r>
                        <a:rPr lang="en" sz="1050" i="1">
                          <a:solidFill>
                            <a:srgbClr val="222222"/>
                          </a:solidFill>
                          <a:highlight>
                            <a:srgbClr val="F8F9FA"/>
                          </a:highlight>
                        </a:rPr>
                        <a:t>n</a:t>
                      </a:r>
                      <a:r>
                        <a:rPr lang="en" sz="1050">
                          <a:solidFill>
                            <a:srgbClr val="222222"/>
                          </a:solidFill>
                          <a:highlight>
                            <a:srgbClr val="F8F9FA"/>
                          </a:highlight>
                        </a:rPr>
                        <a:t>)(amortizat)</a:t>
                      </a:r>
                      <a:endParaRPr baseline="300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FFFFDD"/>
                    </a:solidFill>
                  </a:tcPr>
                </a:tc>
                <a:tc>
                  <a:txBody>
                    <a:bodyPr/>
                    <a:lstStyle/>
                    <a:p>
                      <a:pPr marL="0" lvl="0" indent="0" algn="l" rtl="0">
                        <a:lnSpc>
                          <a:spcPct val="115000"/>
                        </a:lnSpc>
                        <a:spcBef>
                          <a:spcPts val="1100"/>
                        </a:spcBef>
                        <a:spcAft>
                          <a:spcPts val="1100"/>
                        </a:spcAft>
                        <a:buNone/>
                      </a:pPr>
                      <a:r>
                        <a:rPr lang="en" sz="1050" i="1">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a:t>
                      </a:r>
                      <a:r>
                        <a:rPr lang="en" sz="1050" dirty="0">
                          <a:solidFill>
                            <a:srgbClr val="222222"/>
                          </a:solidFill>
                          <a:highlight>
                            <a:srgbClr val="F8F9FA"/>
                          </a:highlight>
                        </a:rPr>
                        <a:t>(1) (amortizat)</a:t>
                      </a:r>
                      <a:endParaRPr sz="1050" i="1" dirty="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tc>
                  <a:txBody>
                    <a:bodyPr/>
                    <a:lstStyle/>
                    <a:p>
                      <a:pPr marL="0" lvl="0" indent="0" algn="l" rtl="0">
                        <a:lnSpc>
                          <a:spcPct val="115000"/>
                        </a:lnSpc>
                        <a:spcBef>
                          <a:spcPts val="1100"/>
                        </a:spcBef>
                        <a:spcAft>
                          <a:spcPts val="1100"/>
                        </a:spcAft>
                        <a:buNone/>
                      </a:pPr>
                      <a:r>
                        <a:rPr lang="en" sz="1050" i="1" dirty="0">
                          <a:solidFill>
                            <a:srgbClr val="222222"/>
                          </a:solidFill>
                          <a:highlight>
                            <a:srgbClr val="F8F9FA"/>
                          </a:highlight>
                        </a:rPr>
                        <a:t>Θ</a:t>
                      </a:r>
                      <a:r>
                        <a:rPr lang="en" sz="1050" dirty="0">
                          <a:solidFill>
                            <a:srgbClr val="222222"/>
                          </a:solidFill>
                          <a:highlight>
                            <a:srgbClr val="F8F9FA"/>
                          </a:highlight>
                        </a:rPr>
                        <a:t>(1)</a:t>
                      </a:r>
                      <a:endParaRPr sz="1050" dirty="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DDFFDD"/>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55" name="Google Shape;255;p34"/>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56" name="Google Shape;256;p34"/>
          <p:cNvPicPr preferRelativeResize="0"/>
          <p:nvPr/>
        </p:nvPicPr>
        <p:blipFill>
          <a:blip r:embed="rId3">
            <a:alphaModFix/>
          </a:blip>
          <a:stretch>
            <a:fillRect/>
          </a:stretch>
        </p:blipFill>
        <p:spPr>
          <a:xfrm>
            <a:off x="2368562" y="831250"/>
            <a:ext cx="4463418" cy="1740500"/>
          </a:xfrm>
          <a:prstGeom prst="rect">
            <a:avLst/>
          </a:prstGeom>
          <a:ln>
            <a:noFill/>
          </a:ln>
          <a:effectLst>
            <a:outerShdw blurRad="292100" dist="139700" dir="2700000" algn="tl" rotWithShape="0">
              <a:srgbClr val="333333">
                <a:alpha val="65000"/>
              </a:srgbClr>
            </a:outerShdw>
          </a:effectLst>
        </p:spPr>
      </p:pic>
      <p:pic>
        <p:nvPicPr>
          <p:cNvPr id="257" name="Google Shape;257;p34"/>
          <p:cNvPicPr preferRelativeResize="0"/>
          <p:nvPr/>
        </p:nvPicPr>
        <p:blipFill>
          <a:blip r:embed="rId4">
            <a:alphaModFix/>
          </a:blip>
          <a:stretch>
            <a:fillRect/>
          </a:stretch>
        </p:blipFill>
        <p:spPr>
          <a:xfrm>
            <a:off x="2368562" y="2958790"/>
            <a:ext cx="4463418" cy="207998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gtEl>
                                        <p:attrNameLst>
                                          <p:attrName>style.visibility</p:attrName>
                                        </p:attrNameLst>
                                      </p:cBhvr>
                                      <p:to>
                                        <p:strVal val="visible"/>
                                      </p:to>
                                    </p:set>
                                    <p:animEffect transition="in" filter="fade">
                                      <p:cBhvr>
                                        <p:cTn id="12"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Extragere minim</a:t>
            </a:r>
            <a:endParaRPr/>
          </a:p>
        </p:txBody>
      </p:sp>
      <p:sp>
        <p:nvSpPr>
          <p:cNvPr id="263" name="Google Shape;263;p3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pic>
        <p:nvPicPr>
          <p:cNvPr id="264" name="Google Shape;264;p35"/>
          <p:cNvPicPr preferRelativeResize="0"/>
          <p:nvPr/>
        </p:nvPicPr>
        <p:blipFill>
          <a:blip r:embed="rId3">
            <a:alphaModFix/>
          </a:blip>
          <a:stretch>
            <a:fillRect/>
          </a:stretch>
        </p:blipFill>
        <p:spPr>
          <a:xfrm>
            <a:off x="1474038" y="1552409"/>
            <a:ext cx="6195925" cy="24334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5"/>
          <p:cNvSpPr txBox="1">
            <a:spLocks noGrp="1"/>
          </p:cNvSpPr>
          <p:nvPr>
            <p:ph type="title"/>
          </p:nvPr>
        </p:nvSpPr>
        <p:spPr>
          <a:xfrm>
            <a:off x="743352" y="-77581"/>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Extragere minim</a:t>
            </a:r>
            <a:r>
              <a:rPr lang="ro-MD"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 Partea I</a:t>
            </a:r>
            <a:endParaRPr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10" name="Google Shape;610;p8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dirty="0"/>
          </a:p>
          <a:p>
            <a:pPr marL="457200" lvl="0" indent="0" algn="l" rtl="0">
              <a:spcBef>
                <a:spcPts val="600"/>
              </a:spcBef>
              <a:spcAft>
                <a:spcPts val="0"/>
              </a:spcAft>
              <a:buNone/>
            </a:pPr>
            <a:endParaRPr dirty="0"/>
          </a:p>
        </p:txBody>
      </p:sp>
      <p:sp>
        <p:nvSpPr>
          <p:cNvPr id="2" name="TextBox 1">
            <a:extLst>
              <a:ext uri="{FF2B5EF4-FFF2-40B4-BE49-F238E27FC236}">
                <a16:creationId xmlns:a16="http://schemas.microsoft.com/office/drawing/2014/main" id="{1E4118BD-0BFD-CCD6-B61F-8DF0448A86D4}"/>
              </a:ext>
            </a:extLst>
          </p:cNvPr>
          <p:cNvSpPr txBox="1"/>
          <p:nvPr/>
        </p:nvSpPr>
        <p:spPr>
          <a:xfrm>
            <a:off x="306351" y="513594"/>
            <a:ext cx="7032702" cy="4708981"/>
          </a:xfrm>
          <a:prstGeom prst="rect">
            <a:avLst/>
          </a:prstGeom>
          <a:noFill/>
        </p:spPr>
        <p:txBody>
          <a:bodyPr wrap="square" rtlCol="0">
            <a:spAutoFit/>
          </a:bodyPr>
          <a:lstStyle/>
          <a:p>
            <a:r>
              <a:rPr lang="en-US" sz="1200" dirty="0"/>
              <a:t>void </a:t>
            </a:r>
            <a:r>
              <a:rPr lang="en-US" sz="1200" dirty="0" err="1"/>
              <a:t>Extract_min</a:t>
            </a:r>
            <a:r>
              <a:rPr lang="en-US" sz="1200" dirty="0"/>
              <a:t>()</a:t>
            </a:r>
          </a:p>
          <a:p>
            <a:r>
              <a:rPr lang="en-US" sz="1200" dirty="0"/>
              <a:t>{</a:t>
            </a:r>
          </a:p>
          <a:p>
            <a:r>
              <a:rPr lang="ro-MD" sz="1200" dirty="0"/>
              <a:t>    </a:t>
            </a:r>
            <a:r>
              <a:rPr lang="en-US" sz="1200" dirty="0"/>
              <a:t>if (mini == NULL)</a:t>
            </a:r>
            <a:r>
              <a:rPr lang="ro-MD" sz="1200" dirty="0"/>
              <a:t> </a:t>
            </a:r>
            <a:r>
              <a:rPr lang="en-US" sz="1200" dirty="0">
                <a:solidFill>
                  <a:srgbClr val="00B050"/>
                </a:solidFill>
              </a:rPr>
              <a:t>// </a:t>
            </a:r>
            <a:r>
              <a:rPr lang="en-US" sz="1200" dirty="0" err="1">
                <a:solidFill>
                  <a:srgbClr val="00B050"/>
                </a:solidFill>
              </a:rPr>
              <a:t>Verificăm</a:t>
            </a:r>
            <a:r>
              <a:rPr lang="en-US" sz="1200" dirty="0">
                <a:solidFill>
                  <a:srgbClr val="00B050"/>
                </a:solidFill>
              </a:rPr>
              <a:t> </a:t>
            </a:r>
            <a:r>
              <a:rPr lang="en-US" sz="1200" dirty="0" err="1">
                <a:solidFill>
                  <a:srgbClr val="00B050"/>
                </a:solidFill>
              </a:rPr>
              <a:t>dacă</a:t>
            </a:r>
            <a:r>
              <a:rPr lang="en-US" sz="1200" dirty="0">
                <a:solidFill>
                  <a:srgbClr val="00B050"/>
                </a:solidFill>
              </a:rPr>
              <a:t> heap-</a:t>
            </a:r>
            <a:r>
              <a:rPr lang="en-US" sz="1200" dirty="0" err="1">
                <a:solidFill>
                  <a:srgbClr val="00B050"/>
                </a:solidFill>
              </a:rPr>
              <a:t>ul</a:t>
            </a:r>
            <a:r>
              <a:rPr lang="en-US" sz="1200" dirty="0">
                <a:solidFill>
                  <a:srgbClr val="00B050"/>
                </a:solidFill>
              </a:rPr>
              <a:t> </a:t>
            </a:r>
            <a:r>
              <a:rPr lang="en-US" sz="1200" dirty="0" err="1">
                <a:solidFill>
                  <a:srgbClr val="00B050"/>
                </a:solidFill>
              </a:rPr>
              <a:t>este</a:t>
            </a:r>
            <a:r>
              <a:rPr lang="en-US" sz="1200" dirty="0">
                <a:solidFill>
                  <a:srgbClr val="00B050"/>
                </a:solidFill>
              </a:rPr>
              <a:t> </a:t>
            </a:r>
            <a:r>
              <a:rPr lang="en-US" sz="1200" dirty="0" err="1">
                <a:solidFill>
                  <a:srgbClr val="00B050"/>
                </a:solidFill>
              </a:rPr>
              <a:t>gol</a:t>
            </a:r>
            <a:endParaRPr lang="en-US" sz="1200" dirty="0">
              <a:solidFill>
                <a:srgbClr val="00B050"/>
              </a:solidFill>
            </a:endParaRPr>
          </a:p>
          <a:p>
            <a:r>
              <a:rPr lang="en-US" sz="1200" dirty="0"/>
              <a:t>        </a:t>
            </a:r>
            <a:r>
              <a:rPr lang="en-US" sz="1200" dirty="0" err="1"/>
              <a:t>cout</a:t>
            </a:r>
            <a:r>
              <a:rPr lang="en-US" sz="1200" dirty="0"/>
              <a:t> &lt;&lt; "Heap-</a:t>
            </a:r>
            <a:r>
              <a:rPr lang="en-US" sz="1200" dirty="0" err="1"/>
              <a:t>ul</a:t>
            </a:r>
            <a:r>
              <a:rPr lang="en-US" sz="1200" dirty="0"/>
              <a:t> </a:t>
            </a:r>
            <a:r>
              <a:rPr lang="en-US" sz="1200" dirty="0" err="1"/>
              <a:t>este</a:t>
            </a:r>
            <a:r>
              <a:rPr lang="en-US" sz="1200" dirty="0"/>
              <a:t> </a:t>
            </a:r>
            <a:r>
              <a:rPr lang="en-US" sz="1200" dirty="0" err="1"/>
              <a:t>gol</a:t>
            </a:r>
            <a:r>
              <a:rPr lang="en-US" sz="1200" dirty="0"/>
              <a:t>" &lt;&lt; </a:t>
            </a:r>
            <a:r>
              <a:rPr lang="en-US" sz="1200" dirty="0" err="1"/>
              <a:t>endl</a:t>
            </a:r>
            <a:r>
              <a:rPr lang="en-US" sz="1200" dirty="0"/>
              <a:t>;</a:t>
            </a:r>
          </a:p>
          <a:p>
            <a:r>
              <a:rPr lang="en-US" sz="1200" dirty="0"/>
              <a:t>    else {</a:t>
            </a:r>
          </a:p>
          <a:p>
            <a:r>
              <a:rPr lang="en-US" sz="1200" dirty="0"/>
              <a:t>        node* temp = mini;</a:t>
            </a:r>
          </a:p>
          <a:p>
            <a:r>
              <a:rPr lang="en-US" sz="1200" dirty="0"/>
              <a:t>        node* </a:t>
            </a:r>
            <a:r>
              <a:rPr lang="en-US" sz="1200" dirty="0" err="1"/>
              <a:t>pntr</a:t>
            </a:r>
            <a:r>
              <a:rPr lang="en-US" sz="1200" dirty="0"/>
              <a:t>;</a:t>
            </a:r>
          </a:p>
          <a:p>
            <a:r>
              <a:rPr lang="en-US" sz="1200" dirty="0"/>
              <a:t>        </a:t>
            </a:r>
            <a:r>
              <a:rPr lang="en-US" sz="1200" dirty="0" err="1"/>
              <a:t>pntr</a:t>
            </a:r>
            <a:r>
              <a:rPr lang="en-US" sz="1200" dirty="0"/>
              <a:t> = temp;</a:t>
            </a:r>
          </a:p>
          <a:p>
            <a:r>
              <a:rPr lang="en-US" sz="1200" dirty="0"/>
              <a:t>        node* x = NULL;</a:t>
            </a:r>
          </a:p>
          <a:p>
            <a:r>
              <a:rPr lang="en-US" sz="1200" dirty="0"/>
              <a:t>        </a:t>
            </a:r>
          </a:p>
          <a:p>
            <a:r>
              <a:rPr lang="en-US" sz="1200" dirty="0">
                <a:solidFill>
                  <a:srgbClr val="00B050"/>
                </a:solidFill>
              </a:rPr>
              <a:t>        // </a:t>
            </a:r>
            <a:r>
              <a:rPr lang="en-US" sz="1200" dirty="0" err="1">
                <a:solidFill>
                  <a:srgbClr val="00B050"/>
                </a:solidFill>
              </a:rPr>
              <a:t>Verificăm</a:t>
            </a:r>
            <a:r>
              <a:rPr lang="en-US" sz="1200" dirty="0">
                <a:solidFill>
                  <a:srgbClr val="00B050"/>
                </a:solidFill>
              </a:rPr>
              <a:t> </a:t>
            </a:r>
            <a:r>
              <a:rPr lang="en-US" sz="1200" dirty="0" err="1">
                <a:solidFill>
                  <a:srgbClr val="00B050"/>
                </a:solidFill>
              </a:rPr>
              <a:t>dacă</a:t>
            </a:r>
            <a:r>
              <a:rPr lang="en-US" sz="1200" dirty="0">
                <a:solidFill>
                  <a:srgbClr val="00B050"/>
                </a:solidFill>
              </a:rPr>
              <a:t> </a:t>
            </a:r>
            <a:r>
              <a:rPr lang="en-US" sz="1200" dirty="0" err="1">
                <a:solidFill>
                  <a:srgbClr val="00B050"/>
                </a:solidFill>
              </a:rPr>
              <a:t>nodul</a:t>
            </a:r>
            <a:r>
              <a:rPr lang="en-US" sz="1200" dirty="0">
                <a:solidFill>
                  <a:srgbClr val="00B050"/>
                </a:solidFill>
              </a:rPr>
              <a:t> minim are </a:t>
            </a:r>
            <a:r>
              <a:rPr lang="en-US" sz="1200" dirty="0" err="1">
                <a:solidFill>
                  <a:srgbClr val="00B050"/>
                </a:solidFill>
              </a:rPr>
              <a:t>copii</a:t>
            </a:r>
            <a:endParaRPr lang="en-US" sz="1200" dirty="0">
              <a:solidFill>
                <a:srgbClr val="00B050"/>
              </a:solidFill>
            </a:endParaRPr>
          </a:p>
          <a:p>
            <a:r>
              <a:rPr lang="en-US" sz="1200" dirty="0"/>
              <a:t>        if (temp-&gt;child != NULL) {</a:t>
            </a:r>
          </a:p>
          <a:p>
            <a:r>
              <a:rPr lang="en-US" sz="1200" dirty="0"/>
              <a:t>            x = temp-&gt;child;</a:t>
            </a:r>
            <a:r>
              <a:rPr lang="ro-MD" sz="1200" dirty="0"/>
              <a:t> </a:t>
            </a:r>
            <a:r>
              <a:rPr lang="en-US" sz="1200" dirty="0">
                <a:solidFill>
                  <a:srgbClr val="00B050"/>
                </a:solidFill>
              </a:rPr>
              <a:t>// </a:t>
            </a:r>
            <a:r>
              <a:rPr lang="en-US" sz="1200" dirty="0" err="1">
                <a:solidFill>
                  <a:srgbClr val="00B050"/>
                </a:solidFill>
              </a:rPr>
              <a:t>Iterăm</a:t>
            </a:r>
            <a:r>
              <a:rPr lang="en-US" sz="1200" dirty="0">
                <a:solidFill>
                  <a:srgbClr val="00B050"/>
                </a:solidFill>
              </a:rPr>
              <a:t> </a:t>
            </a:r>
            <a:r>
              <a:rPr lang="en-US" sz="1200" dirty="0" err="1">
                <a:solidFill>
                  <a:srgbClr val="00B050"/>
                </a:solidFill>
              </a:rPr>
              <a:t>prin</a:t>
            </a:r>
            <a:r>
              <a:rPr lang="en-US" sz="1200" dirty="0">
                <a:solidFill>
                  <a:srgbClr val="00B050"/>
                </a:solidFill>
              </a:rPr>
              <a:t> </a:t>
            </a:r>
            <a:r>
              <a:rPr lang="en-US" sz="1200" dirty="0" err="1">
                <a:solidFill>
                  <a:srgbClr val="00B050"/>
                </a:solidFill>
              </a:rPr>
              <a:t>toți</a:t>
            </a:r>
            <a:r>
              <a:rPr lang="en-US" sz="1200" dirty="0">
                <a:solidFill>
                  <a:srgbClr val="00B050"/>
                </a:solidFill>
              </a:rPr>
              <a:t> </a:t>
            </a:r>
            <a:r>
              <a:rPr lang="en-US" sz="1200" dirty="0" err="1">
                <a:solidFill>
                  <a:srgbClr val="00B050"/>
                </a:solidFill>
              </a:rPr>
              <a:t>copiii</a:t>
            </a:r>
            <a:r>
              <a:rPr lang="en-US" sz="1200" dirty="0">
                <a:solidFill>
                  <a:srgbClr val="00B050"/>
                </a:solidFill>
              </a:rPr>
              <a:t> </a:t>
            </a:r>
            <a:r>
              <a:rPr lang="en-US" sz="1200" dirty="0" err="1">
                <a:solidFill>
                  <a:srgbClr val="00B050"/>
                </a:solidFill>
              </a:rPr>
              <a:t>nodului</a:t>
            </a:r>
            <a:r>
              <a:rPr lang="en-US" sz="1200" dirty="0">
                <a:solidFill>
                  <a:srgbClr val="00B050"/>
                </a:solidFill>
              </a:rPr>
              <a:t> minim</a:t>
            </a:r>
          </a:p>
          <a:p>
            <a:r>
              <a:rPr lang="en-US" sz="1200" dirty="0"/>
              <a:t>            do {</a:t>
            </a:r>
          </a:p>
          <a:p>
            <a:r>
              <a:rPr lang="en-US" sz="1200" dirty="0"/>
              <a:t>                </a:t>
            </a:r>
            <a:r>
              <a:rPr lang="en-US" sz="1200" dirty="0" err="1"/>
              <a:t>pntr</a:t>
            </a:r>
            <a:r>
              <a:rPr lang="en-US" sz="1200" dirty="0"/>
              <a:t> = x-&gt;right;</a:t>
            </a:r>
          </a:p>
          <a:p>
            <a:r>
              <a:rPr lang="en-US" sz="1200" dirty="0"/>
              <a:t>                (mini-&gt;left)-&gt;right = x;</a:t>
            </a:r>
            <a:r>
              <a:rPr lang="ro-MD" sz="1200" dirty="0"/>
              <a:t> </a:t>
            </a:r>
            <a:r>
              <a:rPr lang="en-US" sz="1200" dirty="0">
                <a:solidFill>
                  <a:srgbClr val="00B050"/>
                </a:solidFill>
              </a:rPr>
              <a:t>// </a:t>
            </a:r>
            <a:r>
              <a:rPr lang="en-US" sz="1200" dirty="0" err="1">
                <a:solidFill>
                  <a:srgbClr val="00B050"/>
                </a:solidFill>
              </a:rPr>
              <a:t>Rearanjăm</a:t>
            </a:r>
            <a:r>
              <a:rPr lang="en-US" sz="1200" dirty="0">
                <a:solidFill>
                  <a:srgbClr val="00B050"/>
                </a:solidFill>
              </a:rPr>
              <a:t> </a:t>
            </a:r>
            <a:r>
              <a:rPr lang="en-US" sz="1200" dirty="0" err="1">
                <a:solidFill>
                  <a:srgbClr val="00B050"/>
                </a:solidFill>
              </a:rPr>
              <a:t>legăturile</a:t>
            </a:r>
            <a:r>
              <a:rPr lang="en-US" sz="1200" dirty="0">
                <a:solidFill>
                  <a:srgbClr val="00B050"/>
                </a:solidFill>
              </a:rPr>
              <a:t> </a:t>
            </a:r>
            <a:r>
              <a:rPr lang="en-US" sz="1200" dirty="0" err="1">
                <a:solidFill>
                  <a:srgbClr val="00B050"/>
                </a:solidFill>
              </a:rPr>
              <a:t>pentru</a:t>
            </a:r>
            <a:r>
              <a:rPr lang="en-US" sz="1200" dirty="0">
                <a:solidFill>
                  <a:srgbClr val="00B050"/>
                </a:solidFill>
              </a:rPr>
              <a:t> a include </a:t>
            </a:r>
            <a:r>
              <a:rPr lang="en-US" sz="1200" dirty="0" err="1">
                <a:solidFill>
                  <a:srgbClr val="00B050"/>
                </a:solidFill>
              </a:rPr>
              <a:t>copiii</a:t>
            </a:r>
            <a:r>
              <a:rPr lang="en-US" sz="1200" dirty="0">
                <a:solidFill>
                  <a:srgbClr val="00B050"/>
                </a:solidFill>
              </a:rPr>
              <a:t> </a:t>
            </a:r>
            <a:r>
              <a:rPr lang="en-US" sz="1200" dirty="0" err="1">
                <a:solidFill>
                  <a:srgbClr val="00B050"/>
                </a:solidFill>
              </a:rPr>
              <a:t>în</a:t>
            </a:r>
            <a:r>
              <a:rPr lang="en-US" sz="1200" dirty="0">
                <a:solidFill>
                  <a:srgbClr val="00B050"/>
                </a:solidFill>
              </a:rPr>
              <a:t> </a:t>
            </a:r>
            <a:r>
              <a:rPr lang="en-US" sz="1200" dirty="0" err="1">
                <a:solidFill>
                  <a:srgbClr val="00B050"/>
                </a:solidFill>
              </a:rPr>
              <a:t>lista</a:t>
            </a:r>
            <a:r>
              <a:rPr lang="en-US" sz="1200" dirty="0">
                <a:solidFill>
                  <a:srgbClr val="00B050"/>
                </a:solidFill>
              </a:rPr>
              <a:t> de </a:t>
            </a:r>
            <a:r>
              <a:rPr lang="en-US" sz="1200" dirty="0" err="1">
                <a:solidFill>
                  <a:srgbClr val="00B050"/>
                </a:solidFill>
              </a:rPr>
              <a:t>rădăcini</a:t>
            </a:r>
            <a:endParaRPr lang="en-US" sz="1200" dirty="0">
              <a:solidFill>
                <a:srgbClr val="00B050"/>
              </a:solidFill>
            </a:endParaRPr>
          </a:p>
          <a:p>
            <a:r>
              <a:rPr lang="en-US" sz="1200" dirty="0"/>
              <a:t>                x-&gt;right = mini;</a:t>
            </a:r>
          </a:p>
          <a:p>
            <a:r>
              <a:rPr lang="en-US" sz="1200" dirty="0"/>
              <a:t>                x-&gt;left = mini-&gt;left;</a:t>
            </a:r>
          </a:p>
          <a:p>
            <a:r>
              <a:rPr lang="en-US" sz="1200" dirty="0"/>
              <a:t>                mini-&gt;left = x;</a:t>
            </a:r>
          </a:p>
          <a:p>
            <a:r>
              <a:rPr lang="en-US" sz="1200" dirty="0"/>
              <a:t>                if (x-&gt;key &lt; mini-&gt;key)</a:t>
            </a:r>
            <a:r>
              <a:rPr lang="ro-MD" sz="1200" dirty="0"/>
              <a:t> </a:t>
            </a:r>
            <a:r>
              <a:rPr lang="en-US" sz="1200" dirty="0">
                <a:solidFill>
                  <a:srgbClr val="00B050"/>
                </a:solidFill>
              </a:rPr>
              <a:t>// </a:t>
            </a:r>
            <a:r>
              <a:rPr lang="en-US" sz="1200" dirty="0" err="1">
                <a:solidFill>
                  <a:srgbClr val="00B050"/>
                </a:solidFill>
              </a:rPr>
              <a:t>Actualizăm</a:t>
            </a:r>
            <a:r>
              <a:rPr lang="en-US" sz="1200" dirty="0">
                <a:solidFill>
                  <a:srgbClr val="00B050"/>
                </a:solidFill>
              </a:rPr>
              <a:t> </a:t>
            </a:r>
            <a:r>
              <a:rPr lang="en-US" sz="1200" dirty="0" err="1">
                <a:solidFill>
                  <a:srgbClr val="00B050"/>
                </a:solidFill>
              </a:rPr>
              <a:t>nodul</a:t>
            </a:r>
            <a:r>
              <a:rPr lang="en-US" sz="1200" dirty="0">
                <a:solidFill>
                  <a:srgbClr val="00B050"/>
                </a:solidFill>
              </a:rPr>
              <a:t> minim, </a:t>
            </a:r>
            <a:r>
              <a:rPr lang="en-US" sz="1200" dirty="0" err="1">
                <a:solidFill>
                  <a:srgbClr val="00B050"/>
                </a:solidFill>
              </a:rPr>
              <a:t>dacă</a:t>
            </a:r>
            <a:r>
              <a:rPr lang="en-US" sz="1200" dirty="0">
                <a:solidFill>
                  <a:srgbClr val="00B050"/>
                </a:solidFill>
              </a:rPr>
              <a:t> </a:t>
            </a:r>
            <a:r>
              <a:rPr lang="en-US" sz="1200" dirty="0" err="1">
                <a:solidFill>
                  <a:srgbClr val="00B050"/>
                </a:solidFill>
              </a:rPr>
              <a:t>este</a:t>
            </a:r>
            <a:r>
              <a:rPr lang="en-US" sz="1200" dirty="0">
                <a:solidFill>
                  <a:srgbClr val="00B050"/>
                </a:solidFill>
              </a:rPr>
              <a:t> </a:t>
            </a:r>
            <a:r>
              <a:rPr lang="en-US" sz="1200" dirty="0" err="1">
                <a:solidFill>
                  <a:srgbClr val="00B050"/>
                </a:solidFill>
              </a:rPr>
              <a:t>necesar</a:t>
            </a:r>
            <a:endParaRPr lang="en-US" sz="1200" dirty="0">
              <a:solidFill>
                <a:srgbClr val="00B050"/>
              </a:solidFill>
            </a:endParaRPr>
          </a:p>
          <a:p>
            <a:r>
              <a:rPr lang="en-US" sz="1200" dirty="0"/>
              <a:t>                    mini = x;</a:t>
            </a:r>
          </a:p>
          <a:p>
            <a:r>
              <a:rPr lang="en-US" sz="1200" dirty="0"/>
              <a:t>                x-&gt;parent = NULL;</a:t>
            </a:r>
          </a:p>
          <a:p>
            <a:r>
              <a:rPr lang="en-US" sz="1200" dirty="0"/>
              <a:t>                x = </a:t>
            </a:r>
            <a:r>
              <a:rPr lang="en-US" sz="1200" dirty="0" err="1"/>
              <a:t>pntr</a:t>
            </a:r>
            <a:r>
              <a:rPr lang="en-US" sz="1200" dirty="0"/>
              <a:t>;</a:t>
            </a:r>
          </a:p>
          <a:p>
            <a:r>
              <a:rPr lang="en-US" sz="1200" dirty="0"/>
              <a:t>            } while (</a:t>
            </a:r>
            <a:r>
              <a:rPr lang="en-US" sz="1200" dirty="0" err="1"/>
              <a:t>pntr</a:t>
            </a:r>
            <a:r>
              <a:rPr lang="en-US" sz="1200" dirty="0"/>
              <a:t> != temp-&gt;child);</a:t>
            </a:r>
          </a:p>
          <a:p>
            <a:r>
              <a:rPr lang="en-US" sz="1200" dirty="0"/>
              <a:t>        }</a:t>
            </a:r>
          </a:p>
        </p:txBody>
      </p:sp>
    </p:spTree>
    <p:extLst>
      <p:ext uri="{BB962C8B-B14F-4D97-AF65-F5344CB8AC3E}">
        <p14:creationId xmlns:p14="http://schemas.microsoft.com/office/powerpoint/2010/main" val="182914172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5"/>
          <p:cNvSpPr txBox="1">
            <a:spLocks noGrp="1"/>
          </p:cNvSpPr>
          <p:nvPr>
            <p:ph type="title"/>
          </p:nvPr>
        </p:nvSpPr>
        <p:spPr>
          <a:xfrm>
            <a:off x="743352" y="-77581"/>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Extragere minim</a:t>
            </a:r>
            <a:r>
              <a:rPr lang="ro-MD"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 Partea II</a:t>
            </a:r>
            <a:endParaRPr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10" name="Google Shape;610;p8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0" algn="l" rtl="0">
              <a:spcBef>
                <a:spcPts val="600"/>
              </a:spcBef>
              <a:spcAft>
                <a:spcPts val="0"/>
              </a:spcAft>
              <a:buNone/>
            </a:pPr>
            <a:endParaRPr sz="1800"/>
          </a:p>
          <a:p>
            <a:pPr marL="457200" lvl="0" indent="0" algn="l" rtl="0">
              <a:spcBef>
                <a:spcPts val="600"/>
              </a:spcBef>
              <a:spcAft>
                <a:spcPts val="0"/>
              </a:spcAft>
              <a:buNone/>
            </a:pPr>
            <a:endParaRPr/>
          </a:p>
        </p:txBody>
      </p:sp>
      <p:sp>
        <p:nvSpPr>
          <p:cNvPr id="2" name="TextBox 1">
            <a:extLst>
              <a:ext uri="{FF2B5EF4-FFF2-40B4-BE49-F238E27FC236}">
                <a16:creationId xmlns:a16="http://schemas.microsoft.com/office/drawing/2014/main" id="{1E4118BD-0BFD-CCD6-B61F-8DF0448A86D4}"/>
              </a:ext>
            </a:extLst>
          </p:cNvPr>
          <p:cNvSpPr txBox="1"/>
          <p:nvPr/>
        </p:nvSpPr>
        <p:spPr>
          <a:xfrm>
            <a:off x="480522" y="891691"/>
            <a:ext cx="7032702" cy="3754874"/>
          </a:xfrm>
          <a:prstGeom prst="rect">
            <a:avLst/>
          </a:prstGeom>
          <a:noFill/>
        </p:spPr>
        <p:txBody>
          <a:bodyPr wrap="square" rtlCol="0">
            <a:spAutoFit/>
          </a:bodyPr>
          <a:lstStyle/>
          <a:p>
            <a:r>
              <a:rPr lang="en-US" dirty="0"/>
              <a:t> </a:t>
            </a:r>
            <a:r>
              <a:rPr lang="en-US" dirty="0">
                <a:solidFill>
                  <a:srgbClr val="00B050"/>
                </a:solidFill>
              </a:rPr>
              <a:t>// </a:t>
            </a:r>
            <a:r>
              <a:rPr lang="en-US" dirty="0" err="1">
                <a:solidFill>
                  <a:srgbClr val="00B050"/>
                </a:solidFill>
              </a:rPr>
              <a:t>Ștergem</a:t>
            </a:r>
            <a:r>
              <a:rPr lang="en-US" dirty="0">
                <a:solidFill>
                  <a:srgbClr val="00B050"/>
                </a:solidFill>
              </a:rPr>
              <a:t> </a:t>
            </a:r>
            <a:r>
              <a:rPr lang="en-US" dirty="0" err="1">
                <a:solidFill>
                  <a:srgbClr val="00B050"/>
                </a:solidFill>
              </a:rPr>
              <a:t>nodul</a:t>
            </a:r>
            <a:r>
              <a:rPr lang="en-US" dirty="0">
                <a:solidFill>
                  <a:srgbClr val="00B050"/>
                </a:solidFill>
              </a:rPr>
              <a:t> minim din </a:t>
            </a:r>
            <a:r>
              <a:rPr lang="en-US" dirty="0" err="1">
                <a:solidFill>
                  <a:srgbClr val="00B050"/>
                </a:solidFill>
              </a:rPr>
              <a:t>lista</a:t>
            </a:r>
            <a:r>
              <a:rPr lang="en-US" dirty="0">
                <a:solidFill>
                  <a:srgbClr val="00B050"/>
                </a:solidFill>
              </a:rPr>
              <a:t> de </a:t>
            </a:r>
            <a:r>
              <a:rPr lang="en-US" dirty="0" err="1">
                <a:solidFill>
                  <a:srgbClr val="00B050"/>
                </a:solidFill>
              </a:rPr>
              <a:t>rădăcini</a:t>
            </a:r>
            <a:endParaRPr lang="en-US" dirty="0">
              <a:solidFill>
                <a:srgbClr val="00B050"/>
              </a:solidFill>
            </a:endParaRPr>
          </a:p>
          <a:p>
            <a:r>
              <a:rPr lang="en-US" dirty="0"/>
              <a:t>        (temp-&gt;left)-&gt;right = temp-&gt;right;</a:t>
            </a:r>
          </a:p>
          <a:p>
            <a:r>
              <a:rPr lang="en-US" dirty="0"/>
              <a:t>        (temp-&gt;right)-&gt;left = temp-&gt;left;</a:t>
            </a:r>
          </a:p>
          <a:p>
            <a:r>
              <a:rPr lang="en-US" dirty="0"/>
              <a:t>        </a:t>
            </a:r>
          </a:p>
          <a:p>
            <a:r>
              <a:rPr lang="en-US" dirty="0">
                <a:solidFill>
                  <a:srgbClr val="00B050"/>
                </a:solidFill>
              </a:rPr>
              <a:t>        // </a:t>
            </a:r>
            <a:r>
              <a:rPr lang="en-US" dirty="0" err="1">
                <a:solidFill>
                  <a:srgbClr val="00B050"/>
                </a:solidFill>
              </a:rPr>
              <a:t>Actualizăm</a:t>
            </a:r>
            <a:r>
              <a:rPr lang="en-US" dirty="0">
                <a:solidFill>
                  <a:srgbClr val="00B050"/>
                </a:solidFill>
              </a:rPr>
              <a:t> </a:t>
            </a:r>
            <a:r>
              <a:rPr lang="en-US" dirty="0" err="1">
                <a:solidFill>
                  <a:srgbClr val="00B050"/>
                </a:solidFill>
              </a:rPr>
              <a:t>nodul</a:t>
            </a:r>
            <a:r>
              <a:rPr lang="en-US" dirty="0">
                <a:solidFill>
                  <a:srgbClr val="00B050"/>
                </a:solidFill>
              </a:rPr>
              <a:t> minim</a:t>
            </a:r>
          </a:p>
          <a:p>
            <a:r>
              <a:rPr lang="en-US" dirty="0"/>
              <a:t>        mini = temp-&gt;right;</a:t>
            </a:r>
          </a:p>
          <a:p>
            <a:r>
              <a:rPr lang="en-US" dirty="0"/>
              <a:t>        if (temp == temp-&gt;right &amp;&amp; temp-&gt;child == NULL)</a:t>
            </a:r>
          </a:p>
          <a:p>
            <a:r>
              <a:rPr lang="en-US" dirty="0"/>
              <a:t>            mini = NULL;</a:t>
            </a:r>
          </a:p>
          <a:p>
            <a:r>
              <a:rPr lang="en-US" dirty="0"/>
              <a:t>        else {</a:t>
            </a:r>
          </a:p>
          <a:p>
            <a:r>
              <a:rPr lang="en-US" dirty="0"/>
              <a:t>            mini = temp-&gt;right;</a:t>
            </a:r>
          </a:p>
          <a:p>
            <a:r>
              <a:rPr lang="en-US" dirty="0">
                <a:solidFill>
                  <a:srgbClr val="00B050"/>
                </a:solidFill>
              </a:rPr>
              <a:t>            // </a:t>
            </a:r>
            <a:r>
              <a:rPr lang="en-US" dirty="0" err="1">
                <a:solidFill>
                  <a:srgbClr val="00B050"/>
                </a:solidFill>
              </a:rPr>
              <a:t>Consolidăm</a:t>
            </a:r>
            <a:r>
              <a:rPr lang="en-US" dirty="0">
                <a:solidFill>
                  <a:srgbClr val="00B050"/>
                </a:solidFill>
              </a:rPr>
              <a:t> heap-</a:t>
            </a:r>
            <a:r>
              <a:rPr lang="en-US" dirty="0" err="1">
                <a:solidFill>
                  <a:srgbClr val="00B050"/>
                </a:solidFill>
              </a:rPr>
              <a:t>ul</a:t>
            </a:r>
            <a:endParaRPr lang="en-US" dirty="0">
              <a:solidFill>
                <a:srgbClr val="00B050"/>
              </a:solidFill>
            </a:endParaRPr>
          </a:p>
          <a:p>
            <a:r>
              <a:rPr lang="en-US" dirty="0"/>
              <a:t>            Consolidate();</a:t>
            </a:r>
          </a:p>
          <a:p>
            <a:r>
              <a:rPr lang="en-US" dirty="0"/>
              <a:t>        }</a:t>
            </a:r>
          </a:p>
          <a:p>
            <a:r>
              <a:rPr lang="en-US" dirty="0">
                <a:solidFill>
                  <a:srgbClr val="00B050"/>
                </a:solidFill>
              </a:rPr>
              <a:t>        // </a:t>
            </a:r>
            <a:r>
              <a:rPr lang="en-US" dirty="0" err="1">
                <a:solidFill>
                  <a:srgbClr val="00B050"/>
                </a:solidFill>
              </a:rPr>
              <a:t>Scădem</a:t>
            </a:r>
            <a:r>
              <a:rPr lang="en-US" dirty="0">
                <a:solidFill>
                  <a:srgbClr val="00B050"/>
                </a:solidFill>
              </a:rPr>
              <a:t> </a:t>
            </a:r>
            <a:r>
              <a:rPr lang="en-US" dirty="0" err="1">
                <a:solidFill>
                  <a:srgbClr val="00B050"/>
                </a:solidFill>
              </a:rPr>
              <a:t>numărul</a:t>
            </a:r>
            <a:r>
              <a:rPr lang="en-US" dirty="0">
                <a:solidFill>
                  <a:srgbClr val="00B050"/>
                </a:solidFill>
              </a:rPr>
              <a:t> de </a:t>
            </a:r>
            <a:r>
              <a:rPr lang="en-US" dirty="0" err="1">
                <a:solidFill>
                  <a:srgbClr val="00B050"/>
                </a:solidFill>
              </a:rPr>
              <a:t>noduri</a:t>
            </a:r>
            <a:r>
              <a:rPr lang="en-US" dirty="0">
                <a:solidFill>
                  <a:srgbClr val="00B050"/>
                </a:solidFill>
              </a:rPr>
              <a:t> din heap</a:t>
            </a:r>
          </a:p>
          <a:p>
            <a:r>
              <a:rPr lang="en-US" dirty="0"/>
              <a:t>        </a:t>
            </a:r>
            <a:r>
              <a:rPr lang="en-US" dirty="0" err="1"/>
              <a:t>no_of_nodes</a:t>
            </a:r>
            <a:r>
              <a:rPr lang="en-US" dirty="0"/>
              <a:t>--;</a:t>
            </a:r>
          </a:p>
          <a:p>
            <a:r>
              <a:rPr lang="en-US" dirty="0"/>
              <a:t>    }</a:t>
            </a:r>
          </a:p>
          <a:p>
            <a:r>
              <a:rPr lang="en-US" dirty="0"/>
              <a:t>}</a:t>
            </a:r>
          </a:p>
        </p:txBody>
      </p:sp>
    </p:spTree>
    <p:extLst>
      <p:ext uri="{BB962C8B-B14F-4D97-AF65-F5344CB8AC3E}">
        <p14:creationId xmlns:p14="http://schemas.microsoft.com/office/powerpoint/2010/main" val="374783354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3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p>
        </p:txBody>
      </p:sp>
      <p:pic>
        <p:nvPicPr>
          <p:cNvPr id="270" name="Google Shape;270;p36"/>
          <p:cNvPicPr preferRelativeResize="0"/>
          <p:nvPr/>
        </p:nvPicPr>
        <p:blipFill>
          <a:blip r:embed="rId3">
            <a:alphaModFix/>
          </a:blip>
          <a:stretch>
            <a:fillRect/>
          </a:stretch>
        </p:blipFill>
        <p:spPr>
          <a:xfrm>
            <a:off x="221375" y="1874375"/>
            <a:ext cx="5591175" cy="1176578"/>
          </a:xfrm>
          <a:prstGeom prst="rect">
            <a:avLst/>
          </a:prstGeom>
          <a:noFill/>
          <a:ln>
            <a:noFill/>
          </a:ln>
        </p:spPr>
      </p:pic>
      <p:pic>
        <p:nvPicPr>
          <p:cNvPr id="271" name="Google Shape;271;p36"/>
          <p:cNvPicPr preferRelativeResize="0"/>
          <p:nvPr/>
        </p:nvPicPr>
        <p:blipFill>
          <a:blip r:embed="rId4">
            <a:alphaModFix/>
          </a:blip>
          <a:stretch>
            <a:fillRect/>
          </a:stretch>
        </p:blipFill>
        <p:spPr>
          <a:xfrm>
            <a:off x="221363" y="788525"/>
            <a:ext cx="5591175" cy="1085850"/>
          </a:xfrm>
          <a:prstGeom prst="rect">
            <a:avLst/>
          </a:prstGeom>
          <a:noFill/>
          <a:ln>
            <a:noFill/>
          </a:ln>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Google Shape;276;p37"/>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p>
        </p:txBody>
      </p:sp>
      <p:sp>
        <p:nvSpPr>
          <p:cNvPr id="277" name="Google Shape;277;p37"/>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a:p>
          <a:p>
            <a:pPr marL="457200" lvl="0" indent="0" algn="l" rtl="0">
              <a:spcBef>
                <a:spcPts val="600"/>
              </a:spcBef>
              <a:spcAft>
                <a:spcPts val="0"/>
              </a:spcAft>
              <a:buNone/>
            </a:pPr>
            <a:endParaRPr/>
          </a:p>
        </p:txBody>
      </p:sp>
      <p:pic>
        <p:nvPicPr>
          <p:cNvPr id="278" name="Google Shape;278;p37"/>
          <p:cNvPicPr preferRelativeResize="0"/>
          <p:nvPr/>
        </p:nvPicPr>
        <p:blipFill>
          <a:blip r:embed="rId3">
            <a:alphaModFix/>
          </a:blip>
          <a:stretch>
            <a:fillRect/>
          </a:stretch>
        </p:blipFill>
        <p:spPr>
          <a:xfrm>
            <a:off x="221363" y="788513"/>
            <a:ext cx="5476875" cy="1152525"/>
          </a:xfrm>
          <a:prstGeom prst="rect">
            <a:avLst/>
          </a:prstGeom>
          <a:noFill/>
          <a:ln>
            <a:noFill/>
          </a:ln>
        </p:spPr>
      </p:pic>
      <p:pic>
        <p:nvPicPr>
          <p:cNvPr id="279" name="Google Shape;279;p37"/>
          <p:cNvPicPr preferRelativeResize="0"/>
          <p:nvPr/>
        </p:nvPicPr>
        <p:blipFill>
          <a:blip r:embed="rId4">
            <a:alphaModFix/>
          </a:blip>
          <a:stretch>
            <a:fillRect/>
          </a:stretch>
        </p:blipFill>
        <p:spPr>
          <a:xfrm>
            <a:off x="240425" y="3131676"/>
            <a:ext cx="5438774" cy="1437606"/>
          </a:xfrm>
          <a:prstGeom prst="rect">
            <a:avLst/>
          </a:prstGeom>
          <a:noFill/>
          <a:ln>
            <a:noFill/>
          </a:ln>
        </p:spPr>
      </p:pic>
      <p:pic>
        <p:nvPicPr>
          <p:cNvPr id="280" name="Google Shape;280;p37"/>
          <p:cNvPicPr preferRelativeResize="0"/>
          <p:nvPr/>
        </p:nvPicPr>
        <p:blipFill>
          <a:blip r:embed="rId5">
            <a:alphaModFix/>
          </a:blip>
          <a:stretch>
            <a:fillRect/>
          </a:stretch>
        </p:blipFill>
        <p:spPr>
          <a:xfrm>
            <a:off x="240413" y="1941050"/>
            <a:ext cx="5438775" cy="1190625"/>
          </a:xfrm>
          <a:prstGeom prst="rect">
            <a:avLst/>
          </a:prstGeom>
          <a:noFill/>
          <a:ln>
            <a:noFill/>
          </a:ln>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p>
        </p:txBody>
      </p:sp>
      <p:pic>
        <p:nvPicPr>
          <p:cNvPr id="286" name="Google Shape;286;p38"/>
          <p:cNvPicPr preferRelativeResize="0"/>
          <p:nvPr/>
        </p:nvPicPr>
        <p:blipFill>
          <a:blip r:embed="rId3">
            <a:alphaModFix/>
          </a:blip>
          <a:stretch>
            <a:fillRect/>
          </a:stretch>
        </p:blipFill>
        <p:spPr>
          <a:xfrm>
            <a:off x="319438" y="894300"/>
            <a:ext cx="5153025" cy="1362075"/>
          </a:xfrm>
          <a:prstGeom prst="rect">
            <a:avLst/>
          </a:prstGeom>
          <a:noFill/>
          <a:ln>
            <a:noFill/>
          </a:ln>
        </p:spPr>
      </p:pic>
      <p:pic>
        <p:nvPicPr>
          <p:cNvPr id="287" name="Google Shape;287;p38"/>
          <p:cNvPicPr preferRelativeResize="0"/>
          <p:nvPr/>
        </p:nvPicPr>
        <p:blipFill>
          <a:blip r:embed="rId4">
            <a:alphaModFix/>
          </a:blip>
          <a:stretch>
            <a:fillRect/>
          </a:stretch>
        </p:blipFill>
        <p:spPr>
          <a:xfrm>
            <a:off x="319450" y="2256375"/>
            <a:ext cx="5153025" cy="1435142"/>
          </a:xfrm>
          <a:prstGeom prst="rect">
            <a:avLst/>
          </a:prstGeom>
          <a:noFill/>
          <a:ln>
            <a:noFill/>
          </a:ln>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highlight>
                <a:srgbClr val="FFFFFF"/>
              </a:highlight>
            </a:endParaRPr>
          </a:p>
        </p:txBody>
      </p:sp>
      <p:pic>
        <p:nvPicPr>
          <p:cNvPr id="293" name="Google Shape;293;p39"/>
          <p:cNvPicPr preferRelativeResize="0"/>
          <p:nvPr/>
        </p:nvPicPr>
        <p:blipFill>
          <a:blip r:embed="rId3">
            <a:alphaModFix/>
          </a:blip>
          <a:stretch>
            <a:fillRect/>
          </a:stretch>
        </p:blipFill>
        <p:spPr>
          <a:xfrm>
            <a:off x="306913" y="915288"/>
            <a:ext cx="5095875" cy="1419225"/>
          </a:xfrm>
          <a:prstGeom prst="rect">
            <a:avLst/>
          </a:prstGeom>
          <a:noFill/>
          <a:ln>
            <a:noFill/>
          </a:ln>
        </p:spPr>
      </p:pic>
      <p:pic>
        <p:nvPicPr>
          <p:cNvPr id="294" name="Google Shape;294;p39"/>
          <p:cNvPicPr preferRelativeResize="0"/>
          <p:nvPr/>
        </p:nvPicPr>
        <p:blipFill>
          <a:blip r:embed="rId4">
            <a:alphaModFix/>
          </a:blip>
          <a:stretch>
            <a:fillRect/>
          </a:stretch>
        </p:blipFill>
        <p:spPr>
          <a:xfrm>
            <a:off x="306913" y="3001600"/>
            <a:ext cx="5029200" cy="1495425"/>
          </a:xfrm>
          <a:prstGeom prst="rect">
            <a:avLst/>
          </a:prstGeom>
          <a:noFill/>
          <a:ln>
            <a:noFill/>
          </a:ln>
        </p:spPr>
      </p:pic>
      <p:pic>
        <p:nvPicPr>
          <p:cNvPr id="295" name="Google Shape;295;p39"/>
          <p:cNvPicPr preferRelativeResize="0"/>
          <p:nvPr/>
        </p:nvPicPr>
        <p:blipFill>
          <a:blip r:embed="rId5">
            <a:alphaModFix/>
          </a:blip>
          <a:stretch>
            <a:fillRect/>
          </a:stretch>
        </p:blipFill>
        <p:spPr>
          <a:xfrm>
            <a:off x="6489363" y="1933575"/>
            <a:ext cx="2209800" cy="1276350"/>
          </a:xfrm>
          <a:prstGeom prst="rect">
            <a:avLst/>
          </a:prstGeom>
          <a:noFill/>
          <a:ln>
            <a:noFill/>
          </a:ln>
        </p:spPr>
      </p:pic>
      <p:sp>
        <p:nvSpPr>
          <p:cNvPr id="296" name="Google Shape;296;p39"/>
          <p:cNvSpPr/>
          <p:nvPr/>
        </p:nvSpPr>
        <p:spPr>
          <a:xfrm>
            <a:off x="6569575" y="-216012"/>
            <a:ext cx="2393700" cy="1363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8232375" y="4129375"/>
            <a:ext cx="466800" cy="210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7474650" y="4245825"/>
            <a:ext cx="311100" cy="171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7128475" y="3828500"/>
            <a:ext cx="567900" cy="171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highlight>
                <a:srgbClr val="FFFFFF"/>
              </a:highlight>
            </a:endParaRPr>
          </a:p>
        </p:txBody>
      </p:sp>
      <p:sp>
        <p:nvSpPr>
          <p:cNvPr id="305" name="Google Shape;305;p4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b="1" dirty="0"/>
              <a:t>Complexitate?</a:t>
            </a:r>
            <a:endParaRPr lang="ro-MD" b="1" dirty="0"/>
          </a:p>
          <a:p>
            <a:pPr lvl="1">
              <a:spcBef>
                <a:spcPts val="1000"/>
              </a:spcBef>
            </a:pPr>
            <a:r>
              <a:rPr lang="pt-BR" dirty="0"/>
              <a:t>O(n) pentru prima</a:t>
            </a:r>
          </a:p>
          <a:p>
            <a:pPr lvl="1">
              <a:spcBef>
                <a:spcPts val="1000"/>
              </a:spcBef>
            </a:pPr>
            <a:r>
              <a:rPr lang="pt-BR" dirty="0"/>
              <a:t>O(?) pentru următoarele, dacă nu facem alte operații</a:t>
            </a:r>
          </a:p>
          <a:p>
            <a:pPr marL="457200" lvl="0" indent="-336550" algn="l" rtl="0">
              <a:spcBef>
                <a:spcPts val="600"/>
              </a:spcBef>
              <a:spcAft>
                <a:spcPts val="0"/>
              </a:spcAft>
              <a:buSzPts val="1700"/>
              <a:buChar char="○"/>
            </a:pPr>
            <a:endParaRPr b="1" dirty="0"/>
          </a:p>
          <a:p>
            <a:pPr marL="457200" lvl="0" indent="0" algn="l" rtl="0">
              <a:spcBef>
                <a:spcPts val="600"/>
              </a:spcBef>
              <a:spcAft>
                <a:spcPts val="0"/>
              </a:spcAft>
              <a:buNone/>
            </a:pP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Effect transition="in" filter="fade">
                                      <p:cBhvr>
                                        <p:cTn id="7" dur="500"/>
                                        <p:tgtEl>
                                          <p:spTgt spid="3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xEl>
                                              <p:pRg st="1" end="1"/>
                                            </p:txEl>
                                          </p:spTgt>
                                        </p:tgtEl>
                                        <p:attrNameLst>
                                          <p:attrName>style.visibility</p:attrName>
                                        </p:attrNameLst>
                                      </p:cBhvr>
                                      <p:to>
                                        <p:strVal val="visible"/>
                                      </p:to>
                                    </p:set>
                                    <p:animEffect transition="in" filter="fade">
                                      <p:cBhvr>
                                        <p:cTn id="12" dur="500"/>
                                        <p:tgtEl>
                                          <p:spTgt spid="3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5">
                                            <p:txEl>
                                              <p:pRg st="2" end="2"/>
                                            </p:txEl>
                                          </p:spTgt>
                                        </p:tgtEl>
                                        <p:attrNameLst>
                                          <p:attrName>style.visibility</p:attrName>
                                        </p:attrNameLst>
                                      </p:cBhvr>
                                      <p:to>
                                        <p:strVal val="visible"/>
                                      </p:to>
                                    </p:set>
                                    <p:animEffect transition="in" filter="fade">
                                      <p:cBhvr>
                                        <p:cTn id="17" dur="500"/>
                                        <p:tgtEl>
                                          <p:spTgt spid="3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Extragere minim</a:t>
            </a:r>
            <a:endParaRPr/>
          </a:p>
        </p:txBody>
      </p:sp>
      <p:sp>
        <p:nvSpPr>
          <p:cNvPr id="317" name="Google Shape;317;p42"/>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dirty="0"/>
              <a:t>Complexitate:</a:t>
            </a:r>
            <a:endParaRPr dirty="0"/>
          </a:p>
          <a:p>
            <a:pPr marL="914400" lvl="1" indent="-336550" algn="l" rtl="0">
              <a:spcBef>
                <a:spcPts val="1000"/>
              </a:spcBef>
              <a:spcAft>
                <a:spcPts val="0"/>
              </a:spcAft>
              <a:buSzPts val="1700"/>
              <a:buChar char="□"/>
            </a:pPr>
            <a:r>
              <a:rPr lang="en" dirty="0"/>
              <a:t>O(n) pentru prima</a:t>
            </a:r>
            <a:endParaRPr dirty="0"/>
          </a:p>
          <a:p>
            <a:pPr marL="914400" lvl="1" indent="-336550" algn="l" rtl="0">
              <a:spcBef>
                <a:spcPts val="1000"/>
              </a:spcBef>
              <a:spcAft>
                <a:spcPts val="0"/>
              </a:spcAft>
              <a:buSzPts val="1700"/>
              <a:buChar char="□"/>
            </a:pPr>
            <a:r>
              <a:rPr lang="en" dirty="0"/>
              <a:t>O(log n) pentru următoarele, dacă nu facem alte operații</a:t>
            </a:r>
            <a:endParaRPr dirty="0"/>
          </a:p>
          <a:p>
            <a:pPr marL="914400" lvl="1" indent="-336550" algn="l" rtl="0">
              <a:spcBef>
                <a:spcPts val="1000"/>
              </a:spcBef>
              <a:spcAft>
                <a:spcPts val="0"/>
              </a:spcAft>
              <a:buSzPts val="1700"/>
              <a:buChar char="□"/>
            </a:pPr>
            <a:r>
              <a:rPr lang="en" dirty="0"/>
              <a:t>O(log n) amortizat</a:t>
            </a:r>
            <a:endParaRPr dirty="0"/>
          </a:p>
          <a:p>
            <a:pPr marL="914400" lvl="1" indent="-336550" algn="l" rtl="0">
              <a:spcBef>
                <a:spcPts val="1000"/>
              </a:spcBef>
              <a:spcAft>
                <a:spcPts val="0"/>
              </a:spcAft>
              <a:buSzPts val="1700"/>
              <a:buChar char="□"/>
            </a:pPr>
            <a:r>
              <a:rPr lang="en" dirty="0"/>
              <a:t>Pentru mai multe detalii despre complexitate</a:t>
            </a:r>
            <a:r>
              <a:rPr lang="ro-MD" dirty="0"/>
              <a:t>,</a:t>
            </a:r>
            <a:r>
              <a:rPr lang="en" dirty="0"/>
              <a:t> urmăriți </a:t>
            </a:r>
            <a:r>
              <a:rPr lang="en" u="sng" dirty="0">
                <a:solidFill>
                  <a:schemeClr val="hlink"/>
                </a:solidFill>
                <a:hlinkClick r:id="rId3"/>
              </a:rPr>
              <a:t>textul</a:t>
            </a:r>
            <a:endParaRPr dirty="0"/>
          </a:p>
          <a:p>
            <a:pPr marL="0" lvl="0" indent="0" algn="l" rtl="0">
              <a:spcBef>
                <a:spcPts val="1000"/>
              </a:spcBef>
              <a:spcAft>
                <a:spcPts val="0"/>
              </a:spcAft>
              <a:buNone/>
            </a:pPr>
            <a:endParaRPr dirty="0"/>
          </a:p>
          <a:p>
            <a:pPr marL="457200" lvl="0" indent="0" algn="l" rtl="0">
              <a:spcBef>
                <a:spcPts val="600"/>
              </a:spcBef>
              <a:spcAft>
                <a:spcPts val="0"/>
              </a:spcAft>
              <a:buNone/>
            </a:pPr>
            <a:endParaRPr dirty="0"/>
          </a:p>
          <a:p>
            <a:pPr marL="457200" lvl="0" indent="0" algn="l" rtl="0">
              <a:spcBef>
                <a:spcPts val="600"/>
              </a:spcBef>
              <a:spcAft>
                <a:spcPts val="0"/>
              </a:spcAft>
              <a:buNone/>
            </a:pP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3" end="3"/>
                                            </p:txEl>
                                          </p:spTgt>
                                        </p:tgtEl>
                                        <p:attrNameLst>
                                          <p:attrName>style.visibility</p:attrName>
                                        </p:attrNameLst>
                                      </p:cBhvr>
                                      <p:to>
                                        <p:strVal val="visible"/>
                                      </p:to>
                                    </p:set>
                                    <p:animEffect transition="in" filter="fade">
                                      <p:cBhvr>
                                        <p:cTn id="7" dur="500"/>
                                        <p:tgtEl>
                                          <p:spTgt spid="31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
                                            <p:txEl>
                                              <p:pRg st="4" end="4"/>
                                            </p:txEl>
                                          </p:spTgt>
                                        </p:tgtEl>
                                        <p:attrNameLst>
                                          <p:attrName>style.visibility</p:attrName>
                                        </p:attrNameLst>
                                      </p:cBhvr>
                                      <p:to>
                                        <p:strVal val="visible"/>
                                      </p:to>
                                    </p:set>
                                    <p:animEffect transition="in" filter="fade">
                                      <p:cBhvr>
                                        <p:cTn id="12" dur="500"/>
                                        <p:tgtEl>
                                          <p:spTgt spid="3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Heapuri Fibonacci</a:t>
            </a:r>
            <a:endParaRPr/>
          </a:p>
        </p:txBody>
      </p:sp>
      <p:sp>
        <p:nvSpPr>
          <p:cNvPr id="68" name="Google Shape;68;p13"/>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b="1" dirty="0"/>
              <a:t>Heapurile Fibonacci</a:t>
            </a:r>
            <a:r>
              <a:rPr lang="en" sz="1400" dirty="0"/>
              <a:t> sunt o colecție de arbori care au proprietatea de ordonare de heap (arborii nu trebuie să fie binomiali).</a:t>
            </a:r>
            <a:br>
              <a:rPr lang="en" sz="1400" dirty="0"/>
            </a:br>
            <a:endParaRPr sz="1400" dirty="0"/>
          </a:p>
          <a:p>
            <a:pPr marL="457200" lvl="0" indent="-317500" algn="l" rtl="0">
              <a:spcBef>
                <a:spcPts val="0"/>
              </a:spcBef>
              <a:spcAft>
                <a:spcPts val="0"/>
              </a:spcAft>
              <a:buSzPts val="1400"/>
              <a:buChar char="○"/>
            </a:pPr>
            <a:r>
              <a:rPr lang="en" sz="1400" dirty="0"/>
              <a:t>Arborii dintr-un heap Fibonacci nu sunt ordonați.</a:t>
            </a:r>
            <a:endParaRPr sz="1400" dirty="0"/>
          </a:p>
          <a:p>
            <a:pPr marL="457200" lvl="0" indent="-317500" algn="l" rtl="0">
              <a:spcBef>
                <a:spcPts val="0"/>
              </a:spcBef>
              <a:spcAft>
                <a:spcPts val="0"/>
              </a:spcAft>
              <a:buSzPts val="1400"/>
              <a:buChar char="○"/>
            </a:pPr>
            <a:r>
              <a:rPr lang="en" sz="1400" dirty="0"/>
              <a:t>Arborii din componență au mărimi puteri ale lui 2. Fiii vor fi arbori de mărime 1,…, k-1, dar nu neapărat sortați de la stânga la dreapta.</a:t>
            </a:r>
            <a:endParaRPr sz="1400" dirty="0"/>
          </a:p>
          <a:p>
            <a:pPr marL="457200" lvl="0" indent="0" algn="l" rtl="0">
              <a:spcBef>
                <a:spcPts val="600"/>
              </a:spcBef>
              <a:spcAft>
                <a:spcPts val="0"/>
              </a:spcAft>
              <a:buNone/>
            </a:pPr>
            <a:endParaRPr sz="1000" dirty="0"/>
          </a:p>
        </p:txBody>
      </p:sp>
      <p:pic>
        <p:nvPicPr>
          <p:cNvPr id="4" name="Google Shape;74;p14">
            <a:extLst>
              <a:ext uri="{FF2B5EF4-FFF2-40B4-BE49-F238E27FC236}">
                <a16:creationId xmlns:a16="http://schemas.microsoft.com/office/drawing/2014/main" id="{37527D7A-06F9-2AB5-1D56-C37C87A684B4}"/>
              </a:ext>
            </a:extLst>
          </p:cNvPr>
          <p:cNvPicPr preferRelativeResize="0"/>
          <p:nvPr/>
        </p:nvPicPr>
        <p:blipFill>
          <a:blip r:embed="rId3">
            <a:alphaModFix/>
          </a:blip>
          <a:stretch>
            <a:fillRect/>
          </a:stretch>
        </p:blipFill>
        <p:spPr>
          <a:xfrm>
            <a:off x="285349" y="2487925"/>
            <a:ext cx="4011588" cy="2457450"/>
          </a:xfrm>
          <a:prstGeom prst="rect">
            <a:avLst/>
          </a:prstGeom>
          <a:ln>
            <a:noFill/>
          </a:ln>
          <a:effectLst>
            <a:outerShdw blurRad="292100" dist="139700" dir="2700000" algn="tl" rotWithShape="0">
              <a:srgbClr val="333333">
                <a:alpha val="65000"/>
              </a:srgbClr>
            </a:outerShdw>
          </a:effectLst>
        </p:spPr>
      </p:pic>
      <p:pic>
        <p:nvPicPr>
          <p:cNvPr id="5" name="Google Shape;76;p14">
            <a:extLst>
              <a:ext uri="{FF2B5EF4-FFF2-40B4-BE49-F238E27FC236}">
                <a16:creationId xmlns:a16="http://schemas.microsoft.com/office/drawing/2014/main" id="{39429710-CFF8-D9F2-8A11-2C12863E70CE}"/>
              </a:ext>
            </a:extLst>
          </p:cNvPr>
          <p:cNvPicPr preferRelativeResize="0"/>
          <p:nvPr/>
        </p:nvPicPr>
        <p:blipFill>
          <a:blip r:embed="rId4">
            <a:alphaModFix/>
          </a:blip>
          <a:stretch>
            <a:fillRect/>
          </a:stretch>
        </p:blipFill>
        <p:spPr>
          <a:xfrm>
            <a:off x="4572000" y="2487925"/>
            <a:ext cx="4419600" cy="2457450"/>
          </a:xfrm>
          <a:prstGeom prst="rect">
            <a:avLst/>
          </a:prstGeom>
          <a:ln>
            <a:noFill/>
          </a:ln>
          <a:effectLst>
            <a:outerShdw blurRad="292100" dist="139700" dir="2700000" algn="tl" rotWithShape="0">
              <a:srgbClr val="333333">
                <a:alpha val="65000"/>
              </a:srgbClr>
            </a:outerShdw>
          </a:effectLst>
        </p:spPr>
      </p:pic>
      <p:cxnSp>
        <p:nvCxnSpPr>
          <p:cNvPr id="6" name="Google Shape;77;p14">
            <a:extLst>
              <a:ext uri="{FF2B5EF4-FFF2-40B4-BE49-F238E27FC236}">
                <a16:creationId xmlns:a16="http://schemas.microsoft.com/office/drawing/2014/main" id="{237D0C9D-E855-22FF-AEB9-F69B38325FA7}"/>
              </a:ext>
            </a:extLst>
          </p:cNvPr>
          <p:cNvCxnSpPr/>
          <p:nvPr/>
        </p:nvCxnSpPr>
        <p:spPr>
          <a:xfrm>
            <a:off x="4459975" y="2631550"/>
            <a:ext cx="17100" cy="2170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Utilitate</a:t>
            </a:r>
            <a:endParaRPr/>
          </a:p>
        </p:txBody>
      </p:sp>
      <p:sp>
        <p:nvSpPr>
          <p:cNvPr id="323" name="Google Shape;323;p43"/>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t>Dijkstra (nu ați f</a:t>
            </a:r>
            <a:r>
              <a:rPr lang="ro-MD" dirty="0"/>
              <a:t>ă</a:t>
            </a:r>
            <a:r>
              <a:rPr lang="en" dirty="0"/>
              <a:t>cut oficial, nu? e timp :) ):</a:t>
            </a:r>
            <a:endParaRPr dirty="0"/>
          </a:p>
          <a:p>
            <a:pPr marL="457200" lvl="0" indent="-336550" algn="l" rtl="0">
              <a:spcBef>
                <a:spcPts val="1000"/>
              </a:spcBef>
              <a:spcAft>
                <a:spcPts val="0"/>
              </a:spcAft>
              <a:buSzPts val="1700"/>
              <a:buChar char="○"/>
            </a:pPr>
            <a:r>
              <a:rPr lang="en" dirty="0"/>
              <a:t>Cu matrice de adiacență: O(n</a:t>
            </a:r>
            <a:r>
              <a:rPr lang="en" baseline="30000" dirty="0"/>
              <a:t>2</a:t>
            </a:r>
            <a:r>
              <a:rPr lang="en" dirty="0"/>
              <a:t>)</a:t>
            </a:r>
            <a:endParaRPr dirty="0"/>
          </a:p>
          <a:p>
            <a:pPr marL="457200" lvl="0" indent="-336550" algn="l" rtl="0">
              <a:spcBef>
                <a:spcPts val="1000"/>
              </a:spcBef>
              <a:spcAft>
                <a:spcPts val="0"/>
              </a:spcAft>
              <a:buSzPts val="1700"/>
              <a:buChar char="○"/>
            </a:pPr>
            <a:r>
              <a:rPr lang="en" dirty="0"/>
              <a:t>Cu heapuri binare O(m log n)</a:t>
            </a:r>
            <a:endParaRPr dirty="0"/>
          </a:p>
          <a:p>
            <a:pPr marL="457200" lvl="0" indent="-336550" algn="l" rtl="0">
              <a:spcBef>
                <a:spcPts val="1000"/>
              </a:spcBef>
              <a:spcAft>
                <a:spcPts val="0"/>
              </a:spcAft>
              <a:buSzPts val="1700"/>
              <a:buChar char="○"/>
            </a:pPr>
            <a:r>
              <a:rPr lang="en" dirty="0"/>
              <a:t>Cu heapuri fibonacci O(m + n log n)</a:t>
            </a:r>
            <a:endParaRPr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4"/>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Temă?</a:t>
            </a:r>
            <a:endParaRPr/>
          </a:p>
        </p:txBody>
      </p:sp>
      <p:sp>
        <p:nvSpPr>
          <p:cNvPr id="329" name="Google Shape;329;p44"/>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600"/>
              </a:spcBef>
              <a:spcAft>
                <a:spcPts val="0"/>
              </a:spcAft>
              <a:buSzPts val="1700"/>
              <a:buChar char="○"/>
            </a:pPr>
            <a:r>
              <a:rPr lang="en"/>
              <a:t>Cine s-a gândit la problemă?</a:t>
            </a:r>
            <a:endParaRPr/>
          </a:p>
          <a:p>
            <a:pPr marL="457200" lvl="0" indent="-336550" algn="l" rtl="0">
              <a:lnSpc>
                <a:spcPct val="200000"/>
              </a:lnSpc>
              <a:spcBef>
                <a:spcPts val="0"/>
              </a:spcBef>
              <a:spcAft>
                <a:spcPts val="0"/>
              </a:spcAft>
              <a:buSzPts val="1700"/>
              <a:buChar char="○"/>
            </a:pPr>
            <a:r>
              <a:rPr lang="en"/>
              <a:t>Cine a trimis soluții ?</a:t>
            </a:r>
            <a:endParaRPr/>
          </a:p>
          <a:p>
            <a:pPr marL="914400" lvl="0" indent="0" algn="l" rtl="0">
              <a:spcBef>
                <a:spcPts val="600"/>
              </a:spcBef>
              <a:spcAft>
                <a:spcPts val="0"/>
              </a:spcAft>
              <a:buNone/>
            </a:pPr>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Temă</a:t>
            </a:r>
            <a:endParaRPr/>
          </a:p>
        </p:txBody>
      </p:sp>
      <p:sp>
        <p:nvSpPr>
          <p:cNvPr id="335" name="Google Shape;335;p4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Interclasarea optimală a mai multor șiruri.</a:t>
            </a:r>
            <a:endParaRPr dirty="0"/>
          </a:p>
          <a:p>
            <a:pPr marL="0" lvl="0" indent="0" algn="l" rtl="0">
              <a:spcBef>
                <a:spcPts val="600"/>
              </a:spcBef>
              <a:spcAft>
                <a:spcPts val="0"/>
              </a:spcAft>
              <a:buNone/>
            </a:pPr>
            <a:r>
              <a:rPr lang="en" dirty="0"/>
              <a:t>Ex: 3 șiruri de lungimi 10, 40 și 90</a:t>
            </a:r>
            <a:endParaRPr dirty="0"/>
          </a:p>
          <a:p>
            <a:pPr marL="0" lvl="0" indent="0" algn="l" rtl="0">
              <a:spcBef>
                <a:spcPts val="600"/>
              </a:spcBef>
              <a:spcAft>
                <a:spcPts val="0"/>
              </a:spcAft>
              <a:buNone/>
            </a:pPr>
            <a:r>
              <a:rPr lang="en" dirty="0"/>
              <a:t>Interclasarea lui 10 cu 90 </a:t>
            </a:r>
            <a:r>
              <a:rPr lang="en" sz="1800" b="1" dirty="0"/>
              <a:t>→</a:t>
            </a:r>
            <a:r>
              <a:rPr lang="en" dirty="0"/>
              <a:t> mă costă 100.    100 + 40 </a:t>
            </a:r>
            <a:r>
              <a:rPr lang="en" sz="1800" b="1" dirty="0"/>
              <a:t>→</a:t>
            </a:r>
            <a:r>
              <a:rPr lang="en" dirty="0"/>
              <a:t> 140	Total: 240</a:t>
            </a:r>
            <a:endParaRPr dirty="0"/>
          </a:p>
          <a:p>
            <a:pPr marL="0" lvl="0" indent="0" algn="l" rtl="0">
              <a:spcBef>
                <a:spcPts val="600"/>
              </a:spcBef>
              <a:spcAft>
                <a:spcPts val="0"/>
              </a:spcAft>
              <a:buNone/>
            </a:pPr>
            <a:r>
              <a:rPr lang="en" dirty="0"/>
              <a:t>Interclasarea lui 10 cu 40 </a:t>
            </a:r>
            <a:r>
              <a:rPr lang="en" sz="1800" b="1" dirty="0"/>
              <a:t>→</a:t>
            </a:r>
            <a:r>
              <a:rPr lang="en" dirty="0"/>
              <a:t> mă costă 50.        50 + 90 </a:t>
            </a:r>
            <a:r>
              <a:rPr lang="en" sz="1800" b="1" dirty="0"/>
              <a:t>→</a:t>
            </a:r>
            <a:r>
              <a:rPr lang="en" dirty="0"/>
              <a:t> 140         	Total: 180</a:t>
            </a:r>
            <a:endParaRPr dirty="0"/>
          </a:p>
          <a:p>
            <a:pPr marL="0" lvl="0" indent="0" algn="l" rtl="0">
              <a:spcBef>
                <a:spcPts val="600"/>
              </a:spcBef>
              <a:spcAft>
                <a:spcPts val="0"/>
              </a:spcAft>
              <a:buNone/>
            </a:pPr>
            <a:r>
              <a:rPr lang="en" dirty="0"/>
              <a:t>Interclasarea lui 40 cu 90 </a:t>
            </a:r>
            <a:r>
              <a:rPr lang="en" sz="1800" b="1" dirty="0"/>
              <a:t>→</a:t>
            </a:r>
            <a:r>
              <a:rPr lang="en" dirty="0"/>
              <a:t> mă costă 130.    130 + 10 </a:t>
            </a:r>
            <a:r>
              <a:rPr lang="en" sz="1800" b="1" dirty="0"/>
              <a:t>→ </a:t>
            </a:r>
            <a:r>
              <a:rPr lang="en" dirty="0"/>
              <a:t>140      	Total: 270</a:t>
            </a:r>
            <a:endParaRPr dirty="0"/>
          </a:p>
          <a:p>
            <a:pPr marL="0" lvl="0" indent="0" algn="ctr" rtl="0">
              <a:spcBef>
                <a:spcPts val="600"/>
              </a:spcBef>
              <a:spcAft>
                <a:spcPts val="0"/>
              </a:spcAft>
              <a:buNone/>
            </a:pPr>
            <a:endParaRPr b="1" i="1"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Discuție Temă</a:t>
            </a:r>
            <a:endParaRPr/>
          </a:p>
        </p:txBody>
      </p:sp>
      <p:sp>
        <p:nvSpPr>
          <p:cNvPr id="341" name="Google Shape;341;p46"/>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dirty="0"/>
              <a:t>Cum </a:t>
            </a:r>
            <a:r>
              <a:rPr lang="en" u="sng" dirty="0">
                <a:solidFill>
                  <a:schemeClr val="hlink"/>
                </a:solidFill>
                <a:hlinkClick r:id="rId3"/>
              </a:rPr>
              <a:t>rezolvăm</a:t>
            </a:r>
            <a:r>
              <a:rPr lang="en" dirty="0"/>
              <a:t> ?</a:t>
            </a:r>
            <a:endParaRPr dirty="0"/>
          </a:p>
          <a:p>
            <a:pPr marL="457200" lvl="0" indent="-336550" algn="l" rtl="0">
              <a:spcBef>
                <a:spcPts val="0"/>
              </a:spcBef>
              <a:spcAft>
                <a:spcPts val="0"/>
              </a:spcAft>
              <a:buSzPts val="1700"/>
              <a:buChar char="○"/>
            </a:pPr>
            <a:r>
              <a:rPr lang="en" dirty="0"/>
              <a:t>La fiecare pas, trebuie să alegem cele mai mici 2 elemente</a:t>
            </a:r>
            <a:endParaRPr dirty="0"/>
          </a:p>
          <a:p>
            <a:pPr marL="457200" lvl="0" indent="-336550" algn="l" rtl="0">
              <a:spcBef>
                <a:spcPts val="0"/>
              </a:spcBef>
              <a:spcAft>
                <a:spcPts val="0"/>
              </a:spcAft>
              <a:buSzPts val="1700"/>
              <a:buChar char="○"/>
            </a:pPr>
            <a:r>
              <a:rPr lang="en" dirty="0"/>
              <a:t>10 20 30 40 40 60 80</a:t>
            </a:r>
            <a:endParaRPr dirty="0"/>
          </a:p>
          <a:p>
            <a:pPr marL="457200" lvl="0" indent="-336550" algn="l" rtl="0">
              <a:spcBef>
                <a:spcPts val="0"/>
              </a:spcBef>
              <a:spcAft>
                <a:spcPts val="0"/>
              </a:spcAft>
              <a:buSzPts val="1700"/>
              <a:buChar char="○"/>
            </a:pPr>
            <a:r>
              <a:rPr lang="en" dirty="0"/>
              <a:t>Optim (10 cu 20) cu 30, 40 cu 40, 60 (primele 3) cu 80 ultimele 2 etc.</a:t>
            </a:r>
            <a:endParaRPr dirty="0"/>
          </a:p>
          <a:p>
            <a:pPr marL="457200" lvl="0" indent="-336550" algn="l" rtl="0">
              <a:spcBef>
                <a:spcPts val="0"/>
              </a:spcBef>
              <a:spcAft>
                <a:spcPts val="0"/>
              </a:spcAft>
              <a:buSzPts val="1700"/>
              <a:buChar char="○"/>
            </a:pPr>
            <a:r>
              <a:rPr lang="en" dirty="0"/>
              <a:t>Demonstrație</a:t>
            </a:r>
            <a:r>
              <a:rPr lang="en-US" dirty="0"/>
              <a:t>:</a:t>
            </a:r>
            <a:r>
              <a:rPr lang="en" dirty="0"/>
              <a:t> mai târziu</a:t>
            </a:r>
            <a:endParaRPr dirty="0"/>
          </a:p>
          <a:p>
            <a:pPr marL="914400" lvl="0" indent="0" algn="l" rtl="0">
              <a:spcBef>
                <a:spcPts val="600"/>
              </a:spcBef>
              <a:spcAft>
                <a:spcPts val="0"/>
              </a:spcAft>
              <a:buNone/>
            </a:pPr>
            <a:endParaRPr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highlight>
                  <a:schemeClr val="lt1"/>
                </a:highlight>
              </a:rPr>
              <a:t>Discuție Temă</a:t>
            </a:r>
            <a:endParaRPr/>
          </a:p>
        </p:txBody>
      </p:sp>
      <p:sp>
        <p:nvSpPr>
          <p:cNvPr id="347" name="Google Shape;347;p47"/>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Complexitate?</a:t>
            </a:r>
          </a:p>
          <a:p>
            <a:pPr marL="742950" lvl="1" indent="-285750">
              <a:buFont typeface="Courier New" panose="02070309020205020404" pitchFamily="49" charset="0"/>
              <a:buChar char="o"/>
            </a:pPr>
            <a:r>
              <a:rPr lang="en-US" dirty="0"/>
              <a:t>O(n</a:t>
            </a:r>
            <a:r>
              <a:rPr lang="en-US" baseline="30000" dirty="0"/>
              <a:t>2</a:t>
            </a:r>
            <a:r>
              <a:rPr lang="en-US" dirty="0"/>
              <a:t>) </a:t>
            </a:r>
            <a:r>
              <a:rPr lang="en-US" dirty="0" err="1"/>
              <a:t>dacă</a:t>
            </a:r>
            <a:r>
              <a:rPr lang="en-US" dirty="0"/>
              <a:t> la </a:t>
            </a:r>
            <a:r>
              <a:rPr lang="en-US" dirty="0" err="1"/>
              <a:t>fiecare</a:t>
            </a:r>
            <a:r>
              <a:rPr lang="en-US" dirty="0"/>
              <a:t> pas </a:t>
            </a:r>
            <a:r>
              <a:rPr lang="en-US" dirty="0" err="1"/>
              <a:t>găsim</a:t>
            </a:r>
            <a:r>
              <a:rPr lang="en-US" dirty="0"/>
              <a:t> </a:t>
            </a:r>
            <a:r>
              <a:rPr lang="en-US" dirty="0" err="1"/>
              <a:t>cele</a:t>
            </a:r>
            <a:r>
              <a:rPr lang="en-US" dirty="0"/>
              <a:t> </a:t>
            </a:r>
            <a:r>
              <a:rPr lang="en-US" dirty="0" err="1"/>
              <a:t>mai</a:t>
            </a:r>
            <a:r>
              <a:rPr lang="en-US" dirty="0"/>
              <a:t> </a:t>
            </a:r>
            <a:r>
              <a:rPr lang="en-US" dirty="0" err="1"/>
              <a:t>mici</a:t>
            </a:r>
            <a:r>
              <a:rPr lang="en-US" dirty="0"/>
              <a:t> 2 </a:t>
            </a:r>
            <a:r>
              <a:rPr lang="en-US" dirty="0" err="1"/>
              <a:t>elemente</a:t>
            </a:r>
            <a:r>
              <a:rPr lang="en-US" dirty="0"/>
              <a:t> </a:t>
            </a:r>
            <a:r>
              <a:rPr lang="en-US" dirty="0" err="1"/>
              <a:t>iterând</a:t>
            </a:r>
            <a:r>
              <a:rPr lang="en-US" dirty="0"/>
              <a:t> </a:t>
            </a:r>
            <a:r>
              <a:rPr lang="en-US" dirty="0" err="1"/>
              <a:t>prin</a:t>
            </a:r>
            <a:r>
              <a:rPr lang="en-US" dirty="0"/>
              <a:t> </a:t>
            </a:r>
            <a:r>
              <a:rPr lang="en-US" dirty="0" err="1"/>
              <a:t>toate</a:t>
            </a:r>
            <a:r>
              <a:rPr lang="en-US" dirty="0"/>
              <a:t> </a:t>
            </a:r>
            <a:r>
              <a:rPr lang="en-US" dirty="0" err="1"/>
              <a:t>elementele</a:t>
            </a:r>
            <a:r>
              <a:rPr lang="en-US" dirty="0"/>
              <a:t> </a:t>
            </a:r>
            <a:r>
              <a:rPr lang="en-US" dirty="0" err="1"/>
              <a:t>rămase</a:t>
            </a:r>
            <a:r>
              <a:rPr lang="en-US" dirty="0"/>
              <a:t>. </a:t>
            </a:r>
          </a:p>
          <a:p>
            <a:pPr marL="742950" lvl="1" indent="-285750">
              <a:buFont typeface="Courier New" panose="02070309020205020404" pitchFamily="49" charset="0"/>
              <a:buChar char="o"/>
            </a:pPr>
            <a:r>
              <a:rPr lang="en-US" dirty="0"/>
              <a:t>O(n log n) </a:t>
            </a:r>
            <a:r>
              <a:rPr lang="en-US" dirty="0" err="1"/>
              <a:t>dacă</a:t>
            </a:r>
            <a:r>
              <a:rPr lang="en-US" dirty="0"/>
              <a:t> </a:t>
            </a:r>
            <a:r>
              <a:rPr lang="en-US" dirty="0" err="1"/>
              <a:t>folosim</a:t>
            </a:r>
            <a:r>
              <a:rPr lang="en-US" dirty="0"/>
              <a:t> </a:t>
            </a:r>
            <a:r>
              <a:rPr lang="en-US" dirty="0" err="1"/>
              <a:t>heapuri</a:t>
            </a:r>
            <a:r>
              <a:rPr lang="en-US" dirty="0"/>
              <a:t> </a:t>
            </a:r>
            <a:r>
              <a:rPr lang="en-US" dirty="0" err="1"/>
              <a:t>să</a:t>
            </a:r>
            <a:r>
              <a:rPr lang="en-US" dirty="0"/>
              <a:t> </a:t>
            </a:r>
            <a:r>
              <a:rPr lang="en-US" dirty="0" err="1"/>
              <a:t>reținem</a:t>
            </a:r>
            <a:r>
              <a:rPr lang="en-US" dirty="0"/>
              <a:t> </a:t>
            </a:r>
            <a:r>
              <a:rPr lang="en-US" dirty="0" err="1"/>
              <a:t>toate</a:t>
            </a:r>
            <a:r>
              <a:rPr lang="en-US" dirty="0"/>
              <a:t> </a:t>
            </a:r>
            <a:r>
              <a:rPr lang="en-US" dirty="0" err="1"/>
              <a:t>valorile</a:t>
            </a:r>
            <a:r>
              <a:rPr lang="en-US" dirty="0"/>
              <a:t> (</a:t>
            </a:r>
            <a:r>
              <a:rPr lang="en-US" dirty="0" err="1"/>
              <a:t>inclusiv</a:t>
            </a:r>
            <a:r>
              <a:rPr lang="en-US" dirty="0"/>
              <a:t> </a:t>
            </a:r>
            <a:r>
              <a:rPr lang="en-US" dirty="0" err="1"/>
              <a:t>cele</a:t>
            </a:r>
            <a:r>
              <a:rPr lang="en-US" dirty="0"/>
              <a:t> </a:t>
            </a:r>
            <a:r>
              <a:rPr lang="en-US" dirty="0" err="1"/>
              <a:t>obținute</a:t>
            </a:r>
            <a:r>
              <a:rPr lang="en-US" dirty="0"/>
              <a:t> </a:t>
            </a:r>
            <a:r>
              <a:rPr lang="en-US" dirty="0" err="1"/>
              <a:t>prin</a:t>
            </a:r>
            <a:r>
              <a:rPr lang="en-US" dirty="0"/>
              <a:t> </a:t>
            </a:r>
            <a:r>
              <a:rPr lang="en-US" dirty="0" err="1"/>
              <a:t>uniune</a:t>
            </a:r>
            <a:r>
              <a:rPr lang="en-US" dirty="0"/>
              <a:t>).</a:t>
            </a:r>
          </a:p>
          <a:p>
            <a:pPr marL="742950" lvl="1" indent="-285750">
              <a:buFont typeface="Courier New" panose="02070309020205020404" pitchFamily="49" charset="0"/>
              <a:buChar char="o"/>
            </a:pPr>
            <a:r>
              <a:rPr lang="en-US" dirty="0" err="1"/>
              <a:t>Dacă</a:t>
            </a:r>
            <a:r>
              <a:rPr lang="en-US" dirty="0"/>
              <a:t> </a:t>
            </a:r>
            <a:r>
              <a:rPr lang="en-US" dirty="0" err="1"/>
              <a:t>elementele</a:t>
            </a:r>
            <a:r>
              <a:rPr lang="en-US" dirty="0"/>
              <a:t> sunt </a:t>
            </a:r>
            <a:r>
              <a:rPr lang="en-US" dirty="0" err="1"/>
              <a:t>deja</a:t>
            </a:r>
            <a:r>
              <a:rPr lang="en-US" dirty="0"/>
              <a:t> </a:t>
            </a:r>
            <a:r>
              <a:rPr lang="en-US" dirty="0" err="1"/>
              <a:t>sortate</a:t>
            </a:r>
            <a:r>
              <a:rPr lang="en-US" dirty="0"/>
              <a:t> </a:t>
            </a:r>
            <a:r>
              <a:rPr lang="en-US" dirty="0" err="1"/>
              <a:t>sau</a:t>
            </a:r>
            <a:r>
              <a:rPr lang="en-US" dirty="0"/>
              <a:t> </a:t>
            </a:r>
            <a:r>
              <a:rPr lang="en-US" dirty="0" err="1"/>
              <a:t>putem</a:t>
            </a:r>
            <a:r>
              <a:rPr lang="en-US" dirty="0"/>
              <a:t> </a:t>
            </a:r>
            <a:r>
              <a:rPr lang="en-US" dirty="0" err="1"/>
              <a:t>folosi</a:t>
            </a:r>
            <a:r>
              <a:rPr lang="en-US" dirty="0"/>
              <a:t> Counting Sort </a:t>
            </a:r>
            <a:r>
              <a:rPr lang="en-US" sz="1800" b="1" dirty="0"/>
              <a:t>→</a:t>
            </a:r>
            <a:r>
              <a:rPr lang="en-US" dirty="0"/>
              <a:t> O(n).</a:t>
            </a:r>
          </a:p>
          <a:p>
            <a:pPr lvl="1"/>
            <a:r>
              <a:rPr lang="en-US" dirty="0" err="1"/>
              <a:t>Folosim</a:t>
            </a:r>
            <a:r>
              <a:rPr lang="en-US" dirty="0"/>
              <a:t> 2 </a:t>
            </a:r>
            <a:r>
              <a:rPr lang="en-US" dirty="0" err="1"/>
              <a:t>cozi</a:t>
            </a:r>
            <a:r>
              <a:rPr lang="en-US" dirty="0"/>
              <a:t>: </a:t>
            </a:r>
            <a:r>
              <a:rPr lang="en-US" dirty="0" err="1"/>
              <a:t>una</a:t>
            </a:r>
            <a:r>
              <a:rPr lang="en-US" dirty="0"/>
              <a:t> cu </a:t>
            </a:r>
            <a:r>
              <a:rPr lang="en-US" dirty="0" err="1"/>
              <a:t>valorile</a:t>
            </a:r>
            <a:r>
              <a:rPr lang="en-US" dirty="0"/>
              <a:t> </a:t>
            </a:r>
            <a:r>
              <a:rPr lang="en-US" dirty="0" err="1"/>
              <a:t>inițiale</a:t>
            </a:r>
            <a:r>
              <a:rPr lang="en-US" dirty="0"/>
              <a:t> </a:t>
            </a:r>
            <a:r>
              <a:rPr lang="en-US" dirty="0" err="1"/>
              <a:t>sortate</a:t>
            </a:r>
            <a:r>
              <a:rPr lang="en-US" dirty="0"/>
              <a:t>, a </a:t>
            </a:r>
            <a:r>
              <a:rPr lang="en-US" dirty="0" err="1"/>
              <a:t>doua</a:t>
            </a:r>
            <a:r>
              <a:rPr lang="en-US" dirty="0"/>
              <a:t> cu </a:t>
            </a:r>
            <a:r>
              <a:rPr lang="en-US" dirty="0" err="1"/>
              <a:t>valorile</a:t>
            </a:r>
            <a:r>
              <a:rPr lang="en-US" dirty="0"/>
              <a:t> </a:t>
            </a:r>
            <a:r>
              <a:rPr lang="en-US" dirty="0" err="1"/>
              <a:t>sumelor</a:t>
            </a:r>
            <a:r>
              <a:rPr lang="en-US" dirty="0"/>
              <a:t> </a:t>
            </a:r>
            <a:r>
              <a:rPr lang="en-US" dirty="0" err="1"/>
              <a:t>în</a:t>
            </a:r>
            <a:r>
              <a:rPr lang="en-US" dirty="0"/>
              <a:t> </a:t>
            </a:r>
            <a:r>
              <a:rPr lang="en-US" dirty="0" err="1"/>
              <a:t>ordinea</a:t>
            </a:r>
            <a:r>
              <a:rPr lang="en-US" dirty="0"/>
              <a:t> care vin (</a:t>
            </a:r>
            <a:r>
              <a:rPr lang="en-US" dirty="0" err="1"/>
              <a:t>vor</a:t>
            </a:r>
            <a:r>
              <a:rPr lang="en-US" dirty="0"/>
              <a:t> fi </a:t>
            </a:r>
            <a:r>
              <a:rPr lang="en-US" dirty="0" err="1"/>
              <a:t>și</a:t>
            </a:r>
            <a:r>
              <a:rPr lang="en-US" dirty="0"/>
              <a:t> </a:t>
            </a:r>
            <a:r>
              <a:rPr lang="en-US" dirty="0" err="1"/>
              <a:t>ele</a:t>
            </a:r>
            <a:r>
              <a:rPr lang="en-US" dirty="0"/>
              <a:t> </a:t>
            </a:r>
            <a:r>
              <a:rPr lang="en-US" dirty="0" err="1"/>
              <a:t>sortate</a:t>
            </a:r>
            <a:r>
              <a:rPr lang="en-US" dirty="0"/>
              <a:t>)</a:t>
            </a:r>
          </a:p>
          <a:p>
            <a:pPr marL="742950" lvl="1" indent="-285750">
              <a:buFont typeface="Courier New" panose="02070309020205020404" pitchFamily="49" charset="0"/>
              <a:buChar char="o"/>
            </a:pPr>
            <a:endParaRPr lang="en-US" dirty="0"/>
          </a:p>
          <a:p>
            <a:pPr marL="0" lvl="0" indent="0" algn="l" rtl="0">
              <a:spcBef>
                <a:spcPts val="600"/>
              </a:spcBef>
              <a:spcAft>
                <a:spcPts val="0"/>
              </a:spcAft>
              <a:buNone/>
            </a:pPr>
            <a:endParaRPr b="1"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Effect transition="in" filter="fade">
                                      <p:cBhvr>
                                        <p:cTn id="7" dur="500"/>
                                        <p:tgtEl>
                                          <p:spTgt spid="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Effect transition="in" filter="fade">
                                      <p:cBhvr>
                                        <p:cTn id="12" dur="500"/>
                                        <p:tgtEl>
                                          <p:spTgt spid="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7">
                                            <p:txEl>
                                              <p:pRg st="2" end="2"/>
                                            </p:txEl>
                                          </p:spTgt>
                                        </p:tgtEl>
                                        <p:attrNameLst>
                                          <p:attrName>style.visibility</p:attrName>
                                        </p:attrNameLst>
                                      </p:cBhvr>
                                      <p:to>
                                        <p:strVal val="visible"/>
                                      </p:to>
                                    </p:set>
                                    <p:animEffect transition="in" filter="fade">
                                      <p:cBhvr>
                                        <p:cTn id="17" dur="500"/>
                                        <p:tgtEl>
                                          <p:spTgt spid="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7">
                                            <p:txEl>
                                              <p:pRg st="3" end="3"/>
                                            </p:txEl>
                                          </p:spTgt>
                                        </p:tgtEl>
                                        <p:attrNameLst>
                                          <p:attrName>style.visibility</p:attrName>
                                        </p:attrNameLst>
                                      </p:cBhvr>
                                      <p:to>
                                        <p:strVal val="visible"/>
                                      </p:to>
                                    </p:set>
                                    <p:animEffect transition="in" filter="fade">
                                      <p:cBhvr>
                                        <p:cTn id="22" dur="500"/>
                                        <p:tgtEl>
                                          <p:spTgt spid="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7">
                                            <p:txEl>
                                              <p:pRg st="4" end="4"/>
                                            </p:txEl>
                                          </p:spTgt>
                                        </p:tgtEl>
                                        <p:attrNameLst>
                                          <p:attrName>style.visibility</p:attrName>
                                        </p:attrNameLst>
                                      </p:cBhvr>
                                      <p:to>
                                        <p:strVal val="visible"/>
                                      </p:to>
                                    </p:set>
                                    <p:animEffect transition="in" filter="fade">
                                      <p:cBhvr>
                                        <p:cTn id="27" dur="500"/>
                                        <p:tgtEl>
                                          <p:spTgt spid="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highlight>
                  <a:schemeClr val="lt1"/>
                </a:highlight>
              </a:rPr>
              <a:t>Discuție Temă</a:t>
            </a:r>
            <a:r>
              <a:rPr lang="en"/>
              <a:t>	</a:t>
            </a:r>
            <a:endParaRPr/>
          </a:p>
        </p:txBody>
      </p:sp>
      <p:sp>
        <p:nvSpPr>
          <p:cNvPr id="365" name="Google Shape;365;p5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Complexitate?</a:t>
            </a:r>
            <a:endParaRPr b="1" dirty="0"/>
          </a:p>
          <a:p>
            <a:pPr marL="457200" lvl="0" indent="-336550" algn="l" rtl="0">
              <a:spcBef>
                <a:spcPts val="600"/>
              </a:spcBef>
              <a:spcAft>
                <a:spcPts val="0"/>
              </a:spcAft>
              <a:buSzPts val="1700"/>
              <a:buChar char="○"/>
            </a:pPr>
            <a:r>
              <a:rPr lang="en" dirty="0"/>
              <a:t>Dacă elementele sunt deja sortate sau putem folosi Counting Sort </a:t>
            </a:r>
            <a:r>
              <a:rPr lang="en" sz="1800" b="1" dirty="0"/>
              <a:t>→</a:t>
            </a:r>
            <a:r>
              <a:rPr lang="en" dirty="0"/>
              <a:t> O(n).</a:t>
            </a:r>
            <a:endParaRPr dirty="0"/>
          </a:p>
          <a:p>
            <a:pPr marL="914400" lvl="1" indent="-336550" algn="l" rtl="0">
              <a:spcBef>
                <a:spcPts val="0"/>
              </a:spcBef>
              <a:spcAft>
                <a:spcPts val="0"/>
              </a:spcAft>
              <a:buSzPts val="1700"/>
              <a:buChar char="□"/>
            </a:pPr>
            <a:r>
              <a:rPr lang="en" dirty="0"/>
              <a:t>Folosim 2 cozi una cu valorile inițiale sortate, a doua, cu valorile sumelor, în ordinea </a:t>
            </a:r>
            <a:r>
              <a:rPr lang="ro-MD" dirty="0"/>
              <a:t>în</a:t>
            </a:r>
            <a:r>
              <a:rPr lang="en" dirty="0"/>
              <a:t> care vin (vor fi și ele sortate)</a:t>
            </a:r>
            <a:endParaRPr dirty="0"/>
          </a:p>
          <a:p>
            <a:pPr marL="914400" lvl="1" indent="-336550" algn="l" rtl="0">
              <a:spcBef>
                <a:spcPts val="0"/>
              </a:spcBef>
              <a:spcAft>
                <a:spcPts val="0"/>
              </a:spcAft>
              <a:buSzPts val="1700"/>
              <a:buChar char="□"/>
            </a:pPr>
            <a:r>
              <a:rPr lang="en" sz="1800" dirty="0"/>
              <a:t>10 20 30 40 40  70  |  nimic</a:t>
            </a:r>
            <a:endParaRPr sz="1800" dirty="0"/>
          </a:p>
          <a:p>
            <a:pPr marL="914400" lvl="1" indent="-342900" algn="l" rtl="0">
              <a:spcBef>
                <a:spcPts val="0"/>
              </a:spcBef>
              <a:spcAft>
                <a:spcPts val="0"/>
              </a:spcAft>
              <a:buSzPts val="1800"/>
              <a:buChar char="□"/>
            </a:pPr>
            <a:r>
              <a:rPr lang="en" sz="1800" dirty="0"/>
              <a:t>30 40 40 70    	          |  30 		(după ce am unit 10 cu 20)</a:t>
            </a:r>
            <a:endParaRPr sz="1800" dirty="0"/>
          </a:p>
          <a:p>
            <a:pPr marL="914400" lvl="1" indent="-342900" algn="l" rtl="0">
              <a:spcBef>
                <a:spcPts val="0"/>
              </a:spcBef>
              <a:spcAft>
                <a:spcPts val="0"/>
              </a:spcAft>
              <a:buSzPts val="1800"/>
              <a:buChar char="□"/>
            </a:pPr>
            <a:r>
              <a:rPr lang="en" sz="1800" dirty="0"/>
              <a:t>40 40 70                   |  60 		(după ce am unit 30 cu 30)</a:t>
            </a:r>
            <a:endParaRPr sz="1800" dirty="0"/>
          </a:p>
          <a:p>
            <a:pPr marL="914400" lvl="1" indent="-342900" algn="l" rtl="0">
              <a:spcBef>
                <a:spcPts val="0"/>
              </a:spcBef>
              <a:spcAft>
                <a:spcPts val="0"/>
              </a:spcAft>
              <a:buSzPts val="1800"/>
              <a:buChar char="□"/>
            </a:pPr>
            <a:r>
              <a:rPr lang="en" sz="1800" dirty="0"/>
              <a:t>70                              |  60 80 		(după ce am unit 40 cu 40)</a:t>
            </a:r>
            <a:endParaRPr sz="1800" dirty="0"/>
          </a:p>
          <a:p>
            <a:pPr marL="914400" lvl="1" indent="-342900" algn="l" rtl="0">
              <a:spcBef>
                <a:spcPts val="0"/>
              </a:spcBef>
              <a:spcAft>
                <a:spcPts val="0"/>
              </a:spcAft>
              <a:buSzPts val="1800"/>
              <a:buChar char="□"/>
            </a:pPr>
            <a:r>
              <a:rPr lang="en" sz="1800" dirty="0"/>
              <a:t>nimic                 	 |  80 130 	(după ce am unit 60 cu 80)</a:t>
            </a:r>
            <a:endParaRPr sz="1800" dirty="0"/>
          </a:p>
          <a:p>
            <a:pPr marL="914400" lvl="1" indent="-342900" algn="l" rtl="0">
              <a:spcBef>
                <a:spcPts val="0"/>
              </a:spcBef>
              <a:spcAft>
                <a:spcPts val="0"/>
              </a:spcAft>
              <a:buSzPts val="1800"/>
              <a:buChar char="□"/>
            </a:pPr>
            <a:r>
              <a:rPr lang="en" sz="1800" dirty="0"/>
              <a:t>nimic                	 | 210</a:t>
            </a:r>
            <a:endParaRPr sz="1800" dirty="0"/>
          </a:p>
          <a:p>
            <a:pPr marL="91440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CODURI HUFFMAN</a:t>
            </a:r>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Huffman </a:t>
            </a:r>
            <a:endParaRPr/>
          </a:p>
        </p:txBody>
      </p:sp>
      <p:sp>
        <p:nvSpPr>
          <p:cNvPr id="376" name="Google Shape;376;p52"/>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dirty="0"/>
              <a:t>Codurile Huffman reprezintă o tehnică eficientă pentru compactarea datelor. Scopul este ca, pentru fiecare caracter, să alegem o metodă optimă pentru a o scrie în binar.</a:t>
            </a:r>
            <a:endParaRPr lang="ro-MD" dirty="0"/>
          </a:p>
          <a:p>
            <a:pPr marL="457200" lvl="0" indent="-336550" algn="l" rtl="0">
              <a:spcBef>
                <a:spcPts val="600"/>
              </a:spcBef>
              <a:spcAft>
                <a:spcPts val="0"/>
              </a:spcAft>
              <a:buSzPts val="1700"/>
              <a:buChar char="○"/>
            </a:pPr>
            <a:endParaRPr lang="ro-MD" dirty="0"/>
          </a:p>
          <a:p>
            <a:pPr marL="457200" lvl="0" indent="-336550" algn="l" rtl="0">
              <a:spcBef>
                <a:spcPts val="600"/>
              </a:spcBef>
              <a:spcAft>
                <a:spcPts val="0"/>
              </a:spcAft>
              <a:buSzPts val="1700"/>
              <a:buChar char="○"/>
            </a:pPr>
            <a:endParaRPr lang="ro-MD" dirty="0"/>
          </a:p>
          <a:p>
            <a:pPr marL="457200" lvl="0" indent="-336550" algn="l" rtl="0">
              <a:spcBef>
                <a:spcPts val="600"/>
              </a:spcBef>
              <a:spcAft>
                <a:spcPts val="0"/>
              </a:spcAft>
              <a:buSzPts val="1700"/>
              <a:buChar char="○"/>
            </a:pPr>
            <a:endParaRPr lang="ro-MD" dirty="0"/>
          </a:p>
          <a:p>
            <a:pPr marL="457200" lvl="0" indent="-336550" algn="l" rtl="0">
              <a:spcBef>
                <a:spcPts val="600"/>
              </a:spcBef>
              <a:spcAft>
                <a:spcPts val="0"/>
              </a:spcAft>
              <a:buSzPts val="1700"/>
              <a:buChar char="○"/>
            </a:pPr>
            <a:endParaRPr lang="ro-MD" dirty="0"/>
          </a:p>
          <a:p>
            <a:r>
              <a:rPr lang="en-US" dirty="0"/>
              <a:t>Care </a:t>
            </a:r>
            <a:r>
              <a:rPr lang="en-US" dirty="0" err="1"/>
              <a:t>este</a:t>
            </a:r>
            <a:r>
              <a:rPr lang="en-US" dirty="0"/>
              <a:t> </a:t>
            </a:r>
            <a:r>
              <a:rPr lang="en-US" dirty="0" err="1"/>
              <a:t>lungimea</a:t>
            </a:r>
            <a:r>
              <a:rPr lang="en-US" dirty="0"/>
              <a:t> </a:t>
            </a:r>
            <a:r>
              <a:rPr lang="en-US" dirty="0" err="1"/>
              <a:t>șirului</a:t>
            </a:r>
            <a:r>
              <a:rPr lang="en-US" dirty="0"/>
              <a:t> </a:t>
            </a:r>
            <a:r>
              <a:rPr lang="en-US" dirty="0" err="1"/>
              <a:t>obținut</a:t>
            </a:r>
            <a:r>
              <a:rPr lang="en-US" dirty="0"/>
              <a:t> </a:t>
            </a:r>
            <a:r>
              <a:rPr lang="en-US" dirty="0" err="1"/>
              <a:t>prin</a:t>
            </a:r>
            <a:r>
              <a:rPr lang="en-US" dirty="0"/>
              <a:t> prima, </a:t>
            </a:r>
            <a:r>
              <a:rPr lang="en-US" dirty="0" err="1"/>
              <a:t>respectiv</a:t>
            </a:r>
            <a:r>
              <a:rPr lang="en-US" dirty="0"/>
              <a:t> a </a:t>
            </a:r>
            <a:r>
              <a:rPr lang="en-US" dirty="0" err="1"/>
              <a:t>doua</a:t>
            </a:r>
            <a:r>
              <a:rPr lang="en-US" dirty="0"/>
              <a:t> </a:t>
            </a:r>
            <a:r>
              <a:rPr lang="en-US" dirty="0" err="1"/>
              <a:t>codare</a:t>
            </a:r>
            <a:r>
              <a:rPr lang="en-US" dirty="0"/>
              <a:t>?</a:t>
            </a:r>
            <a:endParaRPr lang="ro-MD" dirty="0"/>
          </a:p>
          <a:p>
            <a:pPr lvl="1"/>
            <a:r>
              <a:rPr lang="pt-BR" dirty="0"/>
              <a:t>300L vs 224L</a:t>
            </a:r>
          </a:p>
          <a:p>
            <a:pPr lvl="0">
              <a:spcBef>
                <a:spcPts val="0"/>
              </a:spcBef>
            </a:pPr>
            <a:r>
              <a:rPr lang="pt-BR" dirty="0"/>
              <a:t>Cum decodificăm?</a:t>
            </a:r>
          </a:p>
          <a:p>
            <a:endParaRPr lang="en-US" dirty="0"/>
          </a:p>
          <a:p>
            <a:pPr marL="457200" lvl="0" indent="-336550" algn="l" rtl="0">
              <a:spcBef>
                <a:spcPts val="600"/>
              </a:spcBef>
              <a:spcAft>
                <a:spcPts val="0"/>
              </a:spcAft>
              <a:buSzPts val="1700"/>
              <a:buChar char="○"/>
            </a:pPr>
            <a:endParaRPr dirty="0"/>
          </a:p>
        </p:txBody>
      </p:sp>
      <p:pic>
        <p:nvPicPr>
          <p:cNvPr id="377" name="Google Shape;377;p52"/>
          <p:cNvPicPr preferRelativeResize="0"/>
          <p:nvPr/>
        </p:nvPicPr>
        <p:blipFill>
          <a:blip r:embed="rId3">
            <a:alphaModFix/>
          </a:blip>
          <a:stretch>
            <a:fillRect/>
          </a:stretch>
        </p:blipFill>
        <p:spPr>
          <a:xfrm>
            <a:off x="1193525" y="1986154"/>
            <a:ext cx="6756950" cy="1227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xEl>
                                              <p:pRg st="5" end="5"/>
                                            </p:txEl>
                                          </p:spTgt>
                                        </p:tgtEl>
                                        <p:attrNameLst>
                                          <p:attrName>style.visibility</p:attrName>
                                        </p:attrNameLst>
                                      </p:cBhvr>
                                      <p:to>
                                        <p:strVal val="visible"/>
                                      </p:to>
                                    </p:set>
                                    <p:animEffect transition="in" filter="fade">
                                      <p:cBhvr>
                                        <p:cTn id="7" dur="500"/>
                                        <p:tgtEl>
                                          <p:spTgt spid="37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xEl>
                                              <p:pRg st="6" end="6"/>
                                            </p:txEl>
                                          </p:spTgt>
                                        </p:tgtEl>
                                        <p:attrNameLst>
                                          <p:attrName>style.visibility</p:attrName>
                                        </p:attrNameLst>
                                      </p:cBhvr>
                                      <p:to>
                                        <p:strVal val="visible"/>
                                      </p:to>
                                    </p:set>
                                    <p:animEffect transition="in" filter="fade">
                                      <p:cBhvr>
                                        <p:cTn id="12" dur="500"/>
                                        <p:tgtEl>
                                          <p:spTgt spid="37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
                                            <p:txEl>
                                              <p:pRg st="7" end="7"/>
                                            </p:txEl>
                                          </p:spTgt>
                                        </p:tgtEl>
                                        <p:attrNameLst>
                                          <p:attrName>style.visibility</p:attrName>
                                        </p:attrNameLst>
                                      </p:cBhvr>
                                      <p:to>
                                        <p:strVal val="visible"/>
                                      </p:to>
                                    </p:set>
                                    <p:animEffect transition="in" filter="fade">
                                      <p:cBhvr>
                                        <p:cTn id="17" dur="500"/>
                                        <p:tgtEl>
                                          <p:spTgt spid="3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Huffman </a:t>
            </a:r>
            <a:endParaRPr/>
          </a:p>
        </p:txBody>
      </p:sp>
      <p:sp>
        <p:nvSpPr>
          <p:cNvPr id="397" name="Google Shape;397;p55"/>
          <p:cNvSpPr txBox="1">
            <a:spLocks noGrp="1"/>
          </p:cNvSpPr>
          <p:nvPr>
            <p:ph type="body" idx="1"/>
          </p:nvPr>
        </p:nvSpPr>
        <p:spPr>
          <a:xfrm>
            <a:off x="221375" y="788525"/>
            <a:ext cx="8642100" cy="42660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a:t>Codurile Huffman reprezintă o tehnică eficientă pentru compactarea datelor. Scopul este ca, pentru fiecare caracter, să alegem o metodă optimă pentru a o scrie în binar.</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457200" lvl="0" indent="-336550" algn="l" rtl="0">
              <a:spcBef>
                <a:spcPts val="600"/>
              </a:spcBef>
              <a:spcAft>
                <a:spcPts val="0"/>
              </a:spcAft>
              <a:buSzPts val="1700"/>
              <a:buChar char="○"/>
            </a:pPr>
            <a:r>
              <a:rPr lang="en"/>
              <a:t>Care este lungimea șirului obținut prin prima, respectiv a doua codare?</a:t>
            </a:r>
            <a:endParaRPr/>
          </a:p>
          <a:p>
            <a:pPr marL="914400" lvl="1" indent="-336550" algn="l" rtl="0">
              <a:spcBef>
                <a:spcPts val="0"/>
              </a:spcBef>
              <a:spcAft>
                <a:spcPts val="0"/>
              </a:spcAft>
              <a:buSzPts val="1700"/>
              <a:buChar char="□"/>
            </a:pPr>
            <a:r>
              <a:rPr lang="en"/>
              <a:t>300L vs 224L</a:t>
            </a:r>
            <a:endParaRPr/>
          </a:p>
          <a:p>
            <a:pPr marL="457200" lvl="0" indent="-336550" algn="l" rtl="0">
              <a:spcBef>
                <a:spcPts val="0"/>
              </a:spcBef>
              <a:spcAft>
                <a:spcPts val="0"/>
              </a:spcAft>
              <a:buSzPts val="1700"/>
              <a:buChar char="○"/>
            </a:pPr>
            <a:r>
              <a:rPr lang="en"/>
              <a:t>Cum decodificăm?</a:t>
            </a:r>
            <a:endParaRPr/>
          </a:p>
          <a:p>
            <a:pPr marL="914400" lvl="1" indent="-336550" algn="l" rtl="0">
              <a:spcBef>
                <a:spcPts val="0"/>
              </a:spcBef>
              <a:spcAft>
                <a:spcPts val="0"/>
              </a:spcAft>
              <a:buSzPts val="1700"/>
              <a:buChar char="□"/>
            </a:pPr>
            <a:r>
              <a:rPr lang="en"/>
              <a:t>Primul caz e simplu: fiecare 3 caractere sunt o literă</a:t>
            </a:r>
            <a:endParaRPr/>
          </a:p>
          <a:p>
            <a:pPr marL="914400" lvl="1" indent="-336550" algn="l" rtl="0">
              <a:spcBef>
                <a:spcPts val="0"/>
              </a:spcBef>
              <a:spcAft>
                <a:spcPts val="0"/>
              </a:spcAft>
              <a:buSzPts val="1700"/>
              <a:buChar char="□"/>
            </a:pPr>
            <a:r>
              <a:rPr lang="en"/>
              <a:t>În al doilea caz, trebuie ca nicio codificare să nu fie prefix al altei codificări.</a:t>
            </a:r>
            <a:endParaRPr/>
          </a:p>
        </p:txBody>
      </p:sp>
      <p:pic>
        <p:nvPicPr>
          <p:cNvPr id="398" name="Google Shape;398;p55"/>
          <p:cNvPicPr preferRelativeResize="0"/>
          <p:nvPr/>
        </p:nvPicPr>
        <p:blipFill>
          <a:blip r:embed="rId3">
            <a:alphaModFix/>
          </a:blip>
          <a:stretch>
            <a:fillRect/>
          </a:stretch>
        </p:blipFill>
        <p:spPr>
          <a:xfrm>
            <a:off x="1193525" y="1986154"/>
            <a:ext cx="6756950" cy="1227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Prefix</a:t>
            </a:r>
            <a:endParaRPr/>
          </a:p>
        </p:txBody>
      </p:sp>
      <p:sp>
        <p:nvSpPr>
          <p:cNvPr id="404" name="Google Shape;404;p56"/>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Codificările în care nicio codificare nu este prefix a altei codificări se numesc prefix. Se poate demonstra că, pentru o compresie optimă a datelor, există tot timpul și o codificare prefix. Prin urmare, vom căuta o codificare prefix optimă.</a:t>
            </a:r>
            <a:endParaRPr dirty="0"/>
          </a:p>
          <a:p>
            <a:pPr marL="0" lvl="0" indent="0" algn="l" rtl="0">
              <a:spcBef>
                <a:spcPts val="600"/>
              </a:spcBef>
              <a:spcAft>
                <a:spcPts val="0"/>
              </a:spcAft>
              <a:buNone/>
            </a:pPr>
            <a:r>
              <a:rPr lang="en" sz="2400" u="sng" dirty="0"/>
              <a:t>Codificare și decodificare</a:t>
            </a:r>
            <a:endParaRPr sz="2400" u="sng" dirty="0"/>
          </a:p>
          <a:p>
            <a:pPr marL="0" lvl="0" indent="0" algn="l" rtl="0">
              <a:spcBef>
                <a:spcPts val="600"/>
              </a:spcBef>
              <a:spcAft>
                <a:spcPts val="0"/>
              </a:spcAft>
              <a:buNone/>
            </a:pPr>
            <a:r>
              <a:rPr lang="en" dirty="0"/>
              <a:t>Textul </a:t>
            </a:r>
            <a:r>
              <a:rPr lang="en" i="1" dirty="0"/>
              <a:t>adefa</a:t>
            </a:r>
            <a:r>
              <a:rPr lang="en" dirty="0"/>
              <a:t> devine</a:t>
            </a:r>
            <a:endParaRPr dirty="0"/>
          </a:p>
          <a:p>
            <a:pPr marL="0" lvl="0" indent="0" algn="l" rtl="0">
              <a:spcBef>
                <a:spcPts val="600"/>
              </a:spcBef>
              <a:spcAft>
                <a:spcPts val="0"/>
              </a:spcAft>
              <a:buNone/>
            </a:pPr>
            <a:r>
              <a:rPr lang="en" dirty="0"/>
              <a:t>0111110111000</a:t>
            </a:r>
            <a:endParaRPr dirty="0"/>
          </a:p>
          <a:p>
            <a:pPr marL="0" lvl="0" indent="0" algn="l" rtl="0">
              <a:spcBef>
                <a:spcPts val="600"/>
              </a:spcBef>
              <a:spcAft>
                <a:spcPts val="0"/>
              </a:spcAft>
              <a:buNone/>
            </a:pPr>
            <a:r>
              <a:rPr lang="en" dirty="0"/>
              <a:t>Codificarea este ușoară, trebuie să înlocuim fiecare literă cu codul ei.</a:t>
            </a:r>
            <a:endParaRPr dirty="0"/>
          </a:p>
          <a:p>
            <a:pPr marL="0" lvl="0" indent="0" algn="l" rtl="0">
              <a:spcBef>
                <a:spcPts val="600"/>
              </a:spcBef>
              <a:spcAft>
                <a:spcPts val="0"/>
              </a:spcAft>
              <a:buNone/>
            </a:pPr>
            <a:endParaRPr dirty="0"/>
          </a:p>
        </p:txBody>
      </p:sp>
      <p:pic>
        <p:nvPicPr>
          <p:cNvPr id="405" name="Google Shape;405;p56"/>
          <p:cNvPicPr preferRelativeResize="0"/>
          <p:nvPr/>
        </p:nvPicPr>
        <p:blipFill>
          <a:blip r:embed="rId3">
            <a:alphaModFix/>
          </a:blip>
          <a:stretch>
            <a:fillRect/>
          </a:stretch>
        </p:blipFill>
        <p:spPr>
          <a:xfrm>
            <a:off x="1739590" y="3620429"/>
            <a:ext cx="5464098" cy="126609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Implementare</a:t>
            </a:r>
            <a:endParaRPr/>
          </a:p>
        </p:txBody>
      </p:sp>
      <p:sp>
        <p:nvSpPr>
          <p:cNvPr id="85" name="Google Shape;85;p15"/>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1000"/>
              </a:spcBef>
              <a:spcAft>
                <a:spcPts val="0"/>
              </a:spcAft>
              <a:buSzPts val="1700"/>
              <a:buChar char="○"/>
            </a:pPr>
            <a:r>
              <a:rPr lang="en"/>
              <a:t>Listă dublu înlănțuită între rădăcini</a:t>
            </a:r>
            <a:endParaRPr/>
          </a:p>
          <a:p>
            <a:pPr marL="457200" lvl="0" indent="-336550" algn="l" rtl="0">
              <a:spcBef>
                <a:spcPts val="1000"/>
              </a:spcBef>
              <a:spcAft>
                <a:spcPts val="0"/>
              </a:spcAft>
              <a:buSzPts val="1700"/>
              <a:buChar char="○"/>
            </a:pPr>
            <a:r>
              <a:rPr lang="en"/>
              <a:t>Link către un fiu</a:t>
            </a:r>
            <a:endParaRPr/>
          </a:p>
          <a:p>
            <a:pPr marL="457200" lvl="0" indent="-336550" algn="l" rtl="0">
              <a:spcBef>
                <a:spcPts val="1000"/>
              </a:spcBef>
              <a:spcAft>
                <a:spcPts val="0"/>
              </a:spcAft>
              <a:buSzPts val="1700"/>
              <a:buChar char="○"/>
            </a:pPr>
            <a:r>
              <a:rPr lang="en"/>
              <a:t>Listă dublu înlănțuită între frați</a:t>
            </a:r>
            <a:endParaRPr/>
          </a:p>
          <a:p>
            <a:pPr marL="457200" lvl="0" indent="-336550" algn="l" rtl="0">
              <a:spcBef>
                <a:spcPts val="1000"/>
              </a:spcBef>
              <a:spcAft>
                <a:spcPts val="0"/>
              </a:spcAft>
              <a:buSzPts val="1700"/>
              <a:buChar char="○"/>
            </a:pPr>
            <a:r>
              <a:rPr lang="en"/>
              <a:t>Link către tată</a:t>
            </a:r>
            <a:endParaRPr/>
          </a:p>
          <a:p>
            <a:pPr marL="457200" lvl="0" indent="0" algn="l" rtl="0">
              <a:spcBef>
                <a:spcPts val="600"/>
              </a:spcBef>
              <a:spcAft>
                <a:spcPts val="0"/>
              </a:spcAft>
              <a:buNone/>
            </a:pPr>
            <a:endParaRPr/>
          </a:p>
        </p:txBody>
      </p:sp>
      <p:pic>
        <p:nvPicPr>
          <p:cNvPr id="86" name="Google Shape;86;p15"/>
          <p:cNvPicPr preferRelativeResize="0"/>
          <p:nvPr/>
        </p:nvPicPr>
        <p:blipFill>
          <a:blip r:embed="rId3">
            <a:alphaModFix/>
          </a:blip>
          <a:stretch>
            <a:fillRect/>
          </a:stretch>
        </p:blipFill>
        <p:spPr>
          <a:xfrm>
            <a:off x="4515575" y="1308100"/>
            <a:ext cx="4152900" cy="31051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Prefix</a:t>
            </a:r>
            <a:endParaRPr/>
          </a:p>
        </p:txBody>
      </p:sp>
      <p:sp>
        <p:nvSpPr>
          <p:cNvPr id="411" name="Google Shape;411;p57"/>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Textul </a:t>
            </a:r>
            <a:r>
              <a:rPr lang="en" i="1" dirty="0"/>
              <a:t>adefa</a:t>
            </a:r>
            <a:r>
              <a:rPr lang="en" dirty="0"/>
              <a:t> devine 0111110111000</a:t>
            </a:r>
            <a:endParaRPr dirty="0"/>
          </a:p>
          <a:p>
            <a:pPr marL="0" lvl="0" indent="0" algn="l" rtl="0">
              <a:spcBef>
                <a:spcPts val="600"/>
              </a:spcBef>
              <a:spcAft>
                <a:spcPts val="0"/>
              </a:spcAft>
              <a:buClr>
                <a:schemeClr val="dk1"/>
              </a:buClr>
              <a:buSzPts val="1100"/>
              <a:buFont typeface="Arial"/>
              <a:buNone/>
            </a:pPr>
            <a:r>
              <a:rPr lang="en" dirty="0"/>
              <a:t>Decodificarea:</a:t>
            </a:r>
            <a:endParaRPr dirty="0"/>
          </a:p>
          <a:p>
            <a:pPr marL="0" lvl="0" indent="0" algn="l" rtl="0">
              <a:spcBef>
                <a:spcPts val="600"/>
              </a:spcBef>
              <a:spcAft>
                <a:spcPts val="0"/>
              </a:spcAft>
              <a:buClr>
                <a:schemeClr val="dk1"/>
              </a:buClr>
              <a:buSzPts val="1100"/>
              <a:buFont typeface="Arial"/>
              <a:buNone/>
            </a:pPr>
            <a:r>
              <a:rPr lang="en" b="1" dirty="0"/>
              <a:t>0</a:t>
            </a:r>
            <a:r>
              <a:rPr lang="en" dirty="0"/>
              <a:t>111110111000 </a:t>
            </a:r>
            <a:r>
              <a:rPr lang="en" sz="1800" b="1" dirty="0"/>
              <a:t>→</a:t>
            </a:r>
            <a:r>
              <a:rPr lang="en" dirty="0"/>
              <a:t> șirul începe cu 0 și doar </a:t>
            </a:r>
            <a:r>
              <a:rPr lang="en" i="1" dirty="0"/>
              <a:t>a</a:t>
            </a:r>
            <a:r>
              <a:rPr lang="en" dirty="0"/>
              <a:t> începe cu 0 </a:t>
            </a:r>
            <a:r>
              <a:rPr lang="en" sz="1800" b="1" dirty="0"/>
              <a:t>→</a:t>
            </a:r>
            <a:r>
              <a:rPr lang="en" dirty="0"/>
              <a:t> prima literă e </a:t>
            </a:r>
            <a:r>
              <a:rPr lang="en" i="1" dirty="0"/>
              <a:t>a</a:t>
            </a:r>
            <a:endParaRPr i="1" dirty="0"/>
          </a:p>
          <a:p>
            <a:pPr marL="0" lvl="0" indent="0" algn="l" rtl="0">
              <a:spcBef>
                <a:spcPts val="600"/>
              </a:spcBef>
              <a:spcAft>
                <a:spcPts val="0"/>
              </a:spcAft>
              <a:buNone/>
            </a:pPr>
            <a:r>
              <a:rPr lang="en" b="1" dirty="0"/>
              <a:t>111</a:t>
            </a:r>
            <a:r>
              <a:rPr lang="en" dirty="0"/>
              <a:t>1101111000 </a:t>
            </a:r>
            <a:r>
              <a:rPr lang="en" sz="1800" b="1" dirty="0"/>
              <a:t>→</a:t>
            </a:r>
            <a:r>
              <a:rPr lang="en" dirty="0"/>
              <a:t> șirul începe cu 111 și doar </a:t>
            </a:r>
            <a:r>
              <a:rPr lang="en" i="1" dirty="0"/>
              <a:t>d</a:t>
            </a:r>
            <a:r>
              <a:rPr lang="en" dirty="0"/>
              <a:t> începe cu 111 </a:t>
            </a:r>
            <a:r>
              <a:rPr lang="en" sz="1800" b="1" dirty="0"/>
              <a:t>→</a:t>
            </a:r>
            <a:r>
              <a:rPr lang="en" dirty="0"/>
              <a:t> a doua literă e </a:t>
            </a:r>
            <a:r>
              <a:rPr lang="en" i="1" dirty="0"/>
              <a:t>d</a:t>
            </a:r>
            <a:endParaRPr i="1" dirty="0"/>
          </a:p>
          <a:p>
            <a:pPr marL="0" lvl="0" indent="0" algn="l" rtl="0">
              <a:spcBef>
                <a:spcPts val="600"/>
              </a:spcBef>
              <a:spcAft>
                <a:spcPts val="0"/>
              </a:spcAft>
              <a:buClr>
                <a:schemeClr val="dk1"/>
              </a:buClr>
              <a:buSzPts val="1100"/>
              <a:buFont typeface="Arial"/>
              <a:buNone/>
            </a:pPr>
            <a:r>
              <a:rPr lang="en" dirty="0"/>
              <a:t>….  </a:t>
            </a:r>
            <a:endParaRPr dirty="0"/>
          </a:p>
          <a:p>
            <a:pPr marL="0" lvl="0" indent="0" algn="l" rtl="0">
              <a:spcBef>
                <a:spcPts val="600"/>
              </a:spcBef>
              <a:spcAft>
                <a:spcPts val="0"/>
              </a:spcAft>
              <a:buNone/>
            </a:pPr>
            <a:r>
              <a:rPr lang="en" dirty="0"/>
              <a:t>Cum găsim litera următoare optim?</a:t>
            </a:r>
            <a:endParaRPr dirty="0"/>
          </a:p>
          <a:p>
            <a:pPr marL="0" lvl="0" indent="0" algn="l" rtl="0">
              <a:spcBef>
                <a:spcPts val="600"/>
              </a:spcBef>
              <a:spcAft>
                <a:spcPts val="0"/>
              </a:spcAft>
              <a:buNone/>
            </a:pPr>
            <a:endParaRPr dirty="0"/>
          </a:p>
        </p:txBody>
      </p:sp>
      <p:pic>
        <p:nvPicPr>
          <p:cNvPr id="412" name="Google Shape;412;p57"/>
          <p:cNvPicPr preferRelativeResize="0"/>
          <p:nvPr/>
        </p:nvPicPr>
        <p:blipFill>
          <a:blip r:embed="rId3">
            <a:alphaModFix/>
          </a:blip>
          <a:stretch>
            <a:fillRect/>
          </a:stretch>
        </p:blipFill>
        <p:spPr>
          <a:xfrm>
            <a:off x="1843668" y="3271025"/>
            <a:ext cx="5241932" cy="12289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969775" y="112094"/>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Coduri Prefix - Arbori de Codificare</a:t>
            </a:r>
            <a:endParaRPr dirty="0"/>
          </a:p>
        </p:txBody>
      </p:sp>
      <p:sp>
        <p:nvSpPr>
          <p:cNvPr id="418" name="Google Shape;418;p58"/>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(Trie like)</a:t>
            </a:r>
            <a:endParaRPr/>
          </a:p>
          <a:p>
            <a:pPr marL="0" lvl="0" indent="0" algn="l" rtl="0">
              <a:spcBef>
                <a:spcPts val="600"/>
              </a:spcBef>
              <a:spcAft>
                <a:spcPts val="0"/>
              </a:spcAft>
              <a:buNone/>
            </a:pPr>
            <a:endParaRPr/>
          </a:p>
          <a:p>
            <a:pPr marL="0" lvl="0" indent="0" algn="l" rtl="0">
              <a:spcBef>
                <a:spcPts val="600"/>
              </a:spcBef>
              <a:spcAft>
                <a:spcPts val="0"/>
              </a:spcAft>
              <a:buNone/>
            </a:pPr>
            <a:r>
              <a:rPr lang="en"/>
              <a:t>0111110111000</a:t>
            </a:r>
            <a:endParaRPr/>
          </a:p>
          <a:p>
            <a:pPr marL="0" lvl="0" indent="0" algn="l" rtl="0">
              <a:spcBef>
                <a:spcPts val="600"/>
              </a:spcBef>
              <a:spcAft>
                <a:spcPts val="0"/>
              </a:spcAft>
              <a:buClr>
                <a:schemeClr val="dk1"/>
              </a:buClr>
              <a:buSzPts val="1100"/>
              <a:buFont typeface="Arial"/>
              <a:buNone/>
            </a:pPr>
            <a:r>
              <a:rPr lang="en"/>
              <a:t>0 </a:t>
            </a:r>
            <a:r>
              <a:rPr lang="en" sz="1800" b="1"/>
              <a:t>→</a:t>
            </a:r>
            <a:r>
              <a:rPr lang="en"/>
              <a:t> 111 </a:t>
            </a:r>
            <a:r>
              <a:rPr lang="en" sz="1800" b="1"/>
              <a:t>→</a:t>
            </a:r>
            <a:r>
              <a:rPr lang="en"/>
              <a:t> 1101...</a:t>
            </a:r>
            <a:endParaRPr/>
          </a:p>
          <a:p>
            <a:pPr marL="0" lvl="0" indent="0" algn="l" rtl="0">
              <a:spcBef>
                <a:spcPts val="600"/>
              </a:spcBef>
              <a:spcAft>
                <a:spcPts val="0"/>
              </a:spcAft>
              <a:buNone/>
            </a:pPr>
            <a:endParaRPr/>
          </a:p>
        </p:txBody>
      </p:sp>
      <p:pic>
        <p:nvPicPr>
          <p:cNvPr id="419" name="Google Shape;419;p58"/>
          <p:cNvPicPr preferRelativeResize="0"/>
          <p:nvPr/>
        </p:nvPicPr>
        <p:blipFill>
          <a:blip r:embed="rId3">
            <a:alphaModFix/>
          </a:blip>
          <a:stretch>
            <a:fillRect/>
          </a:stretch>
        </p:blipFill>
        <p:spPr>
          <a:xfrm>
            <a:off x="2700788" y="1959013"/>
            <a:ext cx="6162675" cy="3057525"/>
          </a:xfrm>
          <a:prstGeom prst="rect">
            <a:avLst/>
          </a:prstGeom>
          <a:ln>
            <a:noFill/>
          </a:ln>
          <a:effectLst>
            <a:outerShdw blurRad="292100" dist="139700" dir="2700000" algn="tl" rotWithShape="0">
              <a:srgbClr val="333333">
                <a:alpha val="65000"/>
              </a:srgbClr>
            </a:outerShdw>
          </a:effectLst>
        </p:spPr>
      </p:pic>
      <p:pic>
        <p:nvPicPr>
          <p:cNvPr id="420" name="Google Shape;420;p58"/>
          <p:cNvPicPr preferRelativeResize="0"/>
          <p:nvPr/>
        </p:nvPicPr>
        <p:blipFill>
          <a:blip r:embed="rId4">
            <a:alphaModFix/>
          </a:blip>
          <a:stretch>
            <a:fillRect/>
          </a:stretch>
        </p:blipFill>
        <p:spPr>
          <a:xfrm>
            <a:off x="3589700" y="849825"/>
            <a:ext cx="5086350" cy="9239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962341" y="185583"/>
            <a:ext cx="52854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Coduri Huffman - Construcție</a:t>
            </a:r>
            <a:endParaRPr dirty="0"/>
          </a:p>
        </p:txBody>
      </p:sp>
      <p:sp>
        <p:nvSpPr>
          <p:cNvPr id="426" name="Google Shape;426;p59"/>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r>
              <a:rPr lang="en"/>
              <a:t>La fel ca în temă :)</a:t>
            </a:r>
            <a:endParaRPr/>
          </a:p>
          <a:p>
            <a:pPr marL="0" lvl="0" indent="0" algn="l" rtl="0">
              <a:spcBef>
                <a:spcPts val="600"/>
              </a:spcBef>
              <a:spcAft>
                <a:spcPts val="0"/>
              </a:spcAft>
              <a:buNone/>
            </a:pPr>
            <a:r>
              <a:rPr lang="en"/>
              <a:t>Unim, de fiecare dată, cele mai mici 2 valori.</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427" name="Google Shape;427;p59"/>
          <p:cNvPicPr preferRelativeResize="0"/>
          <p:nvPr/>
        </p:nvPicPr>
        <p:blipFill>
          <a:blip r:embed="rId3">
            <a:alphaModFix/>
          </a:blip>
          <a:stretch>
            <a:fillRect/>
          </a:stretch>
        </p:blipFill>
        <p:spPr>
          <a:xfrm>
            <a:off x="433375" y="2571750"/>
            <a:ext cx="8277225" cy="10858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969775" y="36900"/>
            <a:ext cx="52263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Huffman - Construcție</a:t>
            </a:r>
            <a:endParaRPr/>
          </a:p>
        </p:txBody>
      </p:sp>
      <p:sp>
        <p:nvSpPr>
          <p:cNvPr id="433" name="Google Shape;433;p6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434" name="Google Shape;434;p60"/>
          <p:cNvPicPr preferRelativeResize="0"/>
          <p:nvPr/>
        </p:nvPicPr>
        <p:blipFill>
          <a:blip r:embed="rId3">
            <a:alphaModFix/>
          </a:blip>
          <a:stretch>
            <a:fillRect/>
          </a:stretch>
        </p:blipFill>
        <p:spPr>
          <a:xfrm>
            <a:off x="1000049" y="970087"/>
            <a:ext cx="6923254" cy="857400"/>
          </a:xfrm>
          <a:prstGeom prst="rect">
            <a:avLst/>
          </a:prstGeom>
          <a:ln>
            <a:noFill/>
          </a:ln>
          <a:effectLst>
            <a:outerShdw blurRad="292100" dist="139700" dir="2700000" algn="tl" rotWithShape="0">
              <a:srgbClr val="333333">
                <a:alpha val="65000"/>
              </a:srgbClr>
            </a:outerShdw>
          </a:effectLst>
        </p:spPr>
      </p:pic>
      <p:pic>
        <p:nvPicPr>
          <p:cNvPr id="435" name="Google Shape;435;p60"/>
          <p:cNvPicPr preferRelativeResize="0"/>
          <p:nvPr/>
        </p:nvPicPr>
        <p:blipFill>
          <a:blip r:embed="rId4">
            <a:alphaModFix/>
          </a:blip>
          <a:stretch>
            <a:fillRect/>
          </a:stretch>
        </p:blipFill>
        <p:spPr>
          <a:xfrm>
            <a:off x="1000049" y="1903274"/>
            <a:ext cx="6923254" cy="1257220"/>
          </a:xfrm>
          <a:prstGeom prst="rect">
            <a:avLst/>
          </a:prstGeom>
          <a:ln>
            <a:noFill/>
          </a:ln>
          <a:effectLst>
            <a:outerShdw blurRad="292100" dist="139700" dir="2700000" algn="tl" rotWithShape="0">
              <a:srgbClr val="333333">
                <a:alpha val="65000"/>
              </a:srgbClr>
            </a:outerShdw>
          </a:effectLst>
        </p:spPr>
      </p:pic>
      <p:pic>
        <p:nvPicPr>
          <p:cNvPr id="2" name="Google Shape;444;p61">
            <a:extLst>
              <a:ext uri="{FF2B5EF4-FFF2-40B4-BE49-F238E27FC236}">
                <a16:creationId xmlns:a16="http://schemas.microsoft.com/office/drawing/2014/main" id="{21EE9712-C742-A78C-6F25-7DD168837679}"/>
              </a:ext>
            </a:extLst>
          </p:cNvPr>
          <p:cNvPicPr preferRelativeResize="0"/>
          <p:nvPr/>
        </p:nvPicPr>
        <p:blipFill>
          <a:blip r:embed="rId5">
            <a:alphaModFix/>
          </a:blip>
          <a:stretch>
            <a:fillRect/>
          </a:stretch>
        </p:blipFill>
        <p:spPr>
          <a:xfrm>
            <a:off x="1000049" y="3253987"/>
            <a:ext cx="6923254" cy="16773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5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5"/>
                                        </p:tgtEl>
                                        <p:attrNameLst>
                                          <p:attrName>style.visibility</p:attrName>
                                        </p:attrNameLst>
                                      </p:cBhvr>
                                      <p:to>
                                        <p:strVal val="visible"/>
                                      </p:to>
                                    </p:set>
                                    <p:animEffect transition="in" filter="fade">
                                      <p:cBhvr>
                                        <p:cTn id="12" dur="500"/>
                                        <p:tgtEl>
                                          <p:spTgt spid="4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Coduri Huffman</a:t>
            </a:r>
            <a:endParaRPr/>
          </a:p>
        </p:txBody>
      </p:sp>
      <p:sp>
        <p:nvSpPr>
          <p:cNvPr id="450" name="Google Shape;450;p62"/>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MD" b="1" dirty="0">
                <a:effectLst>
                  <a:outerShdw blurRad="38100" dist="38100" dir="2700000" algn="tl">
                    <a:srgbClr val="000000">
                      <a:alpha val="43137"/>
                    </a:srgbClr>
                  </a:outerShdw>
                </a:effectLst>
              </a:rPr>
              <a:t>   </a:t>
            </a:r>
          </a:p>
          <a:p>
            <a:pPr marL="0" lvl="0" indent="0" algn="l" rtl="0">
              <a:spcBef>
                <a:spcPts val="600"/>
              </a:spcBef>
              <a:spcAft>
                <a:spcPts val="0"/>
              </a:spcAft>
              <a:buNone/>
            </a:pPr>
            <a:r>
              <a:rPr lang="ro-MD" b="1" dirty="0">
                <a:effectLst>
                  <a:outerShdw blurRad="38100" dist="38100" dir="2700000" algn="tl">
                    <a:srgbClr val="000000">
                      <a:alpha val="43137"/>
                    </a:srgbClr>
                  </a:outerShdw>
                </a:effectLst>
              </a:rPr>
              <a:t>       </a:t>
            </a:r>
            <a:r>
              <a:rPr lang="en" b="1" dirty="0">
                <a:effectLst>
                  <a:outerShdw blurRad="38100" dist="38100" dir="2700000" algn="tl">
                    <a:srgbClr val="000000">
                      <a:alpha val="43137"/>
                    </a:srgbClr>
                  </a:outerShdw>
                </a:effectLst>
              </a:rPr>
              <a:t>Nu e unic!</a:t>
            </a:r>
            <a:endParaRPr b="1" dirty="0">
              <a:effectLst>
                <a:outerShdw blurRad="38100" dist="38100" dir="2700000" algn="tl">
                  <a:srgbClr val="000000">
                    <a:alpha val="43137"/>
                  </a:srgbClr>
                </a:outerShdw>
              </a:effectLst>
            </a:endParaRPr>
          </a:p>
        </p:txBody>
      </p:sp>
      <p:pic>
        <p:nvPicPr>
          <p:cNvPr id="451" name="Google Shape;451;p62"/>
          <p:cNvPicPr preferRelativeResize="0"/>
          <p:nvPr/>
        </p:nvPicPr>
        <p:blipFill>
          <a:blip r:embed="rId3">
            <a:alphaModFix/>
          </a:blip>
          <a:stretch>
            <a:fillRect/>
          </a:stretch>
        </p:blipFill>
        <p:spPr>
          <a:xfrm>
            <a:off x="2345707" y="894300"/>
            <a:ext cx="6593843" cy="39910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3"/>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Temă (Parțial opțională)</a:t>
            </a:r>
            <a:endParaRPr/>
          </a:p>
        </p:txBody>
      </p:sp>
      <p:sp>
        <p:nvSpPr>
          <p:cNvPr id="457" name="Google Shape;457;p63"/>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Deadline:</a:t>
            </a:r>
            <a:r>
              <a:rPr lang="en" dirty="0"/>
              <a:t> Cursul 8 </a:t>
            </a:r>
            <a:r>
              <a:rPr lang="en" sz="1800" b="1" dirty="0"/>
              <a:t>→</a:t>
            </a:r>
            <a:r>
              <a:rPr lang="en" dirty="0"/>
              <a:t> după vacanță </a:t>
            </a:r>
            <a:endParaRPr dirty="0"/>
          </a:p>
          <a:p>
            <a:pPr marL="457200" lvl="0" indent="-336550" algn="l" rtl="0">
              <a:spcBef>
                <a:spcPts val="600"/>
              </a:spcBef>
              <a:spcAft>
                <a:spcPts val="0"/>
              </a:spcAft>
              <a:buSzPts val="1700"/>
              <a:buChar char="○"/>
            </a:pPr>
            <a:r>
              <a:rPr lang="en" dirty="0"/>
              <a:t>Demonstrați că un arbore binar</a:t>
            </a:r>
            <a:r>
              <a:rPr lang="ro-MD" dirty="0"/>
              <a:t>,</a:t>
            </a:r>
            <a:r>
              <a:rPr lang="en" dirty="0"/>
              <a:t>care nu este complet</a:t>
            </a:r>
            <a:r>
              <a:rPr lang="ro-MD" dirty="0"/>
              <a:t>,</a:t>
            </a:r>
            <a:r>
              <a:rPr lang="en" dirty="0"/>
              <a:t> nu poate corespunde unei codificări prefix optime.</a:t>
            </a:r>
            <a:endParaRPr dirty="0"/>
          </a:p>
          <a:p>
            <a:pPr marL="342900" lvl="0" indent="0" algn="l" rtl="0">
              <a:spcBef>
                <a:spcPts val="600"/>
              </a:spcBef>
              <a:spcAft>
                <a:spcPts val="0"/>
              </a:spcAft>
              <a:buNone/>
            </a:pPr>
            <a:endParaRPr dirty="0"/>
          </a:p>
          <a:p>
            <a:pPr marL="457200" lvl="0" indent="-336550" algn="l" rtl="0">
              <a:spcBef>
                <a:spcPts val="600"/>
              </a:spcBef>
              <a:spcAft>
                <a:spcPts val="0"/>
              </a:spcAft>
              <a:buSzPts val="1700"/>
              <a:buChar char="○"/>
            </a:pPr>
            <a:r>
              <a:rPr lang="en" b="1" dirty="0"/>
              <a:t>Opțional: </a:t>
            </a:r>
            <a:r>
              <a:rPr lang="en" dirty="0"/>
              <a:t>Optimalitate Huffman + prezentare scurtă (5-10 minute)</a:t>
            </a:r>
            <a:endParaRPr dirty="0"/>
          </a:p>
          <a:p>
            <a:pPr marL="457200" lvl="0" indent="-336550" algn="l" rtl="0">
              <a:spcBef>
                <a:spcPts val="0"/>
              </a:spcBef>
              <a:spcAft>
                <a:spcPts val="0"/>
              </a:spcAft>
              <a:buSzPts val="1700"/>
              <a:buChar char="○"/>
            </a:pPr>
            <a:r>
              <a:rPr lang="en" dirty="0"/>
              <a:t>Stabiliți o codificare Huffman optimă pentru primele 8 numere din șirul lui Fibonacci (1, 1, 2, 3, ...)</a:t>
            </a:r>
            <a:endParaRPr dirty="0"/>
          </a:p>
          <a:p>
            <a:pPr marL="457200" lvl="0" indent="-336550" algn="l" rtl="0">
              <a:spcBef>
                <a:spcPts val="0"/>
              </a:spcBef>
              <a:spcAft>
                <a:spcPts val="0"/>
              </a:spcAft>
              <a:buSzPts val="1700"/>
              <a:buChar char="○"/>
            </a:pPr>
            <a:r>
              <a:rPr lang="en" sz="1400" u="sng" dirty="0">
                <a:solidFill>
                  <a:schemeClr val="hlink"/>
                </a:solidFill>
                <a:hlinkClick r:id="rId3"/>
              </a:rPr>
              <a:t>https://www.infoarena.ro/problema/huffman</a:t>
            </a:r>
            <a:r>
              <a:rPr lang="en" sz="2000" dirty="0"/>
              <a:t> </a:t>
            </a:r>
            <a:r>
              <a:rPr lang="en" dirty="0"/>
              <a:t>(cu heapuri, nu cu 2 cozi) </a:t>
            </a:r>
            <a:r>
              <a:rPr lang="en" sz="1800" b="1" dirty="0"/>
              <a:t>→</a:t>
            </a:r>
            <a:r>
              <a:rPr lang="en" dirty="0"/>
              <a:t> 70 de puncte</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4"/>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ARBORI</a:t>
            </a:r>
            <a:endParaRPr sz="4000"/>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5"/>
          <p:cNvSpPr txBox="1"/>
          <p:nvPr/>
        </p:nvSpPr>
        <p:spPr>
          <a:xfrm>
            <a:off x="762000" y="914400"/>
            <a:ext cx="5410200" cy="3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68" name="Google Shape;468;p65"/>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a:t>
            </a:r>
            <a:endParaRPr/>
          </a:p>
        </p:txBody>
      </p:sp>
      <p:sp>
        <p:nvSpPr>
          <p:cNvPr id="469" name="Google Shape;469;p65"/>
          <p:cNvSpPr txBox="1">
            <a:spLocks noGrp="1"/>
          </p:cNvSpPr>
          <p:nvPr>
            <p:ph type="body" idx="1"/>
          </p:nvPr>
        </p:nvSpPr>
        <p:spPr>
          <a:xfrm>
            <a:off x="206550" y="894303"/>
            <a:ext cx="8642100" cy="3961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000"/>
              <a:buFont typeface="Times New Roman"/>
              <a:buNone/>
            </a:pPr>
            <a:r>
              <a:rPr lang="en" sz="1800" b="1">
                <a:latin typeface="Times New Roman"/>
                <a:ea typeface="Times New Roman"/>
                <a:cs typeface="Times New Roman"/>
                <a:sym typeface="Times New Roman"/>
              </a:rPr>
              <a:t>Definiţie.</a:t>
            </a:r>
            <a:r>
              <a:rPr lang="en" sz="1800">
                <a:latin typeface="Times New Roman"/>
                <a:ea typeface="Times New Roman"/>
                <a:cs typeface="Times New Roman"/>
                <a:sym typeface="Times New Roman"/>
              </a:rPr>
              <a:t> Se numeşte </a:t>
            </a:r>
            <a:r>
              <a:rPr lang="en" sz="1800" b="1">
                <a:latin typeface="Times New Roman"/>
                <a:ea typeface="Times New Roman"/>
                <a:cs typeface="Times New Roman"/>
                <a:sym typeface="Times New Roman"/>
              </a:rPr>
              <a:t>graf</a:t>
            </a:r>
            <a:r>
              <a:rPr lang="en" sz="1800">
                <a:latin typeface="Times New Roman"/>
                <a:ea typeface="Times New Roman"/>
                <a:cs typeface="Times New Roman"/>
                <a:sym typeface="Times New Roman"/>
              </a:rPr>
              <a:t> </a:t>
            </a:r>
            <a:r>
              <a:rPr lang="en" sz="1800" i="1">
                <a:latin typeface="Times New Roman"/>
                <a:ea typeface="Times New Roman"/>
                <a:cs typeface="Times New Roman"/>
                <a:sym typeface="Times New Roman"/>
              </a:rPr>
              <a:t>G = (X, V) </a:t>
            </a:r>
            <a:r>
              <a:rPr lang="en" sz="1800">
                <a:latin typeface="Times New Roman"/>
                <a:ea typeface="Times New Roman"/>
                <a:cs typeface="Times New Roman"/>
                <a:sym typeface="Times New Roman"/>
              </a:rPr>
              <a:t>o pereche formată din două mulţimi, mulţimea </a:t>
            </a:r>
            <a:r>
              <a:rPr lang="en" sz="1800" i="1">
                <a:latin typeface="Times New Roman"/>
                <a:ea typeface="Times New Roman"/>
                <a:cs typeface="Times New Roman"/>
                <a:sym typeface="Times New Roman"/>
              </a:rPr>
              <a:t>X</a:t>
            </a:r>
            <a:r>
              <a:rPr lang="en" sz="1800">
                <a:latin typeface="Times New Roman"/>
                <a:ea typeface="Times New Roman"/>
                <a:cs typeface="Times New Roman"/>
                <a:sym typeface="Times New Roman"/>
              </a:rPr>
              <a:t> a nodurilor sau vârfurilor grafului şi mulţimea </a:t>
            </a:r>
            <a:r>
              <a:rPr lang="en" sz="1800" i="1">
                <a:latin typeface="Times New Roman"/>
                <a:ea typeface="Times New Roman"/>
                <a:cs typeface="Times New Roman"/>
                <a:sym typeface="Times New Roman"/>
              </a:rPr>
              <a:t>V</a:t>
            </a:r>
            <a:r>
              <a:rPr lang="en" sz="1800">
                <a:latin typeface="Times New Roman"/>
                <a:ea typeface="Times New Roman"/>
                <a:cs typeface="Times New Roman"/>
                <a:sym typeface="Times New Roman"/>
              </a:rPr>
              <a:t> a muchiilor grafului, unde o muchie </a:t>
            </a:r>
            <a:r>
              <a:rPr lang="en" sz="1800" i="1">
                <a:latin typeface="Times New Roman"/>
                <a:ea typeface="Times New Roman"/>
                <a:cs typeface="Times New Roman"/>
                <a:sym typeface="Times New Roman"/>
              </a:rPr>
              <a:t>v ∈ V</a:t>
            </a:r>
            <a:r>
              <a:rPr lang="en" sz="1800">
                <a:latin typeface="Times New Roman"/>
                <a:ea typeface="Times New Roman"/>
                <a:cs typeface="Times New Roman"/>
                <a:sym typeface="Times New Roman"/>
              </a:rPr>
              <a:t> este o pereche ordonată de noduri </a:t>
            </a:r>
            <a:r>
              <a:rPr lang="en" sz="1800" i="1">
                <a:latin typeface="Times New Roman"/>
                <a:ea typeface="Times New Roman"/>
                <a:cs typeface="Times New Roman"/>
                <a:sym typeface="Times New Roman"/>
              </a:rPr>
              <a:t>v=(x,y)</a:t>
            </a:r>
            <a:r>
              <a:rPr lang="en" sz="1800">
                <a:latin typeface="Times New Roman"/>
                <a:ea typeface="Times New Roman"/>
                <a:cs typeface="Times New Roman"/>
                <a:sym typeface="Times New Roman"/>
              </a:rPr>
              <a:t>, </a:t>
            </a:r>
            <a:r>
              <a:rPr lang="en" sz="1800" i="1">
                <a:latin typeface="Times New Roman"/>
                <a:ea typeface="Times New Roman"/>
                <a:cs typeface="Times New Roman"/>
                <a:sym typeface="Times New Roman"/>
              </a:rPr>
              <a:t>x,y ∈ X</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Font typeface="Times New Roman"/>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Font typeface="Times New Roman"/>
              <a:buNone/>
            </a:pPr>
            <a:r>
              <a:rPr lang="en" sz="1800">
                <a:latin typeface="Times New Roman"/>
                <a:ea typeface="Times New Roman"/>
                <a:cs typeface="Times New Roman"/>
                <a:sym typeface="Times New Roman"/>
              </a:rPr>
              <a:t>Un graf neorientat este un graf în care perechea </a:t>
            </a:r>
            <a:r>
              <a:rPr lang="en" sz="1800" i="1">
                <a:latin typeface="Times New Roman"/>
                <a:ea typeface="Times New Roman"/>
                <a:cs typeface="Times New Roman"/>
                <a:sym typeface="Times New Roman"/>
              </a:rPr>
              <a:t>(x,y)</a:t>
            </a:r>
            <a:r>
              <a:rPr lang="en" sz="1800">
                <a:latin typeface="Times New Roman"/>
                <a:ea typeface="Times New Roman"/>
                <a:cs typeface="Times New Roman"/>
                <a:sym typeface="Times New Roman"/>
              </a:rPr>
              <a:t> se identifică cu perechea </a:t>
            </a:r>
            <a:r>
              <a:rPr lang="en" sz="1800" i="1">
                <a:latin typeface="Times New Roman"/>
                <a:ea typeface="Times New Roman"/>
                <a:cs typeface="Times New Roman"/>
                <a:sym typeface="Times New Roman"/>
              </a:rPr>
              <a:t>(y,x). </a:t>
            </a:r>
            <a:endParaRPr sz="180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2000"/>
              <a:buFont typeface="Times New Roman"/>
              <a:buNone/>
            </a:pPr>
            <a:r>
              <a:rPr lang="en" sz="1800">
                <a:latin typeface="Times New Roman"/>
                <a:ea typeface="Times New Roman"/>
                <a:cs typeface="Times New Roman"/>
                <a:sym typeface="Times New Roman"/>
              </a:rPr>
              <a:t>Un graf fără cicluri este un graf în care, pornind de la un vârf dat, nu putem ajunge din nou la el folosind muchii.</a:t>
            </a:r>
            <a:endParaRPr sz="180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2000"/>
              <a:buFont typeface="Times New Roman"/>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000"/>
              <a:buFont typeface="Times New Roman"/>
              <a:buNone/>
            </a:pPr>
            <a:r>
              <a:rPr lang="en" sz="1800" b="1">
                <a:latin typeface="Times New Roman"/>
                <a:ea typeface="Times New Roman"/>
                <a:cs typeface="Times New Roman"/>
                <a:sym typeface="Times New Roman"/>
              </a:rPr>
              <a:t>Definiţie.</a:t>
            </a:r>
            <a:r>
              <a:rPr lang="en" sz="1800">
                <a:latin typeface="Times New Roman"/>
                <a:ea typeface="Times New Roman"/>
                <a:cs typeface="Times New Roman"/>
                <a:sym typeface="Times New Roman"/>
              </a:rPr>
              <a:t> Se numeşte </a:t>
            </a:r>
            <a:r>
              <a:rPr lang="en" sz="1800" b="1">
                <a:latin typeface="Times New Roman"/>
                <a:ea typeface="Times New Roman"/>
                <a:cs typeface="Times New Roman"/>
                <a:sym typeface="Times New Roman"/>
              </a:rPr>
              <a:t>arbore </a:t>
            </a:r>
            <a:r>
              <a:rPr lang="en" sz="1800">
                <a:latin typeface="Times New Roman"/>
                <a:ea typeface="Times New Roman"/>
                <a:cs typeface="Times New Roman"/>
                <a:sym typeface="Times New Roman"/>
              </a:rPr>
              <a:t>un graf </a:t>
            </a:r>
            <a:r>
              <a:rPr lang="en" sz="1800" i="1">
                <a:latin typeface="Times New Roman"/>
                <a:ea typeface="Times New Roman"/>
                <a:cs typeface="Times New Roman"/>
                <a:sym typeface="Times New Roman"/>
              </a:rPr>
              <a:t>H = (X, V)</a:t>
            </a:r>
            <a:r>
              <a:rPr lang="en" sz="1800">
                <a:latin typeface="Times New Roman"/>
                <a:ea typeface="Times New Roman"/>
                <a:cs typeface="Times New Roman"/>
                <a:sym typeface="Times New Roman"/>
              </a:rPr>
              <a:t> care este neorientat, conex, fără cicluri, cu un nod precizat  numit rădăcină. Pentru orice vârf </a:t>
            </a:r>
            <a:r>
              <a:rPr lang="en" sz="1800" i="1">
                <a:latin typeface="Times New Roman"/>
                <a:ea typeface="Times New Roman"/>
                <a:cs typeface="Times New Roman"/>
                <a:sym typeface="Times New Roman"/>
              </a:rPr>
              <a:t>x∈ X </a:t>
            </a:r>
            <a:r>
              <a:rPr lang="en" sz="1800">
                <a:latin typeface="Times New Roman"/>
                <a:ea typeface="Times New Roman"/>
                <a:cs typeface="Times New Roman"/>
                <a:sym typeface="Times New Roman"/>
              </a:rPr>
              <a:t>, există un număr finit de vârfuri </a:t>
            </a:r>
            <a:r>
              <a:rPr lang="en" sz="1800" i="1">
                <a:latin typeface="Times New Roman"/>
                <a:ea typeface="Times New Roman"/>
                <a:cs typeface="Times New Roman"/>
                <a:sym typeface="Times New Roman"/>
              </a:rPr>
              <a:t>x</a:t>
            </a:r>
            <a:r>
              <a:rPr lang="en" sz="1800" i="1" baseline="-25000">
                <a:latin typeface="Times New Roman"/>
                <a:ea typeface="Times New Roman"/>
                <a:cs typeface="Times New Roman"/>
                <a:sym typeface="Times New Roman"/>
              </a:rPr>
              <a:t>1</a:t>
            </a:r>
            <a:r>
              <a:rPr lang="en" sz="1800" i="1">
                <a:latin typeface="Times New Roman"/>
                <a:ea typeface="Times New Roman"/>
                <a:cs typeface="Times New Roman"/>
                <a:sym typeface="Times New Roman"/>
              </a:rPr>
              <a:t>,...,x</a:t>
            </a:r>
            <a:r>
              <a:rPr lang="en" sz="1800" i="1" baseline="-25000">
                <a:latin typeface="Times New Roman"/>
                <a:ea typeface="Times New Roman"/>
                <a:cs typeface="Times New Roman"/>
                <a:sym typeface="Times New Roman"/>
              </a:rPr>
              <a:t>n</a:t>
            </a:r>
            <a:r>
              <a:rPr lang="en" sz="1800" i="1">
                <a:latin typeface="Times New Roman"/>
                <a:ea typeface="Times New Roman"/>
                <a:cs typeface="Times New Roman"/>
                <a:sym typeface="Times New Roman"/>
              </a:rPr>
              <a:t> ∈ X </a:t>
            </a:r>
            <a:r>
              <a:rPr lang="en" sz="1800">
                <a:latin typeface="Times New Roman"/>
                <a:ea typeface="Times New Roman"/>
                <a:cs typeface="Times New Roman"/>
                <a:sym typeface="Times New Roman"/>
              </a:rPr>
              <a:t>asociate lui </a:t>
            </a:r>
            <a:r>
              <a:rPr lang="en" sz="1800" i="1">
                <a:latin typeface="Times New Roman"/>
                <a:ea typeface="Times New Roman"/>
                <a:cs typeface="Times New Roman"/>
                <a:sym typeface="Times New Roman"/>
              </a:rPr>
              <a:t>x</a:t>
            </a:r>
            <a:r>
              <a:rPr lang="en" sz="1800">
                <a:latin typeface="Times New Roman"/>
                <a:ea typeface="Times New Roman"/>
                <a:cs typeface="Times New Roman"/>
                <a:sym typeface="Times New Roman"/>
              </a:rPr>
              <a:t>, numite descendenţi direcţi (sau fiii) lui </a:t>
            </a:r>
            <a:r>
              <a:rPr lang="en" sz="1800" i="1">
                <a:latin typeface="Times New Roman"/>
                <a:ea typeface="Times New Roman"/>
                <a:cs typeface="Times New Roman"/>
                <a:sym typeface="Times New Roman"/>
              </a:rPr>
              <a:t>x</a:t>
            </a:r>
            <a:r>
              <a:rPr lang="en" sz="1800">
                <a:latin typeface="Times New Roman"/>
                <a:ea typeface="Times New Roman"/>
                <a:cs typeface="Times New Roman"/>
                <a:sym typeface="Times New Roman"/>
              </a:rPr>
              <a:t>.</a:t>
            </a:r>
            <a:endParaRPr sz="18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3"/>
        <p:cNvGrpSpPr/>
        <p:nvPr/>
      </p:nvGrpSpPr>
      <p:grpSpPr>
        <a:xfrm>
          <a:off x="0" y="0"/>
          <a:ext cx="0" cy="0"/>
          <a:chOff x="0" y="0"/>
          <a:chExt cx="0" cy="0"/>
        </a:xfrm>
      </p:grpSpPr>
      <p:pic>
        <p:nvPicPr>
          <p:cNvPr id="474" name="Google Shape;474;p66"/>
          <p:cNvPicPr preferRelativeResize="0"/>
          <p:nvPr/>
        </p:nvPicPr>
        <p:blipFill rotWithShape="1">
          <a:blip r:embed="rId3">
            <a:alphaModFix/>
          </a:blip>
          <a:srcRect r="24630"/>
          <a:stretch/>
        </p:blipFill>
        <p:spPr>
          <a:xfrm>
            <a:off x="4572001" y="2865600"/>
            <a:ext cx="4642900" cy="2000195"/>
          </a:xfrm>
          <a:prstGeom prst="rect">
            <a:avLst/>
          </a:prstGeom>
          <a:noFill/>
          <a:ln>
            <a:noFill/>
          </a:ln>
        </p:spPr>
      </p:pic>
      <p:sp>
        <p:nvSpPr>
          <p:cNvPr id="475" name="Google Shape;475;p6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 definiție recursivă</a:t>
            </a:r>
            <a:endParaRPr/>
          </a:p>
        </p:txBody>
      </p:sp>
      <p:sp>
        <p:nvSpPr>
          <p:cNvPr id="476" name="Google Shape;476;p66"/>
          <p:cNvSpPr txBox="1">
            <a:spLocks noGrp="1"/>
          </p:cNvSpPr>
          <p:nvPr>
            <p:ph type="body" idx="1"/>
          </p:nvPr>
        </p:nvSpPr>
        <p:spPr>
          <a:xfrm>
            <a:off x="317700" y="894303"/>
            <a:ext cx="8642100" cy="39612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000"/>
              <a:buFont typeface="Times New Roman"/>
              <a:buNone/>
            </a:pPr>
            <a:r>
              <a:rPr lang="en" sz="2000">
                <a:latin typeface="Times New Roman"/>
                <a:ea typeface="Times New Roman"/>
                <a:cs typeface="Times New Roman"/>
                <a:sym typeface="Times New Roman"/>
              </a:rPr>
              <a:t>O structură de arbore (</a:t>
            </a:r>
            <a:r>
              <a:rPr lang="en" sz="2000" b="1" i="1">
                <a:latin typeface="Times New Roman"/>
                <a:ea typeface="Times New Roman"/>
                <a:cs typeface="Times New Roman"/>
                <a:sym typeface="Times New Roman"/>
              </a:rPr>
              <a:t>k</a:t>
            </a:r>
            <a:r>
              <a:rPr lang="en" sz="2000">
                <a:latin typeface="Times New Roman"/>
                <a:ea typeface="Times New Roman"/>
                <a:cs typeface="Times New Roman"/>
                <a:sym typeface="Times New Roman"/>
              </a:rPr>
              <a:t>-arbore), </a:t>
            </a:r>
            <a:r>
              <a:rPr lang="en" sz="2000" i="1">
                <a:latin typeface="Times New Roman"/>
                <a:ea typeface="Times New Roman"/>
                <a:cs typeface="Times New Roman"/>
                <a:sym typeface="Times New Roman"/>
              </a:rPr>
              <a:t>T</a:t>
            </a:r>
            <a:r>
              <a:rPr lang="en" sz="2000">
                <a:latin typeface="Times New Roman"/>
                <a:ea typeface="Times New Roman"/>
                <a:cs typeface="Times New Roman"/>
                <a:sym typeface="Times New Roman"/>
              </a:rPr>
              <a:t>,</a:t>
            </a:r>
            <a:r>
              <a:rPr lang="en" sz="2000" i="1">
                <a:latin typeface="Times New Roman"/>
                <a:ea typeface="Times New Roman"/>
                <a:cs typeface="Times New Roman"/>
                <a:sym typeface="Times New Roman"/>
              </a:rPr>
              <a:t> </a:t>
            </a:r>
            <a:r>
              <a:rPr lang="en" sz="2000">
                <a:latin typeface="Times New Roman"/>
                <a:ea typeface="Times New Roman"/>
                <a:cs typeface="Times New Roman"/>
                <a:sym typeface="Times New Roman"/>
              </a:rPr>
              <a:t>de un anume tip de bază, este </a:t>
            </a:r>
            <a:endParaRPr sz="1400">
              <a:solidFill>
                <a:srgbClr val="000000"/>
              </a:solidFill>
              <a:latin typeface="Arial"/>
              <a:ea typeface="Arial"/>
              <a:cs typeface="Arial"/>
              <a:sym typeface="Arial"/>
            </a:endParaRPr>
          </a:p>
          <a:p>
            <a:pPr marL="457200" lvl="0" indent="-355600" algn="just" rtl="0">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fie o structură vidă (adică </a:t>
            </a:r>
            <a:r>
              <a:rPr lang="en" sz="2000" i="1">
                <a:latin typeface="Times New Roman"/>
                <a:ea typeface="Times New Roman"/>
                <a:cs typeface="Times New Roman"/>
                <a:sym typeface="Times New Roman"/>
              </a:rPr>
              <a:t>T = ∅ </a:t>
            </a:r>
            <a:r>
              <a:rPr lang="en" sz="2000">
                <a:latin typeface="Times New Roman"/>
                <a:ea typeface="Times New Roman"/>
                <a:cs typeface="Times New Roman"/>
                <a:sym typeface="Times New Roman"/>
              </a:rPr>
              <a:t>);</a:t>
            </a:r>
            <a:endParaRPr sz="1400">
              <a:solidFill>
                <a:srgbClr val="000000"/>
              </a:solidFill>
              <a:latin typeface="Arial"/>
              <a:ea typeface="Arial"/>
              <a:cs typeface="Arial"/>
              <a:sym typeface="Arial"/>
            </a:endParaRPr>
          </a:p>
          <a:p>
            <a:pPr marL="457200" lvl="0" indent="-355600" algn="just" rtl="0">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fie este nevidă, deci conţine un nod de tipul de bază, pe care-l vom numi rădăcină şi îl vom nota </a:t>
            </a:r>
            <a:r>
              <a:rPr lang="en" sz="2000" i="1">
                <a:latin typeface="Times New Roman"/>
                <a:ea typeface="Times New Roman"/>
                <a:cs typeface="Times New Roman"/>
                <a:sym typeface="Times New Roman"/>
              </a:rPr>
              <a:t>root(T)</a:t>
            </a:r>
            <a:r>
              <a:rPr lang="en" sz="2000">
                <a:latin typeface="Times New Roman"/>
                <a:ea typeface="Times New Roman"/>
                <a:cs typeface="Times New Roman"/>
                <a:sym typeface="Times New Roman"/>
              </a:rPr>
              <a:t>, plus un număr finit de structuri disjuncte de arbori de acelaşi tip, </a:t>
            </a:r>
            <a:r>
              <a:rPr lang="en" sz="2000" i="1">
                <a:latin typeface="Times New Roman"/>
                <a:ea typeface="Times New Roman"/>
                <a:cs typeface="Times New Roman"/>
                <a:sym typeface="Times New Roman"/>
              </a:rPr>
              <a:t>T</a:t>
            </a:r>
            <a:r>
              <a:rPr lang="en" sz="2000" i="1" baseline="-25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t>
            </a:r>
            <a:r>
              <a:rPr lang="en" sz="2000" i="1">
                <a:latin typeface="Times New Roman"/>
                <a:ea typeface="Times New Roman"/>
                <a:cs typeface="Times New Roman"/>
                <a:sym typeface="Times New Roman"/>
              </a:rPr>
              <a:t>T</a:t>
            </a:r>
            <a:r>
              <a:rPr lang="en" sz="2000" i="1" baseline="-25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a:t>
            </a:r>
            <a:r>
              <a:rPr lang="en" sz="2000" i="1">
                <a:latin typeface="Times New Roman"/>
                <a:ea typeface="Times New Roman"/>
                <a:cs typeface="Times New Roman"/>
                <a:sym typeface="Times New Roman"/>
              </a:rPr>
              <a:t> T</a:t>
            </a:r>
            <a:r>
              <a:rPr lang="en" sz="2000" i="1" baseline="-25000">
                <a:latin typeface="Times New Roman"/>
                <a:ea typeface="Times New Roman"/>
                <a:cs typeface="Times New Roman"/>
                <a:sym typeface="Times New Roman"/>
              </a:rPr>
              <a:t>k</a:t>
            </a:r>
            <a:r>
              <a:rPr lang="en" sz="2000">
                <a:latin typeface="Times New Roman"/>
                <a:ea typeface="Times New Roman"/>
                <a:cs typeface="Times New Roman"/>
                <a:sym typeface="Times New Roman"/>
              </a:rPr>
              <a:t>, numiţi subarborii lui </a:t>
            </a:r>
            <a:r>
              <a:rPr lang="en" sz="2000" i="1">
                <a:latin typeface="Times New Roman"/>
                <a:ea typeface="Times New Roman"/>
                <a:cs typeface="Times New Roman"/>
                <a:sym typeface="Times New Roman"/>
              </a:rPr>
              <a:t>T</a:t>
            </a:r>
            <a:r>
              <a:rPr lang="en" sz="2000">
                <a:latin typeface="Times New Roman"/>
                <a:ea typeface="Times New Roman"/>
                <a:cs typeface="Times New Roman"/>
                <a:sym typeface="Times New Roman"/>
              </a:rPr>
              <a:t>  (sau fiii lui </a:t>
            </a:r>
            <a:r>
              <a:rPr lang="en" sz="2000" i="1">
                <a:latin typeface="Times New Roman"/>
                <a:ea typeface="Times New Roman"/>
                <a:cs typeface="Times New Roman"/>
                <a:sym typeface="Times New Roman"/>
              </a:rPr>
              <a:t>root(T)</a:t>
            </a:r>
            <a:r>
              <a:rPr lang="en" sz="2000">
                <a:latin typeface="Times New Roman"/>
                <a:ea typeface="Times New Roman"/>
                <a:cs typeface="Times New Roman"/>
                <a:sym typeface="Times New Roman"/>
              </a:rPr>
              <a:t>).</a:t>
            </a:r>
            <a:endParaRPr sz="1400">
              <a:solidFill>
                <a:srgbClr val="000000"/>
              </a:solidFill>
              <a:latin typeface="Arial"/>
              <a:ea typeface="Arial"/>
              <a:cs typeface="Arial"/>
              <a:sym typeface="Arial"/>
            </a:endParaRPr>
          </a:p>
          <a:p>
            <a:pPr marL="0" lvl="0" indent="0" algn="l" rtl="0">
              <a:lnSpc>
                <a:spcPct val="100000"/>
              </a:lnSpc>
              <a:spcBef>
                <a:spcPts val="1000"/>
              </a:spcBef>
              <a:spcAft>
                <a:spcPts val="0"/>
              </a:spcAft>
              <a:buClr>
                <a:schemeClr val="dk1"/>
              </a:buClr>
              <a:buSzPts val="2000"/>
              <a:buFont typeface="Times New Roman"/>
              <a:buNone/>
            </a:pPr>
            <a:r>
              <a:rPr lang="en" sz="2000">
                <a:latin typeface="Times New Roman"/>
                <a:ea typeface="Times New Roman"/>
                <a:cs typeface="Times New Roman"/>
                <a:sym typeface="Times New Roman"/>
              </a:rPr>
              <a:t>Reprezentarea ca graf a unui</a:t>
            </a:r>
            <a:r>
              <a:rPr lang="en" sz="2000" b="1" i="1">
                <a:latin typeface="Times New Roman"/>
                <a:ea typeface="Times New Roman"/>
                <a:cs typeface="Times New Roman"/>
                <a:sym typeface="Times New Roman"/>
              </a:rPr>
              <a:t> k</a:t>
            </a:r>
            <a:r>
              <a:rPr lang="en" sz="2000">
                <a:latin typeface="Times New Roman"/>
                <a:ea typeface="Times New Roman"/>
                <a:cs typeface="Times New Roman"/>
                <a:sym typeface="Times New Roman"/>
              </a:rPr>
              <a:t>-arbore:</a:t>
            </a:r>
            <a:endParaRPr sz="1400">
              <a:solidFill>
                <a:srgbClr val="000000"/>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0"/>
        <p:cNvGrpSpPr/>
        <p:nvPr/>
      </p:nvGrpSpPr>
      <p:grpSpPr>
        <a:xfrm>
          <a:off x="0" y="0"/>
          <a:ext cx="0" cy="0"/>
          <a:chOff x="0" y="0"/>
          <a:chExt cx="0" cy="0"/>
        </a:xfrm>
      </p:grpSpPr>
      <p:sp>
        <p:nvSpPr>
          <p:cNvPr id="481" name="Google Shape;481;p67"/>
          <p:cNvSpPr txBox="1"/>
          <p:nvPr/>
        </p:nvSpPr>
        <p:spPr>
          <a:xfrm>
            <a:off x="762000" y="914400"/>
            <a:ext cx="5410200" cy="3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82" name="Google Shape;482;p67"/>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 reprezentări</a:t>
            </a:r>
            <a:endParaRPr/>
          </a:p>
        </p:txBody>
      </p:sp>
      <p:sp>
        <p:nvSpPr>
          <p:cNvPr id="483" name="Google Shape;483;p67"/>
          <p:cNvSpPr txBox="1">
            <a:spLocks noGrp="1"/>
          </p:cNvSpPr>
          <p:nvPr>
            <p:ph type="body" idx="1"/>
          </p:nvPr>
        </p:nvSpPr>
        <p:spPr>
          <a:xfrm>
            <a:off x="250950" y="810775"/>
            <a:ext cx="8642100" cy="4303200"/>
          </a:xfrm>
          <a:prstGeom prst="rect">
            <a:avLst/>
          </a:prstGeom>
        </p:spPr>
        <p:txBody>
          <a:bodyPr spcFirstLastPara="1" wrap="square" lIns="91425" tIns="91425" rIns="91425" bIns="91425" anchor="t" anchorCtr="0">
            <a:noAutofit/>
          </a:bodyPr>
          <a:lstStyle/>
          <a:p>
            <a:pPr marL="457200" lvl="0" indent="-336550" algn="just" rtl="0">
              <a:lnSpc>
                <a:spcPct val="100000"/>
              </a:lnSpc>
              <a:spcBef>
                <a:spcPts val="0"/>
              </a:spcBef>
              <a:spcAft>
                <a:spcPts val="0"/>
              </a:spcAft>
              <a:buClr>
                <a:schemeClr val="dk1"/>
              </a:buClr>
              <a:buSzPts val="1700"/>
              <a:buFont typeface="Times New Roman"/>
              <a:buChar char="●"/>
            </a:pPr>
            <a:r>
              <a:rPr lang="en">
                <a:latin typeface="Times New Roman"/>
                <a:ea typeface="Times New Roman"/>
                <a:cs typeface="Times New Roman"/>
                <a:sym typeface="Times New Roman"/>
              </a:rPr>
              <a:t>Reprezentarea unui arbore </a:t>
            </a:r>
            <a:r>
              <a:rPr lang="en" b="1">
                <a:latin typeface="Times New Roman"/>
                <a:ea typeface="Times New Roman"/>
                <a:cs typeface="Times New Roman"/>
                <a:sym typeface="Times New Roman"/>
              </a:rPr>
              <a:t>cu legătură </a:t>
            </a:r>
            <a:r>
              <a:rPr lang="en" b="1" i="1">
                <a:latin typeface="Times New Roman"/>
                <a:ea typeface="Times New Roman"/>
                <a:cs typeface="Times New Roman"/>
                <a:sym typeface="Times New Roman"/>
              </a:rPr>
              <a:t>tată - fiu:</a:t>
            </a:r>
            <a:r>
              <a:rPr lang="en" i="1">
                <a:latin typeface="Times New Roman"/>
                <a:ea typeface="Times New Roman"/>
                <a:cs typeface="Times New Roman"/>
                <a:sym typeface="Times New Roman"/>
              </a:rPr>
              <a:t> </a:t>
            </a:r>
            <a:r>
              <a:rPr lang="en">
                <a:latin typeface="Times New Roman"/>
                <a:ea typeface="Times New Roman"/>
                <a:cs typeface="Times New Roman"/>
                <a:sym typeface="Times New Roman"/>
              </a:rPr>
              <a:t>din fiecare nod, avem acces la oricare dintre fii (pentru arbori ordonaţi, pentru arbori la care accesul la noduri se face "de sus în jos”)</a:t>
            </a:r>
            <a:endParaRPr>
              <a:solidFill>
                <a:srgbClr val="000000"/>
              </a:solidFill>
              <a:latin typeface="Arial"/>
              <a:ea typeface="Arial"/>
              <a:cs typeface="Arial"/>
              <a:sym typeface="Arial"/>
            </a:endParaRPr>
          </a:p>
          <a:p>
            <a:pPr marL="457200" lvl="0" indent="0" algn="just" rtl="0">
              <a:lnSpc>
                <a:spcPct val="100000"/>
              </a:lnSpc>
              <a:spcBef>
                <a:spcPts val="0"/>
              </a:spcBef>
              <a:spcAft>
                <a:spcPts val="0"/>
              </a:spcAft>
              <a:buNone/>
            </a:pPr>
            <a:endParaRPr>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b="1">
                <a:latin typeface="Times New Roman"/>
                <a:ea typeface="Times New Roman"/>
                <a:cs typeface="Times New Roman"/>
                <a:sym typeface="Times New Roman"/>
              </a:rPr>
              <a:t>Cu legături de tip </a:t>
            </a:r>
            <a:r>
              <a:rPr lang="en" b="1" i="1">
                <a:latin typeface="Times New Roman"/>
                <a:ea typeface="Times New Roman"/>
                <a:cs typeface="Times New Roman"/>
                <a:sym typeface="Times New Roman"/>
              </a:rPr>
              <a:t>tată</a:t>
            </a:r>
            <a:r>
              <a:rPr lang="en">
                <a:latin typeface="Times New Roman"/>
                <a:ea typeface="Times New Roman"/>
                <a:cs typeface="Times New Roman"/>
                <a:sym typeface="Times New Roman"/>
              </a:rPr>
              <a:t> (fiecare nod "ştie" cine este tatăl său): se pot reprezenta arbori neordonaţi (tip de legătură frecvent pentru probleme în care nodurile arborelui reprezintă elementele unei mulţimi şi suntem interesaţi să facem operaţii pe mulţimi: teste de apartenenţă şi reuniuni de mulţimi)</a:t>
            </a:r>
            <a:endParaRPr>
              <a:solidFill>
                <a:srgbClr val="000000"/>
              </a:solidFill>
              <a:latin typeface="Arial"/>
              <a:ea typeface="Arial"/>
              <a:cs typeface="Arial"/>
              <a:sym typeface="Arial"/>
            </a:endParaRPr>
          </a:p>
          <a:p>
            <a:pPr marL="457200" lvl="0" indent="0" algn="just" rtl="0">
              <a:lnSpc>
                <a:spcPct val="100000"/>
              </a:lnSpc>
              <a:spcBef>
                <a:spcPts val="0"/>
              </a:spcBef>
              <a:spcAft>
                <a:spcPts val="0"/>
              </a:spcAft>
              <a:buNone/>
            </a:pPr>
            <a:endParaRPr>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a:latin typeface="Times New Roman"/>
                <a:ea typeface="Times New Roman"/>
                <a:cs typeface="Times New Roman"/>
                <a:sym typeface="Times New Roman"/>
              </a:rPr>
              <a:t>Un alt tip de reprezentare este cu </a:t>
            </a:r>
            <a:r>
              <a:rPr lang="en" b="1">
                <a:latin typeface="Times New Roman"/>
                <a:ea typeface="Times New Roman"/>
                <a:cs typeface="Times New Roman"/>
                <a:sym typeface="Times New Roman"/>
              </a:rPr>
              <a:t>tip de legătură </a:t>
            </a:r>
            <a:r>
              <a:rPr lang="en" b="1" i="1">
                <a:latin typeface="Times New Roman"/>
                <a:ea typeface="Times New Roman"/>
                <a:cs typeface="Times New Roman"/>
                <a:sym typeface="Times New Roman"/>
              </a:rPr>
              <a:t>fiu - frate</a:t>
            </a:r>
            <a:r>
              <a:rPr lang="en">
                <a:latin typeface="Times New Roman"/>
                <a:ea typeface="Times New Roman"/>
                <a:cs typeface="Times New Roman"/>
                <a:sym typeface="Times New Roman"/>
              </a:rPr>
              <a:t>. Aceasta înseamnă că, pentru fiecare nod al arborelui, avem acces la primul său fiu şi la fraţii săi (nodurile de pe acelaşi nivel se numesc fraţi şi îi organizăm ca listă)</a:t>
            </a:r>
            <a:endParaRPr>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a:latin typeface="Times New Roman"/>
                <a:ea typeface="Times New Roman"/>
                <a:cs typeface="Times New Roman"/>
                <a:sym typeface="Times New Roman"/>
              </a:rPr>
              <a:t>Pentru arborii binari (mai ales compleți) putem folosi un </a:t>
            </a:r>
            <a:r>
              <a:rPr lang="en" b="1">
                <a:latin typeface="Times New Roman"/>
                <a:ea typeface="Times New Roman"/>
                <a:cs typeface="Times New Roman"/>
                <a:sym typeface="Times New Roman"/>
              </a:rPr>
              <a:t>vector </a:t>
            </a:r>
            <a:r>
              <a:rPr lang="en">
                <a:latin typeface="Times New Roman"/>
                <a:ea typeface="Times New Roman"/>
                <a:cs typeface="Times New Roman"/>
                <a:sym typeface="Times New Roman"/>
              </a:rPr>
              <a:t>cum am făcut la heapuri</a:t>
            </a:r>
            <a:endParaRPr sz="160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Inserare nod</a:t>
            </a:r>
            <a:endParaRPr/>
          </a:p>
        </p:txBody>
      </p:sp>
      <p:sp>
        <p:nvSpPr>
          <p:cNvPr id="92" name="Google Shape;92;p16"/>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342900" lvl="0" indent="-266700" algn="l" rtl="0">
              <a:spcBef>
                <a:spcPts val="600"/>
              </a:spcBef>
              <a:spcAft>
                <a:spcPts val="0"/>
              </a:spcAft>
              <a:buSzPts val="1800"/>
              <a:buChar char="○"/>
            </a:pPr>
            <a:r>
              <a:rPr lang="en" sz="1800"/>
              <a:t>Creăm un arbore cu un singur element</a:t>
            </a:r>
            <a:endParaRPr sz="1800"/>
          </a:p>
          <a:p>
            <a:pPr marL="342900" lvl="0" indent="-266700" algn="l" rtl="0">
              <a:spcBef>
                <a:spcPts val="0"/>
              </a:spcBef>
              <a:spcAft>
                <a:spcPts val="0"/>
              </a:spcAft>
              <a:buSzPts val="1800"/>
              <a:buChar char="○"/>
            </a:pPr>
            <a:r>
              <a:rPr lang="en" sz="1800"/>
              <a:t>Îl plasăm în stânga rădăcinii.</a:t>
            </a:r>
            <a:endParaRPr sz="1800"/>
          </a:p>
          <a:p>
            <a:pPr marL="342900" lvl="0" indent="-266700" algn="l" rtl="0">
              <a:spcBef>
                <a:spcPts val="0"/>
              </a:spcBef>
              <a:spcAft>
                <a:spcPts val="0"/>
              </a:spcAft>
              <a:buSzPts val="1800"/>
              <a:buChar char="○"/>
            </a:pPr>
            <a:r>
              <a:rPr lang="en" sz="1800" b="1"/>
              <a:t>Nu facem reuniune!</a:t>
            </a:r>
            <a:endParaRPr sz="1900"/>
          </a:p>
        </p:txBody>
      </p:sp>
      <p:pic>
        <p:nvPicPr>
          <p:cNvPr id="2" name="Google Shape;100;p17">
            <a:extLst>
              <a:ext uri="{FF2B5EF4-FFF2-40B4-BE49-F238E27FC236}">
                <a16:creationId xmlns:a16="http://schemas.microsoft.com/office/drawing/2014/main" id="{EC7F7E26-99AD-4613-BEC0-50A2278457C3}"/>
              </a:ext>
            </a:extLst>
          </p:cNvPr>
          <p:cNvPicPr preferRelativeResize="0"/>
          <p:nvPr/>
        </p:nvPicPr>
        <p:blipFill>
          <a:blip r:embed="rId3">
            <a:alphaModFix/>
          </a:blip>
          <a:stretch>
            <a:fillRect/>
          </a:stretch>
        </p:blipFill>
        <p:spPr>
          <a:xfrm>
            <a:off x="560575" y="2241649"/>
            <a:ext cx="4067625" cy="2261725"/>
          </a:xfrm>
          <a:prstGeom prst="rect">
            <a:avLst/>
          </a:prstGeom>
          <a:ln>
            <a:noFill/>
          </a:ln>
          <a:effectLst>
            <a:outerShdw blurRad="292100" dist="139700" dir="2700000" algn="tl" rotWithShape="0">
              <a:srgbClr val="333333">
                <a:alpha val="65000"/>
              </a:srgbClr>
            </a:outerShdw>
          </a:effectLst>
        </p:spPr>
      </p:pic>
      <p:sp>
        <p:nvSpPr>
          <p:cNvPr id="3" name="Google Shape;101;p17">
            <a:extLst>
              <a:ext uri="{FF2B5EF4-FFF2-40B4-BE49-F238E27FC236}">
                <a16:creationId xmlns:a16="http://schemas.microsoft.com/office/drawing/2014/main" id="{7D1C9649-0D1D-8D4E-830C-4C3A95758437}"/>
              </a:ext>
            </a:extLst>
          </p:cNvPr>
          <p:cNvSpPr txBox="1"/>
          <p:nvPr/>
        </p:nvSpPr>
        <p:spPr>
          <a:xfrm>
            <a:off x="560575" y="3928275"/>
            <a:ext cx="7518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endParaRPr dirty="0"/>
          </a:p>
        </p:txBody>
      </p:sp>
      <p:pic>
        <p:nvPicPr>
          <p:cNvPr id="4" name="Google Shape;97;p17">
            <a:extLst>
              <a:ext uri="{FF2B5EF4-FFF2-40B4-BE49-F238E27FC236}">
                <a16:creationId xmlns:a16="http://schemas.microsoft.com/office/drawing/2014/main" id="{C5227521-1248-35E0-C267-756F7759CAA3}"/>
              </a:ext>
            </a:extLst>
          </p:cNvPr>
          <p:cNvPicPr preferRelativeResize="0"/>
          <p:nvPr/>
        </p:nvPicPr>
        <p:blipFill>
          <a:blip r:embed="rId4">
            <a:alphaModFix/>
          </a:blip>
          <a:stretch>
            <a:fillRect/>
          </a:stretch>
        </p:blipFill>
        <p:spPr>
          <a:xfrm>
            <a:off x="5053000" y="605378"/>
            <a:ext cx="3810475" cy="2163750"/>
          </a:xfrm>
          <a:prstGeom prst="rect">
            <a:avLst/>
          </a:prstGeom>
          <a:ln>
            <a:noFill/>
          </a:ln>
          <a:effectLst>
            <a:outerShdw blurRad="292100" dist="139700" dir="2700000" algn="tl" rotWithShape="0">
              <a:srgbClr val="333333">
                <a:alpha val="65000"/>
              </a:srgbClr>
            </a:outerShdw>
          </a:effectLst>
        </p:spPr>
      </p:pic>
      <p:sp>
        <p:nvSpPr>
          <p:cNvPr id="5" name="Google Shape;102;p17">
            <a:extLst>
              <a:ext uri="{FF2B5EF4-FFF2-40B4-BE49-F238E27FC236}">
                <a16:creationId xmlns:a16="http://schemas.microsoft.com/office/drawing/2014/main" id="{7AD0BED1-49C7-B7DE-2B6A-471B4130D2B4}"/>
              </a:ext>
            </a:extLst>
          </p:cNvPr>
          <p:cNvSpPr txBox="1"/>
          <p:nvPr/>
        </p:nvSpPr>
        <p:spPr>
          <a:xfrm>
            <a:off x="5162650" y="2241650"/>
            <a:ext cx="356100" cy="3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a:p>
            <a:pPr marL="0" lvl="0" indent="0" algn="l" rtl="0">
              <a:spcBef>
                <a:spcPts val="0"/>
              </a:spcBef>
              <a:spcAft>
                <a:spcPts val="0"/>
              </a:spcAft>
              <a:buNone/>
            </a:pPr>
            <a:endParaRPr/>
          </a:p>
        </p:txBody>
      </p:sp>
      <p:pic>
        <p:nvPicPr>
          <p:cNvPr id="6" name="Google Shape;115;p18">
            <a:extLst>
              <a:ext uri="{FF2B5EF4-FFF2-40B4-BE49-F238E27FC236}">
                <a16:creationId xmlns:a16="http://schemas.microsoft.com/office/drawing/2014/main" id="{AE1B1332-C917-BD63-C821-02C79A69522B}"/>
              </a:ext>
            </a:extLst>
          </p:cNvPr>
          <p:cNvPicPr preferRelativeResize="0"/>
          <p:nvPr/>
        </p:nvPicPr>
        <p:blipFill>
          <a:blip r:embed="rId5">
            <a:alphaModFix/>
          </a:blip>
          <a:stretch>
            <a:fillRect/>
          </a:stretch>
        </p:blipFill>
        <p:spPr>
          <a:xfrm>
            <a:off x="5052999" y="2880925"/>
            <a:ext cx="3810475" cy="2163750"/>
          </a:xfrm>
          <a:prstGeom prst="rect">
            <a:avLst/>
          </a:prstGeom>
          <a:ln>
            <a:noFill/>
          </a:ln>
          <a:effectLst>
            <a:outerShdw blurRad="292100" dist="139700" dir="2700000" algn="tl" rotWithShape="0">
              <a:srgbClr val="333333">
                <a:alpha val="65000"/>
              </a:srgbClr>
            </a:outerShdw>
          </a:effectLst>
        </p:spPr>
      </p:pic>
      <p:sp>
        <p:nvSpPr>
          <p:cNvPr id="7" name="Google Shape;117;p18">
            <a:extLst>
              <a:ext uri="{FF2B5EF4-FFF2-40B4-BE49-F238E27FC236}">
                <a16:creationId xmlns:a16="http://schemas.microsoft.com/office/drawing/2014/main" id="{061CD629-82FC-D5E5-7A03-E876C0EA012B}"/>
              </a:ext>
            </a:extLst>
          </p:cNvPr>
          <p:cNvSpPr txBox="1"/>
          <p:nvPr/>
        </p:nvSpPr>
        <p:spPr>
          <a:xfrm>
            <a:off x="5092900" y="4368200"/>
            <a:ext cx="49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7FE8F31E-8AC1-10E8-D60E-039D3B486160}"/>
              </a:ext>
            </a:extLst>
          </p:cNvPr>
          <p:cNvSpPr txBox="1"/>
          <p:nvPr/>
        </p:nvSpPr>
        <p:spPr>
          <a:xfrm>
            <a:off x="2526722" y="1841406"/>
            <a:ext cx="4627756" cy="338554"/>
          </a:xfrm>
          <a:prstGeom prst="rect">
            <a:avLst/>
          </a:prstGeom>
          <a:noFill/>
        </p:spPr>
        <p:txBody>
          <a:bodyPr wrap="square">
            <a:spAutoFit/>
          </a:bodyPr>
          <a:lstStyle/>
          <a:p>
            <a:r>
              <a:rPr lang="en" sz="1600" b="1" dirty="0"/>
              <a:t>→ O(1)</a:t>
            </a:r>
            <a:endParaRPr lang="en-US"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7"/>
        <p:cNvGrpSpPr/>
        <p:nvPr/>
      </p:nvGrpSpPr>
      <p:grpSpPr>
        <a:xfrm>
          <a:off x="0" y="0"/>
          <a:ext cx="0" cy="0"/>
          <a:chOff x="0" y="0"/>
          <a:chExt cx="0" cy="0"/>
        </a:xfrm>
      </p:grpSpPr>
      <p:sp>
        <p:nvSpPr>
          <p:cNvPr id="488" name="Google Shape;488;p68"/>
          <p:cNvSpPr txBox="1">
            <a:spLocks noGrp="1"/>
          </p:cNvSpPr>
          <p:nvPr>
            <p:ph type="body" idx="1"/>
          </p:nvPr>
        </p:nvSpPr>
        <p:spPr>
          <a:xfrm>
            <a:off x="250950" y="722293"/>
            <a:ext cx="8642100" cy="4249800"/>
          </a:xfrm>
          <a:prstGeom prst="rect">
            <a:avLst/>
          </a:prstGeom>
        </p:spPr>
        <p:txBody>
          <a:bodyPr spcFirstLastPara="1" wrap="square" lIns="91425" tIns="91425" rIns="91425" bIns="91425" anchor="t" anchorCtr="0">
            <a:noAutofit/>
          </a:bodyPr>
          <a:lstStyle/>
          <a:p>
            <a:pPr marL="457200" lvl="0" indent="-374650" algn="l" rtl="0">
              <a:lnSpc>
                <a:spcPct val="10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relația </a:t>
            </a:r>
            <a:r>
              <a:rPr lang="en" sz="2300" b="1" i="1">
                <a:latin typeface="Times New Roman"/>
                <a:ea typeface="Times New Roman"/>
                <a:cs typeface="Times New Roman"/>
                <a:sym typeface="Times New Roman"/>
              </a:rPr>
              <a:t>tată - fiu</a:t>
            </a:r>
            <a:r>
              <a:rPr lang="en" sz="2300">
                <a:latin typeface="Times New Roman"/>
                <a:ea typeface="Times New Roman"/>
                <a:cs typeface="Times New Roman"/>
                <a:sym typeface="Times New Roman"/>
              </a:rPr>
              <a:t> (sau doar tată) reprezentată ca muchie sau arc</a:t>
            </a:r>
            <a:endParaRPr sz="1300">
              <a:solidFill>
                <a:srgbClr val="000000"/>
              </a:solidFill>
              <a:latin typeface="Arial"/>
              <a:ea typeface="Arial"/>
              <a:cs typeface="Arial"/>
              <a:sym typeface="Arial"/>
            </a:endParaRPr>
          </a:p>
          <a:p>
            <a:pPr marL="457200" lvl="0" indent="-374650" algn="l" rtl="0">
              <a:lnSpc>
                <a:spcPct val="100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legături între frați (heapuri Fibonacci)</a:t>
            </a:r>
            <a:endParaRPr sz="1300">
              <a:solidFill>
                <a:srgbClr val="000000"/>
              </a:solidFill>
              <a:latin typeface="Arial"/>
              <a:ea typeface="Arial"/>
              <a:cs typeface="Arial"/>
              <a:sym typeface="Arial"/>
            </a:endParaRPr>
          </a:p>
          <a:p>
            <a:pPr marL="0" lvl="0" indent="0" algn="l" rtl="0">
              <a:spcBef>
                <a:spcPts val="600"/>
              </a:spcBef>
              <a:spcAft>
                <a:spcPts val="0"/>
              </a:spcAft>
              <a:buNone/>
            </a:pPr>
            <a:endParaRPr/>
          </a:p>
        </p:txBody>
      </p:sp>
      <p:sp>
        <p:nvSpPr>
          <p:cNvPr id="489" name="Google Shape;489;p68"/>
          <p:cNvSpPr txBox="1">
            <a:spLocks noGrp="1"/>
          </p:cNvSpPr>
          <p:nvPr>
            <p:ph type="title"/>
          </p:nvPr>
        </p:nvSpPr>
        <p:spPr>
          <a:xfrm>
            <a:off x="969775" y="36900"/>
            <a:ext cx="61587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a:t>Arbori - reprezentări</a:t>
            </a:r>
            <a:endParaRPr sz="3200">
              <a:solidFill>
                <a:schemeClr val="dk2"/>
              </a:solidFill>
              <a:latin typeface="Times New Roman"/>
              <a:ea typeface="Times New Roman"/>
              <a:cs typeface="Times New Roman"/>
              <a:sym typeface="Times New Roman"/>
            </a:endParaRPr>
          </a:p>
        </p:txBody>
      </p:sp>
      <p:grpSp>
        <p:nvGrpSpPr>
          <p:cNvPr id="490" name="Google Shape;490;p68"/>
          <p:cNvGrpSpPr/>
          <p:nvPr/>
        </p:nvGrpSpPr>
        <p:grpSpPr>
          <a:xfrm>
            <a:off x="1458163" y="2056875"/>
            <a:ext cx="6227663" cy="2915325"/>
            <a:chOff x="1458163" y="2056875"/>
            <a:chExt cx="6227663" cy="2915325"/>
          </a:xfrm>
        </p:grpSpPr>
        <p:pic>
          <p:nvPicPr>
            <p:cNvPr id="491" name="Google Shape;491;p68"/>
            <p:cNvPicPr preferRelativeResize="0"/>
            <p:nvPr/>
          </p:nvPicPr>
          <p:blipFill>
            <a:blip r:embed="rId3">
              <a:alphaModFix/>
            </a:blip>
            <a:stretch>
              <a:fillRect/>
            </a:stretch>
          </p:blipFill>
          <p:spPr>
            <a:xfrm>
              <a:off x="2399450" y="2486175"/>
              <a:ext cx="5286375" cy="2486025"/>
            </a:xfrm>
            <a:prstGeom prst="rect">
              <a:avLst/>
            </a:prstGeom>
            <a:noFill/>
            <a:ln>
              <a:noFill/>
            </a:ln>
          </p:spPr>
        </p:pic>
        <p:cxnSp>
          <p:nvCxnSpPr>
            <p:cNvPr id="492" name="Google Shape;492;p68"/>
            <p:cNvCxnSpPr/>
            <p:nvPr/>
          </p:nvCxnSpPr>
          <p:spPr>
            <a:xfrm>
              <a:off x="1458163" y="2227625"/>
              <a:ext cx="1386600" cy="365700"/>
            </a:xfrm>
            <a:prstGeom prst="straightConnector1">
              <a:avLst/>
            </a:prstGeom>
            <a:noFill/>
            <a:ln w="28575" cap="flat" cmpd="sng">
              <a:solidFill>
                <a:schemeClr val="dk2"/>
              </a:solidFill>
              <a:prstDash val="solid"/>
              <a:round/>
              <a:headEnd type="none" w="med" len="med"/>
              <a:tailEnd type="triangle" w="med" len="med"/>
            </a:ln>
          </p:spPr>
        </p:cxnSp>
        <p:cxnSp>
          <p:nvCxnSpPr>
            <p:cNvPr id="493" name="Google Shape;493;p68"/>
            <p:cNvCxnSpPr/>
            <p:nvPr/>
          </p:nvCxnSpPr>
          <p:spPr>
            <a:xfrm>
              <a:off x="6207488" y="2056875"/>
              <a:ext cx="487200" cy="42930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7"/>
        <p:cNvGrpSpPr/>
        <p:nvPr/>
      </p:nvGrpSpPr>
      <p:grpSpPr>
        <a:xfrm>
          <a:off x="0" y="0"/>
          <a:ext cx="0" cy="0"/>
          <a:chOff x="0" y="0"/>
          <a:chExt cx="0" cy="0"/>
        </a:xfrm>
      </p:grpSpPr>
      <p:sp>
        <p:nvSpPr>
          <p:cNvPr id="498" name="Google Shape;498;p69"/>
          <p:cNvSpPr txBox="1"/>
          <p:nvPr/>
        </p:nvSpPr>
        <p:spPr>
          <a:xfrm>
            <a:off x="762000" y="914400"/>
            <a:ext cx="5410200" cy="3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99" name="Google Shape;499;p69"/>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 terminologie</a:t>
            </a:r>
            <a:endParaRPr/>
          </a:p>
        </p:txBody>
      </p:sp>
      <p:sp>
        <p:nvSpPr>
          <p:cNvPr id="500" name="Google Shape;500;p69"/>
          <p:cNvSpPr txBox="1">
            <a:spLocks noGrp="1"/>
          </p:cNvSpPr>
          <p:nvPr>
            <p:ph type="body" idx="1"/>
          </p:nvPr>
        </p:nvSpPr>
        <p:spPr>
          <a:xfrm>
            <a:off x="206475" y="758875"/>
            <a:ext cx="8642100" cy="4221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2400"/>
              <a:buFont typeface="Times New Roman"/>
              <a:buNone/>
            </a:pPr>
            <a:r>
              <a:rPr lang="en" sz="2000" b="1" i="1">
                <a:latin typeface="Times New Roman"/>
                <a:ea typeface="Times New Roman"/>
                <a:cs typeface="Times New Roman"/>
                <a:sym typeface="Times New Roman"/>
              </a:rPr>
              <a:t>Gradul</a:t>
            </a:r>
            <a:r>
              <a:rPr lang="en" sz="2000">
                <a:latin typeface="Times New Roman"/>
                <a:ea typeface="Times New Roman"/>
                <a:cs typeface="Times New Roman"/>
                <a:sym typeface="Times New Roman"/>
              </a:rPr>
              <a:t> arborelui = întregul </a:t>
            </a:r>
            <a:r>
              <a:rPr lang="en" sz="2000" i="1">
                <a:latin typeface="Times New Roman"/>
                <a:ea typeface="Times New Roman"/>
                <a:cs typeface="Times New Roman"/>
                <a:sym typeface="Times New Roman"/>
              </a:rPr>
              <a:t>k</a:t>
            </a:r>
            <a:r>
              <a:rPr lang="en" sz="2000">
                <a:latin typeface="Times New Roman"/>
                <a:ea typeface="Times New Roman"/>
                <a:cs typeface="Times New Roman"/>
                <a:sym typeface="Times New Roman"/>
              </a:rPr>
              <a:t> care reprezintă numărul maxim de fii ai unui nod. Un </a:t>
            </a:r>
            <a:r>
              <a:rPr lang="en" sz="2000" i="1">
                <a:latin typeface="Times New Roman"/>
                <a:ea typeface="Times New Roman"/>
                <a:cs typeface="Times New Roman"/>
                <a:sym typeface="Times New Roman"/>
              </a:rPr>
              <a:t>2</a:t>
            </a:r>
            <a:r>
              <a:rPr lang="en" sz="2000">
                <a:latin typeface="Times New Roman"/>
                <a:ea typeface="Times New Roman"/>
                <a:cs typeface="Times New Roman"/>
                <a:sym typeface="Times New Roman"/>
              </a:rPr>
              <a:t>-arbore ordonat se numeşte </a:t>
            </a:r>
            <a:r>
              <a:rPr lang="en" sz="2000" b="1" i="1">
                <a:latin typeface="Times New Roman"/>
                <a:ea typeface="Times New Roman"/>
                <a:cs typeface="Times New Roman"/>
                <a:sym typeface="Times New Roman"/>
              </a:rPr>
              <a:t>arbore binar</a:t>
            </a:r>
            <a:r>
              <a:rPr lang="en" sz="2000">
                <a:latin typeface="Times New Roman"/>
                <a:ea typeface="Times New Roman"/>
                <a:cs typeface="Times New Roman"/>
                <a:sym typeface="Times New Roman"/>
              </a:rPr>
              <a:t> (fiu stâng, respectiv fiu drept)</a:t>
            </a:r>
            <a:endParaRPr sz="20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400"/>
              <a:buFont typeface="Times New Roman"/>
              <a:buNone/>
            </a:pPr>
            <a:endParaRPr sz="20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400"/>
              <a:buFont typeface="Times New Roman"/>
              <a:buNone/>
            </a:pPr>
            <a:r>
              <a:rPr lang="en" sz="2000">
                <a:latin typeface="Times New Roman"/>
                <a:ea typeface="Times New Roman"/>
                <a:cs typeface="Times New Roman"/>
                <a:sym typeface="Times New Roman"/>
              </a:rPr>
              <a:t>Fiecărui nod al arborelui îi vom asocia un </a:t>
            </a:r>
            <a:r>
              <a:rPr lang="en" sz="2000" b="1" i="1">
                <a:latin typeface="Times New Roman"/>
                <a:ea typeface="Times New Roman"/>
                <a:cs typeface="Times New Roman"/>
                <a:sym typeface="Times New Roman"/>
              </a:rPr>
              <a:t>nivel</a:t>
            </a:r>
            <a:r>
              <a:rPr lang="en" sz="2000">
                <a:latin typeface="Times New Roman"/>
                <a:ea typeface="Times New Roman"/>
                <a:cs typeface="Times New Roman"/>
                <a:sym typeface="Times New Roman"/>
              </a:rPr>
              <a:t> în felul următor:</a:t>
            </a:r>
            <a:endParaRPr sz="2000">
              <a:solidFill>
                <a:srgbClr val="000000"/>
              </a:solidFill>
              <a:latin typeface="Arial"/>
              <a:ea typeface="Arial"/>
              <a:cs typeface="Arial"/>
              <a:sym typeface="Arial"/>
            </a:endParaRPr>
          </a:p>
          <a:p>
            <a:pPr marL="914400" lvl="2" indent="0" algn="just" rtl="0">
              <a:lnSpc>
                <a:spcPct val="100000"/>
              </a:lnSpc>
              <a:spcBef>
                <a:spcPts val="0"/>
              </a:spcBef>
              <a:spcAft>
                <a:spcPts val="0"/>
              </a:spcAft>
              <a:buClr>
                <a:schemeClr val="dk1"/>
              </a:buClr>
              <a:buSzPts val="2400"/>
              <a:buFont typeface="Times New Roman"/>
              <a:buNone/>
            </a:pPr>
            <a:r>
              <a:rPr lang="en" sz="2000">
                <a:solidFill>
                  <a:schemeClr val="accent3"/>
                </a:solidFill>
                <a:latin typeface="Times New Roman"/>
                <a:ea typeface="Times New Roman"/>
                <a:cs typeface="Times New Roman"/>
                <a:sym typeface="Times New Roman"/>
              </a:rPr>
              <a:t>(a) </a:t>
            </a:r>
            <a:r>
              <a:rPr lang="en" sz="2000">
                <a:latin typeface="Times New Roman"/>
                <a:ea typeface="Times New Roman"/>
                <a:cs typeface="Times New Roman"/>
                <a:sym typeface="Times New Roman"/>
              </a:rPr>
              <a:t>rădăcina se află la nivelul 0</a:t>
            </a:r>
            <a:endParaRPr sz="2000">
              <a:solidFill>
                <a:srgbClr val="000000"/>
              </a:solidFill>
              <a:latin typeface="Arial"/>
              <a:ea typeface="Arial"/>
              <a:cs typeface="Arial"/>
              <a:sym typeface="Arial"/>
            </a:endParaRPr>
          </a:p>
          <a:p>
            <a:pPr marL="914400" lvl="2" indent="0" algn="just" rtl="0">
              <a:lnSpc>
                <a:spcPct val="100000"/>
              </a:lnSpc>
              <a:spcBef>
                <a:spcPts val="0"/>
              </a:spcBef>
              <a:spcAft>
                <a:spcPts val="0"/>
              </a:spcAft>
              <a:buClr>
                <a:schemeClr val="dk1"/>
              </a:buClr>
              <a:buSzPts val="2400"/>
              <a:buFont typeface="Times New Roman"/>
              <a:buNone/>
            </a:pPr>
            <a:r>
              <a:rPr lang="en" sz="2000">
                <a:solidFill>
                  <a:schemeClr val="accent3"/>
                </a:solidFill>
                <a:latin typeface="Times New Roman"/>
                <a:ea typeface="Times New Roman"/>
                <a:cs typeface="Times New Roman"/>
                <a:sym typeface="Times New Roman"/>
              </a:rPr>
              <a:t>(b)</a:t>
            </a:r>
            <a:r>
              <a:rPr lang="en" sz="2000">
                <a:latin typeface="Times New Roman"/>
                <a:ea typeface="Times New Roman"/>
                <a:cs typeface="Times New Roman"/>
                <a:sym typeface="Times New Roman"/>
              </a:rPr>
              <a:t> dacă un nod se află la nivelul </a:t>
            </a:r>
            <a:r>
              <a:rPr lang="en" sz="2000" i="1">
                <a:latin typeface="Times New Roman"/>
                <a:ea typeface="Times New Roman"/>
                <a:cs typeface="Times New Roman"/>
                <a:sym typeface="Times New Roman"/>
              </a:rPr>
              <a:t>i,</a:t>
            </a:r>
            <a:r>
              <a:rPr lang="en" sz="2000">
                <a:latin typeface="Times New Roman"/>
                <a:ea typeface="Times New Roman"/>
                <a:cs typeface="Times New Roman"/>
                <a:sym typeface="Times New Roman"/>
              </a:rPr>
              <a:t> atunci fiii săi sunt la nivelul </a:t>
            </a:r>
            <a:r>
              <a:rPr lang="en" sz="2000" i="1">
                <a:latin typeface="Times New Roman"/>
                <a:ea typeface="Times New Roman"/>
                <a:cs typeface="Times New Roman"/>
                <a:sym typeface="Times New Roman"/>
              </a:rPr>
              <a:t>i+1</a:t>
            </a:r>
            <a:endParaRPr sz="2000" i="1">
              <a:latin typeface="Times New Roman"/>
              <a:ea typeface="Times New Roman"/>
              <a:cs typeface="Times New Roman"/>
              <a:sym typeface="Times New Roman"/>
            </a:endParaRPr>
          </a:p>
          <a:p>
            <a:pPr marL="0" lvl="2" indent="0" algn="just" rtl="0">
              <a:lnSpc>
                <a:spcPct val="100000"/>
              </a:lnSpc>
              <a:spcBef>
                <a:spcPts val="0"/>
              </a:spcBef>
              <a:spcAft>
                <a:spcPts val="0"/>
              </a:spcAft>
              <a:buClr>
                <a:schemeClr val="dk1"/>
              </a:buClr>
              <a:buSzPts val="2400"/>
              <a:buFont typeface="Times New Roman"/>
              <a:buNone/>
            </a:pPr>
            <a:endParaRPr sz="2000" i="1">
              <a:latin typeface="Times New Roman"/>
              <a:ea typeface="Times New Roman"/>
              <a:cs typeface="Times New Roman"/>
              <a:sym typeface="Times New Roman"/>
            </a:endParaRPr>
          </a:p>
          <a:p>
            <a:pPr marL="457200" lvl="0" indent="-355600" algn="just" rtl="0">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Numim </a:t>
            </a:r>
            <a:r>
              <a:rPr lang="en" sz="2000" b="1" i="1">
                <a:latin typeface="Times New Roman"/>
                <a:ea typeface="Times New Roman"/>
                <a:cs typeface="Times New Roman"/>
                <a:sym typeface="Times New Roman"/>
              </a:rPr>
              <a:t>înălţime</a:t>
            </a:r>
            <a:r>
              <a:rPr lang="en" sz="2000">
                <a:latin typeface="Times New Roman"/>
                <a:ea typeface="Times New Roman"/>
                <a:cs typeface="Times New Roman"/>
                <a:sym typeface="Times New Roman"/>
              </a:rPr>
              <a:t> (sau </a:t>
            </a:r>
            <a:r>
              <a:rPr lang="en" sz="2000" i="1">
                <a:latin typeface="Times New Roman"/>
                <a:ea typeface="Times New Roman"/>
                <a:cs typeface="Times New Roman"/>
                <a:sym typeface="Times New Roman"/>
              </a:rPr>
              <a:t>adâncime</a:t>
            </a:r>
            <a:r>
              <a:rPr lang="en" sz="2000">
                <a:latin typeface="Times New Roman"/>
                <a:ea typeface="Times New Roman"/>
                <a:cs typeface="Times New Roman"/>
                <a:sym typeface="Times New Roman"/>
              </a:rPr>
              <a:t>) a unui arbore nivelul maxim al nodurilor sale.</a:t>
            </a:r>
            <a:br>
              <a:rPr lang="en"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Se numeşte </a:t>
            </a:r>
            <a:r>
              <a:rPr lang="en" sz="2000" b="1" i="1">
                <a:latin typeface="Times New Roman"/>
                <a:ea typeface="Times New Roman"/>
                <a:cs typeface="Times New Roman"/>
                <a:sym typeface="Times New Roman"/>
              </a:rPr>
              <a:t>terminal</a:t>
            </a:r>
            <a:r>
              <a:rPr lang="en" sz="2000" i="1">
                <a:latin typeface="Times New Roman"/>
                <a:ea typeface="Times New Roman"/>
                <a:cs typeface="Times New Roman"/>
                <a:sym typeface="Times New Roman"/>
              </a:rPr>
              <a:t> sau </a:t>
            </a:r>
            <a:r>
              <a:rPr lang="en" sz="2000" b="1" i="1">
                <a:latin typeface="Times New Roman"/>
                <a:ea typeface="Times New Roman"/>
                <a:cs typeface="Times New Roman"/>
                <a:sym typeface="Times New Roman"/>
              </a:rPr>
              <a:t>frunză</a:t>
            </a:r>
            <a:r>
              <a:rPr lang="en" sz="2000">
                <a:latin typeface="Times New Roman"/>
                <a:ea typeface="Times New Roman"/>
                <a:cs typeface="Times New Roman"/>
                <a:sym typeface="Times New Roman"/>
              </a:rPr>
              <a:t> un nod fără descendenţi.</a:t>
            </a:r>
            <a:br>
              <a:rPr lang="en"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Se numeşte </a:t>
            </a:r>
            <a:r>
              <a:rPr lang="en" sz="2000" b="1" i="1">
                <a:latin typeface="Times New Roman"/>
                <a:ea typeface="Times New Roman"/>
                <a:cs typeface="Times New Roman"/>
                <a:sym typeface="Times New Roman"/>
              </a:rPr>
              <a:t>nod interior</a:t>
            </a:r>
            <a:r>
              <a:rPr lang="en" sz="2000">
                <a:latin typeface="Times New Roman"/>
                <a:ea typeface="Times New Roman"/>
                <a:cs typeface="Times New Roman"/>
                <a:sym typeface="Times New Roman"/>
              </a:rPr>
              <a:t> orice nod care nu e terminal.</a:t>
            </a:r>
            <a:endParaRP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0"/>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 terminologie</a:t>
            </a:r>
            <a:endParaRPr sz="3200">
              <a:solidFill>
                <a:schemeClr val="dk2"/>
              </a:solidFill>
              <a:latin typeface="Times New Roman"/>
              <a:ea typeface="Times New Roman"/>
              <a:cs typeface="Times New Roman"/>
              <a:sym typeface="Times New Roman"/>
            </a:endParaRPr>
          </a:p>
        </p:txBody>
      </p:sp>
      <p:sp>
        <p:nvSpPr>
          <p:cNvPr id="506" name="Google Shape;506;p7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Rădăcina</a:t>
            </a:r>
            <a:r>
              <a:rPr lang="en"/>
              <a:t>: nodul fără părinte</a:t>
            </a:r>
            <a:endParaRPr/>
          </a:p>
          <a:p>
            <a:pPr marL="0" lvl="0" indent="0" algn="l" rtl="0">
              <a:spcBef>
                <a:spcPts val="600"/>
              </a:spcBef>
              <a:spcAft>
                <a:spcPts val="0"/>
              </a:spcAft>
              <a:buNone/>
            </a:pPr>
            <a:r>
              <a:rPr lang="en" b="1"/>
              <a:t>Descendenții</a:t>
            </a:r>
            <a:r>
              <a:rPr lang="en"/>
              <a:t> unui nod: fii, nepoti șamd.</a:t>
            </a:r>
            <a:endParaRPr/>
          </a:p>
          <a:p>
            <a:pPr marL="0" lvl="0" indent="0" algn="l" rtl="0">
              <a:spcBef>
                <a:spcPts val="600"/>
              </a:spcBef>
              <a:spcAft>
                <a:spcPts val="0"/>
              </a:spcAft>
              <a:buNone/>
            </a:pPr>
            <a:r>
              <a:rPr lang="en" b="1"/>
              <a:t>Frați</a:t>
            </a:r>
            <a:r>
              <a:rPr lang="en"/>
              <a:t>: toate nodurile care au același părinte</a:t>
            </a:r>
            <a:endParaRPr/>
          </a:p>
          <a:p>
            <a:pPr marL="0" lvl="0" indent="0" algn="l" rtl="0">
              <a:spcBef>
                <a:spcPts val="600"/>
              </a:spcBef>
              <a:spcAft>
                <a:spcPts val="0"/>
              </a:spcAft>
              <a:buNone/>
            </a:pPr>
            <a:r>
              <a:rPr lang="en" b="1"/>
              <a:t>Subarbore</a:t>
            </a:r>
            <a:r>
              <a:rPr lang="en"/>
              <a:t>: arbore format dintr-un nod și descendenții lui.</a:t>
            </a:r>
            <a:endParaRPr/>
          </a:p>
        </p:txBody>
      </p:sp>
      <p:grpSp>
        <p:nvGrpSpPr>
          <p:cNvPr id="507" name="Google Shape;507;p70"/>
          <p:cNvGrpSpPr/>
          <p:nvPr/>
        </p:nvGrpSpPr>
        <p:grpSpPr>
          <a:xfrm>
            <a:off x="6259200" y="1934375"/>
            <a:ext cx="2739042" cy="3031188"/>
            <a:chOff x="6259200" y="1934375"/>
            <a:chExt cx="2739042" cy="3031188"/>
          </a:xfrm>
        </p:grpSpPr>
        <p:pic>
          <p:nvPicPr>
            <p:cNvPr id="508" name="Google Shape;508;p70"/>
            <p:cNvPicPr preferRelativeResize="0"/>
            <p:nvPr/>
          </p:nvPicPr>
          <p:blipFill>
            <a:blip r:embed="rId3">
              <a:alphaModFix/>
            </a:blip>
            <a:stretch>
              <a:fillRect/>
            </a:stretch>
          </p:blipFill>
          <p:spPr>
            <a:xfrm>
              <a:off x="6268950" y="2060438"/>
              <a:ext cx="2552700" cy="2905125"/>
            </a:xfrm>
            <a:prstGeom prst="rect">
              <a:avLst/>
            </a:prstGeom>
            <a:ln>
              <a:noFill/>
            </a:ln>
            <a:effectLst>
              <a:outerShdw blurRad="292100" dist="139700" dir="2700000" algn="tl" rotWithShape="0">
                <a:srgbClr val="333333">
                  <a:alpha val="65000"/>
                </a:srgbClr>
              </a:outerShdw>
            </a:effectLst>
          </p:spPr>
        </p:pic>
        <p:sp>
          <p:nvSpPr>
            <p:cNvPr id="509" name="Google Shape;509;p70"/>
            <p:cNvSpPr/>
            <p:nvPr/>
          </p:nvSpPr>
          <p:spPr>
            <a:xfrm>
              <a:off x="6986449" y="3111625"/>
              <a:ext cx="1142800" cy="1440950"/>
            </a:xfrm>
            <a:custGeom>
              <a:avLst/>
              <a:gdLst/>
              <a:ahLst/>
              <a:cxnLst/>
              <a:rect l="l" t="t" r="r" b="b"/>
              <a:pathLst>
                <a:path w="45712" h="57638" extrusionOk="0">
                  <a:moveTo>
                    <a:pt x="28564" y="397"/>
                  </a:moveTo>
                  <a:cubicBezTo>
                    <a:pt x="21841" y="3598"/>
                    <a:pt x="13072" y="4644"/>
                    <a:pt x="8743" y="10703"/>
                  </a:cubicBezTo>
                  <a:cubicBezTo>
                    <a:pt x="1632" y="20656"/>
                    <a:pt x="-2701" y="35485"/>
                    <a:pt x="2004" y="46777"/>
                  </a:cubicBezTo>
                  <a:cubicBezTo>
                    <a:pt x="3233" y="49727"/>
                    <a:pt x="3794" y="53915"/>
                    <a:pt x="6761" y="55102"/>
                  </a:cubicBezTo>
                  <a:cubicBezTo>
                    <a:pt x="14281" y="58111"/>
                    <a:pt x="22843" y="57480"/>
                    <a:pt x="30942" y="57480"/>
                  </a:cubicBezTo>
                  <a:cubicBezTo>
                    <a:pt x="35498" y="57480"/>
                    <a:pt x="42229" y="57704"/>
                    <a:pt x="44024" y="53516"/>
                  </a:cubicBezTo>
                  <a:cubicBezTo>
                    <a:pt x="47201" y="46104"/>
                    <a:pt x="44817" y="37400"/>
                    <a:pt x="44817" y="29335"/>
                  </a:cubicBezTo>
                  <a:cubicBezTo>
                    <a:pt x="44817" y="22514"/>
                    <a:pt x="46469" y="13941"/>
                    <a:pt x="41646" y="9118"/>
                  </a:cubicBezTo>
                  <a:cubicBezTo>
                    <a:pt x="37810" y="5282"/>
                    <a:pt x="31177" y="4513"/>
                    <a:pt x="28167" y="0"/>
                  </a:cubicBezTo>
                </a:path>
              </a:pathLst>
            </a:custGeom>
            <a:noFill/>
            <a:ln w="9525" cap="flat" cmpd="sng">
              <a:solidFill>
                <a:schemeClr val="dk2"/>
              </a:solidFill>
              <a:prstDash val="solid"/>
              <a:round/>
              <a:headEnd type="none" w="med" len="med"/>
              <a:tailEnd type="none" w="med" len="med"/>
            </a:ln>
          </p:spPr>
        </p:sp>
        <p:cxnSp>
          <p:nvCxnSpPr>
            <p:cNvPr id="510" name="Google Shape;510;p70"/>
            <p:cNvCxnSpPr/>
            <p:nvPr/>
          </p:nvCxnSpPr>
          <p:spPr>
            <a:xfrm>
              <a:off x="6462725" y="1934375"/>
              <a:ext cx="644700" cy="2667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1" name="Google Shape;511;p70"/>
            <p:cNvCxnSpPr/>
            <p:nvPr/>
          </p:nvCxnSpPr>
          <p:spPr>
            <a:xfrm rot="10800000" flipH="1">
              <a:off x="6293275" y="3418750"/>
              <a:ext cx="1218900" cy="475800"/>
            </a:xfrm>
            <a:prstGeom prst="straightConnector1">
              <a:avLst/>
            </a:prstGeom>
            <a:noFill/>
            <a:ln w="9525" cap="flat" cmpd="sng">
              <a:solidFill>
                <a:schemeClr val="dk2"/>
              </a:solidFill>
              <a:prstDash val="solid"/>
              <a:round/>
              <a:headEnd type="none" w="med" len="med"/>
              <a:tailEnd type="triangle" w="med" len="med"/>
            </a:ln>
          </p:spPr>
        </p:cxnSp>
        <p:sp>
          <p:nvSpPr>
            <p:cNvPr id="512" name="Google Shape;512;p70"/>
            <p:cNvSpPr/>
            <p:nvPr/>
          </p:nvSpPr>
          <p:spPr>
            <a:xfrm>
              <a:off x="6259200" y="2976575"/>
              <a:ext cx="2739042" cy="572724"/>
            </a:xfrm>
            <a:prstGeom prst="flowChartTerminato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binari</a:t>
            </a:r>
            <a:endParaRPr/>
          </a:p>
        </p:txBody>
      </p:sp>
      <p:sp>
        <p:nvSpPr>
          <p:cNvPr id="518" name="Google Shape;518;p71"/>
          <p:cNvSpPr txBox="1">
            <a:spLocks noGrp="1"/>
          </p:cNvSpPr>
          <p:nvPr>
            <p:ph type="body" idx="1"/>
          </p:nvPr>
        </p:nvSpPr>
        <p:spPr>
          <a:xfrm>
            <a:off x="250950" y="736653"/>
            <a:ext cx="8642100" cy="39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000"/>
              <a:buFont typeface="Times New Roman"/>
              <a:buNone/>
            </a:pPr>
            <a:r>
              <a:rPr lang="en" sz="2000">
                <a:latin typeface="Times New Roman"/>
                <a:ea typeface="Times New Roman"/>
                <a:cs typeface="Times New Roman"/>
                <a:sym typeface="Times New Roman"/>
              </a:rPr>
              <a:t>Un arbore binar (2-arbore ordonat) </a:t>
            </a:r>
            <a:r>
              <a:rPr lang="en" sz="2000" i="1">
                <a:latin typeface="Times New Roman"/>
                <a:ea typeface="Times New Roman"/>
                <a:cs typeface="Times New Roman"/>
                <a:sym typeface="Times New Roman"/>
              </a:rPr>
              <a:t>T</a:t>
            </a:r>
            <a:r>
              <a:rPr lang="en" sz="2000">
                <a:latin typeface="Times New Roman"/>
                <a:ea typeface="Times New Roman"/>
                <a:cs typeface="Times New Roman"/>
                <a:sym typeface="Times New Roman"/>
              </a:rPr>
              <a:t> este:</a:t>
            </a:r>
            <a:endParaRPr sz="1400">
              <a:solidFill>
                <a:srgbClr val="000000"/>
              </a:solidFill>
              <a:latin typeface="Arial"/>
              <a:ea typeface="Arial"/>
              <a:cs typeface="Arial"/>
              <a:sym typeface="Arial"/>
            </a:endParaRPr>
          </a:p>
          <a:p>
            <a:pPr marL="914400" lvl="2" indent="0" algn="just" rtl="0">
              <a:spcBef>
                <a:spcPts val="0"/>
              </a:spcBef>
              <a:spcAft>
                <a:spcPts val="0"/>
              </a:spcAft>
              <a:buClr>
                <a:schemeClr val="dk1"/>
              </a:buClr>
              <a:buSzPts val="2000"/>
              <a:buFont typeface="Times New Roman"/>
              <a:buNone/>
            </a:pPr>
            <a:r>
              <a:rPr lang="en" sz="2000">
                <a:solidFill>
                  <a:schemeClr val="accent3"/>
                </a:solidFill>
                <a:latin typeface="Times New Roman"/>
                <a:ea typeface="Times New Roman"/>
                <a:cs typeface="Times New Roman"/>
                <a:sym typeface="Times New Roman"/>
              </a:rPr>
              <a:t>(a)</a:t>
            </a:r>
            <a:r>
              <a:rPr lang="en" sz="2000">
                <a:latin typeface="Times New Roman"/>
                <a:ea typeface="Times New Roman"/>
                <a:cs typeface="Times New Roman"/>
                <a:sym typeface="Times New Roman"/>
              </a:rPr>
              <a:t> fie un arbore vid</a:t>
            </a:r>
            <a:r>
              <a:rPr lang="en" sz="2000" i="1">
                <a:latin typeface="Times New Roman"/>
                <a:ea typeface="Times New Roman"/>
                <a:cs typeface="Times New Roman"/>
                <a:sym typeface="Times New Roman"/>
              </a:rPr>
              <a:t> (T=∅)</a:t>
            </a:r>
            <a:endParaRPr sz="1400">
              <a:solidFill>
                <a:srgbClr val="000000"/>
              </a:solidFill>
              <a:latin typeface="Arial"/>
              <a:ea typeface="Arial"/>
              <a:cs typeface="Arial"/>
              <a:sym typeface="Arial"/>
            </a:endParaRPr>
          </a:p>
          <a:p>
            <a:pPr marL="914400" lvl="2" indent="0" algn="just" rtl="0">
              <a:spcBef>
                <a:spcPts val="0"/>
              </a:spcBef>
              <a:spcAft>
                <a:spcPts val="0"/>
              </a:spcAft>
              <a:buClr>
                <a:schemeClr val="dk1"/>
              </a:buClr>
              <a:buSzPts val="2000"/>
              <a:buFont typeface="Times New Roman"/>
              <a:buNone/>
            </a:pPr>
            <a:r>
              <a:rPr lang="en" sz="2000">
                <a:solidFill>
                  <a:schemeClr val="accent3"/>
                </a:solidFill>
                <a:latin typeface="Times New Roman"/>
                <a:ea typeface="Times New Roman"/>
                <a:cs typeface="Times New Roman"/>
                <a:sym typeface="Times New Roman"/>
              </a:rPr>
              <a:t>(b)</a:t>
            </a:r>
            <a:r>
              <a:rPr lang="en" sz="2000">
                <a:latin typeface="Times New Roman"/>
                <a:ea typeface="Times New Roman"/>
                <a:cs typeface="Times New Roman"/>
                <a:sym typeface="Times New Roman"/>
              </a:rPr>
              <a:t> fie un arbore nevid ce conţine un nod numit rădăcină, împreună cu doi subarbori binari disjuncţi numiţi subarborele stâng, respectiv subarborele drept</a:t>
            </a:r>
            <a:endParaRPr sz="2000">
              <a:latin typeface="Times New Roman"/>
              <a:ea typeface="Times New Roman"/>
              <a:cs typeface="Times New Roman"/>
              <a:sym typeface="Times New Roman"/>
            </a:endParaRPr>
          </a:p>
          <a:p>
            <a:pPr marL="914400" lvl="2" indent="0" algn="just" rtl="0">
              <a:spcBef>
                <a:spcPts val="0"/>
              </a:spcBef>
              <a:spcAft>
                <a:spcPts val="0"/>
              </a:spcAft>
              <a:buClr>
                <a:schemeClr val="dk1"/>
              </a:buClr>
              <a:buSzPts val="2000"/>
              <a:buFont typeface="Times New Roman"/>
              <a:buNone/>
            </a:pPr>
            <a:endParaRPr sz="2000">
              <a:latin typeface="Times New Roman"/>
              <a:ea typeface="Times New Roman"/>
              <a:cs typeface="Times New Roman"/>
              <a:sym typeface="Times New Roman"/>
            </a:endParaRPr>
          </a:p>
          <a:p>
            <a:pPr marL="0" lvl="2" indent="0" algn="just" rtl="0">
              <a:spcBef>
                <a:spcPts val="0"/>
              </a:spcBef>
              <a:spcAft>
                <a:spcPts val="0"/>
              </a:spcAft>
              <a:buClr>
                <a:schemeClr val="dk1"/>
              </a:buClr>
              <a:buSzPts val="2000"/>
              <a:buFont typeface="Times New Roman"/>
              <a:buNone/>
            </a:pPr>
            <a:r>
              <a:rPr lang="en" sz="2000">
                <a:latin typeface="Times New Roman"/>
                <a:ea typeface="Times New Roman"/>
                <a:cs typeface="Times New Roman"/>
                <a:sym typeface="Times New Roman"/>
              </a:rPr>
              <a:t>Dacă un nod are un singur fiu, de multe ori va trebui să menționăm dacă este fiul stâng sau drept.</a:t>
            </a:r>
            <a:endParaRPr sz="2000">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2"/>
        <p:cNvGrpSpPr/>
        <p:nvPr/>
      </p:nvGrpSpPr>
      <p:grpSpPr>
        <a:xfrm>
          <a:off x="0" y="0"/>
          <a:ext cx="0" cy="0"/>
          <a:chOff x="0" y="0"/>
          <a:chExt cx="0" cy="0"/>
        </a:xfrm>
      </p:grpSpPr>
      <p:sp>
        <p:nvSpPr>
          <p:cNvPr id="523" name="Google Shape;523;p72"/>
          <p:cNvSpPr txBox="1">
            <a:spLocks noGrp="1"/>
          </p:cNvSpPr>
          <p:nvPr>
            <p:ph type="body" idx="1"/>
          </p:nvPr>
        </p:nvSpPr>
        <p:spPr>
          <a:xfrm>
            <a:off x="221375" y="788528"/>
            <a:ext cx="8642100" cy="3961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endParaRPr sz="2400">
              <a:latin typeface="Times New Roman"/>
              <a:ea typeface="Times New Roman"/>
              <a:cs typeface="Times New Roman"/>
              <a:sym typeface="Times New Roman"/>
            </a:endParaRPr>
          </a:p>
          <a:p>
            <a:pPr marL="228600" marR="0" lvl="2" indent="-228600" algn="just" rtl="0">
              <a:lnSpc>
                <a:spcPct val="100000"/>
              </a:lnSpc>
              <a:spcBef>
                <a:spcPts val="0"/>
              </a:spcBef>
              <a:spcAft>
                <a:spcPts val="0"/>
              </a:spcAft>
              <a:buSzPts val="2400"/>
              <a:buFont typeface="Times New Roman"/>
              <a:buChar char="○"/>
            </a:pPr>
            <a:r>
              <a:rPr lang="en" sz="2400" b="0" i="0" u="none" strike="noStrike" cap="none">
                <a:solidFill>
                  <a:schemeClr val="dk1"/>
                </a:solidFill>
                <a:latin typeface="Times New Roman"/>
                <a:ea typeface="Times New Roman"/>
                <a:cs typeface="Times New Roman"/>
                <a:sym typeface="Times New Roman"/>
              </a:rPr>
              <a:t>în Preordine (RSD) (</a:t>
            </a:r>
            <a:r>
              <a:rPr lang="en" sz="2400" b="0" i="1" u="none" strike="noStrike" cap="none">
                <a:solidFill>
                  <a:schemeClr val="dk1"/>
                </a:solidFill>
                <a:latin typeface="Times New Roman"/>
                <a:ea typeface="Times New Roman"/>
                <a:cs typeface="Times New Roman"/>
                <a:sym typeface="Times New Roman"/>
              </a:rPr>
              <a:t>R</a:t>
            </a:r>
            <a:r>
              <a:rPr lang="en" sz="2400" b="0" i="0" u="none" strike="noStrike" cap="none">
                <a:solidFill>
                  <a:schemeClr val="dk1"/>
                </a:solidFill>
                <a:latin typeface="Times New Roman"/>
                <a:ea typeface="Times New Roman"/>
                <a:cs typeface="Times New Roman"/>
                <a:sym typeface="Times New Roman"/>
              </a:rPr>
              <a:t>ădăcină </a:t>
            </a:r>
            <a:r>
              <a:rPr lang="en" sz="2400" b="0" i="1" u="none" strike="noStrike" cap="none">
                <a:solidFill>
                  <a:schemeClr val="dk1"/>
                </a:solidFill>
                <a:latin typeface="Times New Roman"/>
                <a:ea typeface="Times New Roman"/>
                <a:cs typeface="Times New Roman"/>
                <a:sym typeface="Times New Roman"/>
              </a:rPr>
              <a:t>S</a:t>
            </a:r>
            <a:r>
              <a:rPr lang="en" sz="2400" b="0" i="0" u="none" strike="noStrike" cap="none">
                <a:solidFill>
                  <a:schemeClr val="dk1"/>
                </a:solidFill>
                <a:latin typeface="Times New Roman"/>
                <a:ea typeface="Times New Roman"/>
                <a:cs typeface="Times New Roman"/>
                <a:sym typeface="Times New Roman"/>
              </a:rPr>
              <a:t>tânga </a:t>
            </a:r>
            <a:r>
              <a:rPr lang="en" sz="2400" b="0" i="1" u="none" strike="noStrike" cap="none">
                <a:solidFill>
                  <a:schemeClr val="dk1"/>
                </a:solidFill>
                <a:latin typeface="Times New Roman"/>
                <a:ea typeface="Times New Roman"/>
                <a:cs typeface="Times New Roman"/>
                <a:sym typeface="Times New Roman"/>
              </a:rPr>
              <a:t>D</a:t>
            </a:r>
            <a:r>
              <a:rPr lang="en" sz="2400" b="0" i="0" u="none" strike="noStrike" cap="none">
                <a:solidFill>
                  <a:schemeClr val="dk1"/>
                </a:solidFill>
                <a:latin typeface="Times New Roman"/>
                <a:ea typeface="Times New Roman"/>
                <a:cs typeface="Times New Roman"/>
                <a:sym typeface="Times New Roman"/>
              </a:rPr>
              <a:t>reapta)</a:t>
            </a:r>
            <a:endParaRPr/>
          </a:p>
          <a:p>
            <a:pPr marL="228600" marR="0" lvl="2" indent="-76200" algn="just" rtl="0">
              <a:lnSpc>
                <a:spcPct val="10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228600" marR="0" lvl="2" indent="-228600" algn="just" rtl="0">
              <a:lnSpc>
                <a:spcPct val="100000"/>
              </a:lnSpc>
              <a:spcBef>
                <a:spcPts val="480"/>
              </a:spcBef>
              <a:spcAft>
                <a:spcPts val="0"/>
              </a:spcAft>
              <a:buSzPts val="2400"/>
              <a:buFont typeface="Times New Roman"/>
              <a:buChar char="○"/>
            </a:pPr>
            <a:r>
              <a:rPr lang="en" sz="2400" b="0" i="0" u="none" strike="noStrike" cap="none">
                <a:solidFill>
                  <a:schemeClr val="dk1"/>
                </a:solidFill>
                <a:latin typeface="Times New Roman"/>
                <a:ea typeface="Times New Roman"/>
                <a:cs typeface="Times New Roman"/>
                <a:sym typeface="Times New Roman"/>
              </a:rPr>
              <a:t>în Inordine (SRD) (</a:t>
            </a:r>
            <a:r>
              <a:rPr lang="en" sz="2400" i="1">
                <a:solidFill>
                  <a:schemeClr val="dk1"/>
                </a:solidFill>
                <a:latin typeface="Times New Roman"/>
                <a:ea typeface="Times New Roman"/>
                <a:cs typeface="Times New Roman"/>
                <a:sym typeface="Times New Roman"/>
              </a:rPr>
              <a:t>Stânga</a:t>
            </a:r>
            <a:r>
              <a:rPr lang="en" sz="2400" b="0" i="0" u="none" strike="noStrike" cap="none">
                <a:solidFill>
                  <a:schemeClr val="dk1"/>
                </a:solidFill>
                <a:latin typeface="Times New Roman"/>
                <a:ea typeface="Times New Roman"/>
                <a:cs typeface="Times New Roman"/>
                <a:sym typeface="Times New Roman"/>
              </a:rPr>
              <a:t> </a:t>
            </a:r>
            <a:r>
              <a:rPr lang="en" sz="2400" b="0" i="1" u="none" strike="noStrike" cap="none">
                <a:solidFill>
                  <a:schemeClr val="dk1"/>
                </a:solidFill>
                <a:latin typeface="Times New Roman"/>
                <a:ea typeface="Times New Roman"/>
                <a:cs typeface="Times New Roman"/>
                <a:sym typeface="Times New Roman"/>
              </a:rPr>
              <a:t>R</a:t>
            </a:r>
            <a:r>
              <a:rPr lang="en" sz="2400" b="0" i="0" u="none" strike="noStrike" cap="none">
                <a:solidFill>
                  <a:schemeClr val="dk1"/>
                </a:solidFill>
                <a:latin typeface="Times New Roman"/>
                <a:ea typeface="Times New Roman"/>
                <a:cs typeface="Times New Roman"/>
                <a:sym typeface="Times New Roman"/>
              </a:rPr>
              <a:t>ădăcină </a:t>
            </a:r>
            <a:r>
              <a:rPr lang="en" sz="2400" b="0" i="1" u="none" strike="noStrike" cap="none">
                <a:solidFill>
                  <a:schemeClr val="dk1"/>
                </a:solidFill>
                <a:latin typeface="Times New Roman"/>
                <a:ea typeface="Times New Roman"/>
                <a:cs typeface="Times New Roman"/>
                <a:sym typeface="Times New Roman"/>
              </a:rPr>
              <a:t>D</a:t>
            </a:r>
            <a:r>
              <a:rPr lang="en" sz="2400" b="0" i="0" u="none" strike="noStrike" cap="none">
                <a:solidFill>
                  <a:schemeClr val="dk1"/>
                </a:solidFill>
                <a:latin typeface="Times New Roman"/>
                <a:ea typeface="Times New Roman"/>
                <a:cs typeface="Times New Roman"/>
                <a:sym typeface="Times New Roman"/>
              </a:rPr>
              <a:t>reapta)</a:t>
            </a:r>
            <a:endParaRPr/>
          </a:p>
          <a:p>
            <a:pPr marL="228600" marR="0" lvl="2" indent="-76200" algn="just" rtl="0">
              <a:lnSpc>
                <a:spcPct val="10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228600" marR="0" lvl="2" indent="-228600" algn="just" rtl="0">
              <a:lnSpc>
                <a:spcPct val="100000"/>
              </a:lnSpc>
              <a:spcBef>
                <a:spcPts val="480"/>
              </a:spcBef>
              <a:spcAft>
                <a:spcPts val="0"/>
              </a:spcAft>
              <a:buSzPts val="2400"/>
              <a:buFont typeface="Times New Roman"/>
              <a:buChar char="○"/>
            </a:pPr>
            <a:r>
              <a:rPr lang="en" sz="2400" b="0" i="0" u="none" strike="noStrike" cap="none">
                <a:solidFill>
                  <a:schemeClr val="dk1"/>
                </a:solidFill>
                <a:latin typeface="Times New Roman"/>
                <a:ea typeface="Times New Roman"/>
                <a:cs typeface="Times New Roman"/>
                <a:sym typeface="Times New Roman"/>
              </a:rPr>
              <a:t>în Postordine (SDR) (</a:t>
            </a:r>
            <a:r>
              <a:rPr lang="en" sz="2400" i="1">
                <a:solidFill>
                  <a:schemeClr val="dk1"/>
                </a:solidFill>
                <a:latin typeface="Times New Roman"/>
                <a:ea typeface="Times New Roman"/>
                <a:cs typeface="Times New Roman"/>
                <a:sym typeface="Times New Roman"/>
              </a:rPr>
              <a:t>Stânga</a:t>
            </a:r>
            <a:r>
              <a:rPr lang="en" sz="2400" b="0" i="0" u="none" strike="noStrike" cap="none">
                <a:solidFill>
                  <a:schemeClr val="dk1"/>
                </a:solidFill>
                <a:latin typeface="Times New Roman"/>
                <a:ea typeface="Times New Roman"/>
                <a:cs typeface="Times New Roman"/>
                <a:sym typeface="Times New Roman"/>
              </a:rPr>
              <a:t> </a:t>
            </a:r>
            <a:r>
              <a:rPr lang="en" sz="2400" b="0" i="1" u="none" strike="noStrike" cap="none">
                <a:solidFill>
                  <a:schemeClr val="dk1"/>
                </a:solidFill>
                <a:latin typeface="Times New Roman"/>
                <a:ea typeface="Times New Roman"/>
                <a:cs typeface="Times New Roman"/>
                <a:sym typeface="Times New Roman"/>
              </a:rPr>
              <a:t>D</a:t>
            </a:r>
            <a:r>
              <a:rPr lang="en" sz="2400" b="0" i="0" u="none" strike="noStrike" cap="none">
                <a:solidFill>
                  <a:schemeClr val="dk1"/>
                </a:solidFill>
                <a:latin typeface="Times New Roman"/>
                <a:ea typeface="Times New Roman"/>
                <a:cs typeface="Times New Roman"/>
                <a:sym typeface="Times New Roman"/>
              </a:rPr>
              <a:t>reapta </a:t>
            </a:r>
            <a:r>
              <a:rPr lang="en" sz="2400" b="0" i="1" u="none" strike="noStrike" cap="none">
                <a:solidFill>
                  <a:schemeClr val="dk1"/>
                </a:solidFill>
                <a:latin typeface="Times New Roman"/>
                <a:ea typeface="Times New Roman"/>
                <a:cs typeface="Times New Roman"/>
                <a:sym typeface="Times New Roman"/>
              </a:rPr>
              <a:t>R</a:t>
            </a:r>
            <a:r>
              <a:rPr lang="en" sz="2400" b="0" i="0" u="none" strike="noStrike" cap="none">
                <a:solidFill>
                  <a:schemeClr val="dk1"/>
                </a:solidFill>
                <a:latin typeface="Times New Roman"/>
                <a:ea typeface="Times New Roman"/>
                <a:cs typeface="Times New Roman"/>
                <a:sym typeface="Times New Roman"/>
              </a:rPr>
              <a:t>ădăcină)</a:t>
            </a:r>
            <a:endParaRPr/>
          </a:p>
          <a:p>
            <a:pPr marL="1143000" marR="0" lvl="2" indent="-76200" algn="just" rtl="0">
              <a:lnSpc>
                <a:spcPct val="10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p:txBody>
      </p:sp>
      <p:sp>
        <p:nvSpPr>
          <p:cNvPr id="524" name="Google Shape;524;p72"/>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binari - parcurgeri</a:t>
            </a:r>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3"/>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Arbori binari - parcurgeri</a:t>
            </a:r>
            <a:endParaRPr sz="3200">
              <a:solidFill>
                <a:schemeClr val="dk2"/>
              </a:solidFill>
              <a:latin typeface="Times New Roman"/>
              <a:ea typeface="Times New Roman"/>
              <a:cs typeface="Times New Roman"/>
              <a:sym typeface="Times New Roman"/>
            </a:endParaRPr>
          </a:p>
        </p:txBody>
      </p:sp>
      <p:sp>
        <p:nvSpPr>
          <p:cNvPr id="530" name="Google Shape;530;p73"/>
          <p:cNvSpPr txBox="1">
            <a:spLocks noGrp="1"/>
          </p:cNvSpPr>
          <p:nvPr>
            <p:ph type="body" idx="1"/>
          </p:nvPr>
        </p:nvSpPr>
        <p:spPr>
          <a:xfrm>
            <a:off x="221375" y="788526"/>
            <a:ext cx="2505900" cy="1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t>void par_rsd(BTREE t) {</a:t>
            </a:r>
            <a:endParaRPr sz="1000"/>
          </a:p>
          <a:p>
            <a:pPr marL="0" lvl="0" indent="457200" algn="l" rtl="0">
              <a:spcBef>
                <a:spcPts val="600"/>
              </a:spcBef>
              <a:spcAft>
                <a:spcPts val="0"/>
              </a:spcAft>
              <a:buNone/>
            </a:pPr>
            <a:r>
              <a:rPr lang="en" sz="1000"/>
              <a:t>if(t != NULL) { </a:t>
            </a:r>
            <a:endParaRPr sz="1000"/>
          </a:p>
          <a:p>
            <a:pPr marL="457200" lvl="0" indent="457200" algn="l" rtl="0">
              <a:spcBef>
                <a:spcPts val="600"/>
              </a:spcBef>
              <a:spcAft>
                <a:spcPts val="0"/>
              </a:spcAft>
              <a:buNone/>
            </a:pPr>
            <a:r>
              <a:rPr lang="en" sz="1000"/>
              <a:t>visit(t);</a:t>
            </a:r>
            <a:endParaRPr sz="1000"/>
          </a:p>
          <a:p>
            <a:pPr marL="457200" lvl="0" indent="457200" algn="l" rtl="0">
              <a:spcBef>
                <a:spcPts val="600"/>
              </a:spcBef>
              <a:spcAft>
                <a:spcPts val="0"/>
              </a:spcAft>
              <a:buNone/>
            </a:pPr>
            <a:r>
              <a:rPr lang="en" sz="1000"/>
              <a:t>par_rsd(t-&gt;left);</a:t>
            </a:r>
            <a:endParaRPr sz="1000"/>
          </a:p>
          <a:p>
            <a:pPr marL="457200" lvl="0" indent="457200" algn="l" rtl="0">
              <a:spcBef>
                <a:spcPts val="600"/>
              </a:spcBef>
              <a:spcAft>
                <a:spcPts val="0"/>
              </a:spcAft>
              <a:buNone/>
            </a:pPr>
            <a:r>
              <a:rPr lang="en" sz="1000"/>
              <a:t>par_rsd(t-&gt;right);</a:t>
            </a:r>
            <a:endParaRPr sz="1000"/>
          </a:p>
          <a:p>
            <a:pPr marL="0" lvl="0" indent="457200" algn="l" rtl="0">
              <a:spcBef>
                <a:spcPts val="600"/>
              </a:spcBef>
              <a:spcAft>
                <a:spcPts val="0"/>
              </a:spcAft>
              <a:buNone/>
            </a:pPr>
            <a:r>
              <a:rPr lang="en" sz="1000"/>
              <a:t>} </a:t>
            </a:r>
            <a:endParaRPr sz="1000"/>
          </a:p>
          <a:p>
            <a:pPr marL="0" lvl="0" indent="0" algn="l" rtl="0">
              <a:spcBef>
                <a:spcPts val="600"/>
              </a:spcBef>
              <a:spcAft>
                <a:spcPts val="0"/>
              </a:spcAft>
              <a:buNone/>
            </a:pPr>
            <a:r>
              <a:rPr lang="en" sz="1000"/>
              <a:t>}</a:t>
            </a:r>
            <a:endParaRPr sz="1000"/>
          </a:p>
          <a:p>
            <a:pPr marL="0" lvl="0" indent="0" algn="l" rtl="0">
              <a:spcBef>
                <a:spcPts val="600"/>
              </a:spcBef>
              <a:spcAft>
                <a:spcPts val="0"/>
              </a:spcAft>
              <a:buNone/>
            </a:pPr>
            <a:endParaRPr sz="800"/>
          </a:p>
        </p:txBody>
      </p:sp>
      <p:sp>
        <p:nvSpPr>
          <p:cNvPr id="531" name="Google Shape;531;p73"/>
          <p:cNvSpPr txBox="1"/>
          <p:nvPr/>
        </p:nvSpPr>
        <p:spPr>
          <a:xfrm>
            <a:off x="5789725" y="4064525"/>
            <a:ext cx="1688400" cy="8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effectLst>
                  <a:outerShdw blurRad="38100" dist="38100" dir="2700000" algn="tl">
                    <a:srgbClr val="000000">
                      <a:alpha val="43137"/>
                    </a:srgbClr>
                  </a:outerShdw>
                </a:effectLst>
                <a:latin typeface="Palatino Linotype" panose="02040502050505030304" pitchFamily="18" charset="0"/>
                <a:hlinkClick r:id="rId3">
                  <a:extLst>
                    <a:ext uri="{A12FA001-AC4F-418D-AE19-62706E023703}">
                      <ahyp:hlinkClr xmlns:ahyp="http://schemas.microsoft.com/office/drawing/2018/hyperlinkcolor" val="tx"/>
                    </a:ext>
                  </a:extLst>
                </a:hlinkClick>
              </a:rPr>
              <a:t>Link pt vizualizare</a:t>
            </a:r>
            <a:endParaRPr dirty="0">
              <a:effectLst>
                <a:outerShdw blurRad="38100" dist="38100" dir="2700000" algn="tl">
                  <a:srgbClr val="000000">
                    <a:alpha val="43137"/>
                  </a:srgbClr>
                </a:outerShdw>
              </a:effectLst>
              <a:latin typeface="Palatino Linotype" panose="02040502050505030304" pitchFamily="18" charset="0"/>
            </a:endParaRPr>
          </a:p>
        </p:txBody>
      </p:sp>
      <p:sp>
        <p:nvSpPr>
          <p:cNvPr id="532" name="Google Shape;532;p73"/>
          <p:cNvSpPr txBox="1"/>
          <p:nvPr/>
        </p:nvSpPr>
        <p:spPr>
          <a:xfrm>
            <a:off x="454900" y="4064525"/>
            <a:ext cx="3408900" cy="6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solidFill>
                  <a:schemeClr val="hlink"/>
                </a:solidFill>
                <a:latin typeface="Palatino Linotype" panose="02040502050505030304" pitchFamily="18" charset="0"/>
                <a:hlinkClick r:id="rId4"/>
              </a:rPr>
              <a:t>TEM</a:t>
            </a:r>
            <a:r>
              <a:rPr lang="en" sz="1800" b="1" u="sng" dirty="0">
                <a:solidFill>
                  <a:schemeClr val="hlink"/>
                </a:solidFill>
                <a:latin typeface="Palatino Linotype" panose="02040502050505030304" pitchFamily="18" charset="0"/>
                <a:hlinkClick r:id="rId4"/>
              </a:rPr>
              <a:t>Ă</a:t>
            </a:r>
            <a:r>
              <a:rPr lang="en" sz="1800" b="1" dirty="0">
                <a:latin typeface="Palatino Linotype" panose="02040502050505030304" pitchFamily="18" charset="0"/>
              </a:rPr>
              <a:t> </a:t>
            </a:r>
            <a:r>
              <a:rPr lang="en" dirty="0">
                <a:latin typeface="Palatino Linotype" panose="02040502050505030304" pitchFamily="18" charset="0"/>
              </a:rPr>
              <a:t>(se dau SRD și RSD, trebuie să afișați arborele)</a:t>
            </a:r>
            <a:endParaRPr dirty="0">
              <a:latin typeface="Palatino Linotype" panose="02040502050505030304" pitchFamily="18" charset="0"/>
            </a:endParaRPr>
          </a:p>
        </p:txBody>
      </p:sp>
      <p:sp>
        <p:nvSpPr>
          <p:cNvPr id="533" name="Google Shape;533;p73"/>
          <p:cNvSpPr txBox="1"/>
          <p:nvPr/>
        </p:nvSpPr>
        <p:spPr>
          <a:xfrm>
            <a:off x="3083150" y="894300"/>
            <a:ext cx="2386500" cy="186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000">
                <a:solidFill>
                  <a:schemeClr val="dk1"/>
                </a:solidFill>
                <a:latin typeface="PT Serif"/>
                <a:ea typeface="PT Serif"/>
                <a:cs typeface="PT Serif"/>
                <a:sym typeface="PT Serif"/>
              </a:rPr>
              <a:t>void par_srd(BTREE t) {</a:t>
            </a:r>
            <a:endParaRPr sz="1000">
              <a:solidFill>
                <a:schemeClr val="dk1"/>
              </a:solidFill>
              <a:latin typeface="PT Serif"/>
              <a:ea typeface="PT Serif"/>
              <a:cs typeface="PT Serif"/>
              <a:sym typeface="PT Serif"/>
            </a:endParaRPr>
          </a:p>
          <a:p>
            <a:pPr marL="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if(t != NULL) {</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par_srd(t-&gt;left);</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visit(t);</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par_srd(t-&gt;right);</a:t>
            </a:r>
            <a:endParaRPr sz="1000">
              <a:solidFill>
                <a:schemeClr val="dk1"/>
              </a:solidFill>
              <a:latin typeface="PT Serif"/>
              <a:ea typeface="PT Serif"/>
              <a:cs typeface="PT Serif"/>
              <a:sym typeface="PT Serif"/>
            </a:endParaRPr>
          </a:p>
          <a:p>
            <a:pPr marL="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a:t>
            </a:r>
            <a:endParaRPr sz="1000">
              <a:solidFill>
                <a:schemeClr val="dk1"/>
              </a:solidFill>
              <a:latin typeface="PT Serif"/>
              <a:ea typeface="PT Serif"/>
              <a:cs typeface="PT Serif"/>
              <a:sym typeface="PT Serif"/>
            </a:endParaRPr>
          </a:p>
          <a:p>
            <a:pPr marL="0" lvl="0" indent="0" algn="l" rtl="0">
              <a:lnSpc>
                <a:spcPct val="115000"/>
              </a:lnSpc>
              <a:spcBef>
                <a:spcPts val="600"/>
              </a:spcBef>
              <a:spcAft>
                <a:spcPts val="0"/>
              </a:spcAft>
              <a:buNone/>
            </a:pPr>
            <a:r>
              <a:rPr lang="en" sz="1000">
                <a:solidFill>
                  <a:schemeClr val="dk1"/>
                </a:solidFill>
                <a:latin typeface="PT Serif"/>
                <a:ea typeface="PT Serif"/>
                <a:cs typeface="PT Serif"/>
                <a:sym typeface="PT Serif"/>
              </a:rPr>
              <a:t>}</a:t>
            </a:r>
            <a:endParaRPr>
              <a:latin typeface="PT Serif"/>
              <a:ea typeface="PT Serif"/>
              <a:cs typeface="PT Serif"/>
              <a:sym typeface="PT Serif"/>
            </a:endParaRPr>
          </a:p>
        </p:txBody>
      </p:sp>
      <p:sp>
        <p:nvSpPr>
          <p:cNvPr id="534" name="Google Shape;534;p73"/>
          <p:cNvSpPr txBox="1"/>
          <p:nvPr/>
        </p:nvSpPr>
        <p:spPr>
          <a:xfrm>
            <a:off x="6203350" y="894300"/>
            <a:ext cx="2149200" cy="186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000">
                <a:solidFill>
                  <a:schemeClr val="dk1"/>
                </a:solidFill>
                <a:latin typeface="PT Serif"/>
                <a:ea typeface="PT Serif"/>
                <a:cs typeface="PT Serif"/>
                <a:sym typeface="PT Serif"/>
              </a:rPr>
              <a:t>void par_sdr(BTREE t) {</a:t>
            </a:r>
            <a:endParaRPr sz="1000">
              <a:solidFill>
                <a:schemeClr val="dk1"/>
              </a:solidFill>
              <a:latin typeface="PT Serif"/>
              <a:ea typeface="PT Serif"/>
              <a:cs typeface="PT Serif"/>
              <a:sym typeface="PT Serif"/>
            </a:endParaRPr>
          </a:p>
          <a:p>
            <a:pPr marL="457200" lvl="0" indent="0" algn="l" rtl="0">
              <a:lnSpc>
                <a:spcPct val="115000"/>
              </a:lnSpc>
              <a:spcBef>
                <a:spcPts val="600"/>
              </a:spcBef>
              <a:spcAft>
                <a:spcPts val="0"/>
              </a:spcAft>
              <a:buNone/>
            </a:pPr>
            <a:r>
              <a:rPr lang="en" sz="1000">
                <a:solidFill>
                  <a:schemeClr val="dk1"/>
                </a:solidFill>
                <a:latin typeface="PT Serif"/>
                <a:ea typeface="PT Serif"/>
                <a:cs typeface="PT Serif"/>
                <a:sym typeface="PT Serif"/>
              </a:rPr>
              <a:t>if(t != NULL) {</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par_sdr(t-&gt;left);</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par_sdr(t-&gt;right);</a:t>
            </a:r>
            <a:endParaRPr sz="1000">
              <a:solidFill>
                <a:schemeClr val="dk1"/>
              </a:solidFill>
              <a:latin typeface="PT Serif"/>
              <a:ea typeface="PT Serif"/>
              <a:cs typeface="PT Serif"/>
              <a:sym typeface="PT Serif"/>
            </a:endParaRPr>
          </a:p>
          <a:p>
            <a:pPr marL="45720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visit(t);</a:t>
            </a:r>
            <a:endParaRPr sz="1000">
              <a:solidFill>
                <a:schemeClr val="dk1"/>
              </a:solidFill>
              <a:latin typeface="PT Serif"/>
              <a:ea typeface="PT Serif"/>
              <a:cs typeface="PT Serif"/>
              <a:sym typeface="PT Serif"/>
            </a:endParaRPr>
          </a:p>
          <a:p>
            <a:pPr marL="0" lvl="0" indent="457200" algn="l" rtl="0">
              <a:lnSpc>
                <a:spcPct val="115000"/>
              </a:lnSpc>
              <a:spcBef>
                <a:spcPts val="600"/>
              </a:spcBef>
              <a:spcAft>
                <a:spcPts val="0"/>
              </a:spcAft>
              <a:buNone/>
            </a:pPr>
            <a:r>
              <a:rPr lang="en" sz="1000">
                <a:solidFill>
                  <a:schemeClr val="dk1"/>
                </a:solidFill>
                <a:latin typeface="PT Serif"/>
                <a:ea typeface="PT Serif"/>
                <a:cs typeface="PT Serif"/>
                <a:sym typeface="PT Serif"/>
              </a:rPr>
              <a:t>}</a:t>
            </a:r>
            <a:endParaRPr sz="1000">
              <a:solidFill>
                <a:schemeClr val="dk1"/>
              </a:solidFill>
              <a:latin typeface="PT Serif"/>
              <a:ea typeface="PT Serif"/>
              <a:cs typeface="PT Serif"/>
              <a:sym typeface="PT Serif"/>
            </a:endParaRPr>
          </a:p>
          <a:p>
            <a:pPr marL="0" lvl="0" indent="0" algn="l" rtl="0">
              <a:lnSpc>
                <a:spcPct val="115000"/>
              </a:lnSpc>
              <a:spcBef>
                <a:spcPts val="600"/>
              </a:spcBef>
              <a:spcAft>
                <a:spcPts val="0"/>
              </a:spcAft>
              <a:buNone/>
            </a:pPr>
            <a:r>
              <a:rPr lang="en" sz="1000">
                <a:solidFill>
                  <a:schemeClr val="dk1"/>
                </a:solidFill>
                <a:latin typeface="PT Serif"/>
                <a:ea typeface="PT Serif"/>
                <a:cs typeface="PT Serif"/>
                <a:sym typeface="PT Serif"/>
              </a:rPr>
              <a:t>}</a:t>
            </a:r>
            <a:endParaRPr>
              <a:latin typeface="PT Serif"/>
              <a:ea typeface="PT Serif"/>
              <a:cs typeface="PT Serif"/>
              <a:sym typeface="PT Serif"/>
            </a:endParaRPr>
          </a:p>
        </p:txBody>
      </p:sp>
      <p:cxnSp>
        <p:nvCxnSpPr>
          <p:cNvPr id="535" name="Google Shape;535;p73"/>
          <p:cNvCxnSpPr/>
          <p:nvPr/>
        </p:nvCxnSpPr>
        <p:spPr>
          <a:xfrm>
            <a:off x="2549525" y="770775"/>
            <a:ext cx="0" cy="19938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73"/>
          <p:cNvCxnSpPr/>
          <p:nvPr/>
        </p:nvCxnSpPr>
        <p:spPr>
          <a:xfrm>
            <a:off x="5749925" y="770775"/>
            <a:ext cx="0" cy="1993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4"/>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Bibliografie	</a:t>
            </a:r>
            <a:endParaRPr/>
          </a:p>
        </p:txBody>
      </p:sp>
      <p:sp>
        <p:nvSpPr>
          <p:cNvPr id="542" name="Google Shape;542;p74"/>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Introducere în Algoritmi</a:t>
            </a:r>
            <a:r>
              <a:rPr lang="en"/>
              <a:t>  - Cormen Leiserson Rivest</a:t>
            </a:r>
            <a:endParaRPr/>
          </a:p>
          <a:p>
            <a:pPr marL="0" lvl="0" indent="0" algn="l" rtl="0">
              <a:spcBef>
                <a:spcPts val="600"/>
              </a:spcBef>
              <a:spcAft>
                <a:spcPts val="0"/>
              </a:spcAft>
              <a:buNone/>
            </a:pPr>
            <a:r>
              <a:rPr lang="en"/>
              <a:t>Curs </a:t>
            </a:r>
            <a:r>
              <a:rPr lang="en" i="1"/>
              <a:t>Fibonacci Heaps</a:t>
            </a:r>
            <a:r>
              <a:rPr lang="en" b="1" i="1"/>
              <a:t> </a:t>
            </a:r>
            <a:r>
              <a:rPr lang="en"/>
              <a:t>- University of Cambridge</a:t>
            </a:r>
            <a:endParaRPr/>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B06-A12D-E281-10B1-C567E8CACE65}"/>
              </a:ext>
            </a:extLst>
          </p:cNvPr>
          <p:cNvSpPr>
            <a:spLocks noGrp="1"/>
          </p:cNvSpPr>
          <p:nvPr>
            <p:ph type="title"/>
          </p:nvPr>
        </p:nvSpPr>
        <p:spPr/>
        <p:txBody>
          <a:bodyPr/>
          <a:lstStyle/>
          <a:p>
            <a:r>
              <a:rPr lang="ro-MD" dirty="0"/>
              <a:t>Final</a:t>
            </a:r>
            <a:endParaRPr lang="en-US" dirty="0"/>
          </a:p>
        </p:txBody>
      </p:sp>
    </p:spTree>
    <p:extLst>
      <p:ext uri="{BB962C8B-B14F-4D97-AF65-F5344CB8AC3E}">
        <p14:creationId xmlns:p14="http://schemas.microsoft.com/office/powerpoint/2010/main" val="30974643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6"/>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Inserare nod</a:t>
            </a:r>
            <a:endParaRPr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439" name="Google Shape;439;p66"/>
          <p:cNvSpPr txBox="1">
            <a:spLocks noGrp="1"/>
          </p:cNvSpPr>
          <p:nvPr>
            <p:ph type="body" idx="1"/>
          </p:nvPr>
        </p:nvSpPr>
        <p:spPr>
          <a:xfrm>
            <a:off x="184205" y="644019"/>
            <a:ext cx="8642100" cy="3961200"/>
          </a:xfrm>
          <a:prstGeom prst="rect">
            <a:avLst/>
          </a:prstGeom>
        </p:spPr>
        <p:txBody>
          <a:bodyPr spcFirstLastPara="1" wrap="square" lIns="91425" tIns="91425" rIns="91425" bIns="91425" anchor="t" anchorCtr="0">
            <a:noAutofit/>
          </a:bodyPr>
          <a:lstStyle/>
          <a:p>
            <a:pPr marL="342900" lvl="0" indent="-266700">
              <a:buSzPts val="1800"/>
            </a:pPr>
            <a:r>
              <a:rPr lang="en-US" sz="1100" dirty="0">
                <a:latin typeface="Palatino Linotype" panose="02040502050505030304" pitchFamily="18" charset="0"/>
              </a:rPr>
              <a:t>void insertion(int </a:t>
            </a:r>
            <a:r>
              <a:rPr lang="en-US" sz="1100" dirty="0" err="1">
                <a:latin typeface="Palatino Linotype" panose="02040502050505030304" pitchFamily="18" charset="0"/>
              </a:rPr>
              <a:t>val</a:t>
            </a:r>
            <a:r>
              <a:rPr lang="en-US" sz="1100" dirty="0">
                <a:latin typeface="Palatino Linotype" panose="02040502050505030304" pitchFamily="18" charset="0"/>
              </a:rPr>
              <a:t>) {</a:t>
            </a:r>
          </a:p>
          <a:p>
            <a:pPr marL="342900" lvl="0" indent="-266700">
              <a:buSzPts val="1800"/>
            </a:pPr>
            <a:r>
              <a:rPr lang="en-US" sz="1100" dirty="0">
                <a:latin typeface="Palatino Linotype" panose="02040502050505030304" pitchFamily="18" charset="0"/>
              </a:rPr>
              <a:t>    Node* </a:t>
            </a:r>
            <a:r>
              <a:rPr lang="en-US" sz="1100" dirty="0" err="1">
                <a:latin typeface="Palatino Linotype" panose="02040502050505030304" pitchFamily="18" charset="0"/>
              </a:rPr>
              <a:t>new_node</a:t>
            </a:r>
            <a:r>
              <a:rPr lang="en-US" sz="1100" dirty="0">
                <a:latin typeface="Palatino Linotype" panose="02040502050505030304" pitchFamily="18" charset="0"/>
              </a:rPr>
              <a:t> = </a:t>
            </a:r>
            <a:r>
              <a:rPr lang="en-US" sz="1100" dirty="0" err="1">
                <a:latin typeface="Palatino Linotype" panose="02040502050505030304" pitchFamily="18" charset="0"/>
              </a:rPr>
              <a:t>createNode</a:t>
            </a:r>
            <a:r>
              <a:rPr lang="en-US" sz="1100" dirty="0">
                <a:latin typeface="Palatino Linotype" panose="02040502050505030304" pitchFamily="18" charset="0"/>
              </a:rPr>
              <a:t>(</a:t>
            </a:r>
            <a:r>
              <a:rPr lang="en-US" sz="1100" dirty="0" err="1">
                <a:latin typeface="Palatino Linotype" panose="02040502050505030304" pitchFamily="18" charset="0"/>
              </a:rPr>
              <a:t>val</a:t>
            </a:r>
            <a:r>
              <a:rPr lang="en-US" sz="1100" dirty="0">
                <a:latin typeface="Palatino Linotype" panose="02040502050505030304" pitchFamily="18" charset="0"/>
              </a:rPr>
              <a:t>); </a:t>
            </a:r>
          </a:p>
          <a:p>
            <a:pPr marL="342900" lvl="0" indent="-266700">
              <a:buSzPts val="1800"/>
            </a:pPr>
            <a:r>
              <a:rPr lang="en-US" sz="1100" dirty="0">
                <a:latin typeface="Palatino Linotype" panose="02040502050505030304" pitchFamily="18" charset="0"/>
              </a:rPr>
              <a:t>    </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Verificăm</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dacă</a:t>
            </a:r>
            <a:r>
              <a:rPr lang="en-US" sz="1100" dirty="0">
                <a:solidFill>
                  <a:srgbClr val="00B050"/>
                </a:solidFill>
                <a:latin typeface="Palatino Linotype" panose="02040502050505030304" pitchFamily="18" charset="0"/>
              </a:rPr>
              <a:t> heap-</a:t>
            </a:r>
            <a:r>
              <a:rPr lang="en-US" sz="1100" dirty="0" err="1">
                <a:solidFill>
                  <a:srgbClr val="00B050"/>
                </a:solidFill>
                <a:latin typeface="Palatino Linotype" panose="02040502050505030304" pitchFamily="18" charset="0"/>
              </a:rPr>
              <a:t>ul</a:t>
            </a:r>
            <a:r>
              <a:rPr lang="en-US" sz="1100" dirty="0">
                <a:solidFill>
                  <a:srgbClr val="00B050"/>
                </a:solidFill>
                <a:latin typeface="Palatino Linotype" panose="02040502050505030304" pitchFamily="18" charset="0"/>
              </a:rPr>
              <a:t> are </a:t>
            </a:r>
            <a:r>
              <a:rPr lang="en-US" sz="1100" dirty="0" err="1">
                <a:solidFill>
                  <a:srgbClr val="00B050"/>
                </a:solidFill>
                <a:latin typeface="Palatino Linotype" panose="02040502050505030304" pitchFamily="18" charset="0"/>
              </a:rPr>
              <a:t>deja</a:t>
            </a:r>
            <a:r>
              <a:rPr lang="en-US" sz="1100" dirty="0">
                <a:solidFill>
                  <a:srgbClr val="00B050"/>
                </a:solidFill>
                <a:latin typeface="Palatino Linotype" panose="02040502050505030304" pitchFamily="18" charset="0"/>
              </a:rPr>
              <a:t> un nod minim</a:t>
            </a:r>
          </a:p>
          <a:p>
            <a:pPr marL="342900" lvl="0" indent="-266700">
              <a:buSzPts val="1800"/>
            </a:pPr>
            <a:r>
              <a:rPr lang="en-US" sz="1100" dirty="0">
                <a:latin typeface="Palatino Linotype" panose="02040502050505030304" pitchFamily="18" charset="0"/>
              </a:rPr>
              <a:t>    if (mini != </a:t>
            </a:r>
            <a:r>
              <a:rPr lang="en-US" sz="1100" dirty="0" err="1">
                <a:latin typeface="Palatino Linotype" panose="02040502050505030304" pitchFamily="18" charset="0"/>
              </a:rPr>
              <a:t>nullptr</a:t>
            </a:r>
            <a:r>
              <a:rPr lang="en-US" sz="1100" dirty="0">
                <a:latin typeface="Palatino Linotype" panose="02040502050505030304" pitchFamily="18" charset="0"/>
              </a:rPr>
              <a:t>) {</a:t>
            </a:r>
          </a:p>
          <a:p>
            <a:pPr marL="342900" lvl="0" indent="-266700">
              <a:buSzPts val="1800"/>
            </a:pPr>
            <a:r>
              <a:rPr lang="en-US" sz="1100" dirty="0">
                <a:latin typeface="Palatino Linotype" panose="02040502050505030304" pitchFamily="18" charset="0"/>
              </a:rPr>
              <a:t>        (mini-&gt;left)-&gt;right = </a:t>
            </a:r>
            <a:r>
              <a:rPr lang="en-US" sz="1100" dirty="0" err="1">
                <a:latin typeface="Palatino Linotype" panose="02040502050505030304" pitchFamily="18" charset="0"/>
              </a:rPr>
              <a:t>new_node</a:t>
            </a:r>
            <a:r>
              <a:rPr lang="en-US" sz="1100" dirty="0">
                <a:latin typeface="Palatino Linotype" panose="02040502050505030304" pitchFamily="18" charset="0"/>
              </a:rPr>
              <a:t>;</a:t>
            </a:r>
          </a:p>
          <a:p>
            <a:pPr marL="342900" lvl="0" indent="-266700">
              <a:buSzPts val="1800"/>
            </a:pPr>
            <a:r>
              <a:rPr lang="en-US" sz="1100" dirty="0">
                <a:latin typeface="Palatino Linotype" panose="02040502050505030304" pitchFamily="18" charset="0"/>
              </a:rPr>
              <a:t>        </a:t>
            </a:r>
            <a:r>
              <a:rPr lang="en-US" sz="1100" dirty="0" err="1">
                <a:latin typeface="Palatino Linotype" panose="02040502050505030304" pitchFamily="18" charset="0"/>
              </a:rPr>
              <a:t>new_node</a:t>
            </a:r>
            <a:r>
              <a:rPr lang="en-US" sz="1100" dirty="0">
                <a:latin typeface="Palatino Linotype" panose="02040502050505030304" pitchFamily="18" charset="0"/>
              </a:rPr>
              <a:t>-&gt;right = mini;</a:t>
            </a:r>
          </a:p>
          <a:p>
            <a:pPr marL="342900" lvl="0" indent="-266700">
              <a:buSzPts val="1800"/>
            </a:pPr>
            <a:r>
              <a:rPr lang="en-US" sz="1100" dirty="0">
                <a:latin typeface="Palatino Linotype" panose="02040502050505030304" pitchFamily="18" charset="0"/>
              </a:rPr>
              <a:t>        </a:t>
            </a:r>
            <a:r>
              <a:rPr lang="en-US" sz="1100" dirty="0" err="1">
                <a:latin typeface="Palatino Linotype" panose="02040502050505030304" pitchFamily="18" charset="0"/>
              </a:rPr>
              <a:t>new_node</a:t>
            </a:r>
            <a:r>
              <a:rPr lang="en-US" sz="1100" dirty="0">
                <a:latin typeface="Palatino Linotype" panose="02040502050505030304" pitchFamily="18" charset="0"/>
              </a:rPr>
              <a:t>-&gt;left = mini-&gt;left;</a:t>
            </a:r>
          </a:p>
          <a:p>
            <a:pPr marL="342900" lvl="0" indent="-266700">
              <a:buSzPts val="1800"/>
            </a:pPr>
            <a:r>
              <a:rPr lang="en-US" sz="1100" dirty="0">
                <a:latin typeface="Palatino Linotype" panose="02040502050505030304" pitchFamily="18" charset="0"/>
              </a:rPr>
              <a:t>        mini-&gt;left = </a:t>
            </a:r>
            <a:r>
              <a:rPr lang="en-US" sz="1100" dirty="0" err="1">
                <a:latin typeface="Palatino Linotype" panose="02040502050505030304" pitchFamily="18" charset="0"/>
              </a:rPr>
              <a:t>new_node</a:t>
            </a:r>
            <a:r>
              <a:rPr lang="en-US" sz="1100" dirty="0">
                <a:latin typeface="Palatino Linotype" panose="02040502050505030304" pitchFamily="18" charset="0"/>
              </a:rPr>
              <a:t>;</a:t>
            </a:r>
          </a:p>
          <a:p>
            <a:pPr marL="342900" lvl="0" indent="-266700">
              <a:buSzPts val="1800"/>
            </a:pPr>
            <a:r>
              <a:rPr lang="en-US" sz="1100" dirty="0">
                <a:latin typeface="Palatino Linotype" panose="02040502050505030304" pitchFamily="18" charset="0"/>
              </a:rPr>
              <a:t> </a:t>
            </a:r>
          </a:p>
          <a:p>
            <a:pPr marL="533400" lvl="1" indent="0">
              <a:buSzPts val="1800"/>
              <a:buNone/>
            </a:pPr>
            <a:r>
              <a:rPr lang="en-US" sz="1100" dirty="0">
                <a:latin typeface="Palatino Linotype" panose="02040502050505030304" pitchFamily="18" charset="0"/>
              </a:rPr>
              <a:t>if (</a:t>
            </a:r>
            <a:r>
              <a:rPr lang="en-US" sz="1100" dirty="0" err="1">
                <a:latin typeface="Palatino Linotype" panose="02040502050505030304" pitchFamily="18" charset="0"/>
              </a:rPr>
              <a:t>new_node</a:t>
            </a:r>
            <a:r>
              <a:rPr lang="en-US" sz="1100" dirty="0">
                <a:latin typeface="Palatino Linotype" panose="02040502050505030304" pitchFamily="18" charset="0"/>
              </a:rPr>
              <a:t>-&gt;key &lt; mini-&gt;key)</a:t>
            </a:r>
            <a:r>
              <a:rPr lang="ro-MD" sz="1100" dirty="0">
                <a:latin typeface="Palatino Linotype" panose="02040502050505030304" pitchFamily="18" charset="0"/>
              </a:rPr>
              <a:t> </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Verificăm</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dacă</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valoarea</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noului</a:t>
            </a:r>
            <a:r>
              <a:rPr lang="en-US" sz="1100" dirty="0">
                <a:solidFill>
                  <a:srgbClr val="00B050"/>
                </a:solidFill>
                <a:latin typeface="Palatino Linotype" panose="02040502050505030304" pitchFamily="18" charset="0"/>
              </a:rPr>
              <a:t> nod </a:t>
            </a:r>
            <a:r>
              <a:rPr lang="en-US" sz="1100" dirty="0" err="1">
                <a:solidFill>
                  <a:srgbClr val="00B050"/>
                </a:solidFill>
                <a:latin typeface="Palatino Linotype" panose="02040502050505030304" pitchFamily="18" charset="0"/>
              </a:rPr>
              <a:t>este</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mai</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mică</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decât</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valoarea</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nodului</a:t>
            </a:r>
            <a:r>
              <a:rPr lang="en-US" sz="1100" dirty="0">
                <a:solidFill>
                  <a:srgbClr val="00B050"/>
                </a:solidFill>
                <a:latin typeface="Palatino Linotype" panose="02040502050505030304" pitchFamily="18" charset="0"/>
              </a:rPr>
              <a:t> minim </a:t>
            </a:r>
            <a:r>
              <a:rPr lang="en-US" sz="1100" dirty="0" err="1">
                <a:solidFill>
                  <a:srgbClr val="00B050"/>
                </a:solidFill>
                <a:latin typeface="Palatino Linotype" panose="02040502050505030304" pitchFamily="18" charset="0"/>
              </a:rPr>
              <a:t>curent</a:t>
            </a:r>
            <a:endParaRPr lang="en-US" sz="1100" dirty="0">
              <a:solidFill>
                <a:srgbClr val="00B050"/>
              </a:solidFill>
              <a:latin typeface="Palatino Linotype" panose="02040502050505030304" pitchFamily="18" charset="0"/>
            </a:endParaRPr>
          </a:p>
          <a:p>
            <a:pPr marL="342900" lvl="0" indent="-266700">
              <a:buSzPts val="1800"/>
            </a:pPr>
            <a:r>
              <a:rPr lang="en-US" sz="1100" dirty="0">
                <a:latin typeface="Palatino Linotype" panose="02040502050505030304" pitchFamily="18" charset="0"/>
              </a:rPr>
              <a:t>            mini = </a:t>
            </a:r>
            <a:r>
              <a:rPr lang="en-US" sz="1100" dirty="0" err="1">
                <a:latin typeface="Palatino Linotype" panose="02040502050505030304" pitchFamily="18" charset="0"/>
              </a:rPr>
              <a:t>new_node</a:t>
            </a:r>
            <a:r>
              <a:rPr lang="en-US" sz="1100" dirty="0">
                <a:latin typeface="Palatino Linotype" panose="02040502050505030304" pitchFamily="18" charset="0"/>
              </a:rPr>
              <a:t>;</a:t>
            </a:r>
          </a:p>
          <a:p>
            <a:pPr marL="342900" lvl="0" indent="-266700">
              <a:buSzPts val="1800"/>
            </a:pPr>
            <a:r>
              <a:rPr lang="en-US" sz="1100" dirty="0">
                <a:latin typeface="Palatino Linotype" panose="02040502050505030304" pitchFamily="18" charset="0"/>
              </a:rPr>
              <a:t>    }</a:t>
            </a:r>
          </a:p>
          <a:p>
            <a:pPr marL="342900" lvl="0" indent="-266700">
              <a:buSzPts val="1800"/>
            </a:pPr>
            <a:r>
              <a:rPr lang="en-US" sz="1100" dirty="0">
                <a:latin typeface="Palatino Linotype" panose="02040502050505030304" pitchFamily="18" charset="0"/>
              </a:rPr>
              <a:t>    else {</a:t>
            </a:r>
          </a:p>
          <a:p>
            <a:pPr marL="342900" lvl="0" indent="-266700">
              <a:buSzPts val="1800"/>
            </a:pPr>
            <a:r>
              <a:rPr lang="en-US" sz="1100" dirty="0">
                <a:latin typeface="Palatino Linotype" panose="02040502050505030304" pitchFamily="18" charset="0"/>
              </a:rPr>
              <a:t>        mini = </a:t>
            </a:r>
            <a:r>
              <a:rPr lang="en-US" sz="1100" dirty="0" err="1">
                <a:latin typeface="Palatino Linotype" panose="02040502050505030304" pitchFamily="18" charset="0"/>
              </a:rPr>
              <a:t>new_node</a:t>
            </a:r>
            <a:r>
              <a:rPr lang="en-US" sz="1100" dirty="0">
                <a:latin typeface="Palatino Linotype" panose="02040502050505030304" pitchFamily="18" charset="0"/>
              </a:rPr>
              <a:t>;</a:t>
            </a:r>
            <a:r>
              <a:rPr lang="ro-MD" sz="1100" dirty="0">
                <a:latin typeface="Palatino Linotype" panose="02040502050505030304" pitchFamily="18" charset="0"/>
              </a:rPr>
              <a:t> </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Dacă</a:t>
            </a:r>
            <a:r>
              <a:rPr lang="en-US" sz="1100" dirty="0">
                <a:solidFill>
                  <a:srgbClr val="00B050"/>
                </a:solidFill>
                <a:latin typeface="Palatino Linotype" panose="02040502050505030304" pitchFamily="18" charset="0"/>
              </a:rPr>
              <a:t> heap-</a:t>
            </a:r>
            <a:r>
              <a:rPr lang="en-US" sz="1100" dirty="0" err="1">
                <a:solidFill>
                  <a:srgbClr val="00B050"/>
                </a:solidFill>
                <a:latin typeface="Palatino Linotype" panose="02040502050505030304" pitchFamily="18" charset="0"/>
              </a:rPr>
              <a:t>ul</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este</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gol</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noua</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valoare</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devine</a:t>
            </a:r>
            <a:r>
              <a:rPr lang="en-US" sz="1100" dirty="0">
                <a:solidFill>
                  <a:srgbClr val="00B050"/>
                </a:solidFill>
                <a:latin typeface="Palatino Linotype" panose="02040502050505030304" pitchFamily="18" charset="0"/>
              </a:rPr>
              <a:t> </a:t>
            </a:r>
            <a:r>
              <a:rPr lang="en-US" sz="1100" dirty="0" err="1">
                <a:solidFill>
                  <a:srgbClr val="00B050"/>
                </a:solidFill>
                <a:latin typeface="Palatino Linotype" panose="02040502050505030304" pitchFamily="18" charset="0"/>
              </a:rPr>
              <a:t>nodul</a:t>
            </a:r>
            <a:r>
              <a:rPr lang="en-US" sz="1100" dirty="0">
                <a:solidFill>
                  <a:srgbClr val="00B050"/>
                </a:solidFill>
                <a:latin typeface="Palatino Linotype" panose="02040502050505030304" pitchFamily="18" charset="0"/>
              </a:rPr>
              <a:t> minim</a:t>
            </a:r>
          </a:p>
          <a:p>
            <a:pPr marL="342900" lvl="0" indent="-266700">
              <a:buSzPts val="1800"/>
            </a:pPr>
            <a:r>
              <a:rPr lang="en-US" sz="1100" dirty="0">
                <a:latin typeface="Palatino Linotype" panose="02040502050505030304" pitchFamily="18" charset="0"/>
              </a:rPr>
              <a:t>    }</a:t>
            </a:r>
          </a:p>
          <a:p>
            <a:pPr marL="342900" lvl="0" indent="-266700">
              <a:buSzPts val="1800"/>
            </a:pPr>
            <a:r>
              <a:rPr lang="en-US" sz="1100" dirty="0">
                <a:latin typeface="Palatino Linotype" panose="02040502050505030304" pitchFamily="18" charset="0"/>
              </a:rPr>
              <a:t>}</a:t>
            </a:r>
            <a:endParaRPr sz="1100" dirty="0">
              <a:latin typeface="Palatino Linotype" panose="02040502050505030304" pitchFamily="18" charset="0"/>
            </a:endParaRPr>
          </a:p>
        </p:txBody>
      </p:sp>
    </p:spTree>
    <p:extLst>
      <p:ext uri="{BB962C8B-B14F-4D97-AF65-F5344CB8AC3E}">
        <p14:creationId xmlns:p14="http://schemas.microsoft.com/office/powerpoint/2010/main" val="1870976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5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5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500"/>
                                        <p:tgtEl>
                                          <p:spTgt spid="4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9">
                                            <p:txEl>
                                              <p:pRg st="3" end="3"/>
                                            </p:txEl>
                                          </p:spTgt>
                                        </p:tgtEl>
                                        <p:attrNameLst>
                                          <p:attrName>style.visibility</p:attrName>
                                        </p:attrNameLst>
                                      </p:cBhvr>
                                      <p:to>
                                        <p:strVal val="visible"/>
                                      </p:to>
                                    </p:set>
                                    <p:animEffect transition="in" filter="fade">
                                      <p:cBhvr>
                                        <p:cTn id="22" dur="500"/>
                                        <p:tgtEl>
                                          <p:spTgt spid="4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9">
                                            <p:txEl>
                                              <p:pRg st="4" end="4"/>
                                            </p:txEl>
                                          </p:spTgt>
                                        </p:tgtEl>
                                        <p:attrNameLst>
                                          <p:attrName>style.visibility</p:attrName>
                                        </p:attrNameLst>
                                      </p:cBhvr>
                                      <p:to>
                                        <p:strVal val="visible"/>
                                      </p:to>
                                    </p:set>
                                    <p:animEffect transition="in" filter="fade">
                                      <p:cBhvr>
                                        <p:cTn id="27" dur="500"/>
                                        <p:tgtEl>
                                          <p:spTgt spid="4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9">
                                            <p:txEl>
                                              <p:pRg st="5" end="5"/>
                                            </p:txEl>
                                          </p:spTgt>
                                        </p:tgtEl>
                                        <p:attrNameLst>
                                          <p:attrName>style.visibility</p:attrName>
                                        </p:attrNameLst>
                                      </p:cBhvr>
                                      <p:to>
                                        <p:strVal val="visible"/>
                                      </p:to>
                                    </p:set>
                                    <p:animEffect transition="in" filter="fade">
                                      <p:cBhvr>
                                        <p:cTn id="32" dur="500"/>
                                        <p:tgtEl>
                                          <p:spTgt spid="4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9">
                                            <p:txEl>
                                              <p:pRg st="6" end="6"/>
                                            </p:txEl>
                                          </p:spTgt>
                                        </p:tgtEl>
                                        <p:attrNameLst>
                                          <p:attrName>style.visibility</p:attrName>
                                        </p:attrNameLst>
                                      </p:cBhvr>
                                      <p:to>
                                        <p:strVal val="visible"/>
                                      </p:to>
                                    </p:set>
                                    <p:animEffect transition="in" filter="fade">
                                      <p:cBhvr>
                                        <p:cTn id="37" dur="500"/>
                                        <p:tgtEl>
                                          <p:spTgt spid="4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9">
                                            <p:txEl>
                                              <p:pRg st="7" end="7"/>
                                            </p:txEl>
                                          </p:spTgt>
                                        </p:tgtEl>
                                        <p:attrNameLst>
                                          <p:attrName>style.visibility</p:attrName>
                                        </p:attrNameLst>
                                      </p:cBhvr>
                                      <p:to>
                                        <p:strVal val="visible"/>
                                      </p:to>
                                    </p:set>
                                    <p:animEffect transition="in" filter="fade">
                                      <p:cBhvr>
                                        <p:cTn id="42" dur="500"/>
                                        <p:tgtEl>
                                          <p:spTgt spid="4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9">
                                            <p:txEl>
                                              <p:pRg st="8" end="8"/>
                                            </p:txEl>
                                          </p:spTgt>
                                        </p:tgtEl>
                                        <p:attrNameLst>
                                          <p:attrName>style.visibility</p:attrName>
                                        </p:attrNameLst>
                                      </p:cBhvr>
                                      <p:to>
                                        <p:strVal val="visible"/>
                                      </p:to>
                                    </p:set>
                                    <p:animEffect transition="in" filter="fade">
                                      <p:cBhvr>
                                        <p:cTn id="47" dur="500"/>
                                        <p:tgtEl>
                                          <p:spTgt spid="4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9">
                                            <p:txEl>
                                              <p:pRg st="9" end="9"/>
                                            </p:txEl>
                                          </p:spTgt>
                                        </p:tgtEl>
                                        <p:attrNameLst>
                                          <p:attrName>style.visibility</p:attrName>
                                        </p:attrNameLst>
                                      </p:cBhvr>
                                      <p:to>
                                        <p:strVal val="visible"/>
                                      </p:to>
                                    </p:set>
                                    <p:animEffect transition="in" filter="fade">
                                      <p:cBhvr>
                                        <p:cTn id="52" dur="500"/>
                                        <p:tgtEl>
                                          <p:spTgt spid="4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39">
                                            <p:txEl>
                                              <p:pRg st="10" end="10"/>
                                            </p:txEl>
                                          </p:spTgt>
                                        </p:tgtEl>
                                        <p:attrNameLst>
                                          <p:attrName>style.visibility</p:attrName>
                                        </p:attrNameLst>
                                      </p:cBhvr>
                                      <p:to>
                                        <p:strVal val="visible"/>
                                      </p:to>
                                    </p:set>
                                    <p:animEffect transition="in" filter="fade">
                                      <p:cBhvr>
                                        <p:cTn id="57" dur="500"/>
                                        <p:tgtEl>
                                          <p:spTgt spid="4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9">
                                            <p:txEl>
                                              <p:pRg st="11" end="11"/>
                                            </p:txEl>
                                          </p:spTgt>
                                        </p:tgtEl>
                                        <p:attrNameLst>
                                          <p:attrName>style.visibility</p:attrName>
                                        </p:attrNameLst>
                                      </p:cBhvr>
                                      <p:to>
                                        <p:strVal val="visible"/>
                                      </p:to>
                                    </p:set>
                                    <p:animEffect transition="in" filter="fade">
                                      <p:cBhvr>
                                        <p:cTn id="62" dur="500"/>
                                        <p:tgtEl>
                                          <p:spTgt spid="43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9">
                                            <p:txEl>
                                              <p:pRg st="12" end="12"/>
                                            </p:txEl>
                                          </p:spTgt>
                                        </p:tgtEl>
                                        <p:attrNameLst>
                                          <p:attrName>style.visibility</p:attrName>
                                        </p:attrNameLst>
                                      </p:cBhvr>
                                      <p:to>
                                        <p:strVal val="visible"/>
                                      </p:to>
                                    </p:set>
                                    <p:animEffect transition="in" filter="fade">
                                      <p:cBhvr>
                                        <p:cTn id="67" dur="500"/>
                                        <p:tgtEl>
                                          <p:spTgt spid="43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39">
                                            <p:txEl>
                                              <p:pRg st="13" end="13"/>
                                            </p:txEl>
                                          </p:spTgt>
                                        </p:tgtEl>
                                        <p:attrNameLst>
                                          <p:attrName>style.visibility</p:attrName>
                                        </p:attrNameLst>
                                      </p:cBhvr>
                                      <p:to>
                                        <p:strVal val="visible"/>
                                      </p:to>
                                    </p:set>
                                    <p:animEffect transition="in" filter="fade">
                                      <p:cBhvr>
                                        <p:cTn id="72" dur="500"/>
                                        <p:tgtEl>
                                          <p:spTgt spid="43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9">
                                            <p:txEl>
                                              <p:pRg st="14" end="14"/>
                                            </p:txEl>
                                          </p:spTgt>
                                        </p:tgtEl>
                                        <p:attrNameLst>
                                          <p:attrName>style.visibility</p:attrName>
                                        </p:attrNameLst>
                                      </p:cBhvr>
                                      <p:to>
                                        <p:strVal val="visible"/>
                                      </p:to>
                                    </p:set>
                                    <p:animEffect transition="in" filter="fade">
                                      <p:cBhvr>
                                        <p:cTn id="77" dur="500"/>
                                        <p:tgtEl>
                                          <p:spTgt spid="439">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39">
                                            <p:txEl>
                                              <p:pRg st="15" end="15"/>
                                            </p:txEl>
                                          </p:spTgt>
                                        </p:tgtEl>
                                        <p:attrNameLst>
                                          <p:attrName>style.visibility</p:attrName>
                                        </p:attrNameLst>
                                      </p:cBhvr>
                                      <p:to>
                                        <p:strVal val="visible"/>
                                      </p:to>
                                    </p:set>
                                    <p:animEffect transition="in" filter="fade">
                                      <p:cBhvr>
                                        <p:cTn id="82" dur="500"/>
                                        <p:tgtEl>
                                          <p:spTgt spid="4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Caută Minimul</a:t>
            </a:r>
            <a:endParaRPr/>
          </a:p>
        </p:txBody>
      </p:sp>
      <p:sp>
        <p:nvSpPr>
          <p:cNvPr id="123" name="Google Shape;123;p19"/>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La fiecare pas ținem pointer spre minim.</a:t>
            </a:r>
            <a:endParaRPr sz="1800" dirty="0"/>
          </a:p>
          <a:p>
            <a:pPr marL="457200" lvl="0" indent="-342900" algn="l" rtl="0">
              <a:spcBef>
                <a:spcPts val="0"/>
              </a:spcBef>
              <a:spcAft>
                <a:spcPts val="0"/>
              </a:spcAft>
              <a:buSzPts val="1800"/>
              <a:buChar char="○"/>
            </a:pPr>
            <a:r>
              <a:rPr lang="en" sz="1800" b="1" dirty="0"/>
              <a:t>Complexitate O(1)!</a:t>
            </a:r>
            <a:endParaRPr sz="1800"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Reuniune</a:t>
            </a:r>
            <a:endParaRPr/>
          </a:p>
        </p:txBody>
      </p:sp>
      <p:sp>
        <p:nvSpPr>
          <p:cNvPr id="129" name="Google Shape;129;p20"/>
          <p:cNvSpPr txBox="1">
            <a:spLocks noGrp="1"/>
          </p:cNvSpPr>
          <p:nvPr>
            <p:ph type="body" idx="1"/>
          </p:nvPr>
        </p:nvSpPr>
        <p:spPr>
          <a:xfrm>
            <a:off x="221375" y="788528"/>
            <a:ext cx="8642100" cy="39612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dirty="0"/>
              <a:t>Concatenăm rădăcinile lui H</a:t>
            </a:r>
            <a:r>
              <a:rPr lang="en" baseline="-25000" dirty="0"/>
              <a:t>2</a:t>
            </a:r>
            <a:r>
              <a:rPr lang="en" dirty="0"/>
              <a:t> la cele ale lui H</a:t>
            </a:r>
            <a:r>
              <a:rPr lang="en" baseline="-25000" dirty="0"/>
              <a:t>1</a:t>
            </a:r>
            <a:r>
              <a:rPr lang="en" dirty="0"/>
              <a:t>.</a:t>
            </a:r>
            <a:endParaRPr dirty="0"/>
          </a:p>
          <a:p>
            <a:pPr marL="457200" lvl="0" indent="-336550" algn="l" rtl="0">
              <a:spcBef>
                <a:spcPts val="1000"/>
              </a:spcBef>
              <a:spcAft>
                <a:spcPts val="0"/>
              </a:spcAft>
              <a:buSzPts val="1700"/>
              <a:buChar char="○"/>
            </a:pPr>
            <a:r>
              <a:rPr lang="en" dirty="0"/>
              <a:t>Avem grijă să păstrăm lista dublu înlănțuită.</a:t>
            </a:r>
            <a:endParaRPr dirty="0"/>
          </a:p>
          <a:p>
            <a:pPr marL="457200" lvl="0" indent="-336550" algn="l" rtl="0">
              <a:spcBef>
                <a:spcPts val="1000"/>
              </a:spcBef>
              <a:spcAft>
                <a:spcPts val="0"/>
              </a:spcAft>
              <a:buSzPts val="1700"/>
              <a:buChar char="○"/>
            </a:pPr>
            <a:r>
              <a:rPr lang="en" dirty="0"/>
              <a:t>Avem grijă să păstrăm minimul (poate fi unul din cei 2 minimi)</a:t>
            </a:r>
            <a:endParaRPr dirty="0"/>
          </a:p>
          <a:p>
            <a:pPr marL="457200" lvl="0" indent="-336550" algn="l" rtl="0">
              <a:spcBef>
                <a:spcPts val="1000"/>
              </a:spcBef>
              <a:spcAft>
                <a:spcPts val="0"/>
              </a:spcAft>
              <a:buSzPts val="1700"/>
              <a:buChar char="○"/>
            </a:pPr>
            <a:r>
              <a:rPr lang="en" dirty="0"/>
              <a:t>Nu facem consolidare (putem să avem mai mulți arbori de aceeași mărime).</a:t>
            </a:r>
            <a:endParaRPr dirty="0"/>
          </a:p>
          <a:p>
            <a:pPr marL="457200" lvl="0" indent="-336550" algn="l" rtl="0">
              <a:spcBef>
                <a:spcPts val="1000"/>
              </a:spcBef>
              <a:spcAft>
                <a:spcPts val="1000"/>
              </a:spcAft>
              <a:buSzPts val="1700"/>
              <a:buChar char="○"/>
            </a:pPr>
            <a:r>
              <a:rPr lang="en" b="1" dirty="0"/>
              <a:t>Complexitate O(1)!!</a:t>
            </a:r>
            <a:endParaRPr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4" end="4"/>
                                            </p:txEl>
                                          </p:spTgt>
                                        </p:tgtEl>
                                        <p:attrNameLst>
                                          <p:attrName>style.visibility</p:attrName>
                                        </p:attrNameLst>
                                      </p:cBhvr>
                                      <p:to>
                                        <p:strVal val="visible"/>
                                      </p:to>
                                    </p:set>
                                    <p:animEffect transition="in" filter="fade">
                                      <p:cBhvr>
                                        <p:cTn id="7" dur="500"/>
                                        <p:tgtEl>
                                          <p:spTgt spid="1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969775" y="36900"/>
            <a:ext cx="61587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Reuniune</a:t>
            </a:r>
            <a:endParaRPr/>
          </a:p>
        </p:txBody>
      </p:sp>
      <p:grpSp>
        <p:nvGrpSpPr>
          <p:cNvPr id="135" name="Google Shape;135;p21"/>
          <p:cNvGrpSpPr/>
          <p:nvPr/>
        </p:nvGrpSpPr>
        <p:grpSpPr>
          <a:xfrm>
            <a:off x="4003100" y="2117025"/>
            <a:ext cx="5057800" cy="2778857"/>
            <a:chOff x="3984915" y="2250350"/>
            <a:chExt cx="5057800" cy="2778857"/>
          </a:xfrm>
        </p:grpSpPr>
        <p:grpSp>
          <p:nvGrpSpPr>
            <p:cNvPr id="136" name="Google Shape;136;p21"/>
            <p:cNvGrpSpPr/>
            <p:nvPr/>
          </p:nvGrpSpPr>
          <p:grpSpPr>
            <a:xfrm>
              <a:off x="3984915" y="2385298"/>
              <a:ext cx="5057800" cy="2643909"/>
              <a:chOff x="3984915" y="2385298"/>
              <a:chExt cx="5057800" cy="2643909"/>
            </a:xfrm>
          </p:grpSpPr>
          <p:pic>
            <p:nvPicPr>
              <p:cNvPr id="137" name="Google Shape;137;p21"/>
              <p:cNvPicPr preferRelativeResize="0"/>
              <p:nvPr/>
            </p:nvPicPr>
            <p:blipFill>
              <a:blip r:embed="rId3">
                <a:alphaModFix/>
              </a:blip>
              <a:stretch>
                <a:fillRect/>
              </a:stretch>
            </p:blipFill>
            <p:spPr>
              <a:xfrm>
                <a:off x="4413098" y="2691375"/>
                <a:ext cx="4553050" cy="2337832"/>
              </a:xfrm>
              <a:prstGeom prst="rect">
                <a:avLst/>
              </a:prstGeom>
              <a:ln>
                <a:noFill/>
              </a:ln>
              <a:effectLst>
                <a:outerShdw blurRad="292100" dist="139700" dir="2700000" algn="tl" rotWithShape="0">
                  <a:srgbClr val="333333">
                    <a:alpha val="65000"/>
                  </a:srgbClr>
                </a:outerShdw>
              </a:effectLst>
            </p:spPr>
          </p:pic>
          <p:sp>
            <p:nvSpPr>
              <p:cNvPr id="138" name="Google Shape;138;p21"/>
              <p:cNvSpPr/>
              <p:nvPr/>
            </p:nvSpPr>
            <p:spPr>
              <a:xfrm>
                <a:off x="3984915" y="2385298"/>
                <a:ext cx="5057800" cy="2531825"/>
              </a:xfrm>
              <a:custGeom>
                <a:avLst/>
                <a:gdLst/>
                <a:ahLst/>
                <a:cxnLst/>
                <a:rect l="l" t="t" r="r" b="b"/>
                <a:pathLst>
                  <a:path w="202312" h="101273" extrusionOk="0">
                    <a:moveTo>
                      <a:pt x="2454" y="38584"/>
                    </a:moveTo>
                    <a:cubicBezTo>
                      <a:pt x="14771" y="34105"/>
                      <a:pt x="26456" y="27888"/>
                      <a:pt x="37693" y="21142"/>
                    </a:cubicBezTo>
                    <a:cubicBezTo>
                      <a:pt x="42519" y="18245"/>
                      <a:pt x="46403" y="13749"/>
                      <a:pt x="51576" y="11531"/>
                    </a:cubicBezTo>
                    <a:cubicBezTo>
                      <a:pt x="59503" y="8132"/>
                      <a:pt x="68678" y="9270"/>
                      <a:pt x="77204" y="7972"/>
                    </a:cubicBezTo>
                    <a:cubicBezTo>
                      <a:pt x="98490" y="4732"/>
                      <a:pt x="120174" y="5132"/>
                      <a:pt x="141631" y="3344"/>
                    </a:cubicBezTo>
                    <a:cubicBezTo>
                      <a:pt x="154055" y="2309"/>
                      <a:pt x="167331" y="-2453"/>
                      <a:pt x="179006" y="1921"/>
                    </a:cubicBezTo>
                    <a:cubicBezTo>
                      <a:pt x="185852" y="4486"/>
                      <a:pt x="193177" y="8388"/>
                      <a:pt x="196804" y="14735"/>
                    </a:cubicBezTo>
                    <a:cubicBezTo>
                      <a:pt x="203605" y="26636"/>
                      <a:pt x="202857" y="42130"/>
                      <a:pt x="200719" y="55669"/>
                    </a:cubicBezTo>
                    <a:cubicBezTo>
                      <a:pt x="199625" y="62595"/>
                      <a:pt x="198074" y="71100"/>
                      <a:pt x="192176" y="74891"/>
                    </a:cubicBezTo>
                    <a:cubicBezTo>
                      <a:pt x="184542" y="79798"/>
                      <a:pt x="174543" y="79769"/>
                      <a:pt x="165480" y="80230"/>
                    </a:cubicBezTo>
                    <a:cubicBezTo>
                      <a:pt x="149420" y="81047"/>
                      <a:pt x="133470" y="83394"/>
                      <a:pt x="117427" y="84501"/>
                    </a:cubicBezTo>
                    <a:cubicBezTo>
                      <a:pt x="105720" y="85308"/>
                      <a:pt x="96523" y="95384"/>
                      <a:pt x="85391" y="99095"/>
                    </a:cubicBezTo>
                    <a:cubicBezTo>
                      <a:pt x="72600" y="103359"/>
                      <a:pt x="57386" y="100527"/>
                      <a:pt x="45168" y="94824"/>
                    </a:cubicBezTo>
                    <a:cubicBezTo>
                      <a:pt x="32164" y="88754"/>
                      <a:pt x="18047" y="82713"/>
                      <a:pt x="8861" y="71687"/>
                    </a:cubicBezTo>
                    <a:cubicBezTo>
                      <a:pt x="4573" y="66540"/>
                      <a:pt x="3318" y="59474"/>
                      <a:pt x="1030" y="53178"/>
                    </a:cubicBezTo>
                    <a:cubicBezTo>
                      <a:pt x="-671" y="48497"/>
                      <a:pt x="-492" y="40155"/>
                      <a:pt x="4234" y="38584"/>
                    </a:cubicBezTo>
                  </a:path>
                </a:pathLst>
              </a:custGeom>
              <a:noFill/>
              <a:ln w="9525" cap="flat" cmpd="sng">
                <a:solidFill>
                  <a:schemeClr val="dk2"/>
                </a:solidFill>
                <a:prstDash val="solid"/>
                <a:round/>
                <a:headEnd type="none" w="med" len="med"/>
                <a:tailEnd type="none" w="med" len="med"/>
              </a:ln>
            </p:spPr>
          </p:sp>
          <p:cxnSp>
            <p:nvCxnSpPr>
              <p:cNvPr id="139" name="Google Shape;139;p21"/>
              <p:cNvCxnSpPr/>
              <p:nvPr/>
            </p:nvCxnSpPr>
            <p:spPr>
              <a:xfrm rot="10800000">
                <a:off x="7881675" y="2887150"/>
                <a:ext cx="658500" cy="26700"/>
              </a:xfrm>
              <a:prstGeom prst="straightConnector1">
                <a:avLst/>
              </a:prstGeom>
              <a:noFill/>
              <a:ln w="9525" cap="flat" cmpd="sng">
                <a:solidFill>
                  <a:schemeClr val="dk2"/>
                </a:solidFill>
                <a:prstDash val="dot"/>
                <a:round/>
                <a:headEnd type="none" w="med" len="med"/>
                <a:tailEnd type="none" w="med" len="med"/>
              </a:ln>
            </p:spPr>
          </p:cxnSp>
          <p:cxnSp>
            <p:nvCxnSpPr>
              <p:cNvPr id="140" name="Google Shape;140;p21"/>
              <p:cNvCxnSpPr/>
              <p:nvPr/>
            </p:nvCxnSpPr>
            <p:spPr>
              <a:xfrm rot="10800000">
                <a:off x="6796000" y="2842550"/>
                <a:ext cx="845400" cy="9000"/>
              </a:xfrm>
              <a:prstGeom prst="straightConnector1">
                <a:avLst/>
              </a:prstGeom>
              <a:noFill/>
              <a:ln w="9525" cap="flat" cmpd="sng">
                <a:solidFill>
                  <a:srgbClr val="FF0000"/>
                </a:solidFill>
                <a:prstDash val="dot"/>
                <a:round/>
                <a:headEnd type="none" w="med" len="med"/>
                <a:tailEnd type="none" w="med" len="med"/>
              </a:ln>
            </p:spPr>
          </p:cxnSp>
          <p:cxnSp>
            <p:nvCxnSpPr>
              <p:cNvPr id="141" name="Google Shape;141;p21"/>
              <p:cNvCxnSpPr/>
              <p:nvPr/>
            </p:nvCxnSpPr>
            <p:spPr>
              <a:xfrm rot="10800000" flipH="1">
                <a:off x="5790450" y="2842650"/>
                <a:ext cx="774300" cy="80100"/>
              </a:xfrm>
              <a:prstGeom prst="straightConnector1">
                <a:avLst/>
              </a:prstGeom>
              <a:noFill/>
              <a:ln w="9525" cap="flat" cmpd="sng">
                <a:solidFill>
                  <a:srgbClr val="000000"/>
                </a:solidFill>
                <a:prstDash val="dot"/>
                <a:round/>
                <a:headEnd type="none" w="med" len="med"/>
                <a:tailEnd type="none" w="med" len="med"/>
              </a:ln>
            </p:spPr>
          </p:cxnSp>
          <p:cxnSp>
            <p:nvCxnSpPr>
              <p:cNvPr id="142" name="Google Shape;142;p21"/>
              <p:cNvCxnSpPr/>
              <p:nvPr/>
            </p:nvCxnSpPr>
            <p:spPr>
              <a:xfrm>
                <a:off x="5185325" y="2904950"/>
                <a:ext cx="391500" cy="9000"/>
              </a:xfrm>
              <a:prstGeom prst="straightConnector1">
                <a:avLst/>
              </a:prstGeom>
              <a:noFill/>
              <a:ln w="9525" cap="flat" cmpd="sng">
                <a:solidFill>
                  <a:schemeClr val="dk2"/>
                </a:solidFill>
                <a:prstDash val="dot"/>
                <a:round/>
                <a:headEnd type="none" w="med" len="med"/>
                <a:tailEnd type="none" w="med" len="med"/>
              </a:ln>
            </p:spPr>
          </p:cxnSp>
        </p:grpSp>
        <p:cxnSp>
          <p:nvCxnSpPr>
            <p:cNvPr id="143" name="Google Shape;143;p21"/>
            <p:cNvCxnSpPr/>
            <p:nvPr/>
          </p:nvCxnSpPr>
          <p:spPr>
            <a:xfrm>
              <a:off x="6642150" y="2250350"/>
              <a:ext cx="507300" cy="516000"/>
            </a:xfrm>
            <a:prstGeom prst="straightConnector1">
              <a:avLst/>
            </a:prstGeom>
            <a:noFill/>
            <a:ln w="9525" cap="flat" cmpd="sng">
              <a:solidFill>
                <a:schemeClr val="dk2"/>
              </a:solidFill>
              <a:prstDash val="solid"/>
              <a:round/>
              <a:headEnd type="none" w="med" len="med"/>
              <a:tailEnd type="triangle" w="med" len="med"/>
            </a:ln>
          </p:spPr>
        </p:cxnSp>
      </p:grpSp>
      <p:grpSp>
        <p:nvGrpSpPr>
          <p:cNvPr id="144" name="Google Shape;144;p21"/>
          <p:cNvGrpSpPr/>
          <p:nvPr/>
        </p:nvGrpSpPr>
        <p:grpSpPr>
          <a:xfrm>
            <a:off x="83100" y="778913"/>
            <a:ext cx="4440359" cy="2262957"/>
            <a:chOff x="83100" y="778913"/>
            <a:chExt cx="4440359" cy="2262957"/>
          </a:xfrm>
        </p:grpSpPr>
        <p:pic>
          <p:nvPicPr>
            <p:cNvPr id="145" name="Google Shape;145;p21"/>
            <p:cNvPicPr preferRelativeResize="0"/>
            <p:nvPr/>
          </p:nvPicPr>
          <p:blipFill>
            <a:blip r:embed="rId4">
              <a:alphaModFix/>
            </a:blip>
            <a:stretch>
              <a:fillRect/>
            </a:stretch>
          </p:blipFill>
          <p:spPr>
            <a:xfrm>
              <a:off x="83100" y="778913"/>
              <a:ext cx="4104150" cy="2087275"/>
            </a:xfrm>
            <a:prstGeom prst="rect">
              <a:avLst/>
            </a:prstGeom>
            <a:ln>
              <a:noFill/>
            </a:ln>
            <a:effectLst>
              <a:outerShdw blurRad="292100" dist="139700" dir="2700000" algn="tl" rotWithShape="0">
                <a:srgbClr val="333333">
                  <a:alpha val="65000"/>
                </a:srgbClr>
              </a:outerShdw>
            </a:effectLst>
          </p:spPr>
        </p:pic>
        <p:sp>
          <p:nvSpPr>
            <p:cNvPr id="146" name="Google Shape;146;p21"/>
            <p:cNvSpPr/>
            <p:nvPr/>
          </p:nvSpPr>
          <p:spPr>
            <a:xfrm>
              <a:off x="2912775" y="873675"/>
              <a:ext cx="1610684" cy="1414425"/>
            </a:xfrm>
            <a:custGeom>
              <a:avLst/>
              <a:gdLst/>
              <a:ahLst/>
              <a:cxnLst/>
              <a:rect l="l" t="t" r="r" b="b"/>
              <a:pathLst>
                <a:path w="59666" h="56577" extrusionOk="0">
                  <a:moveTo>
                    <a:pt x="0" y="22295"/>
                  </a:moveTo>
                  <a:cubicBezTo>
                    <a:pt x="2394" y="34265"/>
                    <a:pt x="5753" y="50150"/>
                    <a:pt x="17086" y="54686"/>
                  </a:cubicBezTo>
                  <a:cubicBezTo>
                    <a:pt x="30639" y="60110"/>
                    <a:pt x="51846" y="53148"/>
                    <a:pt x="58376" y="40092"/>
                  </a:cubicBezTo>
                  <a:cubicBezTo>
                    <a:pt x="60714" y="35418"/>
                    <a:pt x="59088" y="29657"/>
                    <a:pt x="59088" y="24431"/>
                  </a:cubicBezTo>
                  <a:cubicBezTo>
                    <a:pt x="59088" y="16763"/>
                    <a:pt x="57918" y="5179"/>
                    <a:pt x="50545" y="3073"/>
                  </a:cubicBezTo>
                  <a:cubicBezTo>
                    <a:pt x="41059" y="363"/>
                    <a:pt x="30826" y="2187"/>
                    <a:pt x="21001" y="1294"/>
                  </a:cubicBezTo>
                  <a:cubicBezTo>
                    <a:pt x="15446" y="789"/>
                    <a:pt x="8912" y="-1444"/>
                    <a:pt x="4271" y="1650"/>
                  </a:cubicBezTo>
                  <a:cubicBezTo>
                    <a:pt x="-1248" y="5329"/>
                    <a:pt x="712" y="14594"/>
                    <a:pt x="712" y="21227"/>
                  </a:cubicBezTo>
                </a:path>
              </a:pathLst>
            </a:custGeom>
            <a:noFill/>
            <a:ln w="9525" cap="flat" cmpd="sng">
              <a:solidFill>
                <a:schemeClr val="dk2"/>
              </a:solidFill>
              <a:prstDash val="solid"/>
              <a:round/>
              <a:headEnd type="none" w="med" len="med"/>
              <a:tailEnd type="none" w="med" len="med"/>
            </a:ln>
          </p:spPr>
        </p:sp>
        <p:sp>
          <p:nvSpPr>
            <p:cNvPr id="147" name="Google Shape;147;p21"/>
            <p:cNvSpPr/>
            <p:nvPr/>
          </p:nvSpPr>
          <p:spPr>
            <a:xfrm>
              <a:off x="249641" y="828894"/>
              <a:ext cx="2582300" cy="2212975"/>
            </a:xfrm>
            <a:custGeom>
              <a:avLst/>
              <a:gdLst/>
              <a:ahLst/>
              <a:cxnLst/>
              <a:rect l="l" t="t" r="r" b="b"/>
              <a:pathLst>
                <a:path w="103292" h="88519" extrusionOk="0">
                  <a:moveTo>
                    <a:pt x="90151" y="4508"/>
                  </a:moveTo>
                  <a:cubicBezTo>
                    <a:pt x="76540" y="-2295"/>
                    <a:pt x="59743" y="283"/>
                    <a:pt x="44589" y="1661"/>
                  </a:cubicBezTo>
                  <a:cubicBezTo>
                    <a:pt x="35688" y="2470"/>
                    <a:pt x="26454" y="1587"/>
                    <a:pt x="17893" y="4153"/>
                  </a:cubicBezTo>
                  <a:cubicBezTo>
                    <a:pt x="12071" y="5898"/>
                    <a:pt x="7657" y="10969"/>
                    <a:pt x="3655" y="15543"/>
                  </a:cubicBezTo>
                  <a:cubicBezTo>
                    <a:pt x="-4090" y="24394"/>
                    <a:pt x="2582" y="39372"/>
                    <a:pt x="5435" y="50782"/>
                  </a:cubicBezTo>
                  <a:cubicBezTo>
                    <a:pt x="7978" y="60953"/>
                    <a:pt x="1378" y="74216"/>
                    <a:pt x="8282" y="82106"/>
                  </a:cubicBezTo>
                  <a:cubicBezTo>
                    <a:pt x="18676" y="93985"/>
                    <a:pt x="40123" y="86156"/>
                    <a:pt x="55624" y="83174"/>
                  </a:cubicBezTo>
                  <a:cubicBezTo>
                    <a:pt x="68736" y="80652"/>
                    <a:pt x="87833" y="90197"/>
                    <a:pt x="95490" y="79258"/>
                  </a:cubicBezTo>
                  <a:cubicBezTo>
                    <a:pt x="102342" y="69468"/>
                    <a:pt x="97624" y="55420"/>
                    <a:pt x="99762" y="43663"/>
                  </a:cubicBezTo>
                  <a:cubicBezTo>
                    <a:pt x="100180" y="41364"/>
                    <a:pt x="102103" y="39538"/>
                    <a:pt x="102609" y="37256"/>
                  </a:cubicBezTo>
                  <a:cubicBezTo>
                    <a:pt x="105125" y="25920"/>
                    <a:pt x="100181" y="10057"/>
                    <a:pt x="89795" y="4864"/>
                  </a:cubicBezTo>
                </a:path>
              </a:pathLst>
            </a:custGeom>
            <a:noFill/>
            <a:ln w="9525" cap="flat" cmpd="sng">
              <a:solidFill>
                <a:schemeClr val="dk2"/>
              </a:solidFill>
              <a:prstDash val="solid"/>
              <a:round/>
              <a:headEnd type="none" w="med" len="med"/>
              <a:tailEnd type="none" w="med" len="med"/>
            </a:ln>
          </p:spPr>
        </p:sp>
        <p:cxnSp>
          <p:nvCxnSpPr>
            <p:cNvPr id="148" name="Google Shape;148;p21"/>
            <p:cNvCxnSpPr/>
            <p:nvPr/>
          </p:nvCxnSpPr>
          <p:spPr>
            <a:xfrm rot="10800000" flipH="1">
              <a:off x="1059775" y="1037475"/>
              <a:ext cx="277500" cy="19800"/>
            </a:xfrm>
            <a:prstGeom prst="straightConnector1">
              <a:avLst/>
            </a:prstGeom>
            <a:noFill/>
            <a:ln w="9525" cap="flat" cmpd="sng">
              <a:solidFill>
                <a:schemeClr val="dk2"/>
              </a:solidFill>
              <a:prstDash val="dot"/>
              <a:round/>
              <a:headEnd type="none" w="med" len="med"/>
              <a:tailEnd type="none" w="med" len="med"/>
            </a:ln>
          </p:spPr>
        </p:cxnSp>
      </p:grpSp>
      <p:sp>
        <p:nvSpPr>
          <p:cNvPr id="149" name="Google Shape;149;p21"/>
          <p:cNvSpPr txBox="1"/>
          <p:nvPr/>
        </p:nvSpPr>
        <p:spPr>
          <a:xfrm>
            <a:off x="538524" y="4364587"/>
            <a:ext cx="10425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effectLst>
                  <a:outerShdw blurRad="38100" dist="38100" dir="2700000" algn="tl">
                    <a:srgbClr val="000000">
                      <a:alpha val="43137"/>
                    </a:srgbClr>
                  </a:outerShdw>
                </a:effectLst>
              </a:rPr>
              <a:t>O(1)</a:t>
            </a:r>
            <a:endParaRPr sz="1800" dirty="0">
              <a:effectLst>
                <a:outerShdw blurRad="38100" dist="38100" dir="2700000" algn="tl">
                  <a:srgbClr val="000000">
                    <a:alpha val="43137"/>
                  </a:srgbClr>
                </a:outerShdw>
              </a:effectLst>
            </a:endParaRPr>
          </a:p>
        </p:txBody>
      </p:sp>
      <p:sp>
        <p:nvSpPr>
          <p:cNvPr id="150" name="Google Shape;150;p21"/>
          <p:cNvSpPr txBox="1"/>
          <p:nvPr/>
        </p:nvSpPr>
        <p:spPr>
          <a:xfrm>
            <a:off x="969775" y="2210450"/>
            <a:ext cx="5961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H1</a:t>
            </a:r>
            <a:endParaRPr dirty="0"/>
          </a:p>
          <a:p>
            <a:pPr marL="0" lvl="0" indent="0" algn="l" rtl="0">
              <a:spcBef>
                <a:spcPts val="0"/>
              </a:spcBef>
              <a:spcAft>
                <a:spcPts val="0"/>
              </a:spcAft>
              <a:buNone/>
            </a:pPr>
            <a:endParaRPr dirty="0"/>
          </a:p>
        </p:txBody>
      </p:sp>
      <p:sp>
        <p:nvSpPr>
          <p:cNvPr id="151" name="Google Shape;151;p21"/>
          <p:cNvSpPr txBox="1"/>
          <p:nvPr/>
        </p:nvSpPr>
        <p:spPr>
          <a:xfrm>
            <a:off x="3792450" y="1672125"/>
            <a:ext cx="64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H2</a:t>
            </a:r>
            <a:endParaRPr dirty="0"/>
          </a:p>
          <a:p>
            <a:pPr marL="0" lvl="0" indent="0" algn="l" rtl="0">
              <a:spcBef>
                <a:spcPts val="0"/>
              </a:spcBef>
              <a:spcAft>
                <a:spcPts val="0"/>
              </a:spcAft>
              <a:buNone/>
            </a:pP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theme/theme1.xml><?xml version="1.0" encoding="utf-8"?>
<a:theme xmlns:a="http://schemas.openxmlformats.org/drawingml/2006/main"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2547</Words>
  <Application>Microsoft Office PowerPoint</Application>
  <PresentationFormat>On-screen Show (16:9)</PresentationFormat>
  <Paragraphs>332</Paragraphs>
  <Slides>57</Slides>
  <Notes>56</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Calibri</vt:lpstr>
      <vt:lpstr>Arial</vt:lpstr>
      <vt:lpstr>Palatino Linotype</vt:lpstr>
      <vt:lpstr>Montserrat</vt:lpstr>
      <vt:lpstr>Times New Roman</vt:lpstr>
      <vt:lpstr>PT Serif</vt:lpstr>
      <vt:lpstr>Courier New</vt:lpstr>
      <vt:lpstr>Beatrice template</vt:lpstr>
      <vt:lpstr>Heapuri Binomiale și Heapuri Fibonacci </vt:lpstr>
      <vt:lpstr>Heap-uri binomiale și Fibonacci</vt:lpstr>
      <vt:lpstr>Heapuri Fibonacci</vt:lpstr>
      <vt:lpstr>Implementare</vt:lpstr>
      <vt:lpstr>Inserare nod</vt:lpstr>
      <vt:lpstr>Inserare nod</vt:lpstr>
      <vt:lpstr>Caută Minimul</vt:lpstr>
      <vt:lpstr>Reuniune</vt:lpstr>
      <vt:lpstr>Reuniune</vt:lpstr>
      <vt:lpstr>Extragere minim</vt:lpstr>
      <vt:lpstr>Extragere minim</vt:lpstr>
      <vt:lpstr>Extragere minim</vt:lpstr>
      <vt:lpstr>Extragere minim</vt:lpstr>
      <vt:lpstr>Extragere minim</vt:lpstr>
      <vt:lpstr>Extragere minim</vt:lpstr>
      <vt:lpstr>Extragere minim</vt:lpstr>
      <vt:lpstr>Extragere minim</vt:lpstr>
      <vt:lpstr>Extragere minim</vt:lpstr>
      <vt:lpstr>Extragere minim</vt:lpstr>
      <vt:lpstr>Extragere minim</vt:lpstr>
      <vt:lpstr>Extragere minim</vt:lpstr>
      <vt:lpstr>Extragere minim – Partea I</vt:lpstr>
      <vt:lpstr>Extragere minim – Partea II</vt:lpstr>
      <vt:lpstr>Extragere minim</vt:lpstr>
      <vt:lpstr>Extragere minim</vt:lpstr>
      <vt:lpstr>Extragere minim</vt:lpstr>
      <vt:lpstr>Extragere minim</vt:lpstr>
      <vt:lpstr>Extragere minim</vt:lpstr>
      <vt:lpstr>Extragere minim</vt:lpstr>
      <vt:lpstr>Utilitate</vt:lpstr>
      <vt:lpstr>Temă?</vt:lpstr>
      <vt:lpstr>Temă</vt:lpstr>
      <vt:lpstr>Discuție Temă</vt:lpstr>
      <vt:lpstr>Discuție Temă</vt:lpstr>
      <vt:lpstr>Discuție Temă </vt:lpstr>
      <vt:lpstr>CODURI HUFFMAN</vt:lpstr>
      <vt:lpstr>Coduri Huffman </vt:lpstr>
      <vt:lpstr>Coduri Huffman </vt:lpstr>
      <vt:lpstr>Coduri Prefix</vt:lpstr>
      <vt:lpstr>Coduri Prefix</vt:lpstr>
      <vt:lpstr>Coduri Prefix - Arbori de Codificare</vt:lpstr>
      <vt:lpstr>Coduri Huffman - Construcție</vt:lpstr>
      <vt:lpstr>Coduri Huffman - Construcție</vt:lpstr>
      <vt:lpstr>Coduri Huffman</vt:lpstr>
      <vt:lpstr>Temă (Parțial opțională)</vt:lpstr>
      <vt:lpstr>ARBORI</vt:lpstr>
      <vt:lpstr>Arbori</vt:lpstr>
      <vt:lpstr>Arbori - definiție recursivă</vt:lpstr>
      <vt:lpstr>Arbori - reprezentări</vt:lpstr>
      <vt:lpstr>Arbori - reprezentări</vt:lpstr>
      <vt:lpstr>Arbori - terminologie</vt:lpstr>
      <vt:lpstr>Arbori - terminologie</vt:lpstr>
      <vt:lpstr>Arbori binari</vt:lpstr>
      <vt:lpstr>Arbori binari - parcurgeri</vt:lpstr>
      <vt:lpstr>Arbori binari - parcurgeri</vt:lpstr>
      <vt:lpstr>Bibliografie </vt:lpstr>
      <vt:lpstr>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Heapuri Binomiale și Heapuri Fibonacci </dc:title>
  <cp:lastModifiedBy>Cosmina Bianca</cp:lastModifiedBy>
  <cp:revision>3</cp:revision>
  <dcterms:modified xsi:type="dcterms:W3CDTF">2024-04-16T15:16:37Z</dcterms:modified>
</cp:coreProperties>
</file>