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71" r:id="rId13"/>
    <p:sldId id="273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9" r:id="rId27"/>
    <p:sldId id="290" r:id="rId28"/>
    <p:sldId id="291" r:id="rId29"/>
    <p:sldId id="288" r:id="rId30"/>
    <p:sldId id="292" r:id="rId31"/>
    <p:sldId id="293" r:id="rId32"/>
    <p:sldId id="295" r:id="rId33"/>
    <p:sldId id="296" r:id="rId34"/>
    <p:sldId id="297" r:id="rId35"/>
    <p:sldId id="298" r:id="rId3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38"/>
      <p:bold r:id="rId39"/>
      <p:italic r:id="rId40"/>
      <p:boldItalic r:id="rId41"/>
    </p:embeddedFont>
    <p:embeddedFont>
      <p:font typeface="Palatino Linotype" panose="02040502050505030304" pitchFamily="18" charset="0"/>
      <p:regular r:id="rId42"/>
      <p:bold r:id="rId43"/>
      <p:italic r:id="rId44"/>
      <p:boldItalic r:id="rId45"/>
    </p:embeddedFont>
    <p:embeddedFont>
      <p:font typeface="PT Serif" panose="020A0603040505020204" pitchFamily="18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4478DC-C5D3-4B80-A67E-48429C2543CB}">
  <a:tblStyle styleId="{7F4478DC-C5D3-4B80-A67E-48429C2543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2a8644a0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d2a8644a0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f1a307b8_1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f1a307b8_1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2a8644d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2a8644d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2a8644d9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2a8644d9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2a8644d9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2a8644d9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f1a307b8_1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2f1a307b8_1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2f1a307b8_1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2f1a307b8_1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2f1a307b8_1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2f1a307b8_1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2f1a307b8_1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2f1a307b8_1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2f1a307b8_1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2f1a307b8_1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2a8644d9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2a8644d9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f1a307b8_1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f1a307b8_1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2f1a307b8_1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2f1a307b8_1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2f1a307b8_1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2f1a307b8_1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2f1a307b8_1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2f1a307b8_1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2f1a307b8_1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2f1a307b8_1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2f1a307b8_1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2f1a307b8_1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2f1a307b8_1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2f1a307b8_1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72f1a307b8_1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72f1a307b8_1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2f1a307b8_1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2f1a307b8_1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2f1a307b8_1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2f1a307b8_1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72f1a307b8_1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72f1a307b8_1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f1a307b8_1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f1a307b8_1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72f1a307b8_1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72f1a307b8_1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2f1a307b8_1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2f1a307b8_1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0a09022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0a09022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0a090228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0a090228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2f1a307b8_1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2f1a307b8_1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f1a307b8_1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72f1a307b8_1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2f1a307b8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2f1a307b8_1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2a8644a0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2a8644a0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f1a307b8_1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2f1a307b8_1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2f1a307b8_1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2f1a307b8_1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2f1a307b8_1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2f1a307b8_1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C343D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600"/>
              <a:buNone/>
              <a:defRPr sz="3600">
                <a:solidFill>
                  <a:srgbClr val="134F5C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None/>
              <a:defRPr sz="2400" i="1">
                <a:solidFill>
                  <a:srgbClr val="134F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4229046" y="1045786"/>
            <a:ext cx="685800" cy="65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555350" y="1818900"/>
            <a:ext cx="6033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1pPr>
            <a:lvl2pPr marL="91440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3000" i="1">
                <a:solidFill>
                  <a:schemeClr val="accent1"/>
                </a:solidFill>
              </a:defRPr>
            </a:lvl2pPr>
            <a:lvl3pPr marL="137160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3pPr>
            <a:lvl4pPr marL="182880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3000" i="1">
                <a:solidFill>
                  <a:schemeClr val="accent1"/>
                </a:solidFill>
              </a:defRPr>
            </a:lvl4pPr>
            <a:lvl5pPr marL="228600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5pPr>
            <a:lvl6pPr marL="274320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3000" i="1">
                <a:solidFill>
                  <a:schemeClr val="accent1"/>
                </a:solidFill>
              </a:defRPr>
            </a:lvl6pPr>
            <a:lvl7pPr marL="320040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sz="3000" i="1">
                <a:solidFill>
                  <a:schemeClr val="accent1"/>
                </a:solidFill>
              </a:defRPr>
            </a:lvl7pPr>
            <a:lvl8pPr marL="365760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3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3801800" y="854771"/>
            <a:ext cx="1540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600"/>
              </a:spcBef>
              <a:spcAft>
                <a:spcPts val="0"/>
              </a:spcAft>
              <a:buSzPts val="1700"/>
              <a:buChar char="○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□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□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cxnSp>
        <p:nvCxnSpPr>
          <p:cNvPr id="23" name="Google Shape;23;p5"/>
          <p:cNvCxnSpPr/>
          <p:nvPr/>
        </p:nvCxnSpPr>
        <p:spPr>
          <a:xfrm rot="10800000">
            <a:off x="0" y="462600"/>
            <a:ext cx="6672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" name="Google Shape;24;p5"/>
          <p:cNvCxnSpPr/>
          <p:nvPr/>
        </p:nvCxnSpPr>
        <p:spPr>
          <a:xfrm rot="10800000" flipH="1">
            <a:off x="6388125" y="465800"/>
            <a:ext cx="276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75075" y="933488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973848" y="894288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 rot="10800000">
            <a:off x="0" y="462600"/>
            <a:ext cx="6672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9" name="Google Shape;29;p6"/>
          <p:cNvCxnSpPr/>
          <p:nvPr/>
        </p:nvCxnSpPr>
        <p:spPr>
          <a:xfrm rot="10800000" flipH="1">
            <a:off x="6388125" y="465800"/>
            <a:ext cx="276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626350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304738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983125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7" name="Google Shape;37;p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41" name="Google Shape;41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2" name="Google Shape;42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6" name="Google Shape;46;p9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7" name="Google Shape;47;p9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1375" y="116600"/>
            <a:ext cx="8759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□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□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■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●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■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bVW884TZeYPlhpn_9DG8PrrKnSJGlE-G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4-types-of-tree-traversal-algorithms-d5632845084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infoarena.ro/problema/curatenie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 binari de căutare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 Binari de Căutare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Parcurgerea </a:t>
            </a:r>
            <a:r>
              <a:rPr lang="en" b="1"/>
              <a:t>inordine </a:t>
            </a:r>
            <a:r>
              <a:rPr lang="en"/>
              <a:t>ne oferă vectorul sortat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en"/>
              <a:t>Preordine  	5 3 2 5 7 8   |   2 3 7 5 5 8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en"/>
              <a:t>Inordine 		2 3 5 5 7 8   |   2 3 5 5 7 8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en"/>
              <a:t>Postordine 	2 5 3 8 7 5   |   5 5 8 7 3 2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Restul parcurgerilor sunt diferite pentru cei 2 arbori.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50" y="2721025"/>
            <a:ext cx="521970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Exercițiu	</a:t>
            </a:r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Desenați arbori binari de înălțime 2, 3, 4, 5 pentru valorile {0, 1, 2, 3, 4, 5}.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75" y="1829221"/>
            <a:ext cx="325755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3037" y="1450012"/>
            <a:ext cx="2305050" cy="3419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Google Shape;149;p24">
            <a:extLst>
              <a:ext uri="{FF2B5EF4-FFF2-40B4-BE49-F238E27FC236}">
                <a16:creationId xmlns:a16="http://schemas.microsoft.com/office/drawing/2014/main" id="{FE77609C-3BC0-F326-AF14-D66CCD11BB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2922" y="1450012"/>
            <a:ext cx="2239176" cy="3419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 și Maxim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Unde se află minimul?</a:t>
            </a:r>
            <a:endParaRPr sz="2400" dirty="0"/>
          </a:p>
          <a:p>
            <a:pPr marL="742950" lvl="1" indent="-400050" algn="l" rtl="0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" sz="1800" dirty="0"/>
              <a:t>În cel mai din stânga nod</a:t>
            </a:r>
            <a:endParaRPr sz="24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75" y="2281577"/>
            <a:ext cx="521970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0868" y="2281577"/>
            <a:ext cx="2416098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 și Maxim</a:t>
            </a: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Unde se află maximul?</a:t>
            </a:r>
            <a:endParaRPr sz="2400" dirty="0"/>
          </a:p>
          <a:p>
            <a:pPr marL="742950" lvl="1" indent="-400050" algn="l" rtl="0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" sz="1800" dirty="0"/>
              <a:t>În cel mai din dreapta nod</a:t>
            </a:r>
            <a:endParaRPr sz="24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br>
              <a:rPr lang="en" dirty="0"/>
            </a:br>
            <a:r>
              <a:rPr lang="en" dirty="0"/>
              <a:t>	</a:t>
            </a:r>
            <a:r>
              <a:rPr lang="en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Complexitate?</a:t>
            </a:r>
            <a:endParaRPr lang="ro-MD" sz="1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ro-MD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                </a:t>
            </a:r>
            <a:r>
              <a:rPr lang="en" sz="1600" dirty="0">
                <a:solidFill>
                  <a:srgbClr val="000000"/>
                </a:solidFill>
              </a:rPr>
              <a:t>O(h)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75" y="2281577"/>
            <a:ext cx="521970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0" name="Google Shape;18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2907" y="2416653"/>
            <a:ext cx="2406895" cy="1444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Căutare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Minimul și maximul se găsesc mai greu decât într-un heap. Avantajul major al arborilor binari de căutare este că permit o căutare “relativ” eficientă.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Cum găsim un element?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63" y="2571738"/>
            <a:ext cx="5419725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Căutare</a:t>
            </a: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Începem din rădăcină și dacă valoarea din nodul curent este mai mică decât ceea ce căutăm, mergem în stânga, dacă valoarea e mai mare, mergem în dreapta.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Evident, ne oprim dacă am găsit valoarea.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63" y="2571738"/>
            <a:ext cx="5419725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25" y="3009488"/>
            <a:ext cx="5419725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088" y="788525"/>
            <a:ext cx="3324225" cy="1714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6" name="Google Shape;216;p33"/>
          <p:cNvSpPr txBox="1"/>
          <p:nvPr/>
        </p:nvSpPr>
        <p:spPr>
          <a:xfrm>
            <a:off x="5758675" y="563900"/>
            <a:ext cx="28536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988" y="788525"/>
            <a:ext cx="2600325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8" name="Google Shape;218;p33"/>
          <p:cNvSpPr txBox="1"/>
          <p:nvPr/>
        </p:nvSpPr>
        <p:spPr>
          <a:xfrm>
            <a:off x="3620550" y="1354025"/>
            <a:ext cx="17505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Complexitate: </a:t>
            </a:r>
            <a:r>
              <a:rPr lang="en" b="1"/>
              <a:t>O(h)</a:t>
            </a:r>
            <a:endParaRPr b="1"/>
          </a:p>
        </p:txBody>
      </p:sp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Căutare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Succesor / Predecesor</a:t>
            </a:r>
            <a:endParaRPr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Până acum, puteam să ținem un dicționar și un heap și să facem aceleași operații.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Succesor: </a:t>
            </a:r>
            <a:r>
              <a:rPr lang="en" dirty="0"/>
              <a:t> Se dă un nod din arbore.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Care este cea mai </a:t>
            </a:r>
            <a:r>
              <a:rPr lang="en" b="1" dirty="0"/>
              <a:t>mică </a:t>
            </a:r>
            <a:r>
              <a:rPr lang="en" dirty="0"/>
              <a:t>valoare din arbore </a:t>
            </a:r>
            <a:r>
              <a:rPr lang="en" dirty="0">
                <a:solidFill>
                  <a:srgbClr val="000000"/>
                </a:solidFill>
              </a:rPr>
              <a:t>≥</a:t>
            </a:r>
            <a:r>
              <a:rPr lang="en" dirty="0"/>
              <a:t> val[x] (valorea nodului)?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Predecesor: </a:t>
            </a:r>
            <a:r>
              <a:rPr lang="en" dirty="0"/>
              <a:t> Se dă un nod din arbore.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Care este cea mai </a:t>
            </a:r>
            <a:r>
              <a:rPr lang="en" b="1" dirty="0"/>
              <a:t>mare </a:t>
            </a:r>
            <a:r>
              <a:rPr lang="en" dirty="0"/>
              <a:t>valoare din arbore </a:t>
            </a:r>
            <a:r>
              <a:rPr lang="en" dirty="0">
                <a:solidFill>
                  <a:srgbClr val="000000"/>
                </a:solidFill>
              </a:rPr>
              <a:t>≤</a:t>
            </a:r>
            <a:r>
              <a:rPr lang="en" dirty="0"/>
              <a:t> val[x] (valorea nodului)?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Cum facem?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6" name="Google Shape;226;p34"/>
          <p:cNvSpPr txBox="1"/>
          <p:nvPr/>
        </p:nvSpPr>
        <p:spPr>
          <a:xfrm>
            <a:off x="5758675" y="563900"/>
            <a:ext cx="28536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Succesor / Predecesor</a:t>
            </a:r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Succesor de 3?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Succesor de 6?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Succesor de 15?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Succesor de 13?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Succesor de 4?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 txBox="1"/>
          <p:nvPr/>
        </p:nvSpPr>
        <p:spPr>
          <a:xfrm>
            <a:off x="5758675" y="563900"/>
            <a:ext cx="28536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613" y="1614475"/>
            <a:ext cx="5419725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Succesor / Predecesor</a:t>
            </a:r>
            <a:endParaRPr/>
          </a:p>
        </p:txBody>
      </p:sp>
      <p:sp>
        <p:nvSpPr>
          <p:cNvPr id="240" name="Google Shape;240;p36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Succesor de 3? 	→ 4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Succesor de 6? 	→ 7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Succesor de 15?	→ 17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Succesor de 13?	→ 15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Succesor de 4?	→ 6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1" name="Google Shape;241;p36"/>
          <p:cNvSpPr txBox="1"/>
          <p:nvPr/>
        </p:nvSpPr>
        <p:spPr>
          <a:xfrm>
            <a:off x="5758675" y="563900"/>
            <a:ext cx="28536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2" name="Google Shape;24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613" y="1614475"/>
            <a:ext cx="5419725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 Binari de Căutare</a:t>
            </a:r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Un </a:t>
            </a:r>
            <a:r>
              <a:rPr lang="en" b="1" dirty="0"/>
              <a:t>arbore binar de căutare</a:t>
            </a:r>
            <a:r>
              <a:rPr lang="en" dirty="0"/>
              <a:t> este un arbore </a:t>
            </a:r>
            <a:r>
              <a:rPr lang="en" b="1" dirty="0"/>
              <a:t>binar </a:t>
            </a:r>
            <a:r>
              <a:rPr lang="en" dirty="0"/>
              <a:t>care satisface următoarea proprietate: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Pentru un nod x:</a:t>
            </a:r>
            <a:endParaRPr dirty="0"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dirty="0"/>
              <a:t>Dacă </a:t>
            </a:r>
            <a:r>
              <a:rPr lang="en" b="1" dirty="0"/>
              <a:t>y</a:t>
            </a:r>
            <a:r>
              <a:rPr lang="en" dirty="0"/>
              <a:t> este un nod din subarborele </a:t>
            </a:r>
            <a:r>
              <a:rPr lang="en" i="1" u="sng" dirty="0"/>
              <a:t>stâng</a:t>
            </a:r>
            <a:r>
              <a:rPr lang="en" dirty="0"/>
              <a:t> al lui </a:t>
            </a:r>
            <a:r>
              <a:rPr lang="en" b="1" dirty="0"/>
              <a:t>x</a:t>
            </a:r>
            <a:r>
              <a:rPr lang="en" dirty="0"/>
              <a:t>, atunci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cheie[y] ≤ cheie[x]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dirty="0"/>
              <a:t>Dacă </a:t>
            </a:r>
            <a:r>
              <a:rPr lang="en" b="1" dirty="0"/>
              <a:t>y</a:t>
            </a:r>
            <a:r>
              <a:rPr lang="en" dirty="0"/>
              <a:t> este un nod din subarborele </a:t>
            </a:r>
            <a:r>
              <a:rPr lang="en" i="1" u="sng" dirty="0"/>
              <a:t>drept</a:t>
            </a:r>
            <a:r>
              <a:rPr lang="en" dirty="0"/>
              <a:t> al lui </a:t>
            </a:r>
            <a:r>
              <a:rPr lang="en" b="1" dirty="0"/>
              <a:t>x</a:t>
            </a:r>
            <a:r>
              <a:rPr lang="en" dirty="0"/>
              <a:t>, atunci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cheie[x] ≤ cheie[y]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Succesor / Predecesor</a:t>
            </a:r>
            <a:endParaRPr/>
          </a:p>
        </p:txBody>
      </p:sp>
      <p:sp>
        <p:nvSpPr>
          <p:cNvPr id="248" name="Google Shape;248;p37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Caz 1)</a:t>
            </a:r>
            <a:r>
              <a:rPr lang="en"/>
              <a:t> Dacă am fiu drept, atunci cel mai mic element va fi cel mai mic element din subarborele drept. Adică dreapta→stânga→stânga→ … →stânga (vezi 7 sau 15)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Caz 2)</a:t>
            </a:r>
            <a:r>
              <a:rPr lang="en"/>
              <a:t> Dacă </a:t>
            </a:r>
            <a:r>
              <a:rPr lang="en" b="1"/>
              <a:t>nu</a:t>
            </a:r>
            <a:r>
              <a:rPr lang="en"/>
              <a:t> am fiu drept, atunci va fi primul strămoș al meu în care eu sunt în subarborele stâng al său (vezi 13, 4, 17)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7"/>
          <p:cNvSpPr txBox="1"/>
          <p:nvPr/>
        </p:nvSpPr>
        <p:spPr>
          <a:xfrm>
            <a:off x="5758675" y="563900"/>
            <a:ext cx="28536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37" y="2571750"/>
            <a:ext cx="5419725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Succesor / Predecesor</a:t>
            </a:r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8"/>
          <p:cNvSpPr txBox="1"/>
          <p:nvPr/>
        </p:nvSpPr>
        <p:spPr>
          <a:xfrm>
            <a:off x="5758675" y="563900"/>
            <a:ext cx="28536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707" y="1705587"/>
            <a:ext cx="5419725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9" name="Google Shape;25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375" y="1500800"/>
            <a:ext cx="3276600" cy="232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0" name="Google Shape;260;p38"/>
          <p:cNvSpPr txBox="1"/>
          <p:nvPr/>
        </p:nvSpPr>
        <p:spPr>
          <a:xfrm>
            <a:off x="311700" y="4335650"/>
            <a:ext cx="1930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Complexitate: </a:t>
            </a:r>
            <a:r>
              <a:rPr lang="en" b="1" dirty="0">
                <a:latin typeface="PT Serif"/>
                <a:ea typeface="PT Serif"/>
                <a:cs typeface="PT Serif"/>
                <a:sym typeface="PT Serif"/>
              </a:rPr>
              <a:t>O(h)</a:t>
            </a:r>
            <a:endParaRPr b="1" dirty="0">
              <a:latin typeface="PT Serif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Inserare</a:t>
            </a:r>
            <a:endParaRPr/>
          </a:p>
        </p:txBody>
      </p:sp>
      <p:sp>
        <p:nvSpPr>
          <p:cNvPr id="266" name="Google Shape;266;p39"/>
          <p:cNvSpPr txBox="1">
            <a:spLocks noGrp="1"/>
          </p:cNvSpPr>
          <p:nvPr>
            <p:ph type="body" idx="1"/>
          </p:nvPr>
        </p:nvSpPr>
        <p:spPr>
          <a:xfrm>
            <a:off x="154468" y="647279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/>
              <a:t>Similar cu căutarea. </a:t>
            </a:r>
          </a:p>
          <a:p>
            <a:r>
              <a:rPr lang="ro-MD" sz="1200" dirty="0"/>
              <a:t>Începem din rădăcină și avem următoarele cazuri:</a:t>
            </a:r>
          </a:p>
          <a:p>
            <a:pPr lvl="1"/>
            <a:r>
              <a:rPr lang="ro-MD" sz="1200" dirty="0"/>
              <a:t>dacă valoarea dată este identică cu cheia rădăcinii se renunță la inserare;</a:t>
            </a:r>
          </a:p>
          <a:p>
            <a:pPr lvl="1"/>
            <a:r>
              <a:rPr lang="ro-MD" sz="1200" dirty="0"/>
              <a:t>dacă valoarea dată este mai mică decât cheia rădăcinii, se continuă cu subarborele stâng;</a:t>
            </a:r>
          </a:p>
          <a:p>
            <a:pPr lvl="1"/>
            <a:r>
              <a:rPr lang="ro-MD" sz="1200" dirty="0"/>
              <a:t>dacă valoarea dată este mai mare decât cheia rădăcinii, se continuă cu subarborele drept;</a:t>
            </a:r>
            <a:endParaRPr lang="en" sz="1200" dirty="0"/>
          </a:p>
          <a:p>
            <a:r>
              <a:rPr lang="en-US" sz="1200" dirty="0"/>
              <a:t>Se </a:t>
            </a:r>
            <a:r>
              <a:rPr lang="en-US" sz="1200" dirty="0" err="1"/>
              <a:t>continuă</a:t>
            </a:r>
            <a:r>
              <a:rPr lang="en-US" sz="1200" dirty="0"/>
              <a:t> </a:t>
            </a:r>
            <a:r>
              <a:rPr lang="en-US" sz="1200" dirty="0" err="1"/>
              <a:t>acest</a:t>
            </a:r>
            <a:r>
              <a:rPr lang="en-US" sz="1200" dirty="0"/>
              <a:t> </a:t>
            </a:r>
            <a:r>
              <a:rPr lang="en-US" sz="1200" dirty="0" err="1"/>
              <a:t>proces</a:t>
            </a:r>
            <a:r>
              <a:rPr lang="en-US" sz="1200" dirty="0"/>
              <a:t> </a:t>
            </a:r>
            <a:r>
              <a:rPr lang="en-US" sz="1200" dirty="0" err="1"/>
              <a:t>recursiv</a:t>
            </a:r>
            <a:r>
              <a:rPr lang="en-US" sz="1200" dirty="0"/>
              <a:t> </a:t>
            </a:r>
            <a:r>
              <a:rPr lang="en-US" sz="1200" dirty="0" err="1"/>
              <a:t>până</a:t>
            </a:r>
            <a:r>
              <a:rPr lang="en-US" sz="1200" dirty="0"/>
              <a:t> </a:t>
            </a:r>
            <a:r>
              <a:rPr lang="en-US" sz="1200" dirty="0" err="1"/>
              <a:t>când</a:t>
            </a:r>
            <a:r>
              <a:rPr lang="en-US" sz="1200" dirty="0"/>
              <a:t> se </a:t>
            </a:r>
            <a:r>
              <a:rPr lang="en-US" sz="1200" dirty="0" err="1"/>
              <a:t>ajunge</a:t>
            </a:r>
            <a:r>
              <a:rPr lang="en-US" sz="1200" dirty="0"/>
              <a:t> la un nod </a:t>
            </a:r>
            <a:r>
              <a:rPr lang="en-US" sz="1200" dirty="0" err="1"/>
              <a:t>fără</a:t>
            </a:r>
            <a:r>
              <a:rPr lang="en-US" sz="1200" dirty="0"/>
              <a:t> </a:t>
            </a:r>
            <a:r>
              <a:rPr lang="en-US" sz="1200" dirty="0" err="1"/>
              <a:t>copii</a:t>
            </a:r>
            <a:r>
              <a:rPr lang="en-US" sz="1200" dirty="0"/>
              <a:t>, moment </a:t>
            </a:r>
            <a:r>
              <a:rPr lang="en-US" sz="1200" dirty="0" err="1"/>
              <a:t>în</a:t>
            </a:r>
            <a:r>
              <a:rPr lang="en-US" sz="1200" dirty="0"/>
              <a:t> care </a:t>
            </a:r>
            <a:r>
              <a:rPr lang="en-US" sz="1200" dirty="0" err="1"/>
              <a:t>noul</a:t>
            </a:r>
            <a:r>
              <a:rPr lang="en-US" sz="1200" dirty="0"/>
              <a:t> nod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inserat</a:t>
            </a:r>
            <a:r>
              <a:rPr lang="en-US" sz="1200" dirty="0"/>
              <a:t> ca </a:t>
            </a:r>
            <a:r>
              <a:rPr lang="en-US" sz="1200" dirty="0" err="1"/>
              <a:t>fiu</a:t>
            </a:r>
            <a:r>
              <a:rPr lang="en-US" sz="1200" dirty="0"/>
              <a:t> al </a:t>
            </a:r>
            <a:r>
              <a:rPr lang="en-US" sz="1200" dirty="0" err="1"/>
              <a:t>acestui</a:t>
            </a:r>
            <a:r>
              <a:rPr lang="en-US" sz="1200" dirty="0"/>
              <a:t> nod.</a:t>
            </a:r>
          </a:p>
          <a:p>
            <a:pPr marL="577850" lvl="1" indent="0">
              <a:buNone/>
            </a:pPr>
            <a:r>
              <a:rPr lang="en-US" sz="1200" b="1" dirty="0"/>
              <a:t>Obs.</a:t>
            </a:r>
            <a:r>
              <a:rPr lang="en-US" sz="1200" dirty="0"/>
              <a:t> </a:t>
            </a:r>
            <a:r>
              <a:rPr lang="en-US" sz="1200" dirty="0" err="1"/>
              <a:t>După</a:t>
            </a:r>
            <a:r>
              <a:rPr lang="en-US" sz="1200" dirty="0"/>
              <a:t> </a:t>
            </a:r>
            <a:r>
              <a:rPr lang="en-US" sz="1200" dirty="0" err="1"/>
              <a:t>inserare</a:t>
            </a:r>
            <a:r>
              <a:rPr lang="en-US" sz="1200" dirty="0"/>
              <a:t>, </a:t>
            </a:r>
            <a:r>
              <a:rPr lang="en-US" sz="1200" dirty="0" err="1"/>
              <a:t>proprietatea</a:t>
            </a:r>
            <a:r>
              <a:rPr lang="en-US" sz="1200" dirty="0"/>
              <a:t> de arbore </a:t>
            </a:r>
            <a:r>
              <a:rPr lang="en-US" sz="1200" dirty="0" err="1"/>
              <a:t>binar</a:t>
            </a:r>
            <a:r>
              <a:rPr lang="en-US" sz="1200" dirty="0"/>
              <a:t> de </a:t>
            </a:r>
            <a:r>
              <a:rPr lang="en-US" sz="1200" dirty="0" err="1"/>
              <a:t>căutare</a:t>
            </a:r>
            <a:r>
              <a:rPr lang="en-US" sz="1200" dirty="0"/>
              <a:t> </a:t>
            </a:r>
            <a:r>
              <a:rPr lang="en-US" sz="1200" dirty="0" err="1"/>
              <a:t>trebuie</a:t>
            </a:r>
            <a:r>
              <a:rPr lang="en-US" sz="1200" dirty="0"/>
              <a:t> </a:t>
            </a:r>
            <a:r>
              <a:rPr lang="en-US" sz="1200" dirty="0" err="1"/>
              <a:t>să</a:t>
            </a:r>
            <a:r>
              <a:rPr lang="en-US" sz="1200" dirty="0"/>
              <a:t> fie </a:t>
            </a:r>
            <a:r>
              <a:rPr lang="en-US" sz="1200" dirty="0" err="1"/>
              <a:t>respectată</a:t>
            </a:r>
            <a:endParaRPr lang="en-US" sz="1200" dirty="0"/>
          </a:p>
          <a:p>
            <a:endParaRPr lang="en-US"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Inserare 13: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278" y="2772617"/>
            <a:ext cx="5026877" cy="216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Inserare</a:t>
            </a:r>
            <a:endParaRPr/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600" y="1291938"/>
            <a:ext cx="4686300" cy="1628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4" name="Google Shape;27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888" y="538150"/>
            <a:ext cx="2638425" cy="406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5" name="Google Shape;275;p40"/>
          <p:cNvSpPr txBox="1"/>
          <p:nvPr/>
        </p:nvSpPr>
        <p:spPr>
          <a:xfrm>
            <a:off x="1547900" y="3318375"/>
            <a:ext cx="2489700" cy="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Complexitate: </a:t>
            </a:r>
            <a:r>
              <a:rPr lang="en" b="1" dirty="0">
                <a:latin typeface="PT Serif"/>
                <a:ea typeface="PT Serif"/>
                <a:cs typeface="PT Serif"/>
                <a:sym typeface="PT Serif"/>
              </a:rPr>
              <a:t>O(h)</a:t>
            </a:r>
            <a:endParaRPr b="1" dirty="0"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Ștergere</a:t>
            </a:r>
            <a:endParaRPr/>
          </a:p>
        </p:txBody>
      </p:sp>
      <p:sp>
        <p:nvSpPr>
          <p:cNvPr id="281" name="Google Shape;281;p41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dirty="0"/>
              <a:t>Cum?</a:t>
            </a:r>
            <a:endParaRPr dirty="0"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dirty="0"/>
              <a:t>Cum îl ștergem pe 13?</a:t>
            </a:r>
            <a:endParaRPr lang="ro-MD" dirty="0"/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pt-BR" dirty="0"/>
              <a:t>Dar pe 7? Pe 16?</a:t>
            </a:r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pt-BR" dirty="0"/>
              <a:t>Pe 5?</a:t>
            </a:r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pt-BR" dirty="0"/>
              <a:t>Dar pe 15?</a:t>
            </a: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endParaRPr dirty="0"/>
          </a:p>
        </p:txBody>
      </p:sp>
      <p:grpSp>
        <p:nvGrpSpPr>
          <p:cNvPr id="282" name="Google Shape;282;p41"/>
          <p:cNvGrpSpPr/>
          <p:nvPr/>
        </p:nvGrpSpPr>
        <p:grpSpPr>
          <a:xfrm>
            <a:off x="4423374" y="1134812"/>
            <a:ext cx="3838653" cy="2873875"/>
            <a:chOff x="4787647" y="1134813"/>
            <a:chExt cx="3838653" cy="2873875"/>
          </a:xfrm>
        </p:grpSpPr>
        <p:pic>
          <p:nvPicPr>
            <p:cNvPr id="283" name="Google Shape;283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87647" y="1134813"/>
              <a:ext cx="3838650" cy="28738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84" name="Google Shape;284;p41"/>
            <p:cNvSpPr/>
            <p:nvPr/>
          </p:nvSpPr>
          <p:spPr>
            <a:xfrm>
              <a:off x="8277700" y="2263250"/>
              <a:ext cx="348600" cy="249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Ștergere</a:t>
            </a:r>
            <a:endParaRPr/>
          </a:p>
        </p:txBody>
      </p:sp>
      <p:sp>
        <p:nvSpPr>
          <p:cNvPr id="290" name="Google Shape;290;p42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Cum?</a:t>
            </a:r>
            <a:endParaRPr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Cum îl ștergem pe 13?</a:t>
            </a:r>
            <a:endParaRPr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Dar pe 7? Pe 16?</a:t>
            </a:r>
            <a:endParaRPr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Pe 5?</a:t>
            </a:r>
            <a:endParaRPr/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Dar pe 15?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1" name="Google Shape;29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450" y="788528"/>
            <a:ext cx="4381500" cy="1530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2" name="Google Shape;29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2450" y="2405750"/>
            <a:ext cx="4381500" cy="1530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Ștergere</a:t>
            </a:r>
            <a:endParaRPr/>
          </a:p>
        </p:txBody>
      </p:sp>
      <p:sp>
        <p:nvSpPr>
          <p:cNvPr id="304" name="Google Shape;304;p44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dirty="0"/>
              <a:t>Cum?</a:t>
            </a:r>
            <a:endParaRPr lang="ro-MD" dirty="0"/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pt-BR" dirty="0"/>
              <a:t>Cum îl ștergem pe 13?</a:t>
            </a:r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pt-BR" dirty="0"/>
              <a:t>Dar pe 7?</a:t>
            </a:r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pt-BR" dirty="0"/>
              <a:t>Pe 5?</a:t>
            </a:r>
          </a:p>
          <a:p>
            <a:pPr lvl="0">
              <a:lnSpc>
                <a:spcPct val="200000"/>
              </a:lnSpc>
              <a:spcBef>
                <a:spcPts val="0"/>
              </a:spcBef>
            </a:pPr>
            <a:r>
              <a:rPr lang="pt-BR" dirty="0"/>
              <a:t>Dar pe 15?</a:t>
            </a:r>
          </a:p>
          <a:p>
            <a:pPr marL="457200" lvl="0" indent="-33655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endParaRPr dirty="0"/>
          </a:p>
        </p:txBody>
      </p:sp>
      <p:grpSp>
        <p:nvGrpSpPr>
          <p:cNvPr id="305" name="Google Shape;305;p44"/>
          <p:cNvGrpSpPr/>
          <p:nvPr/>
        </p:nvGrpSpPr>
        <p:grpSpPr>
          <a:xfrm>
            <a:off x="2312020" y="2207941"/>
            <a:ext cx="6450005" cy="1783759"/>
            <a:chOff x="2551725" y="2524850"/>
            <a:chExt cx="6210300" cy="1466850"/>
          </a:xfrm>
        </p:grpSpPr>
        <p:pic>
          <p:nvPicPr>
            <p:cNvPr id="306" name="Google Shape;306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51725" y="2524850"/>
              <a:ext cx="6210300" cy="14668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07" name="Google Shape;307;p44"/>
            <p:cNvSpPr/>
            <p:nvPr/>
          </p:nvSpPr>
          <p:spPr>
            <a:xfrm>
              <a:off x="4294850" y="2524850"/>
              <a:ext cx="406500" cy="278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4"/>
            <p:cNvSpPr/>
            <p:nvPr/>
          </p:nvSpPr>
          <p:spPr>
            <a:xfrm>
              <a:off x="4294850" y="3713600"/>
              <a:ext cx="406500" cy="2781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Ștergere</a:t>
            </a:r>
            <a:endParaRPr/>
          </a:p>
        </p:txBody>
      </p:sp>
      <p:sp>
        <p:nvSpPr>
          <p:cNvPr id="314" name="Google Shape;314;p45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Avem 3 cazuri:</a:t>
            </a:r>
            <a:endParaRPr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AutoNum type="arabicParenR"/>
            </a:pPr>
            <a:r>
              <a:rPr lang="en"/>
              <a:t>Dacă nodul </a:t>
            </a:r>
            <a:r>
              <a:rPr lang="en" b="1"/>
              <a:t>nu are</a:t>
            </a:r>
            <a:r>
              <a:rPr lang="en"/>
              <a:t> fii, îl ștergem.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n"/>
              <a:t>Dacă are </a:t>
            </a:r>
            <a:r>
              <a:rPr lang="en" b="1"/>
              <a:t>un</a:t>
            </a:r>
            <a:r>
              <a:rPr lang="en"/>
              <a:t> fiu, îl ștergem și creăm o                                                         legatură între tată și noul fiu.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5" name="Google Shape;31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000" y="161525"/>
            <a:ext cx="3854225" cy="482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16" name="Google Shape;316;p45"/>
          <p:cNvGrpSpPr/>
          <p:nvPr/>
        </p:nvGrpSpPr>
        <p:grpSpPr>
          <a:xfrm>
            <a:off x="1115170" y="2621978"/>
            <a:ext cx="2842050" cy="2127750"/>
            <a:chOff x="1144907" y="2908300"/>
            <a:chExt cx="2842050" cy="2127750"/>
          </a:xfrm>
        </p:grpSpPr>
        <p:pic>
          <p:nvPicPr>
            <p:cNvPr id="317" name="Google Shape;317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44907" y="2908300"/>
              <a:ext cx="2842050" cy="21277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18" name="Google Shape;318;p45"/>
            <p:cNvSpPr/>
            <p:nvPr/>
          </p:nvSpPr>
          <p:spPr>
            <a:xfrm>
              <a:off x="3676050" y="3723300"/>
              <a:ext cx="310800" cy="213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Ștergere</a:t>
            </a:r>
            <a:endParaRPr/>
          </a:p>
        </p:txBody>
      </p:sp>
      <p:sp>
        <p:nvSpPr>
          <p:cNvPr id="324" name="Google Shape;324;p46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Avem 3 cazuri:</a:t>
            </a:r>
            <a:endParaRPr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AutoNum type="arabicParenR" startAt="3"/>
            </a:pPr>
            <a:r>
              <a:rPr lang="en"/>
              <a:t>Dacă are</a:t>
            </a:r>
            <a:r>
              <a:rPr lang="en" b="1"/>
              <a:t> ambii</a:t>
            </a:r>
            <a:r>
              <a:rPr lang="en"/>
              <a:t> fii, găsim succesorul său,                                                                îl punem în locul său și înlocuim legătura                                                                 tatălui acestui nod cu singurul fiu (dacă există) 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5" name="Google Shape;32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400" y="156962"/>
            <a:ext cx="3854225" cy="482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26" name="Google Shape;326;p46"/>
          <p:cNvGrpSpPr/>
          <p:nvPr/>
        </p:nvGrpSpPr>
        <p:grpSpPr>
          <a:xfrm>
            <a:off x="969775" y="2417647"/>
            <a:ext cx="2842050" cy="2127750"/>
            <a:chOff x="1144907" y="2908300"/>
            <a:chExt cx="2842050" cy="2127750"/>
          </a:xfrm>
        </p:grpSpPr>
        <p:pic>
          <p:nvPicPr>
            <p:cNvPr id="327" name="Google Shape;327;p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44907" y="2908300"/>
              <a:ext cx="2842050" cy="2127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46"/>
            <p:cNvSpPr/>
            <p:nvPr/>
          </p:nvSpPr>
          <p:spPr>
            <a:xfrm>
              <a:off x="3676050" y="3723300"/>
              <a:ext cx="310800" cy="213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Ștergere</a:t>
            </a:r>
            <a:endParaRPr/>
          </a:p>
        </p:txBody>
      </p:sp>
      <p:sp>
        <p:nvSpPr>
          <p:cNvPr id="298" name="Google Shape;298;p43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i="1"/>
              <a:t>Exercițiu:</a:t>
            </a:r>
            <a:endParaRPr i="1"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Demonstrați că succesorul unui nod cu 2 fii are maxim un fiu.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 Binari de Căutare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 </a:t>
            </a:r>
            <a:r>
              <a:rPr lang="en" b="1"/>
              <a:t>arbore binar de căutare</a:t>
            </a:r>
            <a:r>
              <a:rPr lang="en"/>
              <a:t> este un arbore </a:t>
            </a:r>
            <a:r>
              <a:rPr lang="en" b="1"/>
              <a:t>binar </a:t>
            </a:r>
            <a:r>
              <a:rPr lang="en"/>
              <a:t>care satisface următoarea proprietate: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Pentru un nod x:</a:t>
            </a:r>
            <a:endParaRPr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Dacă </a:t>
            </a:r>
            <a:r>
              <a:rPr lang="en" b="1"/>
              <a:t>y</a:t>
            </a:r>
            <a:r>
              <a:rPr lang="en"/>
              <a:t> este un nod din subarborele </a:t>
            </a:r>
            <a:r>
              <a:rPr lang="en" i="1" u="sng"/>
              <a:t>stâng</a:t>
            </a:r>
            <a:r>
              <a:rPr lang="en"/>
              <a:t> al lui </a:t>
            </a:r>
            <a:r>
              <a:rPr lang="en" b="1"/>
              <a:t>x</a:t>
            </a:r>
            <a:r>
              <a:rPr lang="en"/>
              <a:t>, atunci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cheie[y] ≤ cheie[x]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Dacă </a:t>
            </a:r>
            <a:r>
              <a:rPr lang="en" b="1"/>
              <a:t>y</a:t>
            </a:r>
            <a:r>
              <a:rPr lang="en"/>
              <a:t> este un nod din subarborele </a:t>
            </a:r>
            <a:r>
              <a:rPr lang="en" i="1" u="sng"/>
              <a:t>drept</a:t>
            </a:r>
            <a:r>
              <a:rPr lang="en"/>
              <a:t> al lui </a:t>
            </a:r>
            <a:r>
              <a:rPr lang="en" b="1"/>
              <a:t>x</a:t>
            </a:r>
            <a:r>
              <a:rPr lang="en"/>
              <a:t>, atunci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cheie[x] ≤ cheie[y]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50" y="3108950"/>
            <a:ext cx="5219700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Complexitate</a:t>
            </a:r>
            <a:endParaRPr/>
          </a:p>
        </p:txBody>
      </p:sp>
      <p:graphicFrame>
        <p:nvGraphicFramePr>
          <p:cNvPr id="334" name="Google Shape;334;p47"/>
          <p:cNvGraphicFramePr/>
          <p:nvPr/>
        </p:nvGraphicFramePr>
        <p:xfrm>
          <a:off x="952500" y="161925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{7F4478DC-C5D3-4B80-A67E-48429C2543CB}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Operație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Complexitate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Căutare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O(?)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Găsire Minim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O(?)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Inserare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O(?)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Succesor / Predecesor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O(?)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Ștergere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O(?)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Complexitate</a:t>
            </a:r>
            <a:endParaRPr/>
          </a:p>
        </p:txBody>
      </p:sp>
      <p:graphicFrame>
        <p:nvGraphicFramePr>
          <p:cNvPr id="340" name="Google Shape;340;p48"/>
          <p:cNvGraphicFramePr/>
          <p:nvPr/>
        </p:nvGraphicFramePr>
        <p:xfrm>
          <a:off x="952500" y="161925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{7F4478DC-C5D3-4B80-A67E-48429C2543CB}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Operație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Complexitate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Căutare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O(h)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Găsire Minim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O(h)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Inserare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O(h)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Succesor / Predecesor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O(h)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Ștergere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O(h)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>
            <a:spLocks noGrp="1"/>
          </p:cNvSpPr>
          <p:nvPr>
            <p:ph type="title"/>
          </p:nvPr>
        </p:nvSpPr>
        <p:spPr>
          <a:xfrm>
            <a:off x="984643" y="170715"/>
            <a:ext cx="53373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Arbori Binari de Căutare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 Chei Egale</a:t>
            </a:r>
            <a:endParaRPr dirty="0"/>
          </a:p>
        </p:txBody>
      </p:sp>
      <p:sp>
        <p:nvSpPr>
          <p:cNvPr id="352" name="Google Shape;352;p50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Ce facem dacă avem mai multe chei egale ?</a:t>
            </a:r>
            <a:endParaRPr dirty="0"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dirty="0"/>
              <a:t>În caz de egalitate, alegem tot timpul stânga sau dreapta și inserăm în aceeași direcție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dirty="0"/>
              <a:t>Ținem o listă cu toate elementele egale într-un singur nod (sau un contor care să numere aparițiile, dacă nu avem alte informații)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03CE68-A8A1-D3BB-92A1-2AC9B02A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619" y="2944026"/>
            <a:ext cx="6348761" cy="2028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 Binari Echilibrați</a:t>
            </a:r>
            <a:endParaRPr/>
          </a:p>
        </p:txBody>
      </p:sp>
      <p:sp>
        <p:nvSpPr>
          <p:cNvPr id="358" name="Google Shape;358;p51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AVL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Arbori Roșu-Negri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Treap-uri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Splay Trees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B-arbori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Skip Lists (nu sunt arbori binari de căutare, dar…)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90950"/>
            <a:ext cx="9144001" cy="36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Bibliografie	</a:t>
            </a:r>
            <a:endParaRPr/>
          </a:p>
        </p:txBody>
      </p:sp>
      <p:sp>
        <p:nvSpPr>
          <p:cNvPr id="365" name="Google Shape;365;p52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Introducere în Algoritmi Cormen Leiserson Rivest</a:t>
            </a:r>
            <a:endParaRPr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4F3E-9AD4-E677-5CFE-616BC5B3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653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6271" y="1701403"/>
            <a:ext cx="4031457" cy="292774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 Binari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" sz="18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Un</a:t>
            </a:r>
            <a:r>
              <a:rPr lang="en" sz="1800" b="1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 arbore binar strict</a:t>
            </a:r>
            <a:r>
              <a:rPr lang="en" sz="18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 este un arbore binar în care fiecare nod fie nu are nici un fiu, fie are exact doi fii.</a:t>
            </a:r>
            <a:endParaRPr sz="1800" dirty="0">
              <a:solidFill>
                <a:srgbClr val="000000"/>
              </a:solidFill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" sz="18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Nodurile cu doi copii se vor numi </a:t>
            </a:r>
            <a:r>
              <a:rPr lang="en" sz="1800" b="1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noduri interne</a:t>
            </a:r>
            <a:r>
              <a:rPr lang="en" sz="18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, iar cele fără copii se vor numi </a:t>
            </a:r>
            <a:r>
              <a:rPr lang="en" sz="1800" b="1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noduri externe </a:t>
            </a:r>
            <a:r>
              <a:rPr lang="en" sz="18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sau </a:t>
            </a:r>
            <a:r>
              <a:rPr lang="en" sz="1800" b="1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frunze</a:t>
            </a:r>
            <a:r>
              <a:rPr lang="en" sz="1800" dirty="0">
                <a:latin typeface="Palatino Linotype" panose="02040502050505030304" pitchFamily="18" charset="0"/>
                <a:ea typeface="Times New Roman"/>
                <a:cs typeface="Times New Roman"/>
                <a:sym typeface="Times New Roman"/>
              </a:rPr>
              <a:t>.</a:t>
            </a:r>
            <a:endParaRPr lang="ro-MD" sz="1800" dirty="0">
              <a:latin typeface="Palatino Linotype" panose="02040502050505030304" pitchFamily="18" charset="0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ro-MD" sz="1800" dirty="0">
              <a:solidFill>
                <a:srgbClr val="000000"/>
              </a:solidFill>
              <a:latin typeface="Palatino Linotype" panose="02040502050505030304" pitchFamily="18" charset="0"/>
              <a:ea typeface="Arial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lang="ro-MD" sz="1800" dirty="0">
              <a:solidFill>
                <a:srgbClr val="000000"/>
              </a:solidFill>
              <a:latin typeface="Palatino Linotype" panose="02040502050505030304" pitchFamily="18" charset="0"/>
              <a:ea typeface="Arial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800" dirty="0">
              <a:solidFill>
                <a:srgbClr val="000000"/>
              </a:solidFill>
              <a:latin typeface="Palatino Linotype" panose="02040502050505030304" pitchFamily="18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 Binari - Parcurgeri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Parcurgeri în arbori binari:</a:t>
            </a:r>
            <a:endParaRPr/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b="1" u="sng"/>
              <a:t>Inordine</a:t>
            </a:r>
            <a:r>
              <a:rPr lang="en"/>
              <a:t> (SRD, stânga rădăcină dreapta)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b="1" u="sng"/>
              <a:t>Preordine</a:t>
            </a:r>
            <a:r>
              <a:rPr lang="en"/>
              <a:t> (RSD, rădăcină stânga dreapta)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b="1" u="sng"/>
              <a:t>Postordine</a:t>
            </a:r>
            <a:r>
              <a:rPr lang="en"/>
              <a:t> (SDR, stânga dreapta rădăcină)</a:t>
            </a:r>
            <a:endParaRPr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35720"/>
          <a:stretch/>
        </p:blipFill>
        <p:spPr>
          <a:xfrm>
            <a:off x="5727625" y="1152475"/>
            <a:ext cx="3244225" cy="20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 Binari - Parcurgeri</a:t>
            </a: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Parcurgeri în arbori binari:</a:t>
            </a:r>
            <a:endParaRPr/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b="1" u="sng"/>
              <a:t>Inordine</a:t>
            </a:r>
            <a:r>
              <a:rPr lang="en"/>
              <a:t> (SRD, stânga rădăcină dreapta)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b="1" u="sng"/>
              <a:t>Preordine</a:t>
            </a:r>
            <a:r>
              <a:rPr lang="en"/>
              <a:t> (RSD, rădăcină stânga dreapta)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b="1" u="sng"/>
              <a:t>Postordine</a:t>
            </a:r>
            <a:r>
              <a:rPr lang="en"/>
              <a:t> (SDR, stânga dreapta rădăcină)</a:t>
            </a:r>
            <a:endParaRPr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7650" y="1161375"/>
            <a:ext cx="3244225" cy="321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0" name="Google Shape;90;p16"/>
          <p:cNvCxnSpPr/>
          <p:nvPr/>
        </p:nvCxnSpPr>
        <p:spPr>
          <a:xfrm>
            <a:off x="7765100" y="4246375"/>
            <a:ext cx="1026600" cy="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16"/>
          <p:cNvSpPr txBox="1"/>
          <p:nvPr/>
        </p:nvSpPr>
        <p:spPr>
          <a:xfrm>
            <a:off x="7476025" y="4376875"/>
            <a:ext cx="574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4 5 2 6 7 3 1 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Palatino Linotype" panose="02040502050505030304" pitchFamily="18" charset="0"/>
              </a:rPr>
              <a:t>Arbori Binari - Parcurgeri</a:t>
            </a:r>
            <a:endParaRPr sz="3600" dirty="0">
              <a:solidFill>
                <a:schemeClr val="dk2"/>
              </a:solidFill>
              <a:latin typeface="Palatino Linotype" panose="02040502050505030304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21375" y="788527"/>
            <a:ext cx="2553900" cy="17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 dirty="0">
                <a:latin typeface="Palatino Linotype" panose="02040502050505030304" pitchFamily="18" charset="0"/>
              </a:rPr>
              <a:t>void par_rsd (BTREE t) {</a:t>
            </a:r>
            <a:endParaRPr sz="1050" dirty="0">
              <a:latin typeface="Palatino Linotype" panose="02040502050505030304" pitchFamily="18" charset="0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 dirty="0">
                <a:latin typeface="Palatino Linotype" panose="02040502050505030304" pitchFamily="18" charset="0"/>
              </a:rPr>
              <a:t>if (t != NULL) { </a:t>
            </a:r>
            <a:endParaRPr sz="1050" dirty="0">
              <a:latin typeface="Palatino Linotype" panose="02040502050505030304" pitchFamily="18" charset="0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 dirty="0">
                <a:latin typeface="Palatino Linotype" panose="02040502050505030304" pitchFamily="18" charset="0"/>
              </a:rPr>
              <a:t>visit(t);</a:t>
            </a:r>
            <a:endParaRPr sz="1050" dirty="0">
              <a:latin typeface="Palatino Linotype" panose="02040502050505030304" pitchFamily="18" charset="0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 dirty="0">
                <a:latin typeface="Palatino Linotype" panose="02040502050505030304" pitchFamily="18" charset="0"/>
              </a:rPr>
              <a:t>par_rsd(t-&gt;left);</a:t>
            </a:r>
            <a:endParaRPr sz="1050" dirty="0">
              <a:latin typeface="Palatino Linotype" panose="02040502050505030304" pitchFamily="18" charset="0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 dirty="0">
                <a:latin typeface="Palatino Linotype" panose="02040502050505030304" pitchFamily="18" charset="0"/>
              </a:rPr>
              <a:t>par_rsd(t-&gt;right);</a:t>
            </a:r>
            <a:endParaRPr sz="1050" dirty="0">
              <a:latin typeface="Palatino Linotype" panose="02040502050505030304" pitchFamily="18" charset="0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 dirty="0">
                <a:latin typeface="Palatino Linotype" panose="02040502050505030304" pitchFamily="18" charset="0"/>
              </a:rPr>
              <a:t>}</a:t>
            </a:r>
            <a:endParaRPr sz="105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 dirty="0">
                <a:latin typeface="Palatino Linotype" panose="02040502050505030304" pitchFamily="18" charset="0"/>
              </a:rPr>
              <a:t> }</a:t>
            </a:r>
            <a:endParaRPr sz="105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 dirty="0">
              <a:latin typeface="Palatino Linotype" panose="02040502050505030304" pitchFamily="18" charset="0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21375" y="3149350"/>
            <a:ext cx="29556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Palatino Linotype" panose="02040502050505030304" pitchFamily="18" charset="0"/>
                <a:ea typeface="PT Serif"/>
                <a:cs typeface="PT Serif"/>
                <a:sym typeface="PT Serif"/>
                <a:hlinkClick r:id="rId3"/>
              </a:rPr>
              <a:t>Link pt vizualizare</a:t>
            </a:r>
            <a:endParaRPr sz="1600">
              <a:latin typeface="Palatino Linotype" panose="02040502050505030304" pitchFamily="18" charset="0"/>
              <a:ea typeface="PT Serif"/>
              <a:cs typeface="PT Serif"/>
              <a:sym typeface="PT Serif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Palatino Linotype" panose="02040502050505030304" pitchFamily="18" charset="0"/>
              <a:ea typeface="PT Serif"/>
              <a:cs typeface="PT Serif"/>
              <a:sym typeface="PT Serif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221375" y="3997400"/>
            <a:ext cx="7120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>
                <a:solidFill>
                  <a:schemeClr val="hlink"/>
                </a:solidFill>
                <a:latin typeface="Palatino Linotype" panose="02040502050505030304" pitchFamily="18" charset="0"/>
                <a:ea typeface="PT Serif"/>
                <a:cs typeface="PT Serif"/>
                <a:sym typeface="PT Serif"/>
                <a:hlinkClick r:id="rId4"/>
              </a:rPr>
              <a:t>TEM</a:t>
            </a:r>
            <a:r>
              <a:rPr lang="en" sz="2000" b="1" u="sng">
                <a:latin typeface="Palatino Linotype" panose="02040502050505030304" pitchFamily="18" charset="0"/>
                <a:ea typeface="PT Serif"/>
                <a:cs typeface="PT Serif"/>
                <a:sym typeface="PT Serif"/>
              </a:rPr>
              <a:t>Ă</a:t>
            </a:r>
            <a:r>
              <a:rPr lang="en" sz="2000" b="1">
                <a:latin typeface="Palatino Linotype" panose="02040502050505030304" pitchFamily="18" charset="0"/>
                <a:ea typeface="PT Serif"/>
                <a:cs typeface="PT Serif"/>
                <a:sym typeface="PT Serif"/>
              </a:rPr>
              <a:t>: </a:t>
            </a:r>
            <a:r>
              <a:rPr lang="en" sz="2000">
                <a:latin typeface="Palatino Linotype" panose="02040502050505030304" pitchFamily="18" charset="0"/>
                <a:ea typeface="PT Serif"/>
                <a:cs typeface="PT Serif"/>
                <a:sym typeface="PT Serif"/>
              </a:rPr>
              <a:t>Se dau SRD și RSD. </a:t>
            </a:r>
            <a:r>
              <a:rPr lang="en" sz="2000" dirty="0">
                <a:latin typeface="Palatino Linotype" panose="02040502050505030304" pitchFamily="18" charset="0"/>
                <a:ea typeface="PT Serif"/>
                <a:cs typeface="PT Serif"/>
                <a:sym typeface="PT Serif"/>
              </a:rPr>
              <a:t>Afișati arborele</a:t>
            </a:r>
            <a:endParaRPr sz="2000" dirty="0">
              <a:latin typeface="Palatino Linotype" panose="02040502050505030304" pitchFamily="18" charset="0"/>
              <a:ea typeface="PT Serif"/>
              <a:cs typeface="PT Serif"/>
              <a:sym typeface="PT Serif"/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295050" y="788514"/>
            <a:ext cx="2553900" cy="17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latin typeface="Palatino Linotype" panose="02040502050505030304" pitchFamily="18" charset="0"/>
              </a:rPr>
              <a:t>void par_srd (BTREE t) {</a:t>
            </a:r>
            <a:endParaRPr sz="1050">
              <a:latin typeface="Palatino Linotype" panose="02040502050505030304" pitchFamily="18" charset="0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latin typeface="Palatino Linotype" panose="02040502050505030304" pitchFamily="18" charset="0"/>
              </a:rPr>
              <a:t>if (t != NULL) {</a:t>
            </a:r>
            <a:endParaRPr sz="1050">
              <a:latin typeface="Palatino Linotype" panose="02040502050505030304" pitchFamily="18" charset="0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latin typeface="Palatino Linotype" panose="02040502050505030304" pitchFamily="18" charset="0"/>
              </a:rPr>
              <a:t>par_srd(t-&gt;left);</a:t>
            </a:r>
            <a:endParaRPr sz="1050">
              <a:latin typeface="Palatino Linotype" panose="02040502050505030304" pitchFamily="18" charset="0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latin typeface="Palatino Linotype" panose="02040502050505030304" pitchFamily="18" charset="0"/>
              </a:rPr>
              <a:t>visit(t);</a:t>
            </a:r>
            <a:endParaRPr sz="1050">
              <a:latin typeface="Palatino Linotype" panose="02040502050505030304" pitchFamily="18" charset="0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latin typeface="Palatino Linotype" panose="02040502050505030304" pitchFamily="18" charset="0"/>
              </a:rPr>
              <a:t>par_srd(t-&gt;right);</a:t>
            </a:r>
            <a:endParaRPr sz="1050">
              <a:latin typeface="Palatino Linotype" panose="02040502050505030304" pitchFamily="18" charset="0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latin typeface="Palatino Linotype" panose="02040502050505030304" pitchFamily="18" charset="0"/>
              </a:rPr>
              <a:t>}</a:t>
            </a:r>
            <a:endParaRPr sz="105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latin typeface="Palatino Linotype" panose="02040502050505030304" pitchFamily="18" charset="0"/>
              </a:rPr>
              <a:t>}</a:t>
            </a:r>
            <a:endParaRPr sz="1050">
              <a:latin typeface="Palatino Linotype" panose="02040502050505030304" pitchFamily="18" charset="0"/>
            </a:endParaRPr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6368725" y="788514"/>
            <a:ext cx="2553900" cy="17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latin typeface="Palatino Linotype" panose="02040502050505030304" pitchFamily="18" charset="0"/>
              </a:rPr>
              <a:t>void par_sdr (BTREE t) {</a:t>
            </a:r>
            <a:endParaRPr sz="1050">
              <a:latin typeface="Palatino Linotype" panose="02040502050505030304" pitchFamily="18" charset="0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latin typeface="Palatino Linotype" panose="02040502050505030304" pitchFamily="18" charset="0"/>
              </a:rPr>
              <a:t>if (t != NULL) {</a:t>
            </a:r>
            <a:endParaRPr sz="1050">
              <a:latin typeface="Palatino Linotype" panose="02040502050505030304" pitchFamily="18" charset="0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latin typeface="Palatino Linotype" panose="02040502050505030304" pitchFamily="18" charset="0"/>
              </a:rPr>
              <a:t>par_sdr(t-&gt;left);</a:t>
            </a:r>
            <a:endParaRPr sz="1050">
              <a:latin typeface="Palatino Linotype" panose="02040502050505030304" pitchFamily="18" charset="0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latin typeface="Palatino Linotype" panose="02040502050505030304" pitchFamily="18" charset="0"/>
              </a:rPr>
              <a:t>par_sdr(t-&gt;right);</a:t>
            </a:r>
            <a:endParaRPr sz="1050">
              <a:latin typeface="Palatino Linotype" panose="02040502050505030304" pitchFamily="18" charset="0"/>
            </a:endParaRPr>
          </a:p>
          <a:p>
            <a:pPr marL="45720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latin typeface="Palatino Linotype" panose="02040502050505030304" pitchFamily="18" charset="0"/>
              </a:rPr>
              <a:t>visit(t);</a:t>
            </a:r>
            <a:endParaRPr sz="1050">
              <a:latin typeface="Palatino Linotype" panose="02040502050505030304" pitchFamily="18" charset="0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latin typeface="Palatino Linotype" panose="02040502050505030304" pitchFamily="18" charset="0"/>
              </a:rPr>
              <a:t>}</a:t>
            </a:r>
            <a:endParaRPr sz="105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50">
                <a:latin typeface="Palatino Linotype" panose="02040502050505030304" pitchFamily="18" charset="0"/>
              </a:rPr>
              <a:t>}</a:t>
            </a:r>
            <a:endParaRPr sz="105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 Binari de Căutare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dirty="0"/>
              <a:t>Înălțimea arborelui ?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" sz="1800" dirty="0"/>
              <a:t>Minim </a:t>
            </a:r>
            <a:endParaRPr sz="1800" dirty="0"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dirty="0"/>
              <a:t>Arbore Binar Complet → Înălțime </a:t>
            </a:r>
            <a:r>
              <a:rPr lang="en" b="1" dirty="0"/>
              <a:t>log n</a:t>
            </a:r>
            <a:r>
              <a:rPr lang="en" dirty="0"/>
              <a:t> </a:t>
            </a:r>
            <a:endParaRPr dirty="0"/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42900" algn="l" rtl="0">
              <a:spcBef>
                <a:spcPts val="480"/>
              </a:spcBef>
              <a:spcAft>
                <a:spcPts val="0"/>
              </a:spcAft>
              <a:buSzPts val="1800"/>
              <a:buChar char="□"/>
            </a:pPr>
            <a:r>
              <a:rPr lang="en" sz="1800" dirty="0"/>
              <a:t>Maxim </a:t>
            </a:r>
            <a:endParaRPr sz="1800" dirty="0"/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dirty="0"/>
              <a:t>Dacă avem lanț (elementele sunt inserate în ordine crescătoare sau descrescătoare) → Înălțime </a:t>
            </a:r>
            <a:r>
              <a:rPr lang="en" b="1" dirty="0"/>
              <a:t>n</a:t>
            </a:r>
            <a:endParaRPr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Arbori Binari de Căutare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Ce parcurgere ne oferă vectorul sortat?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en"/>
              <a:t>Preordine  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en"/>
              <a:t>Inordine</a:t>
            </a:r>
            <a:endParaRPr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en"/>
              <a:t>Postordine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224" y="2207941"/>
            <a:ext cx="5739626" cy="2360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1268</Words>
  <Application>Microsoft Office PowerPoint</Application>
  <PresentationFormat>On-screen Show (16:9)</PresentationFormat>
  <Paragraphs>222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Palatino Linotype</vt:lpstr>
      <vt:lpstr>Montserrat</vt:lpstr>
      <vt:lpstr>Times New Roman</vt:lpstr>
      <vt:lpstr>Courier New</vt:lpstr>
      <vt:lpstr>PT Serif</vt:lpstr>
      <vt:lpstr>Beatrice template</vt:lpstr>
      <vt:lpstr>Arbori binari de căutare</vt:lpstr>
      <vt:lpstr>Arbori Binari de Căutare</vt:lpstr>
      <vt:lpstr>Arbori Binari de Căutare</vt:lpstr>
      <vt:lpstr>Arbori Binari</vt:lpstr>
      <vt:lpstr>Arbori Binari - Parcurgeri</vt:lpstr>
      <vt:lpstr>Arbori Binari - Parcurgeri</vt:lpstr>
      <vt:lpstr>Arbori Binari - Parcurgeri</vt:lpstr>
      <vt:lpstr>Arbori Binari de Căutare</vt:lpstr>
      <vt:lpstr>Arbori Binari de Căutare</vt:lpstr>
      <vt:lpstr>Arbori Binari de Căutare</vt:lpstr>
      <vt:lpstr>Exercițiu </vt:lpstr>
      <vt:lpstr>Minim și Maxim</vt:lpstr>
      <vt:lpstr>Minim și Maxim</vt:lpstr>
      <vt:lpstr>Căutare</vt:lpstr>
      <vt:lpstr>Căutare</vt:lpstr>
      <vt:lpstr>Căutare</vt:lpstr>
      <vt:lpstr>Succesor / Predecesor</vt:lpstr>
      <vt:lpstr>Succesor / Predecesor</vt:lpstr>
      <vt:lpstr>Succesor / Predecesor</vt:lpstr>
      <vt:lpstr>Succesor / Predecesor</vt:lpstr>
      <vt:lpstr>Succesor / Predecesor</vt:lpstr>
      <vt:lpstr>Inserare</vt:lpstr>
      <vt:lpstr>Inserare</vt:lpstr>
      <vt:lpstr>Ștergere</vt:lpstr>
      <vt:lpstr>Ștergere</vt:lpstr>
      <vt:lpstr>Ștergere</vt:lpstr>
      <vt:lpstr>Ștergere</vt:lpstr>
      <vt:lpstr>Ștergere</vt:lpstr>
      <vt:lpstr>Ștergere</vt:lpstr>
      <vt:lpstr>Complexitate</vt:lpstr>
      <vt:lpstr>Complexitate</vt:lpstr>
      <vt:lpstr>Arbori Binari de Căutare  cu Chei Egale</vt:lpstr>
      <vt:lpstr>Arbori Binari Echilibrați</vt:lpstr>
      <vt:lpstr>Bibliografie 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Arbori binari de căutare</dc:title>
  <cp:lastModifiedBy>Cosmina Bianca</cp:lastModifiedBy>
  <cp:revision>3</cp:revision>
  <dcterms:modified xsi:type="dcterms:W3CDTF">2024-04-16T14:28:56Z</dcterms:modified>
</cp:coreProperties>
</file>