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</p:sldIdLst>
  <p:sldSz cy="5143500" cx="9144000"/>
  <p:notesSz cx="6858000" cy="9144000"/>
  <p:embeddedFontLst>
    <p:embeddedFont>
      <p:font typeface="Palatino Linotype"/>
      <p:regular r:id="rId68"/>
      <p:bold r:id="rId69"/>
      <p:italic r:id="rId70"/>
      <p:boldItalic r:id="rId71"/>
    </p:embeddedFont>
    <p:embeddedFont>
      <p:font typeface="Average"/>
      <p:regular r:id="rId72"/>
    </p:embeddedFont>
    <p:embeddedFont>
      <p:font typeface="Open Sans"/>
      <p:regular r:id="rId73"/>
      <p:bold r:id="rId74"/>
      <p:italic r:id="rId75"/>
      <p:boldItalic r:id="rId7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77" roundtripDataSignature="AMtx7mgyPzmKlLFyWSf83AQnUeu+PXoa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69706E-53A0-4F18-A7BB-DBA34A04647A}">
  <a:tblStyle styleId="{E769706E-53A0-4F18-A7BB-DBA34A04647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E1D1401E-7BA9-4CA6-B69B-A9CB8193D767}" styleName="Table_1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OpenSans-regular.fntdata"/><Relationship Id="rId72" Type="http://schemas.openxmlformats.org/officeDocument/2006/relationships/font" Target="fonts/Average-regular.fntdata"/><Relationship Id="rId31" Type="http://schemas.openxmlformats.org/officeDocument/2006/relationships/slide" Target="slides/slide25.xml"/><Relationship Id="rId75" Type="http://schemas.openxmlformats.org/officeDocument/2006/relationships/font" Target="fonts/OpenSans-italic.fntdata"/><Relationship Id="rId30" Type="http://schemas.openxmlformats.org/officeDocument/2006/relationships/slide" Target="slides/slide24.xml"/><Relationship Id="rId74" Type="http://schemas.openxmlformats.org/officeDocument/2006/relationships/font" Target="fonts/OpenSans-bold.fntdata"/><Relationship Id="rId33" Type="http://schemas.openxmlformats.org/officeDocument/2006/relationships/slide" Target="slides/slide27.xml"/><Relationship Id="rId77" Type="http://customschemas.google.com/relationships/presentationmetadata" Target="metadata"/><Relationship Id="rId32" Type="http://schemas.openxmlformats.org/officeDocument/2006/relationships/slide" Target="slides/slide26.xml"/><Relationship Id="rId76" Type="http://schemas.openxmlformats.org/officeDocument/2006/relationships/font" Target="fonts/OpenSans-boldItalic.fntdata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PalatinoLinotype-boldItalic.fntdata"/><Relationship Id="rId70" Type="http://schemas.openxmlformats.org/officeDocument/2006/relationships/font" Target="fonts/PalatinoLinotype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PalatinoLinotype-regular.fntdata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PalatinoLinotype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" name="Google Shape;5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b6725fb06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1b6725fb06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b6725fb06c_1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1b6725fb06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1b6725fb06c_1_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1b6725fb06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1b6725fb06c_1_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1b6725fb06c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1b6725fb06c_1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g1b6725fb06c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b6725fb06c_1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b6725fb06c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b6725fb06c_1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g1b6725fb06c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b6725fb06c_1_3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b6725fb06c_1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1b6725fb06c_1_4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g1b6725fb06c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1b6725fb06c_1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1" name="Google Shape;231;g1b6725fb06c_1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1b6725fb06c_1_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1b6725fb06c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b6725fb06c_1_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g1b6725fb06c_1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b6725fb06c_1_6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9" name="Google Shape;249;g1b6725fb06c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b6725fb06c_1_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g1b6725fb06c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b6725fb06c_1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1" name="Google Shape;261;g1b6725fb06c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1b6725fb06c_1_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g1b6725fb06c_1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1b6725fb06c_1_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g1b6725fb06c_1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1b6725fb06c_1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0" name="Google Shape;290;g1b6725fb06c_1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1b6725fb06c_1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6" name="Google Shape;296;g1b6725fb06c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b6725fb06c_1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2" name="Google Shape;302;g1b6725fb06c_1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b6725fb06c_1_1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g1b6725fb06c_1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1b6725fb06c_1_1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g1b6725fb06c_1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1b6725fb06c_1_1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1" name="Google Shape;321;g1b6725fb06c_1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1b6725fb06c_1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g1b6725fb06c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b6725fb06c_1_1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1b6725fb06c_1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b6725fb06c_1_1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g1b6725fb06c_1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1b6725fb06c_1_1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g1b6725fb06c_1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1b6725fb06c_1_15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1" name="Google Shape;351;g1b6725fb06c_1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b6725fb06c_1_1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1b6725fb06c_1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b6725fb06c_1_16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1b6725fb06c_1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1b6725fb06c_1_1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7" name="Google Shape;377;g1b6725fb06c_1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1b6725fb06c_1_1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1b6725fb06c_1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1b6725fb06c_1_1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7" name="Google Shape;397;g1b6725fb06c_1_1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1b6725fb06c_1_19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g1b6725fb06c_1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1b6725fb06c_1_2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g1b6725fb06c_1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1b6725fb06c_1_2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3" name="Google Shape;423;g1b6725fb06c_1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1b6725fb06c_1_2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9" name="Google Shape;429;g1b6725fb06c_1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1b6725fb06c_1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1b6725fb06c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b6725fb06c_1_2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3" name="Google Shape;443;g1b6725fb06c_1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1b6725fb06c_1_2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g1b6725fb06c_1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8" name="Google Shape;45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1b6725fb06c_1_2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4" name="Google Shape;464;g1b6725fb06c_1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" name="Google Shape;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6"/>
          <p:cNvSpPr txBox="1"/>
          <p:nvPr>
            <p:ph type="ctrTitle"/>
          </p:nvPr>
        </p:nvSpPr>
        <p:spPr>
          <a:xfrm>
            <a:off x="1004150" y="15993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5400"/>
              <a:buFont typeface="Calibri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8" name="Google Shape;18;p6"/>
          <p:cNvSpPr txBox="1"/>
          <p:nvPr>
            <p:ph idx="1" type="subTitle"/>
          </p:nvPr>
        </p:nvSpPr>
        <p:spPr>
          <a:xfrm>
            <a:off x="2137225" y="29262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Palatino Linotype"/>
              <a:buNone/>
              <a:defRPr sz="24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alibri"/>
              <a:buNone/>
              <a:defRPr sz="2400"/>
            </a:lvl9pPr>
          </a:lstStyle>
          <a:p/>
        </p:txBody>
      </p:sp>
      <p:sp>
        <p:nvSpPr>
          <p:cNvPr id="19" name="Google Shape;19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"/>
          <p:cNvSpPr txBox="1"/>
          <p:nvPr>
            <p:ph type="title"/>
          </p:nvPr>
        </p:nvSpPr>
        <p:spPr>
          <a:xfrm>
            <a:off x="311700" y="2164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" type="body"/>
          </p:nvPr>
        </p:nvSpPr>
        <p:spPr>
          <a:xfrm>
            <a:off x="311700" y="1037725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9"/>
          <p:cNvSpPr txBox="1"/>
          <p:nvPr>
            <p:ph type="ctrTitle"/>
          </p:nvPr>
        </p:nvSpPr>
        <p:spPr>
          <a:xfrm>
            <a:off x="1042800" y="209060"/>
            <a:ext cx="2754629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1C1C1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9"/>
          <p:cNvSpPr txBox="1"/>
          <p:nvPr>
            <p:ph idx="1" type="subTitle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9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9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4"/>
          <p:cNvSpPr txBox="1"/>
          <p:nvPr>
            <p:ph type="title"/>
          </p:nvPr>
        </p:nvSpPr>
        <p:spPr>
          <a:xfrm>
            <a:off x="1042800" y="209060"/>
            <a:ext cx="38830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1C1C1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" type="body"/>
          </p:nvPr>
        </p:nvSpPr>
        <p:spPr>
          <a:xfrm>
            <a:off x="294400" y="929116"/>
            <a:ext cx="6910705" cy="2513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1C1C1B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4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4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4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/>
          <p:nvPr>
            <p:ph type="title"/>
          </p:nvPr>
        </p:nvSpPr>
        <p:spPr>
          <a:xfrm>
            <a:off x="1042800" y="209060"/>
            <a:ext cx="38830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1C1C1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" type="body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6"/>
          <p:cNvSpPr txBox="1"/>
          <p:nvPr>
            <p:ph type="title"/>
          </p:nvPr>
        </p:nvSpPr>
        <p:spPr>
          <a:xfrm>
            <a:off x="1042800" y="209060"/>
            <a:ext cx="38830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1C1C1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6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8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8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9143999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5"/>
          <p:cNvSpPr/>
          <p:nvPr/>
        </p:nvSpPr>
        <p:spPr>
          <a:xfrm>
            <a:off x="0" y="462600"/>
            <a:ext cx="631190" cy="5715"/>
          </a:xfrm>
          <a:custGeom>
            <a:rect b="b" l="l" r="r" t="t"/>
            <a:pathLst>
              <a:path extrusionOk="0" h="5715" w="631190">
                <a:moveTo>
                  <a:pt x="631101" y="5675"/>
                </a:moveTo>
                <a:lnTo>
                  <a:pt x="0" y="0"/>
                </a:ln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8" name="Google Shape;8;p5"/>
          <p:cNvSpPr/>
          <p:nvPr/>
        </p:nvSpPr>
        <p:spPr>
          <a:xfrm>
            <a:off x="631023" y="452670"/>
            <a:ext cx="31750" cy="31750"/>
          </a:xfrm>
          <a:custGeom>
            <a:rect b="b" l="l" r="r" t="t"/>
            <a:pathLst>
              <a:path extrusionOk="0" h="31750" w="31750">
                <a:moveTo>
                  <a:pt x="31413" y="15886"/>
                </a:moveTo>
                <a:lnTo>
                  <a:pt x="31335" y="24539"/>
                </a:lnTo>
                <a:lnTo>
                  <a:pt x="24258" y="31491"/>
                </a:lnTo>
                <a:lnTo>
                  <a:pt x="15604" y="31413"/>
                </a:lnTo>
                <a:lnTo>
                  <a:pt x="6951" y="31335"/>
                </a:lnTo>
                <a:lnTo>
                  <a:pt x="0" y="24258"/>
                </a:lnTo>
                <a:lnTo>
                  <a:pt x="77" y="15604"/>
                </a:lnTo>
                <a:lnTo>
                  <a:pt x="155" y="6951"/>
                </a:lnTo>
                <a:lnTo>
                  <a:pt x="7233" y="0"/>
                </a:lnTo>
                <a:lnTo>
                  <a:pt x="15886" y="77"/>
                </a:lnTo>
                <a:lnTo>
                  <a:pt x="24539" y="155"/>
                </a:lnTo>
                <a:lnTo>
                  <a:pt x="31491" y="7233"/>
                </a:lnTo>
                <a:lnTo>
                  <a:pt x="31413" y="15886"/>
                </a:ln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9" name="Google Shape;9;p5"/>
          <p:cNvSpPr/>
          <p:nvPr/>
        </p:nvSpPr>
        <p:spPr>
          <a:xfrm>
            <a:off x="6424224" y="465808"/>
            <a:ext cx="2720340" cy="1905"/>
          </a:xfrm>
          <a:custGeom>
            <a:rect b="b" l="l" r="r" t="t"/>
            <a:pathLst>
              <a:path extrusionOk="0" h="1904" w="2720340">
                <a:moveTo>
                  <a:pt x="0" y="1767"/>
                </a:moveTo>
                <a:lnTo>
                  <a:pt x="2719775" y="0"/>
                </a:lnTo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0" name="Google Shape;10;p5"/>
          <p:cNvSpPr/>
          <p:nvPr/>
        </p:nvSpPr>
        <p:spPr>
          <a:xfrm>
            <a:off x="6392881" y="451912"/>
            <a:ext cx="31750" cy="31750"/>
          </a:xfrm>
          <a:custGeom>
            <a:rect b="b" l="l" r="r" t="t"/>
            <a:pathLst>
              <a:path extrusionOk="0" h="31750" w="31750">
                <a:moveTo>
                  <a:pt x="5" y="15684"/>
                </a:moveTo>
                <a:lnTo>
                  <a:pt x="0" y="7030"/>
                </a:lnTo>
                <a:lnTo>
                  <a:pt x="7010" y="11"/>
                </a:lnTo>
                <a:lnTo>
                  <a:pt x="15663" y="5"/>
                </a:lnTo>
                <a:lnTo>
                  <a:pt x="24317" y="0"/>
                </a:lnTo>
                <a:lnTo>
                  <a:pt x="31337" y="7010"/>
                </a:lnTo>
                <a:lnTo>
                  <a:pt x="31342" y="15664"/>
                </a:lnTo>
                <a:lnTo>
                  <a:pt x="31348" y="24317"/>
                </a:lnTo>
                <a:lnTo>
                  <a:pt x="24337" y="31337"/>
                </a:lnTo>
                <a:lnTo>
                  <a:pt x="15684" y="31342"/>
                </a:lnTo>
                <a:lnTo>
                  <a:pt x="7030" y="31348"/>
                </a:lnTo>
                <a:lnTo>
                  <a:pt x="10" y="24337"/>
                </a:lnTo>
                <a:lnTo>
                  <a:pt x="5" y="15684"/>
                </a:lnTo>
                <a:close/>
              </a:path>
            </a:pathLst>
          </a:cu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11" name="Google Shape;11;p5"/>
          <p:cNvSpPr txBox="1"/>
          <p:nvPr>
            <p:ph type="title"/>
          </p:nvPr>
        </p:nvSpPr>
        <p:spPr>
          <a:xfrm>
            <a:off x="1042800" y="209060"/>
            <a:ext cx="3883025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1C1C1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5"/>
          <p:cNvSpPr txBox="1"/>
          <p:nvPr>
            <p:ph idx="1" type="body"/>
          </p:nvPr>
        </p:nvSpPr>
        <p:spPr>
          <a:xfrm>
            <a:off x="294400" y="929116"/>
            <a:ext cx="6910705" cy="25133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 u="none" cap="none" strike="noStrike">
                <a:solidFill>
                  <a:srgbClr val="1C1C1B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5"/>
          <p:cNvSpPr txBox="1"/>
          <p:nvPr>
            <p:ph idx="11" type="ftr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5"/>
          <p:cNvSpPr txBox="1"/>
          <p:nvPr>
            <p:ph idx="10" type="dt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5" name="Google Shape;15;p5"/>
          <p:cNvSpPr txBox="1"/>
          <p:nvPr>
            <p:ph idx="12" type="sldNum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1pPr>
            <a:lvl2pPr indent="0" lvl="1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2pPr>
            <a:lvl3pPr indent="0" lvl="2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3pPr>
            <a:lvl4pPr indent="0" lvl="3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4pPr>
            <a:lvl5pPr indent="0" lvl="4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5pPr>
            <a:lvl6pPr indent="0" lvl="5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6pPr>
            <a:lvl7pPr indent="0" lvl="6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7pPr>
            <a:lvl8pPr indent="0" lvl="7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8pPr>
            <a:lvl9pPr indent="0" lvl="8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visualgo.net/bn/sorting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cs.usfca.edu/~galles/visualization/BucketSort.html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visualgo.net/bn/sorting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en.wikipedia.org/wiki/Quicksort#Choice_of_pivot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en.wikipedia.org/wiki/Block_sort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www.cs.usfca.edu/~galles/visualization/ComparisonSort.html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9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1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www.cs.usfca.edu/~galles/visualization/HeapSort.html" TargetMode="External"/><Relationship Id="rId4" Type="http://schemas.openxmlformats.org/officeDocument/2006/relationships/image" Target="../media/image11.gif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Relationship Id="rId3" Type="http://schemas.openxmlformats.org/officeDocument/2006/relationships/hyperlink" Target="https://create.kahoot.it/creator/2281f10b-f400-43fe-981c-85377fd66c12" TargetMode="Externa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en.wikipedia.org/wiki/Sorting_algorithm#Comparison_of_algorithm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>
            <p:ph type="ctrTitle"/>
          </p:nvPr>
        </p:nvSpPr>
        <p:spPr>
          <a:xfrm>
            <a:off x="1004150" y="15231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5400"/>
              <a:buFont typeface="Calibri"/>
              <a:buNone/>
            </a:pPr>
            <a:r>
              <a:rPr lang="en"/>
              <a:t>Structuri de date	</a:t>
            </a:r>
            <a:endParaRPr/>
          </a:p>
        </p:txBody>
      </p:sp>
      <p:sp>
        <p:nvSpPr>
          <p:cNvPr id="57" name="Google Shape;57;p1"/>
          <p:cNvSpPr txBox="1"/>
          <p:nvPr>
            <p:ph idx="1" type="subTitle"/>
          </p:nvPr>
        </p:nvSpPr>
        <p:spPr>
          <a:xfrm>
            <a:off x="2137225" y="29262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alatino Linotype"/>
              <a:buNone/>
            </a:pPr>
            <a:r>
              <a:rPr lang="en"/>
              <a:t>Lect. Dr. Marius Dumitran</a:t>
            </a:r>
            <a:endParaRPr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5" y="0"/>
            <a:ext cx="914316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4"/>
          <p:cNvSpPr txBox="1"/>
          <p:nvPr>
            <p:ph type="title"/>
          </p:nvPr>
        </p:nvSpPr>
        <p:spPr>
          <a:xfrm>
            <a:off x="311700" y="48691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333"/>
              <a:buFont typeface="Calibri"/>
              <a:buNone/>
            </a:pPr>
            <a:r>
              <a:rPr lang="en"/>
              <a:t>Sortare prin numărare / Counting Sort</a:t>
            </a:r>
            <a:endParaRPr/>
          </a:p>
        </p:txBody>
      </p:sp>
      <p:sp>
        <p:nvSpPr>
          <p:cNvPr id="114" name="Google Shape;114;p14"/>
          <p:cNvSpPr txBox="1"/>
          <p:nvPr>
            <p:ph idx="1" type="body"/>
          </p:nvPr>
        </p:nvSpPr>
        <p:spPr>
          <a:xfrm>
            <a:off x="311700" y="1194314"/>
            <a:ext cx="8520600" cy="4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Algoritm de sortare a numerelor întregi mici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Presupunem că vectorul de sortat </a:t>
            </a:r>
            <a:r>
              <a:rPr b="1" lang="en">
                <a:latin typeface="Palatino Linotype"/>
                <a:ea typeface="Palatino Linotype"/>
                <a:cs typeface="Palatino Linotype"/>
                <a:sym typeface="Palatino Linotype"/>
              </a:rPr>
              <a:t>v</a:t>
            </a: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 conține </a:t>
            </a:r>
            <a:r>
              <a:rPr b="1" lang="en">
                <a:latin typeface="Palatino Linotype"/>
                <a:ea typeface="Palatino Linotype"/>
                <a:cs typeface="Palatino Linotype"/>
                <a:sym typeface="Palatino Linotype"/>
              </a:rPr>
              <a:t>n</a:t>
            </a: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 elemente din mulțimea {0, ..., max}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b="1" lang="en">
                <a:latin typeface="Palatino Linotype"/>
                <a:ea typeface="Palatino Linotype"/>
                <a:cs typeface="Palatino Linotype"/>
                <a:sym typeface="Palatino Linotype"/>
              </a:rPr>
              <a:t>Idee:</a:t>
            </a:r>
            <a:endParaRPr b="1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Creem un vector de frecvență </a:t>
            </a:r>
            <a:r>
              <a:rPr b="1" lang="en">
                <a:latin typeface="Palatino Linotype"/>
                <a:ea typeface="Palatino Linotype"/>
                <a:cs typeface="Palatino Linotype"/>
                <a:sym typeface="Palatino Linotype"/>
              </a:rPr>
              <a:t>fr</a:t>
            </a:r>
            <a:endParaRPr b="1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Numărăm aparițiile fiecărui element din </a:t>
            </a:r>
            <a:r>
              <a:rPr b="1" lang="en">
                <a:latin typeface="Palatino Linotype"/>
                <a:ea typeface="Palatino Linotype"/>
                <a:cs typeface="Palatino Linotype"/>
                <a:sym typeface="Palatino Linotype"/>
              </a:rPr>
              <a:t>v</a:t>
            </a:r>
            <a:endParaRPr b="1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Modificăm vectorul </a:t>
            </a:r>
            <a:r>
              <a:rPr b="1" lang="en">
                <a:latin typeface="Palatino Linotype"/>
                <a:ea typeface="Palatino Linotype"/>
                <a:cs typeface="Palatino Linotype"/>
                <a:sym typeface="Palatino Linotype"/>
              </a:rPr>
              <a:t>fr</a:t>
            </a: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 a.î.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ourier New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fr[i] = numărul de elemente cu valoare = i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La final, iterăm prin vectorul fr[i] și afișăm i de fr[i] ori pentru toate numerele de la 1 la max.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5"/>
          <p:cNvSpPr txBox="1"/>
          <p:nvPr>
            <p:ph type="title"/>
          </p:nvPr>
        </p:nvSpPr>
        <p:spPr>
          <a:xfrm>
            <a:off x="371174" y="61043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333"/>
              <a:buFont typeface="Calibri"/>
              <a:buNone/>
            </a:pPr>
            <a:r>
              <a:rPr lang="en"/>
              <a:t>Sortare prin numărare / Counting Sort</a:t>
            </a:r>
            <a:endParaRPr/>
          </a:p>
        </p:txBody>
      </p:sp>
      <p:sp>
        <p:nvSpPr>
          <p:cNvPr id="120" name="Google Shape;120;p15"/>
          <p:cNvSpPr txBox="1"/>
          <p:nvPr>
            <p:ph idx="1" type="body"/>
          </p:nvPr>
        </p:nvSpPr>
        <p:spPr>
          <a:xfrm>
            <a:off x="311700" y="1037725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b="1" lang="en"/>
              <a:t>Exemplu:  </a:t>
            </a:r>
            <a:r>
              <a:rPr lang="en"/>
              <a:t>sortăm note</a:t>
            </a:r>
            <a:endParaRPr/>
          </a:p>
        </p:txBody>
      </p:sp>
      <p:graphicFrame>
        <p:nvGraphicFramePr>
          <p:cNvPr id="121" name="Google Shape;121;p15"/>
          <p:cNvGraphicFramePr/>
          <p:nvPr/>
        </p:nvGraphicFramePr>
        <p:xfrm>
          <a:off x="468351" y="20889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{E1D1401E-7BA9-4CA6-B69B-A9CB8193D767}</a:tableStyleId>
              </a:tblPr>
              <a:tblGrid>
                <a:gridCol w="623725"/>
                <a:gridCol w="595400"/>
                <a:gridCol w="595400"/>
                <a:gridCol w="595400"/>
                <a:gridCol w="595400"/>
                <a:gridCol w="595400"/>
                <a:gridCol w="595400"/>
                <a:gridCol w="595400"/>
                <a:gridCol w="595400"/>
                <a:gridCol w="595400"/>
                <a:gridCol w="595400"/>
                <a:gridCol w="595400"/>
                <a:gridCol w="595400"/>
                <a:gridCol w="595400"/>
              </a:tblGrid>
              <a:tr h="5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Note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nota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</a:tr>
              <a:tr h="5191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fr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470400" y="528658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333"/>
              <a:buFont typeface="Calibri"/>
              <a:buNone/>
            </a:pPr>
            <a:r>
              <a:rPr lang="en"/>
              <a:t>Sortare prin numărare / Counting Sort</a:t>
            </a:r>
            <a:endParaRPr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311700" y="1419921"/>
            <a:ext cx="8520600" cy="361396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/>
              <a:t>  </a:t>
            </a:r>
            <a:r>
              <a:rPr b="1" lang="en"/>
              <a:t>Exemplu</a:t>
            </a:r>
            <a:r>
              <a:rPr lang="en"/>
              <a:t>: sortăm note</a:t>
            </a:r>
            <a:endParaRPr/>
          </a:p>
        </p:txBody>
      </p:sp>
      <p:graphicFrame>
        <p:nvGraphicFramePr>
          <p:cNvPr id="128" name="Google Shape;128;p16"/>
          <p:cNvGraphicFramePr/>
          <p:nvPr/>
        </p:nvGraphicFramePr>
        <p:xfrm>
          <a:off x="470400" y="20146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{E1D1401E-7BA9-4CA6-B69B-A9CB8193D767}</a:tableStyleId>
              </a:tblPr>
              <a:tblGrid>
                <a:gridCol w="612250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  <a:gridCol w="586375"/>
              </a:tblGrid>
              <a:tr h="54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Note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</a:tr>
              <a:tr h="54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nota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</a:tr>
              <a:tr h="543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fr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470400" y="4593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333"/>
              <a:buFont typeface="Calibri"/>
              <a:buNone/>
            </a:pPr>
            <a:r>
              <a:rPr lang="en"/>
              <a:t>Sortare prin numărare / Counting Sort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470400" y="1427356"/>
            <a:ext cx="8520600" cy="361899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b="1" lang="en"/>
              <a:t>Exemplu</a:t>
            </a:r>
            <a:r>
              <a:rPr lang="en"/>
              <a:t>: sortăm note</a:t>
            </a:r>
            <a:endParaRPr/>
          </a:p>
        </p:txBody>
      </p:sp>
      <p:graphicFrame>
        <p:nvGraphicFramePr>
          <p:cNvPr id="135" name="Google Shape;135;p17"/>
          <p:cNvGraphicFramePr/>
          <p:nvPr/>
        </p:nvGraphicFramePr>
        <p:xfrm>
          <a:off x="470400" y="2003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{E1D1401E-7BA9-4CA6-B69B-A9CB8193D767}</a:tableStyleId>
              </a:tblPr>
              <a:tblGrid>
                <a:gridCol w="706300"/>
                <a:gridCol w="487675"/>
                <a:gridCol w="584100"/>
                <a:gridCol w="584100"/>
                <a:gridCol w="584100"/>
                <a:gridCol w="584100"/>
                <a:gridCol w="584100"/>
                <a:gridCol w="584100"/>
                <a:gridCol w="584100"/>
                <a:gridCol w="584100"/>
                <a:gridCol w="584100"/>
                <a:gridCol w="584100"/>
                <a:gridCol w="584100"/>
                <a:gridCol w="584100"/>
              </a:tblGrid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nota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6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8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fr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soluție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/>
          <p:nvPr>
            <p:ph type="title"/>
          </p:nvPr>
        </p:nvSpPr>
        <p:spPr>
          <a:xfrm>
            <a:off x="470413" y="541192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333"/>
              <a:buFont typeface="Calibri"/>
              <a:buNone/>
            </a:pPr>
            <a:r>
              <a:rPr lang="en"/>
              <a:t>Sortare prin numărare / Counting Sort</a:t>
            </a:r>
            <a:endParaRPr/>
          </a:p>
        </p:txBody>
      </p:sp>
      <p:sp>
        <p:nvSpPr>
          <p:cNvPr id="141" name="Google Shape;141;p18"/>
          <p:cNvSpPr txBox="1"/>
          <p:nvPr>
            <p:ph idx="1" type="body"/>
          </p:nvPr>
        </p:nvSpPr>
        <p:spPr>
          <a:xfrm>
            <a:off x="311700" y="1330711"/>
            <a:ext cx="8520600" cy="35866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b="1" lang="en"/>
              <a:t>Exemplu</a:t>
            </a:r>
            <a:r>
              <a:rPr lang="en"/>
              <a:t>: sortăm note</a:t>
            </a:r>
            <a:endParaRPr/>
          </a:p>
        </p:txBody>
      </p:sp>
      <p:graphicFrame>
        <p:nvGraphicFramePr>
          <p:cNvPr id="142" name="Google Shape;142;p18"/>
          <p:cNvGraphicFramePr/>
          <p:nvPr/>
        </p:nvGraphicFramePr>
        <p:xfrm>
          <a:off x="311701" y="185110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{E1D1401E-7BA9-4CA6-B69B-A9CB8193D767}</a:tableStyleId>
              </a:tblPr>
              <a:tblGrid>
                <a:gridCol w="744825"/>
                <a:gridCol w="499000"/>
                <a:gridCol w="597675"/>
                <a:gridCol w="597675"/>
                <a:gridCol w="597675"/>
                <a:gridCol w="597675"/>
                <a:gridCol w="597675"/>
                <a:gridCol w="597675"/>
                <a:gridCol w="597675"/>
                <a:gridCol w="597675"/>
                <a:gridCol w="597675"/>
                <a:gridCol w="597675"/>
                <a:gridCol w="597675"/>
                <a:gridCol w="597675"/>
              </a:tblGrid>
              <a:tr h="51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Note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</a:tr>
              <a:tr h="4992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</a:tr>
              <a:tr h="51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</a:tr>
              <a:tr h="514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soluție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2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3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4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5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7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9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" sz="1800" u="none" cap="none" strike="noStrike"/>
                        <a:t>10</a:t>
                      </a:r>
                      <a:endParaRPr sz="1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/>
          <p:nvPr>
            <p:ph type="title"/>
          </p:nvPr>
        </p:nvSpPr>
        <p:spPr>
          <a:xfrm>
            <a:off x="311700" y="44688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333"/>
              <a:buFont typeface="Calibri"/>
              <a:buNone/>
            </a:pPr>
            <a:r>
              <a:rPr lang="en"/>
              <a:t>Cod</a:t>
            </a:r>
            <a:endParaRPr/>
          </a:p>
        </p:txBody>
      </p:sp>
      <p:sp>
        <p:nvSpPr>
          <p:cNvPr id="148" name="Google Shape;148;p19"/>
          <p:cNvSpPr txBox="1"/>
          <p:nvPr>
            <p:ph idx="1" type="body"/>
          </p:nvPr>
        </p:nvSpPr>
        <p:spPr>
          <a:xfrm>
            <a:off x="311700" y="1037725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ct val="142857"/>
              <a:buFont typeface="Palatino Linotype"/>
              <a:buNone/>
            </a:pPr>
            <a:r>
              <a:rPr i="1"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//Pasul 1: Creștem frecvența fiecărui element din vector:</a:t>
            </a:r>
            <a:endParaRPr i="1" sz="2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ct val="142857"/>
              <a:buFont typeface="Palatino Linotype"/>
              <a:buNone/>
            </a:pPr>
            <a:r>
              <a:rPr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="1"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for</a:t>
            </a:r>
            <a:r>
              <a:rPr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 (</a:t>
            </a:r>
            <a:r>
              <a:rPr b="1"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int</a:t>
            </a:r>
            <a:r>
              <a:rPr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 i = 0; i &lt; n; ++i)  </a:t>
            </a:r>
            <a:r>
              <a:rPr i="1"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// O(n)</a:t>
            </a:r>
            <a:br>
              <a:rPr i="1" lang="en" sz="2000"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        fr[note[i]]++, maxn = max(maxn, note[i]);</a:t>
            </a:r>
            <a:endParaRPr sz="2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ct val="142857"/>
              <a:buFont typeface="Palatino Linotype"/>
              <a:buNone/>
            </a:pPr>
            <a:r>
              <a:rPr i="1"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// Pasul 2: afișăm fiecare element de atâtea ori cât apare în vectorul de frecvență</a:t>
            </a:r>
            <a:br>
              <a:rPr i="1" lang="en" sz="2000"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i="1"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// O(maxn * n)</a:t>
            </a:r>
            <a:br>
              <a:rPr i="1" lang="en" sz="2000"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i="1"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// O(maxn + n)</a:t>
            </a:r>
            <a:endParaRPr i="1" sz="2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ct val="142857"/>
              <a:buFont typeface="Palatino Linotype"/>
              <a:buNone/>
            </a:pPr>
            <a:r>
              <a:rPr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r>
              <a:rPr b="1"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for</a:t>
            </a:r>
            <a:r>
              <a:rPr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 (</a:t>
            </a:r>
            <a:r>
              <a:rPr b="1"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int</a:t>
            </a:r>
            <a:r>
              <a:rPr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 i = 0; i &lt;= maxn; ++i) {   </a:t>
            </a:r>
            <a:r>
              <a:rPr i="1"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// până la maxn </a:t>
            </a:r>
            <a:br>
              <a:rPr i="1" lang="en" sz="2000"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        </a:t>
            </a:r>
            <a:r>
              <a:rPr b="1"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for</a:t>
            </a:r>
            <a:r>
              <a:rPr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 (</a:t>
            </a:r>
            <a:r>
              <a:rPr b="1"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int</a:t>
            </a:r>
            <a:r>
              <a:rPr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 j = 1; j &lt;= fr[i]; ++j) {  </a:t>
            </a:r>
            <a:r>
              <a:rPr i="1"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// worst case se duce până la n   </a:t>
            </a:r>
            <a:br>
              <a:rPr i="1" lang="en" sz="2000"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i="1"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									 // for-ul va face n + maxn</a:t>
            </a:r>
            <a:br>
              <a:rPr i="1" lang="en" sz="2000"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            </a:t>
            </a:r>
            <a:r>
              <a:rPr b="1"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cout</a:t>
            </a:r>
            <a:r>
              <a:rPr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 &lt;&lt; i &lt;&lt; " "; </a:t>
            </a:r>
            <a:r>
              <a:rPr i="1"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 // Afișăm de fix n ori</a:t>
            </a:r>
            <a:br>
              <a:rPr i="1" lang="en" sz="2000"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        }</a:t>
            </a:r>
            <a:br>
              <a:rPr lang="en" sz="2000">
                <a:latin typeface="Palatino Linotype"/>
                <a:ea typeface="Palatino Linotype"/>
                <a:cs typeface="Palatino Linotype"/>
                <a:sym typeface="Palatino Linotype"/>
              </a:rPr>
            </a:br>
            <a:r>
              <a:rPr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 }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980000"/>
              </a:buClr>
              <a:buSzPct val="98032"/>
              <a:buFont typeface="Palatino Linotype"/>
              <a:buNone/>
            </a:pPr>
            <a:r>
              <a:rPr lang="en" sz="2623">
                <a:solidFill>
                  <a:srgbClr val="98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Complexitate?  Spațiu?  Timp?</a:t>
            </a:r>
            <a:endParaRPr sz="2623">
              <a:solidFill>
                <a:srgbClr val="98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ransition spd="slow">
    <p:push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0"/>
          <p:cNvSpPr txBox="1"/>
          <p:nvPr>
            <p:ph type="title"/>
          </p:nvPr>
        </p:nvSpPr>
        <p:spPr>
          <a:xfrm>
            <a:off x="311700" y="4837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333"/>
              <a:buFont typeface="Calibri"/>
              <a:buNone/>
            </a:pPr>
            <a:r>
              <a:rPr lang="en"/>
              <a:t>Counting Sort</a:t>
            </a:r>
            <a:endParaRPr/>
          </a:p>
        </p:txBody>
      </p:sp>
      <p:sp>
        <p:nvSpPr>
          <p:cNvPr id="154" name="Google Shape;154;p20"/>
          <p:cNvSpPr txBox="1"/>
          <p:nvPr>
            <p:ph idx="1" type="body"/>
          </p:nvPr>
        </p:nvSpPr>
        <p:spPr>
          <a:xfrm>
            <a:off x="311700" y="948987"/>
            <a:ext cx="8520600" cy="4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Complexitate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Timp: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O(n + max)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Spațiu: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O(max) 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type="title"/>
          </p:nvPr>
        </p:nvSpPr>
        <p:spPr>
          <a:xfrm>
            <a:off x="311700" y="61043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333"/>
              <a:buFont typeface="Calibri"/>
              <a:buNone/>
            </a:pPr>
            <a:r>
              <a:rPr lang="en"/>
              <a:t>Counting Sort</a:t>
            </a:r>
            <a:endParaRPr/>
          </a:p>
        </p:txBody>
      </p:sp>
      <p:sp>
        <p:nvSpPr>
          <p:cNvPr id="160" name="Google Shape;160;p21"/>
          <p:cNvSpPr txBox="1"/>
          <p:nvPr>
            <p:ph idx="1" type="body"/>
          </p:nvPr>
        </p:nvSpPr>
        <p:spPr>
          <a:xfrm>
            <a:off x="623400" y="964135"/>
            <a:ext cx="8520600" cy="4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/>
              <a:t>Vizualizare: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Palatino Linotype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https://visualgo.net/bn/sorting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type="title"/>
          </p:nvPr>
        </p:nvSpPr>
        <p:spPr>
          <a:xfrm>
            <a:off x="363739" y="4837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333"/>
              <a:buFont typeface="Calibri"/>
              <a:buNone/>
            </a:pPr>
            <a:r>
              <a:rPr lang="en"/>
              <a:t>Counting Sort</a:t>
            </a:r>
            <a:endParaRPr/>
          </a:p>
        </p:txBody>
      </p:sp>
      <p:sp>
        <p:nvSpPr>
          <p:cNvPr id="166" name="Google Shape;166;p22"/>
          <p:cNvSpPr txBox="1"/>
          <p:nvPr>
            <p:ph idx="1" type="body"/>
          </p:nvPr>
        </p:nvSpPr>
        <p:spPr>
          <a:xfrm>
            <a:off x="311700" y="837475"/>
            <a:ext cx="8520600" cy="4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/>
              <a:t>Ce ne facem dacă avem de sortat numere mari…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Până la 10</a:t>
            </a:r>
            <a:r>
              <a:rPr baseline="30000" lang="en"/>
              <a:t>6</a:t>
            </a:r>
            <a:r>
              <a:rPr lang="en"/>
              <a:t> 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Până la 10</a:t>
            </a:r>
            <a:r>
              <a:rPr baseline="30000" lang="en"/>
              <a:t>18</a:t>
            </a:r>
            <a:r>
              <a:rPr lang="en"/>
              <a:t> 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Numere care nu sunt întregi 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311700" y="543527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333"/>
              <a:buFont typeface="Calibri"/>
              <a:buNone/>
            </a:pPr>
            <a:r>
              <a:rPr lang="en"/>
              <a:t>Counting Sort</a:t>
            </a:r>
            <a:endParaRPr/>
          </a:p>
        </p:txBody>
      </p:sp>
      <p:sp>
        <p:nvSpPr>
          <p:cNvPr id="172" name="Google Shape;172;p23"/>
          <p:cNvSpPr txBox="1"/>
          <p:nvPr>
            <p:ph idx="1" type="body"/>
          </p:nvPr>
        </p:nvSpPr>
        <p:spPr>
          <a:xfrm>
            <a:off x="311700" y="837475"/>
            <a:ext cx="8520600" cy="4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/>
              <a:t>Ce ne facem dacă avem de sortat numere mari…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Până la 10</a:t>
            </a:r>
            <a:r>
              <a:rPr baseline="30000" lang="en"/>
              <a:t>6</a:t>
            </a:r>
            <a:r>
              <a:rPr lang="en"/>
              <a:t> 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/>
              <a:t>Depinde de N, dar </a:t>
            </a:r>
            <a:r>
              <a:rPr b="1" lang="en"/>
              <a:t>Count Sort </a:t>
            </a:r>
            <a:r>
              <a:rPr lang="en"/>
              <a:t>poate fi cea mai bună opțiune...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Până la 10</a:t>
            </a:r>
            <a:r>
              <a:rPr baseline="30000" lang="en"/>
              <a:t>18</a:t>
            </a:r>
            <a:r>
              <a:rPr lang="en"/>
              <a:t> 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/>
              <a:t>Nu mai putem folosi Count Sort. Putem folosi, în schimb, </a:t>
            </a:r>
            <a:r>
              <a:rPr b="1" lang="en"/>
              <a:t>Radix Sort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Numere care nu sunt întregi 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/>
              <a:t>Mai greu și cu Radix Sort (nu e imposibil, dacă sunt doar 1-2 zecimale putem înmulți cu 10, 100) … altfel, putem folosi </a:t>
            </a:r>
            <a:r>
              <a:rPr b="1" lang="en"/>
              <a:t>Bucket Sort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/>
          <p:nvPr>
            <p:ph type="title"/>
          </p:nvPr>
        </p:nvSpPr>
        <p:spPr>
          <a:xfrm>
            <a:off x="356175" y="595566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333"/>
              <a:buFont typeface="Calibri"/>
              <a:buNone/>
            </a:pPr>
            <a:r>
              <a:rPr lang="en"/>
              <a:t>Organizatorice</a:t>
            </a:r>
            <a:endParaRPr/>
          </a:p>
        </p:txBody>
      </p:sp>
      <p:sp>
        <p:nvSpPr>
          <p:cNvPr id="64" name="Google Shape;64;p2"/>
          <p:cNvSpPr txBox="1"/>
          <p:nvPr>
            <p:ph idx="1" type="body"/>
          </p:nvPr>
        </p:nvSpPr>
        <p:spPr>
          <a:xfrm>
            <a:off x="356175" y="10377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latino Linotype"/>
              <a:buChar char="●"/>
            </a:pPr>
            <a:r>
              <a:rPr lang="en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Notare</a:t>
            </a:r>
            <a:endParaRPr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latino Linotype"/>
              <a:buChar char="●"/>
            </a:pPr>
            <a:r>
              <a:rPr lang="en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Laboratoare / laboranți</a:t>
            </a:r>
            <a:endParaRPr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1143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6725fb06c_1_0"/>
          <p:cNvSpPr txBox="1"/>
          <p:nvPr>
            <p:ph type="title"/>
          </p:nvPr>
        </p:nvSpPr>
        <p:spPr>
          <a:xfrm>
            <a:off x="430647" y="424581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Bucket Sort</a:t>
            </a:r>
            <a:endParaRPr/>
          </a:p>
        </p:txBody>
      </p:sp>
      <p:sp>
        <p:nvSpPr>
          <p:cNvPr id="178" name="Google Shape;178;g1b6725fb06c_1_0"/>
          <p:cNvSpPr txBox="1"/>
          <p:nvPr>
            <p:ph idx="1" type="body"/>
          </p:nvPr>
        </p:nvSpPr>
        <p:spPr>
          <a:xfrm>
            <a:off x="430647" y="1213757"/>
            <a:ext cx="8713353" cy="3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Elementele vectorului sunt distribuite în bucket-uri după anumite criterii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Bucket-urile sunt reprezentate de elemente ale unui vector de liste înlănțuite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Fiecare bucket conține elemente care îndeplinesc aceleași condiții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b="1" lang="en"/>
              <a:t>Idee: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Fie </a:t>
            </a:r>
            <a:r>
              <a:rPr b="1" lang="en"/>
              <a:t>v</a:t>
            </a:r>
            <a:r>
              <a:rPr lang="en"/>
              <a:t> vectorul de sortat și </a:t>
            </a:r>
            <a:r>
              <a:rPr b="1" lang="en"/>
              <a:t>b</a:t>
            </a:r>
            <a:r>
              <a:rPr lang="en"/>
              <a:t> vectorul de buckets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Se inițializează vectorul auxiliar cu liste (buckets) goale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Iterăm prin </a:t>
            </a:r>
            <a:r>
              <a:rPr b="1" lang="en"/>
              <a:t>v</a:t>
            </a:r>
            <a:r>
              <a:rPr lang="en"/>
              <a:t> și adăugăm fiecare element în bucket-ul corespunzător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Sortăm fiecare bucket (discutăm cum)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Iterăm prin fiecare bucket, de la primul la ultimul, adăugând elementele înapoi în </a:t>
            </a:r>
            <a:r>
              <a:rPr b="1" lang="en"/>
              <a:t>v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b6725fb06c_1_5"/>
          <p:cNvSpPr txBox="1"/>
          <p:nvPr>
            <p:ph type="title"/>
          </p:nvPr>
        </p:nvSpPr>
        <p:spPr>
          <a:xfrm>
            <a:off x="311700" y="5701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Bucket Sort</a:t>
            </a:r>
            <a:endParaRPr/>
          </a:p>
        </p:txBody>
      </p:sp>
      <p:sp>
        <p:nvSpPr>
          <p:cNvPr id="184" name="Google Shape;184;g1b6725fb06c_1_5"/>
          <p:cNvSpPr txBox="1"/>
          <p:nvPr>
            <p:ph idx="1" type="body"/>
          </p:nvPr>
        </p:nvSpPr>
        <p:spPr>
          <a:xfrm>
            <a:off x="311700" y="923825"/>
            <a:ext cx="8520600" cy="3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/>
              <a:t>Vizualizare: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Palatino Linotype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https://www.cs.usfca.edu/~galles/visualization/BucketSort.html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1b6725fb06c_1_10"/>
          <p:cNvSpPr txBox="1"/>
          <p:nvPr>
            <p:ph type="title"/>
          </p:nvPr>
        </p:nvSpPr>
        <p:spPr>
          <a:xfrm>
            <a:off x="311700" y="513791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Bucket Sort</a:t>
            </a:r>
            <a:endParaRPr/>
          </a:p>
        </p:txBody>
      </p:sp>
      <p:sp>
        <p:nvSpPr>
          <p:cNvPr id="190" name="Google Shape;190;g1b6725fb06c_1_10"/>
          <p:cNvSpPr txBox="1"/>
          <p:nvPr>
            <p:ph idx="1" type="body"/>
          </p:nvPr>
        </p:nvSpPr>
        <p:spPr>
          <a:xfrm>
            <a:off x="311700" y="1149900"/>
            <a:ext cx="8520600" cy="3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 sz="1800"/>
              <a:t>Cum adăugăm elementele în bucket-ul corespunzător?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 sz="1800"/>
              <a:t>Metoda clasică este să împărțim la o valoare și, în funcție de câtul împărțirii, punem valoarea în bucketul corespunzător.</a:t>
            </a:r>
            <a:br>
              <a:rPr lang="en" sz="1800"/>
            </a:b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 sz="1800"/>
              <a:t>În animație foloseam 30 de bucketuri și, cum numerele erau până la 1000, înmulțeam cu 30 și împărțeam la 1000</a:t>
            </a:r>
            <a:endParaRPr sz="1800"/>
          </a:p>
          <a:p>
            <a:pPr indent="-3429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 sz="1800"/>
              <a:t>E mai frumos sa împărțim la puteri de 2… (folosind operația de shiftare pe biți)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1b6725fb06c_1_15"/>
          <p:cNvSpPr txBox="1"/>
          <p:nvPr>
            <p:ph type="title"/>
          </p:nvPr>
        </p:nvSpPr>
        <p:spPr>
          <a:xfrm>
            <a:off x="258800" y="365108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Bucket Sort</a:t>
            </a:r>
            <a:endParaRPr/>
          </a:p>
        </p:txBody>
      </p:sp>
      <p:sp>
        <p:nvSpPr>
          <p:cNvPr id="196" name="Google Shape;196;g1b6725fb06c_1_15"/>
          <p:cNvSpPr txBox="1"/>
          <p:nvPr>
            <p:ph idx="1" type="body"/>
          </p:nvPr>
        </p:nvSpPr>
        <p:spPr>
          <a:xfrm>
            <a:off x="311700" y="923825"/>
            <a:ext cx="8520600" cy="3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/>
              <a:t>Cum adăugăm elementele în bucket-ul corespunzător?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</p:txBody>
      </p:sp>
      <p:pic>
        <p:nvPicPr>
          <p:cNvPr id="197" name="Google Shape;197;g1b6725fb06c_1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425359"/>
            <a:ext cx="8626399" cy="34995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1b6725fb06c_1_21"/>
          <p:cNvSpPr txBox="1"/>
          <p:nvPr>
            <p:ph type="title"/>
          </p:nvPr>
        </p:nvSpPr>
        <p:spPr>
          <a:xfrm>
            <a:off x="311700" y="409713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Bucket Sort</a:t>
            </a:r>
            <a:endParaRPr/>
          </a:p>
        </p:txBody>
      </p:sp>
      <p:sp>
        <p:nvSpPr>
          <p:cNvPr id="203" name="Google Shape;203;g1b6725fb06c_1_21"/>
          <p:cNvSpPr txBox="1"/>
          <p:nvPr>
            <p:ph idx="1" type="body"/>
          </p:nvPr>
        </p:nvSpPr>
        <p:spPr>
          <a:xfrm>
            <a:off x="311700" y="923825"/>
            <a:ext cx="8520600" cy="129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/>
              <a:t>Cum adăugăm elementele în bucket-ul corespunzător?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Metoda clasică este să împărțim la o valoare și, în funcție de cât, să punem în bucketul corespunzător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204" name="Google Shape;204;g1b6725fb06c_1_21"/>
          <p:cNvSpPr txBox="1"/>
          <p:nvPr>
            <p:ph idx="4294967295" type="body"/>
          </p:nvPr>
        </p:nvSpPr>
        <p:spPr>
          <a:xfrm>
            <a:off x="394009" y="2283561"/>
            <a:ext cx="8521700" cy="25701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700"/>
              <a:buFont typeface="Palatino Linotype"/>
              <a:buNone/>
            </a:pPr>
            <a:r>
              <a:rPr lang="en"/>
              <a:t>Cum sortăm bucket-urile 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Putem aplica recursiv tot bucketsort sau, dacă avem puține elemente, să folosim o sortare simplă (insertion / selection / bubble sort) ….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Char char="○"/>
            </a:pPr>
            <a:r>
              <a:rPr lang="en">
                <a:solidFill>
                  <a:srgbClr val="FF0000"/>
                </a:solidFill>
              </a:rPr>
              <a:t>Cum adică să folosim bubble sort? De ce nu quicksort ???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Font typeface="Calibri"/>
              <a:buChar char="■"/>
            </a:pPr>
            <a:r>
              <a:rPr lang="en">
                <a:solidFill>
                  <a:srgbClr val="FF0000"/>
                </a:solidFill>
              </a:rPr>
              <a:t>Pentru n mic, constanta de la quicksort, mergesort face ca sortarea să fie mai înceată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1b6725fb06c_1_27"/>
          <p:cNvSpPr txBox="1"/>
          <p:nvPr>
            <p:ph type="title"/>
          </p:nvPr>
        </p:nvSpPr>
        <p:spPr>
          <a:xfrm>
            <a:off x="363739" y="528659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Bucket Sort</a:t>
            </a:r>
            <a:endParaRPr/>
          </a:p>
        </p:txBody>
      </p:sp>
      <p:sp>
        <p:nvSpPr>
          <p:cNvPr id="210" name="Google Shape;210;g1b6725fb06c_1_27"/>
          <p:cNvSpPr txBox="1"/>
          <p:nvPr>
            <p:ph idx="1" type="body"/>
          </p:nvPr>
        </p:nvSpPr>
        <p:spPr>
          <a:xfrm>
            <a:off x="363739" y="1149900"/>
            <a:ext cx="8520600" cy="3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 sz="1800"/>
              <a:t>C</a:t>
            </a:r>
            <a:r>
              <a:rPr lang="en"/>
              <a:t>â</a:t>
            </a:r>
            <a:r>
              <a:rPr lang="en" sz="1800"/>
              <a:t>te bucketuri ?</a:t>
            </a:r>
            <a:endParaRPr sz="1800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/>
              <a:t>Dacă sunt foarte multe, inițializăm spațiu prea mare</a:t>
            </a:r>
            <a:br>
              <a:rPr lang="en"/>
            </a:b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/>
              <a:t>Dacă sunt prea puține, nu dispersăm suficient…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■"/>
            </a:pPr>
            <a:r>
              <a:rPr lang="en"/>
              <a:t>Ce se întâmplă dacă toate pică în același bucket ?</a:t>
            </a:r>
            <a:br>
              <a:rPr lang="en"/>
            </a:b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/>
              <a:t>Contează foarte mult și distribuția inputului.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1b6725fb06c_1_32"/>
          <p:cNvSpPr txBox="1"/>
          <p:nvPr>
            <p:ph type="title"/>
          </p:nvPr>
        </p:nvSpPr>
        <p:spPr>
          <a:xfrm>
            <a:off x="311700" y="4837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Bucket Sort</a:t>
            </a:r>
            <a:endParaRPr/>
          </a:p>
        </p:txBody>
      </p:sp>
      <p:sp>
        <p:nvSpPr>
          <p:cNvPr id="216" name="Google Shape;216;g1b6725fb06c_1_32"/>
          <p:cNvSpPr txBox="1"/>
          <p:nvPr>
            <p:ph idx="1" type="body"/>
          </p:nvPr>
        </p:nvSpPr>
        <p:spPr>
          <a:xfrm>
            <a:off x="311700" y="934119"/>
            <a:ext cx="8520600" cy="40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/>
              <a:t>Complexitate?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Timp: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/>
              <a:t>Average O(n+k)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/>
              <a:t>Worst case O(n</a:t>
            </a:r>
            <a:r>
              <a:rPr baseline="30000" lang="en"/>
              <a:t>2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/>
              <a:t>Algoritm bun dacă avem o distribuție uniformă a numerelor...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Spațiu: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/>
              <a:t>O(n+k)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b6725fb06c_1_37"/>
          <p:cNvSpPr txBox="1"/>
          <p:nvPr>
            <p:ph type="title"/>
          </p:nvPr>
        </p:nvSpPr>
        <p:spPr>
          <a:xfrm>
            <a:off x="460383" y="47662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Radix Sort</a:t>
            </a:r>
            <a:endParaRPr/>
          </a:p>
        </p:txBody>
      </p:sp>
      <p:sp>
        <p:nvSpPr>
          <p:cNvPr id="222" name="Google Shape;222;g1b6725fb06c_1_37"/>
          <p:cNvSpPr txBox="1"/>
          <p:nvPr>
            <p:ph idx="1" type="body"/>
          </p:nvPr>
        </p:nvSpPr>
        <p:spPr>
          <a:xfrm>
            <a:off x="460383" y="1112193"/>
            <a:ext cx="8520600" cy="3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Este un algoritm folosit în special pentru ordonarea șirurilor de caractere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/>
              <a:t>Pentru numere - funcționează pe aceeași idee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Asemănător cu bucket sort - este o generalizare pentru numere mari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Împărțim în </a:t>
            </a:r>
            <a:r>
              <a:rPr b="1" lang="en"/>
              <a:t>B</a:t>
            </a:r>
            <a:r>
              <a:rPr lang="en"/>
              <a:t> bucketuri, unde </a:t>
            </a:r>
            <a:r>
              <a:rPr b="1" lang="en"/>
              <a:t>B</a:t>
            </a:r>
            <a:r>
              <a:rPr lang="en"/>
              <a:t> este baza în care vrem să considerăm numerele (putem folosi 10, 100, 10</a:t>
            </a:r>
            <a:r>
              <a:rPr baseline="30000" lang="en"/>
              <a:t>4</a:t>
            </a:r>
            <a:r>
              <a:rPr lang="en"/>
              <a:t> sau 2, 2</a:t>
            </a:r>
            <a:r>
              <a:rPr baseline="30000" lang="en"/>
              <a:t>4</a:t>
            </a:r>
            <a:r>
              <a:rPr lang="en"/>
              <a:t>, 2</a:t>
            </a:r>
            <a:r>
              <a:rPr baseline="30000" lang="en"/>
              <a:t>16</a:t>
            </a:r>
            <a:r>
              <a:rPr lang="en"/>
              <a:t> ...)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Presupunem că vectorul de sortat </a:t>
            </a:r>
            <a:r>
              <a:rPr b="1" lang="en"/>
              <a:t>v</a:t>
            </a:r>
            <a:r>
              <a:rPr lang="en"/>
              <a:t> conține elemente întregi, cu cifre din mulțimea {0, …, B-1}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1b6725fb06c_1_42"/>
          <p:cNvSpPr txBox="1"/>
          <p:nvPr>
            <p:ph type="title"/>
          </p:nvPr>
        </p:nvSpPr>
        <p:spPr>
          <a:xfrm>
            <a:off x="452948" y="409712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Radix Sort</a:t>
            </a:r>
            <a:endParaRPr/>
          </a:p>
        </p:txBody>
      </p:sp>
      <p:sp>
        <p:nvSpPr>
          <p:cNvPr id="228" name="Google Shape;228;g1b6725fb06c_1_42"/>
          <p:cNvSpPr txBox="1"/>
          <p:nvPr>
            <p:ph idx="1" type="body"/>
          </p:nvPr>
        </p:nvSpPr>
        <p:spPr>
          <a:xfrm>
            <a:off x="452948" y="1117112"/>
            <a:ext cx="8520600" cy="3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Cum sunt utilizate bucket-urile?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Elementele sunt sortate după fiecare cifră, pe rând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Bucket-urile sunt cifrele numerelor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Fiecare bucket b[i] conține, la un pas, elementele care au cifra curentă = i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 b="1"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Numărul de bucket-uri necesare?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Baza în care sunt scrise numerele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1b6725fb06c_1_47"/>
          <p:cNvSpPr txBox="1"/>
          <p:nvPr>
            <p:ph type="title"/>
          </p:nvPr>
        </p:nvSpPr>
        <p:spPr>
          <a:xfrm>
            <a:off x="311700" y="6023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Radix Sort</a:t>
            </a:r>
            <a:endParaRPr/>
          </a:p>
        </p:txBody>
      </p:sp>
      <p:sp>
        <p:nvSpPr>
          <p:cNvPr id="234" name="Google Shape;234;g1b6725fb06c_1_47"/>
          <p:cNvSpPr txBox="1"/>
          <p:nvPr>
            <p:ph idx="1" type="body"/>
          </p:nvPr>
        </p:nvSpPr>
        <p:spPr>
          <a:xfrm>
            <a:off x="311700" y="1079525"/>
            <a:ext cx="8520600" cy="3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/>
              <a:t>Complexitate?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Timp: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/>
              <a:t>O(n log max)      (discuție mai lungă)</a:t>
            </a:r>
            <a:endParaRPr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Spațiu: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/>
              <a:t>O(n+b)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4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/>
          <p:nvPr>
            <p:ph type="title"/>
          </p:nvPr>
        </p:nvSpPr>
        <p:spPr>
          <a:xfrm>
            <a:off x="311700" y="4601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333"/>
              <a:buFont typeface="Calibri"/>
              <a:buNone/>
            </a:pPr>
            <a:r>
              <a:rPr lang="en"/>
              <a:t>Notare</a:t>
            </a:r>
            <a:endParaRPr/>
          </a:p>
        </p:txBody>
      </p:sp>
      <p:sp>
        <p:nvSpPr>
          <p:cNvPr id="70" name="Google Shape;70;p3"/>
          <p:cNvSpPr txBox="1"/>
          <p:nvPr>
            <p:ph idx="1" type="body"/>
          </p:nvPr>
        </p:nvSpPr>
        <p:spPr>
          <a:xfrm>
            <a:off x="199375" y="985300"/>
            <a:ext cx="8520600" cy="36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ct val="114467"/>
              <a:buFont typeface="Palatino Linotype"/>
              <a:buChar char="●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40% laborator + 0.5p bonus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84084"/>
              <a:buFont typeface="Palatino Linotype"/>
              <a:buChar char="○"/>
            </a:pPr>
            <a:r>
              <a:rPr b="1" lang="en">
                <a:solidFill>
                  <a:srgbClr val="CC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Nota minim 5!!</a:t>
            </a:r>
            <a:endParaRPr>
              <a:solidFill>
                <a:srgbClr val="CC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ct val="114467"/>
              <a:buFont typeface="Palatino Linotype"/>
              <a:buChar char="●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20% seminar + 0.5p bonus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084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Prezență, activitate și teme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4084"/>
              <a:buFont typeface="Palatino Linotype"/>
              <a:buChar char="○"/>
            </a:pPr>
            <a:r>
              <a:rPr b="1" lang="en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Minim 4 prezențe din 7</a:t>
            </a:r>
            <a:b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ct val="114467"/>
              <a:buFont typeface="Palatino Linotype"/>
              <a:buChar char="●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40% examen + 0.5 p bonus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4084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Examen scris (11-12 iunie ??)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84084"/>
              <a:buFont typeface="Palatino Linotype"/>
              <a:buChar char="○"/>
            </a:pPr>
            <a:r>
              <a:rPr b="1" lang="en">
                <a:solidFill>
                  <a:srgbClr val="CC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Nota minim 5!!</a:t>
            </a:r>
            <a:br>
              <a:rPr b="1" lang="en">
                <a:solidFill>
                  <a:srgbClr val="CC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 b="1">
              <a:solidFill>
                <a:srgbClr val="CC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ct val="114467"/>
              <a:buFont typeface="Palatino Linotype"/>
              <a:buChar char="●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Posibil bonus la curs (rar) Kahoot/sau răspunsuri.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ct val="114467"/>
              <a:buFont typeface="Palatino Linotype"/>
              <a:buChar char="●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Bonusurile doar pentru cei cu notă de trecere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ct val="114467"/>
              <a:buFont typeface="Palatino Linotype"/>
              <a:buChar char="●"/>
            </a:pPr>
            <a:r>
              <a:rPr b="1" lang="en">
                <a:latin typeface="Palatino Linotype"/>
                <a:ea typeface="Palatino Linotype"/>
                <a:cs typeface="Palatino Linotype"/>
                <a:sym typeface="Palatino Linotype"/>
              </a:rPr>
              <a:t>Întrebările despre curs se pun </a:t>
            </a:r>
            <a:r>
              <a:rPr b="1" lang="en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live </a:t>
            </a:r>
            <a:r>
              <a:rPr b="1" lang="en">
                <a:latin typeface="Palatino Linotype"/>
                <a:ea typeface="Palatino Linotype"/>
                <a:cs typeface="Palatino Linotype"/>
                <a:sym typeface="Palatino Linotype"/>
              </a:rPr>
              <a:t>sau prin șeful grupei!</a:t>
            </a:r>
            <a:endParaRPr b="1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ct val="114467"/>
              <a:buFont typeface="Palatino Linotype"/>
              <a:buChar char="●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Media minim </a:t>
            </a:r>
            <a:r>
              <a:rPr b="1" lang="en">
                <a:latin typeface="Palatino Linotype"/>
                <a:ea typeface="Palatino Linotype"/>
                <a:cs typeface="Palatino Linotype"/>
                <a:sym typeface="Palatino Linotype"/>
              </a:rPr>
              <a:t>5.50</a:t>
            </a:r>
            <a:endParaRPr b="1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ransition spd="slow">
    <p:push/>
  </p:transition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1b6725fb06c_1_52"/>
          <p:cNvSpPr txBox="1"/>
          <p:nvPr>
            <p:ph type="title"/>
          </p:nvPr>
        </p:nvSpPr>
        <p:spPr>
          <a:xfrm>
            <a:off x="311700" y="543527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Radix Sort</a:t>
            </a:r>
            <a:endParaRPr/>
          </a:p>
        </p:txBody>
      </p:sp>
      <p:sp>
        <p:nvSpPr>
          <p:cNvPr id="240" name="Google Shape;240;g1b6725fb06c_1_52"/>
          <p:cNvSpPr txBox="1"/>
          <p:nvPr>
            <p:ph idx="1" type="body"/>
          </p:nvPr>
        </p:nvSpPr>
        <p:spPr>
          <a:xfrm>
            <a:off x="311700" y="1022983"/>
            <a:ext cx="8520600" cy="3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/>
              <a:t>Vizualizare: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Palatino Linotype"/>
              <a:buNone/>
            </a:pP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https://visualgo.net/bn/sorting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b6725fb06c_1_57"/>
          <p:cNvSpPr txBox="1"/>
          <p:nvPr>
            <p:ph type="title"/>
          </p:nvPr>
        </p:nvSpPr>
        <p:spPr>
          <a:xfrm>
            <a:off x="408344" y="48405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Radix Sort - LSD</a:t>
            </a:r>
            <a:endParaRPr/>
          </a:p>
        </p:txBody>
      </p:sp>
      <p:sp>
        <p:nvSpPr>
          <p:cNvPr id="246" name="Google Shape;246;g1b6725fb06c_1_57"/>
          <p:cNvSpPr txBox="1"/>
          <p:nvPr>
            <p:ph idx="1" type="body"/>
          </p:nvPr>
        </p:nvSpPr>
        <p:spPr>
          <a:xfrm>
            <a:off x="408344" y="1191455"/>
            <a:ext cx="8520600" cy="3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LSD = </a:t>
            </a:r>
            <a:r>
              <a:rPr b="1" lang="en"/>
              <a:t>L</a:t>
            </a:r>
            <a:r>
              <a:rPr lang="en"/>
              <a:t>east </a:t>
            </a:r>
            <a:r>
              <a:rPr b="1" lang="en"/>
              <a:t>S</a:t>
            </a:r>
            <a:r>
              <a:rPr lang="en"/>
              <a:t>ignificant </a:t>
            </a:r>
            <a:r>
              <a:rPr b="1" lang="en"/>
              <a:t>D</a:t>
            </a:r>
            <a:r>
              <a:rPr lang="en"/>
              <a:t>igit  (iterativ rapid)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b6725fb06c_1_62"/>
          <p:cNvSpPr txBox="1"/>
          <p:nvPr>
            <p:ph type="title"/>
          </p:nvPr>
        </p:nvSpPr>
        <p:spPr>
          <a:xfrm>
            <a:off x="311700" y="498923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Radix Sort - MSD</a:t>
            </a:r>
            <a:endParaRPr/>
          </a:p>
        </p:txBody>
      </p:sp>
      <p:sp>
        <p:nvSpPr>
          <p:cNvPr id="252" name="Google Shape;252;g1b6725fb06c_1_62"/>
          <p:cNvSpPr txBox="1"/>
          <p:nvPr>
            <p:ph idx="1" type="body"/>
          </p:nvPr>
        </p:nvSpPr>
        <p:spPr>
          <a:xfrm>
            <a:off x="311700" y="1182000"/>
            <a:ext cx="8520600" cy="3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MSD = </a:t>
            </a:r>
            <a:r>
              <a:rPr b="1" lang="en"/>
              <a:t>M</a:t>
            </a:r>
            <a:r>
              <a:rPr lang="en"/>
              <a:t>ost </a:t>
            </a:r>
            <a:r>
              <a:rPr b="1" lang="en"/>
              <a:t>S</a:t>
            </a:r>
            <a:r>
              <a:rPr lang="en"/>
              <a:t>ignificant </a:t>
            </a:r>
            <a:r>
              <a:rPr b="1" lang="en"/>
              <a:t>D</a:t>
            </a:r>
            <a:r>
              <a:rPr lang="en"/>
              <a:t>igit (recursiv, ca bucket sort)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1b6725fb06c_1_67"/>
          <p:cNvSpPr txBox="1"/>
          <p:nvPr>
            <p:ph type="title"/>
          </p:nvPr>
        </p:nvSpPr>
        <p:spPr>
          <a:xfrm>
            <a:off x="452949" y="424581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Quick Sort</a:t>
            </a:r>
            <a:endParaRPr/>
          </a:p>
        </p:txBody>
      </p:sp>
      <p:sp>
        <p:nvSpPr>
          <p:cNvPr id="258" name="Google Shape;258;g1b6725fb06c_1_67"/>
          <p:cNvSpPr txBox="1"/>
          <p:nvPr>
            <p:ph idx="1" type="body"/>
          </p:nvPr>
        </p:nvSpPr>
        <p:spPr>
          <a:xfrm>
            <a:off x="452949" y="1030291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Algoritm Divide et Impera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Este un algoritm eficient în practică (implementarea este foarte importantă)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Palatino Linotype"/>
              <a:buChar char="●"/>
            </a:pPr>
            <a:r>
              <a:rPr b="1" lang="en">
                <a:solidFill>
                  <a:srgbClr val="CC0000"/>
                </a:solidFill>
              </a:rPr>
              <a:t>Divide:</a:t>
            </a:r>
            <a:r>
              <a:rPr b="1" lang="en"/>
              <a:t> </a:t>
            </a:r>
            <a:r>
              <a:rPr lang="en"/>
              <a:t>se împarte vectorul în doi subvectori în funcție de un </a:t>
            </a:r>
            <a:r>
              <a:rPr b="1" lang="en">
                <a:solidFill>
                  <a:srgbClr val="CC0000"/>
                </a:solidFill>
              </a:rPr>
              <a:t>pivot</a:t>
            </a:r>
            <a:r>
              <a:rPr lang="en"/>
              <a:t> </a:t>
            </a:r>
            <a:r>
              <a:rPr b="1" lang="en"/>
              <a:t>x</a:t>
            </a:r>
            <a:r>
              <a:rPr lang="en"/>
              <a:t>,</a:t>
            </a:r>
            <a:r>
              <a:rPr b="1" lang="en"/>
              <a:t> </a:t>
            </a:r>
            <a:r>
              <a:rPr lang="en"/>
              <a:t>astfel încât elementele din subvectorul din stânga sunt </a:t>
            </a:r>
            <a:r>
              <a:rPr b="1" lang="en"/>
              <a:t>≤ x ≤</a:t>
            </a:r>
            <a:r>
              <a:rPr lang="en"/>
              <a:t> elementele din subvectorul din dreapta</a:t>
            </a:r>
            <a:br>
              <a:rPr lang="en"/>
            </a:b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Palatino Linotype"/>
              <a:buChar char="●"/>
            </a:pPr>
            <a:r>
              <a:rPr b="1" lang="en">
                <a:solidFill>
                  <a:srgbClr val="CC0000"/>
                </a:solidFill>
              </a:rPr>
              <a:t>Impera:</a:t>
            </a:r>
            <a:r>
              <a:rPr b="1" lang="en"/>
              <a:t> </a:t>
            </a:r>
            <a:r>
              <a:rPr lang="en"/>
              <a:t>se sortează recursiv cei doi subvectori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1b6725fb06c_1_72"/>
          <p:cNvSpPr txBox="1"/>
          <p:nvPr>
            <p:ph type="title"/>
          </p:nvPr>
        </p:nvSpPr>
        <p:spPr>
          <a:xfrm>
            <a:off x="311700" y="473927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Quick Sort - exemplu</a:t>
            </a:r>
            <a:endParaRPr/>
          </a:p>
        </p:txBody>
      </p:sp>
      <p:sp>
        <p:nvSpPr>
          <p:cNvPr id="264" name="Google Shape;264;g1b6725fb06c_1_72"/>
          <p:cNvSpPr txBox="1"/>
          <p:nvPr>
            <p:ph idx="1" type="body"/>
          </p:nvPr>
        </p:nvSpPr>
        <p:spPr>
          <a:xfrm>
            <a:off x="311700" y="1059286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-"/>
            </a:pPr>
            <a:r>
              <a:rPr lang="en"/>
              <a:t>Pivot ales la coadă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-"/>
            </a:pPr>
            <a:r>
              <a:rPr lang="en"/>
              <a:t>Contraexemplu 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/>
              <a:t>1 2 3 4 5 6 7 8 9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-"/>
            </a:pPr>
            <a:r>
              <a:rPr lang="en"/>
              <a:t>Pivotul în centru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lang="en"/>
              <a:t>4 3 2 1 </a:t>
            </a:r>
            <a:r>
              <a:rPr b="1" lang="en"/>
              <a:t>9</a:t>
            </a:r>
            <a:r>
              <a:rPr lang="en"/>
              <a:t> 8 7 6 5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i="1" lang="en">
                <a:highlight>
                  <a:srgbClr val="FF0000"/>
                </a:highlight>
              </a:rPr>
              <a:t>4 3 2 </a:t>
            </a:r>
            <a:r>
              <a:rPr b="1" i="1" lang="en">
                <a:highlight>
                  <a:srgbClr val="FF0000"/>
                </a:highlight>
              </a:rPr>
              <a:t>1</a:t>
            </a:r>
            <a:r>
              <a:rPr i="1" lang="en">
                <a:highlight>
                  <a:srgbClr val="FF0000"/>
                </a:highlight>
              </a:rPr>
              <a:t> 8 7 6 5</a:t>
            </a:r>
            <a:r>
              <a:rPr lang="en"/>
              <a:t> </a:t>
            </a:r>
            <a:r>
              <a:rPr b="1" lang="en"/>
              <a:t>9</a:t>
            </a:r>
            <a:endParaRPr b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-"/>
            </a:pPr>
            <a:r>
              <a:rPr b="1" lang="en"/>
              <a:t>1 </a:t>
            </a:r>
            <a:r>
              <a:rPr i="1" lang="en"/>
              <a:t>4 3 2 8 7 6 5</a:t>
            </a:r>
            <a:r>
              <a:rPr b="1" lang="en"/>
              <a:t> 9</a:t>
            </a:r>
            <a:endParaRPr b="1"/>
          </a:p>
        </p:txBody>
      </p:sp>
      <p:pic>
        <p:nvPicPr>
          <p:cNvPr id="265" name="Google Shape;265;g1b6725fb06c_1_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25100" y="1037723"/>
            <a:ext cx="5007201" cy="36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1b6725fb06c_1_78"/>
          <p:cNvSpPr txBox="1"/>
          <p:nvPr>
            <p:ph type="title"/>
          </p:nvPr>
        </p:nvSpPr>
        <p:spPr>
          <a:xfrm>
            <a:off x="395275" y="4514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Quick Sort</a:t>
            </a:r>
            <a:endParaRPr/>
          </a:p>
        </p:txBody>
      </p:sp>
      <p:sp>
        <p:nvSpPr>
          <p:cNvPr id="271" name="Google Shape;271;g1b6725fb06c_1_78"/>
          <p:cNvSpPr txBox="1"/>
          <p:nvPr>
            <p:ph idx="1" type="body"/>
          </p:nvPr>
        </p:nvSpPr>
        <p:spPr>
          <a:xfrm>
            <a:off x="311700" y="1037725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În cel mai bun caz, pivotul x este chiar mediana, adică împarte vectorul în 2 subvectori de n/2 elemente fiecare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</p:txBody>
      </p:sp>
      <p:graphicFrame>
        <p:nvGraphicFramePr>
          <p:cNvPr id="272" name="Google Shape;272;g1b6725fb06c_1_78"/>
          <p:cNvGraphicFramePr/>
          <p:nvPr/>
        </p:nvGraphicFramePr>
        <p:xfrm>
          <a:off x="952500" y="1924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{E769706E-53A0-4F18-A7BB-DBA34A04647A}</a:tableStyleId>
              </a:tblPr>
              <a:tblGrid>
                <a:gridCol w="45942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n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273" name="Google Shape;273;g1b6725fb06c_1_78"/>
          <p:cNvGraphicFramePr/>
          <p:nvPr/>
        </p:nvGraphicFramePr>
        <p:xfrm>
          <a:off x="9525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{E769706E-53A0-4F18-A7BB-DBA34A04647A}</a:tableStyleId>
              </a:tblPr>
              <a:tblGrid>
                <a:gridCol w="2297100"/>
                <a:gridCol w="229710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n/2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n/2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274" name="Google Shape;274;g1b6725fb06c_1_78"/>
          <p:cNvGraphicFramePr/>
          <p:nvPr/>
        </p:nvGraphicFramePr>
        <p:xfrm>
          <a:off x="952500" y="3219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{E769706E-53A0-4F18-A7BB-DBA34A04647A}</a:tableStyleId>
              </a:tblPr>
              <a:tblGrid>
                <a:gridCol w="1148550"/>
                <a:gridCol w="1148550"/>
                <a:gridCol w="1148550"/>
                <a:gridCol w="1148550"/>
              </a:tblGrid>
              <a:tr h="396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n/4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n/4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n/4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n/4</a:t>
                      </a:r>
                      <a:endParaRPr sz="1800" u="none" cap="none" strike="noStrike"/>
                    </a:p>
                  </a:txBody>
                  <a:tcPr marT="91425" marB="91425" marR="91425" marL="91425">
                    <a:lnL cap="flat" cmpd="sng" w="28575">
                      <a:solidFill>
                        <a:srgbClr val="0B5394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graphicFrame>
        <p:nvGraphicFramePr>
          <p:cNvPr id="275" name="Google Shape;275;g1b6725fb06c_1_78"/>
          <p:cNvGraphicFramePr/>
          <p:nvPr/>
        </p:nvGraphicFramePr>
        <p:xfrm>
          <a:off x="952500" y="437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{E769706E-53A0-4F18-A7BB-DBA34A04647A}</a:tableStyleId>
              </a:tblPr>
              <a:tblGrid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  <a:gridCol w="382850"/>
              </a:tblGrid>
              <a:tr h="288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Calibri"/>
                        <a:buNone/>
                      </a:pPr>
                      <a:r>
                        <a:rPr lang="en" sz="1800" u="none" cap="none" strike="noStrike"/>
                        <a:t>1</a:t>
                      </a:r>
                      <a:endParaRPr sz="1800" u="none" cap="none" strike="noStrike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76" name="Google Shape;276;g1b6725fb06c_1_78"/>
          <p:cNvSpPr txBox="1"/>
          <p:nvPr/>
        </p:nvSpPr>
        <p:spPr>
          <a:xfrm>
            <a:off x="2483900" y="3517225"/>
            <a:ext cx="274200" cy="101563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7" name="Google Shape;277;g1b6725fb06c_1_78"/>
          <p:cNvSpPr txBox="1"/>
          <p:nvPr/>
        </p:nvSpPr>
        <p:spPr>
          <a:xfrm>
            <a:off x="5706775" y="1922050"/>
            <a:ext cx="2119500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Palatino Linotype"/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1 partiție * n = O(n)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78" name="Google Shape;278;g1b6725fb06c_1_78"/>
          <p:cNvSpPr txBox="1"/>
          <p:nvPr/>
        </p:nvSpPr>
        <p:spPr>
          <a:xfrm>
            <a:off x="5706775" y="2567750"/>
            <a:ext cx="2119500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Palatino Linotype"/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2 partiții * n/2 = O(n)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79" name="Google Shape;279;g1b6725fb06c_1_78"/>
          <p:cNvSpPr txBox="1"/>
          <p:nvPr/>
        </p:nvSpPr>
        <p:spPr>
          <a:xfrm>
            <a:off x="5706775" y="3213450"/>
            <a:ext cx="2119500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Palatino Linotype"/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4 partiții * n/4 = O(n)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80" name="Google Shape;280;g1b6725fb06c_1_78"/>
          <p:cNvSpPr txBox="1"/>
          <p:nvPr/>
        </p:nvSpPr>
        <p:spPr>
          <a:xfrm>
            <a:off x="6629425" y="3517225"/>
            <a:ext cx="27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Open Sans"/>
              <a:buNone/>
            </a:pPr>
            <a:r>
              <a:rPr b="1" lang="en" sz="1800"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b="1" sz="18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g1b6725fb06c_1_78"/>
          <p:cNvSpPr txBox="1"/>
          <p:nvPr/>
        </p:nvSpPr>
        <p:spPr>
          <a:xfrm>
            <a:off x="5706775" y="4376900"/>
            <a:ext cx="3209100" cy="73863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Palatino Linotype"/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logn nivele, O(n) / nivel = O(n logn)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b6725fb06c_1_93"/>
          <p:cNvSpPr txBox="1"/>
          <p:nvPr>
            <p:ph type="title"/>
          </p:nvPr>
        </p:nvSpPr>
        <p:spPr>
          <a:xfrm>
            <a:off x="311700" y="454317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Quick Sort</a:t>
            </a:r>
            <a:endParaRPr/>
          </a:p>
        </p:txBody>
      </p:sp>
      <p:sp>
        <p:nvSpPr>
          <p:cNvPr id="287" name="Google Shape;287;g1b6725fb06c_1_93"/>
          <p:cNvSpPr txBox="1"/>
          <p:nvPr>
            <p:ph idx="1" type="body"/>
          </p:nvPr>
        </p:nvSpPr>
        <p:spPr>
          <a:xfrm>
            <a:off x="311700" y="1037725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Worst case?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Când alegem cel mai mic sau cel mai mare element din vector la fiecare pas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Una din cele două partiții va fi goală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Cealaltă partiție are restul elementelor, mai puțin pivotul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Număr de apeluri recursive?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n - 1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Lungime partiție?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n - k   (unde k = numărul apelului recursiv)  →  O(n - k) comparații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Arial"/>
              <a:buChar char="●"/>
            </a:pPr>
            <a:r>
              <a:rPr lang="en" sz="1800">
                <a:latin typeface="Palatino Linotype"/>
                <a:ea typeface="Palatino Linotype"/>
                <a:cs typeface="Palatino Linotype"/>
                <a:sym typeface="Palatino Linotype"/>
              </a:rPr>
              <a:t>Complexitate finală?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Char char="○"/>
            </a:pPr>
            <a:r>
              <a:rPr b="1" lang="en">
                <a:latin typeface="Palatino Linotype"/>
                <a:ea typeface="Palatino Linotype"/>
                <a:cs typeface="Palatino Linotype"/>
                <a:sym typeface="Palatino Linotype"/>
              </a:rPr>
              <a:t>O(n</a:t>
            </a:r>
            <a:r>
              <a:rPr b="1" baseline="30000" lang="en"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  <a:r>
              <a:rPr b="1" lang="en">
                <a:latin typeface="Palatino Linotype"/>
                <a:ea typeface="Palatino Linotype"/>
                <a:cs typeface="Palatino Linotype"/>
                <a:sym typeface="Palatino Linotype"/>
              </a:rPr>
              <a:t>)</a:t>
            </a:r>
            <a:endParaRPr b="1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1b6725fb06c_1_98"/>
          <p:cNvSpPr txBox="1"/>
          <p:nvPr>
            <p:ph type="title"/>
          </p:nvPr>
        </p:nvSpPr>
        <p:spPr>
          <a:xfrm>
            <a:off x="311700" y="47662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Quick Sort</a:t>
            </a:r>
            <a:endParaRPr/>
          </a:p>
        </p:txBody>
      </p:sp>
      <p:sp>
        <p:nvSpPr>
          <p:cNvPr id="293" name="Google Shape;293;g1b6725fb06c_1_98"/>
          <p:cNvSpPr txBox="1"/>
          <p:nvPr>
            <p:ph idx="1" type="body"/>
          </p:nvPr>
        </p:nvSpPr>
        <p:spPr>
          <a:xfrm>
            <a:off x="311700" y="1037725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Cum alegem pivotul?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Palatino Linotype"/>
              <a:buChar char="●"/>
            </a:pPr>
            <a:r>
              <a:rPr lang="en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Primul element</a:t>
            </a:r>
            <a:endParaRPr>
              <a:solidFill>
                <a:srgbClr val="FF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Palatino Linotype"/>
              <a:buChar char="●"/>
            </a:pPr>
            <a:r>
              <a:rPr lang="en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Elementul din mijloc</a:t>
            </a:r>
            <a:endParaRPr>
              <a:solidFill>
                <a:srgbClr val="FF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Palatino Linotype"/>
              <a:buChar char="●"/>
            </a:pPr>
            <a:r>
              <a:rPr lang="en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Ultimul element</a:t>
            </a:r>
            <a:endParaRPr>
              <a:solidFill>
                <a:srgbClr val="FF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1C232"/>
              </a:buClr>
              <a:buSzPts val="1800"/>
              <a:buFont typeface="Palatino Linotype"/>
              <a:buChar char="●"/>
            </a:pPr>
            <a:r>
              <a:rPr lang="en">
                <a:solidFill>
                  <a:srgbClr val="F1C232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Un element random</a:t>
            </a:r>
            <a:endParaRPr>
              <a:solidFill>
                <a:srgbClr val="F1C232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B00"/>
              </a:buClr>
              <a:buSzPts val="1800"/>
              <a:buFont typeface="Palatino Linotype"/>
              <a:buChar char="●"/>
            </a:pPr>
            <a:r>
              <a:rPr lang="en">
                <a:solidFill>
                  <a:srgbClr val="00BB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Mediana din 3</a:t>
            </a:r>
            <a:endParaRPr>
              <a:solidFill>
                <a:srgbClr val="00BB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B00"/>
              </a:buClr>
              <a:buSzPts val="1800"/>
              <a:buFont typeface="Palatino Linotype"/>
              <a:buChar char="●"/>
            </a:pPr>
            <a:r>
              <a:rPr lang="en">
                <a:solidFill>
                  <a:srgbClr val="00BB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Mediana din 5, 7  (</a:t>
            </a:r>
            <a:r>
              <a:rPr b="1" lang="en">
                <a:solidFill>
                  <a:srgbClr val="00BB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atenție</a:t>
            </a:r>
            <a:r>
              <a:rPr lang="en">
                <a:solidFill>
                  <a:srgbClr val="00BB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 când vectorul devine mic, facem mult calcul pentru puțin)</a:t>
            </a:r>
            <a:endParaRPr>
              <a:solidFill>
                <a:srgbClr val="00BB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BB00"/>
              </a:buClr>
              <a:buSzPts val="1800"/>
              <a:buFont typeface="Palatino Linotype"/>
              <a:buChar char="●"/>
            </a:pPr>
            <a:r>
              <a:rPr lang="en">
                <a:solidFill>
                  <a:srgbClr val="00BB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Mediana medianelor</a:t>
            </a:r>
            <a:endParaRPr>
              <a:solidFill>
                <a:srgbClr val="00BB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Palatino Linotype"/>
              <a:buNone/>
            </a:pPr>
            <a:r>
              <a:rPr lang="en" u="sng">
                <a:solidFill>
                  <a:schemeClr val="accent5"/>
                </a:solidFill>
                <a:latin typeface="Palatino Linotype"/>
                <a:ea typeface="Palatino Linotype"/>
                <a:cs typeface="Palatino Linotype"/>
                <a:sym typeface="Palatino Linotyp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https://en.wikipedia.org/wiki/Quicksort#Choice_of_pivot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1b6725fb06c_1_103"/>
          <p:cNvSpPr txBox="1"/>
          <p:nvPr>
            <p:ph type="title"/>
          </p:nvPr>
        </p:nvSpPr>
        <p:spPr>
          <a:xfrm>
            <a:off x="400910" y="454318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299" name="Google Shape;299;g1b6725fb06c_1_103"/>
          <p:cNvSpPr txBox="1"/>
          <p:nvPr>
            <p:ph idx="1" type="body"/>
          </p:nvPr>
        </p:nvSpPr>
        <p:spPr>
          <a:xfrm>
            <a:off x="400910" y="1161718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Algoritm Divide et Impera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Palatino Linotype"/>
              <a:buChar char="●"/>
            </a:pPr>
            <a:r>
              <a:rPr b="1" lang="en">
                <a:solidFill>
                  <a:srgbClr val="CC0000"/>
                </a:solidFill>
              </a:rPr>
              <a:t>Divide:</a:t>
            </a:r>
            <a:r>
              <a:rPr b="1" lang="en"/>
              <a:t> </a:t>
            </a:r>
            <a:r>
              <a:rPr lang="en"/>
              <a:t>se împarte vectorul în jumătate și se sortează independent fiecare parte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Palatino Linotype"/>
              <a:buChar char="●"/>
            </a:pPr>
            <a:r>
              <a:rPr b="1" lang="en">
                <a:solidFill>
                  <a:srgbClr val="CC0000"/>
                </a:solidFill>
              </a:rPr>
              <a:t>Impera:</a:t>
            </a:r>
            <a:r>
              <a:rPr b="1" lang="en"/>
              <a:t> </a:t>
            </a:r>
            <a:r>
              <a:rPr lang="en"/>
              <a:t>se sortează recursiv cei doi subvectori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b6725fb06c_1_108"/>
          <p:cNvSpPr txBox="1"/>
          <p:nvPr>
            <p:ph type="title"/>
          </p:nvPr>
        </p:nvSpPr>
        <p:spPr>
          <a:xfrm>
            <a:off x="192753" y="5212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Merge Sort - exemplu</a:t>
            </a:r>
            <a:endParaRPr/>
          </a:p>
        </p:txBody>
      </p:sp>
      <p:pic>
        <p:nvPicPr>
          <p:cNvPr id="305" name="Google Shape;305;g1b6725fb06c_1_10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0156" y="352658"/>
            <a:ext cx="4752975" cy="4572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"/>
          <p:cNvSpPr txBox="1"/>
          <p:nvPr>
            <p:ph type="title"/>
          </p:nvPr>
        </p:nvSpPr>
        <p:spPr>
          <a:xfrm>
            <a:off x="445514" y="422543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333"/>
              <a:buFont typeface="Calibri"/>
              <a:buNone/>
            </a:pPr>
            <a:r>
              <a:rPr lang="en"/>
              <a:t>Notare</a:t>
            </a:r>
            <a:endParaRPr/>
          </a:p>
        </p:txBody>
      </p:sp>
      <p:sp>
        <p:nvSpPr>
          <p:cNvPr id="76" name="Google Shape;76;p4"/>
          <p:cNvSpPr txBox="1"/>
          <p:nvPr>
            <p:ph idx="1" type="body"/>
          </p:nvPr>
        </p:nvSpPr>
        <p:spPr>
          <a:xfrm>
            <a:off x="311700" y="1017549"/>
            <a:ext cx="8654414" cy="412595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08641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ct val="100000"/>
              <a:buFont typeface="Palatino Linotype"/>
              <a:buChar char="●"/>
            </a:pPr>
            <a:r>
              <a:rPr lang="en" sz="2500">
                <a:latin typeface="Palatino Linotype"/>
                <a:ea typeface="Palatino Linotype"/>
                <a:cs typeface="Palatino Linotype"/>
                <a:sym typeface="Palatino Linotype"/>
              </a:rPr>
              <a:t>40% laborator (40 de puncte)  ???</a:t>
            </a:r>
            <a:endParaRPr sz="25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9086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Palatino Linotype"/>
              <a:buChar char="○"/>
            </a:pPr>
            <a:r>
              <a:rPr b="1" lang="en" sz="2500">
                <a:solidFill>
                  <a:srgbClr val="CC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Nota minim 5!!</a:t>
            </a:r>
            <a:endParaRPr sz="2500">
              <a:solidFill>
                <a:srgbClr val="CC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9086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alatino Linotype"/>
              <a:buChar char="○"/>
            </a:pPr>
            <a:r>
              <a:rPr lang="en" sz="2500">
                <a:latin typeface="Palatino Linotype"/>
                <a:ea typeface="Palatino Linotype"/>
                <a:cs typeface="Palatino Linotype"/>
                <a:sym typeface="Palatino Linotype"/>
              </a:rPr>
              <a:t>Teme de grup</a:t>
            </a:r>
            <a:endParaRPr sz="25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90861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alatino Linotype"/>
              <a:buChar char="■"/>
            </a:pPr>
            <a:r>
              <a:rPr lang="en" sz="2500">
                <a:latin typeface="Palatino Linotype"/>
                <a:ea typeface="Palatino Linotype"/>
                <a:cs typeface="Palatino Linotype"/>
                <a:sym typeface="Palatino Linotype"/>
              </a:rPr>
              <a:t>Proiect Sortări 10 p</a:t>
            </a:r>
            <a:endParaRPr sz="25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90861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alatino Linotype"/>
              <a:buChar char="■"/>
            </a:pPr>
            <a:r>
              <a:rPr lang="en" sz="2500">
                <a:latin typeface="Palatino Linotype"/>
                <a:ea typeface="Palatino Linotype"/>
                <a:cs typeface="Palatino Linotype"/>
                <a:sym typeface="Palatino Linotype"/>
              </a:rPr>
              <a:t>Proiect Structură de Date Avansată ???</a:t>
            </a:r>
            <a:endParaRPr sz="25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ct val="151578"/>
              <a:buFont typeface="Palatino Linotype"/>
              <a:buNone/>
            </a:pPr>
            <a:r>
              <a:t/>
            </a:r>
            <a:endParaRPr sz="25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9086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alatino Linotype"/>
              <a:buChar char="○"/>
            </a:pPr>
            <a:r>
              <a:rPr lang="en" sz="2500">
                <a:latin typeface="Palatino Linotype"/>
                <a:ea typeface="Palatino Linotype"/>
                <a:cs typeface="Palatino Linotype"/>
                <a:sym typeface="Palatino Linotype"/>
              </a:rPr>
              <a:t>Nota laborator + bonus maxim 0.5p de la laborant (bonusul îl pot primi doar cei care au punctaj din teme)</a:t>
            </a:r>
            <a:endParaRPr sz="25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9086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alatino Linotype"/>
              <a:buChar char="○"/>
            </a:pPr>
            <a:r>
              <a:rPr b="1" lang="en" sz="2500">
                <a:latin typeface="Palatino Linotype"/>
                <a:ea typeface="Palatino Linotype"/>
                <a:cs typeface="Palatino Linotype"/>
                <a:sym typeface="Palatino Linotype"/>
              </a:rPr>
              <a:t>Laboratorul nu se poate reface decât anul viitor!</a:t>
            </a:r>
            <a:endParaRPr b="1" sz="25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9086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alatino Linotype"/>
              <a:buChar char="○"/>
            </a:pPr>
            <a:r>
              <a:rPr b="1" lang="en" sz="2500">
                <a:latin typeface="Palatino Linotype"/>
                <a:ea typeface="Palatino Linotype"/>
                <a:cs typeface="Palatino Linotype"/>
                <a:sym typeface="Palatino Linotype"/>
              </a:rPr>
              <a:t>Fiecare zi un punct minus.</a:t>
            </a:r>
            <a:endParaRPr b="1" sz="25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9086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alatino Linotype"/>
              <a:buChar char="○"/>
            </a:pPr>
            <a:r>
              <a:rPr lang="en" sz="2500">
                <a:latin typeface="Palatino Linotype"/>
                <a:ea typeface="Palatino Linotype"/>
                <a:cs typeface="Palatino Linotype"/>
                <a:sym typeface="Palatino Linotype"/>
              </a:rPr>
              <a:t>Un proiect poate fi prezentat în următoarele 2 laboratoare de după deadline (incluzând acel laborator)... apoi au valoarea 0… </a:t>
            </a:r>
            <a:endParaRPr sz="25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ct val="151578"/>
              <a:buFont typeface="Palatino Linotype"/>
              <a:buNone/>
            </a:pPr>
            <a:r>
              <a:t/>
            </a:r>
            <a:endParaRPr sz="25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90854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ct val="77777"/>
              <a:buFont typeface="Palatino Linotype"/>
              <a:buChar char="●"/>
            </a:pPr>
            <a:r>
              <a:rPr lang="en" sz="2500">
                <a:latin typeface="Palatino Linotype"/>
                <a:ea typeface="Palatino Linotype"/>
                <a:cs typeface="Palatino Linotype"/>
                <a:sym typeface="Palatino Linotype"/>
              </a:rPr>
              <a:t>Râdem, glumim…. Dar învățăm.</a:t>
            </a:r>
            <a:endParaRPr sz="25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9086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alatino Linotype"/>
              <a:buChar char="○"/>
            </a:pPr>
            <a:r>
              <a:rPr lang="en" sz="2500">
                <a:latin typeface="Palatino Linotype"/>
                <a:ea typeface="Palatino Linotype"/>
                <a:cs typeface="Palatino Linotype"/>
                <a:sym typeface="Palatino Linotype"/>
              </a:rPr>
              <a:t>Examenul este important și o să fie greu…</a:t>
            </a:r>
            <a:endParaRPr sz="25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9086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alatino Linotype"/>
              <a:buChar char="○"/>
            </a:pPr>
            <a:r>
              <a:rPr lang="en" sz="2500">
                <a:latin typeface="Palatino Linotype"/>
                <a:ea typeface="Palatino Linotype"/>
                <a:cs typeface="Palatino Linotype"/>
                <a:sym typeface="Palatino Linotype"/>
              </a:rPr>
              <a:t>Cine vine la seminar/laborator de obicei trece.. Cine nu… mai rar..</a:t>
            </a:r>
            <a:endParaRPr sz="25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9086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alatino Linotype"/>
              <a:buChar char="○"/>
            </a:pPr>
            <a:r>
              <a:rPr lang="en" sz="2500">
                <a:latin typeface="Palatino Linotype"/>
                <a:ea typeface="Palatino Linotype"/>
                <a:cs typeface="Palatino Linotype"/>
                <a:sym typeface="Palatino Linotype"/>
              </a:rPr>
              <a:t>Învățați din timpul anului, puneți întrebări la seminar/lab/curs…</a:t>
            </a:r>
            <a:endParaRPr sz="25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9086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alatino Linotype"/>
              <a:buChar char="○"/>
            </a:pPr>
            <a:r>
              <a:rPr lang="en" sz="2500">
                <a:latin typeface="Palatino Linotype"/>
                <a:ea typeface="Palatino Linotype"/>
                <a:cs typeface="Palatino Linotype"/>
                <a:sym typeface="Palatino Linotype"/>
              </a:rPr>
              <a:t>Activitatea se punctează și la curs și la seminar și la laborator!</a:t>
            </a:r>
            <a:endParaRPr sz="25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ct val="151578"/>
              <a:buFont typeface="Palatino Linotype"/>
              <a:buNone/>
            </a:pPr>
            <a:br>
              <a:rPr lang="en" sz="2500"/>
            </a:br>
            <a:endParaRPr sz="25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1C1C1B"/>
              </a:buClr>
              <a:buSzPct val="100000"/>
              <a:buFont typeface="Palatino Linotype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1b6725fb06c_1_114"/>
          <p:cNvSpPr txBox="1"/>
          <p:nvPr>
            <p:ph type="title"/>
          </p:nvPr>
        </p:nvSpPr>
        <p:spPr>
          <a:xfrm>
            <a:off x="223024" y="394844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Merge Sort - exemplu</a:t>
            </a:r>
            <a:endParaRPr/>
          </a:p>
        </p:txBody>
      </p:sp>
      <p:sp>
        <p:nvSpPr>
          <p:cNvPr id="311" name="Google Shape;311;g1b6725fb06c_1_114"/>
          <p:cNvSpPr txBox="1"/>
          <p:nvPr>
            <p:ph idx="1" type="body"/>
          </p:nvPr>
        </p:nvSpPr>
        <p:spPr>
          <a:xfrm>
            <a:off x="223024" y="937647"/>
            <a:ext cx="8609276" cy="408470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Complexitate:  Câți pași avem ?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Log2 (n)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Cât mă costă interclasarea a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m + n elemente ? </a:t>
            </a:r>
            <a:r>
              <a:rPr b="1" lang="en">
                <a:latin typeface="Palatino Linotype"/>
                <a:ea typeface="Palatino Linotype"/>
                <a:cs typeface="Palatino Linotype"/>
                <a:sym typeface="Palatino Linotype"/>
              </a:rPr>
              <a:t>O(m+n)</a:t>
            </a:r>
            <a:endParaRPr b="1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Cât mă costă ultimul nivel ? O(n)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n/2+n/2 -&gt; n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Cât mă costă nivelul anterior? Tot n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(n/4+n/4) + (n/4+n/4) = n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Nivelul de mai sus o să fie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4 * (n/8 + n/8) = n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285750" lvl="0" marL="2857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Noto Sans Symbols"/>
              <a:buChar char="🡺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Complexitatea total nr_de_pași *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 Cost_pe_pas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O(nlogn)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pic>
        <p:nvPicPr>
          <p:cNvPr id="312" name="Google Shape;312;g1b6725fb06c_1_1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9325" y="285750"/>
            <a:ext cx="4752975" cy="457200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1b6725fb06c_1_120"/>
          <p:cNvSpPr txBox="1"/>
          <p:nvPr>
            <p:ph type="title"/>
          </p:nvPr>
        </p:nvSpPr>
        <p:spPr>
          <a:xfrm>
            <a:off x="408343" y="47662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Merge Sort</a:t>
            </a:r>
            <a:endParaRPr/>
          </a:p>
        </p:txBody>
      </p:sp>
      <p:sp>
        <p:nvSpPr>
          <p:cNvPr id="318" name="Google Shape;318;g1b6725fb06c_1_120"/>
          <p:cNvSpPr txBox="1"/>
          <p:nvPr>
            <p:ph idx="1" type="body"/>
          </p:nvPr>
        </p:nvSpPr>
        <p:spPr>
          <a:xfrm>
            <a:off x="311700" y="1037725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Când se oprește recursivitatea?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Când vectorul ajunge de lungime 1 sau 2 (depinde de implementare)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La fel ca la quicksort, ne-am putea opri mai repede ca să evităm multe operații pentru puține numere</a:t>
            </a:r>
            <a:b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Algoritm de merging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Creem un vector temporar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Iterăm cele două jumătăți sortate de la stânga la dreapta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Copiem în vectorul temporar elementul mai mic dintre cele două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1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1b6725fb06c_1_125"/>
          <p:cNvSpPr txBox="1"/>
          <p:nvPr>
            <p:ph type="title"/>
          </p:nvPr>
        </p:nvSpPr>
        <p:spPr>
          <a:xfrm>
            <a:off x="311700" y="513791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Merge Sort vs Quick Sort	</a:t>
            </a:r>
            <a:endParaRPr/>
          </a:p>
        </p:txBody>
      </p:sp>
      <p:sp>
        <p:nvSpPr>
          <p:cNvPr id="324" name="Google Shape;324;g1b6725fb06c_1_125"/>
          <p:cNvSpPr txBox="1"/>
          <p:nvPr>
            <p:ph idx="1" type="body"/>
          </p:nvPr>
        </p:nvSpPr>
        <p:spPr>
          <a:xfrm>
            <a:off x="311700" y="1156671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 sz="1800"/>
              <a:t>De ce e Quick Sort mai rapid în practică atunci când cazul ideal de la Quick Sort e când împărțim în 2 exact ce face Merge Sort?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 sz="1800"/>
              <a:t>Merge Sort are nevoie de un vector suplimentar și face multe mutări suplimentare. </a:t>
            </a:r>
            <a:br>
              <a:rPr lang="en" sz="1800"/>
            </a:b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 sz="1800"/>
              <a:t>Quick Sort e “in place”… memoria suplimentară e pentru stivă...</a:t>
            </a:r>
            <a:endParaRPr sz="1800"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2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1b6725fb06c_1_130"/>
          <p:cNvSpPr txBox="1"/>
          <p:nvPr>
            <p:ph type="title"/>
          </p:nvPr>
        </p:nvSpPr>
        <p:spPr>
          <a:xfrm>
            <a:off x="430646" y="6351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In-Place Merge Sort</a:t>
            </a:r>
            <a:endParaRPr/>
          </a:p>
        </p:txBody>
      </p:sp>
      <p:sp>
        <p:nvSpPr>
          <p:cNvPr id="330" name="Google Shape;330;g1b6725fb06c_1_130"/>
          <p:cNvSpPr txBox="1"/>
          <p:nvPr>
            <p:ph idx="1" type="body"/>
          </p:nvPr>
        </p:nvSpPr>
        <p:spPr>
          <a:xfrm>
            <a:off x="311700" y="1342525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Nu folosim vector suplimentar ca în cazul Merge Sort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latino Linotype"/>
              <a:buChar char="○"/>
            </a:pPr>
            <a:r>
              <a:rPr lang="en" sz="1600">
                <a:latin typeface="Palatino Linotype"/>
                <a:ea typeface="Palatino Linotype"/>
                <a:cs typeface="Palatino Linotype"/>
                <a:sym typeface="Palatino Linotype"/>
              </a:rPr>
              <a:t>Nu este O(n logn)</a:t>
            </a:r>
            <a:endParaRPr sz="16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latino Linotype"/>
              <a:buChar char="○"/>
            </a:pPr>
            <a:r>
              <a:rPr lang="en" sz="1600">
                <a:latin typeface="Palatino Linotype"/>
                <a:ea typeface="Palatino Linotype"/>
                <a:cs typeface="Palatino Linotype"/>
                <a:sym typeface="Palatino Linotype"/>
              </a:rPr>
              <a:t>Mai complicat</a:t>
            </a:r>
            <a:endParaRPr sz="16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Palatino Linotype"/>
              <a:buChar char="○"/>
            </a:pPr>
            <a:r>
              <a:rPr lang="en" sz="1600">
                <a:latin typeface="Palatino Linotype"/>
                <a:ea typeface="Palatino Linotype"/>
                <a:cs typeface="Palatino Linotype"/>
                <a:sym typeface="Palatino Linotype"/>
              </a:rPr>
              <a:t>O altă opțiune este </a:t>
            </a:r>
            <a:r>
              <a:rPr lang="en" sz="1600" u="sng">
                <a:solidFill>
                  <a:schemeClr val="hlink"/>
                </a:solidFill>
                <a:latin typeface="Palatino Linotype"/>
                <a:ea typeface="Palatino Linotype"/>
                <a:cs typeface="Palatino Linotype"/>
                <a:sym typeface="Palatino Linotype"/>
                <a:hlinkClick r:id="rId3"/>
              </a:rPr>
              <a:t>Block Sort</a:t>
            </a:r>
            <a:r>
              <a:rPr lang="en" sz="1600">
                <a:latin typeface="Palatino Linotype"/>
                <a:ea typeface="Palatino Linotype"/>
                <a:cs typeface="Palatino Linotype"/>
                <a:sym typeface="Palatino Linotype"/>
              </a:rPr>
              <a:t> </a:t>
            </a:r>
            <a:endParaRPr sz="1600"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b6725fb06c_1_135"/>
          <p:cNvSpPr txBox="1"/>
          <p:nvPr>
            <p:ph type="title"/>
          </p:nvPr>
        </p:nvSpPr>
        <p:spPr>
          <a:xfrm>
            <a:off x="385175" y="506357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Intro Sort</a:t>
            </a:r>
            <a:endParaRPr/>
          </a:p>
        </p:txBody>
      </p:sp>
      <p:sp>
        <p:nvSpPr>
          <p:cNvPr id="336" name="Google Shape;336;g1b6725fb06c_1_135"/>
          <p:cNvSpPr txBox="1"/>
          <p:nvPr>
            <p:ph idx="1" type="body"/>
          </p:nvPr>
        </p:nvSpPr>
        <p:spPr>
          <a:xfrm>
            <a:off x="238225" y="11419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Se mai numește Introspective Sort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Este sortarea din anumite implementări ale STL-ului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Este un algoritm hibrid (combină mai mulți algoritmi care rezolvă aceeași problemă)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Este format din Quick Sort, Heap Sort și Insertion Sort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b="1" lang="en"/>
              <a:t>Idee: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Algoritmul începe cu Quick Sort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Trece în Heap Sort dacă nivelul recursivității crește peste log 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Trece în Insertion Sort dacă numărul de elemente de sortat scade sub o anumită limită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1b6725fb06c_1_140"/>
          <p:cNvSpPr txBox="1"/>
          <p:nvPr>
            <p:ph type="title"/>
          </p:nvPr>
        </p:nvSpPr>
        <p:spPr>
          <a:xfrm>
            <a:off x="311700" y="491488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TimSort</a:t>
            </a:r>
            <a:endParaRPr/>
          </a:p>
        </p:txBody>
      </p:sp>
      <p:sp>
        <p:nvSpPr>
          <p:cNvPr id="342" name="Google Shape;342;g1b6725fb06c_1_140"/>
          <p:cNvSpPr txBox="1"/>
          <p:nvPr>
            <p:ph idx="1" type="body"/>
          </p:nvPr>
        </p:nvSpPr>
        <p:spPr>
          <a:xfrm>
            <a:off x="311700" y="1037725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Sortarea din Python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Este un algoritm hibrid care îmbină Merge Sort cu sortare prin inserare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b="1" lang="en"/>
              <a:t>IDEE: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Algoritmul începe cu Merge Sort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Trece în Insertion Sort dacă numărul de elemente de sortat scade sub o anumită limită (32, 64)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1b6725fb06c_1_145"/>
          <p:cNvSpPr txBox="1"/>
          <p:nvPr>
            <p:ph type="title"/>
          </p:nvPr>
        </p:nvSpPr>
        <p:spPr>
          <a:xfrm>
            <a:off x="311700" y="498923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Sortări prin comparație</a:t>
            </a:r>
            <a:endParaRPr/>
          </a:p>
        </p:txBody>
      </p:sp>
      <p:sp>
        <p:nvSpPr>
          <p:cNvPr id="348" name="Google Shape;348;g1b6725fb06c_1_145"/>
          <p:cNvSpPr txBox="1"/>
          <p:nvPr>
            <p:ph idx="1" type="body"/>
          </p:nvPr>
        </p:nvSpPr>
        <p:spPr>
          <a:xfrm>
            <a:off x="311700" y="1097198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 sz="1800"/>
              <a:t>Vizualizare: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Palatino Linotype"/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https://www.cs.usfca.edu/~galles/visualization/ComparisonSort.html</a:t>
            </a:r>
            <a:endParaRPr sz="18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 sz="1800"/>
              <a:t>Quick Sort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 sz="1800"/>
              <a:t>Merge Sort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 sz="1800"/>
              <a:t>Algoritmi elementari de sortare</a:t>
            </a:r>
            <a:endParaRPr sz="1800"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1b6725fb06c_1_150"/>
          <p:cNvSpPr txBox="1"/>
          <p:nvPr>
            <p:ph type="title"/>
          </p:nvPr>
        </p:nvSpPr>
        <p:spPr>
          <a:xfrm>
            <a:off x="311700" y="498922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Clase de complexitate</a:t>
            </a:r>
            <a:endParaRPr/>
          </a:p>
        </p:txBody>
      </p:sp>
      <p:sp>
        <p:nvSpPr>
          <p:cNvPr id="354" name="Google Shape;354;g1b6725fb06c_1_150"/>
          <p:cNvSpPr txBox="1"/>
          <p:nvPr>
            <p:ph idx="1" type="body"/>
          </p:nvPr>
        </p:nvSpPr>
        <p:spPr>
          <a:xfrm>
            <a:off x="311700" y="1037725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 sz="1800"/>
              <a:t>Fie f, g două funcții definite pe </a:t>
            </a:r>
            <a:r>
              <a:rPr lang="en" sz="2400"/>
              <a:t>ℤ</a:t>
            </a:r>
            <a:r>
              <a:rPr baseline="30000" lang="en" sz="1800"/>
              <a:t>+</a:t>
            </a:r>
            <a:r>
              <a:rPr lang="en" sz="1800"/>
              <a:t> </a:t>
            </a:r>
            <a:endParaRPr sz="18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b="1" lang="en" sz="1800"/>
              <a:t>Notații:</a:t>
            </a:r>
            <a:endParaRPr b="1"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 sz="1800"/>
              <a:t>O-&gt;O mare(margine superioară - </a:t>
            </a:r>
            <a:r>
              <a:rPr i="1" lang="en" sz="1800"/>
              <a:t>upper bound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 sz="1800"/>
              <a:t>Ω-&gt;Omega(margine inferioară - </a:t>
            </a:r>
            <a:r>
              <a:rPr i="1" lang="en" sz="1800"/>
              <a:t>lower bound</a:t>
            </a:r>
            <a:r>
              <a:rPr lang="en" sz="1800"/>
              <a:t>)</a:t>
            </a:r>
            <a:endParaRPr sz="1800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 sz="1800"/>
              <a:t>Θ-&gt;Teta(categorie constantă - </a:t>
            </a:r>
            <a:r>
              <a:rPr i="1" lang="en" sz="1800"/>
              <a:t>same order</a:t>
            </a:r>
            <a:r>
              <a:rPr lang="en" sz="1800"/>
              <a:t>)</a:t>
            </a:r>
            <a:endParaRPr sz="1800"/>
          </a:p>
        </p:txBody>
      </p:sp>
    </p:spTree>
  </p:cSld>
  <p:clrMapOvr>
    <a:masterClrMapping/>
  </p:clrMapOvr>
  <p:transition spd="slow">
    <p:push/>
  </p:transition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b6725fb06c_1_155"/>
          <p:cNvSpPr txBox="1"/>
          <p:nvPr>
            <p:ph type="title"/>
          </p:nvPr>
        </p:nvSpPr>
        <p:spPr>
          <a:xfrm>
            <a:off x="371173" y="469186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Big-O</a:t>
            </a:r>
            <a:endParaRPr/>
          </a:p>
        </p:txBody>
      </p:sp>
      <p:sp>
        <p:nvSpPr>
          <p:cNvPr id="360" name="Google Shape;360;g1b6725fb06c_1_155"/>
          <p:cNvSpPr txBox="1"/>
          <p:nvPr>
            <p:ph idx="1" type="body"/>
          </p:nvPr>
        </p:nvSpPr>
        <p:spPr>
          <a:xfrm>
            <a:off x="311700" y="1037725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O → mărginire superioară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Un algoritm care face 3*n operații este și O(n), dar și O(n</a:t>
            </a:r>
            <a:r>
              <a:rPr baseline="30000" lang="en">
                <a:latin typeface="Palatino Linotype"/>
                <a:ea typeface="Palatino Linotype"/>
                <a:cs typeface="Palatino Linotype"/>
                <a:sym typeface="Palatino Linotype"/>
              </a:rPr>
              <a:t>2</a:t>
            </a: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) și O(n!)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În general, vom vrea totuși marginea strânsă, care este de fapt Θ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f(n) = O(g(n)), dacă există constantele </a:t>
            </a:r>
            <a:r>
              <a:rPr i="1" lang="en">
                <a:latin typeface="Palatino Linotype"/>
                <a:ea typeface="Palatino Linotype"/>
                <a:cs typeface="Palatino Linotype"/>
                <a:sym typeface="Palatino Linotype"/>
              </a:rPr>
              <a:t>c</a:t>
            </a: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 și </a:t>
            </a:r>
            <a:r>
              <a:rPr i="1" lang="en">
                <a:latin typeface="Palatino Linotype"/>
                <a:ea typeface="Palatino Linotype"/>
                <a:cs typeface="Palatino Linotype"/>
                <a:sym typeface="Palatino Linotype"/>
              </a:rPr>
              <a:t>n</a:t>
            </a:r>
            <a:r>
              <a:rPr baseline="-25000" i="1" lang="en">
                <a:latin typeface="Palatino Linotype"/>
                <a:ea typeface="Palatino Linotype"/>
                <a:cs typeface="Palatino Linotype"/>
                <a:sym typeface="Palatino Linotype"/>
              </a:rPr>
              <a:t>0</a:t>
            </a: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 astfel încât  f(n) ≤ c * g(n) pentru n ≥ </a:t>
            </a:r>
            <a:r>
              <a:rPr i="1" lang="en">
                <a:latin typeface="Palatino Linotype"/>
                <a:ea typeface="Palatino Linotype"/>
                <a:cs typeface="Palatino Linotype"/>
                <a:sym typeface="Palatino Linotype"/>
              </a:rPr>
              <a:t>n</a:t>
            </a:r>
            <a:r>
              <a:rPr baseline="-25000" i="1" lang="en">
                <a:latin typeface="Palatino Linotype"/>
                <a:ea typeface="Palatino Linotype"/>
                <a:cs typeface="Palatino Linotype"/>
                <a:sym typeface="Palatino Linotype"/>
              </a:rPr>
              <a:t>0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1b6725fb06c_1_160"/>
          <p:cNvSpPr txBox="1"/>
          <p:nvPr>
            <p:ph type="title"/>
          </p:nvPr>
        </p:nvSpPr>
        <p:spPr>
          <a:xfrm>
            <a:off x="816250" y="179713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Big-O</a:t>
            </a:r>
            <a:endParaRPr/>
          </a:p>
        </p:txBody>
      </p:sp>
      <p:sp>
        <p:nvSpPr>
          <p:cNvPr id="366" name="Google Shape;366;g1b6725fb06c_1_160"/>
          <p:cNvSpPr txBox="1"/>
          <p:nvPr>
            <p:ph idx="1" type="body"/>
          </p:nvPr>
        </p:nvSpPr>
        <p:spPr>
          <a:xfrm>
            <a:off x="192700" y="831350"/>
            <a:ext cx="87972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Palatino Linotype"/>
              <a:buNone/>
            </a:pPr>
            <a:r>
              <a:rPr b="1" lang="en" sz="1600">
                <a:solidFill>
                  <a:srgbClr val="4A86E8"/>
                </a:solidFill>
              </a:rPr>
              <a:t>Ilustrare grafică.</a:t>
            </a:r>
            <a:r>
              <a:rPr lang="en" sz="1600"/>
              <a:t> </a:t>
            </a:r>
            <a:r>
              <a:rPr b="1" lang="en" sz="1600"/>
              <a:t>Pentru valori mari ale lui n</a:t>
            </a:r>
            <a:r>
              <a:rPr lang="en" sz="1600"/>
              <a:t>, f(n) este mărginită superior de c*g(n), c &gt; 0</a:t>
            </a:r>
            <a:endParaRPr sz="1600"/>
          </a:p>
        </p:txBody>
      </p:sp>
      <p:grpSp>
        <p:nvGrpSpPr>
          <p:cNvPr id="367" name="Google Shape;367;g1b6725fb06c_1_160"/>
          <p:cNvGrpSpPr/>
          <p:nvPr/>
        </p:nvGrpSpPr>
        <p:grpSpPr>
          <a:xfrm>
            <a:off x="656669" y="1237626"/>
            <a:ext cx="7830662" cy="3747999"/>
            <a:chOff x="612200" y="1279625"/>
            <a:chExt cx="7830662" cy="3747999"/>
          </a:xfrm>
        </p:grpSpPr>
        <p:grpSp>
          <p:nvGrpSpPr>
            <p:cNvPr id="368" name="Google Shape;368;g1b6725fb06c_1_160"/>
            <p:cNvGrpSpPr/>
            <p:nvPr/>
          </p:nvGrpSpPr>
          <p:grpSpPr>
            <a:xfrm>
              <a:off x="612200" y="1279625"/>
              <a:ext cx="7830662" cy="3747999"/>
              <a:chOff x="502800" y="1249975"/>
              <a:chExt cx="7830662" cy="3747999"/>
            </a:xfrm>
          </p:grpSpPr>
          <p:pic>
            <p:nvPicPr>
              <p:cNvPr id="369" name="Google Shape;369;g1b6725fb06c_1_16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502800" y="1249975"/>
                <a:ext cx="5641249" cy="3747999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292100" rotWithShape="0" algn="tl" dir="2700000" dist="139700">
                  <a:srgbClr val="333333">
                    <a:alpha val="64705"/>
                  </a:srgbClr>
                </a:outerShdw>
              </a:effectLst>
            </p:spPr>
          </p:pic>
          <p:sp>
            <p:nvSpPr>
              <p:cNvPr id="370" name="Google Shape;370;g1b6725fb06c_1_160"/>
              <p:cNvSpPr txBox="1"/>
              <p:nvPr/>
            </p:nvSpPr>
            <p:spPr>
              <a:xfrm>
                <a:off x="880918" y="3298681"/>
                <a:ext cx="2107800" cy="831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Open Sans"/>
                  <a:buNone/>
                </a:pPr>
                <a:r>
                  <a:rPr lang="en" sz="1800">
                    <a:latin typeface="Open Sans"/>
                    <a:ea typeface="Open Sans"/>
                    <a:cs typeface="Open Sans"/>
                    <a:sym typeface="Open Sans"/>
                  </a:rPr>
                  <a:t>Nu are importanță comportarea pentru valori mici ale lui n</a:t>
                </a:r>
                <a:endParaRPr sz="18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71" name="Google Shape;371;g1b6725fb06c_1_160"/>
              <p:cNvSpPr txBox="1"/>
              <p:nvPr/>
            </p:nvSpPr>
            <p:spPr>
              <a:xfrm>
                <a:off x="3431450" y="1988575"/>
                <a:ext cx="15357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verage"/>
                  <a:buNone/>
                </a:pPr>
                <a:r>
                  <a:rPr lang="en" sz="1800">
                    <a:latin typeface="Average"/>
                    <a:ea typeface="Average"/>
                    <a:cs typeface="Average"/>
                    <a:sym typeface="Average"/>
                  </a:rPr>
                  <a:t>f(n) ≤ c*g(n)</a:t>
                </a:r>
                <a:endParaRPr sz="1800"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372" name="Google Shape;372;g1b6725fb06c_1_160"/>
              <p:cNvSpPr txBox="1"/>
              <p:nvPr/>
            </p:nvSpPr>
            <p:spPr>
              <a:xfrm>
                <a:off x="6144062" y="1322481"/>
                <a:ext cx="14076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1155CC"/>
                  </a:buClr>
                  <a:buSzPts val="1800"/>
                  <a:buFont typeface="Average"/>
                  <a:buNone/>
                </a:pPr>
                <a:r>
                  <a:rPr lang="en" sz="1800">
                    <a:solidFill>
                      <a:srgbClr val="1155CC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c*g(n) = n</a:t>
                </a:r>
                <a:r>
                  <a:rPr baseline="30000" lang="en" sz="1800">
                    <a:solidFill>
                      <a:srgbClr val="1155CC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2</a:t>
                </a:r>
                <a:endParaRPr baseline="30000" sz="1800">
                  <a:solidFill>
                    <a:srgbClr val="1155CC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373" name="Google Shape;373;g1b6725fb06c_1_160"/>
              <p:cNvSpPr txBox="1"/>
              <p:nvPr/>
            </p:nvSpPr>
            <p:spPr>
              <a:xfrm>
                <a:off x="6144062" y="2836968"/>
                <a:ext cx="2189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800"/>
                  <a:buFont typeface="Average"/>
                  <a:buNone/>
                </a:pPr>
                <a:r>
                  <a:rPr lang="en" sz="1800">
                    <a:solidFill>
                      <a:srgbClr val="CC0000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f(n) = 10n*ln(n) + 5</a:t>
                </a:r>
                <a:endParaRPr sz="1800">
                  <a:solidFill>
                    <a:srgbClr val="CC0000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  <p:sp>
          <p:nvSpPr>
            <p:cNvPr id="374" name="Google Shape;374;g1b6725fb06c_1_160"/>
            <p:cNvSpPr txBox="1"/>
            <p:nvPr/>
          </p:nvSpPr>
          <p:spPr>
            <a:xfrm>
              <a:off x="5195375" y="4249250"/>
              <a:ext cx="770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B5394"/>
                </a:buClr>
                <a:buSzPts val="1800"/>
                <a:buFont typeface="Open Sans"/>
                <a:buNone/>
              </a:pPr>
              <a:r>
                <a:rPr b="1" lang="en" sz="1800">
                  <a:solidFill>
                    <a:srgbClr val="0B5394"/>
                  </a:solidFill>
                  <a:latin typeface="Open Sans"/>
                  <a:ea typeface="Open Sans"/>
                  <a:cs typeface="Open Sans"/>
                  <a:sym typeface="Open Sans"/>
                </a:rPr>
                <a:t>O(n</a:t>
              </a:r>
              <a:r>
                <a:rPr b="1" baseline="30000" lang="en" sz="1800">
                  <a:solidFill>
                    <a:srgbClr val="0B5394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r>
                <a:rPr b="1" lang="en" sz="1800">
                  <a:solidFill>
                    <a:srgbClr val="0B5394"/>
                  </a:solidFill>
                  <a:latin typeface="Open Sans"/>
                  <a:ea typeface="Open Sans"/>
                  <a:cs typeface="Open Sans"/>
                  <a:sym typeface="Open Sans"/>
                </a:rPr>
                <a:t>)</a:t>
              </a:r>
              <a:endParaRPr b="1" sz="1800">
                <a:solidFill>
                  <a:srgbClr val="0B5394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/>
          <p:nvPr>
            <p:ph type="title"/>
          </p:nvPr>
        </p:nvSpPr>
        <p:spPr>
          <a:xfrm>
            <a:off x="460383" y="417147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333"/>
              <a:buFont typeface="Calibri"/>
              <a:buNone/>
            </a:pPr>
            <a:r>
              <a:rPr lang="en"/>
              <a:t>Overview al materiei</a:t>
            </a:r>
            <a:endParaRPr/>
          </a:p>
        </p:txBody>
      </p:sp>
      <p:sp>
        <p:nvSpPr>
          <p:cNvPr id="82" name="Google Shape;82;p8"/>
          <p:cNvSpPr txBox="1"/>
          <p:nvPr>
            <p:ph idx="1" type="body"/>
          </p:nvPr>
        </p:nvSpPr>
        <p:spPr>
          <a:xfrm>
            <a:off x="311700" y="1037725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300"/>
              <a:buFont typeface="Arial"/>
              <a:buChar char="●"/>
            </a:pPr>
            <a:r>
              <a:rPr lang="en" sz="1300">
                <a:latin typeface="Palatino Linotype"/>
                <a:ea typeface="Palatino Linotype"/>
                <a:cs typeface="Palatino Linotype"/>
                <a:sym typeface="Palatino Linotype"/>
              </a:rPr>
              <a:t>Curs 1-2 Sortări/Căutare binară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Palatino Linotype"/>
                <a:ea typeface="Palatino Linotype"/>
                <a:cs typeface="Palatino Linotype"/>
                <a:sym typeface="Palatino Linotype"/>
              </a:rPr>
              <a:t>count sort, radix sort, quick sort, merge sort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300"/>
              <a:buFont typeface="Arial"/>
              <a:buChar char="●"/>
            </a:pPr>
            <a:r>
              <a:rPr lang="en" sz="1300">
                <a:latin typeface="Palatino Linotype"/>
                <a:ea typeface="Palatino Linotype"/>
                <a:cs typeface="Palatino Linotype"/>
                <a:sym typeface="Palatino Linotype"/>
              </a:rPr>
              <a:t>Curs 3 Vectori/Liste înlănțuite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Palatino Linotype"/>
                <a:ea typeface="Palatino Linotype"/>
                <a:cs typeface="Palatino Linotype"/>
                <a:sym typeface="Palatino Linotype"/>
              </a:rPr>
              <a:t>Cozi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Palatino Linotype"/>
                <a:ea typeface="Palatino Linotype"/>
                <a:cs typeface="Palatino Linotype"/>
                <a:sym typeface="Palatino Linotype"/>
              </a:rPr>
              <a:t>Stive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Arial"/>
              <a:buChar char="○"/>
            </a:pPr>
            <a:r>
              <a:rPr lang="en" sz="1300">
                <a:latin typeface="Palatino Linotype"/>
                <a:ea typeface="Palatino Linotype"/>
                <a:cs typeface="Palatino Linotype"/>
                <a:sym typeface="Palatino Linotype"/>
              </a:rPr>
              <a:t>Deque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300"/>
              <a:buFont typeface="Arial"/>
              <a:buChar char="●"/>
            </a:pPr>
            <a:r>
              <a:rPr lang="en" sz="1300">
                <a:latin typeface="Palatino Linotype"/>
                <a:ea typeface="Palatino Linotype"/>
                <a:cs typeface="Palatino Linotype"/>
                <a:sym typeface="Palatino Linotype"/>
              </a:rPr>
              <a:t>Curs 4 Heapuri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300"/>
              <a:buFont typeface="Arial"/>
              <a:buChar char="●"/>
            </a:pPr>
            <a:r>
              <a:rPr lang="en" sz="1300">
                <a:latin typeface="Palatino Linotype"/>
                <a:ea typeface="Palatino Linotype"/>
                <a:cs typeface="Palatino Linotype"/>
                <a:sym typeface="Palatino Linotype"/>
              </a:rPr>
              <a:t>Curs 5 Heapuri binomiale - fibonacci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300"/>
              <a:buFont typeface="Arial"/>
              <a:buChar char="●"/>
            </a:pPr>
            <a:r>
              <a:rPr lang="en" sz="1300">
                <a:latin typeface="Palatino Linotype"/>
                <a:ea typeface="Palatino Linotype"/>
                <a:cs typeface="Palatino Linotype"/>
                <a:sym typeface="Palatino Linotype"/>
              </a:rPr>
              <a:t>Curs 6 Huffman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300"/>
              <a:buFont typeface="Arial"/>
              <a:buChar char="●"/>
            </a:pPr>
            <a:r>
              <a:rPr lang="en" sz="1300">
                <a:latin typeface="Palatino Linotype"/>
                <a:ea typeface="Palatino Linotype"/>
                <a:cs typeface="Palatino Linotype"/>
                <a:sym typeface="Palatino Linotype"/>
              </a:rPr>
              <a:t>Curs 7 Arbori binari de căutare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300"/>
              <a:buFont typeface="Arial"/>
              <a:buChar char="●"/>
            </a:pPr>
            <a:r>
              <a:rPr lang="en" sz="1300">
                <a:latin typeface="Palatino Linotype"/>
                <a:ea typeface="Palatino Linotype"/>
                <a:cs typeface="Palatino Linotype"/>
                <a:sym typeface="Palatino Linotype"/>
              </a:rPr>
              <a:t>Curs 8 AVL / Red black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300"/>
              <a:buFont typeface="Arial"/>
              <a:buChar char="●"/>
            </a:pPr>
            <a:r>
              <a:rPr lang="en" sz="1300">
                <a:latin typeface="Palatino Linotype"/>
                <a:ea typeface="Palatino Linotype"/>
                <a:cs typeface="Palatino Linotype"/>
                <a:sym typeface="Palatino Linotype"/>
              </a:rPr>
              <a:t>Curs 9 Skip Lists / Treaps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300"/>
              <a:buFont typeface="Arial"/>
              <a:buChar char="●"/>
            </a:pPr>
            <a:r>
              <a:rPr lang="en" sz="1300">
                <a:latin typeface="Palatino Linotype"/>
                <a:ea typeface="Palatino Linotype"/>
                <a:cs typeface="Palatino Linotype"/>
                <a:sym typeface="Palatino Linotype"/>
              </a:rPr>
              <a:t>Curs 10 Arbori de intervale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300"/>
              <a:buFont typeface="Arial"/>
              <a:buChar char="●"/>
            </a:pPr>
            <a:r>
              <a:rPr lang="en" sz="1300">
                <a:latin typeface="Palatino Linotype"/>
                <a:ea typeface="Palatino Linotype"/>
                <a:cs typeface="Palatino Linotype"/>
                <a:sym typeface="Palatino Linotype"/>
              </a:rPr>
              <a:t>Curs 11 RMQ &amp; LCA &amp; LA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300"/>
              <a:buFont typeface="Arial"/>
              <a:buChar char="●"/>
            </a:pPr>
            <a:r>
              <a:rPr lang="en" sz="1300">
                <a:latin typeface="Palatino Linotype"/>
                <a:ea typeface="Palatino Linotype"/>
                <a:cs typeface="Palatino Linotype"/>
                <a:sym typeface="Palatino Linotype"/>
              </a:rPr>
              <a:t>Curs 12-13 Hashuri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300"/>
              <a:buFont typeface="Arial"/>
              <a:buChar char="●"/>
            </a:pPr>
            <a:r>
              <a:rPr lang="en" sz="1300">
                <a:latin typeface="Palatino Linotype"/>
                <a:ea typeface="Palatino Linotype"/>
                <a:cs typeface="Palatino Linotype"/>
                <a:sym typeface="Palatino Linotype"/>
              </a:rPr>
              <a:t>Curs 14  Tries / Suffix trees ?</a:t>
            </a:r>
            <a:endParaRPr sz="13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b6725fb06c_1_173"/>
          <p:cNvSpPr txBox="1"/>
          <p:nvPr>
            <p:ph type="title"/>
          </p:nvPr>
        </p:nvSpPr>
        <p:spPr>
          <a:xfrm>
            <a:off x="512422" y="43945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Big-Ω</a:t>
            </a:r>
            <a:endParaRPr/>
          </a:p>
        </p:txBody>
      </p:sp>
      <p:sp>
        <p:nvSpPr>
          <p:cNvPr id="380" name="Google Shape;380;g1b6725fb06c_1_173"/>
          <p:cNvSpPr txBox="1"/>
          <p:nvPr>
            <p:ph idx="1" type="body"/>
          </p:nvPr>
        </p:nvSpPr>
        <p:spPr>
          <a:xfrm>
            <a:off x="311700" y="1037725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Ω → mărginire inferioară</a:t>
            </a:r>
            <a:endParaRPr sz="2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 sz="2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f(n) = Ω(g(n)), dacă există constantele </a:t>
            </a:r>
            <a:r>
              <a:rPr i="1"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c</a:t>
            </a:r>
            <a:r>
              <a:rPr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 și </a:t>
            </a:r>
            <a:r>
              <a:rPr i="1"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n</a:t>
            </a:r>
            <a:r>
              <a:rPr baseline="-25000" i="1"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0</a:t>
            </a:r>
            <a:r>
              <a:rPr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 astfel încât  f(n) ≥ c * g(n) pentru n ≥ </a:t>
            </a:r>
            <a:r>
              <a:rPr i="1"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n</a:t>
            </a:r>
            <a:r>
              <a:rPr baseline="-25000" i="1"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0</a:t>
            </a:r>
            <a:endParaRPr sz="2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1b6725fb06c_1_178"/>
          <p:cNvSpPr txBox="1"/>
          <p:nvPr>
            <p:ph type="title"/>
          </p:nvPr>
        </p:nvSpPr>
        <p:spPr>
          <a:xfrm>
            <a:off x="927675" y="147962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Big-Ω</a:t>
            </a:r>
            <a:endParaRPr/>
          </a:p>
        </p:txBody>
      </p:sp>
      <p:sp>
        <p:nvSpPr>
          <p:cNvPr id="386" name="Google Shape;386;g1b6725fb06c_1_178"/>
          <p:cNvSpPr txBox="1"/>
          <p:nvPr>
            <p:ph idx="1" type="body"/>
          </p:nvPr>
        </p:nvSpPr>
        <p:spPr>
          <a:xfrm>
            <a:off x="222350" y="831350"/>
            <a:ext cx="87603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Palatino Linotype"/>
              <a:buNone/>
            </a:pPr>
            <a:r>
              <a:rPr b="1" lang="en" sz="1600">
                <a:solidFill>
                  <a:srgbClr val="4A86E8"/>
                </a:solidFill>
              </a:rPr>
              <a:t>Ilustrare grafică.</a:t>
            </a:r>
            <a:r>
              <a:rPr lang="en" sz="1600"/>
              <a:t> </a:t>
            </a:r>
            <a:r>
              <a:rPr b="1" lang="en" sz="1600"/>
              <a:t>Pentru valori mari ale lui n</a:t>
            </a:r>
            <a:r>
              <a:rPr lang="en" sz="1600"/>
              <a:t>,  f(n) este mărginită inferior de c*g(n), c &gt; 0</a:t>
            </a:r>
            <a:endParaRPr sz="1600"/>
          </a:p>
        </p:txBody>
      </p:sp>
      <p:grpSp>
        <p:nvGrpSpPr>
          <p:cNvPr id="387" name="Google Shape;387;g1b6725fb06c_1_178"/>
          <p:cNvGrpSpPr/>
          <p:nvPr/>
        </p:nvGrpSpPr>
        <p:grpSpPr>
          <a:xfrm>
            <a:off x="824025" y="1345625"/>
            <a:ext cx="7495962" cy="3555924"/>
            <a:chOff x="422450" y="1375275"/>
            <a:chExt cx="7495962" cy="3555924"/>
          </a:xfrm>
        </p:grpSpPr>
        <p:pic>
          <p:nvPicPr>
            <p:cNvPr id="388" name="Google Shape;388;g1b6725fb06c_1_17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2450" y="1375275"/>
              <a:ext cx="5306551" cy="3555924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  <p:grpSp>
          <p:nvGrpSpPr>
            <p:cNvPr id="389" name="Google Shape;389;g1b6725fb06c_1_178"/>
            <p:cNvGrpSpPr/>
            <p:nvPr/>
          </p:nvGrpSpPr>
          <p:grpSpPr>
            <a:xfrm>
              <a:off x="784325" y="1451043"/>
              <a:ext cx="7134087" cy="2378694"/>
              <a:chOff x="674925" y="1421393"/>
              <a:chExt cx="7134087" cy="2378694"/>
            </a:xfrm>
          </p:grpSpPr>
          <p:sp>
            <p:nvSpPr>
              <p:cNvPr id="390" name="Google Shape;390;g1b6725fb06c_1_178"/>
              <p:cNvSpPr txBox="1"/>
              <p:nvPr/>
            </p:nvSpPr>
            <p:spPr>
              <a:xfrm rot="-5400000">
                <a:off x="-30075" y="2694887"/>
                <a:ext cx="18102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Open Sans"/>
                  <a:buNone/>
                </a:pPr>
                <a:r>
                  <a:rPr lang="en" sz="1800">
                    <a:latin typeface="Open Sans"/>
                    <a:ea typeface="Open Sans"/>
                    <a:cs typeface="Open Sans"/>
                    <a:sym typeface="Open Sans"/>
                  </a:rPr>
                  <a:t>Nu are importanță</a:t>
                </a:r>
                <a:endParaRPr sz="1800"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91" name="Google Shape;391;g1b6725fb06c_1_178"/>
              <p:cNvSpPr txBox="1"/>
              <p:nvPr/>
            </p:nvSpPr>
            <p:spPr>
              <a:xfrm>
                <a:off x="2198475" y="1766225"/>
                <a:ext cx="15357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SzPts val="1800"/>
                  <a:buFont typeface="Average"/>
                  <a:buNone/>
                </a:pPr>
                <a:r>
                  <a:rPr lang="en" sz="1800">
                    <a:latin typeface="Average"/>
                    <a:ea typeface="Average"/>
                    <a:cs typeface="Average"/>
                    <a:sym typeface="Average"/>
                  </a:rPr>
                  <a:t>c*g(n) ≤ f(n) </a:t>
                </a:r>
                <a:endParaRPr sz="1800"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392" name="Google Shape;392;g1b6725fb06c_1_178"/>
              <p:cNvSpPr txBox="1"/>
              <p:nvPr/>
            </p:nvSpPr>
            <p:spPr>
              <a:xfrm>
                <a:off x="5619598" y="3056750"/>
                <a:ext cx="16749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04C200"/>
                  </a:buClr>
                  <a:buSzPts val="1800"/>
                  <a:buFont typeface="Average"/>
                  <a:buNone/>
                </a:pPr>
                <a:r>
                  <a:rPr lang="en" sz="1800">
                    <a:solidFill>
                      <a:srgbClr val="04C200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c*g(n) = 20n</a:t>
                </a:r>
                <a:endParaRPr baseline="30000" sz="1800">
                  <a:solidFill>
                    <a:srgbClr val="04C200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  <p:sp>
            <p:nvSpPr>
              <p:cNvPr id="393" name="Google Shape;393;g1b6725fb06c_1_178"/>
              <p:cNvSpPr txBox="1"/>
              <p:nvPr/>
            </p:nvSpPr>
            <p:spPr>
              <a:xfrm>
                <a:off x="5619612" y="1421393"/>
                <a:ext cx="2189400" cy="46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Clr>
                    <a:srgbClr val="CC0000"/>
                  </a:buClr>
                  <a:buSzPts val="1800"/>
                  <a:buFont typeface="Average"/>
                  <a:buNone/>
                </a:pPr>
                <a:r>
                  <a:rPr lang="en" sz="1800">
                    <a:solidFill>
                      <a:srgbClr val="CC0000"/>
                    </a:solidFill>
                    <a:latin typeface="Average"/>
                    <a:ea typeface="Average"/>
                    <a:cs typeface="Average"/>
                    <a:sym typeface="Average"/>
                  </a:rPr>
                  <a:t>f(n) = 10n*ln(n) + 5</a:t>
                </a:r>
                <a:endParaRPr sz="1800">
                  <a:solidFill>
                    <a:srgbClr val="CC0000"/>
                  </a:solidFill>
                  <a:latin typeface="Average"/>
                  <a:ea typeface="Average"/>
                  <a:cs typeface="Average"/>
                  <a:sym typeface="Average"/>
                </a:endParaRPr>
              </a:p>
            </p:txBody>
          </p:sp>
        </p:grpSp>
      </p:grpSp>
      <p:sp>
        <p:nvSpPr>
          <p:cNvPr id="394" name="Google Shape;394;g1b6725fb06c_1_178"/>
          <p:cNvSpPr txBox="1"/>
          <p:nvPr/>
        </p:nvSpPr>
        <p:spPr>
          <a:xfrm>
            <a:off x="5187975" y="4206875"/>
            <a:ext cx="77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Open Sans"/>
              <a:buNone/>
            </a:pPr>
            <a:r>
              <a:rPr b="1" lang="en" sz="1800">
                <a:solidFill>
                  <a:schemeClr val="accent5"/>
                </a:solidFill>
                <a:latin typeface="Open Sans"/>
                <a:ea typeface="Open Sans"/>
                <a:cs typeface="Open Sans"/>
                <a:sym typeface="Open Sans"/>
              </a:rPr>
              <a:t>Ω(n)</a:t>
            </a:r>
            <a:endParaRPr b="1" sz="1800">
              <a:solidFill>
                <a:schemeClr val="accent5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1b6725fb06c_1_191"/>
          <p:cNvSpPr txBox="1"/>
          <p:nvPr>
            <p:ph type="title"/>
          </p:nvPr>
        </p:nvSpPr>
        <p:spPr>
          <a:xfrm>
            <a:off x="817222" y="2261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Big-Θ</a:t>
            </a:r>
            <a:endParaRPr/>
          </a:p>
        </p:txBody>
      </p:sp>
      <p:sp>
        <p:nvSpPr>
          <p:cNvPr id="400" name="Google Shape;400;g1b6725fb06c_1_191"/>
          <p:cNvSpPr txBox="1"/>
          <p:nvPr>
            <p:ph idx="1" type="body"/>
          </p:nvPr>
        </p:nvSpPr>
        <p:spPr>
          <a:xfrm>
            <a:off x="311700" y="1037725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 sz="2000">
                <a:latin typeface="Palatino Linotype"/>
                <a:ea typeface="Palatino Linotype"/>
                <a:cs typeface="Palatino Linotype"/>
                <a:sym typeface="Palatino Linotype"/>
              </a:rPr>
              <a:t>Θ → mărginire dublă (si inferioară și superioară)</a:t>
            </a:r>
            <a:endParaRPr sz="20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>
              <a:latin typeface="Average"/>
              <a:ea typeface="Average"/>
              <a:cs typeface="Average"/>
              <a:sym typeface="Average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b6725fb06c_1_196"/>
          <p:cNvSpPr txBox="1"/>
          <p:nvPr>
            <p:ph type="title"/>
          </p:nvPr>
        </p:nvSpPr>
        <p:spPr>
          <a:xfrm>
            <a:off x="884129" y="1341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Big-Θ</a:t>
            </a:r>
            <a:endParaRPr/>
          </a:p>
        </p:txBody>
      </p:sp>
      <p:sp>
        <p:nvSpPr>
          <p:cNvPr id="406" name="Google Shape;406;g1b6725fb06c_1_196"/>
          <p:cNvSpPr txBox="1"/>
          <p:nvPr>
            <p:ph idx="1" type="body"/>
          </p:nvPr>
        </p:nvSpPr>
        <p:spPr>
          <a:xfrm>
            <a:off x="222350" y="831350"/>
            <a:ext cx="87603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A86E8"/>
              </a:buClr>
              <a:buSzPts val="1800"/>
              <a:buFont typeface="Palatino Linotype"/>
              <a:buNone/>
            </a:pPr>
            <a:r>
              <a:rPr b="1" lang="en" sz="1600">
                <a:solidFill>
                  <a:srgbClr val="4A86E8"/>
                </a:solidFill>
              </a:rPr>
              <a:t>Ilustrare grafică.</a:t>
            </a:r>
            <a:r>
              <a:rPr lang="en" sz="1600"/>
              <a:t> </a:t>
            </a:r>
            <a:r>
              <a:rPr b="1" lang="en" sz="1600"/>
              <a:t>Pentru valori mari ale lui n</a:t>
            </a:r>
            <a:r>
              <a:rPr lang="en" sz="1600"/>
              <a:t>,  f(n) este mărginită atât inferior cât și superior de c</a:t>
            </a:r>
            <a:r>
              <a:rPr baseline="-25000" lang="en" sz="1600"/>
              <a:t>1</a:t>
            </a:r>
            <a:r>
              <a:rPr lang="en" sz="1600"/>
              <a:t>*g(n), respectiv c</a:t>
            </a:r>
            <a:r>
              <a:rPr baseline="-25000" lang="en" sz="1600"/>
              <a:t>2</a:t>
            </a:r>
            <a:r>
              <a:rPr lang="en" sz="1600"/>
              <a:t>*g(n), c</a:t>
            </a:r>
            <a:r>
              <a:rPr baseline="-25000" lang="en" sz="1600"/>
              <a:t>1</a:t>
            </a:r>
            <a:r>
              <a:rPr lang="en" sz="1600"/>
              <a:t>,c</a:t>
            </a:r>
            <a:r>
              <a:rPr baseline="-25000" lang="en" sz="1600"/>
              <a:t>2</a:t>
            </a:r>
            <a:r>
              <a:rPr lang="en" sz="1600"/>
              <a:t> &gt; 0</a:t>
            </a:r>
            <a:endParaRPr sz="1600"/>
          </a:p>
        </p:txBody>
      </p:sp>
      <p:grpSp>
        <p:nvGrpSpPr>
          <p:cNvPr id="407" name="Google Shape;407;g1b6725fb06c_1_196"/>
          <p:cNvGrpSpPr/>
          <p:nvPr/>
        </p:nvGrpSpPr>
        <p:grpSpPr>
          <a:xfrm>
            <a:off x="420850" y="1510275"/>
            <a:ext cx="8198620" cy="3470175"/>
            <a:chOff x="420850" y="1510275"/>
            <a:chExt cx="8198620" cy="3470175"/>
          </a:xfrm>
        </p:grpSpPr>
        <p:pic>
          <p:nvPicPr>
            <p:cNvPr id="408" name="Google Shape;408;g1b6725fb06c_1_19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20850" y="1510275"/>
              <a:ext cx="5085826" cy="3470175"/>
            </a:xfrm>
            <a:prstGeom prst="rect">
              <a:avLst/>
            </a:prstGeom>
            <a:noFill/>
            <a:ln>
              <a:noFill/>
            </a:ln>
            <a:effectLst>
              <a:outerShdw blurRad="292100" rotWithShape="0" algn="tl" dir="2700000" dist="139700">
                <a:srgbClr val="333333">
                  <a:alpha val="64705"/>
                </a:srgbClr>
              </a:outerShdw>
            </a:effectLst>
          </p:spPr>
        </p:pic>
        <p:sp>
          <p:nvSpPr>
            <p:cNvPr id="409" name="Google Shape;409;g1b6725fb06c_1_196"/>
            <p:cNvSpPr txBox="1"/>
            <p:nvPr/>
          </p:nvSpPr>
          <p:spPr>
            <a:xfrm>
              <a:off x="699225" y="2916500"/>
              <a:ext cx="1761300" cy="104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800"/>
                <a:buFont typeface="Open Sans"/>
                <a:buNone/>
              </a:pPr>
              <a:r>
                <a:rPr lang="en" sz="1800">
                  <a:latin typeface="Open Sans"/>
                  <a:ea typeface="Open Sans"/>
                  <a:cs typeface="Open Sans"/>
                  <a:sym typeface="Open Sans"/>
                </a:rPr>
                <a:t>Nu are importanță comportarea pentru valori mici ale lui n</a:t>
              </a:r>
              <a:endParaRPr sz="1800"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10" name="Google Shape;410;g1b6725fb06c_1_196"/>
            <p:cNvSpPr txBox="1"/>
            <p:nvPr/>
          </p:nvSpPr>
          <p:spPr>
            <a:xfrm>
              <a:off x="2460525" y="1847775"/>
              <a:ext cx="24252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SzPts val="1600"/>
                <a:buFont typeface="Open Sans"/>
                <a:buNone/>
              </a:pPr>
              <a:r>
                <a:rPr lang="en" sz="1600">
                  <a:latin typeface="Open Sans"/>
                  <a:ea typeface="Open Sans"/>
                  <a:cs typeface="Open Sans"/>
                  <a:sym typeface="Open Sans"/>
                </a:rPr>
                <a:t>c</a:t>
              </a:r>
              <a:r>
                <a:rPr baseline="-25000" lang="en" sz="1600">
                  <a:latin typeface="Open Sans"/>
                  <a:ea typeface="Open Sans"/>
                  <a:cs typeface="Open Sans"/>
                  <a:sym typeface="Open Sans"/>
                </a:rPr>
                <a:t>1</a:t>
              </a:r>
              <a:r>
                <a:rPr lang="en" sz="1600">
                  <a:latin typeface="Open Sans"/>
                  <a:ea typeface="Open Sans"/>
                  <a:cs typeface="Open Sans"/>
                  <a:sym typeface="Open Sans"/>
                </a:rPr>
                <a:t>*g(n) </a:t>
              </a:r>
              <a:r>
                <a:rPr lang="en" sz="1800">
                  <a:latin typeface="Average"/>
                  <a:ea typeface="Average"/>
                  <a:cs typeface="Average"/>
                  <a:sym typeface="Average"/>
                </a:rPr>
                <a:t>≤</a:t>
              </a:r>
              <a:r>
                <a:rPr lang="en" sz="1600">
                  <a:latin typeface="Open Sans"/>
                  <a:ea typeface="Open Sans"/>
                  <a:cs typeface="Open Sans"/>
                  <a:sym typeface="Open Sans"/>
                </a:rPr>
                <a:t> f</a:t>
              </a:r>
              <a:r>
                <a:rPr lang="en" sz="1800">
                  <a:latin typeface="Average"/>
                  <a:ea typeface="Average"/>
                  <a:cs typeface="Average"/>
                  <a:sym typeface="Average"/>
                </a:rPr>
                <a:t>(n) ≤ c</a:t>
              </a:r>
              <a:r>
                <a:rPr baseline="-25000" lang="en" sz="1800">
                  <a:latin typeface="Average"/>
                  <a:ea typeface="Average"/>
                  <a:cs typeface="Average"/>
                  <a:sym typeface="Average"/>
                </a:rPr>
                <a:t>2</a:t>
              </a:r>
              <a:r>
                <a:rPr lang="en" sz="1800">
                  <a:latin typeface="Average"/>
                  <a:ea typeface="Average"/>
                  <a:cs typeface="Average"/>
                  <a:sym typeface="Average"/>
                </a:rPr>
                <a:t>*g(n)</a:t>
              </a:r>
              <a:endParaRPr sz="18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11" name="Google Shape;411;g1b6725fb06c_1_196"/>
            <p:cNvSpPr txBox="1"/>
            <p:nvPr/>
          </p:nvSpPr>
          <p:spPr>
            <a:xfrm>
              <a:off x="5506666" y="1589275"/>
              <a:ext cx="2460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1155CC"/>
                </a:buClr>
                <a:buSzPts val="1800"/>
                <a:buFont typeface="Average"/>
                <a:buNone/>
              </a:pPr>
              <a:r>
                <a:rPr lang="en" sz="1800">
                  <a:solidFill>
                    <a:srgbClr val="1155CC"/>
                  </a:solidFill>
                  <a:latin typeface="Average"/>
                  <a:ea typeface="Average"/>
                  <a:cs typeface="Average"/>
                  <a:sym typeface="Average"/>
                </a:rPr>
                <a:t>c</a:t>
              </a:r>
              <a:r>
                <a:rPr baseline="-25000" lang="en" sz="1800">
                  <a:solidFill>
                    <a:srgbClr val="1155CC"/>
                  </a:solidFill>
                  <a:latin typeface="Average"/>
                  <a:ea typeface="Average"/>
                  <a:cs typeface="Average"/>
                  <a:sym typeface="Average"/>
                </a:rPr>
                <a:t>2</a:t>
              </a:r>
              <a:r>
                <a:rPr lang="en" sz="1800">
                  <a:solidFill>
                    <a:srgbClr val="1155CC"/>
                  </a:solidFill>
                  <a:latin typeface="Average"/>
                  <a:ea typeface="Average"/>
                  <a:cs typeface="Average"/>
                  <a:sym typeface="Average"/>
                </a:rPr>
                <a:t>*g(n) = 2n</a:t>
              </a:r>
              <a:r>
                <a:rPr baseline="30000" lang="en" sz="1800">
                  <a:solidFill>
                    <a:srgbClr val="1155CC"/>
                  </a:solidFill>
                  <a:latin typeface="Average"/>
                  <a:ea typeface="Average"/>
                  <a:cs typeface="Average"/>
                  <a:sym typeface="Average"/>
                </a:rPr>
                <a:t>2</a:t>
              </a:r>
              <a:endParaRPr baseline="30000" sz="1800">
                <a:solidFill>
                  <a:srgbClr val="1155CC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12" name="Google Shape;412;g1b6725fb06c_1_196"/>
            <p:cNvSpPr txBox="1"/>
            <p:nvPr/>
          </p:nvSpPr>
          <p:spPr>
            <a:xfrm>
              <a:off x="5506670" y="2392300"/>
              <a:ext cx="3112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Average"/>
                <a:buNone/>
              </a:pPr>
              <a:r>
                <a:rPr lang="en" sz="1800">
                  <a:solidFill>
                    <a:srgbClr val="CC0000"/>
                  </a:solidFill>
                  <a:latin typeface="Average"/>
                  <a:ea typeface="Average"/>
                  <a:cs typeface="Average"/>
                  <a:sym typeface="Average"/>
                </a:rPr>
                <a:t>f(n) = n</a:t>
              </a:r>
              <a:r>
                <a:rPr baseline="30000" lang="en" sz="1800">
                  <a:solidFill>
                    <a:srgbClr val="CC0000"/>
                  </a:solidFill>
                  <a:latin typeface="Average"/>
                  <a:ea typeface="Average"/>
                  <a:cs typeface="Average"/>
                  <a:sym typeface="Average"/>
                </a:rPr>
                <a:t>2</a:t>
              </a:r>
              <a:r>
                <a:rPr lang="en" sz="1800">
                  <a:solidFill>
                    <a:srgbClr val="CC0000"/>
                  </a:solidFill>
                  <a:latin typeface="Average"/>
                  <a:ea typeface="Average"/>
                  <a:cs typeface="Average"/>
                  <a:sym typeface="Average"/>
                </a:rPr>
                <a:t> + 10n*ln(n) + 5</a:t>
              </a:r>
              <a:endParaRPr sz="1800">
                <a:solidFill>
                  <a:srgbClr val="CC00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13" name="Google Shape;413;g1b6725fb06c_1_196"/>
            <p:cNvSpPr txBox="1"/>
            <p:nvPr/>
          </p:nvSpPr>
          <p:spPr>
            <a:xfrm>
              <a:off x="5506666" y="3014513"/>
              <a:ext cx="24606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00BB00"/>
                </a:buClr>
                <a:buSzPts val="1800"/>
                <a:buFont typeface="Average"/>
                <a:buNone/>
              </a:pPr>
              <a:r>
                <a:rPr lang="en" sz="1800">
                  <a:solidFill>
                    <a:srgbClr val="00BB00"/>
                  </a:solidFill>
                  <a:latin typeface="Average"/>
                  <a:ea typeface="Average"/>
                  <a:cs typeface="Average"/>
                  <a:sym typeface="Average"/>
                </a:rPr>
                <a:t>c</a:t>
              </a:r>
              <a:r>
                <a:rPr baseline="-25000" lang="en" sz="1800">
                  <a:solidFill>
                    <a:srgbClr val="00BB00"/>
                  </a:solidFill>
                  <a:latin typeface="Average"/>
                  <a:ea typeface="Average"/>
                  <a:cs typeface="Average"/>
                  <a:sym typeface="Average"/>
                </a:rPr>
                <a:t>1</a:t>
              </a:r>
              <a:r>
                <a:rPr lang="en" sz="1800">
                  <a:solidFill>
                    <a:srgbClr val="00BB00"/>
                  </a:solidFill>
                  <a:latin typeface="Average"/>
                  <a:ea typeface="Average"/>
                  <a:cs typeface="Average"/>
                  <a:sym typeface="Average"/>
                </a:rPr>
                <a:t>*g(n) = n</a:t>
              </a:r>
              <a:r>
                <a:rPr baseline="30000" lang="en" sz="1800">
                  <a:solidFill>
                    <a:srgbClr val="00BB00"/>
                  </a:solidFill>
                  <a:latin typeface="Average"/>
                  <a:ea typeface="Average"/>
                  <a:cs typeface="Average"/>
                  <a:sym typeface="Average"/>
                </a:rPr>
                <a:t>2</a:t>
              </a:r>
              <a:endParaRPr baseline="30000" sz="1800">
                <a:solidFill>
                  <a:srgbClr val="00BB00"/>
                </a:solidFill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414" name="Google Shape;414;g1b6725fb06c_1_196"/>
            <p:cNvSpPr txBox="1"/>
            <p:nvPr/>
          </p:nvSpPr>
          <p:spPr>
            <a:xfrm>
              <a:off x="4614050" y="4214275"/>
              <a:ext cx="7707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Clr>
                  <a:srgbClr val="CC0000"/>
                </a:buClr>
                <a:buSzPts val="1800"/>
                <a:buFont typeface="Open Sans"/>
                <a:buNone/>
              </a:pPr>
              <a:r>
                <a:rPr b="1" lang="en" sz="1800">
                  <a:solidFill>
                    <a:srgbClr val="CC0000"/>
                  </a:solidFill>
                  <a:latin typeface="Open Sans"/>
                  <a:ea typeface="Open Sans"/>
                  <a:cs typeface="Open Sans"/>
                  <a:sym typeface="Open Sans"/>
                </a:rPr>
                <a:t>Θ(n</a:t>
              </a:r>
              <a:r>
                <a:rPr b="1" baseline="30000" lang="en" sz="1800">
                  <a:solidFill>
                    <a:srgbClr val="CC0000"/>
                  </a:solidFill>
                  <a:latin typeface="Open Sans"/>
                  <a:ea typeface="Open Sans"/>
                  <a:cs typeface="Open Sans"/>
                  <a:sym typeface="Open Sans"/>
                </a:rPr>
                <a:t>2</a:t>
              </a:r>
              <a:r>
                <a:rPr b="1" lang="en" sz="1800">
                  <a:solidFill>
                    <a:srgbClr val="CC0000"/>
                  </a:solidFill>
                  <a:latin typeface="Open Sans"/>
                  <a:ea typeface="Open Sans"/>
                  <a:cs typeface="Open Sans"/>
                  <a:sym typeface="Open Sans"/>
                </a:rPr>
                <a:t>)</a:t>
              </a:r>
              <a:endParaRPr b="1" sz="1800">
                <a:solidFill>
                  <a:srgbClr val="CC0000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transition spd="slow">
    <p:push/>
  </p:transition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1b6725fb06c_1_209"/>
          <p:cNvSpPr txBox="1"/>
          <p:nvPr>
            <p:ph type="title"/>
          </p:nvPr>
        </p:nvSpPr>
        <p:spPr>
          <a:xfrm>
            <a:off x="311700" y="469186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ct val="133333"/>
              <a:buFont typeface="Calibri"/>
              <a:buNone/>
            </a:pPr>
            <a:r>
              <a:rPr lang="en"/>
              <a:t>Complexitatea minimă pentru o sortare prin comparație</a:t>
            </a:r>
            <a:endParaRPr/>
          </a:p>
        </p:txBody>
      </p:sp>
      <p:sp>
        <p:nvSpPr>
          <p:cNvPr id="420" name="Google Shape;420;g1b6725fb06c_1_209"/>
          <p:cNvSpPr txBox="1"/>
          <p:nvPr>
            <p:ph idx="1" type="body"/>
          </p:nvPr>
        </p:nvSpPr>
        <p:spPr>
          <a:xfrm>
            <a:off x="311700" y="1037725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b="1" lang="en"/>
              <a:t>Teoremă</a:t>
            </a:r>
            <a:r>
              <a:rPr lang="en"/>
              <a:t>: Orice algoritm de sortare care se bazează pe comparații face cel puțin Ω(n logn) comparații.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b="1" lang="en"/>
              <a:t>Schiță de demonstrație</a:t>
            </a:r>
            <a:r>
              <a:rPr lang="en"/>
              <a:t>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/>
              <a:t>Sunt în total n! permutări. Algoritmul nostru de sortare trebuie să sorteze toate aceste n! permutări. La fiecare pas, pe baza unei comparații între 2 elemente, putem, în funcție de răspuns, să eliminăm o parte din comparații. La fiecare pas, putem înjumătăți numărul de permutări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"/>
              <a:t> obținem minim   log</a:t>
            </a:r>
            <a:r>
              <a:rPr baseline="-25000" lang="en"/>
              <a:t>2</a:t>
            </a:r>
            <a:r>
              <a:rPr lang="en"/>
              <a:t>(n!) comparații, dar </a:t>
            </a:r>
            <a:endParaRPr/>
          </a:p>
          <a:p>
            <a:pPr indent="457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/>
              <a:t>log</a:t>
            </a:r>
            <a:r>
              <a:rPr baseline="-25000" lang="en"/>
              <a:t>2</a:t>
            </a:r>
            <a:r>
              <a:rPr lang="en"/>
              <a:t>(n!) = log</a:t>
            </a:r>
            <a:r>
              <a:rPr baseline="-25000" lang="en"/>
              <a:t>2</a:t>
            </a:r>
            <a:r>
              <a:rPr lang="en"/>
              <a:t>(n) + log</a:t>
            </a:r>
            <a:r>
              <a:rPr baseline="-25000" lang="en"/>
              <a:t>2</a:t>
            </a:r>
            <a:r>
              <a:rPr lang="en"/>
              <a:t>(n − 1) + ... + log</a:t>
            </a:r>
            <a:r>
              <a:rPr baseline="-25000" lang="en"/>
              <a:t>2</a:t>
            </a:r>
            <a:r>
              <a:rPr lang="en"/>
              <a:t>(2) = Ω(n logn).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1b6725fb06c_1_214"/>
          <p:cNvSpPr txBox="1"/>
          <p:nvPr>
            <p:ph type="title"/>
          </p:nvPr>
        </p:nvSpPr>
        <p:spPr>
          <a:xfrm>
            <a:off x="311700" y="461751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ct val="133333"/>
              <a:buFont typeface="Calibri"/>
              <a:buNone/>
            </a:pPr>
            <a:r>
              <a:rPr lang="en"/>
              <a:t>Complexitatea minimă pentru o sortare prin comparație</a:t>
            </a:r>
            <a:endParaRPr/>
          </a:p>
        </p:txBody>
      </p:sp>
      <p:sp>
        <p:nvSpPr>
          <p:cNvPr id="426" name="Google Shape;426;g1b6725fb06c_1_214"/>
          <p:cNvSpPr txBox="1"/>
          <p:nvPr>
            <p:ph idx="1" type="body"/>
          </p:nvPr>
        </p:nvSpPr>
        <p:spPr>
          <a:xfrm>
            <a:off x="311700" y="1037725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b="1" lang="en"/>
              <a:t>Teoremă</a:t>
            </a:r>
            <a:r>
              <a:rPr lang="en"/>
              <a:t>: Orice algoritm de sortare care se bazează pe comparații face cel puțin Ω(n logn) comparații.</a:t>
            </a:r>
            <a:br>
              <a:rPr lang="en"/>
            </a:b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b="1" lang="en"/>
              <a:t>Exemplu: </a:t>
            </a:r>
            <a:r>
              <a:rPr lang="en"/>
              <a:t>N = 3, vrem să sortăm </a:t>
            </a:r>
            <a:r>
              <a:rPr b="1" lang="en"/>
              <a:t>descrescător</a:t>
            </a:r>
            <a:r>
              <a:rPr lang="en"/>
              <a:t> orice permutare a vectorului {1,2,3}: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/>
              <a:t>          (A1,A2,A3)  (A1,A3,A2)  (A2,A1,A3)  (A2,A3,A1)  (A3,A1,A2)  (A3,A2,A1)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/>
              <a:t>Facem o primă comparație, să zicem   a</a:t>
            </a:r>
            <a:r>
              <a:rPr baseline="-25000" lang="en"/>
              <a:t>1</a:t>
            </a:r>
            <a:r>
              <a:rPr lang="en"/>
              <a:t> </a:t>
            </a:r>
            <a:r>
              <a:rPr b="1" i="1" lang="en"/>
              <a:t>?</a:t>
            </a:r>
            <a:r>
              <a:rPr lang="en"/>
              <a:t> a</a:t>
            </a:r>
            <a:r>
              <a:rPr baseline="-25000" lang="en"/>
              <a:t>2</a:t>
            </a:r>
            <a:r>
              <a:rPr lang="en"/>
              <a:t>. </a:t>
            </a:r>
            <a:br>
              <a:rPr lang="en"/>
            </a:br>
            <a:r>
              <a:rPr lang="en"/>
              <a:t>Să zicem că a</a:t>
            </a:r>
            <a:r>
              <a:rPr baseline="-25000" lang="en"/>
              <a:t>1</a:t>
            </a:r>
            <a:r>
              <a:rPr lang="en"/>
              <a:t> &gt; a</a:t>
            </a:r>
            <a:r>
              <a:rPr baseline="-25000" lang="en"/>
              <a:t>2</a:t>
            </a:r>
            <a:r>
              <a:rPr lang="en"/>
              <a:t> </a:t>
            </a:r>
            <a:r>
              <a:rPr lang="en"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lang="en"/>
              <a:t> rămân 3 posibilități:  (a1,a2,a3)  (a1,a3,a2)  (a3,a1,a2)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/>
              <a:t>Dacă ulterior comparăm a</a:t>
            </a:r>
            <a:r>
              <a:rPr baseline="-25000" lang="en"/>
              <a:t>1</a:t>
            </a:r>
            <a:r>
              <a:rPr lang="en"/>
              <a:t> cu a</a:t>
            </a:r>
            <a:r>
              <a:rPr baseline="-25000" lang="en"/>
              <a:t>3</a:t>
            </a:r>
            <a:r>
              <a:rPr lang="en"/>
              <a:t> … atunci: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dacă a</a:t>
            </a:r>
            <a:r>
              <a:rPr baseline="-25000" lang="en"/>
              <a:t>3</a:t>
            </a:r>
            <a:r>
              <a:rPr lang="en"/>
              <a:t> &gt; a</a:t>
            </a:r>
            <a:r>
              <a:rPr baseline="-25000" lang="en"/>
              <a:t>1</a:t>
            </a:r>
            <a:r>
              <a:rPr lang="en"/>
              <a:t> am terminat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dacă a</a:t>
            </a:r>
            <a:r>
              <a:rPr baseline="-25000" lang="en"/>
              <a:t>1</a:t>
            </a:r>
            <a:r>
              <a:rPr lang="en"/>
              <a:t> &gt; a</a:t>
            </a:r>
            <a:r>
              <a:rPr baseline="-25000" lang="en"/>
              <a:t>3</a:t>
            </a:r>
            <a:r>
              <a:rPr lang="en"/>
              <a:t> atunci rămânem cu  (a1,a2,a3)  (a1,a3,a2) și mai trebuie să facem a 3-a comparație…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b6725fb06c_1_219"/>
          <p:cNvSpPr txBox="1"/>
          <p:nvPr>
            <p:ph type="title"/>
          </p:nvPr>
        </p:nvSpPr>
        <p:spPr>
          <a:xfrm>
            <a:off x="311700" y="449000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Heap Sort</a:t>
            </a:r>
            <a:endParaRPr/>
          </a:p>
        </p:txBody>
      </p:sp>
      <p:sp>
        <p:nvSpPr>
          <p:cNvPr id="432" name="Google Shape;432;g1b6725fb06c_1_219"/>
          <p:cNvSpPr txBox="1"/>
          <p:nvPr>
            <p:ph idx="1" type="body"/>
          </p:nvPr>
        </p:nvSpPr>
        <p:spPr>
          <a:xfrm>
            <a:off x="311700" y="1037725"/>
            <a:ext cx="8520600" cy="20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/>
              <a:t>Vizualizare: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Palatino Linotype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https://www.cs.usfca.edu/~galles/visualization/HeapSort.html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</p:txBody>
      </p:sp>
      <p:pic>
        <p:nvPicPr>
          <p:cNvPr id="433" name="Google Shape;433;g1b6725fb06c_1_2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35700" y="2312020"/>
            <a:ext cx="2834641" cy="2382480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g1b6725fb06c_1_219"/>
          <p:cNvSpPr txBox="1"/>
          <p:nvPr/>
        </p:nvSpPr>
        <p:spPr>
          <a:xfrm>
            <a:off x="185275" y="3881400"/>
            <a:ext cx="8646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FF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b6725fb06c_1_226"/>
          <p:cNvSpPr txBox="1"/>
          <p:nvPr>
            <p:ph type="title"/>
          </p:nvPr>
        </p:nvSpPr>
        <p:spPr>
          <a:xfrm>
            <a:off x="311700" y="446883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Scurtă introducere în heap-uri</a:t>
            </a:r>
            <a:endParaRPr/>
          </a:p>
        </p:txBody>
      </p:sp>
      <p:sp>
        <p:nvSpPr>
          <p:cNvPr id="440" name="Google Shape;440;g1b6725fb06c_1_226"/>
          <p:cNvSpPr txBox="1"/>
          <p:nvPr>
            <p:ph idx="1" type="body"/>
          </p:nvPr>
        </p:nvSpPr>
        <p:spPr>
          <a:xfrm>
            <a:off x="311700" y="1037725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Ce este un heap?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Arbore binar aproape complet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Are înălțimea h = logn</a:t>
            </a:r>
            <a:b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Max-heap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Pentru orice nod X, fie T tatăl lui X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T are valoarea </a:t>
            </a:r>
            <a:r>
              <a:rPr lang="en">
                <a:solidFill>
                  <a:srgbClr val="424242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≥ </a:t>
            </a: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decât valoarea lui X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Elementul maxim este în rădăcină</a:t>
            </a:r>
            <a:b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</a:b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Min-heap</a:t>
            </a:r>
            <a:endParaRPr sz="1800"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Pentru orice nod X, fie T tatăl lui X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T are valoarea </a:t>
            </a:r>
            <a:r>
              <a:rPr lang="en">
                <a:solidFill>
                  <a:srgbClr val="424242"/>
                </a:solidFill>
                <a:highlight>
                  <a:srgbClr val="FFFFFF"/>
                </a:highlight>
                <a:latin typeface="Palatino Linotype"/>
                <a:ea typeface="Palatino Linotype"/>
                <a:cs typeface="Palatino Linotype"/>
                <a:sym typeface="Palatino Linotype"/>
              </a:rPr>
              <a:t>≤ </a:t>
            </a: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decât valoarea lui X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Palatino Linotype"/>
              <a:buChar char="○"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Elementul minim este în rădăcină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1b6725fb06c_1_231"/>
          <p:cNvSpPr txBox="1"/>
          <p:nvPr>
            <p:ph type="title"/>
          </p:nvPr>
        </p:nvSpPr>
        <p:spPr>
          <a:xfrm>
            <a:off x="735447" y="186689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Scurtă introducere în heap-uri</a:t>
            </a:r>
            <a:endParaRPr/>
          </a:p>
        </p:txBody>
      </p:sp>
      <p:pic>
        <p:nvPicPr>
          <p:cNvPr id="446" name="Google Shape;446;g1b6725fb06c_1_231"/>
          <p:cNvPicPr preferRelativeResize="0"/>
          <p:nvPr/>
        </p:nvPicPr>
        <p:blipFill rotWithShape="1">
          <a:blip r:embed="rId3">
            <a:alphaModFix/>
          </a:blip>
          <a:srcRect b="32492" l="13083" r="20669" t="24894"/>
          <a:stretch/>
        </p:blipFill>
        <p:spPr>
          <a:xfrm>
            <a:off x="264225" y="1072325"/>
            <a:ext cx="4661601" cy="2998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47" name="Google Shape;447;g1b6725fb06c_1_231"/>
          <p:cNvPicPr preferRelativeResize="0"/>
          <p:nvPr/>
        </p:nvPicPr>
        <p:blipFill rotWithShape="1">
          <a:blip r:embed="rId4">
            <a:alphaModFix/>
          </a:blip>
          <a:srcRect b="50679" l="23700" r="27491" t="5043"/>
          <a:stretch/>
        </p:blipFill>
        <p:spPr>
          <a:xfrm>
            <a:off x="5643350" y="1147913"/>
            <a:ext cx="3139050" cy="2847701"/>
          </a:xfrm>
          <a:prstGeom prst="rect">
            <a:avLst/>
          </a:prstGeom>
          <a:noFill/>
          <a:ln>
            <a:noFill/>
          </a:ln>
        </p:spPr>
      </p:pic>
      <p:sp>
        <p:nvSpPr>
          <p:cNvPr id="448" name="Google Shape;448;g1b6725fb06c_1_231"/>
          <p:cNvSpPr txBox="1"/>
          <p:nvPr/>
        </p:nvSpPr>
        <p:spPr>
          <a:xfrm>
            <a:off x="1717075" y="4111575"/>
            <a:ext cx="2060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None/>
            </a:pP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Max-heap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Ultima poziție: 14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49" name="Google Shape;449;g1b6725fb06c_1_231"/>
          <p:cNvSpPr txBox="1"/>
          <p:nvPr/>
        </p:nvSpPr>
        <p:spPr>
          <a:xfrm>
            <a:off x="6441475" y="4111575"/>
            <a:ext cx="20607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None/>
            </a:pPr>
            <a:r>
              <a:rPr b="1" lang="en" sz="1700">
                <a:latin typeface="Open Sans"/>
                <a:ea typeface="Open Sans"/>
                <a:cs typeface="Open Sans"/>
                <a:sym typeface="Open Sans"/>
              </a:rPr>
              <a:t>Min-heap</a:t>
            </a:r>
            <a:endParaRPr b="1" sz="1700"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700"/>
              <a:buFont typeface="Open Sans"/>
              <a:buNone/>
            </a:pPr>
            <a:r>
              <a:rPr lang="en" sz="1700">
                <a:latin typeface="Open Sans"/>
                <a:ea typeface="Open Sans"/>
                <a:cs typeface="Open Sans"/>
                <a:sym typeface="Open Sans"/>
              </a:rPr>
              <a:t>Ultima poziție: 89</a:t>
            </a:r>
            <a:endParaRPr sz="17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b6725fb06c_1_239"/>
          <p:cNvSpPr txBox="1"/>
          <p:nvPr>
            <p:ph type="title"/>
          </p:nvPr>
        </p:nvSpPr>
        <p:spPr>
          <a:xfrm>
            <a:off x="906431" y="2261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Heap Sort</a:t>
            </a:r>
            <a:endParaRPr/>
          </a:p>
        </p:txBody>
      </p:sp>
      <p:sp>
        <p:nvSpPr>
          <p:cNvPr id="455" name="Google Shape;455;g1b6725fb06c_1_239"/>
          <p:cNvSpPr txBox="1"/>
          <p:nvPr>
            <p:ph idx="1" type="body"/>
          </p:nvPr>
        </p:nvSpPr>
        <p:spPr>
          <a:xfrm>
            <a:off x="311700" y="1037725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În funcție de sortarea dorită (ascendentă sau descendentă) - se folosește max-heap sau min-heap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b="1" lang="en"/>
              <a:t>Idee:</a:t>
            </a:r>
            <a:endParaRPr b="1"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Elementele vectorului inițial sunt adăugate într-un heap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La fiecare pas, este reparat heap-ul după condiția de min/max-heap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Cât timp mai sunt elemente în heap: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/>
              <a:t>Fie X elementul maxim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/>
              <a:t>X este interschimbat cu cel de pe ultima poziție în heap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/>
              <a:t>X este adăugat la vectorul sortat (final)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/>
              <a:t>X este eliminat din heap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Char char="○"/>
            </a:pPr>
            <a:r>
              <a:rPr lang="en"/>
              <a:t>Heap-ul este reparat după condiția de min/max-heap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>
            <p:ph type="title"/>
          </p:nvPr>
        </p:nvSpPr>
        <p:spPr>
          <a:xfrm>
            <a:off x="363739" y="454318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333"/>
              <a:buFont typeface="Calibri"/>
              <a:buNone/>
            </a:pPr>
            <a:r>
              <a:rPr lang="en"/>
              <a:t>Algoritmi de sortare</a:t>
            </a:r>
            <a:endParaRPr/>
          </a:p>
        </p:txBody>
      </p:sp>
      <p:sp>
        <p:nvSpPr>
          <p:cNvPr id="88" name="Google Shape;88;p10"/>
          <p:cNvSpPr txBox="1"/>
          <p:nvPr>
            <p:ph idx="1" type="body"/>
          </p:nvPr>
        </p:nvSpPr>
        <p:spPr>
          <a:xfrm>
            <a:off x="363739" y="1037725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/>
              <a:t>Ce algoritmi de sortare cunoașteți?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27"/>
          <p:cNvSpPr txBox="1"/>
          <p:nvPr>
            <p:ph type="title"/>
          </p:nvPr>
        </p:nvSpPr>
        <p:spPr>
          <a:xfrm>
            <a:off x="452949" y="454288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333"/>
              <a:buFont typeface="Calibri"/>
              <a:buNone/>
            </a:pPr>
            <a:r>
              <a:rPr lang="en"/>
              <a:t>Kahoot</a:t>
            </a:r>
            <a:endParaRPr/>
          </a:p>
        </p:txBody>
      </p:sp>
      <p:sp>
        <p:nvSpPr>
          <p:cNvPr id="461" name="Google Shape;461;p27"/>
          <p:cNvSpPr txBox="1"/>
          <p:nvPr>
            <p:ph idx="1" type="body"/>
          </p:nvPr>
        </p:nvSpPr>
        <p:spPr>
          <a:xfrm>
            <a:off x="452949" y="1161688"/>
            <a:ext cx="8520600" cy="39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Palatino Linotype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https://create.kahoot.it/creator/2281f10b-f400-43fe-981c-85377fd66c12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/>
              <a:t>https://www.mentimeter.com/app/presentation/alza967bkkyfus3auujmotibyo5x7a1b/nxqwg2qwbkbp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1b6725fb06c_1_244"/>
          <p:cNvSpPr txBox="1"/>
          <p:nvPr>
            <p:ph type="title"/>
          </p:nvPr>
        </p:nvSpPr>
        <p:spPr>
          <a:xfrm>
            <a:off x="311700" y="60237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600"/>
              <a:buFont typeface="Calibri"/>
              <a:buNone/>
            </a:pPr>
            <a:r>
              <a:rPr lang="en"/>
              <a:t>Final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311700" y="436803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333"/>
              <a:buFont typeface="Calibri"/>
              <a:buNone/>
            </a:pPr>
            <a:r>
              <a:rPr lang="en"/>
              <a:t>Algoritmi de sortare</a:t>
            </a:r>
            <a:endParaRPr/>
          </a:p>
        </p:txBody>
      </p:sp>
      <p:sp>
        <p:nvSpPr>
          <p:cNvPr id="94" name="Google Shape;94;p11"/>
          <p:cNvSpPr txBox="1"/>
          <p:nvPr>
            <p:ph idx="1" type="body"/>
          </p:nvPr>
        </p:nvSpPr>
        <p:spPr>
          <a:xfrm>
            <a:off x="311700" y="1037725"/>
            <a:ext cx="31644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ct val="129031"/>
              <a:buFont typeface="Palatino Linotype"/>
              <a:buNone/>
            </a:pPr>
            <a:r>
              <a:rPr lang="en">
                <a:latin typeface="Palatino Linotype"/>
                <a:ea typeface="Palatino Linotype"/>
                <a:cs typeface="Palatino Linotype"/>
                <a:sym typeface="Palatino Linotype"/>
              </a:rPr>
              <a:t>Ce algoritmi de sortare cunoașteți?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Palatino Linotype"/>
              <a:buChar char="●"/>
            </a:pPr>
            <a:r>
              <a:rPr lang="en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Bubble O(n^2)</a:t>
            </a:r>
            <a:endParaRPr>
              <a:solidFill>
                <a:srgbClr val="FF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C209"/>
              </a:buClr>
              <a:buSzPct val="100000"/>
              <a:buFont typeface="Palatino Linotype"/>
              <a:buChar char="●"/>
            </a:pPr>
            <a:r>
              <a:rPr lang="en">
                <a:solidFill>
                  <a:srgbClr val="09C20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Merge O(nlogn)</a:t>
            </a:r>
            <a:endParaRPr>
              <a:solidFill>
                <a:srgbClr val="09C20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Palatino Linotype"/>
              <a:buChar char="●"/>
            </a:pPr>
            <a:r>
              <a:rPr lang="en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Interschimbare O(n^2)</a:t>
            </a:r>
            <a:endParaRPr>
              <a:solidFill>
                <a:srgbClr val="FF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Palatino Linotype"/>
              <a:buChar char="●"/>
            </a:pPr>
            <a:r>
              <a:rPr lang="en">
                <a:solidFill>
                  <a:srgbClr val="99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Radix</a:t>
            </a:r>
            <a:endParaRPr>
              <a:solidFill>
                <a:srgbClr val="9900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C209"/>
              </a:buClr>
              <a:buSzPct val="100000"/>
              <a:buFont typeface="Palatino Linotype"/>
              <a:buChar char="●"/>
            </a:pPr>
            <a:r>
              <a:rPr lang="en">
                <a:solidFill>
                  <a:srgbClr val="09C20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Quick O(nlogn)?</a:t>
            </a:r>
            <a:endParaRPr>
              <a:solidFill>
                <a:srgbClr val="09C20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C209"/>
              </a:buClr>
              <a:buSzPct val="100000"/>
              <a:buFont typeface="Palatino Linotype"/>
              <a:buChar char="●"/>
            </a:pPr>
            <a:r>
              <a:rPr lang="en">
                <a:solidFill>
                  <a:srgbClr val="09C20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Heap O(nlogn)</a:t>
            </a:r>
            <a:endParaRPr>
              <a:solidFill>
                <a:srgbClr val="09C20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Palatino Linotype"/>
              <a:buChar char="●"/>
            </a:pPr>
            <a:r>
              <a:rPr lang="en">
                <a:solidFill>
                  <a:srgbClr val="99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Bucket Sort</a:t>
            </a:r>
            <a:endParaRPr>
              <a:solidFill>
                <a:srgbClr val="9900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ct val="100000"/>
              <a:buFont typeface="Palatino Linotype"/>
              <a:buChar char="●"/>
            </a:pPr>
            <a:r>
              <a:rPr lang="en">
                <a:solidFill>
                  <a:srgbClr val="9900FF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Count Sort</a:t>
            </a:r>
            <a:endParaRPr>
              <a:solidFill>
                <a:srgbClr val="9900FF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ct val="100000"/>
              <a:buFont typeface="Palatino Linotype"/>
              <a:buChar char="●"/>
            </a:pPr>
            <a:r>
              <a:rPr lang="en">
                <a:solidFill>
                  <a:srgbClr val="CC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Bogo Sort O(n!*n)</a:t>
            </a:r>
            <a:endParaRPr>
              <a:solidFill>
                <a:srgbClr val="CC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Palatino Linotype"/>
              <a:buChar char="●"/>
            </a:pPr>
            <a:r>
              <a:rPr lang="en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Gravity Sort O(n^2)</a:t>
            </a:r>
            <a:endParaRPr>
              <a:solidFill>
                <a:srgbClr val="FF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Palatino Linotype"/>
              <a:buChar char="●"/>
            </a:pPr>
            <a:r>
              <a:rPr lang="en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Selection Sort O(n^2)</a:t>
            </a:r>
            <a:endParaRPr>
              <a:solidFill>
                <a:srgbClr val="FF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Palatino Linotype"/>
              <a:buChar char="●"/>
            </a:pPr>
            <a:r>
              <a:rPr lang="en">
                <a:solidFill>
                  <a:srgbClr val="FF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Insert sort O(n^2)</a:t>
            </a:r>
            <a:endParaRPr>
              <a:solidFill>
                <a:srgbClr val="FF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ct val="100000"/>
              <a:buFont typeface="Palatino Linotype"/>
              <a:buChar char="●"/>
            </a:pPr>
            <a:r>
              <a:rPr lang="en">
                <a:solidFill>
                  <a:srgbClr val="BF9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Shell Sort O(n sqrt n) ~ discutabil</a:t>
            </a:r>
            <a:endParaRPr>
              <a:solidFill>
                <a:srgbClr val="BF9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ct val="100000"/>
              <a:buFont typeface="Palatino Linotype"/>
              <a:buChar char="●"/>
            </a:pPr>
            <a:r>
              <a:rPr lang="en">
                <a:solidFill>
                  <a:srgbClr val="09C20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Intro Sort O(nlogn) alg hibrid</a:t>
            </a:r>
            <a:endParaRPr>
              <a:solidFill>
                <a:srgbClr val="09C209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9C209"/>
              </a:buClr>
              <a:buSzPct val="100000"/>
              <a:buFont typeface="Palatino Linotype"/>
              <a:buChar char="●"/>
            </a:pPr>
            <a:r>
              <a:rPr lang="en">
                <a:solidFill>
                  <a:srgbClr val="09C209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Tim Sort O(nlogn) alg hibrid</a:t>
            </a:r>
            <a:endParaRPr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5" name="Google Shape;95;p11"/>
          <p:cNvSpPr txBox="1"/>
          <p:nvPr>
            <p:ph idx="4294967295" type="body"/>
          </p:nvPr>
        </p:nvSpPr>
        <p:spPr>
          <a:xfrm>
            <a:off x="5668413" y="1144203"/>
            <a:ext cx="3163887" cy="387985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b="1" lang="en" sz="1800"/>
              <a:t>Putem grupa după:</a:t>
            </a:r>
            <a:endParaRPr b="1" sz="1800"/>
          </a:p>
          <a:p>
            <a:pPr indent="-31432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ts val="1350"/>
              <a:buFont typeface="Palatino Linotype"/>
              <a:buChar char="●"/>
            </a:pPr>
            <a:r>
              <a:rPr lang="en" sz="1600"/>
              <a:t>Complexitate</a:t>
            </a:r>
            <a:endParaRPr sz="1600"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350"/>
              <a:buFont typeface="Palatino Linotype"/>
              <a:buChar char="●"/>
            </a:pPr>
            <a:r>
              <a:rPr lang="en" sz="1600"/>
              <a:t>Complexitate spațiu</a:t>
            </a:r>
            <a:endParaRPr sz="1600"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350"/>
              <a:buFont typeface="Palatino Linotype"/>
              <a:buChar char="●"/>
            </a:pPr>
            <a:r>
              <a:rPr lang="en" sz="1600"/>
              <a:t>Stabilitate</a:t>
            </a:r>
            <a:endParaRPr sz="1600"/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350"/>
              <a:buFont typeface="Palatino Linotype"/>
              <a:buChar char="●"/>
            </a:pPr>
            <a:r>
              <a:rPr lang="en" sz="1600"/>
              <a:t>Dacă se bazează pe comparații sau nu</a:t>
            </a:r>
            <a:endParaRPr sz="1600"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311700" y="498922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333"/>
              <a:buFont typeface="Calibri"/>
              <a:buNone/>
            </a:pPr>
            <a:r>
              <a:rPr lang="en"/>
              <a:t>Algoritmi de sortare stabili</a:t>
            </a:r>
            <a:endParaRPr/>
          </a:p>
        </p:txBody>
      </p:sp>
      <p:sp>
        <p:nvSpPr>
          <p:cNvPr id="101" name="Google Shape;101;p12"/>
          <p:cNvSpPr txBox="1"/>
          <p:nvPr>
            <p:ph idx="1" type="body"/>
          </p:nvPr>
        </p:nvSpPr>
        <p:spPr>
          <a:xfrm>
            <a:off x="311700" y="1206322"/>
            <a:ext cx="8520600" cy="3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Un algoritm de sortare este stabil dacă păstrează ordinea elementelor egale.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5 </a:t>
            </a:r>
            <a:r>
              <a:rPr lang="en">
                <a:solidFill>
                  <a:srgbClr val="FF0000"/>
                </a:solidFill>
              </a:rPr>
              <a:t>5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5 -&gt; </a:t>
            </a:r>
            <a:r>
              <a:rPr lang="en"/>
              <a:t>5 </a:t>
            </a:r>
            <a:r>
              <a:rPr lang="en">
                <a:solidFill>
                  <a:srgbClr val="FF0000"/>
                </a:solidFill>
              </a:rPr>
              <a:t>5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5</a:t>
            </a:r>
            <a:r>
              <a:rPr lang="en"/>
              <a:t> (sortare stabilă)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Char char="●"/>
            </a:pPr>
            <a:r>
              <a:rPr lang="en"/>
              <a:t>5 </a:t>
            </a:r>
            <a:r>
              <a:rPr lang="en">
                <a:solidFill>
                  <a:srgbClr val="FF0000"/>
                </a:solidFill>
              </a:rPr>
              <a:t>5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5 -&gt; </a:t>
            </a:r>
            <a:r>
              <a:rPr lang="en">
                <a:solidFill>
                  <a:srgbClr val="FF0000"/>
                </a:solidFill>
              </a:rPr>
              <a:t>5</a:t>
            </a:r>
            <a:r>
              <a:rPr lang="en"/>
              <a:t> </a:t>
            </a:r>
            <a:r>
              <a:rPr lang="en">
                <a:solidFill>
                  <a:srgbClr val="00FF00"/>
                </a:solidFill>
              </a:rPr>
              <a:t>5 </a:t>
            </a:r>
            <a:r>
              <a:rPr lang="en"/>
              <a:t>5 (sortare instabilă) sau oricare altă permutare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CC0000"/>
              </a:buClr>
              <a:buSzPts val="1800"/>
              <a:buFont typeface="Palatino Linotype"/>
              <a:buNone/>
            </a:pPr>
            <a:r>
              <a:rPr b="1" lang="en">
                <a:solidFill>
                  <a:srgbClr val="CC0000"/>
                </a:solidFill>
              </a:rPr>
              <a:t>Atenție:</a:t>
            </a:r>
            <a:r>
              <a:rPr lang="en"/>
              <a:t> Și unii algoritmi instabili pot sorta stabil uneori, algoritmii stabili garantează asta pentru orice input.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1C1C1B"/>
              </a:buClr>
              <a:buSzPts val="1800"/>
              <a:buFont typeface="Palatino Linotype"/>
              <a:buNone/>
            </a:pPr>
            <a:r>
              <a:rPr lang="en"/>
              <a:t>Pentru numere naturale nu este important, dar când sortăm altfel de obiecte acest lucru poate deveni important (vacute dupa numarul de buline albe…).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952500" y="104912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ts val="3333"/>
              <a:buFont typeface="Calibri"/>
              <a:buNone/>
            </a:pPr>
            <a:r>
              <a:rPr lang="en"/>
              <a:t>Algoritmi de sortare</a:t>
            </a:r>
            <a:endParaRPr/>
          </a:p>
        </p:txBody>
      </p:sp>
      <p:sp>
        <p:nvSpPr>
          <p:cNvPr id="107" name="Google Shape;107;p13"/>
          <p:cNvSpPr txBox="1"/>
          <p:nvPr>
            <p:ph idx="1" type="body"/>
          </p:nvPr>
        </p:nvSpPr>
        <p:spPr>
          <a:xfrm>
            <a:off x="311700" y="923825"/>
            <a:ext cx="8520600" cy="39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1C1B"/>
              </a:buClr>
              <a:buSzPct val="108107"/>
              <a:buFont typeface="Palatino Linotype"/>
              <a:buNone/>
            </a:pPr>
            <a:r>
              <a:rPr b="1" lang="en" sz="2200"/>
              <a:t>Clasificare: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ct val="108106"/>
              <a:buFont typeface="Palatino Linotyp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ct val="108106"/>
              <a:buFont typeface="Palatino Linotyp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ct val="108106"/>
              <a:buFont typeface="Palatino Linotyp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ct val="108106"/>
              <a:buFont typeface="Palatino Linotyp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ct val="108106"/>
              <a:buFont typeface="Palatino Linotyp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ct val="108106"/>
              <a:buFont typeface="Palatino Linotyp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C1C1B"/>
              </a:buClr>
              <a:buSzPct val="108106"/>
              <a:buFont typeface="Palatino Linotype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1C1C1B"/>
              </a:buClr>
              <a:buSzPct val="108106"/>
              <a:buFont typeface="Palatino Linotype"/>
              <a:buNone/>
            </a:pPr>
            <a:r>
              <a:rPr b="1" lang="en"/>
              <a:t>Tabel cu sortări:</a:t>
            </a:r>
            <a:br>
              <a:rPr b="1" lang="en"/>
            </a:br>
            <a:r>
              <a:rPr lang="en" u="sng">
                <a:solidFill>
                  <a:srgbClr val="0097A7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https://en.wikipedia.org/wiki/Sorting_algorithm#Comparison_of_algorithms</a:t>
            </a:r>
            <a:endParaRPr/>
          </a:p>
        </p:txBody>
      </p:sp>
      <p:graphicFrame>
        <p:nvGraphicFramePr>
          <p:cNvPr id="108" name="Google Shape;108;p13"/>
          <p:cNvGraphicFramePr/>
          <p:nvPr/>
        </p:nvGraphicFramePr>
        <p:xfrm>
          <a:off x="773151" y="15812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{E769706E-53A0-4F18-A7BB-DBA34A04647A}</a:tableStyleId>
              </a:tblPr>
              <a:tblGrid>
                <a:gridCol w="2567250"/>
                <a:gridCol w="2567250"/>
                <a:gridCol w="2567250"/>
              </a:tblGrid>
              <a:tr h="4658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Elementari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Prin comparație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solidFill>
                            <a:srgbClr val="FFFFFF"/>
                          </a:solidFill>
                        </a:rPr>
                        <a:t>Prin numărare</a:t>
                      </a:r>
                      <a:endParaRPr sz="1400" u="none" cap="none" strike="noStrike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C343D"/>
                    </a:solidFill>
                  </a:tcPr>
                </a:tc>
              </a:tr>
              <a:tr h="46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Insertion sort    →  O(n</a:t>
                      </a:r>
                      <a:r>
                        <a:rPr baseline="30000" lang="en" sz="1400" u="none" cap="none" strike="noStrike"/>
                        <a:t>2</a:t>
                      </a:r>
                      <a:r>
                        <a:rPr lang="en" sz="1400" u="none" cap="none" strike="noStrike"/>
                        <a:t>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Quick sort    →    O(n logn)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Bucket sort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</a:tr>
              <a:tr h="46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Selection sort   →  O(n</a:t>
                      </a:r>
                      <a:r>
                        <a:rPr baseline="30000" lang="en" sz="1400" u="none" cap="none" strike="noStrike"/>
                        <a:t>2</a:t>
                      </a:r>
                      <a:r>
                        <a:rPr lang="en" sz="1400" u="none" cap="none" strike="noStrike"/>
                        <a:t>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Merge sort   →    O(n logn)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Counting sort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</a:tr>
              <a:tr h="46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Bubble sort      →  O(n</a:t>
                      </a:r>
                      <a:r>
                        <a:rPr baseline="30000" lang="en" sz="1400" u="none" cap="none" strike="noStrike"/>
                        <a:t>2</a:t>
                      </a:r>
                      <a:r>
                        <a:rPr lang="en" sz="1400" u="none" cap="none" strike="noStrike"/>
                        <a:t>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Heap sort    →     O(n logn)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Radix sort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</a:tr>
              <a:tr h="4658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Intro sort     →     O(n logn)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 </a:t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CF6DC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Theme2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1C1C1B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