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31"/>
      <p:bold r:id="rId32"/>
      <p:italic r:id="rId33"/>
      <p:boldItalic r:id="rId34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D3"/>
    <a:srgbClr val="0C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95FA78-FF6E-4001-A174-97495E19A738}">
  <a:tblStyle styleId="{3795FA78-FF6E-4001-A174-97495E19A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C17D74-7045-456F-A7F2-F0C8B925FE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e1ed772f2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e1ed772f2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e1ed772f2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e1ed772f2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1ed772f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1ed772f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3ce64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3ce644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1ed772f2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1ed772f2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d3b64e2a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d3b64e2a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46edd4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d46edd4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e577521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e577521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46edd4c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46edd4c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d46edd4c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d46edd4c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d46edd4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d46edd4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1ed772f2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1ed772f2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3b64e2a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3b64e2a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d3b64e2a0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d3b64e2a0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d46edd4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d46edd4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d46edd4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d46edd4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d46edd4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d46edd4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d46edd4c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d46edd4c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d46edd4c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d46edd4c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d3b64e2a0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d3b64e2a0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d3b64e2a0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d3b64e2a0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1ed772f2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1ed772f2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46edd4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46edd4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1ed772f2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1ed772f2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1ed772f2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1ed772f2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3771c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d3771c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46edd4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46edd4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d46edd4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d46edd4c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676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612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5065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5582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2762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14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#Comparison_of_algorith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ucketSo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creator/2281f10b-f400-43fe-981c-85377fd66c1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Structuri de date	</a:t>
            </a:r>
            <a:endParaRPr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Lect. Dr. Marius Dumitran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777AD-596A-4573-3BE2-3B6CBC9F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" y="0"/>
            <a:ext cx="9143169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378607" y="75725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 de sortare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378607" y="144992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algoritmi de sortare cunoașteți?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 de sortare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31644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Ce algoritmi de sortare cunoașteți?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Bubble O(n^2)</a:t>
            </a:r>
            <a:endParaRPr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Char char="●"/>
            </a:pPr>
            <a:r>
              <a:rPr lang="en" dirty="0">
                <a:solidFill>
                  <a:srgbClr val="09C209"/>
                </a:solidFill>
                <a:latin typeface="Palatino Linotype" panose="02040502050505030304" pitchFamily="18" charset="0"/>
              </a:rPr>
              <a:t>Merge O(nlogn)</a:t>
            </a:r>
            <a:endParaRPr dirty="0">
              <a:solidFill>
                <a:srgbClr val="09C209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Interschimbare O(n^2)</a:t>
            </a:r>
            <a:endParaRPr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lang="en" dirty="0">
                <a:solidFill>
                  <a:srgbClr val="9900FF"/>
                </a:solidFill>
                <a:latin typeface="Palatino Linotype" panose="02040502050505030304" pitchFamily="18" charset="0"/>
              </a:rPr>
              <a:t>Radix</a:t>
            </a:r>
            <a:endParaRPr dirty="0">
              <a:solidFill>
                <a:srgbClr val="9900FF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Char char="●"/>
            </a:pPr>
            <a:r>
              <a:rPr lang="en" dirty="0">
                <a:solidFill>
                  <a:srgbClr val="09C209"/>
                </a:solidFill>
                <a:latin typeface="Palatino Linotype" panose="02040502050505030304" pitchFamily="18" charset="0"/>
              </a:rPr>
              <a:t>Quick O(nlogn)?</a:t>
            </a:r>
            <a:endParaRPr dirty="0">
              <a:solidFill>
                <a:srgbClr val="09C209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Char char="●"/>
            </a:pPr>
            <a:r>
              <a:rPr lang="en" dirty="0">
                <a:solidFill>
                  <a:srgbClr val="09C209"/>
                </a:solidFill>
                <a:latin typeface="Palatino Linotype" panose="02040502050505030304" pitchFamily="18" charset="0"/>
              </a:rPr>
              <a:t>Heap O(nlogn)</a:t>
            </a:r>
            <a:endParaRPr dirty="0">
              <a:solidFill>
                <a:srgbClr val="09C209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lang="en" dirty="0">
                <a:solidFill>
                  <a:srgbClr val="9900FF"/>
                </a:solidFill>
                <a:latin typeface="Palatino Linotype" panose="02040502050505030304" pitchFamily="18" charset="0"/>
              </a:rPr>
              <a:t>Bucket Sort</a:t>
            </a:r>
            <a:endParaRPr dirty="0">
              <a:solidFill>
                <a:srgbClr val="9900FF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Char char="●"/>
            </a:pPr>
            <a:r>
              <a:rPr lang="en" dirty="0">
                <a:solidFill>
                  <a:srgbClr val="9900FF"/>
                </a:solidFill>
                <a:latin typeface="Palatino Linotype" panose="02040502050505030304" pitchFamily="18" charset="0"/>
              </a:rPr>
              <a:t>Count Sort</a:t>
            </a:r>
            <a:endParaRPr dirty="0">
              <a:solidFill>
                <a:srgbClr val="9900FF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en" dirty="0">
                <a:solidFill>
                  <a:srgbClr val="CC0000"/>
                </a:solidFill>
                <a:latin typeface="Palatino Linotype" panose="02040502050505030304" pitchFamily="18" charset="0"/>
              </a:rPr>
              <a:t>Bogo Sort O(n!*n)</a:t>
            </a:r>
            <a:endParaRPr dirty="0">
              <a:solidFill>
                <a:srgbClr val="CC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Gravity Sort O(n^2)</a:t>
            </a:r>
            <a:endParaRPr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Selection Sort O(n^2)</a:t>
            </a:r>
            <a:endParaRPr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Insert sort O(n^2)</a:t>
            </a:r>
            <a:endParaRPr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Char char="●"/>
            </a:pPr>
            <a:r>
              <a:rPr lang="en" dirty="0">
                <a:solidFill>
                  <a:srgbClr val="BF9000"/>
                </a:solidFill>
                <a:latin typeface="Palatino Linotype" panose="02040502050505030304" pitchFamily="18" charset="0"/>
              </a:rPr>
              <a:t>Shell Sort O(n sqrt n)</a:t>
            </a:r>
            <a:endParaRPr dirty="0">
              <a:solidFill>
                <a:srgbClr val="BF9000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Char char="●"/>
            </a:pPr>
            <a:r>
              <a:rPr lang="en" dirty="0">
                <a:solidFill>
                  <a:srgbClr val="09C209"/>
                </a:solidFill>
                <a:latin typeface="Palatino Linotype" panose="02040502050505030304" pitchFamily="18" charset="0"/>
              </a:rPr>
              <a:t>Intro Sort O(nlogn)</a:t>
            </a:r>
            <a:endParaRPr dirty="0">
              <a:solidFill>
                <a:srgbClr val="09C209"/>
              </a:solidFill>
              <a:latin typeface="Palatino Linotype" panose="02040502050505030304" pitchFamily="18" charset="0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Char char="●"/>
            </a:pPr>
            <a:r>
              <a:rPr lang="en" dirty="0">
                <a:solidFill>
                  <a:srgbClr val="09C209"/>
                </a:solidFill>
                <a:latin typeface="Palatino Linotype" panose="02040502050505030304" pitchFamily="18" charset="0"/>
              </a:rPr>
              <a:t>Tim Sort O(nlogn)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4294967295"/>
          </p:nvPr>
        </p:nvSpPr>
        <p:spPr>
          <a:xfrm>
            <a:off x="5377948" y="1152425"/>
            <a:ext cx="3163887" cy="3879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Putem grupa după:</a:t>
            </a:r>
            <a:endParaRPr sz="1800" dirty="0"/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 b="1" dirty="0"/>
              <a:t>Complexitate</a:t>
            </a:r>
            <a:endParaRPr sz="1350" b="1"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b="1" dirty="0"/>
              <a:t>Complexitate spațiu</a:t>
            </a:r>
            <a:endParaRPr sz="1350" b="1"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b="1" dirty="0"/>
              <a:t>Stabilitate</a:t>
            </a:r>
            <a:endParaRPr sz="1350" b="1"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 b="1" dirty="0"/>
              <a:t>Dacă se bazează pe comparații sau nu</a:t>
            </a:r>
            <a:endParaRPr sz="13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 de sortare stabili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 algoritm de sortare este stabil dacă păstrează ordinea elementelor egale.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5 </a:t>
            </a:r>
            <a:r>
              <a:rPr lang="en" dirty="0">
                <a:solidFill>
                  <a:srgbClr val="FF0000"/>
                </a:solidFill>
              </a:rPr>
              <a:t>5</a:t>
            </a:r>
            <a:r>
              <a:rPr lang="en" dirty="0"/>
              <a:t> </a:t>
            </a:r>
            <a:r>
              <a:rPr lang="en" dirty="0">
                <a:solidFill>
                  <a:srgbClr val="00FF00"/>
                </a:solidFill>
              </a:rPr>
              <a:t>5 -&gt; </a:t>
            </a:r>
            <a:r>
              <a:rPr lang="en" dirty="0"/>
              <a:t>5 </a:t>
            </a:r>
            <a:r>
              <a:rPr lang="en" dirty="0">
                <a:solidFill>
                  <a:srgbClr val="FF0000"/>
                </a:solidFill>
              </a:rPr>
              <a:t>5</a:t>
            </a:r>
            <a:r>
              <a:rPr lang="en" dirty="0"/>
              <a:t> </a:t>
            </a:r>
            <a:r>
              <a:rPr lang="en" dirty="0">
                <a:solidFill>
                  <a:srgbClr val="00FF00"/>
                </a:solidFill>
              </a:rPr>
              <a:t>5</a:t>
            </a:r>
            <a:r>
              <a:rPr lang="en" dirty="0"/>
              <a:t> (sortare stabilă)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5 </a:t>
            </a:r>
            <a:r>
              <a:rPr lang="en" dirty="0">
                <a:solidFill>
                  <a:srgbClr val="FF0000"/>
                </a:solidFill>
              </a:rPr>
              <a:t>5</a:t>
            </a:r>
            <a:r>
              <a:rPr lang="en" dirty="0"/>
              <a:t> </a:t>
            </a:r>
            <a:r>
              <a:rPr lang="en" dirty="0">
                <a:solidFill>
                  <a:srgbClr val="00FF00"/>
                </a:solidFill>
              </a:rPr>
              <a:t>5 -&gt; </a:t>
            </a:r>
            <a:r>
              <a:rPr lang="en" dirty="0">
                <a:solidFill>
                  <a:srgbClr val="FF0000"/>
                </a:solidFill>
              </a:rPr>
              <a:t>5</a:t>
            </a:r>
            <a:r>
              <a:rPr lang="en" dirty="0"/>
              <a:t> </a:t>
            </a:r>
            <a:r>
              <a:rPr lang="en" dirty="0">
                <a:solidFill>
                  <a:srgbClr val="00FF00"/>
                </a:solidFill>
              </a:rPr>
              <a:t>5 </a:t>
            </a:r>
            <a:r>
              <a:rPr lang="en" dirty="0"/>
              <a:t>5 (sortare instabilă)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0000"/>
                </a:solidFill>
              </a:rPr>
              <a:t>Atenție:</a:t>
            </a:r>
            <a:r>
              <a:rPr lang="en" dirty="0"/>
              <a:t> Și unii algoritmi instabili pot sorta stabil uneori, algoritmii stabili garantează asta pentru orice input.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Pentru numere naturale nu este important, dar când sortăm altfel de obiecte acest lucru poate deveni important.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980773" y="12914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Algoritmi de sortare</a:t>
            </a:r>
            <a:endParaRPr dirty="0"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1"/>
          </p:nvPr>
        </p:nvSpPr>
        <p:spPr>
          <a:xfrm>
            <a:off x="148683" y="669073"/>
            <a:ext cx="8824331" cy="458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alatino Linotype" panose="02040502050505030304" pitchFamily="18" charset="0"/>
              </a:rPr>
              <a:t>Clasificare</a:t>
            </a: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Palatino Linotype" panose="02040502050505030304" pitchFamily="18" charset="0"/>
              </a:rPr>
              <a:t>Tabel cu sortări:</a:t>
            </a:r>
            <a:br>
              <a:rPr lang="en" b="1" dirty="0">
                <a:latin typeface="Palatino Linotype" panose="02040502050505030304" pitchFamily="18" charset="0"/>
              </a:rPr>
            </a:br>
            <a:r>
              <a:rPr lang="en" u="sng" dirty="0">
                <a:solidFill>
                  <a:srgbClr val="0097A7"/>
                </a:solidFill>
                <a:latin typeface="Palatino Linotype" panose="02040502050505030304" pitchFamily="18" charset="0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https://en.wikipedia.org/wiki/Sorting_algorithm#Comparison_of_algorithms</a:t>
            </a:r>
            <a:endParaRPr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98" name="Google Shape;198;p37"/>
          <p:cNvGraphicFramePr/>
          <p:nvPr>
            <p:extLst>
              <p:ext uri="{D42A27DB-BD31-4B8C-83A1-F6EECF244321}">
                <p14:modId xmlns:p14="http://schemas.microsoft.com/office/powerpoint/2010/main" val="2382259519"/>
              </p:ext>
            </p:extLst>
          </p:nvPr>
        </p:nvGraphicFramePr>
        <p:xfrm>
          <a:off x="646770" y="1288506"/>
          <a:ext cx="7461491" cy="228585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{3795FA78-FF6E-4001-A174-97495E19A738}</a:tableStyleId>
              </a:tblPr>
              <a:tblGrid>
                <a:gridCol w="273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1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Elementari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Prin comparație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Prin numărare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Insertion sort    →  O(n</a:t>
                      </a:r>
                      <a:r>
                        <a:rPr lang="en" baseline="30000" dirty="0"/>
                        <a:t>2</a:t>
                      </a:r>
                      <a:r>
                        <a:rPr lang="en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Quick sort    →    O(n logn)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sort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Selection sort   →  O(n</a:t>
                      </a:r>
                      <a:r>
                        <a:rPr lang="en" baseline="30000" dirty="0"/>
                        <a:t>2</a:t>
                      </a:r>
                      <a:r>
                        <a:rPr lang="en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 sort   →    O(n logn)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Counting sort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Bubble sort      →  O(n</a:t>
                      </a:r>
                      <a:r>
                        <a:rPr lang="en" baseline="30000" dirty="0"/>
                        <a:t>2</a:t>
                      </a:r>
                      <a:r>
                        <a:rPr lang="en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Heap sort    →     O(n logn)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Radix sort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Intro sort     →     O(n logn)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311700" y="48963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Sortare prin numărare / Counting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311700" y="1197030"/>
            <a:ext cx="85206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Algoritm de sortare a numerelor întregi mici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Presupunem că vectorul de sortat </a:t>
            </a:r>
            <a:r>
              <a:rPr lang="en" b="1" dirty="0">
                <a:latin typeface="Palatino Linotype" panose="02040502050505030304" pitchFamily="18" charset="0"/>
              </a:rPr>
              <a:t>v</a:t>
            </a:r>
            <a:r>
              <a:rPr lang="en" dirty="0">
                <a:latin typeface="Palatino Linotype" panose="02040502050505030304" pitchFamily="18" charset="0"/>
              </a:rPr>
              <a:t> conține </a:t>
            </a:r>
            <a:r>
              <a:rPr lang="en" b="1" dirty="0">
                <a:latin typeface="Palatino Linotype" panose="02040502050505030304" pitchFamily="18" charset="0"/>
              </a:rPr>
              <a:t>n</a:t>
            </a:r>
            <a:r>
              <a:rPr lang="en" dirty="0">
                <a:latin typeface="Palatino Linotype" panose="02040502050505030304" pitchFamily="18" charset="0"/>
              </a:rPr>
              <a:t> elemente din mulțimea        {1, ..., max}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Idee: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Creem un vector de frecvență </a:t>
            </a:r>
            <a:r>
              <a:rPr lang="en" b="1" dirty="0">
                <a:latin typeface="Palatino Linotype" panose="02040502050505030304" pitchFamily="18" charset="0"/>
              </a:rPr>
              <a:t>fr</a:t>
            </a:r>
            <a:endParaRPr b="1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Numărăm aparițiile fiecărui element din </a:t>
            </a:r>
            <a:r>
              <a:rPr lang="en" b="1" dirty="0">
                <a:latin typeface="Palatino Linotype" panose="02040502050505030304" pitchFamily="18" charset="0"/>
              </a:rPr>
              <a:t>v</a:t>
            </a:r>
            <a:endParaRPr b="1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Modificăm vectorul </a:t>
            </a:r>
            <a:r>
              <a:rPr lang="en" b="1" dirty="0">
                <a:latin typeface="Palatino Linotype" panose="02040502050505030304" pitchFamily="18" charset="0"/>
              </a:rPr>
              <a:t>fr</a:t>
            </a:r>
            <a:r>
              <a:rPr lang="en" dirty="0">
                <a:latin typeface="Palatino Linotype" panose="02040502050505030304" pitchFamily="18" charset="0"/>
              </a:rPr>
              <a:t> a.î.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fr[i] = numărul de elemente cu valoare = i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La final, iterăm prin vectorul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fr[i]</a:t>
            </a:r>
            <a:r>
              <a:rPr lang="en" dirty="0">
                <a:latin typeface="Palatino Linotype" panose="02040502050505030304" pitchFamily="18" charset="0"/>
              </a:rPr>
              <a:t> și afișăm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i</a:t>
            </a:r>
            <a:r>
              <a:rPr lang="en" dirty="0">
                <a:latin typeface="Palatino Linotype" panose="02040502050505030304" pitchFamily="18" charset="0"/>
              </a:rPr>
              <a:t> de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fr[i]</a:t>
            </a:r>
            <a:r>
              <a:rPr lang="en" dirty="0">
                <a:latin typeface="Palatino Linotype" panose="02040502050505030304" pitchFamily="18" charset="0"/>
              </a:rPr>
              <a:t> ori pentru toate numerele de la 1 la max.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Exemplu: sortăm note</a:t>
            </a:r>
            <a:endParaRPr/>
          </a:p>
        </p:txBody>
      </p:sp>
      <p:graphicFrame>
        <p:nvGraphicFramePr>
          <p:cNvPr id="211" name="Google Shape;211;p39"/>
          <p:cNvGraphicFramePr/>
          <p:nvPr>
            <p:extLst>
              <p:ext uri="{D42A27DB-BD31-4B8C-83A1-F6EECF244321}">
                <p14:modId xmlns:p14="http://schemas.microsoft.com/office/powerpoint/2010/main" val="325170404"/>
              </p:ext>
            </p:extLst>
          </p:nvPr>
        </p:nvGraphicFramePr>
        <p:xfrm>
          <a:off x="311700" y="2231750"/>
          <a:ext cx="8469150" cy="1414563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{6EC17D74-7045-456F-A7F2-F0C8B925FEA3}</a:tableStyleId>
              </a:tblPr>
              <a:tblGrid>
                <a:gridCol w="7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5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3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nota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3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4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7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8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9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10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fr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Exemplu: sortăm note</a:t>
            </a:r>
            <a:endParaRPr dirty="0"/>
          </a:p>
        </p:txBody>
      </p:sp>
      <p:graphicFrame>
        <p:nvGraphicFramePr>
          <p:cNvPr id="218" name="Google Shape;218;p40"/>
          <p:cNvGraphicFramePr/>
          <p:nvPr>
            <p:extLst>
              <p:ext uri="{D42A27DB-BD31-4B8C-83A1-F6EECF244321}">
                <p14:modId xmlns:p14="http://schemas.microsoft.com/office/powerpoint/2010/main" val="288141335"/>
              </p:ext>
            </p:extLst>
          </p:nvPr>
        </p:nvGraphicFramePr>
        <p:xfrm>
          <a:off x="470400" y="2231750"/>
          <a:ext cx="8322250" cy="1414563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{6EC17D74-7045-456F-A7F2-F0C8B925FEA3}</a:tableStyleId>
              </a:tblPr>
              <a:tblGrid>
                <a:gridCol w="7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3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nota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4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7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8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fr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0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Exemplu: sortăm note</a:t>
            </a:r>
            <a:endParaRPr dirty="0"/>
          </a:p>
        </p:txBody>
      </p:sp>
      <p:graphicFrame>
        <p:nvGraphicFramePr>
          <p:cNvPr id="225" name="Google Shape;225;p41"/>
          <p:cNvGraphicFramePr/>
          <p:nvPr>
            <p:extLst>
              <p:ext uri="{D42A27DB-BD31-4B8C-83A1-F6EECF244321}">
                <p14:modId xmlns:p14="http://schemas.microsoft.com/office/powerpoint/2010/main" val="680035026"/>
              </p:ext>
            </p:extLst>
          </p:nvPr>
        </p:nvGraphicFramePr>
        <p:xfrm>
          <a:off x="470400" y="2003175"/>
          <a:ext cx="8203175" cy="1886084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{6EC17D74-7045-456F-A7F2-F0C8B925FEA3}</a:tableStyleId>
              </a:tblPr>
              <a:tblGrid>
                <a:gridCol w="94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nota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fr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soluție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7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9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9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10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Exemplu: sortăm note</a:t>
            </a:r>
            <a:endParaRPr dirty="0"/>
          </a:p>
        </p:txBody>
      </p:sp>
      <p:graphicFrame>
        <p:nvGraphicFramePr>
          <p:cNvPr id="232" name="Google Shape;232;p42"/>
          <p:cNvGraphicFramePr/>
          <p:nvPr>
            <p:extLst>
              <p:ext uri="{D42A27DB-BD31-4B8C-83A1-F6EECF244321}">
                <p14:modId xmlns:p14="http://schemas.microsoft.com/office/powerpoint/2010/main" val="4104599400"/>
              </p:ext>
            </p:extLst>
          </p:nvPr>
        </p:nvGraphicFramePr>
        <p:xfrm>
          <a:off x="483219" y="1821366"/>
          <a:ext cx="8422885" cy="2403362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{6EC17D74-7045-456F-A7F2-F0C8B925FEA3}</a:tableStyleId>
              </a:tblPr>
              <a:tblGrid>
                <a:gridCol w="86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0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147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Note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5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soluție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7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9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9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10</a:t>
                      </a:r>
                      <a:endParaRPr sz="18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</a:t>
            </a:r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//Pasul 1: Cre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ș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tem frecven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ț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a fiec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rui element din vector:</a:t>
            </a:r>
            <a:endParaRPr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i = 1; i &lt;=n; ++i) 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O(n)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fr[note[i]]++;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Pasul 2: afi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șă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m fiecare element de at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â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tea ori c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â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 apare 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î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n vectorul de frecven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ță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O(maxn * n)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O(maxn + n)</a:t>
            </a:r>
            <a:endParaRPr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i = 0; i &lt;= maxn; ++i) {  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p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â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 la maxn 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j = 1; j &lt;= fr[i]; ++j) { 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// worst case se duce p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â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 la n   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									 // for-ul va face n + maxn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&lt;&lt; i &lt;&lt; " ";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 // Afi</a:t>
            </a:r>
            <a:r>
              <a:rPr lang="ro-MD" i="1" dirty="0">
                <a:latin typeface="Courier New"/>
                <a:ea typeface="Courier New"/>
                <a:cs typeface="Courier New"/>
                <a:sym typeface="Courier New"/>
              </a:rPr>
              <a:t>șă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m de fix n ori</a:t>
            </a:r>
            <a:br>
              <a:rPr lang="en" i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23" dirty="0">
                <a:solidFill>
                  <a:srgbClr val="980000"/>
                </a:solidFill>
              </a:rPr>
              <a:t>Complexitate?  Spațiu?  Timp?</a:t>
            </a:r>
            <a:endParaRPr sz="2623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Organizatorice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56175" y="103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Notare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Laboratoare / laboranți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Complexitate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 + max)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Spațiu: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O(max)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Vizualizare: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https://visualgo.net/bn/sorting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56" name="Google Shape;256;p46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 ne facem dacă avem de sortat numere mari…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Până la 10</a:t>
            </a:r>
            <a:r>
              <a:rPr lang="en" baseline="30000"/>
              <a:t>6</a:t>
            </a:r>
            <a:r>
              <a:rPr lang="en"/>
              <a:t>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Până la 10</a:t>
            </a:r>
            <a:r>
              <a:rPr lang="en" baseline="30000"/>
              <a:t>18</a:t>
            </a:r>
            <a:r>
              <a:rPr lang="en"/>
              <a:t>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Numere care nu sunt întregi 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 ne facem dacă avem de sortat numere mari…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Până la 10</a:t>
            </a:r>
            <a:r>
              <a:rPr lang="en" baseline="30000"/>
              <a:t>6</a:t>
            </a:r>
            <a:r>
              <a:rPr lang="en"/>
              <a:t>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Depinde de N, dar </a:t>
            </a:r>
            <a:r>
              <a:rPr lang="en" b="1"/>
              <a:t>Count Sort </a:t>
            </a:r>
            <a:r>
              <a:rPr lang="en"/>
              <a:t>poate fi cea mai bună opțiune...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Până la 10</a:t>
            </a:r>
            <a:r>
              <a:rPr lang="en" baseline="30000"/>
              <a:t>18</a:t>
            </a:r>
            <a:r>
              <a:rPr lang="en"/>
              <a:t>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 mai putem folosi Count Sort. Putem folosi în schimb </a:t>
            </a:r>
            <a:r>
              <a:rPr lang="en" b="1"/>
              <a:t>Radix Sort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Numere care nu sunt întregi 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 greu și cu Radix Sort (nu e imposibil, dacă sunt doar 1-2 zecimale putem înmulți cu 10, 100) … altfel putem folosi </a:t>
            </a:r>
            <a:r>
              <a:rPr lang="en" b="1"/>
              <a:t>Bucket Sort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Elementele vectorului sunt distribuite în bucket-uri după anumite criterii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Bucket-urile sunt reprezentate de elemente ale unui vector de liste înlănțuite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Fiecare bucket conține elemente care îndeplinesc aceleași condiții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IDEE: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 </a:t>
            </a:r>
            <a:r>
              <a:rPr lang="en" b="1"/>
              <a:t>v</a:t>
            </a:r>
            <a:r>
              <a:rPr lang="en"/>
              <a:t> vectorul de sortat și </a:t>
            </a:r>
            <a:r>
              <a:rPr lang="en" b="1"/>
              <a:t>b</a:t>
            </a:r>
            <a:r>
              <a:rPr lang="en"/>
              <a:t> vectorul de buckets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inițializează vectorul auxiliar cu liste (buckets) goale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Iterăm prin </a:t>
            </a:r>
            <a:r>
              <a:rPr lang="en" b="1"/>
              <a:t>v</a:t>
            </a:r>
            <a:r>
              <a:rPr lang="en"/>
              <a:t> și adăugăm fiecare element în bucket-ul corespunzător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Sortăm fiecare bucket (discutăm cum)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Iterăm prin fiecare bucket, de la primul la ultimul, adăugând elementele înapoi în </a:t>
            </a:r>
            <a:r>
              <a:rPr lang="en" b="1"/>
              <a:t>v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Vizualizare: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https://www.cs.usfca.edu/~galles/visualization/BucketSort.html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Cum adăugăm elementele în bucket-ul corespunzător?</a:t>
            </a:r>
            <a:endParaRPr dirty="0"/>
          </a:p>
          <a:p>
            <a:pPr algn="l" rtl="0">
              <a:spcBef>
                <a:spcPts val="1200"/>
              </a:spcBef>
            </a:pP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clasică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împărțim</a:t>
            </a:r>
            <a:r>
              <a:rPr lang="en-US" dirty="0"/>
              <a:t> la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cât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punem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bucketul</a:t>
            </a:r>
            <a:r>
              <a:rPr lang="en-US" dirty="0"/>
              <a:t> </a:t>
            </a:r>
            <a:r>
              <a:rPr lang="en-US" dirty="0" err="1"/>
              <a:t>corespunzător</a:t>
            </a:r>
            <a:endParaRPr lang="ro-MD" dirty="0"/>
          </a:p>
          <a:p>
            <a:pPr algn="l" rtl="0">
              <a:spcBef>
                <a:spcPts val="1200"/>
              </a:spcBef>
            </a:pPr>
            <a:r>
              <a:rPr lang="ro-MD" dirty="0"/>
              <a:t>Î</a:t>
            </a:r>
            <a:r>
              <a:rPr lang="en-US" dirty="0"/>
              <a:t>n </a:t>
            </a:r>
            <a:r>
              <a:rPr lang="en-US" dirty="0" err="1"/>
              <a:t>animație</a:t>
            </a:r>
            <a:r>
              <a:rPr lang="en-US" dirty="0"/>
              <a:t> </a:t>
            </a:r>
            <a:r>
              <a:rPr lang="en-US" dirty="0" err="1"/>
              <a:t>foloseam</a:t>
            </a:r>
            <a:r>
              <a:rPr lang="en-US" dirty="0"/>
              <a:t> 30 de </a:t>
            </a:r>
            <a:r>
              <a:rPr lang="en-US" dirty="0" err="1"/>
              <a:t>bucketuri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cum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1000, </a:t>
            </a:r>
            <a:r>
              <a:rPr lang="en-US" dirty="0" err="1"/>
              <a:t>înmulțeam</a:t>
            </a:r>
            <a:r>
              <a:rPr lang="en-US" dirty="0"/>
              <a:t> cu 30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împărțeam</a:t>
            </a:r>
            <a:r>
              <a:rPr lang="en-US" dirty="0"/>
              <a:t> la 1000</a:t>
            </a:r>
            <a:endParaRPr lang="ro-MD" dirty="0"/>
          </a:p>
          <a:p>
            <a:pPr algn="l" rtl="0">
              <a:spcBef>
                <a:spcPts val="12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buNone/>
            </a:pPr>
            <a:r>
              <a:rPr lang="en-US" dirty="0"/>
              <a:t>Cum </a:t>
            </a:r>
            <a:r>
              <a:rPr lang="en-US" dirty="0" err="1"/>
              <a:t>sortăm</a:t>
            </a:r>
            <a:r>
              <a:rPr lang="en-US" dirty="0"/>
              <a:t> bucket-urile ?</a:t>
            </a:r>
          </a:p>
          <a:p>
            <a:pPr lvl="0" algn="l" rtl="0"/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 tot </a:t>
            </a:r>
            <a:r>
              <a:rPr lang="en-US" dirty="0" err="1"/>
              <a:t>bucketsort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puține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o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(insertion / selection / bubble sort) ….</a:t>
            </a:r>
          </a:p>
          <a:p>
            <a:pPr lvl="1" algn="l" rtl="0"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Cum </a:t>
            </a:r>
            <a:r>
              <a:rPr lang="en-US" dirty="0" err="1">
                <a:solidFill>
                  <a:srgbClr val="FF0000"/>
                </a:solidFill>
              </a:rPr>
              <a:t>adică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folosim</a:t>
            </a:r>
            <a:r>
              <a:rPr lang="en-US" dirty="0">
                <a:solidFill>
                  <a:srgbClr val="FF0000"/>
                </a:solidFill>
              </a:rPr>
              <a:t> bubble sort? De </a:t>
            </a:r>
            <a:r>
              <a:rPr lang="en-US" dirty="0" err="1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 nu quicksort ???</a:t>
            </a:r>
            <a:endParaRPr lang="en-US" dirty="0"/>
          </a:p>
          <a:p>
            <a:pPr lvl="2" algn="l" rtl="0"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n mic, </a:t>
            </a:r>
            <a:r>
              <a:rPr lang="en-US" dirty="0" err="1">
                <a:solidFill>
                  <a:srgbClr val="FF0000"/>
                </a:solidFill>
              </a:rPr>
              <a:t>constanta</a:t>
            </a:r>
            <a:r>
              <a:rPr lang="en-US" dirty="0">
                <a:solidFill>
                  <a:srgbClr val="FF0000"/>
                </a:solidFill>
              </a:rPr>
              <a:t> de la quicksort, </a:t>
            </a:r>
            <a:r>
              <a:rPr lang="en-US" dirty="0" err="1">
                <a:solidFill>
                  <a:srgbClr val="FF0000"/>
                </a:solidFill>
              </a:rPr>
              <a:t>mergesort</a:t>
            </a:r>
            <a:r>
              <a:rPr lang="en-US" dirty="0">
                <a:solidFill>
                  <a:srgbClr val="FF0000"/>
                </a:solidFill>
              </a:rPr>
              <a:t> face ca </a:t>
            </a:r>
            <a:r>
              <a:rPr lang="en-US" dirty="0" err="1">
                <a:solidFill>
                  <a:srgbClr val="FF0000"/>
                </a:solidFill>
              </a:rPr>
              <a:t>sortarea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fie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înceată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https://create.kahoot.it/creator/2281f10b-f400-43fe-981c-85377fd66c12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50% laborator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  <a:t>Nota minim 5!!</a:t>
            </a:r>
            <a:endParaRPr dirty="0">
              <a:solidFill>
                <a:srgbClr val="CC0000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20% seminar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Prezență, activitate și teme</a:t>
            </a:r>
            <a:br>
              <a:rPr lang="en-US" dirty="0">
                <a:latin typeface="Palatino Linotype" panose="02040502050505030304" pitchFamily="18" charset="0"/>
              </a:rPr>
            </a:br>
            <a:endParaRPr lang="en-US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30% examen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  <a:t>Nota minim 5!!</a:t>
            </a:r>
            <a:b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</a:br>
            <a:endParaRPr b="1" dirty="0">
              <a:solidFill>
                <a:srgbClr val="CC0000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10% Kahoot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Vom face teste la sfârșitul fiecărui curs (azi vom avea exemplu)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Se primește bonus pentru suma punctajelor pe tot semestrul, dar și pentru rezultate bune la kahooturi individuale. 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laborator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b="1">
                <a:solidFill>
                  <a:srgbClr val="CC0000"/>
                </a:solidFill>
              </a:rPr>
              <a:t>Nota minim 5!!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teme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Sortări 10p 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Deadline 14 martie pentru cei cu lab în SI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Structură de date complexă 10p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Mix&amp;Match 30p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 laborator + bonus maxim 1p de la laborant (bonusul îl pot primi doar cei care au punctaj din teme)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Laboratoare / laboranți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La multe grupe veți avea laboranți din industrie, care lucrează la: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Google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Adobe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Microsoft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Startup-uri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Nu toți au experiență la predat, dar au experiență în industrie, așa că profitați de ocazie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Întrebați de toate, nu doar de SD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Cum se codează / lucrează într-o firmă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Interviuri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Tehnologii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Sfaturi de carieră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 live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Luni facem toți cursul online!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Joi ? Marți ? voi încerca să predau cursul din facultate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Cursul va fi filmat live și voi încerca să răspund la întrebările care vin din online, dar și a celor din sală (dacă există studenți care vor dori să vină)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Materia va fi aceeași!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Practic, voi încerca să predau în 2 moduri aceleași lucruri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 live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Marți ? voi încerca să predau cursul din facultate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Începem pe 23 sau pe 30 februarie.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Cursul va fi filmat live și voi încerca să răspund la întrebările care vin din online, dar și a celor din sală (dacă există studenți care vor dori să vină)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Voluntari ? Ideal ar fi să rămână și la Programare Competitivă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Radu Filipescu &amp; Teodor Mititelu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al materiei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311700" y="1125171"/>
            <a:ext cx="8520600" cy="3573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1-2 Sortări/Căutare binară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count sort, radix sort, quick sort, merge sort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3 Vectori/Liste înlănțuite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Cozi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Stive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Deque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4 Heapuri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5 Heapuri binomiale - fibonacci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6 Huffman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7 Arbori binari de căutare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8 AVL / Red black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9 Skip Lists / Treaps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10 Arbori de intervale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11 RMQ &amp; LCA &amp; LA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12-13 Hashuri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14  Tries / Suffix trees ?</a:t>
            </a:r>
            <a:endParaRPr sz="14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al materiei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07303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1-2 Sortări/Căutare binară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count sort, radix sort, quick sort, merge sort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3 Vectori/Liste înlănțuite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Cozi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Stive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Deque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4 Heapuri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5 Heapuri binomiale - fibonacci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6 Huffman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7 Arbori binari de căutare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8 AVL / Red black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9 Skip Lists / Treaps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10 Arbori de intervale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11 RMQ &amp; LCA &amp; LA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12-13 Hashuri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2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Curs 14  Tries / Suffix trees ?</a:t>
            </a:r>
            <a:endParaRPr sz="12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Propuneri 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Alocatori … mai curând la OOP</a:t>
            </a:r>
            <a:endParaRPr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B9E71EED-B715-4A88-92D2-03BFA2C7241F}" vid="{E35E2664-D0E5-4885-B2F5-314809422FF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1598</Words>
  <Application>Microsoft Office PowerPoint</Application>
  <PresentationFormat>On-screen Show (16:9)</PresentationFormat>
  <Paragraphs>354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Palatino Linotype</vt:lpstr>
      <vt:lpstr>Courier New</vt:lpstr>
      <vt:lpstr>Theme3</vt:lpstr>
      <vt:lpstr>Structuri de date </vt:lpstr>
      <vt:lpstr>Organizatorice</vt:lpstr>
      <vt:lpstr>Notare</vt:lpstr>
      <vt:lpstr>Notare</vt:lpstr>
      <vt:lpstr>Laboratoare / laboranți</vt:lpstr>
      <vt:lpstr>Curs live</vt:lpstr>
      <vt:lpstr>Curs live</vt:lpstr>
      <vt:lpstr>Overview al materiei</vt:lpstr>
      <vt:lpstr>Overview al materiei</vt:lpstr>
      <vt:lpstr>Algoritmi de sortare</vt:lpstr>
      <vt:lpstr>Algoritmi de sortare</vt:lpstr>
      <vt:lpstr>Algoritmi de sortare stabili</vt:lpstr>
      <vt:lpstr>Algoritmi de sortare</vt:lpstr>
      <vt:lpstr>Sortare prin numărare / Counting Sort</vt:lpstr>
      <vt:lpstr>Sortare prin numărare / Counting Sort</vt:lpstr>
      <vt:lpstr>Sortare prin numărare / Counting Sort</vt:lpstr>
      <vt:lpstr>Sortare prin numărare / Counting Sort</vt:lpstr>
      <vt:lpstr>Sortare prin numărare / Counting Sort</vt:lpstr>
      <vt:lpstr>Cod</vt:lpstr>
      <vt:lpstr>Counting Sort</vt:lpstr>
      <vt:lpstr>Counting Sort</vt:lpstr>
      <vt:lpstr>Counting Sort</vt:lpstr>
      <vt:lpstr>Counting Sort</vt:lpstr>
      <vt:lpstr>Bucket Sort</vt:lpstr>
      <vt:lpstr>Bucket Sort</vt:lpstr>
      <vt:lpstr>Bucket Sort</vt:lpstr>
      <vt:lpstr>Kahoot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</dc:title>
  <dc:creator>Cosmina</dc:creator>
  <cp:lastModifiedBy>Cosmina Bianca</cp:lastModifiedBy>
  <cp:revision>7</cp:revision>
  <dcterms:modified xsi:type="dcterms:W3CDTF">2024-04-22T12:28:58Z</dcterms:modified>
</cp:coreProperties>
</file>