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1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65" r:id="rId9"/>
    <p:sldId id="266" r:id="rId10"/>
    <p:sldId id="259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45700" y="2452551"/>
            <a:ext cx="105184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3450800" y="4651625"/>
            <a:ext cx="5290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185435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454F-D98D-46F3-9884-7FDBA53F66A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4513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A454F-D98D-46F3-9884-7FDBA53F66A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39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67333" y="2720725"/>
            <a:ext cx="78104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48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67200" y="4243951"/>
            <a:ext cx="7810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32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 i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21320" y="3911348"/>
            <a:ext cx="330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027253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5638728" y="1394381"/>
            <a:ext cx="914400" cy="871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073800" y="2425200"/>
            <a:ext cx="8044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1pPr>
            <a:lvl2pPr marL="1219170" lvl="1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2pPr>
            <a:lvl3pPr marL="1828754" lvl="2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3pPr>
            <a:lvl4pPr marL="2438339" lvl="3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4000" i="1">
                <a:solidFill>
                  <a:schemeClr val="accent1"/>
                </a:solidFill>
              </a:defRPr>
            </a:lvl4pPr>
            <a:lvl5pPr marL="3047924" lvl="4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5pPr>
            <a:lvl6pPr marL="3657509" lvl="5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6pPr>
            <a:lvl7pPr marL="4267093" lvl="6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4000" i="1">
                <a:solidFill>
                  <a:schemeClr val="accent1"/>
                </a:solidFill>
              </a:defRPr>
            </a:lvl7pPr>
            <a:lvl8pPr marL="4876678" lvl="7" indent="-55878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4000" i="1">
                <a:solidFill>
                  <a:schemeClr val="accent1"/>
                </a:solidFill>
              </a:defRPr>
            </a:lvl8pPr>
            <a:lvl9pPr marL="5486263" lvl="8" indent="-55878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40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/>
          <p:nvPr/>
        </p:nvSpPr>
        <p:spPr>
          <a:xfrm>
            <a:off x="5069067" y="1139695"/>
            <a:ext cx="2054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19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8722">
              <a:spcBef>
                <a:spcPts val="800"/>
              </a:spcBef>
              <a:spcAft>
                <a:spcPts val="0"/>
              </a:spcAft>
              <a:buSzPts val="1700"/>
              <a:buChar char="○"/>
              <a:defRPr/>
            </a:lvl1pPr>
            <a:lvl2pPr marL="1219170" lvl="1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828754" lvl="2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2438339" lvl="3" indent="-448722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3047924" lvl="4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3657509" lvl="5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4267093" lvl="6" indent="-448722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4876678" lvl="7" indent="-448722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5486263" lvl="8" indent="-448722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1161256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33433" y="1244651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631797" y="1192384"/>
            <a:ext cx="4859200" cy="42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616800"/>
            <a:ext cx="889600" cy="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8517500" y="621067"/>
            <a:ext cx="36920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93033" y="49200"/>
            <a:ext cx="82116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49368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5133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406317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977500" y="1709000"/>
            <a:ext cx="3397200" cy="42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090800" y="150900"/>
            <a:ext cx="60104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31600" y="722400"/>
            <a:ext cx="31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9101200" y="722400"/>
            <a:ext cx="3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662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090800" y="150900"/>
            <a:ext cx="6010400" cy="11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-31600" y="722400"/>
            <a:ext cx="31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9101200" y="722400"/>
            <a:ext cx="3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641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467333" y="5862275"/>
            <a:ext cx="5276800" cy="6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21200" y="6253129"/>
            <a:ext cx="311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9101200" y="6253129"/>
            <a:ext cx="311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83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5730200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052D249-EA71-435E-92D1-CC083C7B5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4328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5167" y="155467"/>
            <a:ext cx="116788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5167" y="1051371"/>
            <a:ext cx="11522800" cy="5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85402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slow">
    <p:push dir="u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structures.org/ods-java/7_2_Treap_Randomized_Binary.html" TargetMode="External"/><Relationship Id="rId7" Type="http://schemas.openxmlformats.org/officeDocument/2006/relationships/hyperlink" Target="https://pastebin.com/w3ayaQ7i" TargetMode="External"/><Relationship Id="rId2" Type="http://schemas.openxmlformats.org/officeDocument/2006/relationships/hyperlink" Target="https://pinporelmundo.blogspot.com/2011/06/skip-lists-compared-with-treaps-and-red.html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outube.com/watch?v=q4fnJZr8ztY" TargetMode="External"/><Relationship Id="rId5" Type="http://schemas.openxmlformats.org/officeDocument/2006/relationships/hyperlink" Target="https://www.geeksforgeeks.org/treap-set-2-implementation-of-search-insert-and-delete/" TargetMode="External"/><Relationship Id="rId4" Type="http://schemas.openxmlformats.org/officeDocument/2006/relationships/hyperlink" Target="https://infoarena.ro/treapuri#bibliografi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B068-3AC0-F70C-F46C-2CFCA4F7F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Treap</a:t>
            </a:r>
            <a:r>
              <a:rPr lang="ro-MD" dirty="0"/>
              <a:t>-</a:t>
            </a:r>
            <a:r>
              <a:rPr lang="en-US" dirty="0" err="1"/>
              <a:t>uri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049E6-650F-21C9-22D1-B9F6EBA87E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408903" y="4731416"/>
            <a:ext cx="10058400" cy="1143000"/>
          </a:xfrm>
        </p:spPr>
        <p:txBody>
          <a:bodyPr>
            <a:normAutofit lnSpcReduction="10000"/>
          </a:bodyPr>
          <a:lstStyle/>
          <a:p>
            <a:pPr algn="ctr"/>
            <a:endParaRPr lang="ro-MD" dirty="0">
              <a:solidFill>
                <a:schemeClr val="tx2"/>
              </a:solidFill>
            </a:endParaRPr>
          </a:p>
          <a:p>
            <a:pPr marL="3778250" lvl="8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P</a:t>
            </a:r>
            <a:r>
              <a:rPr lang="ro-MD" dirty="0">
                <a:solidFill>
                  <a:schemeClr val="tx2"/>
                </a:solidFill>
              </a:rPr>
              <a:t>ătrașcu Adrian-Octavian</a:t>
            </a:r>
          </a:p>
          <a:p>
            <a:pPr marL="3778250" lvl="8" indent="0" algn="ctr">
              <a:buNone/>
            </a:pPr>
            <a:r>
              <a:rPr lang="ro-MD" dirty="0">
                <a:solidFill>
                  <a:schemeClr val="tx2"/>
                </a:solidFill>
              </a:rPr>
              <a:t>Grupa 131</a:t>
            </a:r>
          </a:p>
        </p:txBody>
      </p:sp>
    </p:spTree>
    <p:extLst>
      <p:ext uri="{BB962C8B-B14F-4D97-AF65-F5344CB8AC3E}">
        <p14:creationId xmlns:p14="http://schemas.microsoft.com/office/powerpoint/2010/main" val="8623158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DA89-AD4F-F9A8-F58F-B23C66B4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err="1"/>
              <a:t>Bibliografie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D529-D040-1250-07CE-E4D82486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[1.1]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pinporelmundo</a:t>
            </a:r>
            <a:r>
              <a:rPr lang="en-US" dirty="0">
                <a:hlinkClick r:id="rId2"/>
              </a:rPr>
              <a:t>: Skip Lists compared with </a:t>
            </a:r>
            <a:r>
              <a:rPr lang="en-US" dirty="0" err="1">
                <a:hlinkClick r:id="rId2"/>
              </a:rPr>
              <a:t>Treaps</a:t>
            </a:r>
            <a:r>
              <a:rPr lang="en-US" dirty="0">
                <a:hlinkClick r:id="rId2"/>
              </a:rPr>
              <a:t> and Red-Black Trees</a:t>
            </a:r>
            <a:endParaRPr lang="en-US" dirty="0"/>
          </a:p>
          <a:p>
            <a:r>
              <a:rPr lang="en-US" dirty="0"/>
              <a:t>[1.2] </a:t>
            </a:r>
            <a:r>
              <a:rPr lang="en-US" dirty="0">
                <a:hlinkClick r:id="rId3"/>
              </a:rPr>
              <a:t>7.2 </a:t>
            </a:r>
            <a:r>
              <a:rPr lang="en-US" dirty="0" err="1">
                <a:hlinkClick r:id="rId3"/>
              </a:rPr>
              <a:t>Treap</a:t>
            </a:r>
            <a:r>
              <a:rPr lang="en-US" dirty="0">
                <a:hlinkClick r:id="rId3"/>
              </a:rPr>
              <a:t>: A Randomized Binary Search Tree (opendatastructures.org)</a:t>
            </a:r>
            <a:r>
              <a:rPr lang="en-US" dirty="0"/>
              <a:t> (La sec</a:t>
            </a:r>
            <a:r>
              <a:rPr lang="ro-MD" dirty="0"/>
              <a:t>țiunea </a:t>
            </a:r>
            <a:r>
              <a:rPr lang="en-US" dirty="0"/>
              <a:t>7.2.1)</a:t>
            </a:r>
          </a:p>
          <a:p>
            <a:r>
              <a:rPr lang="en-US" dirty="0"/>
              <a:t>[2]</a:t>
            </a:r>
            <a:r>
              <a:rPr lang="en-US" dirty="0">
                <a:hlinkClick r:id="rId4"/>
              </a:rPr>
              <a:t> </a:t>
            </a:r>
            <a:r>
              <a:rPr lang="en-US" dirty="0" err="1">
                <a:hlinkClick r:id="rId4"/>
              </a:rPr>
              <a:t>Treapuri</a:t>
            </a:r>
            <a:r>
              <a:rPr lang="en-US" dirty="0">
                <a:hlinkClick r:id="rId4"/>
              </a:rPr>
              <a:t> (infoarena.ro)</a:t>
            </a:r>
            <a:endParaRPr lang="en-US" dirty="0"/>
          </a:p>
          <a:p>
            <a:r>
              <a:rPr lang="en-US" dirty="0"/>
              <a:t>[3]</a:t>
            </a:r>
            <a:r>
              <a:rPr lang="en-US" dirty="0">
                <a:hlinkClick r:id="rId5"/>
              </a:rPr>
              <a:t> </a:t>
            </a:r>
            <a:r>
              <a:rPr lang="en-US" dirty="0" err="1">
                <a:hlinkClick r:id="rId5"/>
              </a:rPr>
              <a:t>Treap</a:t>
            </a:r>
            <a:r>
              <a:rPr lang="en-US" dirty="0">
                <a:hlinkClick r:id="rId5"/>
              </a:rPr>
              <a:t> | Set 2 (Implementation of Search, Insert and Delete) – </a:t>
            </a:r>
            <a:r>
              <a:rPr lang="en-US" dirty="0" err="1">
                <a:hlinkClick r:id="rId5"/>
              </a:rPr>
              <a:t>GeeksforGeeks</a:t>
            </a:r>
            <a:endParaRPr lang="en-US" dirty="0"/>
          </a:p>
          <a:p>
            <a:br>
              <a:rPr lang="en-US" dirty="0"/>
            </a:br>
            <a:r>
              <a:rPr lang="en-US" dirty="0" err="1"/>
              <a:t>Despre</a:t>
            </a:r>
            <a:r>
              <a:rPr lang="en-US" dirty="0"/>
              <a:t> </a:t>
            </a:r>
            <a:r>
              <a:rPr lang="en-US" dirty="0" err="1"/>
              <a:t>rotiri</a:t>
            </a:r>
            <a:r>
              <a:rPr lang="en-US" dirty="0"/>
              <a:t> de </a:t>
            </a:r>
            <a:r>
              <a:rPr lang="en-US" dirty="0" err="1"/>
              <a:t>arbori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Balanced binary search tree rotations – YouTube</a:t>
            </a:r>
            <a:endParaRPr lang="en-US" dirty="0"/>
          </a:p>
          <a:p>
            <a:r>
              <a:rPr lang="en-US" dirty="0" err="1"/>
              <a:t>Implementarea</a:t>
            </a:r>
            <a:r>
              <a:rPr lang="en-US" dirty="0"/>
              <a:t> opera</a:t>
            </a:r>
            <a:r>
              <a:rPr lang="ro-MD" dirty="0" err="1"/>
              <a:t>țiilor</a:t>
            </a:r>
            <a:r>
              <a:rPr lang="en-US" dirty="0"/>
              <a:t>: </a:t>
            </a:r>
            <a:r>
              <a:rPr lang="en-US" dirty="0" err="1">
                <a:hlinkClick r:id="rId7"/>
              </a:rPr>
              <a:t>Treap</a:t>
            </a:r>
            <a:r>
              <a:rPr lang="en-US" dirty="0">
                <a:hlinkClick r:id="rId7"/>
              </a:rPr>
              <a:t> - Pastebin.com</a:t>
            </a:r>
            <a:endParaRPr lang="ro-MD" dirty="0"/>
          </a:p>
        </p:txBody>
      </p:sp>
    </p:spTree>
    <p:extLst>
      <p:ext uri="{BB962C8B-B14F-4D97-AF65-F5344CB8AC3E}">
        <p14:creationId xmlns:p14="http://schemas.microsoft.com/office/powerpoint/2010/main" val="30273061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0918-75CA-B979-B5DF-892C2FBB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6358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44F2-1C4A-FCCB-9914-5110DE0F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z="3200" dirty="0"/>
              <a:t>Cuprins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A673-2428-8370-DF92-02BBF643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ClrTx/>
              <a:buFont typeface="Arial" panose="020B0604020202020204" pitchFamily="34" charset="0"/>
              <a:buChar char="•"/>
            </a:pPr>
            <a:r>
              <a:rPr lang="ro-MD" sz="2800" dirty="0"/>
              <a:t>Ce este un treap?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ro-MD" sz="2800" dirty="0"/>
              <a:t> Motivație (Definiții + discuție)</a:t>
            </a:r>
          </a:p>
          <a:p>
            <a:pPr marL="577850" lvl="1" indent="0">
              <a:buNone/>
            </a:pPr>
            <a:r>
              <a:rPr lang="ro-MD" sz="2800" b="1" dirty="0"/>
              <a:t>Operații</a:t>
            </a:r>
            <a:r>
              <a:rPr lang="en-US" sz="2800" b="1" dirty="0"/>
              <a:t>:</a:t>
            </a:r>
            <a:r>
              <a:rPr lang="ro-MD" sz="2800" dirty="0"/>
              <a:t>	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ro-MD" sz="2800" dirty="0"/>
              <a:t>Rotații pe arbori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ro-MD" sz="2800" dirty="0"/>
              <a:t>Inserție O(</a:t>
            </a:r>
            <a:r>
              <a:rPr lang="ro-MD" sz="2800" dirty="0" err="1"/>
              <a:t>logN</a:t>
            </a:r>
            <a:r>
              <a:rPr lang="ro-MD" sz="2800" dirty="0"/>
              <a:t>)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ro-MD" sz="2800" dirty="0"/>
              <a:t>Căutare O(</a:t>
            </a:r>
            <a:r>
              <a:rPr lang="ro-MD" sz="2800" dirty="0" err="1"/>
              <a:t>logN</a:t>
            </a:r>
            <a:r>
              <a:rPr lang="ro-MD" sz="2800" dirty="0"/>
              <a:t>)</a:t>
            </a:r>
          </a:p>
          <a:p>
            <a:pPr marL="726948" lvl="2" indent="-342900">
              <a:buClr>
                <a:schemeClr val="tx1"/>
              </a:buClr>
              <a:buFont typeface="+mj-lt"/>
              <a:buAutoNum type="arabicPeriod"/>
            </a:pPr>
            <a:r>
              <a:rPr lang="ro-MD" sz="2800" dirty="0"/>
              <a:t>Ștergere O(logN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79111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AC06-7D26-F4A5-3034-F86BF78C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93" y="667303"/>
            <a:ext cx="10058400" cy="643206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Treap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5A3D-8D79-346C-4C81-AD965834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740486"/>
            <a:ext cx="5152103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MD" sz="2400" dirty="0"/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Structur</a:t>
            </a:r>
            <a:r>
              <a:rPr lang="ro-MD" sz="2400" dirty="0">
                <a:latin typeface="Palatino Linotype" panose="02040502050505030304" pitchFamily="18" charset="0"/>
              </a:rPr>
              <a:t>ă de date arborescentă care menține simultan proprietatea de arbore binar de căutare (ABC) și cea de </a:t>
            </a:r>
            <a:r>
              <a:rPr lang="ro-MD" sz="2400" dirty="0" err="1">
                <a:latin typeface="Palatino Linotype" panose="02040502050505030304" pitchFamily="18" charset="0"/>
              </a:rPr>
              <a:t>max-heap</a:t>
            </a:r>
            <a:r>
              <a:rPr lang="ro-MD" sz="2400" dirty="0">
                <a:latin typeface="Palatino Linotype" panose="0204050205050503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sz="2400" dirty="0">
                <a:latin typeface="Palatino Linotype" panose="02040502050505030304" pitchFamily="18" charset="0"/>
              </a:rPr>
              <a:t> Puțin mai formal, fie (X_i, Y_i) nodurile arborelui. Treap-ul asigură structură de ABC pentru toți X_i, iar în Y_i, structura de max-heap.</a:t>
            </a:r>
          </a:p>
          <a:p>
            <a:pPr>
              <a:buFont typeface="Arial" panose="020B0604020202020204" pitchFamily="34" charset="0"/>
              <a:buChar char="•"/>
            </a:pPr>
            <a:endParaRPr lang="ro-MD" sz="2400" dirty="0"/>
          </a:p>
        </p:txBody>
      </p:sp>
      <p:pic>
        <p:nvPicPr>
          <p:cNvPr id="1030" name="Picture 6" descr="treap">
            <a:extLst>
              <a:ext uri="{FF2B5EF4-FFF2-40B4-BE49-F238E27FC236}">
                <a16:creationId xmlns:a16="http://schemas.microsoft.com/office/drawing/2014/main" id="{914575EB-B8BE-E32C-75F9-F03D42E95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39" y="1094154"/>
            <a:ext cx="6097614" cy="46696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2662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DCE5-19B7-0B29-BFFE-6035CF28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238" y="417306"/>
            <a:ext cx="11678800" cy="1143200"/>
          </a:xfrm>
        </p:spPr>
        <p:txBody>
          <a:bodyPr/>
          <a:lstStyle/>
          <a:p>
            <a:r>
              <a:rPr lang="ro-MD" sz="3000" dirty="0"/>
              <a:t>De ce ne plac treap-urile?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394C-43D8-7E83-9267-EB8E3A49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45797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MD" sz="2800" dirty="0"/>
              <a:t>Sunt ușor de implementat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MD" sz="2800" dirty="0"/>
              <a:t>Sunt mai rapizi decât arborii roșu-negru (ARN) și decât skip-list-urile </a:t>
            </a:r>
            <a:r>
              <a:rPr lang="en-US" sz="2800" dirty="0">
                <a:hlinkClick r:id="rId2" action="ppaction://hlinksldjump"/>
              </a:rPr>
              <a:t>[1.1]</a:t>
            </a:r>
            <a:r>
              <a:rPr lang="en-US" sz="2800" dirty="0"/>
              <a:t> , </a:t>
            </a:r>
            <a:r>
              <a:rPr lang="en-US" sz="2800" dirty="0">
                <a:hlinkClick r:id="rId2" action="ppaction://hlinksldjump"/>
              </a:rPr>
              <a:t>[1.2]</a:t>
            </a:r>
            <a:endParaRPr lang="ro-MD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o-MD" sz="2800" dirty="0"/>
              <a:t>Cu puține modificări, permit abordarea multor tipuri de query-uri și update-uri (sume, cmmdc, rotații etc pe intervale)</a:t>
            </a:r>
          </a:p>
          <a:p>
            <a:pPr>
              <a:buFont typeface="Arial" panose="020B0604020202020204" pitchFamily="34" charset="0"/>
              <a:buChar char="•"/>
            </a:pPr>
            <a:endParaRPr lang="ro-MD" sz="2800" dirty="0"/>
          </a:p>
          <a:p>
            <a:pPr>
              <a:buFont typeface="Arial" panose="020B0604020202020204" pitchFamily="34" charset="0"/>
              <a:buChar char="•"/>
            </a:pPr>
            <a:endParaRPr lang="ro-MD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D866D-B4C1-74C6-AD81-594E4F7A7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770" y="1530610"/>
            <a:ext cx="5506218" cy="2326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1AE996-B702-8DCC-7BFE-AADD3018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770" y="3944139"/>
            <a:ext cx="5506218" cy="2353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47211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EF9E63-F48A-D37E-6E37-D49DEA01E8F3}"/>
              </a:ext>
            </a:extLst>
          </p:cNvPr>
          <p:cNvSpPr/>
          <p:nvPr/>
        </p:nvSpPr>
        <p:spPr>
          <a:xfrm>
            <a:off x="-1" y="0"/>
            <a:ext cx="12192000" cy="62840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D4DDFE-D851-9884-F377-2B6E7977BB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98648" y="694824"/>
            <a:ext cx="7194701" cy="5236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2557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F4A793-17F9-78CF-18CF-1CE989368F34}"/>
              </a:ext>
            </a:extLst>
          </p:cNvPr>
          <p:cNvSpPr/>
          <p:nvPr/>
        </p:nvSpPr>
        <p:spPr>
          <a:xfrm>
            <a:off x="1097280" y="6066080"/>
            <a:ext cx="10472616" cy="7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22176-0773-92AC-817A-EA92A9A291E4}"/>
              </a:ext>
            </a:extLst>
          </p:cNvPr>
          <p:cNvSpPr/>
          <p:nvPr/>
        </p:nvSpPr>
        <p:spPr>
          <a:xfrm>
            <a:off x="898769" y="1383323"/>
            <a:ext cx="10472616" cy="791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AF462-43B1-DA10-6A87-73332970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1920"/>
          </a:xfrm>
        </p:spPr>
        <p:txBody>
          <a:bodyPr/>
          <a:lstStyle/>
          <a:p>
            <a:r>
              <a:rPr lang="en-US" sz="3000" dirty="0"/>
              <a:t>Rot</a:t>
            </a:r>
            <a:r>
              <a:rPr lang="ro-MD" sz="3000" dirty="0"/>
              <a:t>ații pe arbori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018D8-D59A-FD8E-3BA7-01947DBB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02" y="1445847"/>
            <a:ext cx="8427196" cy="2766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C44AE-99CF-6C48-75C9-24979B633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4319538"/>
            <a:ext cx="5286797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F6BB05-268A-1D27-68B2-C635D08CE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881" y="4310011"/>
            <a:ext cx="5286797" cy="254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7906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F492-B423-88CF-292F-B21267D2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461"/>
            <a:ext cx="11678800" cy="1143200"/>
          </a:xfrm>
        </p:spPr>
        <p:txBody>
          <a:bodyPr/>
          <a:lstStyle/>
          <a:p>
            <a:r>
              <a:rPr lang="ro-MD" sz="3000" dirty="0"/>
              <a:t>Inserție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4493-6221-789C-6E47-2173FF886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501603"/>
            <a:ext cx="4373026" cy="4240435"/>
          </a:xfrm>
        </p:spPr>
        <p:txBody>
          <a:bodyPr>
            <a:normAutofit/>
          </a:bodyPr>
          <a:lstStyle/>
          <a:p>
            <a:r>
              <a:rPr lang="ro-MD" sz="2400" dirty="0"/>
              <a:t>Inserăm, recursiv, nodul ca într-un ABC.</a:t>
            </a:r>
            <a:br>
              <a:rPr lang="ro-MD" sz="2400" dirty="0"/>
            </a:br>
            <a:r>
              <a:rPr lang="ro-MD" sz="2400" dirty="0"/>
              <a:t>Odată inserat, la fiecare pas înapoi în recursivitate, rotim în sens invers subarborele cu rădăcina în nodul curent, în funcție de tipul fiului (stâng/drept).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2EBA0-AB27-DECE-9E46-C6B1574A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792" y="623210"/>
            <a:ext cx="6136105" cy="561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05595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F035-C5A5-B2B8-6D59-85994AA1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735" y="214461"/>
            <a:ext cx="11678800" cy="1143200"/>
          </a:xfrm>
        </p:spPr>
        <p:txBody>
          <a:bodyPr/>
          <a:lstStyle/>
          <a:p>
            <a:r>
              <a:rPr lang="ro-MD" sz="3000" dirty="0"/>
              <a:t>Căutare</a:t>
            </a:r>
            <a:endParaRPr lang="en-US" sz="3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DA084F-7C6E-60A6-B94C-6F680575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1" y="1474839"/>
            <a:ext cx="3313470" cy="4483509"/>
          </a:xfrm>
        </p:spPr>
        <p:txBody>
          <a:bodyPr>
            <a:noAutofit/>
          </a:bodyPr>
          <a:lstStyle/>
          <a:p>
            <a:r>
              <a:rPr lang="ro-MD" sz="2000" dirty="0"/>
              <a:t>Exact ca la un ABC, anume</a:t>
            </a:r>
            <a:r>
              <a:rPr lang="en-US" sz="2000" dirty="0"/>
              <a:t>:</a:t>
            </a:r>
          </a:p>
          <a:p>
            <a:pPr marL="457200" indent="-457200">
              <a:buAutoNum type="arabicParenR"/>
            </a:pPr>
            <a:r>
              <a:rPr lang="en-US" sz="2000" dirty="0" err="1"/>
              <a:t>Dac</a:t>
            </a:r>
            <a:r>
              <a:rPr lang="ro-MD" sz="2000" dirty="0"/>
              <a:t>ă valoarea căutată este mai mică </a:t>
            </a:r>
            <a:r>
              <a:rPr lang="en-GB" sz="2000" dirty="0"/>
              <a:t>dec</a:t>
            </a:r>
            <a:r>
              <a:rPr lang="ro-MD" sz="2000" dirty="0"/>
              <a:t>ât cea pe care o caut, atunci cobor în subarborele stâng.</a:t>
            </a:r>
          </a:p>
          <a:p>
            <a:pPr marL="457200" indent="-457200">
              <a:buAutoNum type="arabicParenR"/>
            </a:pPr>
            <a:r>
              <a:rPr lang="ro-MD" sz="2000" dirty="0"/>
              <a:t>Analog, dacă valoarea căutată este mai mare.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868E4D-AA53-E465-5769-79F13F4B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96" y="1357661"/>
            <a:ext cx="7264266" cy="3600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20313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D0AA-34CF-DAB5-C9C4-A048C423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Ștergere</a:t>
            </a:r>
            <a:endParaRPr 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6641E-2B3F-2885-92A0-265806FC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51" y="1226302"/>
            <a:ext cx="4020152" cy="4023360"/>
          </a:xfrm>
        </p:spPr>
        <p:txBody>
          <a:bodyPr>
            <a:noAutofit/>
          </a:bodyPr>
          <a:lstStyle/>
          <a:p>
            <a:r>
              <a:rPr lang="ro-MD" sz="2000" dirty="0"/>
              <a:t>Există trei cazuri în care se poate afla un nod pe care vrem să-l ștergem</a:t>
            </a:r>
            <a:r>
              <a:rPr lang="en-US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o-MD" sz="2000" dirty="0"/>
              <a:t>E</a:t>
            </a:r>
            <a:r>
              <a:rPr lang="en-US" sz="2000" dirty="0"/>
              <a:t> </a:t>
            </a:r>
            <a:r>
              <a:rPr lang="en-US" sz="2000" dirty="0" err="1"/>
              <a:t>frunz</a:t>
            </a:r>
            <a:r>
              <a:rPr lang="ro-MD" sz="2000" dirty="0"/>
              <a:t>ă</a:t>
            </a:r>
            <a:r>
              <a:rPr lang="en-US" sz="2000" dirty="0"/>
              <a:t> -&gt; </a:t>
            </a:r>
            <a:r>
              <a:rPr lang="ro-MD" sz="2000" dirty="0"/>
              <a:t>Îl ștergem direct.</a:t>
            </a:r>
          </a:p>
          <a:p>
            <a:pPr marL="457200" indent="-457200">
              <a:buFont typeface="+mj-lt"/>
              <a:buAutoNum type="arabicPeriod"/>
            </a:pPr>
            <a:r>
              <a:rPr lang="ro-MD" sz="2000" dirty="0"/>
              <a:t>Are numai un fiu -</a:t>
            </a:r>
            <a:r>
              <a:rPr lang="en-US" sz="2000" dirty="0"/>
              <a:t>&gt;</a:t>
            </a:r>
            <a:r>
              <a:rPr lang="ro-MD" sz="2000" dirty="0"/>
              <a:t> </a:t>
            </a:r>
            <a:r>
              <a:rPr lang="en-US" sz="2000" dirty="0" err="1"/>
              <a:t>Fiul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locul</a:t>
            </a:r>
            <a:r>
              <a:rPr lang="en-US" sz="2000" dirty="0"/>
              <a:t> </a:t>
            </a:r>
            <a:r>
              <a:rPr lang="en-US" sz="2000" dirty="0" err="1"/>
              <a:t>nodului</a:t>
            </a:r>
            <a:r>
              <a:rPr lang="en-US" sz="2000" dirty="0"/>
              <a:t> </a:t>
            </a:r>
            <a:r>
              <a:rPr lang="en-US" sz="2000" dirty="0" err="1"/>
              <a:t>respectiv</a:t>
            </a:r>
            <a:endParaRPr lang="ro-MD" sz="2000" dirty="0"/>
          </a:p>
          <a:p>
            <a:pPr marL="457200" indent="-457200">
              <a:buFont typeface="+mj-lt"/>
              <a:buAutoNum type="arabicPeriod"/>
            </a:pPr>
            <a:r>
              <a:rPr lang="ro-MD" sz="2000" dirty="0"/>
              <a:t>Are doi fii -</a:t>
            </a:r>
            <a:r>
              <a:rPr lang="en-US" sz="2000" dirty="0"/>
              <a:t>&gt;</a:t>
            </a:r>
            <a:r>
              <a:rPr lang="ro-MD" sz="2000" dirty="0"/>
              <a:t> Rotim în locul rădăcinii subarborelui făcut din nodul curent fiul cu prioritatea cea mai mare. Repetăm algoritmul până când ne aflăm în unul dintre primele două cazuri. 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CC59E-64B3-7890-1C42-8E2EF7D6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399" y="389965"/>
            <a:ext cx="7074568" cy="6312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0326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5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06FCFB97-EA61-44BC-A248-683CABF3F072}" vid="{386927CE-050D-4687-97AD-042DBDFBD4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1893</TotalTime>
  <Words>397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Palatino Linotype</vt:lpstr>
      <vt:lpstr>PT Serif</vt:lpstr>
      <vt:lpstr>Theme5</vt:lpstr>
      <vt:lpstr>Treap-uri</vt:lpstr>
      <vt:lpstr>Cuprins</vt:lpstr>
      <vt:lpstr>Treap</vt:lpstr>
      <vt:lpstr>De ce ne plac treap-urile?</vt:lpstr>
      <vt:lpstr>PowerPoint Presentation</vt:lpstr>
      <vt:lpstr>Rotații pe arbori</vt:lpstr>
      <vt:lpstr>Inserție</vt:lpstr>
      <vt:lpstr>Căutare</vt:lpstr>
      <vt:lpstr>Ștergere</vt:lpstr>
      <vt:lpstr>Bibliografie</vt:lpstr>
      <vt:lpstr>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Treapuri</dc:title>
  <dc:creator>Adrian Patrascu</dc:creator>
  <cp:lastModifiedBy>Cosmina Bianca</cp:lastModifiedBy>
  <cp:revision>14</cp:revision>
  <dcterms:created xsi:type="dcterms:W3CDTF">2022-05-07T21:41:50Z</dcterms:created>
  <dcterms:modified xsi:type="dcterms:W3CDTF">2024-04-16T14:36:47Z</dcterms:modified>
</cp:coreProperties>
</file>