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2" r:id="rId2"/>
  </p:sldMasterIdLst>
  <p:notesMasterIdLst>
    <p:notesMasterId r:id="rId29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4" r:id="rId16"/>
    <p:sldId id="295" r:id="rId17"/>
    <p:sldId id="296" r:id="rId18"/>
    <p:sldId id="307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5" r:id="rId27"/>
    <p:sldId id="306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77161-45C2-4A5A-944B-ABADA8C3C2FF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BDCA3-936F-4ADB-AAD5-82DCCA56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a3bcbb6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a3bcbb6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a3bcbb6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a3bcbb6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a3bcbb6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a3bcbb64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a3bcbb6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a3bcbb6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a3bcbb64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a3bcbb64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a3bcbb64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a3bcbb64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a3bcbb64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a3bcbb64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a3bcbb64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a3bcbb64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a3bcbb64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a3bcbb64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a3bcbb64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a3bcbb64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a3bcbb64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a3bcbb64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a3bcbb6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a3bcbb6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a3bcbb64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a3bcbb64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a3bcbb64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a3bcbb64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a3bcbb6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a3bcbb6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a3bcbb64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a3bcbb64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a3bcbb64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a3bcbb64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a3bcbb64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a3bcbb64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a3bcbb6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a3bcbb6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a3bcbb64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a3bcbb64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a3bcbb64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a3bcbb64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a3bcbb64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a3bcbb64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a3bcbb64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a3bcbb64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a3bcbb6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a3bcbb6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a3bcbb6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a3bcbb6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5700" y="2452551"/>
            <a:ext cx="10518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3450800" y="4651625"/>
            <a:ext cx="529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389008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5700" y="2452551"/>
            <a:ext cx="10518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3450800" y="4651625"/>
            <a:ext cx="529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1934968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67333" y="2720725"/>
            <a:ext cx="781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48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67200" y="4243951"/>
            <a:ext cx="781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32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21320" y="3911348"/>
            <a:ext cx="330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885494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638728" y="1394381"/>
            <a:ext cx="914400" cy="8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073800" y="2425200"/>
            <a:ext cx="8044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4000" i="1">
                <a:solidFill>
                  <a:schemeClr val="accent1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8pPr>
            <a:lvl9pPr marL="5486263" lvl="8" indent="-55878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5069067" y="1139695"/>
            <a:ext cx="205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fld id="{00000000-1234-1234-1234-123412341234}" type="slidenum">
              <a:rPr lang="ro" smtClean="0"/>
              <a:pPr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64561543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93033" y="49200"/>
            <a:ext cx="82116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95167" y="1051371"/>
            <a:ext cx="11522800" cy="5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>
              <a:spcBef>
                <a:spcPts val="800"/>
              </a:spcBef>
              <a:spcAft>
                <a:spcPts val="0"/>
              </a:spcAft>
              <a:buSzPts val="1700"/>
              <a:buChar char="○"/>
              <a:defRPr/>
            </a:lvl1pPr>
            <a:lvl2pPr marL="1219170" lvl="1" indent="-448722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828754" lvl="2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2438339" lvl="3" indent="-448722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3047924" lvl="4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48722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4267093" lvl="6" indent="-448722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4876678" lvl="7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5486263" lvl="8" indent="-448722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616800"/>
            <a:ext cx="889600" cy="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8517500" y="621067"/>
            <a:ext cx="369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910088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33433" y="1244651"/>
            <a:ext cx="48592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631797" y="1192384"/>
            <a:ext cx="48592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616800"/>
            <a:ext cx="889600" cy="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8517500" y="621067"/>
            <a:ext cx="369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93033" y="49200"/>
            <a:ext cx="82116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63591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5133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406317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77500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090800" y="150900"/>
            <a:ext cx="60104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31600" y="722400"/>
            <a:ext cx="31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9101200" y="722400"/>
            <a:ext cx="3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o" smtClean="0"/>
              <a:pPr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260367885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467333" y="5862275"/>
            <a:ext cx="5276800" cy="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 i="1"/>
            </a:lvl1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21200" y="6253129"/>
            <a:ext cx="3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9101200" y="6253129"/>
            <a:ext cx="311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o" smtClean="0"/>
              <a:pPr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117463577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o" smtClean="0"/>
              <a:pPr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130826378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ro" smtClean="0"/>
              <a:pPr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226667859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rgbClr val="0C343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845700" y="2452551"/>
            <a:ext cx="10518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12"/>
          <p:cNvCxnSpPr/>
          <p:nvPr/>
        </p:nvCxnSpPr>
        <p:spPr>
          <a:xfrm rot="10800000">
            <a:off x="3450800" y="4651625"/>
            <a:ext cx="529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105371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67333" y="2720725"/>
            <a:ext cx="781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48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67200" y="4243951"/>
            <a:ext cx="781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32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21320" y="3911348"/>
            <a:ext cx="330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1920235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3"/>
          <p:cNvGrpSpPr/>
          <p:nvPr/>
        </p:nvGrpSpPr>
        <p:grpSpPr>
          <a:xfrm>
            <a:off x="-3862612" y="-3383103"/>
            <a:ext cx="17950552" cy="12904293"/>
            <a:chOff x="-2896959" y="-2537327"/>
            <a:chExt cx="13462914" cy="9678220"/>
          </a:xfrm>
        </p:grpSpPr>
        <p:sp>
          <p:nvSpPr>
            <p:cNvPr id="60" name="Google Shape;60;p13"/>
            <p:cNvSpPr/>
            <p:nvPr/>
          </p:nvSpPr>
          <p:spPr>
            <a:xfrm rot="1514338">
              <a:off x="5806125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1430265">
              <a:off x="6604610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11333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63256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-2846605" y="-2976701"/>
            <a:ext cx="17340889" cy="12192991"/>
            <a:chOff x="-2134954" y="-2232526"/>
            <a:chExt cx="13005667" cy="9144743"/>
          </a:xfrm>
        </p:grpSpPr>
        <p:sp>
          <p:nvSpPr>
            <p:cNvPr id="72" name="Google Shape;72;p1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867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97536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9207312" y="4303418"/>
            <a:ext cx="5898016" cy="5687941"/>
            <a:chOff x="6905484" y="3227563"/>
            <a:chExt cx="4423512" cy="4265956"/>
          </a:xfrm>
        </p:grpSpPr>
        <p:sp>
          <p:nvSpPr>
            <p:cNvPr id="83" name="Google Shape;83;p15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5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2599721" y="1633671"/>
            <a:ext cx="6990163" cy="3582679"/>
            <a:chOff x="2565024" y="1231900"/>
            <a:chExt cx="4013952" cy="2687009"/>
          </a:xfrm>
        </p:grpSpPr>
        <p:sp>
          <p:nvSpPr>
            <p:cNvPr id="89" name="Google Shape;89;p15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828852" y="2182867"/>
            <a:ext cx="6532400" cy="2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000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933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1252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638728" y="1394381"/>
            <a:ext cx="914400" cy="8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073800" y="2425200"/>
            <a:ext cx="8044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4000" i="1">
                <a:solidFill>
                  <a:schemeClr val="accent1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8pPr>
            <a:lvl9pPr marL="5486263" lvl="8" indent="-55878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/>
          <p:nvPr/>
        </p:nvSpPr>
        <p:spPr>
          <a:xfrm>
            <a:off x="5069067" y="1139695"/>
            <a:ext cx="205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fld id="{14BD541B-A4FB-4462-A950-E4ED1933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80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93033" y="49200"/>
            <a:ext cx="82116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95167" y="1051371"/>
            <a:ext cx="11522800" cy="5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>
              <a:spcBef>
                <a:spcPts val="800"/>
              </a:spcBef>
              <a:spcAft>
                <a:spcPts val="0"/>
              </a:spcAft>
              <a:buSzPts val="1700"/>
              <a:buChar char="○"/>
              <a:defRPr/>
            </a:lvl1pPr>
            <a:lvl2pPr marL="1219170" lvl="1" indent="-448722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828754" lvl="2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2438339" lvl="3" indent="-448722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3047924" lvl="4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48722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4267093" lvl="6" indent="-448722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4876678" lvl="7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5486263" lvl="8" indent="-448722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616800"/>
            <a:ext cx="889600" cy="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8517500" y="621067"/>
            <a:ext cx="369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724298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33433" y="1244651"/>
            <a:ext cx="48592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631797" y="1192384"/>
            <a:ext cx="48592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616800"/>
            <a:ext cx="889600" cy="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8517500" y="621067"/>
            <a:ext cx="369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93033" y="49200"/>
            <a:ext cx="82116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99307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5133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406317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77500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090800" y="150900"/>
            <a:ext cx="60104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31600" y="722400"/>
            <a:ext cx="31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9101200" y="722400"/>
            <a:ext cx="3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BD541B-A4FB-4462-A950-E4ED1933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37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090800" y="150900"/>
            <a:ext cx="60104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-31600" y="722400"/>
            <a:ext cx="31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" name="Google Shape;42;p8"/>
          <p:cNvCxnSpPr/>
          <p:nvPr/>
        </p:nvCxnSpPr>
        <p:spPr>
          <a:xfrm>
            <a:off x="9101200" y="722400"/>
            <a:ext cx="3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BD541B-A4FB-4462-A950-E4ED1933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42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467333" y="5862275"/>
            <a:ext cx="5276800" cy="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21200" y="6253129"/>
            <a:ext cx="3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9101200" y="6253129"/>
            <a:ext cx="311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BD541B-A4FB-4462-A950-E4ED1933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72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BD541B-A4FB-4462-A950-E4ED1933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16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5167" y="155467"/>
            <a:ext cx="11678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5167" y="1051371"/>
            <a:ext cx="11522800" cy="5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0299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ransition spd="slow">
    <p:push dir="u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5167" y="155467"/>
            <a:ext cx="11678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5167" y="1051371"/>
            <a:ext cx="11522800" cy="5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151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851-advanced-data-structures-spring-2012/lecture-videos/session-15-static-trees/?fbclid=IwAR28dCYMBWElQhV3eeqFcNs7Th557f5NuhO3Gl6CWwN8EDbpbRIddvVw1V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rm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78931" TargetMode="External"/><Relationship Id="rId7" Type="http://schemas.openxmlformats.org/officeDocument/2006/relationships/hyperlink" Target="https://pastebin.com/W6ZtmCa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astebin.com/5RUrVpVi" TargetMode="External"/><Relationship Id="rId5" Type="http://schemas.openxmlformats.org/officeDocument/2006/relationships/hyperlink" Target="https://leetcode.com/problems/range-sum-query-immutable/" TargetMode="External"/><Relationship Id="rId4" Type="http://schemas.openxmlformats.org/officeDocument/2006/relationships/hyperlink" Target="https://pastebin.com/7a8uVdt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ind-lca-in-binary-tree-using-rmq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lc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stramos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RMQ, LCA, LA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</a:t>
            </a:r>
            <a:endParaRPr/>
          </a:p>
          <a:p>
            <a:r>
              <a:rPr lang="ro" sz="2667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sp>
        <p:nvSpPr>
          <p:cNvPr id="377" name="Google Shape;377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ro" dirty="0"/>
              <a:t>Pentru fiecare nod, țin tații de înălțime 1, 2, 4, 8, 16…</a:t>
            </a:r>
            <a:endParaRPr dirty="0"/>
          </a:p>
          <a:p>
            <a:pPr marL="0" indent="0">
              <a:buNone/>
            </a:pPr>
            <a:r>
              <a:rPr lang="ro" dirty="0"/>
              <a:t>Pentru 7 → 4, 2, -1, -1 ….</a:t>
            </a:r>
            <a:endParaRPr dirty="0"/>
          </a:p>
          <a:p>
            <a:pPr marL="0" indent="0">
              <a:buNone/>
            </a:pPr>
            <a:r>
              <a:rPr lang="ro" dirty="0"/>
              <a:t>Pentru 6 → 2, 1, -1, -1 ….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ro" dirty="0"/>
              <a:t>Cum calculăm vectorul de tați?</a:t>
            </a:r>
            <a:endParaRPr dirty="0"/>
          </a:p>
          <a:p>
            <a:pPr marL="0" indent="0">
              <a:buNone/>
            </a:pPr>
            <a:r>
              <a:rPr lang="nn-NO" sz="2133" dirty="0">
                <a:latin typeface="Roboto Mono"/>
                <a:ea typeface="Roboto Mono"/>
                <a:cs typeface="Roboto Mono"/>
                <a:sym typeface="Roboto Mono"/>
              </a:rPr>
              <a:t>for (int i = 1; i &lt; log n; ++i) {</a:t>
            </a:r>
          </a:p>
          <a:p>
            <a:pPr marL="0" indent="0">
              <a:buNone/>
            </a:pPr>
            <a:r>
              <a:rPr lang="nn-NO" sz="2133" dirty="0">
                <a:latin typeface="Roboto Mono"/>
                <a:ea typeface="Roboto Mono"/>
                <a:cs typeface="Roboto Mono"/>
                <a:sym typeface="Roboto Mono"/>
              </a:rPr>
              <a:t>  for (int j = 1; j &lt; n; ++j)</a:t>
            </a:r>
          </a:p>
          <a:p>
            <a:pPr marL="0" indent="0">
              <a:buNone/>
            </a:pPr>
            <a:r>
              <a:rPr lang="nn-NO" sz="2133" dirty="0">
                <a:latin typeface="Roboto Mono"/>
                <a:ea typeface="Roboto Mono"/>
                <a:cs typeface="Roboto Mono"/>
                <a:sym typeface="Roboto Mono"/>
              </a:rPr>
              <a:t>     tata[j][i] = tata[tata[j][i-1]][i-1];</a:t>
            </a:r>
          </a:p>
          <a:p>
            <a:pPr marL="0" indent="0">
              <a:buNone/>
            </a:pPr>
            <a:r>
              <a:rPr lang="nn-NO" sz="2133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nn-NO" sz="3200" dirty="0"/>
          </a:p>
          <a:p>
            <a:pPr marL="0" indent="0">
              <a:buNone/>
            </a:pPr>
            <a:endParaRPr sz="2667" dirty="0"/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896" y="1533430"/>
            <a:ext cx="4191067" cy="352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</a:t>
            </a:r>
            <a:endParaRPr/>
          </a:p>
          <a:p>
            <a:r>
              <a:rPr lang="ro" sz="2667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sp>
        <p:nvSpPr>
          <p:cNvPr id="392" name="Google Shape;392;p50"/>
          <p:cNvSpPr txBox="1">
            <a:spLocks noGrp="1"/>
          </p:cNvSpPr>
          <p:nvPr>
            <p:ph type="body" idx="1"/>
          </p:nvPr>
        </p:nvSpPr>
        <p:spPr>
          <a:xfrm>
            <a:off x="334600" y="1061281"/>
            <a:ext cx="11522800" cy="52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ro" dirty="0"/>
              <a:t>Pentru fiecare nod, țin tații de înălțime 1, 2, 4, 8, 16…</a:t>
            </a:r>
          </a:p>
          <a:p>
            <a:pPr marL="0" indent="0">
              <a:buNone/>
            </a:pPr>
            <a:r>
              <a:rPr lang="en-US" dirty="0" err="1"/>
              <a:t>Pentru</a:t>
            </a:r>
            <a:r>
              <a:rPr lang="en-US" dirty="0"/>
              <a:t> 7 → 4, 2, -1, -1 ….</a:t>
            </a:r>
          </a:p>
          <a:p>
            <a:pPr marL="0" indent="0">
              <a:buNone/>
            </a:pPr>
            <a:r>
              <a:rPr lang="en-US" dirty="0" err="1"/>
              <a:t>Pentru</a:t>
            </a:r>
            <a:r>
              <a:rPr lang="en-US" dirty="0"/>
              <a:t> 6 → 2, 1, -1, -1 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Cum </a:t>
            </a:r>
            <a:r>
              <a:rPr lang="en-US" dirty="0" err="1"/>
              <a:t>calculăm</a:t>
            </a:r>
            <a:r>
              <a:rPr lang="en-US" dirty="0"/>
              <a:t> al k-lea </a:t>
            </a:r>
            <a:r>
              <a:rPr lang="en-US" dirty="0" err="1"/>
              <a:t>strămoș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Similar cu </a:t>
            </a:r>
            <a:r>
              <a:rPr lang="en-US" dirty="0" err="1"/>
              <a:t>căutarea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 </a:t>
            </a:r>
            <a:r>
              <a:rPr lang="en-US" dirty="0" err="1"/>
              <a:t>discutată</a:t>
            </a:r>
            <a:r>
              <a:rPr lang="en-US" dirty="0"/>
              <a:t> la curs</a:t>
            </a:r>
          </a:p>
          <a:p>
            <a:pPr>
              <a:spcBef>
                <a:spcPts val="0"/>
              </a:spcBef>
            </a:pPr>
            <a:r>
              <a:rPr lang="en-US" dirty="0" err="1"/>
              <a:t>Sărim</a:t>
            </a:r>
            <a:r>
              <a:rPr lang="en-US" dirty="0"/>
              <a:t> cu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2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</a:p>
          <a:p>
            <a:pPr marL="0" indent="0">
              <a:buNone/>
            </a:pPr>
            <a:r>
              <a:rPr lang="en-US" dirty="0"/>
              <a:t>7 3 → 7 </a:t>
            </a:r>
            <a:r>
              <a:rPr lang="en-US" dirty="0" err="1"/>
              <a:t>sărim</a:t>
            </a:r>
            <a:r>
              <a:rPr lang="en-US" dirty="0"/>
              <a:t> 2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2</a:t>
            </a:r>
          </a:p>
          <a:p>
            <a:pPr marL="0" indent="0">
              <a:buNone/>
            </a:pPr>
            <a:r>
              <a:rPr lang="en-US" dirty="0" err="1"/>
              <a:t>Apoi</a:t>
            </a:r>
            <a:r>
              <a:rPr lang="en-US" dirty="0"/>
              <a:t> 2 1 → </a:t>
            </a:r>
            <a:r>
              <a:rPr lang="en-US" dirty="0" err="1"/>
              <a:t>sărim</a:t>
            </a:r>
            <a:r>
              <a:rPr lang="en-US" dirty="0"/>
              <a:t> 1 pas → 1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441" y="2485000"/>
            <a:ext cx="4191067" cy="352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</a:t>
            </a:r>
            <a:endParaRPr/>
          </a:p>
          <a:p>
            <a:r>
              <a:rPr lang="ro" sz="2667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sp>
        <p:nvSpPr>
          <p:cNvPr id="399" name="Google Shape;399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ro"/>
              <a:t>Pentru fiecare nod, țin tații de înălțime 1, 2, 4, 8, 16…</a:t>
            </a:r>
            <a:endParaRPr/>
          </a:p>
          <a:p>
            <a:pPr marL="0" indent="0">
              <a:buNone/>
            </a:pPr>
            <a:r>
              <a:rPr lang="ro"/>
              <a:t>Pentru 7 → 4, 2, -1, -1 ….</a:t>
            </a:r>
            <a:endParaRPr/>
          </a:p>
          <a:p>
            <a:pPr marL="0" indent="0">
              <a:buNone/>
            </a:pPr>
            <a:r>
              <a:rPr lang="ro"/>
              <a:t>Pentru 6 → 2, 1, -1, -1 ….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ro"/>
              <a:t>Cum calculăm al k-lea strămoș?</a:t>
            </a:r>
            <a:endParaRPr/>
          </a:p>
          <a:p>
            <a:pPr marL="0" indent="0">
              <a:buNone/>
            </a:pPr>
            <a:r>
              <a:rPr lang="ro"/>
              <a:t>tata(x, 14) = tata(tata8[x], 6) = tata(tata4[tata8[x]],2)</a:t>
            </a:r>
            <a:endParaRPr/>
          </a:p>
          <a:p>
            <a:pPr marL="0" indent="0">
              <a:buNone/>
            </a:pPr>
            <a:r>
              <a:rPr lang="ro"/>
              <a:t>= tata2[tata4[tata8[x]]</a:t>
            </a:r>
            <a:endParaRPr/>
          </a:p>
          <a:p>
            <a:pPr marL="0" indent="0">
              <a:buNone/>
            </a:pPr>
            <a:endParaRPr sz="2667"/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564" y="2564298"/>
            <a:ext cx="4191067" cy="352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</a:t>
            </a:r>
            <a:endParaRPr/>
          </a:p>
          <a:p>
            <a:r>
              <a:rPr lang="ro" sz="2667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sp>
        <p:nvSpPr>
          <p:cNvPr id="405" name="Google Shape;405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b="1" dirty="0"/>
              <a:t>Complexitate ?</a:t>
            </a:r>
          </a:p>
          <a:p>
            <a:pPr lvl="0"/>
            <a:r>
              <a:rPr lang="pt-BR" dirty="0"/>
              <a:t>O(n log n) preprocesoare</a:t>
            </a:r>
          </a:p>
          <a:p>
            <a:pPr>
              <a:spcBef>
                <a:spcPts val="0"/>
              </a:spcBef>
            </a:pPr>
            <a:r>
              <a:rPr lang="pt-BR" dirty="0"/>
              <a:t>O(n log n) memorie suplimentară</a:t>
            </a:r>
          </a:p>
          <a:p>
            <a:pPr>
              <a:spcBef>
                <a:spcPts val="0"/>
              </a:spcBef>
            </a:pPr>
            <a:r>
              <a:rPr lang="pt-BR" dirty="0"/>
              <a:t>O(log n) pe query </a:t>
            </a:r>
          </a:p>
          <a:p>
            <a:pPr>
              <a:spcBef>
                <a:spcPts val="0"/>
              </a:spcBef>
            </a:pPr>
            <a:r>
              <a:rPr lang="pt-BR" dirty="0"/>
              <a:t>Se poate obține O(n) memorie suplimentară</a:t>
            </a:r>
          </a:p>
          <a:p>
            <a:pPr lvl="1"/>
            <a:r>
              <a:rPr lang="pt-BR" dirty="0"/>
              <a:t>(vezi cursul de la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MIT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sz="2667" dirty="0"/>
          </a:p>
          <a:p>
            <a:pPr marL="0" indent="0">
              <a:buNone/>
            </a:pPr>
            <a:endParaRPr sz="2667" dirty="0"/>
          </a:p>
        </p:txBody>
      </p:sp>
      <p:pic>
        <p:nvPicPr>
          <p:cNvPr id="406" name="Google Shape;40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9063" y="1942791"/>
            <a:ext cx="4708293" cy="3588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19" name="Google Shape;419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sz="2133" b="1" dirty="0"/>
              <a:t>Range Minimum Query (RMQ): </a:t>
            </a:r>
            <a:endParaRPr sz="2133" b="1" dirty="0"/>
          </a:p>
          <a:p>
            <a:pPr marL="0" indent="0">
              <a:buNone/>
            </a:pPr>
            <a:r>
              <a:rPr lang="ro" sz="2133" dirty="0"/>
              <a:t>Se dă un vector. Răspundeți cât mai eficient la întrebări de genul: </a:t>
            </a:r>
            <a:r>
              <a:rPr lang="ro" sz="2133" b="1" dirty="0"/>
              <a:t>Care este cel mai mic element din intervalul i,j?</a:t>
            </a:r>
            <a:endParaRPr sz="2133"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sz="1867" dirty="0"/>
          </a:p>
          <a:p>
            <a:pPr marL="0" indent="0">
              <a:buNone/>
            </a:pPr>
            <a:r>
              <a:rPr lang="ro" sz="2133" dirty="0"/>
              <a:t>Soluții ?</a:t>
            </a:r>
            <a:endParaRPr sz="2133" dirty="0"/>
          </a:p>
          <a:p>
            <a:pPr indent="-440256">
              <a:buSzPts val="1600"/>
            </a:pPr>
            <a:r>
              <a:rPr lang="ro" sz="2133" dirty="0"/>
              <a:t>O(n) pe query</a:t>
            </a:r>
            <a:endParaRPr sz="2133" dirty="0"/>
          </a:p>
          <a:p>
            <a:pPr indent="-440256">
              <a:spcBef>
                <a:spcPts val="0"/>
              </a:spcBef>
              <a:buSzPts val="1600"/>
            </a:pPr>
            <a:r>
              <a:rPr lang="ro" sz="2133" dirty="0"/>
              <a:t>Șmenul lui Batog - O(sqrt (n)) pe query </a:t>
            </a:r>
            <a:endParaRPr sz="2133" dirty="0"/>
          </a:p>
          <a:p>
            <a:pPr indent="-440256">
              <a:spcBef>
                <a:spcPts val="0"/>
              </a:spcBef>
              <a:buSzPts val="1600"/>
            </a:pPr>
            <a:r>
              <a:rPr lang="ro" sz="2133" b="1" dirty="0"/>
              <a:t>Ținem pentru fiecare element puterile lui 2 și răspundem similar LA în log n.</a:t>
            </a:r>
            <a:endParaRPr sz="2000" dirty="0"/>
          </a:p>
        </p:txBody>
      </p:sp>
      <p:graphicFrame>
        <p:nvGraphicFramePr>
          <p:cNvPr id="420" name="Google Shape;420;p54"/>
          <p:cNvGraphicFramePr/>
          <p:nvPr/>
        </p:nvGraphicFramePr>
        <p:xfrm>
          <a:off x="1270000" y="3087300"/>
          <a:ext cx="9652000" cy="1219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9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11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>
            <a:spLocks noGrp="1"/>
          </p:cNvSpPr>
          <p:nvPr>
            <p:ph type="title"/>
          </p:nvPr>
        </p:nvSpPr>
        <p:spPr>
          <a:xfrm>
            <a:off x="1269933" y="210743"/>
            <a:ext cx="821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26" name="Google Shape;426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 indent="-321725">
              <a:buSzPts val="1400"/>
            </a:pPr>
            <a:r>
              <a:rPr lang="ro" sz="2133" b="1" dirty="0"/>
              <a:t>Ținem pentru fiecare element puterile lui 2 și răspundem similar LA în log n.</a:t>
            </a: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b="1" dirty="0"/>
          </a:p>
          <a:p>
            <a:pPr indent="0">
              <a:buNone/>
            </a:pPr>
            <a:endParaRPr sz="1733" b="1" dirty="0"/>
          </a:p>
          <a:p>
            <a:pPr marL="0" indent="0">
              <a:buNone/>
            </a:pPr>
            <a:endParaRPr sz="173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DF2D3-4989-8ACC-569B-73CBBA9E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18" y="2154251"/>
            <a:ext cx="6550146" cy="28598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Range Minimum Query Soluții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 indent="-321725">
              <a:buSzPts val="1400"/>
            </a:pPr>
            <a:r>
              <a:rPr lang="ro" sz="2133" b="1" dirty="0"/>
              <a:t>Ținem pentru fiecare element puterile lui 2 și răspundem similar LA în log n.</a:t>
            </a: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indent="-440256">
              <a:buSzPts val="1600"/>
            </a:pPr>
            <a:r>
              <a:rPr lang="ro" sz="2133" dirty="0"/>
              <a:t>Query în </a:t>
            </a:r>
            <a:r>
              <a:rPr lang="ro" sz="2133" b="1" dirty="0"/>
              <a:t>log(n)</a:t>
            </a:r>
            <a:endParaRPr sz="2133" b="1" dirty="0"/>
          </a:p>
          <a:p>
            <a:pPr lvl="1" indent="-440256">
              <a:buSzPts val="1600"/>
            </a:pPr>
            <a:r>
              <a:rPr lang="ro" sz="2133" dirty="0"/>
              <a:t>1 6    min4(1) 1-4 + min2(5) 5-6</a:t>
            </a:r>
            <a:endParaRPr sz="2133" dirty="0"/>
          </a:p>
          <a:p>
            <a:pPr lvl="1" indent="-440256">
              <a:buSzPts val="1600"/>
            </a:pPr>
            <a:r>
              <a:rPr lang="ro" sz="2133" dirty="0"/>
              <a:t>2 9    min8(2)</a:t>
            </a:r>
            <a:endParaRPr sz="2133" dirty="0"/>
          </a:p>
          <a:p>
            <a:pPr lvl="1" indent="-440256">
              <a:buSzPts val="1600"/>
            </a:pPr>
            <a:r>
              <a:rPr lang="ro" sz="2133" dirty="0"/>
              <a:t>3 6    min4(3)   -&gt;alte exemple si aici</a:t>
            </a:r>
            <a:endParaRPr sz="213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178A9-E5EE-F14E-9BE6-39840E097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022" y="2235605"/>
            <a:ext cx="6453894" cy="28178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>
            <a:spLocks noGrp="1"/>
          </p:cNvSpPr>
          <p:nvPr>
            <p:ph type="title"/>
          </p:nvPr>
        </p:nvSpPr>
        <p:spPr>
          <a:xfrm>
            <a:off x="1269933" y="210743"/>
            <a:ext cx="8211600" cy="114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o" dirty="0"/>
              <a:t>Range Minimum Query</a:t>
            </a:r>
            <a:br>
              <a:rPr lang="ro" dirty="0"/>
            </a:br>
            <a:r>
              <a:rPr lang="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Exemplul 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6" name="Google Shape;426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321725">
              <a:buSzPts val="1400"/>
            </a:pPr>
            <a:r>
              <a:rPr lang="ro" sz="2133" b="1" dirty="0"/>
              <a:t>Ținem pentru fiecare element puterile lui 2 și răspundem similar LA în log n.</a:t>
            </a: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lang="en-US"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sz="2133"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b="1" dirty="0"/>
          </a:p>
          <a:p>
            <a:pPr indent="0">
              <a:buNone/>
            </a:pPr>
            <a:endParaRPr sz="1733" b="1" dirty="0"/>
          </a:p>
          <a:p>
            <a:pPr marL="0" indent="0">
              <a:buNone/>
            </a:pPr>
            <a:endParaRPr sz="1733" dirty="0"/>
          </a:p>
        </p:txBody>
      </p:sp>
      <p:graphicFrame>
        <p:nvGraphicFramePr>
          <p:cNvPr id="3" name="Google Shape;434;p56">
            <a:extLst>
              <a:ext uri="{FF2B5EF4-FFF2-40B4-BE49-F238E27FC236}">
                <a16:creationId xmlns:a16="http://schemas.microsoft.com/office/drawing/2014/main" id="{38E2AE46-7F25-12EA-386D-57AD20754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383765"/>
              </p:ext>
            </p:extLst>
          </p:nvPr>
        </p:nvGraphicFramePr>
        <p:xfrm>
          <a:off x="1136119" y="2537475"/>
          <a:ext cx="10249635" cy="312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7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71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2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3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4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5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6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7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8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9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min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/>
                        <a:t>3</a:t>
                      </a:r>
                      <a:endParaRPr sz="2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/>
                        <a:t>2</a:t>
                      </a:r>
                      <a:endParaRPr sz="2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11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/>
                        <a:t>5</a:t>
                      </a:r>
                      <a:endParaRPr sz="2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/>
                        <a:t>3</a:t>
                      </a:r>
                      <a:endParaRPr sz="2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13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7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>
                          <a:solidFill>
                            <a:srgbClr val="FFFFFF"/>
                          </a:solidFill>
                        </a:rPr>
                        <a:t>min2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3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2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2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5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3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3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7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FFFF"/>
                          </a:solidFill>
                        </a:rPr>
                        <a:t>min4</a:t>
                      </a:r>
                      <a:endParaRPr sz="250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2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2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2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3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3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>
                          <a:solidFill>
                            <a:srgbClr val="FFFFFF"/>
                          </a:solidFill>
                        </a:rPr>
                        <a:t>min8</a:t>
                      </a:r>
                      <a:endParaRPr sz="2500" dirty="0">
                        <a:solidFill>
                          <a:srgbClr val="FFFFFF"/>
                        </a:solidFill>
                      </a:endParaRPr>
                    </a:p>
                  </a:txBody>
                  <a:tcPr marL="121900" marR="121900" marT="121900" marB="1219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2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1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dirty="0"/>
                        <a:t>0</a:t>
                      </a:r>
                      <a:endParaRPr sz="25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404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Problemă adițională</a:t>
            </a:r>
            <a:endParaRPr/>
          </a:p>
        </p:txBody>
      </p:sp>
      <p:sp>
        <p:nvSpPr>
          <p:cNvPr id="440" name="Google Shape;440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/>
              <a:t>Se dă un nr n ≤ 10</a:t>
            </a:r>
            <a:r>
              <a:rPr lang="ro" baseline="30000"/>
              <a:t>9</a:t>
            </a:r>
            <a:r>
              <a:rPr lang="ro"/>
              <a:t>. Cum calculez logn în O(1) ?</a:t>
            </a:r>
            <a:endParaRPr/>
          </a:p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Problemă adițională</a:t>
            </a:r>
            <a:endParaRPr/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/>
              <a:t>Se dă un nr n ≤ 10</a:t>
            </a:r>
            <a:r>
              <a:rPr lang="ro" baseline="30000"/>
              <a:t>9</a:t>
            </a:r>
            <a:r>
              <a:rPr lang="ro"/>
              <a:t>. Cum calculez logn în O(1) ?</a:t>
            </a:r>
            <a:endParaRPr/>
          </a:p>
          <a:p>
            <a:r>
              <a:rPr lang="ro"/>
              <a:t>Pot ține, pentru fiecare număr de la 1 la 256, care e cel mai semnificativ bit</a:t>
            </a:r>
            <a:endParaRPr/>
          </a:p>
          <a:p>
            <a:pPr lvl="1"/>
            <a:r>
              <a:rPr lang="ro"/>
              <a:t>14 → 8 </a:t>
            </a:r>
            <a:endParaRPr/>
          </a:p>
          <a:p>
            <a:pPr lvl="1"/>
            <a:r>
              <a:rPr lang="ro"/>
              <a:t>230 → 128 </a:t>
            </a:r>
            <a:endParaRPr/>
          </a:p>
          <a:p>
            <a:pPr lvl="1"/>
            <a:r>
              <a:rPr lang="ro"/>
              <a:t>….</a:t>
            </a:r>
            <a:endParaRPr/>
          </a:p>
          <a:p>
            <a:pPr>
              <a:spcBef>
                <a:spcPts val="0"/>
              </a:spcBef>
            </a:pPr>
            <a:r>
              <a:rPr lang="ro"/>
              <a:t>Pentru un număr pe 32 de biți, găsesc primul byte &gt; 0 și aplic ce am calculat mai sus</a:t>
            </a:r>
            <a:endParaRPr/>
          </a:p>
          <a:p>
            <a:pPr>
              <a:spcBef>
                <a:spcPts val="0"/>
              </a:spcBef>
            </a:pPr>
            <a:r>
              <a:rPr lang="ro"/>
              <a:t>Pot ține rezultatul pt 2 bytes și atunci am nevoie de doar 2 operații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Definirea problemelor</a:t>
            </a:r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1"/>
          </p:nvPr>
        </p:nvSpPr>
        <p:spPr>
          <a:xfrm>
            <a:off x="295167" y="1051367"/>
            <a:ext cx="11522800" cy="55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b="1" dirty="0"/>
              <a:t>Range Minimum Query (RMQ): </a:t>
            </a:r>
            <a:endParaRPr b="1" dirty="0"/>
          </a:p>
          <a:p>
            <a:pPr marL="0" indent="0">
              <a:buNone/>
            </a:pPr>
            <a:r>
              <a:rPr lang="ro" dirty="0"/>
              <a:t>Se dă un vector. Răspundeți cât mai eficient la întrebări de genul: </a:t>
            </a:r>
            <a:r>
              <a:rPr lang="ro" b="1" dirty="0"/>
              <a:t>Care este cel mai mic element din intervalul i, j?</a:t>
            </a:r>
            <a:endParaRPr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endParaRPr lang="en-US" sz="1733" u="sng" dirty="0">
              <a:solidFill>
                <a:schemeClr val="hlink"/>
              </a:solidFill>
              <a:hlinkClick r:id="rId3"/>
            </a:endParaRPr>
          </a:p>
          <a:p>
            <a:pPr marL="0" indent="0">
              <a:buNone/>
            </a:pPr>
            <a:r>
              <a:rPr lang="ro" sz="1733" u="sng" dirty="0">
                <a:solidFill>
                  <a:schemeClr val="hlink"/>
                </a:solidFill>
                <a:hlinkClick r:id="rId3"/>
              </a:rPr>
              <a:t>https://www.infoarena.ro/problema/rmq</a:t>
            </a:r>
            <a:endParaRPr sz="2667" b="1" dirty="0"/>
          </a:p>
          <a:p>
            <a:pPr marL="0" indent="0">
              <a:buNone/>
            </a:pPr>
            <a:r>
              <a:rPr lang="ro" sz="2667" dirty="0"/>
              <a:t>0 3 </a:t>
            </a:r>
            <a:r>
              <a:rPr lang="ro" dirty="0"/>
              <a:t>→</a:t>
            </a:r>
            <a:r>
              <a:rPr lang="ro" sz="2667" dirty="0"/>
              <a:t> 2</a:t>
            </a:r>
            <a:endParaRPr sz="2667" dirty="0"/>
          </a:p>
          <a:p>
            <a:pPr marL="0" indent="0">
              <a:buNone/>
            </a:pPr>
            <a:r>
              <a:rPr lang="ro" sz="2667" dirty="0"/>
              <a:t>5 9 </a:t>
            </a:r>
            <a:r>
              <a:rPr lang="ro" dirty="0"/>
              <a:t>→</a:t>
            </a:r>
            <a:r>
              <a:rPr lang="ro" sz="2667" dirty="0"/>
              <a:t> 3</a:t>
            </a:r>
            <a:endParaRPr sz="2667" dirty="0"/>
          </a:p>
        </p:txBody>
      </p:sp>
      <p:graphicFrame>
        <p:nvGraphicFramePr>
          <p:cNvPr id="322" name="Google Shape;322;p40"/>
          <p:cNvGraphicFramePr/>
          <p:nvPr/>
        </p:nvGraphicFramePr>
        <p:xfrm>
          <a:off x="1270000" y="2921000"/>
          <a:ext cx="9652000" cy="1219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9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7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400"/>
                        <a:t>11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>
            <a:spLocks noGrp="1"/>
          </p:cNvSpPr>
          <p:nvPr>
            <p:ph type="title"/>
          </p:nvPr>
        </p:nvSpPr>
        <p:spPr>
          <a:xfrm>
            <a:off x="1269933" y="271367"/>
            <a:ext cx="821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51" name="Google Shape;451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 indent="-321725">
              <a:buSzPts val="1400"/>
            </a:pPr>
            <a:r>
              <a:rPr lang="ro" sz="2133" b="1" dirty="0"/>
              <a:t>Ținem pentru fiecare element puterile lui 2 și răspundem în O(1)</a:t>
            </a: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457189" indent="-321725">
              <a:buSzPts val="1400"/>
            </a:pPr>
            <a:r>
              <a:rPr lang="ro" sz="1867" dirty="0"/>
              <a:t>Query în </a:t>
            </a:r>
            <a:r>
              <a:rPr lang="ro" sz="1867" b="1" dirty="0"/>
              <a:t>O(1)</a:t>
            </a:r>
            <a:r>
              <a:rPr lang="ro" sz="1867" dirty="0"/>
              <a:t>? Cum?</a:t>
            </a:r>
            <a:endParaRPr sz="1867" dirty="0"/>
          </a:p>
          <a:p>
            <a:pPr marL="990575" lvl="1" indent="-474121">
              <a:buSzPts val="1100"/>
            </a:pPr>
            <a:r>
              <a:rPr lang="ro" sz="1867" dirty="0"/>
              <a:t>1 6 → min(min(1,4), min(3,6)) - prin urmare, putem face 2 query-uri </a:t>
            </a:r>
            <a:br>
              <a:rPr lang="ro" sz="1867" dirty="0"/>
            </a:br>
            <a:r>
              <a:rPr lang="ro" sz="1867" dirty="0"/>
              <a:t>[a, a + log(b-a)], [b - log(b-a) + 1, b].</a:t>
            </a:r>
            <a:endParaRPr sz="1867" dirty="0"/>
          </a:p>
          <a:p>
            <a:pPr marL="990575" lvl="1" indent="-499521">
              <a:buSzPts val="1400"/>
            </a:pPr>
            <a:r>
              <a:rPr lang="ro" sz="1867" dirty="0"/>
              <a:t>20, 1000 → min [Q(20, 531), Q(489, 1000)] → 2 query-uri de mărime 512 </a:t>
            </a:r>
            <a:endParaRPr sz="18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C6485-D1C4-C2EA-69CB-0E1FB934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17" y="2189272"/>
            <a:ext cx="8378945" cy="28248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>
            <a:spLocks noGrp="1"/>
          </p:cNvSpPr>
          <p:nvPr>
            <p:ph type="title"/>
          </p:nvPr>
        </p:nvSpPr>
        <p:spPr>
          <a:xfrm>
            <a:off x="1293033" y="271367"/>
            <a:ext cx="821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58" name="Google Shape;458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 indent="-321725">
              <a:buSzPts val="1400"/>
            </a:pPr>
            <a:r>
              <a:rPr lang="ro" sz="2133" b="1" dirty="0"/>
              <a:t>Ținem pentru fiecare element puterile lui 2 și răspundem în O(1)</a:t>
            </a:r>
            <a:endParaRPr sz="1867" b="1" dirty="0"/>
          </a:p>
          <a:p>
            <a:pPr marL="0" indent="0">
              <a:buNone/>
            </a:pPr>
            <a:endParaRPr sz="1867" b="1" dirty="0"/>
          </a:p>
          <a:p>
            <a:pPr marL="457189" indent="-321725">
              <a:buSzPts val="1400"/>
            </a:pPr>
            <a:r>
              <a:rPr lang="ro" sz="1867" dirty="0"/>
              <a:t>Query în </a:t>
            </a:r>
            <a:r>
              <a:rPr lang="ro" sz="1867" b="1" dirty="0"/>
              <a:t>O(1)</a:t>
            </a:r>
            <a:r>
              <a:rPr lang="ro" sz="1867" dirty="0"/>
              <a:t>? Cum?</a:t>
            </a:r>
            <a:endParaRPr sz="1867" dirty="0"/>
          </a:p>
          <a:p>
            <a:pPr marL="990575" lvl="1" indent="-474121">
              <a:buSzPts val="1100"/>
            </a:pPr>
            <a:r>
              <a:rPr lang="ro" sz="1867" dirty="0"/>
              <a:t>1 6 → min(min(1,4), min(3,6)) - prin urmare, putem face 2 query-uri </a:t>
            </a:r>
            <a:br>
              <a:rPr lang="ro" sz="1867" dirty="0"/>
            </a:br>
            <a:r>
              <a:rPr lang="ro" sz="1867" dirty="0"/>
              <a:t>[a, a + log(b-a)], [b - log(b-a) + 1, b].</a:t>
            </a:r>
            <a:endParaRPr sz="1867" dirty="0"/>
          </a:p>
          <a:p>
            <a:pPr marL="990575" lvl="1" indent="-499521">
              <a:buSzPts val="1400"/>
            </a:pPr>
            <a:r>
              <a:rPr lang="ro" sz="1867" dirty="0"/>
              <a:t>20, 1000 → min [Q(20, 531), Q(489, 1000)] → 2 query-uri de mărime 512 </a:t>
            </a:r>
            <a:endParaRPr sz="1867" dirty="0"/>
          </a:p>
          <a:p>
            <a:pPr marL="990575" lvl="1" indent="-499521">
              <a:buSzPts val="1400"/>
            </a:pPr>
            <a:r>
              <a:rPr lang="ro" sz="1867" b="1" dirty="0"/>
              <a:t>Atenție! Ideea funcționează doar pentru minim</a:t>
            </a:r>
            <a:r>
              <a:rPr lang="ro" sz="1867" dirty="0"/>
              <a:t>, nu și pentru sumă, deoarece o parte din interval (489, 531) este inclus în ambele query-uri. Dacă vrem să calculăm minimul, acest lucru nu este o problemă, dar pentru sume, da!</a:t>
            </a:r>
            <a:endParaRPr sz="1867" dirty="0"/>
          </a:p>
          <a:p>
            <a:pPr marL="990575" lvl="1" indent="-499521">
              <a:buSzPts val="1400"/>
            </a:pPr>
            <a:r>
              <a:rPr lang="ro" sz="1867" dirty="0"/>
              <a:t>Pentru sumă, trebuie să facem O(logn) query-uri, deci probabil arborii de intervale sunt mai buni, deoarece au tot O(log n) pe query, dar au O(n) memorie suplimentară și O(n) construcție.</a:t>
            </a:r>
            <a:endParaRPr sz="1867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>
            <a:spLocks noGrp="1"/>
          </p:cNvSpPr>
          <p:nvPr>
            <p:ph type="title"/>
          </p:nvPr>
        </p:nvSpPr>
        <p:spPr>
          <a:xfrm>
            <a:off x="1283121" y="271367"/>
            <a:ext cx="82116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65" name="Google Shape;465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buSzPts val="1600"/>
            </a:pPr>
            <a:r>
              <a:rPr lang="ro" sz="2133" dirty="0"/>
              <a:t>Complexitate </a:t>
            </a:r>
            <a:r>
              <a:rPr lang="ro" sz="2133" b="1" dirty="0"/>
              <a:t>O(n log n)</a:t>
            </a:r>
            <a:r>
              <a:rPr lang="ro" sz="2133" dirty="0"/>
              <a:t> memorie și preprocesare și </a:t>
            </a:r>
            <a:r>
              <a:rPr lang="ro" sz="2133" b="1" dirty="0"/>
              <a:t>O(1)</a:t>
            </a:r>
            <a:r>
              <a:rPr lang="ro" sz="2133" dirty="0"/>
              <a:t> query</a:t>
            </a:r>
            <a:endParaRPr sz="2133" dirty="0"/>
          </a:p>
          <a:p>
            <a:pPr lvl="1" indent="-423323">
              <a:buSzPts val="1400"/>
            </a:pPr>
            <a:r>
              <a:rPr lang="ro" dirty="0"/>
              <a:t>Se poate obține O(n) preprocesare și memorie suplimentară și O(1) pe query.</a:t>
            </a:r>
            <a:endParaRPr dirty="0"/>
          </a:p>
          <a:p>
            <a:pPr lvl="2"/>
            <a:r>
              <a:rPr lang="ro" u="sng" dirty="0">
                <a:solidFill>
                  <a:schemeClr val="hlink"/>
                </a:solidFill>
                <a:hlinkClick r:id="rId3"/>
              </a:rPr>
              <a:t>Link</a:t>
            </a:r>
            <a:endParaRPr dirty="0"/>
          </a:p>
          <a:p>
            <a:pPr lvl="2"/>
            <a:r>
              <a:rPr lang="ro" dirty="0"/>
              <a:t>Implementare</a:t>
            </a:r>
            <a:endParaRPr dirty="0"/>
          </a:p>
          <a:p>
            <a:pPr marL="2133547" lvl="3"/>
            <a:r>
              <a:rPr lang="ro" dirty="0"/>
              <a:t>RMQ pe Infoarena: </a:t>
            </a:r>
            <a:r>
              <a:rPr lang="ro" u="sng" dirty="0">
                <a:solidFill>
                  <a:schemeClr val="hlink"/>
                </a:solidFill>
                <a:hlinkClick r:id="rId4"/>
              </a:rPr>
              <a:t>https://pastebin.com/7a8uVdtP</a:t>
            </a:r>
            <a:endParaRPr dirty="0"/>
          </a:p>
          <a:p>
            <a:pPr marL="2133547" lvl="3"/>
            <a:r>
              <a:rPr lang="ro" dirty="0"/>
              <a:t> </a:t>
            </a:r>
            <a:r>
              <a:rPr lang="ro" sz="1467" u="sng" dirty="0">
                <a:solidFill>
                  <a:schemeClr val="hlink"/>
                </a:solidFill>
                <a:hlinkClick r:id="rId5"/>
              </a:rPr>
              <a:t>https://leetcode.com/problems/range-sum-query-immutable/</a:t>
            </a:r>
            <a:r>
              <a:rPr lang="ro" dirty="0"/>
              <a:t> </a:t>
            </a:r>
            <a:endParaRPr dirty="0"/>
          </a:p>
          <a:p>
            <a:pPr marL="2743131" lvl="4" indent="-296326"/>
            <a:r>
              <a:rPr lang="ro" dirty="0"/>
              <a:t>am realizat la un seminar că problema nu cerea minim, prin urmare nu se putea rezolva în O(1) pe query. Vă dau două rezolvări diferite</a:t>
            </a:r>
            <a:endParaRPr dirty="0"/>
          </a:p>
          <a:p>
            <a:pPr marL="2743131" lvl="4" indent="-296326"/>
            <a:r>
              <a:rPr lang="ro" dirty="0"/>
              <a:t>cu Batog: </a:t>
            </a:r>
            <a:r>
              <a:rPr lang="ro" u="sng" dirty="0">
                <a:solidFill>
                  <a:schemeClr val="hlink"/>
                </a:solidFill>
                <a:hlinkClick r:id="rId6"/>
              </a:rPr>
              <a:t>https://pastebin.com/5RUrVpVi</a:t>
            </a:r>
            <a:endParaRPr dirty="0"/>
          </a:p>
          <a:p>
            <a:pPr marL="2743131" lvl="4" indent="-296326"/>
            <a:r>
              <a:rPr lang="ro" u="sng" dirty="0">
                <a:solidFill>
                  <a:schemeClr val="hlink"/>
                </a:solidFill>
                <a:hlinkClick r:id="rId7"/>
              </a:rPr>
              <a:t>Totuși, problema se rezolvă cu sume parțiale în O(1) pe query</a:t>
            </a:r>
            <a:endParaRPr sz="1733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LCA → RMQ</a:t>
            </a:r>
            <a:endParaRPr/>
          </a:p>
        </p:txBody>
      </p:sp>
      <p:sp>
        <p:nvSpPr>
          <p:cNvPr id="471" name="Google Shape;471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dirty="0"/>
              <a:t>Problema LCA se poate reduce la RMQ </a:t>
            </a:r>
            <a:endParaRPr dirty="0"/>
          </a:p>
          <a:p>
            <a:r>
              <a:rPr lang="ro" u="sng" dirty="0">
                <a:solidFill>
                  <a:schemeClr val="hlink"/>
                </a:solidFill>
                <a:hlinkClick r:id="rId3"/>
              </a:rPr>
              <a:t>Descriere pe larg</a:t>
            </a:r>
            <a:endParaRPr dirty="0"/>
          </a:p>
          <a:p>
            <a:pPr>
              <a:spcBef>
                <a:spcPts val="0"/>
              </a:spcBef>
            </a:pPr>
            <a:r>
              <a:rPr lang="ro" dirty="0"/>
              <a:t>Principiul este o liniarizare a arborelui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LCA → RMQ</a:t>
            </a:r>
            <a:endParaRPr/>
          </a:p>
        </p:txBody>
      </p:sp>
      <p:sp>
        <p:nvSpPr>
          <p:cNvPr id="477" name="Google Shape;477;p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R="6973162"/>
            <a:r>
              <a:rPr lang="ro" dirty="0"/>
              <a:t>Începem o parcurgere RSD din rădăcină și scriem fiecare nod </a:t>
            </a:r>
            <a:r>
              <a:rPr lang="ro" b="1" dirty="0"/>
              <a:t>de fiecare dată când trecem prin el.</a:t>
            </a:r>
            <a:endParaRPr b="1" dirty="0"/>
          </a:p>
          <a:p>
            <a:pPr marR="6973162">
              <a:spcBef>
                <a:spcPts val="0"/>
              </a:spcBef>
            </a:pPr>
            <a:r>
              <a:rPr lang="ro" dirty="0"/>
              <a:t>Pentru fiecare nod, reținem și distanța de la el la rădăcină.</a:t>
            </a:r>
          </a:p>
          <a:p>
            <a:pPr marR="6973162">
              <a:spcBef>
                <a:spcPts val="0"/>
              </a:spcBef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nod,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reținem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prima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apariție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parcurgerea</a:t>
            </a:r>
            <a:r>
              <a:rPr lang="en-US" dirty="0"/>
              <a:t> Euler…</a:t>
            </a:r>
          </a:p>
          <a:p>
            <a:pPr marR="6973162">
              <a:spcBef>
                <a:spcPts val="0"/>
              </a:spcBef>
            </a:pPr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4 e </a:t>
            </a:r>
            <a:r>
              <a:rPr lang="en-US" dirty="0" err="1"/>
              <a:t>poziția</a:t>
            </a:r>
            <a:r>
              <a:rPr lang="en-US" dirty="0"/>
              <a:t> 2, </a:t>
            </a:r>
            <a:r>
              <a:rPr lang="en-US" dirty="0" err="1"/>
              <a:t>pentru</a:t>
            </a:r>
            <a:r>
              <a:rPr lang="en-US" dirty="0"/>
              <a:t> 9 </a:t>
            </a:r>
            <a:r>
              <a:rPr lang="en-US" dirty="0" err="1"/>
              <a:t>este</a:t>
            </a:r>
            <a:r>
              <a:rPr lang="en-US" dirty="0"/>
              <a:t> 7.</a:t>
            </a:r>
          </a:p>
          <a:p>
            <a:pPr marR="6973162">
              <a:spcBef>
                <a:spcPts val="0"/>
              </a:spcBef>
            </a:pPr>
            <a:endParaRPr dirty="0"/>
          </a:p>
        </p:txBody>
      </p:sp>
      <p:pic>
        <p:nvPicPr>
          <p:cNvPr id="478" name="Google Shape;4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21" y="1051364"/>
            <a:ext cx="7094844" cy="52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LCA → RMQ</a:t>
            </a:r>
            <a:endParaRPr/>
          </a:p>
        </p:txBody>
      </p:sp>
      <p:sp>
        <p:nvSpPr>
          <p:cNvPr id="491" name="Google Shape;491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R="6973162"/>
            <a:r>
              <a:rPr lang="ro"/>
              <a:t>LCA(i,j) este RMQ(first[i], first[j])... </a:t>
            </a:r>
            <a:endParaRPr/>
          </a:p>
          <a:p>
            <a:pPr marR="6973162">
              <a:spcBef>
                <a:spcPts val="0"/>
              </a:spcBef>
            </a:pPr>
            <a:r>
              <a:rPr lang="ro"/>
              <a:t>LCA(4,9) va fi RMQ pe parcurgerea Euler între primele apariții ale lui 4 și 9</a:t>
            </a:r>
            <a:endParaRPr/>
          </a:p>
          <a:p>
            <a:pPr marR="6973162">
              <a:spcBef>
                <a:spcPts val="0"/>
              </a:spcBef>
            </a:pPr>
            <a:r>
              <a:rPr lang="ro"/>
              <a:t>Deci RMQ(2,7)... </a:t>
            </a:r>
            <a:endParaRPr/>
          </a:p>
          <a:p>
            <a:pPr marR="6973162">
              <a:spcBef>
                <a:spcPts val="0"/>
              </a:spcBef>
            </a:pPr>
            <a:r>
              <a:rPr lang="ro"/>
              <a:t>RMQ se va face pe vectorul de distanțe, până la rădăcină (2, 7), prin urmare obținem distanța 1 către rădăcina care corespunde nodului 2.</a:t>
            </a:r>
            <a:endParaRPr/>
          </a:p>
          <a:p>
            <a:pPr marR="6973162">
              <a:spcBef>
                <a:spcPts val="0"/>
              </a:spcBef>
            </a:pPr>
            <a:r>
              <a:rPr lang="ro"/>
              <a:t>Orice drum între 4 și 9 trece prin 2, dar nu mai sus de 2!</a:t>
            </a:r>
            <a:endParaRPr/>
          </a:p>
        </p:txBody>
      </p:sp>
      <p:pic>
        <p:nvPicPr>
          <p:cNvPr id="492" name="Google Shape;49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57" y="1071705"/>
            <a:ext cx="7094844" cy="52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164F-28B3-A9C8-3C0C-4B718F5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150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LCA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297033" y="1040533"/>
            <a:ext cx="11360800" cy="55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o" b="1"/>
              <a:t>Lowest Common Ancestor (LCA):</a:t>
            </a:r>
            <a:endParaRPr b="1"/>
          </a:p>
          <a:p>
            <a:pPr marL="0" indent="0">
              <a:buNone/>
            </a:pPr>
            <a:r>
              <a:rPr lang="ro"/>
              <a:t>Se dă un arbore. Răspundeți cât mai eficient la întrebări de genul: </a:t>
            </a:r>
            <a:r>
              <a:rPr lang="ro" b="1"/>
              <a:t>Se dau două noduri într-un arbore. Găsiți cel mai apropiat strămoș comun. </a:t>
            </a:r>
            <a:r>
              <a:rPr lang="ro"/>
              <a:t>(</a:t>
            </a:r>
            <a:r>
              <a:rPr lang="ro" u="sng">
                <a:solidFill>
                  <a:schemeClr val="hlink"/>
                </a:solidFill>
                <a:hlinkClick r:id="rId3"/>
              </a:rPr>
              <a:t>https://www.infoarena.ro/problema/lca</a:t>
            </a:r>
            <a:r>
              <a:rPr lang="ro"/>
              <a:t>) </a:t>
            </a:r>
            <a:endParaRPr/>
          </a:p>
          <a:p>
            <a:pPr marL="0" indent="0">
              <a:buNone/>
            </a:pPr>
            <a:endParaRPr/>
          </a:p>
          <a:p>
            <a:pPr marL="2438339" indent="0">
              <a:buNone/>
            </a:pPr>
            <a:r>
              <a:rPr lang="ro"/>
              <a:t>4 9   → 2</a:t>
            </a:r>
            <a:endParaRPr/>
          </a:p>
          <a:p>
            <a:pPr marL="2438339" indent="0">
              <a:buNone/>
            </a:pPr>
            <a:r>
              <a:rPr lang="ro"/>
              <a:t>4 11 → 1</a:t>
            </a:r>
            <a:endParaRPr/>
          </a:p>
          <a:p>
            <a:pPr marL="2438339" indent="0">
              <a:buNone/>
            </a:pPr>
            <a:r>
              <a:rPr lang="ro"/>
              <a:t>7 6   → 2</a:t>
            </a:r>
            <a:endParaRPr/>
          </a:p>
          <a:p>
            <a:pPr marL="2438339" indent="0">
              <a:buNone/>
            </a:pPr>
            <a:r>
              <a:rPr lang="ro"/>
              <a:t>8 9   → 2</a:t>
            </a:r>
            <a:endParaRPr/>
          </a:p>
          <a:p>
            <a:pPr marL="2438339" indent="0">
              <a:buNone/>
            </a:pPr>
            <a:r>
              <a:rPr lang="ro"/>
              <a:t>8 4   → 4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5833" y="2664800"/>
            <a:ext cx="4722000" cy="39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</a:t>
            </a:r>
            <a:endParaRPr/>
          </a:p>
        </p:txBody>
      </p:sp>
      <p:sp>
        <p:nvSpPr>
          <p:cNvPr id="335" name="Google Shape;335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/>
              <a:t>Se dă un arbore. Răspundeți cât mai eficient la întrebări de genul: </a:t>
            </a:r>
            <a:r>
              <a:rPr lang="ro" b="1"/>
              <a:t>Se dă un nod și un întreg k.</a:t>
            </a:r>
            <a:r>
              <a:rPr lang="ro"/>
              <a:t> </a:t>
            </a:r>
            <a:r>
              <a:rPr lang="ro" b="1"/>
              <a:t>Care este strămoșul de nivel k al nodului dat?</a:t>
            </a:r>
            <a:endParaRPr b="1"/>
          </a:p>
          <a:p>
            <a:pPr marL="0" indent="0">
              <a:buNone/>
            </a:pPr>
            <a:r>
              <a:rPr lang="ro" sz="2000" u="sng">
                <a:solidFill>
                  <a:schemeClr val="hlink"/>
                </a:solidFill>
                <a:hlinkClick r:id="rId3"/>
              </a:rPr>
              <a:t>https://www.infoarena.ro/problema/stramosi</a:t>
            </a:r>
            <a:r>
              <a:rPr lang="ro" sz="2933"/>
              <a:t> </a:t>
            </a:r>
            <a:r>
              <a:rPr lang="ro" sz="2000"/>
              <a:t>(adăugată cu 1 punct la temă)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1828754" indent="0">
              <a:buNone/>
            </a:pPr>
            <a:r>
              <a:rPr lang="ro" sz="2133"/>
              <a:t>2 1   </a:t>
            </a:r>
            <a:r>
              <a:rPr lang="ro" sz="1733"/>
              <a:t>→</a:t>
            </a:r>
            <a:r>
              <a:rPr lang="ro" sz="2133"/>
              <a:t>    1</a:t>
            </a:r>
            <a:endParaRPr sz="2133"/>
          </a:p>
          <a:p>
            <a:pPr marL="1828754" indent="0">
              <a:buNone/>
            </a:pPr>
            <a:r>
              <a:rPr lang="ro" sz="2133"/>
              <a:t>9 1   </a:t>
            </a:r>
            <a:r>
              <a:rPr lang="ro" sz="1733"/>
              <a:t>→</a:t>
            </a:r>
            <a:r>
              <a:rPr lang="ro" sz="2133"/>
              <a:t>    6</a:t>
            </a:r>
            <a:endParaRPr sz="2133"/>
          </a:p>
          <a:p>
            <a:pPr marL="1828754" indent="0">
              <a:buNone/>
            </a:pPr>
            <a:r>
              <a:rPr lang="ro" sz="2133"/>
              <a:t>9 2   -&gt;    2</a:t>
            </a:r>
            <a:endParaRPr sz="2133"/>
          </a:p>
          <a:p>
            <a:pPr marL="1828754" indent="0">
              <a:buNone/>
            </a:pPr>
            <a:r>
              <a:rPr lang="ro" sz="2133"/>
              <a:t>9 3   -&gt;    1</a:t>
            </a:r>
            <a:endParaRPr sz="2133"/>
          </a:p>
          <a:p>
            <a:pPr marL="1828754" indent="0">
              <a:buNone/>
            </a:pPr>
            <a:r>
              <a:rPr lang="ro" sz="2133"/>
              <a:t>6 4   </a:t>
            </a:r>
            <a:r>
              <a:rPr lang="ro" sz="1733"/>
              <a:t>→</a:t>
            </a:r>
            <a:r>
              <a:rPr lang="ro" sz="2133"/>
              <a:t>   -1</a:t>
            </a:r>
            <a:endParaRPr sz="2133"/>
          </a:p>
          <a:p>
            <a:pPr marL="1828754" indent="0">
              <a:buNone/>
            </a:pPr>
            <a:r>
              <a:rPr lang="ro" sz="2133"/>
              <a:t>10 1 </a:t>
            </a:r>
            <a:r>
              <a:rPr lang="ro" sz="1733"/>
              <a:t>→</a:t>
            </a:r>
            <a:r>
              <a:rPr lang="ro" sz="2133"/>
              <a:t>    3</a:t>
            </a:r>
            <a:endParaRPr sz="2133"/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2699667"/>
            <a:ext cx="4792233" cy="40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- soluții</a:t>
            </a:r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1"/>
          </p:nvPr>
        </p:nvSpPr>
        <p:spPr>
          <a:xfrm>
            <a:off x="295167" y="924867"/>
            <a:ext cx="11522800" cy="562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indent="0">
              <a:buNone/>
            </a:pPr>
            <a:r>
              <a:rPr lang="ro" sz="2667" dirty="0"/>
              <a:t>2 1 </a:t>
            </a:r>
            <a:r>
              <a:rPr lang="ro" dirty="0"/>
              <a:t>→</a:t>
            </a:r>
            <a:r>
              <a:rPr lang="ro" sz="2667" dirty="0"/>
              <a:t> 1   	9 1 </a:t>
            </a:r>
            <a:r>
              <a:rPr lang="ro" dirty="0"/>
              <a:t>→</a:t>
            </a:r>
            <a:r>
              <a:rPr lang="ro" sz="2667" dirty="0"/>
              <a:t> 6</a:t>
            </a:r>
            <a:endParaRPr sz="2667" dirty="0"/>
          </a:p>
          <a:p>
            <a:pPr marL="0" indent="0">
              <a:buNone/>
            </a:pPr>
            <a:endParaRPr sz="2667" dirty="0"/>
          </a:p>
          <a:p>
            <a:pPr marL="0" indent="0">
              <a:buNone/>
            </a:pPr>
            <a:r>
              <a:rPr lang="ro" sz="2400" b="1" dirty="0"/>
              <a:t>Cum facem?</a:t>
            </a:r>
            <a:endParaRPr sz="2400" b="1" dirty="0"/>
          </a:p>
          <a:p>
            <a:pPr marL="380990" indent="-380990"/>
            <a:r>
              <a:rPr lang="ro" sz="2400" dirty="0"/>
              <a:t>Putem răspunde în O(h), parcurg</a:t>
            </a:r>
            <a:r>
              <a:rPr lang="ro-MD" sz="2400" dirty="0"/>
              <a:t>â</a:t>
            </a:r>
            <a:r>
              <a:rPr lang="ro" sz="2400" dirty="0"/>
              <a:t>nd din </a:t>
            </a:r>
            <a:endParaRPr sz="2400" dirty="0"/>
          </a:p>
          <a:p>
            <a:pPr marL="0" indent="0">
              <a:buNone/>
            </a:pPr>
            <a:r>
              <a:rPr lang="ro" sz="2400" dirty="0"/>
              <a:t>tată în tată la fiecare query.</a:t>
            </a:r>
            <a:endParaRPr sz="2400" dirty="0"/>
          </a:p>
          <a:p>
            <a:pPr marL="380990" indent="-380990"/>
            <a:r>
              <a:rPr lang="ro" sz="2400" dirty="0"/>
              <a:t>Putem răspunde în O(1),</a:t>
            </a:r>
            <a:br>
              <a:rPr lang="ro" sz="2400" dirty="0"/>
            </a:br>
            <a:r>
              <a:rPr lang="ro" sz="2400" dirty="0"/>
              <a:t>dacă pentru fiecare nod rețin </a:t>
            </a:r>
            <a:endParaRPr sz="2400" dirty="0"/>
          </a:p>
          <a:p>
            <a:pPr marL="0" indent="0">
              <a:buNone/>
            </a:pPr>
            <a:r>
              <a:rPr lang="ro" sz="2400" dirty="0">
                <a:latin typeface="Roboto Mono"/>
                <a:ea typeface="Roboto Mono"/>
                <a:cs typeface="Roboto Mono"/>
                <a:sym typeface="Roboto Mono"/>
              </a:rPr>
              <a:t>D[i][j] </a:t>
            </a:r>
            <a:r>
              <a:rPr lang="ro" sz="2400" dirty="0"/>
              <a:t>= strămoșul de nivel j a lui i   </a:t>
            </a:r>
            <a:endParaRPr sz="2400" dirty="0"/>
          </a:p>
          <a:p>
            <a:pPr marL="0" indent="0">
              <a:buNone/>
            </a:pPr>
            <a:r>
              <a:rPr lang="ro" sz="2400" dirty="0">
                <a:latin typeface="Roboto Mono"/>
                <a:ea typeface="Roboto Mono"/>
                <a:cs typeface="Roboto Mono"/>
                <a:sym typeface="Roboto Mono"/>
              </a:rPr>
              <a:t>D[9] = {9, 6, 2, 1}</a:t>
            </a:r>
            <a:endParaRPr sz="24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467" y="2165567"/>
            <a:ext cx="5213500" cy="438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- soluții</a:t>
            </a:r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body" idx="1"/>
          </p:nvPr>
        </p:nvSpPr>
        <p:spPr>
          <a:xfrm>
            <a:off x="295167" y="1051367"/>
            <a:ext cx="11522800" cy="575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/>
              <a:t>Se dă un arbore. Răspundeți cât mai eficient la întrebări de genul: </a:t>
            </a:r>
            <a:r>
              <a:rPr lang="ro" b="1"/>
              <a:t>Se dă un nod și un întreg k.</a:t>
            </a:r>
            <a:r>
              <a:rPr lang="ro"/>
              <a:t> </a:t>
            </a:r>
            <a:r>
              <a:rPr lang="ro" b="1"/>
              <a:t>Care este strămoșul de nivel k al nodului dat?</a:t>
            </a:r>
            <a:endParaRPr b="1"/>
          </a:p>
          <a:p>
            <a:pPr marL="0" indent="0">
              <a:buNone/>
            </a:pPr>
            <a:r>
              <a:rPr lang="ro" sz="2667"/>
              <a:t>2 1 </a:t>
            </a:r>
            <a:r>
              <a:rPr lang="ro"/>
              <a:t>→</a:t>
            </a:r>
            <a:r>
              <a:rPr lang="ro" sz="2667"/>
              <a:t> 1   	9 1 </a:t>
            </a:r>
            <a:r>
              <a:rPr lang="ro"/>
              <a:t>→</a:t>
            </a:r>
            <a:r>
              <a:rPr lang="ro" sz="2667"/>
              <a:t> 6</a:t>
            </a:r>
            <a:endParaRPr sz="2667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 sz="2400">
                <a:latin typeface="Roboto Mono"/>
                <a:ea typeface="Roboto Mono"/>
                <a:cs typeface="Roboto Mono"/>
                <a:sym typeface="Roboto Mono"/>
              </a:rPr>
              <a:t>D[i][j] </a:t>
            </a:r>
            <a:r>
              <a:rPr lang="ro" sz="2400"/>
              <a:t>= strămoșul de nivel j a lui i</a:t>
            </a:r>
            <a:endParaRPr sz="240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 sz="2400">
                <a:latin typeface="Roboto Mono"/>
                <a:ea typeface="Roboto Mono"/>
                <a:cs typeface="Roboto Mono"/>
                <a:sym typeface="Roboto Mono"/>
              </a:rPr>
              <a:t>D[9] = {9, 6, 2, 1}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sz="2667"/>
          </a:p>
          <a:p>
            <a:pPr marL="0" indent="0">
              <a:buNone/>
            </a:pPr>
            <a:r>
              <a:rPr lang="ro" sz="2400"/>
              <a:t>Memorie și preprocesare O(n*h) și răspuns O(1).</a:t>
            </a:r>
            <a:endParaRPr sz="2400"/>
          </a:p>
          <a:p>
            <a:pPr marL="0" indent="0">
              <a:buNone/>
            </a:pPr>
            <a:endParaRPr sz="2667"/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761" y="2378928"/>
            <a:ext cx="4130739" cy="3427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- soluții</a:t>
            </a:r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body" idx="1"/>
          </p:nvPr>
        </p:nvSpPr>
        <p:spPr>
          <a:xfrm>
            <a:off x="295167" y="1051367"/>
            <a:ext cx="11522800" cy="575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indent="0">
              <a:buNone/>
            </a:pPr>
            <a:r>
              <a:rPr lang="ro" sz="2667" dirty="0"/>
              <a:t>Sau pot folosi sqrt decomposition:</a:t>
            </a:r>
            <a:endParaRPr sz="2400" dirty="0"/>
          </a:p>
          <a:p>
            <a:pPr marL="0" indent="0">
              <a:buNone/>
            </a:pPr>
            <a:r>
              <a:rPr lang="ro" sz="2400" dirty="0"/>
              <a:t>Țin tatăl de ordin radical din n, </a:t>
            </a:r>
          </a:p>
          <a:p>
            <a:pPr marL="0" indent="0">
              <a:buNone/>
            </a:pPr>
            <a:r>
              <a:rPr lang="ro" sz="2400" dirty="0"/>
              <a:t>dacă radical din n este 100, iar eu țin din 100 în 100:</a:t>
            </a:r>
            <a:endParaRPr sz="2400" dirty="0"/>
          </a:p>
          <a:p>
            <a:pPr marL="0" indent="0">
              <a:buNone/>
            </a:pPr>
            <a:r>
              <a:rPr lang="ro" sz="2400" dirty="0"/>
              <a:t>Tatăl 300 este </a:t>
            </a:r>
            <a:r>
              <a:rPr lang="ro" sz="2133" dirty="0">
                <a:latin typeface="Roboto Mono"/>
                <a:ea typeface="Roboto Mono"/>
                <a:cs typeface="Roboto Mono"/>
                <a:sym typeface="Roboto Mono"/>
              </a:rPr>
              <a:t>tata100[tata100[tata100[x]]];</a:t>
            </a:r>
            <a:endParaRPr sz="2667" dirty="0"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815" y="2562801"/>
            <a:ext cx="3981733" cy="335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- soluții</a:t>
            </a: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body" idx="1"/>
          </p:nvPr>
        </p:nvSpPr>
        <p:spPr>
          <a:xfrm>
            <a:off x="295167" y="1051367"/>
            <a:ext cx="11522800" cy="554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indent="0">
              <a:buNone/>
            </a:pPr>
            <a:r>
              <a:rPr lang="ro" sz="2667" dirty="0"/>
              <a:t>2 1 </a:t>
            </a:r>
            <a:r>
              <a:rPr lang="ro" dirty="0"/>
              <a:t>→</a:t>
            </a:r>
            <a:r>
              <a:rPr lang="ro" sz="2667" dirty="0"/>
              <a:t> 1   	9 1 </a:t>
            </a:r>
            <a:r>
              <a:rPr lang="ro" dirty="0"/>
              <a:t>→</a:t>
            </a:r>
            <a:r>
              <a:rPr lang="ro" sz="2667" dirty="0"/>
              <a:t> 6</a:t>
            </a:r>
            <a:endParaRPr sz="2667" dirty="0"/>
          </a:p>
          <a:p>
            <a:pPr marL="0" indent="0">
              <a:buNone/>
            </a:pPr>
            <a:r>
              <a:rPr lang="ro" sz="2400" dirty="0"/>
              <a:t>Țin tatăl de ordin radical din n, </a:t>
            </a:r>
          </a:p>
          <a:p>
            <a:pPr marL="0" indent="0">
              <a:buNone/>
            </a:pPr>
            <a:r>
              <a:rPr lang="ro" sz="2400" dirty="0"/>
              <a:t>dacă radical din n este 100, iar eu țin din 100 în 100:</a:t>
            </a:r>
            <a:endParaRPr sz="2667" dirty="0"/>
          </a:p>
          <a:p>
            <a:pPr marL="0" indent="0">
              <a:buNone/>
            </a:pPr>
            <a:r>
              <a:rPr lang="ro" sz="2400" dirty="0"/>
              <a:t>Tatăl 301 este </a:t>
            </a:r>
            <a:br>
              <a:rPr lang="ro" sz="2667" dirty="0"/>
            </a:br>
            <a:r>
              <a:rPr lang="ro" sz="2667" dirty="0"/>
              <a:t>	</a:t>
            </a:r>
            <a:r>
              <a:rPr lang="ro" sz="2133" dirty="0">
                <a:latin typeface="Roboto Mono"/>
                <a:ea typeface="Roboto Mono"/>
                <a:cs typeface="Roboto Mono"/>
                <a:sym typeface="Roboto Mono"/>
              </a:rPr>
              <a:t>tata[tata100[tata100[tata100[x]]]];</a:t>
            </a:r>
            <a:endParaRPr sz="2133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sz="2667" dirty="0"/>
          </a:p>
          <a:p>
            <a:pPr marL="0" indent="0">
              <a:buNone/>
            </a:pPr>
            <a:r>
              <a:rPr lang="ro" sz="2400" dirty="0"/>
              <a:t>Soluție cu </a:t>
            </a:r>
            <a:r>
              <a:rPr lang="ro" sz="2400" b="1" dirty="0"/>
              <a:t>O(n) </a:t>
            </a:r>
            <a:r>
              <a:rPr lang="ro" sz="2400" dirty="0"/>
              <a:t>memorie suplimentară,</a:t>
            </a:r>
            <a:endParaRPr sz="2400" dirty="0"/>
          </a:p>
          <a:p>
            <a:pPr marL="0" indent="0">
              <a:buNone/>
            </a:pPr>
            <a:r>
              <a:rPr lang="ro" sz="2400" b="1" dirty="0"/>
              <a:t>O(1)</a:t>
            </a:r>
            <a:r>
              <a:rPr lang="ro" sz="2400" dirty="0"/>
              <a:t> pe nod și </a:t>
            </a:r>
            <a:r>
              <a:rPr lang="ro" sz="2400" b="1" dirty="0"/>
              <a:t>O(sqrt(n)) </a:t>
            </a:r>
            <a:r>
              <a:rPr lang="ro" sz="2400" dirty="0"/>
              <a:t>pe query.</a:t>
            </a:r>
            <a:endParaRPr sz="2400" dirty="0"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466" y="2602450"/>
            <a:ext cx="3981733" cy="335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ro"/>
              <a:t>Lowest Ancestor - soluții</a:t>
            </a:r>
            <a:endParaRPr/>
          </a:p>
        </p:txBody>
      </p:sp>
      <p:sp>
        <p:nvSpPr>
          <p:cNvPr id="370" name="Google Shape;370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indent="0">
              <a:buNone/>
            </a:pPr>
            <a:r>
              <a:rPr lang="ro" sz="2667" dirty="0"/>
              <a:t>2 1 </a:t>
            </a:r>
            <a:r>
              <a:rPr lang="ro" dirty="0"/>
              <a:t>→</a:t>
            </a:r>
            <a:r>
              <a:rPr lang="ro" sz="2667" dirty="0"/>
              <a:t> 1   	9 1 </a:t>
            </a:r>
            <a:r>
              <a:rPr lang="ro" dirty="0"/>
              <a:t>→</a:t>
            </a:r>
            <a:r>
              <a:rPr lang="ro" sz="2667" dirty="0"/>
              <a:t> 6</a:t>
            </a:r>
            <a:endParaRPr sz="2667" dirty="0"/>
          </a:p>
          <a:p>
            <a:pPr marL="0" indent="0">
              <a:buNone/>
            </a:pPr>
            <a:r>
              <a:rPr lang="r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 facem ?</a:t>
            </a:r>
            <a:endParaRPr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-457189">
              <a:buSzPts val="1800"/>
            </a:pPr>
            <a:r>
              <a:rPr lang="ro" sz="2400" dirty="0"/>
              <a:t>O(n) query, O(1) memorie</a:t>
            </a:r>
            <a:endParaRPr sz="2400" dirty="0"/>
          </a:p>
          <a:p>
            <a:pPr indent="-457189">
              <a:spcBef>
                <a:spcPts val="0"/>
              </a:spcBef>
              <a:buSzPts val="1800"/>
            </a:pPr>
            <a:r>
              <a:rPr lang="ro" sz="2400" dirty="0"/>
              <a:t>O(sqrt n) query și O(n) memorie (Batog)</a:t>
            </a:r>
            <a:endParaRPr sz="2400" dirty="0"/>
          </a:p>
          <a:p>
            <a:pPr indent="-457189">
              <a:spcBef>
                <a:spcPts val="0"/>
              </a:spcBef>
              <a:buSzPts val="1800"/>
            </a:pPr>
            <a:r>
              <a:rPr lang="ro" sz="2400" b="1" dirty="0"/>
              <a:t>O(log n) query și O(n log n) memorie</a:t>
            </a:r>
            <a:endParaRPr sz="2400" b="1" dirty="0"/>
          </a:p>
          <a:p>
            <a:pPr marL="0" indent="0">
              <a:buNone/>
            </a:pPr>
            <a:endParaRPr sz="2667" dirty="0"/>
          </a:p>
          <a:p>
            <a:pPr marL="0" indent="0">
              <a:buNone/>
            </a:pPr>
            <a:endParaRPr sz="2667" dirty="0"/>
          </a:p>
        </p:txBody>
      </p:sp>
      <p:pic>
        <p:nvPicPr>
          <p:cNvPr id="371" name="Google Shape;3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564" y="2564298"/>
            <a:ext cx="4191067" cy="352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5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06FCFB97-EA61-44BC-A248-683CABF3F072}" vid="{386927CE-050D-4687-97AD-042DBDFBD471}"/>
    </a:ext>
  </a:extLst>
</a:theme>
</file>

<file path=ppt/theme/theme2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145661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145661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760</TotalTime>
  <Words>1969</Words>
  <Application>Microsoft Office PowerPoint</Application>
  <PresentationFormat>Widescreen</PresentationFormat>
  <Paragraphs>310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Livvic</vt:lpstr>
      <vt:lpstr>Montserrat</vt:lpstr>
      <vt:lpstr>PT Serif</vt:lpstr>
      <vt:lpstr>Roboto Condensed Light</vt:lpstr>
      <vt:lpstr>Roboto Mono</vt:lpstr>
      <vt:lpstr>Rubik Light</vt:lpstr>
      <vt:lpstr>Theme5</vt:lpstr>
      <vt:lpstr>Beatrice template</vt:lpstr>
      <vt:lpstr>RMQ, LCA, LA</vt:lpstr>
      <vt:lpstr>Definirea problemelor</vt:lpstr>
      <vt:lpstr>LCA</vt:lpstr>
      <vt:lpstr>Lowest Ancestor</vt:lpstr>
      <vt:lpstr>Lowest Ancestor - soluții</vt:lpstr>
      <vt:lpstr>Lowest Ancestor - soluții</vt:lpstr>
      <vt:lpstr>Lowest Ancestor - soluții</vt:lpstr>
      <vt:lpstr>Lowest Ancestor - soluții</vt:lpstr>
      <vt:lpstr>Lowest Ancestor - soluții</vt:lpstr>
      <vt:lpstr>Lowest Ancestor  O(log n) query și O(n log n) memorie</vt:lpstr>
      <vt:lpstr>Lowest Ancestor  O(log n) query și O(n log n) memorie</vt:lpstr>
      <vt:lpstr>Lowest Ancestor  O(log n) query și O(n log n) memorie</vt:lpstr>
      <vt:lpstr>Lowest Ancestor  O(log n) query și O(n log n) memorie</vt:lpstr>
      <vt:lpstr>Range Minimum Query Soluții</vt:lpstr>
      <vt:lpstr>Range Minimum Query Soluții</vt:lpstr>
      <vt:lpstr>Range Minimum Query Soluții</vt:lpstr>
      <vt:lpstr>Range Minimum Query Exemplul 2</vt:lpstr>
      <vt:lpstr>Problemă adițională</vt:lpstr>
      <vt:lpstr>Problemă adițională</vt:lpstr>
      <vt:lpstr>Range Minimum Query Soluții</vt:lpstr>
      <vt:lpstr>Range Minimum Query Soluții</vt:lpstr>
      <vt:lpstr>Range Minimum Query Soluții</vt:lpstr>
      <vt:lpstr>LCA → RMQ</vt:lpstr>
      <vt:lpstr>LCA → RMQ</vt:lpstr>
      <vt:lpstr>LCA → RMQ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RMQ, LCA, LA</dc:title>
  <dc:creator>Cosmina Bianca</dc:creator>
  <cp:lastModifiedBy>Cosmina Bianca</cp:lastModifiedBy>
  <cp:revision>4</cp:revision>
  <dcterms:created xsi:type="dcterms:W3CDTF">2024-04-16T15:24:12Z</dcterms:created>
  <dcterms:modified xsi:type="dcterms:W3CDTF">2024-04-17T11:05:28Z</dcterms:modified>
</cp:coreProperties>
</file>