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57" r:id="rId20"/>
    <p:sldId id="275" r:id="rId21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4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42800" y="209060"/>
            <a:ext cx="2754629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1C1C1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1C1C1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1C1C1B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1C1C1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1C1C1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462600"/>
            <a:ext cx="631190" cy="5715"/>
          </a:xfrm>
          <a:custGeom>
            <a:avLst/>
            <a:gdLst/>
            <a:ahLst/>
            <a:cxnLst/>
            <a:rect l="l" t="t" r="r" b="b"/>
            <a:pathLst>
              <a:path w="631190" h="5715">
                <a:moveTo>
                  <a:pt x="631101" y="5675"/>
                </a:moveTo>
                <a:lnTo>
                  <a:pt x="0" y="0"/>
                </a:lnTo>
              </a:path>
            </a:pathLst>
          </a:custGeom>
          <a:ln w="9524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31023" y="452670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31413" y="15886"/>
                </a:moveTo>
                <a:lnTo>
                  <a:pt x="31335" y="24539"/>
                </a:lnTo>
                <a:lnTo>
                  <a:pt x="24258" y="31491"/>
                </a:lnTo>
                <a:lnTo>
                  <a:pt x="15604" y="31413"/>
                </a:lnTo>
                <a:lnTo>
                  <a:pt x="6951" y="31335"/>
                </a:lnTo>
                <a:lnTo>
                  <a:pt x="0" y="24258"/>
                </a:lnTo>
                <a:lnTo>
                  <a:pt x="77" y="15604"/>
                </a:lnTo>
                <a:lnTo>
                  <a:pt x="155" y="6951"/>
                </a:lnTo>
                <a:lnTo>
                  <a:pt x="7233" y="0"/>
                </a:lnTo>
                <a:lnTo>
                  <a:pt x="15886" y="77"/>
                </a:lnTo>
                <a:lnTo>
                  <a:pt x="24539" y="155"/>
                </a:lnTo>
                <a:lnTo>
                  <a:pt x="31491" y="7233"/>
                </a:lnTo>
                <a:lnTo>
                  <a:pt x="31413" y="15886"/>
                </a:lnTo>
                <a:close/>
              </a:path>
            </a:pathLst>
          </a:custGeom>
          <a:ln w="9524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424224" y="465808"/>
            <a:ext cx="2720340" cy="1905"/>
          </a:xfrm>
          <a:custGeom>
            <a:avLst/>
            <a:gdLst/>
            <a:ahLst/>
            <a:cxnLst/>
            <a:rect l="l" t="t" r="r" b="b"/>
            <a:pathLst>
              <a:path w="2720340" h="1904">
                <a:moveTo>
                  <a:pt x="0" y="1767"/>
                </a:moveTo>
                <a:lnTo>
                  <a:pt x="2719775" y="0"/>
                </a:lnTo>
              </a:path>
            </a:pathLst>
          </a:custGeom>
          <a:ln w="9524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392881" y="451912"/>
            <a:ext cx="31750" cy="31750"/>
          </a:xfrm>
          <a:custGeom>
            <a:avLst/>
            <a:gdLst/>
            <a:ahLst/>
            <a:cxnLst/>
            <a:rect l="l" t="t" r="r" b="b"/>
            <a:pathLst>
              <a:path w="31750" h="31750">
                <a:moveTo>
                  <a:pt x="5" y="15684"/>
                </a:moveTo>
                <a:lnTo>
                  <a:pt x="0" y="7030"/>
                </a:lnTo>
                <a:lnTo>
                  <a:pt x="7010" y="11"/>
                </a:lnTo>
                <a:lnTo>
                  <a:pt x="15663" y="5"/>
                </a:lnTo>
                <a:lnTo>
                  <a:pt x="24317" y="0"/>
                </a:lnTo>
                <a:lnTo>
                  <a:pt x="31337" y="7010"/>
                </a:lnTo>
                <a:lnTo>
                  <a:pt x="31342" y="15664"/>
                </a:lnTo>
                <a:lnTo>
                  <a:pt x="31348" y="24317"/>
                </a:lnTo>
                <a:lnTo>
                  <a:pt x="24337" y="31337"/>
                </a:lnTo>
                <a:lnTo>
                  <a:pt x="15684" y="31342"/>
                </a:lnTo>
                <a:lnTo>
                  <a:pt x="7030" y="31348"/>
                </a:lnTo>
                <a:lnTo>
                  <a:pt x="10" y="24337"/>
                </a:lnTo>
                <a:lnTo>
                  <a:pt x="5" y="15684"/>
                </a:lnTo>
                <a:close/>
              </a:path>
            </a:pathLst>
          </a:custGeom>
          <a:ln w="9524">
            <a:solidFill>
              <a:srgbClr val="43434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42800" y="209060"/>
            <a:ext cx="3883025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1C1C1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4400" y="929116"/>
            <a:ext cx="6910705" cy="25133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rgbClr val="1C1C1B"/>
                </a:solidFill>
                <a:latin typeface="Palatino Linotype"/>
                <a:cs typeface="Palatino Linotyp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 spd="slow">
    <p:push dir="u"/>
  </p:transition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www.cs.usfca.edu/~galles/visualization/Trie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usfca.edu/~galles/visualization/Trie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5OK5PROmf590Zm2mwSANLlm2-rXJr-Ad7SqkdDSk4YI/edit#gid%3D0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0C343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2588099" y="3468287"/>
            <a:ext cx="3968115" cy="41275"/>
            <a:chOff x="2588099" y="3468287"/>
            <a:chExt cx="3968115" cy="41275"/>
          </a:xfrm>
        </p:grpSpPr>
        <p:sp>
          <p:nvSpPr>
            <p:cNvPr id="4" name="object 4"/>
            <p:cNvSpPr/>
            <p:nvPr/>
          </p:nvSpPr>
          <p:spPr>
            <a:xfrm>
              <a:off x="2624199" y="3488718"/>
              <a:ext cx="3895725" cy="0"/>
            </a:xfrm>
            <a:custGeom>
              <a:avLst/>
              <a:gdLst/>
              <a:ahLst/>
              <a:cxnLst/>
              <a:rect l="l" t="t" r="r" b="b"/>
              <a:pathLst>
                <a:path w="3895725">
                  <a:moveTo>
                    <a:pt x="3895600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F3EE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592862" y="3473050"/>
              <a:ext cx="3958590" cy="31750"/>
            </a:xfrm>
            <a:custGeom>
              <a:avLst/>
              <a:gdLst/>
              <a:ahLst/>
              <a:cxnLst/>
              <a:rect l="l" t="t" r="r" b="b"/>
              <a:pathLst>
                <a:path w="3958590" h="31750">
                  <a:moveTo>
                    <a:pt x="3958274" y="15668"/>
                  </a:moveTo>
                  <a:lnTo>
                    <a:pt x="3958274" y="24322"/>
                  </a:lnTo>
                  <a:lnTo>
                    <a:pt x="3951259" y="31337"/>
                  </a:lnTo>
                  <a:lnTo>
                    <a:pt x="3942606" y="31337"/>
                  </a:lnTo>
                  <a:lnTo>
                    <a:pt x="3933952" y="31337"/>
                  </a:lnTo>
                  <a:lnTo>
                    <a:pt x="3926937" y="24322"/>
                  </a:lnTo>
                  <a:lnTo>
                    <a:pt x="3926937" y="15668"/>
                  </a:lnTo>
                  <a:lnTo>
                    <a:pt x="3926937" y="7015"/>
                  </a:lnTo>
                  <a:lnTo>
                    <a:pt x="3933952" y="0"/>
                  </a:lnTo>
                  <a:lnTo>
                    <a:pt x="3942606" y="0"/>
                  </a:lnTo>
                  <a:lnTo>
                    <a:pt x="3951259" y="0"/>
                  </a:lnTo>
                  <a:lnTo>
                    <a:pt x="3958274" y="7015"/>
                  </a:lnTo>
                  <a:lnTo>
                    <a:pt x="3958274" y="15668"/>
                  </a:lnTo>
                  <a:close/>
                </a:path>
                <a:path w="3958590" h="31750">
                  <a:moveTo>
                    <a:pt x="0" y="15668"/>
                  </a:moveTo>
                  <a:lnTo>
                    <a:pt x="0" y="7015"/>
                  </a:lnTo>
                  <a:lnTo>
                    <a:pt x="7014" y="0"/>
                  </a:lnTo>
                  <a:lnTo>
                    <a:pt x="15668" y="0"/>
                  </a:lnTo>
                  <a:lnTo>
                    <a:pt x="24321" y="0"/>
                  </a:lnTo>
                  <a:lnTo>
                    <a:pt x="31337" y="7015"/>
                  </a:lnTo>
                  <a:lnTo>
                    <a:pt x="31337" y="15668"/>
                  </a:lnTo>
                  <a:lnTo>
                    <a:pt x="31337" y="24322"/>
                  </a:lnTo>
                  <a:lnTo>
                    <a:pt x="24321" y="31337"/>
                  </a:lnTo>
                  <a:lnTo>
                    <a:pt x="15668" y="31337"/>
                  </a:lnTo>
                  <a:lnTo>
                    <a:pt x="7014" y="31337"/>
                  </a:lnTo>
                  <a:lnTo>
                    <a:pt x="0" y="24322"/>
                  </a:lnTo>
                  <a:lnTo>
                    <a:pt x="0" y="15668"/>
                  </a:lnTo>
                  <a:close/>
                </a:path>
              </a:pathLst>
            </a:custGeom>
            <a:ln w="9524">
              <a:solidFill>
                <a:srgbClr val="F3EEE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028306" y="2112099"/>
            <a:ext cx="1101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450" dirty="0">
                <a:solidFill>
                  <a:srgbClr val="F3EEEA"/>
                </a:solidFill>
              </a:rPr>
              <a:t>TRIE</a:t>
            </a:r>
            <a:endParaRPr sz="3600" dirty="0"/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5" dirty="0"/>
              <a:t>Trie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2655" y="892921"/>
            <a:ext cx="7097395" cy="3011721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371475" indent="-359410">
              <a:lnSpc>
                <a:spcPct val="100000"/>
              </a:lnSpc>
              <a:spcBef>
                <a:spcPts val="384"/>
              </a:spcBef>
              <a:buClr>
                <a:srgbClr val="C0B5BB"/>
              </a:buClr>
              <a:buFont typeface="Arial"/>
              <a:buChar char="○"/>
              <a:tabLst>
                <a:tab pos="371475" algn="l"/>
                <a:tab pos="372110" algn="l"/>
              </a:tabLst>
            </a:pPr>
            <a:r>
              <a:rPr sz="1700" spc="-100" dirty="0">
                <a:solidFill>
                  <a:srgbClr val="1C1C1B"/>
                </a:solidFill>
                <a:latin typeface="Palatino Linotype"/>
                <a:cs typeface="Palatino Linotype"/>
              </a:rPr>
              <a:t>Am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mai</a:t>
            </a:r>
            <a:r>
              <a:rPr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multe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cuvinte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și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apoi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am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întrebări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de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genul:</a:t>
            </a:r>
            <a:endParaRPr sz="1700" dirty="0">
              <a:latin typeface="Palatino Linotype"/>
              <a:cs typeface="Palatino Linotype"/>
            </a:endParaRPr>
          </a:p>
          <a:p>
            <a:pPr marL="828675" lvl="1" indent="-359410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Font typeface="Times New Roman"/>
              <a:buChar char="□"/>
              <a:tabLst>
                <a:tab pos="828675" algn="l"/>
                <a:tab pos="829310" algn="l"/>
              </a:tabLst>
            </a:pP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este</a:t>
            </a:r>
            <a:r>
              <a:rPr sz="17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cuvântul</a:t>
            </a:r>
            <a:r>
              <a:rPr sz="17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în</a:t>
            </a:r>
            <a:r>
              <a:rPr sz="17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dicționar</a:t>
            </a:r>
            <a:r>
              <a:rPr sz="17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sau</a:t>
            </a:r>
            <a:r>
              <a:rPr sz="17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nu?</a:t>
            </a:r>
            <a:endParaRPr sz="1700" dirty="0">
              <a:latin typeface="Palatino Linotype"/>
              <a:cs typeface="Palatino Linotype"/>
            </a:endParaRPr>
          </a:p>
          <a:p>
            <a:pPr marL="828675" lvl="1" indent="-359410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Font typeface="Times New Roman"/>
              <a:buChar char="□"/>
              <a:tabLst>
                <a:tab pos="828675" algn="l"/>
                <a:tab pos="829310" algn="l"/>
              </a:tabLst>
            </a:pP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care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este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cel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mai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lung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preﬁx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al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cuvântului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în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dicționar?</a:t>
            </a:r>
            <a:endParaRPr sz="1700" dirty="0">
              <a:latin typeface="Palatino Linotype"/>
              <a:cs typeface="Palatino Linotype"/>
            </a:endParaRPr>
          </a:p>
          <a:p>
            <a:pPr marL="371475" indent="-359410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Font typeface="Arial"/>
              <a:buChar char="○"/>
              <a:tabLst>
                <a:tab pos="371475" algn="l"/>
                <a:tab pos="372110" algn="l"/>
              </a:tabLst>
            </a:pP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Mai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merge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cu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hash-uri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50" dirty="0">
                <a:solidFill>
                  <a:srgbClr val="1C1C1B"/>
                </a:solidFill>
                <a:latin typeface="Palatino Linotype"/>
                <a:cs typeface="Palatino Linotype"/>
              </a:rPr>
              <a:t>?</a:t>
            </a:r>
            <a:endParaRPr sz="1700" dirty="0">
              <a:latin typeface="Palatino Linotype"/>
              <a:cs typeface="Palatino Linotype"/>
            </a:endParaRPr>
          </a:p>
          <a:p>
            <a:pPr marL="828675" lvl="1" indent="-359410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Font typeface="Times New Roman"/>
              <a:buChar char="□"/>
              <a:tabLst>
                <a:tab pos="828675" algn="l"/>
                <a:tab pos="829310" algn="l"/>
              </a:tabLst>
            </a:pPr>
            <a:r>
              <a:rPr sz="1700" spc="-114" dirty="0">
                <a:solidFill>
                  <a:srgbClr val="1C1C1B"/>
                </a:solidFill>
                <a:latin typeface="Palatino Linotype"/>
                <a:cs typeface="Palatino Linotype"/>
              </a:rPr>
              <a:t>Nu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prea</a:t>
            </a:r>
            <a:r>
              <a:rPr sz="1700" spc="-7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50" dirty="0">
                <a:solidFill>
                  <a:srgbClr val="1C1C1B"/>
                </a:solidFill>
                <a:latin typeface="Palatino Linotype"/>
                <a:cs typeface="Palatino Linotype"/>
              </a:rPr>
              <a:t>…</a:t>
            </a:r>
            <a:endParaRPr sz="1700" dirty="0">
              <a:latin typeface="Palatino Linotype"/>
              <a:cs typeface="Palatino Linotype"/>
            </a:endParaRPr>
          </a:p>
          <a:p>
            <a:pPr marL="371475" indent="-359410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Font typeface="Arial"/>
              <a:buChar char="○"/>
              <a:tabLst>
                <a:tab pos="371475" algn="l"/>
                <a:tab pos="372110" algn="l"/>
              </a:tabLst>
            </a:pP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Alte</a:t>
            </a:r>
            <a:r>
              <a:rPr sz="1700" spc="-5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soluții?</a:t>
            </a:r>
            <a:endParaRPr sz="1700" dirty="0">
              <a:latin typeface="Palatino Linotype"/>
              <a:cs typeface="Palatino Linotype"/>
            </a:endParaRPr>
          </a:p>
          <a:p>
            <a:pPr marL="828675" lvl="1" indent="-359410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Font typeface="Times New Roman"/>
              <a:buChar char="□"/>
              <a:tabLst>
                <a:tab pos="828675" algn="l"/>
                <a:tab pos="829310" algn="l"/>
              </a:tabLst>
            </a:pP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Sortăm</a:t>
            </a:r>
            <a:r>
              <a:rPr sz="17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toate</a:t>
            </a:r>
            <a:r>
              <a:rPr sz="1700" spc="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cuvintele</a:t>
            </a:r>
            <a:r>
              <a:rPr sz="1700" spc="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lexicograﬁc</a:t>
            </a:r>
            <a:r>
              <a:rPr sz="1700" spc="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și</a:t>
            </a:r>
            <a:r>
              <a:rPr sz="17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apoi</a:t>
            </a:r>
            <a:r>
              <a:rPr sz="1700" spc="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căutăm</a:t>
            </a:r>
            <a:r>
              <a:rPr sz="1700" spc="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binar</a:t>
            </a:r>
            <a:endParaRPr sz="1700" dirty="0">
              <a:latin typeface="Palatino Linotype"/>
              <a:cs typeface="Palatino Linotype"/>
            </a:endParaRPr>
          </a:p>
          <a:p>
            <a:pPr marL="828675" lvl="1" indent="-359410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Font typeface="Times New Roman"/>
              <a:buChar char="□"/>
              <a:tabLst>
                <a:tab pos="828675" algn="l"/>
                <a:tab pos="829310" algn="l"/>
              </a:tabLst>
            </a:pP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Ținem</a:t>
            </a:r>
            <a:r>
              <a:rPr sz="1700" spc="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toate</a:t>
            </a:r>
            <a:r>
              <a:rPr sz="1700" spc="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cuvintele</a:t>
            </a:r>
            <a:r>
              <a:rPr sz="1700" spc="4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într-un</a:t>
            </a:r>
            <a:r>
              <a:rPr sz="1700" spc="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arbore</a:t>
            </a:r>
            <a:r>
              <a:rPr sz="1700" spc="4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binar</a:t>
            </a:r>
            <a:r>
              <a:rPr sz="1700" spc="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de</a:t>
            </a:r>
            <a:r>
              <a:rPr sz="1700" spc="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căutare</a:t>
            </a:r>
            <a:r>
              <a:rPr sz="1700" spc="4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echilibrat</a:t>
            </a:r>
            <a:endParaRPr sz="1700" dirty="0">
              <a:latin typeface="Palatino Linotype"/>
              <a:cs typeface="Palatino Linotype"/>
            </a:endParaRPr>
          </a:p>
          <a:p>
            <a:pPr marL="371475" indent="-359410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Font typeface="Arial"/>
              <a:buChar char="○"/>
              <a:tabLst>
                <a:tab pos="371475" algn="l"/>
                <a:tab pos="372110" algn="l"/>
              </a:tabLst>
            </a:pP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Ambele</a:t>
            </a:r>
            <a:r>
              <a:rPr sz="17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soluții</a:t>
            </a:r>
            <a:r>
              <a:rPr sz="17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au</a:t>
            </a:r>
            <a:r>
              <a:rPr sz="17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chemeClr val="tx1"/>
                </a:solidFill>
                <a:latin typeface="Palatino Linotype"/>
                <a:cs typeface="Palatino Linotype"/>
              </a:rPr>
              <a:t>O(n*l)</a:t>
            </a:r>
            <a:r>
              <a:rPr sz="1700" spc="5" dirty="0">
                <a:solidFill>
                  <a:schemeClr val="tx1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memorie</a:t>
            </a:r>
            <a:r>
              <a:rPr sz="17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și</a:t>
            </a:r>
            <a:r>
              <a:rPr sz="17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b="1" spc="-20" dirty="0">
                <a:solidFill>
                  <a:srgbClr val="1C1C1B"/>
                </a:solidFill>
                <a:latin typeface="Palatino Linotype"/>
                <a:cs typeface="Palatino Linotype"/>
              </a:rPr>
              <a:t>O(logn</a:t>
            </a:r>
            <a:r>
              <a:rPr sz="1700" b="1" spc="-6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b="1" spc="50" dirty="0">
                <a:solidFill>
                  <a:srgbClr val="1C1C1B"/>
                </a:solidFill>
                <a:latin typeface="Palatino Linotype"/>
                <a:cs typeface="Palatino Linotype"/>
              </a:rPr>
              <a:t>*l)</a:t>
            </a:r>
            <a:r>
              <a:rPr sz="1700" b="1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complexitate</a:t>
            </a:r>
            <a:r>
              <a:rPr sz="17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pe</a:t>
            </a:r>
            <a:r>
              <a:rPr sz="17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search</a:t>
            </a:r>
            <a:endParaRPr sz="1700" dirty="0">
              <a:latin typeface="Palatino Linotype"/>
              <a:cs typeface="Palatino Linotype"/>
            </a:endParaRPr>
          </a:p>
          <a:p>
            <a:pPr marL="371475" indent="-359410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Font typeface="Arial"/>
              <a:buChar char="○"/>
              <a:tabLst>
                <a:tab pos="371475" algn="l"/>
                <a:tab pos="372110" algn="l"/>
              </a:tabLst>
            </a:pP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Arborele</a:t>
            </a:r>
            <a:r>
              <a:rPr sz="17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binar</a:t>
            </a:r>
            <a:r>
              <a:rPr sz="1700" spc="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permite,</a:t>
            </a:r>
            <a:r>
              <a:rPr sz="1700" spc="-4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totuși,</a:t>
            </a:r>
            <a:r>
              <a:rPr sz="1700" spc="-4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și</a:t>
            </a:r>
            <a:r>
              <a:rPr sz="1700" spc="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inserări</a:t>
            </a:r>
            <a:r>
              <a:rPr sz="1700" spc="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și</a:t>
            </a:r>
            <a:r>
              <a:rPr sz="1700" spc="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ștergeri!!</a:t>
            </a:r>
            <a:endParaRPr sz="1700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5" dirty="0"/>
              <a:t>Trie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2655" y="892921"/>
            <a:ext cx="8072120" cy="2978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1475" marR="154305" indent="-359410">
              <a:lnSpc>
                <a:spcPct val="113999"/>
              </a:lnSpc>
              <a:spcBef>
                <a:spcPts val="100"/>
              </a:spcBef>
              <a:buClr>
                <a:srgbClr val="C0B5BB"/>
              </a:buClr>
              <a:buFont typeface="Arial"/>
              <a:buChar char="○"/>
              <a:tabLst>
                <a:tab pos="371475" algn="l"/>
                <a:tab pos="372110" algn="l"/>
              </a:tabLst>
            </a:pP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Dacă</a:t>
            </a:r>
            <a:r>
              <a:rPr sz="1700" spc="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avem</a:t>
            </a:r>
            <a:r>
              <a:rPr sz="1700" spc="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cuvintele</a:t>
            </a:r>
            <a:r>
              <a:rPr sz="1700" spc="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b="1" spc="60" dirty="0">
                <a:solidFill>
                  <a:srgbClr val="1C1C1B"/>
                </a:solidFill>
                <a:latin typeface="Palatino Linotype"/>
                <a:cs typeface="Palatino Linotype"/>
              </a:rPr>
              <a:t>anima,</a:t>
            </a:r>
            <a:r>
              <a:rPr sz="1700" b="1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b="1" dirty="0">
                <a:solidFill>
                  <a:srgbClr val="1C1C1B"/>
                </a:solidFill>
                <a:latin typeface="Palatino Linotype"/>
                <a:cs typeface="Palatino Linotype"/>
              </a:rPr>
              <a:t>animal,</a:t>
            </a:r>
            <a:r>
              <a:rPr sz="1700" b="1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b="1" spc="55" dirty="0">
                <a:solidFill>
                  <a:srgbClr val="1C1C1B"/>
                </a:solidFill>
                <a:latin typeface="Palatino Linotype"/>
                <a:cs typeface="Palatino Linotype"/>
              </a:rPr>
              <a:t>animație,</a:t>
            </a:r>
            <a:r>
              <a:rPr sz="1700" b="1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b="1" spc="55" dirty="0">
                <a:solidFill>
                  <a:srgbClr val="1C1C1B"/>
                </a:solidFill>
                <a:latin typeface="Palatino Linotype"/>
                <a:cs typeface="Palatino Linotype"/>
              </a:rPr>
              <a:t>animator,</a:t>
            </a:r>
            <a:r>
              <a:rPr sz="1700" b="1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b="1" spc="55" dirty="0">
                <a:solidFill>
                  <a:srgbClr val="1C1C1B"/>
                </a:solidFill>
                <a:latin typeface="Palatino Linotype"/>
                <a:cs typeface="Palatino Linotype"/>
              </a:rPr>
              <a:t>animare,</a:t>
            </a:r>
            <a:r>
              <a:rPr sz="1700" b="1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reținem,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pentru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ﬁecare,</a:t>
            </a:r>
            <a:r>
              <a:rPr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preﬁxul</a:t>
            </a:r>
            <a:r>
              <a:rPr sz="1700" spc="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b="1" dirty="0" err="1">
                <a:solidFill>
                  <a:srgbClr val="1C1C1B"/>
                </a:solidFill>
                <a:latin typeface="Palatino Linotype"/>
                <a:cs typeface="Palatino Linotype"/>
              </a:rPr>
              <a:t>anim</a:t>
            </a:r>
            <a:r>
              <a:rPr sz="1700" b="1" spc="10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 err="1">
                <a:solidFill>
                  <a:srgbClr val="1C1C1B"/>
                </a:solidFill>
                <a:latin typeface="Palatino Linotype"/>
                <a:cs typeface="Palatino Linotype"/>
              </a:rPr>
              <a:t>comun</a:t>
            </a:r>
            <a:r>
              <a:rPr lang="en-US"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.</a:t>
            </a:r>
            <a:endParaRPr sz="1700" dirty="0">
              <a:latin typeface="Palatino Linotype"/>
              <a:cs typeface="Palatino Linotype"/>
            </a:endParaRPr>
          </a:p>
          <a:p>
            <a:pPr marL="371475" indent="-359410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Font typeface="Arial"/>
              <a:buChar char="○"/>
              <a:tabLst>
                <a:tab pos="371475" algn="l"/>
                <a:tab pos="372110" algn="l"/>
              </a:tabLst>
            </a:pPr>
            <a:r>
              <a:rPr sz="1700" spc="-75" dirty="0">
                <a:solidFill>
                  <a:srgbClr val="1C1C1B"/>
                </a:solidFill>
                <a:latin typeface="Palatino Linotype"/>
                <a:cs typeface="Palatino Linotype"/>
              </a:rPr>
              <a:t>Cum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credeți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că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putem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îmbunătăți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memoria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folosită?</a:t>
            </a:r>
            <a:endParaRPr sz="1700" dirty="0">
              <a:latin typeface="Palatino Linotype"/>
              <a:cs typeface="Palatino Linotype"/>
            </a:endParaRPr>
          </a:p>
          <a:p>
            <a:pPr marL="828675" lvl="1" indent="-359410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Font typeface="Times New Roman"/>
              <a:buChar char="□"/>
              <a:tabLst>
                <a:tab pos="828675" algn="l"/>
                <a:tab pos="829310" algn="l"/>
              </a:tabLst>
            </a:pPr>
            <a:r>
              <a:rPr sz="1700" spc="-100" dirty="0">
                <a:solidFill>
                  <a:srgbClr val="1C1C1B"/>
                </a:solidFill>
                <a:latin typeface="Palatino Linotype"/>
                <a:cs typeface="Palatino Linotype"/>
              </a:rPr>
              <a:t>Am</a:t>
            </a:r>
            <a:r>
              <a:rPr sz="17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putea,</a:t>
            </a:r>
            <a:r>
              <a:rPr sz="1700" spc="-5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când</a:t>
            </a:r>
            <a:r>
              <a:rPr sz="17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le</a:t>
            </a:r>
            <a:r>
              <a:rPr sz="17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ținem</a:t>
            </a:r>
            <a:r>
              <a:rPr sz="1700" spc="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sortate,</a:t>
            </a:r>
            <a:r>
              <a:rPr sz="1700" spc="-5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să</a:t>
            </a:r>
            <a:r>
              <a:rPr sz="17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le</a:t>
            </a:r>
            <a:r>
              <a:rPr sz="17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ținem</a:t>
            </a:r>
            <a:r>
              <a:rPr sz="1700" spc="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ceva</a:t>
            </a:r>
            <a:r>
              <a:rPr sz="17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de</a:t>
            </a:r>
            <a:r>
              <a:rPr sz="17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 err="1">
                <a:solidFill>
                  <a:srgbClr val="1C1C1B"/>
                </a:solidFill>
                <a:latin typeface="Palatino Linotype"/>
                <a:cs typeface="Palatino Linotype"/>
              </a:rPr>
              <a:t>genul</a:t>
            </a:r>
            <a:r>
              <a:rPr lang="en-US"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:</a:t>
            </a:r>
            <a:endParaRPr sz="1700" dirty="0">
              <a:latin typeface="Palatino Linotype"/>
              <a:cs typeface="Palatino Linotype"/>
            </a:endParaRPr>
          </a:p>
          <a:p>
            <a:pPr marL="1285875" lvl="2" indent="-359410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Font typeface="Arial"/>
              <a:buChar char="○"/>
              <a:tabLst>
                <a:tab pos="1285875" algn="l"/>
                <a:tab pos="1286510" algn="l"/>
              </a:tabLst>
            </a:pP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anima</a:t>
            </a:r>
            <a:endParaRPr sz="1700" dirty="0">
              <a:latin typeface="Palatino Linotype"/>
              <a:cs typeface="Palatino Linotype"/>
            </a:endParaRPr>
          </a:p>
          <a:p>
            <a:pPr marL="1285875" lvl="2" indent="-359410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Font typeface="Arial"/>
              <a:buChar char="○"/>
              <a:tabLst>
                <a:tab pos="1285875" algn="l"/>
                <a:tab pos="1286510" algn="l"/>
              </a:tabLst>
            </a:pPr>
            <a:r>
              <a:rPr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5l</a:t>
            </a:r>
            <a:endParaRPr sz="1700" dirty="0">
              <a:latin typeface="Palatino Linotype"/>
              <a:cs typeface="Palatino Linotype"/>
            </a:endParaRPr>
          </a:p>
          <a:p>
            <a:pPr marL="1285875" lvl="2" indent="-359410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Font typeface="Arial"/>
              <a:buChar char="○"/>
              <a:tabLst>
                <a:tab pos="1285875" algn="l"/>
                <a:tab pos="1286510" algn="l"/>
              </a:tabLst>
            </a:pP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5tie</a:t>
            </a:r>
            <a:endParaRPr sz="1700" dirty="0">
              <a:latin typeface="Palatino Linotype"/>
              <a:cs typeface="Palatino Linotype"/>
            </a:endParaRPr>
          </a:p>
          <a:p>
            <a:pPr marL="828675" lvl="1" indent="-359410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Font typeface="Times New Roman"/>
              <a:buChar char="□"/>
              <a:tabLst>
                <a:tab pos="828675" algn="l"/>
                <a:tab pos="829310" algn="l"/>
              </a:tabLst>
            </a:pPr>
            <a:r>
              <a:rPr sz="1700" spc="-30" dirty="0">
                <a:solidFill>
                  <a:srgbClr val="1C1C1B"/>
                </a:solidFill>
                <a:latin typeface="Palatino Linotype"/>
                <a:cs typeface="Palatino Linotype"/>
              </a:rPr>
              <a:t>Adică,</a:t>
            </a:r>
            <a:r>
              <a:rPr sz="1700" spc="-6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să</a:t>
            </a:r>
            <a:r>
              <a:rPr sz="17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ținem</a:t>
            </a:r>
            <a:r>
              <a:rPr sz="17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lungimea</a:t>
            </a:r>
            <a:r>
              <a:rPr sz="17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preﬁxului</a:t>
            </a:r>
            <a:r>
              <a:rPr sz="17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față</a:t>
            </a:r>
            <a:r>
              <a:rPr sz="17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de</a:t>
            </a:r>
            <a:r>
              <a:rPr sz="17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elementul</a:t>
            </a:r>
            <a:r>
              <a:rPr sz="17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anterior</a:t>
            </a:r>
            <a:endParaRPr sz="1700" dirty="0">
              <a:latin typeface="Palatino Linotype"/>
              <a:cs typeface="Palatino Linotype"/>
            </a:endParaRPr>
          </a:p>
          <a:p>
            <a:pPr marL="828675" marR="5080" lvl="1" indent="-359410">
              <a:lnSpc>
                <a:spcPct val="113999"/>
              </a:lnSpc>
              <a:buClr>
                <a:srgbClr val="C0B5BB"/>
              </a:buClr>
              <a:buFont typeface="Times New Roman"/>
              <a:buChar char="□"/>
              <a:tabLst>
                <a:tab pos="828675" algn="l"/>
                <a:tab pos="829310" algn="l"/>
              </a:tabLst>
            </a:pP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Putem</a:t>
            </a:r>
            <a:r>
              <a:rPr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duce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o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idee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similară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și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spre</a:t>
            </a:r>
            <a:r>
              <a:rPr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arbori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binari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de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căutare,</a:t>
            </a:r>
            <a:r>
              <a:rPr sz="1700" spc="-8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dar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să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nu</a:t>
            </a:r>
            <a:r>
              <a:rPr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ne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mai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complicăm</a:t>
            </a:r>
            <a:r>
              <a:rPr sz="1700" spc="-10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40" dirty="0">
                <a:solidFill>
                  <a:srgbClr val="1C1C1B"/>
                </a:solidFill>
                <a:latin typeface="Palatino Linotype"/>
                <a:cs typeface="Palatino Linotype"/>
              </a:rPr>
              <a:t>:)</a:t>
            </a:r>
            <a:endParaRPr sz="1700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5" dirty="0"/>
              <a:t>Trie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1600" y="929116"/>
            <a:ext cx="500570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Trie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cu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cuvintele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b="1" spc="75" dirty="0">
                <a:solidFill>
                  <a:srgbClr val="1C1C1B"/>
                </a:solidFill>
                <a:latin typeface="Palatino Linotype"/>
                <a:cs typeface="Palatino Linotype"/>
              </a:rPr>
              <a:t>ana,</a:t>
            </a:r>
            <a:r>
              <a:rPr sz="1700" b="1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b="1" spc="55" dirty="0">
                <a:solidFill>
                  <a:srgbClr val="1C1C1B"/>
                </a:solidFill>
                <a:latin typeface="Palatino Linotype"/>
                <a:cs typeface="Palatino Linotype"/>
              </a:rPr>
              <a:t>animator,</a:t>
            </a:r>
            <a:r>
              <a:rPr sz="1700" b="1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b="1" spc="55" dirty="0">
                <a:solidFill>
                  <a:srgbClr val="1C1C1B"/>
                </a:solidFill>
                <a:latin typeface="Palatino Linotype"/>
                <a:cs typeface="Palatino Linotype"/>
              </a:rPr>
              <a:t>animație,</a:t>
            </a:r>
            <a:r>
              <a:rPr sz="1700" b="1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b="1" spc="-10" dirty="0">
                <a:solidFill>
                  <a:srgbClr val="1C1C1B"/>
                </a:solidFill>
                <a:latin typeface="Palatino Linotype"/>
                <a:cs typeface="Palatino Linotype"/>
              </a:rPr>
              <a:t>animal</a:t>
            </a:r>
            <a:endParaRPr sz="1700">
              <a:latin typeface="Palatino Linotype"/>
              <a:cs typeface="Palatino Linotyp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72200" y="590550"/>
            <a:ext cx="2150457" cy="42491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5" dirty="0"/>
              <a:t>Trie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1600" y="816721"/>
            <a:ext cx="5071745" cy="1511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3400"/>
              </a:lnSpc>
              <a:spcBef>
                <a:spcPts val="100"/>
              </a:spcBef>
            </a:pP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Trie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cu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cuvintele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b="1" spc="75" dirty="0">
                <a:solidFill>
                  <a:srgbClr val="1C1C1B"/>
                </a:solidFill>
                <a:latin typeface="Palatino Linotype"/>
                <a:cs typeface="Palatino Linotype"/>
              </a:rPr>
              <a:t>ana,</a:t>
            </a:r>
            <a:r>
              <a:rPr sz="1700" b="1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b="1" spc="55" dirty="0">
                <a:solidFill>
                  <a:srgbClr val="1C1C1B"/>
                </a:solidFill>
                <a:latin typeface="Palatino Linotype"/>
                <a:cs typeface="Palatino Linotype"/>
              </a:rPr>
              <a:t>animator,</a:t>
            </a:r>
            <a:r>
              <a:rPr sz="1700" b="1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b="1" spc="55" dirty="0">
                <a:solidFill>
                  <a:srgbClr val="1C1C1B"/>
                </a:solidFill>
                <a:latin typeface="Palatino Linotype"/>
                <a:cs typeface="Palatino Linotype"/>
              </a:rPr>
              <a:t>animație,</a:t>
            </a:r>
            <a:r>
              <a:rPr sz="1700" b="1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b="1" spc="-10" dirty="0">
                <a:solidFill>
                  <a:srgbClr val="1C1C1B"/>
                </a:solidFill>
                <a:latin typeface="Palatino Linotype"/>
                <a:cs typeface="Palatino Linotype"/>
              </a:rPr>
              <a:t>animal, </a:t>
            </a:r>
            <a:r>
              <a:rPr sz="1700" b="1" spc="45" dirty="0">
                <a:solidFill>
                  <a:srgbClr val="1C1C1B"/>
                </a:solidFill>
                <a:latin typeface="Palatino Linotype"/>
                <a:cs typeface="Palatino Linotype"/>
              </a:rPr>
              <a:t>anima</a:t>
            </a:r>
            <a:r>
              <a:rPr lang="ro-MD" sz="1700" b="1" spc="45" dirty="0">
                <a:solidFill>
                  <a:srgbClr val="1C1C1B"/>
                </a:solidFill>
                <a:latin typeface="Palatino Linotype"/>
                <a:cs typeface="Palatino Linotype"/>
              </a:rPr>
              <a:t>.</a:t>
            </a:r>
            <a:endParaRPr sz="1700" dirty="0">
              <a:latin typeface="Palatino Linotype"/>
              <a:cs typeface="Palatino Linotype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sz="1700" b="1" u="heavy" dirty="0">
                <a:solidFill>
                  <a:srgbClr val="1C1C1B"/>
                </a:solidFill>
                <a:uFill>
                  <a:solidFill>
                    <a:srgbClr val="1C1C1B"/>
                  </a:solidFill>
                </a:uFill>
                <a:latin typeface="Palatino Linotype"/>
                <a:cs typeface="Palatino Linotype"/>
                <a:hlinkClick r:id="rId2"/>
              </a:rPr>
              <a:t>vizualizare</a:t>
            </a:r>
            <a:r>
              <a:rPr sz="1700" b="1" u="heavy" spc="315" dirty="0">
                <a:solidFill>
                  <a:srgbClr val="1C1C1B"/>
                </a:solidFill>
                <a:uFill>
                  <a:solidFill>
                    <a:srgbClr val="1C1C1B"/>
                  </a:solidFill>
                </a:uFill>
                <a:latin typeface="Palatino Linotype"/>
                <a:cs typeface="Palatino Linotype"/>
                <a:hlinkClick r:id="rId2"/>
              </a:rPr>
              <a:t> </a:t>
            </a:r>
            <a:r>
              <a:rPr sz="1700" b="1" u="heavy" spc="35" dirty="0">
                <a:solidFill>
                  <a:srgbClr val="1C1C1B"/>
                </a:solidFill>
                <a:uFill>
                  <a:solidFill>
                    <a:srgbClr val="1C1C1B"/>
                  </a:solidFill>
                </a:uFill>
                <a:latin typeface="Palatino Linotype"/>
                <a:cs typeface="Palatino Linotype"/>
                <a:hlinkClick r:id="rId2"/>
              </a:rPr>
              <a:t>trie</a:t>
            </a:r>
            <a:endParaRPr sz="1700" dirty="0">
              <a:latin typeface="Palatino Linotype"/>
              <a:cs typeface="Palatino Linotype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0" y="590550"/>
            <a:ext cx="2110424" cy="4259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65" dirty="0"/>
              <a:t>Trie</a:t>
            </a:r>
            <a:r>
              <a:rPr spc="175" dirty="0"/>
              <a:t> </a:t>
            </a:r>
            <a:r>
              <a:rPr spc="235" dirty="0"/>
              <a:t>-</a:t>
            </a:r>
            <a:r>
              <a:rPr spc="175" dirty="0"/>
              <a:t> </a:t>
            </a:r>
            <a:r>
              <a:rPr spc="325" dirty="0"/>
              <a:t>Memorare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2655" y="892921"/>
            <a:ext cx="8030209" cy="1797050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371475" indent="-359410">
              <a:lnSpc>
                <a:spcPct val="100000"/>
              </a:lnSpc>
              <a:spcBef>
                <a:spcPts val="384"/>
              </a:spcBef>
              <a:buClr>
                <a:srgbClr val="C0B5BB"/>
              </a:buClr>
              <a:buFont typeface="Arial"/>
              <a:buChar char="○"/>
              <a:tabLst>
                <a:tab pos="371475" algn="l"/>
                <a:tab pos="372110" algn="l"/>
              </a:tabLst>
            </a:pPr>
            <a:r>
              <a:rPr sz="1700" spc="-75" dirty="0">
                <a:solidFill>
                  <a:srgbClr val="1C1C1B"/>
                </a:solidFill>
                <a:latin typeface="Palatino Linotype"/>
                <a:cs typeface="Palatino Linotype"/>
              </a:rPr>
              <a:t>Cum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 îl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reținem?</a:t>
            </a:r>
            <a:endParaRPr sz="1700" dirty="0">
              <a:latin typeface="Palatino Linotype"/>
              <a:cs typeface="Palatino Linotype"/>
            </a:endParaRPr>
          </a:p>
          <a:p>
            <a:pPr marL="828675" marR="434975" lvl="1" indent="-359410">
              <a:lnSpc>
                <a:spcPct val="113999"/>
              </a:lnSpc>
              <a:buClr>
                <a:srgbClr val="C0B5BB"/>
              </a:buClr>
              <a:buFont typeface="Times New Roman"/>
              <a:buChar char="□"/>
              <a:tabLst>
                <a:tab pos="828675" algn="l"/>
                <a:tab pos="829310" algn="l"/>
              </a:tabLst>
            </a:pP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Fiecare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nod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are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un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vector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cu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26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de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vecini,</a:t>
            </a:r>
            <a:r>
              <a:rPr sz="1700" spc="-8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una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pentru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ﬁecare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literă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(sau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mărimea</a:t>
            </a:r>
            <a:r>
              <a:rPr sz="1700" spc="-8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alfabetului)</a:t>
            </a:r>
            <a:endParaRPr sz="1700" dirty="0">
              <a:latin typeface="Palatino Linotype"/>
              <a:cs typeface="Palatino Linotype"/>
            </a:endParaRPr>
          </a:p>
          <a:p>
            <a:pPr marL="828675" lvl="1" indent="-359410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Font typeface="Times New Roman"/>
              <a:buChar char="□"/>
              <a:tabLst>
                <a:tab pos="828675" algn="l"/>
                <a:tab pos="829310" algn="l"/>
              </a:tabLst>
            </a:pPr>
            <a:r>
              <a:rPr sz="1700" spc="-35" dirty="0">
                <a:solidFill>
                  <a:srgbClr val="1C1C1B"/>
                </a:solidFill>
                <a:latin typeface="Palatino Linotype"/>
                <a:cs typeface="Palatino Linotype"/>
              </a:rPr>
              <a:t>Ce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facem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dacă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alfabetul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e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mare?</a:t>
            </a:r>
            <a:endParaRPr sz="1700" dirty="0">
              <a:latin typeface="Palatino Linotype"/>
              <a:cs typeface="Palatino Linotype"/>
            </a:endParaRPr>
          </a:p>
          <a:p>
            <a:pPr marL="828675" marR="5080" lvl="1" indent="-359410">
              <a:lnSpc>
                <a:spcPct val="113999"/>
              </a:lnSpc>
              <a:buClr>
                <a:srgbClr val="C0B5BB"/>
              </a:buClr>
              <a:buFont typeface="Times New Roman"/>
              <a:buChar char="□"/>
              <a:tabLst>
                <a:tab pos="828675" algn="l"/>
                <a:tab pos="829310" algn="l"/>
              </a:tabLst>
            </a:pP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Fiecare</a:t>
            </a:r>
            <a:r>
              <a:rPr sz="1700" spc="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nod</a:t>
            </a:r>
            <a:r>
              <a:rPr sz="1700" spc="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ține</a:t>
            </a:r>
            <a:r>
              <a:rPr sz="1700" spc="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un</a:t>
            </a:r>
            <a:r>
              <a:rPr sz="1700" spc="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25" dirty="0" err="1">
                <a:solidFill>
                  <a:srgbClr val="1C1C1B"/>
                </a:solidFill>
                <a:latin typeface="Palatino Linotype"/>
                <a:cs typeface="Palatino Linotype"/>
              </a:rPr>
              <a:t>hash_map</a:t>
            </a:r>
            <a:r>
              <a:rPr sz="1700" spc="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care</a:t>
            </a:r>
            <a:r>
              <a:rPr lang="ro-MD" sz="1700" dirty="0">
                <a:solidFill>
                  <a:srgbClr val="1C1C1B"/>
                </a:solidFill>
                <a:latin typeface="Palatino Linotype"/>
                <a:cs typeface="Palatino Linotype"/>
              </a:rPr>
              <a:t>,</a:t>
            </a:r>
            <a:r>
              <a:rPr sz="1700" spc="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pentru</a:t>
            </a:r>
            <a:r>
              <a:rPr sz="1700" spc="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 err="1">
                <a:solidFill>
                  <a:srgbClr val="1C1C1B"/>
                </a:solidFill>
                <a:latin typeface="Palatino Linotype"/>
                <a:cs typeface="Palatino Linotype"/>
              </a:rPr>
              <a:t>ﬁecare</a:t>
            </a:r>
            <a:r>
              <a:rPr sz="1700" spc="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 err="1">
                <a:solidFill>
                  <a:srgbClr val="1C1C1B"/>
                </a:solidFill>
                <a:latin typeface="Palatino Linotype"/>
                <a:cs typeface="Palatino Linotype"/>
              </a:rPr>
              <a:t>literă</a:t>
            </a:r>
            <a:r>
              <a:rPr lang="ro-MD" sz="1700" dirty="0">
                <a:solidFill>
                  <a:srgbClr val="1C1C1B"/>
                </a:solidFill>
                <a:latin typeface="Palatino Linotype"/>
                <a:cs typeface="Palatino Linotype"/>
              </a:rPr>
              <a:t>,</a:t>
            </a:r>
            <a:r>
              <a:rPr sz="1700" spc="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lang="ro-MD" sz="1700" spc="30" dirty="0">
                <a:solidFill>
                  <a:srgbClr val="1C1C1B"/>
                </a:solidFill>
                <a:latin typeface="Palatino Linotype"/>
                <a:cs typeface="Palatino Linotype"/>
              </a:rPr>
              <a:t>ț</a:t>
            </a:r>
            <a:r>
              <a:rPr sz="1700" dirty="0" err="1">
                <a:solidFill>
                  <a:srgbClr val="1C1C1B"/>
                </a:solidFill>
                <a:latin typeface="Palatino Linotype"/>
                <a:cs typeface="Palatino Linotype"/>
              </a:rPr>
              <a:t>ine</a:t>
            </a:r>
            <a:r>
              <a:rPr sz="1700" spc="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pointer</a:t>
            </a:r>
            <a:r>
              <a:rPr lang="ro-MD" sz="1700" dirty="0">
                <a:solidFill>
                  <a:srgbClr val="1C1C1B"/>
                </a:solidFill>
                <a:latin typeface="Palatino Linotype"/>
                <a:cs typeface="Palatino Linotype"/>
              </a:rPr>
              <a:t>-</a:t>
            </a:r>
            <a:r>
              <a:rPr sz="1700" dirty="0" err="1">
                <a:solidFill>
                  <a:srgbClr val="1C1C1B"/>
                </a:solidFill>
                <a:latin typeface="Palatino Linotype"/>
                <a:cs typeface="Palatino Linotype"/>
              </a:rPr>
              <a:t>ul</a:t>
            </a:r>
            <a:r>
              <a:rPr sz="1700" spc="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c</a:t>
            </a:r>
            <a:r>
              <a:rPr lang="ro-MD"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ă</a:t>
            </a:r>
            <a:r>
              <a:rPr sz="1700" spc="-10" dirty="0" err="1">
                <a:solidFill>
                  <a:srgbClr val="1C1C1B"/>
                </a:solidFill>
                <a:latin typeface="Palatino Linotype"/>
                <a:cs typeface="Palatino Linotype"/>
              </a:rPr>
              <a:t>tre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nodul</a:t>
            </a:r>
            <a:r>
              <a:rPr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cu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 err="1">
                <a:solidFill>
                  <a:srgbClr val="1C1C1B"/>
                </a:solidFill>
                <a:latin typeface="Palatino Linotype"/>
                <a:cs typeface="Palatino Linotype"/>
              </a:rPr>
              <a:t>acea</a:t>
            </a:r>
            <a:r>
              <a:rPr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liter</a:t>
            </a:r>
            <a:r>
              <a:rPr lang="ro-MD"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ă.</a:t>
            </a:r>
            <a:endParaRPr sz="1700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65" dirty="0"/>
              <a:t>Trie</a:t>
            </a:r>
            <a:r>
              <a:rPr spc="175" dirty="0"/>
              <a:t> </a:t>
            </a:r>
            <a:r>
              <a:rPr spc="235" dirty="0"/>
              <a:t>-</a:t>
            </a:r>
            <a:r>
              <a:rPr spc="175" dirty="0"/>
              <a:t> </a:t>
            </a:r>
            <a:r>
              <a:rPr spc="290" dirty="0"/>
              <a:t>Inserare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4400" y="892921"/>
            <a:ext cx="8444865" cy="999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0"/>
              </a:spcBef>
            </a:pP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Pornim</a:t>
            </a:r>
            <a:r>
              <a:rPr sz="17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din</a:t>
            </a:r>
            <a:r>
              <a:rPr sz="17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rădăcină</a:t>
            </a:r>
            <a:r>
              <a:rPr sz="17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și,</a:t>
            </a:r>
            <a:r>
              <a:rPr sz="1700" spc="-5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la</a:t>
            </a:r>
            <a:r>
              <a:rPr sz="17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ﬁecare</a:t>
            </a:r>
            <a:r>
              <a:rPr sz="17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literă,</a:t>
            </a:r>
            <a:r>
              <a:rPr sz="1700" spc="-6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mergem</a:t>
            </a:r>
            <a:r>
              <a:rPr sz="17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în</a:t>
            </a:r>
            <a:r>
              <a:rPr sz="17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nodul</a:t>
            </a:r>
            <a:r>
              <a:rPr sz="17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 err="1">
                <a:solidFill>
                  <a:srgbClr val="1C1C1B"/>
                </a:solidFill>
                <a:latin typeface="Palatino Linotype"/>
                <a:cs typeface="Palatino Linotype"/>
              </a:rPr>
              <a:t>corespunzător</a:t>
            </a:r>
            <a:r>
              <a:rPr sz="17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 err="1">
                <a:solidFill>
                  <a:srgbClr val="1C1C1B"/>
                </a:solidFill>
                <a:latin typeface="Palatino Linotype"/>
                <a:cs typeface="Palatino Linotype"/>
              </a:rPr>
              <a:t>literei</a:t>
            </a:r>
            <a:r>
              <a:rPr lang="ro-MD" sz="1700" dirty="0">
                <a:solidFill>
                  <a:srgbClr val="1C1C1B"/>
                </a:solidFill>
                <a:latin typeface="Palatino Linotype"/>
                <a:cs typeface="Palatino Linotype"/>
              </a:rPr>
              <a:t>. </a:t>
            </a:r>
          </a:p>
          <a:p>
            <a:pPr marL="12700" marR="5080">
              <a:lnSpc>
                <a:spcPct val="113999"/>
              </a:lnSpc>
              <a:spcBef>
                <a:spcPts val="100"/>
              </a:spcBef>
            </a:pPr>
            <a:r>
              <a:rPr lang="ro-MD" sz="1700" dirty="0">
                <a:solidFill>
                  <a:srgbClr val="1C1C1B"/>
                </a:solidFill>
                <a:latin typeface="Palatino Linotype"/>
                <a:cs typeface="Palatino Linotype"/>
              </a:rPr>
              <a:t>E</a:t>
            </a:r>
            <a:r>
              <a:rPr sz="1700" spc="-10" dirty="0" err="1">
                <a:solidFill>
                  <a:srgbClr val="1C1C1B"/>
                </a:solidFill>
                <a:latin typeface="Palatino Linotype"/>
                <a:cs typeface="Palatino Linotype"/>
              </a:rPr>
              <a:t>ventual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creăm</a:t>
            </a:r>
            <a:r>
              <a:rPr sz="17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 err="1">
                <a:solidFill>
                  <a:srgbClr val="1C1C1B"/>
                </a:solidFill>
                <a:latin typeface="Palatino Linotype"/>
                <a:cs typeface="Palatino Linotype"/>
              </a:rPr>
              <a:t>acel</a:t>
            </a:r>
            <a:r>
              <a:rPr sz="17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nod</a:t>
            </a:r>
            <a:r>
              <a:rPr lang="ro-MD"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.</a:t>
            </a:r>
            <a:endParaRPr sz="17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1700" u="heavy" spc="-10" dirty="0">
                <a:solidFill>
                  <a:srgbClr val="1C1C1B"/>
                </a:solidFill>
                <a:uFill>
                  <a:solidFill>
                    <a:srgbClr val="1C1C1B"/>
                  </a:solidFill>
                </a:uFill>
                <a:latin typeface="Palatino Linotype"/>
                <a:cs typeface="Palatino Linotype"/>
                <a:hlinkClick r:id="rId2"/>
              </a:rPr>
              <a:t>https://www.cs.usfca.edu/~galles/visualization/Trie.html</a:t>
            </a:r>
            <a:endParaRPr sz="1700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65" dirty="0"/>
              <a:t>Trie</a:t>
            </a:r>
            <a:r>
              <a:rPr spc="175" dirty="0"/>
              <a:t> </a:t>
            </a:r>
            <a:r>
              <a:rPr spc="235" dirty="0"/>
              <a:t>-</a:t>
            </a:r>
            <a:r>
              <a:rPr spc="175" dirty="0"/>
              <a:t> </a:t>
            </a:r>
            <a:r>
              <a:rPr spc="290" dirty="0"/>
              <a:t>Inserare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4400" y="929116"/>
            <a:ext cx="1835150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Inserăm</a:t>
            </a:r>
            <a:r>
              <a:rPr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b="1" spc="35" dirty="0">
                <a:solidFill>
                  <a:srgbClr val="1C1C1B"/>
                </a:solidFill>
                <a:latin typeface="Palatino Linotype"/>
                <a:cs typeface="Palatino Linotype"/>
              </a:rPr>
              <a:t>anestezie</a:t>
            </a:r>
            <a:endParaRPr sz="1700">
              <a:latin typeface="Palatino Linotype"/>
              <a:cs typeface="Palatino Linotyp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4643" y="1294985"/>
            <a:ext cx="1859374" cy="3752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64489" y="1672931"/>
            <a:ext cx="1634799" cy="1908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38345" y="1733551"/>
            <a:ext cx="2843456" cy="1847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902273" y="1301025"/>
            <a:ext cx="2104224" cy="35668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DE1219D1-9507-C080-F57B-0ADB61F7E7FF}"/>
              </a:ext>
            </a:extLst>
          </p:cNvPr>
          <p:cNvSpPr txBox="1"/>
          <p:nvPr/>
        </p:nvSpPr>
        <p:spPr>
          <a:xfrm>
            <a:off x="4456865" y="4479959"/>
            <a:ext cx="2104224" cy="2744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dirty="0">
                <a:solidFill>
                  <a:schemeClr val="tx1"/>
                </a:solidFill>
                <a:latin typeface="Palatino Linotype"/>
                <a:cs typeface="Palatino Linotype"/>
              </a:rPr>
              <a:t>Complexitate:</a:t>
            </a:r>
            <a:r>
              <a:rPr sz="1700" b="1" spc="55" dirty="0">
                <a:solidFill>
                  <a:schemeClr val="tx1"/>
                </a:solidFill>
                <a:latin typeface="Palatino Linotype"/>
                <a:cs typeface="Palatino Linotype"/>
              </a:rPr>
              <a:t> </a:t>
            </a:r>
            <a:r>
              <a:rPr sz="1700" b="1" spc="-20" dirty="0">
                <a:solidFill>
                  <a:schemeClr val="tx1"/>
                </a:solidFill>
                <a:latin typeface="Palatino Linotype"/>
                <a:cs typeface="Palatino Linotype"/>
              </a:rPr>
              <a:t>O(l)</a:t>
            </a:r>
            <a:endParaRPr sz="1700" b="1" dirty="0">
              <a:solidFill>
                <a:schemeClr val="tx1"/>
              </a:solidFill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65" dirty="0"/>
              <a:t>Trie</a:t>
            </a:r>
            <a:r>
              <a:rPr spc="175" dirty="0"/>
              <a:t> </a:t>
            </a:r>
            <a:r>
              <a:rPr spc="235" dirty="0"/>
              <a:t>-</a:t>
            </a:r>
            <a:r>
              <a:rPr spc="175" dirty="0"/>
              <a:t> </a:t>
            </a:r>
            <a:r>
              <a:rPr spc="290" dirty="0"/>
              <a:t>Inserare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4400" y="929116"/>
            <a:ext cx="180784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Complexitate:</a:t>
            </a:r>
            <a:r>
              <a:rPr sz="1700" spc="5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O(l)</a:t>
            </a:r>
            <a:endParaRPr sz="17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65" dirty="0"/>
              <a:t>Trie</a:t>
            </a:r>
            <a:r>
              <a:rPr spc="175" dirty="0"/>
              <a:t> </a:t>
            </a:r>
            <a:r>
              <a:rPr spc="235" dirty="0"/>
              <a:t>-</a:t>
            </a:r>
            <a:r>
              <a:rPr spc="175" dirty="0"/>
              <a:t> </a:t>
            </a:r>
            <a:r>
              <a:rPr spc="360" dirty="0"/>
              <a:t>Căutare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94400" y="929116"/>
            <a:ext cx="7935200" cy="24134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Pornim</a:t>
            </a:r>
            <a:r>
              <a:rPr spc="-15" dirty="0"/>
              <a:t> </a:t>
            </a:r>
            <a:r>
              <a:rPr dirty="0"/>
              <a:t>din</a:t>
            </a:r>
            <a:r>
              <a:rPr spc="-15" dirty="0"/>
              <a:t> </a:t>
            </a:r>
            <a:r>
              <a:rPr dirty="0"/>
              <a:t>rădăcină</a:t>
            </a:r>
            <a:r>
              <a:rPr spc="-10" dirty="0"/>
              <a:t> </a:t>
            </a:r>
            <a:r>
              <a:rPr dirty="0"/>
              <a:t>și</a:t>
            </a:r>
            <a:r>
              <a:rPr spc="-15" dirty="0"/>
              <a:t> </a:t>
            </a:r>
            <a:r>
              <a:rPr dirty="0"/>
              <a:t>mergem,</a:t>
            </a:r>
            <a:r>
              <a:rPr spc="-80" dirty="0"/>
              <a:t> </a:t>
            </a:r>
            <a:r>
              <a:rPr dirty="0"/>
              <a:t>la</a:t>
            </a:r>
            <a:r>
              <a:rPr spc="-10" dirty="0"/>
              <a:t> </a:t>
            </a:r>
            <a:r>
              <a:rPr dirty="0"/>
              <a:t>ﬁecare</a:t>
            </a:r>
            <a:r>
              <a:rPr spc="-15" dirty="0"/>
              <a:t> </a:t>
            </a:r>
            <a:r>
              <a:rPr dirty="0"/>
              <a:t>pas,</a:t>
            </a:r>
            <a:r>
              <a:rPr spc="-75" dirty="0"/>
              <a:t> </a:t>
            </a:r>
            <a:r>
              <a:rPr dirty="0"/>
              <a:t>pe</a:t>
            </a:r>
            <a:r>
              <a:rPr spc="-15" dirty="0"/>
              <a:t> </a:t>
            </a:r>
            <a:r>
              <a:rPr dirty="0" err="1"/>
              <a:t>litera</a:t>
            </a:r>
            <a:r>
              <a:rPr spc="-15" dirty="0"/>
              <a:t> </a:t>
            </a:r>
            <a:r>
              <a:rPr spc="-10" dirty="0" err="1"/>
              <a:t>corespunzătoare</a:t>
            </a:r>
            <a:r>
              <a:rPr lang="ro-MD" spc="-10" dirty="0"/>
              <a:t>.</a:t>
            </a:r>
            <a:endParaRPr spc="-10" dirty="0"/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00" dirty="0"/>
          </a:p>
          <a:p>
            <a:pPr marL="12700">
              <a:lnSpc>
                <a:spcPct val="100000"/>
              </a:lnSpc>
            </a:pPr>
            <a:r>
              <a:rPr dirty="0"/>
              <a:t>Complexitate</a:t>
            </a:r>
            <a:r>
              <a:rPr spc="-20" dirty="0"/>
              <a:t> </a:t>
            </a:r>
            <a:r>
              <a:rPr dirty="0"/>
              <a:t>O(l)</a:t>
            </a:r>
            <a:r>
              <a:rPr spc="-20" dirty="0"/>
              <a:t> </a:t>
            </a:r>
            <a:r>
              <a:rPr dirty="0"/>
              <a:t>pentru</a:t>
            </a:r>
            <a:r>
              <a:rPr spc="-20" dirty="0"/>
              <a:t> </a:t>
            </a:r>
            <a:r>
              <a:rPr dirty="0" err="1"/>
              <a:t>căutare</a:t>
            </a:r>
            <a:r>
              <a:rPr spc="-20" dirty="0"/>
              <a:t> </a:t>
            </a:r>
            <a:r>
              <a:rPr spc="-10" dirty="0" err="1"/>
              <a:t>reușită</a:t>
            </a:r>
            <a:r>
              <a:rPr lang="ro-MD" spc="-10" dirty="0"/>
              <a:t>.</a:t>
            </a:r>
            <a:endParaRPr spc="-10" dirty="0"/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dirty="0"/>
              <a:t>În</a:t>
            </a:r>
            <a:r>
              <a:rPr spc="5" dirty="0"/>
              <a:t> </a:t>
            </a:r>
            <a:r>
              <a:rPr dirty="0"/>
              <a:t>practică,</a:t>
            </a:r>
            <a:r>
              <a:rPr spc="-65" dirty="0"/>
              <a:t> </a:t>
            </a:r>
            <a:r>
              <a:rPr dirty="0"/>
              <a:t>mai</a:t>
            </a:r>
            <a:r>
              <a:rPr spc="5" dirty="0"/>
              <a:t> </a:t>
            </a:r>
            <a:r>
              <a:rPr spc="-20" dirty="0"/>
              <a:t>rapid</a:t>
            </a:r>
            <a:r>
              <a:rPr spc="10" dirty="0"/>
              <a:t> </a:t>
            </a:r>
            <a:r>
              <a:rPr dirty="0"/>
              <a:t>pentru</a:t>
            </a:r>
            <a:r>
              <a:rPr spc="5" dirty="0"/>
              <a:t> </a:t>
            </a:r>
            <a:r>
              <a:rPr dirty="0" err="1"/>
              <a:t>căutare</a:t>
            </a:r>
            <a:r>
              <a:rPr spc="5" dirty="0"/>
              <a:t> </a:t>
            </a:r>
            <a:r>
              <a:rPr spc="-10" dirty="0" err="1"/>
              <a:t>nereușită</a:t>
            </a:r>
            <a:r>
              <a:rPr lang="ro-MD" spc="-10" dirty="0"/>
              <a:t>.</a:t>
            </a:r>
            <a:endParaRPr spc="-10" dirty="0"/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00"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Căutare</a:t>
            </a:r>
            <a:r>
              <a:rPr spc="-70" dirty="0"/>
              <a:t> </a:t>
            </a:r>
            <a:r>
              <a:rPr dirty="0"/>
              <a:t>preﬁx</a:t>
            </a:r>
            <a:r>
              <a:rPr spc="-65" dirty="0"/>
              <a:t> </a:t>
            </a:r>
            <a:r>
              <a:rPr spc="-10" dirty="0"/>
              <a:t>maxim:</a:t>
            </a:r>
          </a:p>
          <a:p>
            <a:pPr marL="469900" indent="-359410">
              <a:lnSpc>
                <a:spcPct val="100000"/>
              </a:lnSpc>
              <a:spcBef>
                <a:spcPts val="885"/>
              </a:spcBef>
              <a:buClr>
                <a:srgbClr val="C0B5BB"/>
              </a:buClr>
              <a:buFont typeface="Arial"/>
              <a:buChar char="○"/>
              <a:tabLst>
                <a:tab pos="469265" algn="l"/>
                <a:tab pos="469900" algn="l"/>
              </a:tabLst>
            </a:pPr>
            <a:r>
              <a:rPr spc="-10" dirty="0"/>
              <a:t>Căutăm</a:t>
            </a:r>
            <a:r>
              <a:rPr spc="-20" dirty="0"/>
              <a:t> </a:t>
            </a:r>
            <a:r>
              <a:rPr dirty="0"/>
              <a:t>elementul</a:t>
            </a:r>
            <a:r>
              <a:rPr spc="-20" dirty="0"/>
              <a:t> </a:t>
            </a:r>
            <a:r>
              <a:rPr dirty="0"/>
              <a:t>până</a:t>
            </a:r>
            <a:r>
              <a:rPr spc="-15" dirty="0"/>
              <a:t> </a:t>
            </a:r>
            <a:r>
              <a:rPr dirty="0"/>
              <a:t>nu</a:t>
            </a:r>
            <a:r>
              <a:rPr spc="-20" dirty="0"/>
              <a:t> </a:t>
            </a:r>
            <a:r>
              <a:rPr dirty="0"/>
              <a:t>găsim</a:t>
            </a:r>
            <a:r>
              <a:rPr spc="-15" dirty="0"/>
              <a:t> </a:t>
            </a:r>
            <a:r>
              <a:rPr dirty="0"/>
              <a:t>nod</a:t>
            </a:r>
            <a:r>
              <a:rPr spc="-20" dirty="0"/>
              <a:t> </a:t>
            </a:r>
            <a:r>
              <a:rPr dirty="0"/>
              <a:t>corespunzător</a:t>
            </a:r>
            <a:r>
              <a:rPr spc="-20" dirty="0"/>
              <a:t> </a:t>
            </a:r>
            <a:r>
              <a:rPr dirty="0"/>
              <a:t>acelei</a:t>
            </a:r>
            <a:r>
              <a:rPr spc="-15" dirty="0"/>
              <a:t> </a:t>
            </a:r>
            <a:r>
              <a:rPr spc="-10" dirty="0"/>
              <a:t>litere</a:t>
            </a:r>
          </a:p>
        </p:txBody>
      </p:sp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70" dirty="0"/>
              <a:t>Kahoot</a:t>
            </a: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30" dirty="0"/>
              <a:t>Discuții</a:t>
            </a:r>
            <a:r>
              <a:rPr spc="195" dirty="0"/>
              <a:t> </a:t>
            </a:r>
            <a:r>
              <a:rPr spc="455" dirty="0"/>
              <a:t>Examen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2655" y="892921"/>
            <a:ext cx="8149590" cy="911146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371475" indent="-359410">
              <a:lnSpc>
                <a:spcPct val="100000"/>
              </a:lnSpc>
              <a:spcBef>
                <a:spcPts val="384"/>
              </a:spcBef>
              <a:buClr>
                <a:srgbClr val="C0B5BB"/>
              </a:buClr>
              <a:buFont typeface="Arial"/>
              <a:buChar char="○"/>
              <a:tabLst>
                <a:tab pos="371475" algn="l"/>
                <a:tab pos="372110" algn="l"/>
              </a:tabLst>
            </a:pP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Ca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de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obicei,</a:t>
            </a:r>
            <a:r>
              <a:rPr sz="1700" spc="-7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mă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găsiți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online,</a:t>
            </a:r>
            <a:r>
              <a:rPr sz="1700" spc="-7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unde 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răspund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la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întrebări</a:t>
            </a:r>
            <a:endParaRPr sz="1700" dirty="0">
              <a:latin typeface="Palatino Linotype"/>
              <a:cs typeface="Palatino Linotype"/>
            </a:endParaRPr>
          </a:p>
          <a:p>
            <a:pPr marL="371475" indent="-359410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Font typeface="Arial"/>
              <a:buChar char="○"/>
              <a:tabLst>
                <a:tab pos="371475" algn="l"/>
                <a:tab pos="372110" algn="l"/>
              </a:tabLst>
            </a:pP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Poate</a:t>
            </a:r>
            <a:r>
              <a:rPr sz="1700" spc="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facem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un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35" dirty="0">
                <a:solidFill>
                  <a:srgbClr val="1C1C1B"/>
                </a:solidFill>
                <a:latin typeface="Palatino Linotype"/>
                <a:cs typeface="Palatino Linotype"/>
              </a:rPr>
              <a:t>Q&amp;A</a:t>
            </a:r>
            <a:r>
              <a:rPr sz="1700" spc="-4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?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35" dirty="0">
                <a:solidFill>
                  <a:srgbClr val="1C1C1B"/>
                </a:solidFill>
                <a:latin typeface="Palatino Linotype"/>
                <a:cs typeface="Palatino Linotype"/>
              </a:rPr>
              <a:t>Cam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</a:t>
            </a:r>
            <a:r>
              <a:rPr lang="ro-MD" sz="1700" dirty="0">
                <a:solidFill>
                  <a:srgbClr val="1C1C1B"/>
                </a:solidFill>
                <a:latin typeface="Palatino Linotype"/>
                <a:cs typeface="Palatino Linotype"/>
              </a:rPr>
              <a:t>â</a:t>
            </a:r>
            <a:r>
              <a:rPr sz="1700" dirty="0" err="1">
                <a:solidFill>
                  <a:srgbClr val="1C1C1B"/>
                </a:solidFill>
                <a:latin typeface="Palatino Linotype"/>
                <a:cs typeface="Palatino Linotype"/>
              </a:rPr>
              <a:t>nd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a</a:t>
            </a:r>
            <a:r>
              <a:rPr lang="ro-MD" sz="1700" dirty="0">
                <a:solidFill>
                  <a:srgbClr val="1C1C1B"/>
                </a:solidFill>
                <a:latin typeface="Palatino Linotype"/>
                <a:cs typeface="Palatino Linotype"/>
              </a:rPr>
              <a:t>ț</a:t>
            </a:r>
            <a:r>
              <a:rPr sz="1700" dirty="0" err="1">
                <a:solidFill>
                  <a:srgbClr val="1C1C1B"/>
                </a:solidFill>
                <a:latin typeface="Palatino Linotype"/>
                <a:cs typeface="Palatino Linotype"/>
              </a:rPr>
              <a:t>i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vrea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?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endParaRPr lang="ro-MD" sz="1700" spc="-10" dirty="0">
              <a:solidFill>
                <a:srgbClr val="1C1C1B"/>
              </a:solidFill>
              <a:latin typeface="Palatino Linotype"/>
              <a:cs typeface="Palatino Linotype"/>
            </a:endParaRPr>
          </a:p>
          <a:p>
            <a:pPr marL="371475" indent="-359410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Font typeface="Arial"/>
              <a:buChar char="○"/>
              <a:tabLst>
                <a:tab pos="371475" algn="l"/>
                <a:tab pos="372110" algn="l"/>
              </a:tabLst>
            </a:pPr>
            <a:r>
              <a:rPr sz="1700" dirty="0" err="1">
                <a:solidFill>
                  <a:srgbClr val="1C1C1B"/>
                </a:solidFill>
                <a:latin typeface="Palatino Linotype"/>
                <a:cs typeface="Palatino Linotype"/>
              </a:rPr>
              <a:t>Puteți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pune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întrebări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u="heavy" dirty="0" err="1">
                <a:solidFill>
                  <a:srgbClr val="1C1C1B"/>
                </a:solidFill>
                <a:uFill>
                  <a:solidFill>
                    <a:srgbClr val="1C1C1B"/>
                  </a:solidFill>
                </a:uFill>
                <a:latin typeface="Palatino Linotype"/>
                <a:cs typeface="Palatino Linotype"/>
                <a:hlinkClick r:id="rId2"/>
              </a:rPr>
              <a:t>aici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 err="1">
                <a:solidFill>
                  <a:srgbClr val="1C1C1B"/>
                </a:solidFill>
                <a:latin typeface="Palatino Linotype"/>
                <a:cs typeface="Palatino Linotype"/>
              </a:rPr>
              <a:t>și</a:t>
            </a:r>
            <a:r>
              <a:rPr lang="ro-MD" sz="1700" dirty="0">
                <a:solidFill>
                  <a:srgbClr val="1C1C1B"/>
                </a:solidFill>
                <a:latin typeface="Palatino Linotype"/>
                <a:cs typeface="Palatino Linotype"/>
              </a:rPr>
              <a:t>,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eventual</a:t>
            </a:r>
            <a:r>
              <a:rPr lang="ro-MD" sz="1700" dirty="0">
                <a:solidFill>
                  <a:srgbClr val="1C1C1B"/>
                </a:solidFill>
                <a:latin typeface="Palatino Linotype"/>
                <a:cs typeface="Palatino Linotype"/>
              </a:rPr>
              <a:t>,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eu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voi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răspunde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la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ele</a:t>
            </a:r>
            <a:endParaRPr sz="1700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445" dirty="0"/>
              <a:t>Succes</a:t>
            </a:r>
            <a:r>
              <a:rPr spc="185" dirty="0"/>
              <a:t> </a:t>
            </a:r>
            <a:r>
              <a:rPr spc="305" dirty="0"/>
              <a:t>în</a:t>
            </a:r>
            <a:r>
              <a:rPr spc="190" dirty="0"/>
              <a:t> </a:t>
            </a:r>
            <a:r>
              <a:rPr spc="365" dirty="0"/>
              <a:t>sesiune</a:t>
            </a:r>
            <a:r>
              <a:rPr spc="185" dirty="0"/>
              <a:t> </a:t>
            </a:r>
            <a:r>
              <a:rPr spc="-25" dirty="0"/>
              <a:t>:)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80" dirty="0"/>
              <a:t>Subiecte</a:t>
            </a:r>
            <a:r>
              <a:rPr spc="175" dirty="0"/>
              <a:t> </a:t>
            </a:r>
            <a:r>
              <a:rPr spc="455" dirty="0"/>
              <a:t>Examen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2655" y="892921"/>
            <a:ext cx="8065770" cy="2092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1475" marR="5080" indent="-359410">
              <a:lnSpc>
                <a:spcPct val="113999"/>
              </a:lnSpc>
              <a:spcBef>
                <a:spcPts val="100"/>
              </a:spcBef>
              <a:buClr>
                <a:srgbClr val="C0B5BB"/>
              </a:buClr>
              <a:buFont typeface="Arial"/>
              <a:buChar char="○"/>
              <a:tabLst>
                <a:tab pos="371475" algn="l"/>
                <a:tab pos="372110" algn="l"/>
              </a:tabLst>
            </a:pPr>
            <a:r>
              <a:rPr sz="1700" spc="-60" dirty="0">
                <a:solidFill>
                  <a:srgbClr val="1C1C1B"/>
                </a:solidFill>
                <a:latin typeface="Palatino Linotype"/>
                <a:cs typeface="Palatino Linotype"/>
              </a:rPr>
              <a:t>Aveți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voie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cu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materiale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scrise (imi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pare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rau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pt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natura)! Mobilele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pe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catedra!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Daca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aveti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mobil la 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voi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45" dirty="0">
                <a:solidFill>
                  <a:srgbClr val="1C1C1B"/>
                </a:solidFill>
                <a:latin typeface="Palatino Linotype"/>
                <a:cs typeface="Palatino Linotype"/>
              </a:rPr>
              <a:t>dupa</a:t>
            </a:r>
            <a:r>
              <a:rPr sz="17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ce incepe examenul</a:t>
            </a:r>
            <a:r>
              <a:rPr sz="1700" spc="-6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80" dirty="0">
                <a:solidFill>
                  <a:srgbClr val="1C1C1B"/>
                </a:solidFill>
                <a:latin typeface="Palatino Linotype"/>
                <a:cs typeface="Palatino Linotype"/>
              </a:rPr>
              <a:t>-</a:t>
            </a:r>
            <a:r>
              <a:rPr sz="1700" spc="125" dirty="0">
                <a:solidFill>
                  <a:srgbClr val="1C1C1B"/>
                </a:solidFill>
                <a:latin typeface="Palatino Linotype"/>
                <a:cs typeface="Palatino Linotype"/>
              </a:rPr>
              <a:t>&gt;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30" dirty="0">
                <a:solidFill>
                  <a:srgbClr val="1C1C1B"/>
                </a:solidFill>
                <a:latin typeface="Palatino Linotype"/>
                <a:cs typeface="Palatino Linotype"/>
              </a:rPr>
              <a:t>frauda</a:t>
            </a:r>
            <a:r>
              <a:rPr sz="1700" spc="-6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80" dirty="0">
                <a:solidFill>
                  <a:srgbClr val="1C1C1B"/>
                </a:solidFill>
                <a:latin typeface="Palatino Linotype"/>
                <a:cs typeface="Palatino Linotype"/>
              </a:rPr>
              <a:t>-</a:t>
            </a:r>
            <a:r>
              <a:rPr sz="1700" spc="125" dirty="0">
                <a:solidFill>
                  <a:srgbClr val="1C1C1B"/>
                </a:solidFill>
                <a:latin typeface="Palatino Linotype"/>
                <a:cs typeface="Palatino Linotype"/>
              </a:rPr>
              <a:t>&gt;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 restanta </a:t>
            </a:r>
            <a:r>
              <a:rPr sz="1700" spc="145" dirty="0">
                <a:solidFill>
                  <a:srgbClr val="1C1C1B"/>
                </a:solidFill>
                <a:latin typeface="Palatino Linotype"/>
                <a:cs typeface="Palatino Linotype"/>
              </a:rPr>
              <a:t>&amp;</a:t>
            </a:r>
            <a:r>
              <a:rPr sz="17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posibila exmatriculare!</a:t>
            </a:r>
            <a:endParaRPr sz="1700">
              <a:latin typeface="Palatino Linotype"/>
              <a:cs typeface="Palatino Linotype"/>
            </a:endParaRPr>
          </a:p>
          <a:p>
            <a:pPr marL="371475" indent="-359410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Font typeface="Arial"/>
              <a:buChar char="○"/>
              <a:tabLst>
                <a:tab pos="371475" algn="l"/>
                <a:tab pos="372110" algn="l"/>
              </a:tabLst>
            </a:pPr>
            <a:r>
              <a:rPr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Doua</a:t>
            </a:r>
            <a:r>
              <a:rPr sz="1700" spc="-8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parti:</a:t>
            </a:r>
            <a:endParaRPr sz="1700">
              <a:latin typeface="Palatino Linotype"/>
              <a:cs typeface="Palatino Linotype"/>
            </a:endParaRPr>
          </a:p>
          <a:p>
            <a:pPr marL="828675" lvl="1" indent="-359410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Font typeface="Times New Roman"/>
              <a:buChar char="□"/>
              <a:tabLst>
                <a:tab pos="828675" algn="l"/>
                <a:tab pos="829310" algn="l"/>
              </a:tabLst>
            </a:pP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Exempliﬁcare</a:t>
            </a:r>
            <a:r>
              <a:rPr sz="1700" spc="-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cum</a:t>
            </a:r>
            <a:r>
              <a:rPr sz="1700" spc="-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funcționează</a:t>
            </a:r>
            <a:r>
              <a:rPr sz="1700" spc="-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structuri</a:t>
            </a:r>
            <a:r>
              <a:rPr sz="1700" spc="-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de</a:t>
            </a:r>
            <a:r>
              <a:rPr sz="1700" spc="-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date/algoritmi</a:t>
            </a:r>
            <a:endParaRPr sz="1700">
              <a:latin typeface="Palatino Linotype"/>
              <a:cs typeface="Palatino Linotype"/>
            </a:endParaRPr>
          </a:p>
          <a:p>
            <a:pPr marL="828675" lvl="1" indent="-359410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Font typeface="Times New Roman"/>
              <a:buChar char="□"/>
              <a:tabLst>
                <a:tab pos="828675" algn="l"/>
                <a:tab pos="829310" algn="l"/>
              </a:tabLst>
            </a:pP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Probleme ca la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seminar</a:t>
            </a:r>
            <a:endParaRPr sz="1700">
              <a:latin typeface="Palatino Linotype"/>
              <a:cs typeface="Palatino Linotype"/>
            </a:endParaRPr>
          </a:p>
          <a:p>
            <a:pPr marL="828675" lvl="1" indent="-359410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Font typeface="Times New Roman"/>
              <a:buChar char="□"/>
              <a:tabLst>
                <a:tab pos="828675" algn="l"/>
                <a:tab pos="829310" algn="l"/>
              </a:tabLst>
            </a:pP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Pauza</a:t>
            </a:r>
            <a:r>
              <a:rPr sz="17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15</a:t>
            </a:r>
            <a:r>
              <a:rPr sz="17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minute</a:t>
            </a:r>
            <a:r>
              <a:rPr sz="17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între</a:t>
            </a:r>
            <a:r>
              <a:rPr sz="17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ele</a:t>
            </a:r>
            <a:endParaRPr sz="17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80" dirty="0"/>
              <a:t>Subiecte</a:t>
            </a:r>
            <a:r>
              <a:rPr spc="175" dirty="0"/>
              <a:t> </a:t>
            </a:r>
            <a:r>
              <a:rPr spc="455" dirty="0"/>
              <a:t>Examen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2655" y="892921"/>
            <a:ext cx="7596505" cy="2682875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371475" indent="-359410">
              <a:lnSpc>
                <a:spcPct val="100000"/>
              </a:lnSpc>
              <a:spcBef>
                <a:spcPts val="384"/>
              </a:spcBef>
              <a:buClr>
                <a:srgbClr val="C0B5BB"/>
              </a:buClr>
              <a:buFont typeface="Arial"/>
              <a:buChar char="○"/>
              <a:tabLst>
                <a:tab pos="371475" algn="l"/>
                <a:tab pos="372110" algn="l"/>
              </a:tabLst>
            </a:pP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Exempliﬁcare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cum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funcționează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structuri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de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date/algoritmi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145" dirty="0">
                <a:solidFill>
                  <a:srgbClr val="1C1C1B"/>
                </a:solidFill>
                <a:latin typeface="Palatino Linotype"/>
                <a:cs typeface="Palatino Linotype"/>
              </a:rPr>
              <a:t>&amp;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Complexitati</a:t>
            </a:r>
            <a:endParaRPr sz="1700">
              <a:latin typeface="Palatino Linotype"/>
              <a:cs typeface="Palatino Linotype"/>
            </a:endParaRPr>
          </a:p>
          <a:p>
            <a:pPr marL="828675" lvl="1" indent="-359410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Font typeface="Times New Roman"/>
              <a:buChar char="□"/>
              <a:tabLst>
                <a:tab pos="828675" algn="l"/>
                <a:tab pos="829310" algn="l"/>
              </a:tabLst>
            </a:pP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Count</a:t>
            </a:r>
            <a:r>
              <a:rPr sz="17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Sort,</a:t>
            </a:r>
            <a:r>
              <a:rPr sz="1700" spc="-6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radix</a:t>
            </a:r>
            <a:r>
              <a:rPr sz="17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sort,</a:t>
            </a:r>
            <a:r>
              <a:rPr sz="1700" spc="-6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quick</a:t>
            </a:r>
            <a:r>
              <a:rPr sz="17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sort,</a:t>
            </a:r>
            <a:r>
              <a:rPr sz="1700" spc="-6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merge</a:t>
            </a:r>
            <a:r>
              <a:rPr sz="17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sort</a:t>
            </a:r>
            <a:endParaRPr sz="1700">
              <a:latin typeface="Palatino Linotype"/>
              <a:cs typeface="Palatino Linotype"/>
            </a:endParaRPr>
          </a:p>
          <a:p>
            <a:pPr marL="828675" lvl="1" indent="-359410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Font typeface="Times New Roman"/>
              <a:buChar char="□"/>
              <a:tabLst>
                <a:tab pos="828675" algn="l"/>
                <a:tab pos="829310" algn="l"/>
              </a:tabLst>
            </a:pPr>
            <a:r>
              <a:rPr sz="1700" spc="-30" dirty="0">
                <a:solidFill>
                  <a:srgbClr val="1C1C1B"/>
                </a:solidFill>
                <a:latin typeface="Palatino Linotype"/>
                <a:cs typeface="Palatino Linotype"/>
              </a:rPr>
              <a:t>Cozi,</a:t>
            </a:r>
            <a:r>
              <a:rPr sz="1700" spc="-5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Stive,</a:t>
            </a:r>
            <a:r>
              <a:rPr sz="1700" spc="-5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Deque</a:t>
            </a:r>
            <a:endParaRPr sz="1700">
              <a:latin typeface="Palatino Linotype"/>
              <a:cs typeface="Palatino Linotype"/>
            </a:endParaRPr>
          </a:p>
          <a:p>
            <a:pPr marL="828675" lvl="1" indent="-359410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Font typeface="Times New Roman"/>
              <a:buChar char="□"/>
              <a:tabLst>
                <a:tab pos="828675" algn="l"/>
                <a:tab pos="829310" algn="l"/>
              </a:tabLst>
            </a:pP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Hashuri</a:t>
            </a:r>
            <a:endParaRPr sz="1700">
              <a:latin typeface="Palatino Linotype"/>
              <a:cs typeface="Palatino Linotype"/>
            </a:endParaRPr>
          </a:p>
          <a:p>
            <a:pPr marL="1285875" lvl="2" indent="-359410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Font typeface="Arial"/>
              <a:buChar char="○"/>
              <a:tabLst>
                <a:tab pos="1285875" algn="l"/>
                <a:tab pos="1286510" algn="l"/>
              </a:tabLst>
            </a:pP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Inserare/Cautare/Stergere</a:t>
            </a:r>
            <a:endParaRPr sz="1700">
              <a:latin typeface="Palatino Linotype"/>
              <a:cs typeface="Palatino Linotype"/>
            </a:endParaRPr>
          </a:p>
          <a:p>
            <a:pPr marL="1285875" lvl="2" indent="-359410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Font typeface="Arial"/>
              <a:buChar char="○"/>
              <a:tabLst>
                <a:tab pos="1285875" algn="l"/>
                <a:tab pos="1286510" algn="l"/>
              </a:tabLst>
            </a:pP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Tratarea</a:t>
            </a:r>
            <a:r>
              <a:rPr sz="1700" spc="4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coliziunilor:</a:t>
            </a:r>
            <a:r>
              <a:rPr sz="1700" spc="4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Inlantuire/Adresare</a:t>
            </a:r>
            <a:r>
              <a:rPr sz="1700" spc="4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Directa</a:t>
            </a:r>
            <a:endParaRPr sz="1700">
              <a:latin typeface="Palatino Linotype"/>
              <a:cs typeface="Palatino Linotype"/>
            </a:endParaRPr>
          </a:p>
          <a:p>
            <a:pPr marL="1285875" lvl="2" indent="-359410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Font typeface="Arial"/>
              <a:buChar char="○"/>
              <a:tabLst>
                <a:tab pos="1285875" algn="l"/>
                <a:tab pos="1286510" algn="l"/>
              </a:tabLst>
            </a:pP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Functii</a:t>
            </a:r>
            <a:r>
              <a:rPr sz="17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de</a:t>
            </a:r>
            <a:r>
              <a:rPr sz="17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dispersie:</a:t>
            </a:r>
            <a:r>
              <a:rPr sz="17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metoda</a:t>
            </a:r>
            <a:r>
              <a:rPr sz="17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diviziunii/metoda</a:t>
            </a:r>
            <a:r>
              <a:rPr sz="17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multiplicarii</a:t>
            </a:r>
            <a:endParaRPr sz="1700">
              <a:latin typeface="Palatino Linotype"/>
              <a:cs typeface="Palatino Linotype"/>
            </a:endParaRPr>
          </a:p>
          <a:p>
            <a:pPr marL="1285875" lvl="2" indent="-359410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Font typeface="Arial"/>
              <a:buChar char="○"/>
              <a:tabLst>
                <a:tab pos="1285875" algn="l"/>
                <a:tab pos="1286510" algn="l"/>
              </a:tabLst>
            </a:pP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Rabin</a:t>
            </a:r>
            <a:r>
              <a:rPr sz="1700" spc="-6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Karp</a:t>
            </a:r>
            <a:endParaRPr sz="1700">
              <a:latin typeface="Palatino Linotype"/>
              <a:cs typeface="Palatino Linotype"/>
            </a:endParaRPr>
          </a:p>
          <a:p>
            <a:pPr marL="828675" lvl="1" indent="-359410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Font typeface="Times New Roman"/>
              <a:buChar char="□"/>
              <a:tabLst>
                <a:tab pos="828675" algn="l"/>
                <a:tab pos="829310" algn="l"/>
              </a:tabLst>
            </a:pPr>
            <a:r>
              <a:rPr sz="1700" spc="-30" dirty="0">
                <a:solidFill>
                  <a:srgbClr val="1C1C1B"/>
                </a:solidFill>
                <a:latin typeface="Palatino Linotype"/>
                <a:cs typeface="Palatino Linotype"/>
              </a:rPr>
              <a:t>Heapuri,</a:t>
            </a:r>
            <a:r>
              <a:rPr sz="1700" spc="-5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30" dirty="0">
                <a:solidFill>
                  <a:srgbClr val="1C1C1B"/>
                </a:solidFill>
                <a:latin typeface="Palatino Linotype"/>
                <a:cs typeface="Palatino Linotype"/>
              </a:rPr>
              <a:t>Heapuri</a:t>
            </a:r>
            <a:r>
              <a:rPr sz="17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Binomiale,</a:t>
            </a:r>
            <a:r>
              <a:rPr sz="1700" spc="-5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30" dirty="0">
                <a:solidFill>
                  <a:srgbClr val="1C1C1B"/>
                </a:solidFill>
                <a:latin typeface="Palatino Linotype"/>
                <a:cs typeface="Palatino Linotype"/>
              </a:rPr>
              <a:t>Heapuri</a:t>
            </a:r>
            <a:r>
              <a:rPr sz="17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Fibonacci</a:t>
            </a:r>
            <a:endParaRPr sz="170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80" dirty="0"/>
              <a:t>Subiecte</a:t>
            </a:r>
            <a:r>
              <a:rPr spc="175" dirty="0"/>
              <a:t> </a:t>
            </a:r>
            <a:r>
              <a:rPr spc="455" dirty="0"/>
              <a:t>Examen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0296" y="897239"/>
            <a:ext cx="8301355" cy="3979807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355"/>
              </a:spcBef>
              <a:buClr>
                <a:srgbClr val="C0B5BB"/>
              </a:buClr>
              <a:buFont typeface="Arial"/>
              <a:buChar char="○"/>
              <a:tabLst>
                <a:tab pos="363855" algn="l"/>
                <a:tab pos="364490" algn="l"/>
              </a:tabLst>
            </a:pP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Exempliﬁcare</a:t>
            </a:r>
            <a:r>
              <a:rPr sz="16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cum</a:t>
            </a:r>
            <a:r>
              <a:rPr sz="16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funcționează</a:t>
            </a:r>
            <a:r>
              <a:rPr sz="16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structuri</a:t>
            </a:r>
            <a:r>
              <a:rPr sz="16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de</a:t>
            </a:r>
            <a:r>
              <a:rPr sz="16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date/algoritmi</a:t>
            </a:r>
            <a:r>
              <a:rPr sz="16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spc="135" dirty="0">
                <a:solidFill>
                  <a:srgbClr val="1C1C1B"/>
                </a:solidFill>
                <a:latin typeface="Palatino Linotype"/>
                <a:cs typeface="Palatino Linotype"/>
              </a:rPr>
              <a:t>&amp;</a:t>
            </a:r>
            <a:r>
              <a:rPr sz="16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spc="-10" dirty="0" err="1">
                <a:solidFill>
                  <a:srgbClr val="1C1C1B"/>
                </a:solidFill>
                <a:latin typeface="Palatino Linotype"/>
                <a:cs typeface="Palatino Linotype"/>
              </a:rPr>
              <a:t>Complexit</a:t>
            </a:r>
            <a:r>
              <a:rPr lang="ro-MD" sz="16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ăț</a:t>
            </a:r>
            <a:r>
              <a:rPr sz="1600" spc="-10" dirty="0" err="1">
                <a:solidFill>
                  <a:srgbClr val="1C1C1B"/>
                </a:solidFill>
                <a:latin typeface="Palatino Linotype"/>
                <a:cs typeface="Palatino Linotype"/>
              </a:rPr>
              <a:t>i</a:t>
            </a:r>
            <a:endParaRPr sz="1600" dirty="0">
              <a:latin typeface="Palatino Linotype"/>
              <a:cs typeface="Palatino Linotype"/>
            </a:endParaRPr>
          </a:p>
          <a:p>
            <a:pPr marL="821055" lvl="1" indent="-352425">
              <a:lnSpc>
                <a:spcPct val="100000"/>
              </a:lnSpc>
              <a:spcBef>
                <a:spcPts val="254"/>
              </a:spcBef>
              <a:buClr>
                <a:srgbClr val="C0B5BB"/>
              </a:buClr>
              <a:buFont typeface="Times New Roman"/>
              <a:buChar char="□"/>
              <a:tabLst>
                <a:tab pos="821055" algn="l"/>
                <a:tab pos="821690" algn="l"/>
              </a:tabLst>
            </a:pPr>
            <a:r>
              <a:rPr sz="16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Arbori</a:t>
            </a:r>
            <a:r>
              <a:rPr sz="1600" spc="-5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binari</a:t>
            </a:r>
            <a:r>
              <a:rPr sz="1600" spc="-4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de</a:t>
            </a:r>
            <a:r>
              <a:rPr sz="1600" spc="-4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c</a:t>
            </a:r>
            <a:r>
              <a:rPr lang="ro-MD" sz="16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ă</a:t>
            </a:r>
            <a:r>
              <a:rPr sz="1600" spc="-10" dirty="0" err="1">
                <a:solidFill>
                  <a:srgbClr val="1C1C1B"/>
                </a:solidFill>
                <a:latin typeface="Palatino Linotype"/>
                <a:cs typeface="Palatino Linotype"/>
              </a:rPr>
              <a:t>utare</a:t>
            </a:r>
            <a:endParaRPr sz="1600" dirty="0">
              <a:latin typeface="Palatino Linotype"/>
              <a:cs typeface="Palatino Linotype"/>
            </a:endParaRPr>
          </a:p>
          <a:p>
            <a:pPr marL="1278255" lvl="2" indent="-351790">
              <a:lnSpc>
                <a:spcPct val="100000"/>
              </a:lnSpc>
              <a:spcBef>
                <a:spcPts val="254"/>
              </a:spcBef>
              <a:buClr>
                <a:srgbClr val="C0B5BB"/>
              </a:buClr>
              <a:buFont typeface="Arial"/>
              <a:buChar char="○"/>
              <a:tabLst>
                <a:tab pos="1278255" algn="l"/>
                <a:tab pos="1278890" algn="l"/>
              </a:tabLst>
            </a:pP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Inserare,</a:t>
            </a:r>
            <a:r>
              <a:rPr sz="1600" spc="-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lang="ro-MD" sz="1600" spc="-35" dirty="0">
                <a:solidFill>
                  <a:srgbClr val="1C1C1B"/>
                </a:solidFill>
                <a:latin typeface="Palatino Linotype"/>
                <a:cs typeface="Palatino Linotype"/>
              </a:rPr>
              <a:t>Ș</a:t>
            </a:r>
            <a:r>
              <a:rPr sz="1600" dirty="0" err="1">
                <a:solidFill>
                  <a:srgbClr val="1C1C1B"/>
                </a:solidFill>
                <a:latin typeface="Palatino Linotype"/>
                <a:cs typeface="Palatino Linotype"/>
              </a:rPr>
              <a:t>tergere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,</a:t>
            </a:r>
            <a:r>
              <a:rPr sz="1600" spc="-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C</a:t>
            </a:r>
            <a:r>
              <a:rPr lang="ro-MD" sz="1600" dirty="0">
                <a:solidFill>
                  <a:srgbClr val="1C1C1B"/>
                </a:solidFill>
                <a:latin typeface="Palatino Linotype"/>
                <a:cs typeface="Palatino Linotype"/>
              </a:rPr>
              <a:t>ă</a:t>
            </a:r>
            <a:r>
              <a:rPr sz="1600" dirty="0" err="1">
                <a:solidFill>
                  <a:srgbClr val="1C1C1B"/>
                </a:solidFill>
                <a:latin typeface="Palatino Linotype"/>
                <a:cs typeface="Palatino Linotype"/>
              </a:rPr>
              <a:t>utare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,</a:t>
            </a:r>
            <a:r>
              <a:rPr sz="1600" spc="-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Succesor,</a:t>
            </a:r>
            <a:r>
              <a:rPr sz="1600" spc="-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spc="-10" dirty="0" err="1">
                <a:solidFill>
                  <a:srgbClr val="1C1C1B"/>
                </a:solidFill>
                <a:latin typeface="Palatino Linotype"/>
                <a:cs typeface="Palatino Linotype"/>
              </a:rPr>
              <a:t>Prede</a:t>
            </a:r>
            <a:r>
              <a:rPr lang="ro-MD" sz="16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ce</a:t>
            </a:r>
            <a:r>
              <a:rPr sz="1600" spc="-10" dirty="0" err="1">
                <a:solidFill>
                  <a:srgbClr val="1C1C1B"/>
                </a:solidFill>
                <a:latin typeface="Palatino Linotype"/>
                <a:cs typeface="Palatino Linotype"/>
              </a:rPr>
              <a:t>sor</a:t>
            </a:r>
            <a:r>
              <a:rPr sz="16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,</a:t>
            </a:r>
            <a:r>
              <a:rPr sz="1600" spc="-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spc="-40" dirty="0">
                <a:solidFill>
                  <a:srgbClr val="1C1C1B"/>
                </a:solidFill>
                <a:latin typeface="Palatino Linotype"/>
                <a:cs typeface="Palatino Linotype"/>
              </a:rPr>
              <a:t>k-</a:t>
            </a:r>
            <a:r>
              <a:rPr sz="1600" spc="75" dirty="0">
                <a:solidFill>
                  <a:srgbClr val="1C1C1B"/>
                </a:solidFill>
                <a:latin typeface="Palatino Linotype"/>
                <a:cs typeface="Palatino Linotype"/>
              </a:rPr>
              <a:t>th</a:t>
            </a:r>
            <a:r>
              <a:rPr sz="1600" spc="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element</a:t>
            </a:r>
            <a:endParaRPr sz="1600" dirty="0">
              <a:latin typeface="Palatino Linotype"/>
              <a:cs typeface="Palatino Linotype"/>
            </a:endParaRPr>
          </a:p>
          <a:p>
            <a:pPr marL="1278255" lvl="2" indent="-351790">
              <a:lnSpc>
                <a:spcPct val="100000"/>
              </a:lnSpc>
              <a:spcBef>
                <a:spcPts val="254"/>
              </a:spcBef>
              <a:buClr>
                <a:srgbClr val="C0B5BB"/>
              </a:buClr>
              <a:buFont typeface="Arial"/>
              <a:buChar char="○"/>
              <a:tabLst>
                <a:tab pos="1278255" algn="l"/>
                <a:tab pos="1278890" algn="l"/>
              </a:tabLst>
            </a:pP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Parcugeri</a:t>
            </a:r>
            <a:r>
              <a:rPr sz="16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Preordine,</a:t>
            </a:r>
            <a:r>
              <a:rPr sz="1600" spc="-7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Inordine,</a:t>
            </a:r>
            <a:r>
              <a:rPr sz="1600" spc="-7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Postordine</a:t>
            </a:r>
            <a:endParaRPr sz="1600" dirty="0">
              <a:latin typeface="Palatino Linotype"/>
              <a:cs typeface="Palatino Linotype"/>
            </a:endParaRPr>
          </a:p>
          <a:p>
            <a:pPr marL="821055" lvl="1" indent="-352425">
              <a:lnSpc>
                <a:spcPct val="100000"/>
              </a:lnSpc>
              <a:spcBef>
                <a:spcPts val="254"/>
              </a:spcBef>
              <a:buClr>
                <a:srgbClr val="C0B5BB"/>
              </a:buClr>
              <a:buFont typeface="Times New Roman"/>
              <a:buChar char="□"/>
              <a:tabLst>
                <a:tab pos="821055" algn="l"/>
                <a:tab pos="821690" algn="l"/>
              </a:tabLst>
            </a:pPr>
            <a:r>
              <a:rPr sz="16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Arbori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binari</a:t>
            </a:r>
            <a:r>
              <a:rPr sz="16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de</a:t>
            </a:r>
            <a:r>
              <a:rPr sz="16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c</a:t>
            </a:r>
            <a:r>
              <a:rPr lang="ro-MD" sz="1600" dirty="0">
                <a:solidFill>
                  <a:srgbClr val="1C1C1B"/>
                </a:solidFill>
                <a:latin typeface="Palatino Linotype"/>
                <a:cs typeface="Palatino Linotype"/>
              </a:rPr>
              <a:t>ă</a:t>
            </a:r>
            <a:r>
              <a:rPr sz="1600" dirty="0" err="1">
                <a:solidFill>
                  <a:srgbClr val="1C1C1B"/>
                </a:solidFill>
                <a:latin typeface="Palatino Linotype"/>
                <a:cs typeface="Palatino Linotype"/>
              </a:rPr>
              <a:t>utare</a:t>
            </a:r>
            <a:r>
              <a:rPr sz="16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echilibrati:</a:t>
            </a:r>
            <a:endParaRPr sz="1600" dirty="0">
              <a:latin typeface="Palatino Linotype"/>
              <a:cs typeface="Palatino Linotype"/>
            </a:endParaRPr>
          </a:p>
          <a:p>
            <a:pPr marL="1278255" lvl="2" indent="-351790">
              <a:lnSpc>
                <a:spcPct val="100000"/>
              </a:lnSpc>
              <a:spcBef>
                <a:spcPts val="254"/>
              </a:spcBef>
              <a:buClr>
                <a:srgbClr val="C0B5BB"/>
              </a:buClr>
              <a:buFont typeface="Arial"/>
              <a:buChar char="○"/>
              <a:tabLst>
                <a:tab pos="1278255" algn="l"/>
                <a:tab pos="1278890" algn="l"/>
              </a:tabLst>
            </a:pP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inserare,</a:t>
            </a:r>
            <a:r>
              <a:rPr sz="16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lang="ro-MD" sz="16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ș</a:t>
            </a:r>
            <a:r>
              <a:rPr sz="1600" dirty="0" err="1">
                <a:solidFill>
                  <a:srgbClr val="1C1C1B"/>
                </a:solidFill>
                <a:latin typeface="Palatino Linotype"/>
                <a:cs typeface="Palatino Linotype"/>
              </a:rPr>
              <a:t>tergere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,</a:t>
            </a:r>
            <a:r>
              <a:rPr sz="16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c</a:t>
            </a:r>
            <a:r>
              <a:rPr lang="ro-MD" sz="1600" dirty="0">
                <a:solidFill>
                  <a:srgbClr val="1C1C1B"/>
                </a:solidFill>
                <a:latin typeface="Palatino Linotype"/>
                <a:cs typeface="Palatino Linotype"/>
              </a:rPr>
              <a:t>ă</a:t>
            </a:r>
            <a:r>
              <a:rPr sz="1600" dirty="0" err="1">
                <a:solidFill>
                  <a:srgbClr val="1C1C1B"/>
                </a:solidFill>
                <a:latin typeface="Palatino Linotype"/>
                <a:cs typeface="Palatino Linotype"/>
              </a:rPr>
              <a:t>utare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,</a:t>
            </a:r>
            <a:r>
              <a:rPr sz="16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succesor,</a:t>
            </a:r>
            <a:r>
              <a:rPr sz="16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spc="-45" dirty="0">
                <a:solidFill>
                  <a:srgbClr val="1C1C1B"/>
                </a:solidFill>
                <a:latin typeface="Palatino Linotype"/>
                <a:cs typeface="Palatino Linotype"/>
              </a:rPr>
              <a:t>k-</a:t>
            </a:r>
            <a:r>
              <a:rPr sz="16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lea</a:t>
            </a:r>
            <a:r>
              <a:rPr sz="1600" spc="4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cel</a:t>
            </a:r>
            <a:r>
              <a:rPr sz="1600" spc="4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mai</a:t>
            </a:r>
            <a:r>
              <a:rPr sz="1600" spc="4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mare…</a:t>
            </a:r>
            <a:endParaRPr sz="1600" dirty="0">
              <a:latin typeface="Palatino Linotype"/>
              <a:cs typeface="Palatino Linotype"/>
            </a:endParaRPr>
          </a:p>
          <a:p>
            <a:pPr marL="1278255" lvl="2" indent="-351790">
              <a:lnSpc>
                <a:spcPct val="100000"/>
              </a:lnSpc>
              <a:spcBef>
                <a:spcPts val="254"/>
              </a:spcBef>
              <a:buClr>
                <a:srgbClr val="C0B5BB"/>
              </a:buClr>
              <a:buFont typeface="Arial"/>
              <a:buChar char="○"/>
              <a:tabLst>
                <a:tab pos="1278255" algn="l"/>
                <a:tab pos="1278890" algn="l"/>
              </a:tabLst>
            </a:pPr>
            <a:r>
              <a:rPr sz="1600" spc="-30" dirty="0">
                <a:solidFill>
                  <a:srgbClr val="1C1C1B"/>
                </a:solidFill>
                <a:latin typeface="Palatino Linotype"/>
                <a:cs typeface="Palatino Linotype"/>
              </a:rPr>
              <a:t>La</a:t>
            </a:r>
            <a:r>
              <a:rPr sz="16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alegere</a:t>
            </a:r>
            <a:r>
              <a:rPr sz="16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din</a:t>
            </a:r>
            <a:endParaRPr sz="1600" dirty="0">
              <a:latin typeface="Palatino Linotype"/>
              <a:cs typeface="Palatino Linotype"/>
            </a:endParaRPr>
          </a:p>
          <a:p>
            <a:pPr marL="1384300">
              <a:lnSpc>
                <a:spcPct val="100000"/>
              </a:lnSpc>
              <a:spcBef>
                <a:spcPts val="254"/>
              </a:spcBef>
              <a:tabLst>
                <a:tab pos="1735455" algn="l"/>
              </a:tabLst>
            </a:pPr>
            <a:r>
              <a:rPr sz="1600" spc="-50" dirty="0">
                <a:solidFill>
                  <a:srgbClr val="1C1C1B"/>
                </a:solidFill>
                <a:latin typeface="Times New Roman"/>
                <a:cs typeface="Times New Roman"/>
              </a:rPr>
              <a:t>□</a:t>
            </a:r>
            <a:r>
              <a:rPr sz="1600" dirty="0">
                <a:solidFill>
                  <a:srgbClr val="1C1C1B"/>
                </a:solidFill>
                <a:latin typeface="Times New Roman"/>
                <a:cs typeface="Times New Roman"/>
              </a:rPr>
              <a:t>	</a:t>
            </a:r>
            <a:r>
              <a:rPr sz="1600" spc="-90" dirty="0">
                <a:solidFill>
                  <a:srgbClr val="1C1C1B"/>
                </a:solidFill>
                <a:latin typeface="Palatino Linotype"/>
                <a:cs typeface="Palatino Linotype"/>
              </a:rPr>
              <a:t>AVL/Red</a:t>
            </a:r>
            <a:r>
              <a:rPr sz="1600" spc="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Black/Skip</a:t>
            </a:r>
            <a:r>
              <a:rPr sz="1600" spc="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lists/B-</a:t>
            </a:r>
            <a:r>
              <a:rPr sz="16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arbori/Treaps</a:t>
            </a:r>
            <a:endParaRPr sz="1600" dirty="0">
              <a:latin typeface="Palatino Linotype"/>
              <a:cs typeface="Palatino Linotype"/>
            </a:endParaRPr>
          </a:p>
          <a:p>
            <a:pPr marL="821055" lvl="1" indent="-352425">
              <a:lnSpc>
                <a:spcPct val="100000"/>
              </a:lnSpc>
              <a:spcBef>
                <a:spcPts val="254"/>
              </a:spcBef>
              <a:buClr>
                <a:srgbClr val="C0B5BB"/>
              </a:buClr>
              <a:buFont typeface="Times New Roman"/>
              <a:buChar char="□"/>
              <a:tabLst>
                <a:tab pos="821055" algn="l"/>
                <a:tab pos="821690" algn="l"/>
              </a:tabLst>
            </a:pPr>
            <a:r>
              <a:rPr sz="16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Arbori</a:t>
            </a:r>
            <a:r>
              <a:rPr sz="16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de</a:t>
            </a:r>
            <a:r>
              <a:rPr sz="16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Intervale/</a:t>
            </a:r>
            <a:r>
              <a:rPr sz="16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Batog</a:t>
            </a:r>
            <a:endParaRPr sz="1600" dirty="0">
              <a:latin typeface="Palatino Linotype"/>
              <a:cs typeface="Palatino Linotype"/>
            </a:endParaRPr>
          </a:p>
          <a:p>
            <a:pPr marL="1278255" marR="5080" lvl="2" indent="-351790">
              <a:lnSpc>
                <a:spcPct val="113300"/>
              </a:lnSpc>
              <a:buClr>
                <a:srgbClr val="C0B5BB"/>
              </a:buClr>
              <a:buFont typeface="Arial"/>
              <a:buChar char="○"/>
              <a:tabLst>
                <a:tab pos="1278255" algn="l"/>
                <a:tab pos="1278890" algn="l"/>
              </a:tabLst>
            </a:pP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Inserare/C</a:t>
            </a:r>
            <a:r>
              <a:rPr lang="ro-MD" sz="1600" dirty="0">
                <a:solidFill>
                  <a:srgbClr val="1C1C1B"/>
                </a:solidFill>
                <a:latin typeface="Palatino Linotype"/>
                <a:cs typeface="Palatino Linotype"/>
              </a:rPr>
              <a:t>ă</a:t>
            </a:r>
            <a:r>
              <a:rPr sz="1600" dirty="0" err="1">
                <a:solidFill>
                  <a:srgbClr val="1C1C1B"/>
                </a:solidFill>
                <a:latin typeface="Palatino Linotype"/>
                <a:cs typeface="Palatino Linotype"/>
              </a:rPr>
              <a:t>utare</a:t>
            </a:r>
            <a:r>
              <a:rPr sz="16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min/</a:t>
            </a:r>
            <a:r>
              <a:rPr lang="ro-MD" sz="1600" dirty="0">
                <a:solidFill>
                  <a:srgbClr val="1C1C1B"/>
                </a:solidFill>
                <a:latin typeface="Palatino Linotype"/>
                <a:cs typeface="Palatino Linotype"/>
              </a:rPr>
              <a:t>Ș</a:t>
            </a:r>
            <a:r>
              <a:rPr sz="1600" dirty="0" err="1">
                <a:solidFill>
                  <a:srgbClr val="1C1C1B"/>
                </a:solidFill>
                <a:latin typeface="Palatino Linotype"/>
                <a:cs typeface="Palatino Linotype"/>
              </a:rPr>
              <a:t>tegere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/Sortare/</a:t>
            </a:r>
            <a:r>
              <a:rPr sz="16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 err="1">
                <a:solidFill>
                  <a:srgbClr val="1C1C1B"/>
                </a:solidFill>
                <a:latin typeface="Palatino Linotype"/>
                <a:cs typeface="Palatino Linotype"/>
              </a:rPr>
              <a:t>Calculare</a:t>
            </a:r>
            <a:r>
              <a:rPr sz="16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sum</a:t>
            </a:r>
            <a:r>
              <a:rPr lang="ro-MD" sz="1600" dirty="0">
                <a:solidFill>
                  <a:srgbClr val="1C1C1B"/>
                </a:solidFill>
                <a:latin typeface="Palatino Linotype"/>
                <a:cs typeface="Palatino Linotype"/>
              </a:rPr>
              <a:t>ă</a:t>
            </a:r>
            <a:r>
              <a:rPr sz="16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pe</a:t>
            </a:r>
            <a:r>
              <a:rPr sz="16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interval/Update</a:t>
            </a:r>
            <a:r>
              <a:rPr sz="16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pe </a:t>
            </a:r>
            <a:r>
              <a:rPr sz="16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interval</a:t>
            </a:r>
            <a:endParaRPr sz="1600" dirty="0">
              <a:latin typeface="Palatino Linotype"/>
              <a:cs typeface="Palatino Linotype"/>
            </a:endParaRPr>
          </a:p>
          <a:p>
            <a:pPr marL="821055" lvl="1" indent="-352425">
              <a:lnSpc>
                <a:spcPct val="100000"/>
              </a:lnSpc>
              <a:spcBef>
                <a:spcPts val="254"/>
              </a:spcBef>
              <a:buClr>
                <a:srgbClr val="C0B5BB"/>
              </a:buClr>
              <a:buFont typeface="Times New Roman"/>
              <a:buChar char="□"/>
              <a:tabLst>
                <a:tab pos="821055" algn="l"/>
                <a:tab pos="821690" algn="l"/>
              </a:tabLst>
            </a:pPr>
            <a:r>
              <a:rPr sz="16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RMQ&amp;LCA&amp;LA</a:t>
            </a:r>
            <a:endParaRPr sz="1600" dirty="0">
              <a:latin typeface="Palatino Linotype"/>
              <a:cs typeface="Palatino Linotype"/>
            </a:endParaRPr>
          </a:p>
          <a:p>
            <a:pPr marL="1278255" lvl="2" indent="-351790">
              <a:lnSpc>
                <a:spcPct val="100000"/>
              </a:lnSpc>
              <a:spcBef>
                <a:spcPts val="254"/>
              </a:spcBef>
              <a:buClr>
                <a:srgbClr val="C0B5BB"/>
              </a:buClr>
              <a:buFont typeface="Arial"/>
              <a:buChar char="○"/>
              <a:tabLst>
                <a:tab pos="1278255" algn="l"/>
                <a:tab pos="1278890" algn="l"/>
              </a:tabLst>
            </a:pPr>
            <a:r>
              <a:rPr lang="ro-MD" sz="1600" dirty="0">
                <a:solidFill>
                  <a:srgbClr val="1C1C1B"/>
                </a:solidFill>
                <a:latin typeface="Palatino Linotype"/>
                <a:cs typeface="Palatino Linotype"/>
              </a:rPr>
              <a:t>C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e</a:t>
            </a:r>
            <a:r>
              <a:rPr sz="16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spc="-10" dirty="0" err="1">
                <a:solidFill>
                  <a:srgbClr val="1C1C1B"/>
                </a:solidFill>
                <a:latin typeface="Palatino Linotype"/>
                <a:cs typeface="Palatino Linotype"/>
              </a:rPr>
              <a:t>rezolv</a:t>
            </a:r>
            <a:r>
              <a:rPr lang="ro-MD" sz="16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ă?</a:t>
            </a:r>
            <a:r>
              <a:rPr sz="1600" spc="-7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lang="ro-MD" sz="1600" spc="-75" dirty="0">
                <a:solidFill>
                  <a:srgbClr val="1C1C1B"/>
                </a:solidFill>
                <a:latin typeface="Palatino Linotype"/>
                <a:cs typeface="Palatino Linotype"/>
              </a:rPr>
              <a:t>C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um</a:t>
            </a:r>
            <a:r>
              <a:rPr sz="16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 err="1">
                <a:solidFill>
                  <a:srgbClr val="1C1C1B"/>
                </a:solidFill>
                <a:latin typeface="Palatino Linotype"/>
                <a:cs typeface="Palatino Linotype"/>
              </a:rPr>
              <a:t>func</a:t>
            </a:r>
            <a:r>
              <a:rPr lang="ro-MD" sz="1600" dirty="0">
                <a:solidFill>
                  <a:srgbClr val="1C1C1B"/>
                </a:solidFill>
                <a:latin typeface="Palatino Linotype"/>
                <a:cs typeface="Palatino Linotype"/>
              </a:rPr>
              <a:t>ț</a:t>
            </a:r>
            <a:r>
              <a:rPr sz="1600" dirty="0" err="1">
                <a:solidFill>
                  <a:srgbClr val="1C1C1B"/>
                </a:solidFill>
                <a:latin typeface="Palatino Linotype"/>
                <a:cs typeface="Palatino Linotype"/>
              </a:rPr>
              <a:t>ioneaz</a:t>
            </a:r>
            <a:r>
              <a:rPr lang="ro-MD" sz="1600" dirty="0">
                <a:solidFill>
                  <a:srgbClr val="1C1C1B"/>
                </a:solidFill>
                <a:latin typeface="Palatino Linotype"/>
                <a:cs typeface="Palatino Linotype"/>
              </a:rPr>
              <a:t>ă</a:t>
            </a:r>
            <a:r>
              <a:rPr sz="16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pe</a:t>
            </a:r>
            <a:r>
              <a:rPr sz="16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un</a:t>
            </a:r>
            <a:r>
              <a:rPr sz="16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spc="-10" dirty="0" err="1">
                <a:solidFill>
                  <a:srgbClr val="1C1C1B"/>
                </a:solidFill>
                <a:latin typeface="Palatino Linotype"/>
                <a:cs typeface="Palatino Linotype"/>
              </a:rPr>
              <a:t>exemplu</a:t>
            </a:r>
            <a:r>
              <a:rPr lang="ro-MD" sz="16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? C</a:t>
            </a:r>
            <a:r>
              <a:rPr sz="1600" spc="-10" dirty="0" err="1">
                <a:solidFill>
                  <a:srgbClr val="1C1C1B"/>
                </a:solidFill>
                <a:latin typeface="Palatino Linotype"/>
                <a:cs typeface="Palatino Linotype"/>
              </a:rPr>
              <a:t>omplexitate</a:t>
            </a:r>
            <a:r>
              <a:rPr lang="ro-MD" sz="16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?</a:t>
            </a:r>
            <a:endParaRPr sz="1600" dirty="0">
              <a:latin typeface="Palatino Linotype"/>
              <a:cs typeface="Palatino Linotype"/>
            </a:endParaRPr>
          </a:p>
          <a:p>
            <a:pPr marL="821055" lvl="1" indent="-352425">
              <a:lnSpc>
                <a:spcPct val="100000"/>
              </a:lnSpc>
              <a:spcBef>
                <a:spcPts val="254"/>
              </a:spcBef>
              <a:buClr>
                <a:srgbClr val="C0B5BB"/>
              </a:buClr>
              <a:buFont typeface="Times New Roman"/>
              <a:buChar char="□"/>
              <a:tabLst>
                <a:tab pos="821055" algn="l"/>
                <a:tab pos="821690" algn="l"/>
              </a:tabLst>
            </a:pPr>
            <a:r>
              <a:rPr sz="16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Trie</a:t>
            </a:r>
            <a:endParaRPr sz="1600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80" dirty="0"/>
              <a:t>Subiecte</a:t>
            </a:r>
            <a:r>
              <a:rPr spc="175" dirty="0"/>
              <a:t> </a:t>
            </a:r>
            <a:r>
              <a:rPr spc="455" dirty="0"/>
              <a:t>Examen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2655" y="892921"/>
            <a:ext cx="8253095" cy="3568700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371475" indent="-359410">
              <a:lnSpc>
                <a:spcPct val="100000"/>
              </a:lnSpc>
              <a:spcBef>
                <a:spcPts val="384"/>
              </a:spcBef>
              <a:buClr>
                <a:srgbClr val="C0B5BB"/>
              </a:buClr>
              <a:buFont typeface="Arial"/>
              <a:buChar char="○"/>
              <a:tabLst>
                <a:tab pos="371475" algn="l"/>
                <a:tab pos="372110" algn="l"/>
              </a:tabLst>
            </a:pPr>
            <a:r>
              <a:rPr sz="1700" dirty="0" err="1">
                <a:solidFill>
                  <a:srgbClr val="1C1C1B"/>
                </a:solidFill>
                <a:latin typeface="Palatino Linotype"/>
                <a:cs typeface="Palatino Linotype"/>
              </a:rPr>
              <a:t>Desena</a:t>
            </a:r>
            <a:r>
              <a:rPr lang="ro-MD" sz="1700" dirty="0">
                <a:solidFill>
                  <a:srgbClr val="1C1C1B"/>
                </a:solidFill>
                <a:latin typeface="Palatino Linotype"/>
                <a:cs typeface="Palatino Linotype"/>
              </a:rPr>
              <a:t>ț</a:t>
            </a:r>
            <a:r>
              <a:rPr sz="1700" dirty="0" err="1">
                <a:solidFill>
                  <a:srgbClr val="1C1C1B"/>
                </a:solidFill>
                <a:latin typeface="Palatino Linotype"/>
                <a:cs typeface="Palatino Linotype"/>
              </a:rPr>
              <a:t>i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un arbore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binar complet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de </a:t>
            </a:r>
            <a:r>
              <a:rPr lang="ro-MD" sz="1700" dirty="0">
                <a:solidFill>
                  <a:srgbClr val="1C1C1B"/>
                </a:solidFill>
                <a:latin typeface="Palatino Linotype"/>
                <a:cs typeface="Palatino Linotype"/>
              </a:rPr>
              <a:t>î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n</a:t>
            </a:r>
            <a:r>
              <a:rPr lang="ro-MD" sz="1700" dirty="0">
                <a:solidFill>
                  <a:srgbClr val="1C1C1B"/>
                </a:solidFill>
                <a:latin typeface="Palatino Linotype"/>
                <a:cs typeface="Palatino Linotype"/>
              </a:rPr>
              <a:t>ă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l</a:t>
            </a:r>
            <a:r>
              <a:rPr lang="ro-MD" sz="1700" dirty="0">
                <a:solidFill>
                  <a:srgbClr val="1C1C1B"/>
                </a:solidFill>
                <a:latin typeface="Palatino Linotype"/>
                <a:cs typeface="Palatino Linotype"/>
              </a:rPr>
              <a:t>ț</a:t>
            </a:r>
            <a:r>
              <a:rPr sz="1700" dirty="0" err="1">
                <a:solidFill>
                  <a:srgbClr val="1C1C1B"/>
                </a:solidFill>
                <a:latin typeface="Palatino Linotype"/>
                <a:cs typeface="Palatino Linotype"/>
              </a:rPr>
              <a:t>ime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2</a:t>
            </a:r>
            <a:endParaRPr sz="1700" dirty="0">
              <a:latin typeface="Palatino Linotype"/>
              <a:cs typeface="Palatino Linotype"/>
            </a:endParaRPr>
          </a:p>
          <a:p>
            <a:pPr marL="371475" indent="-359410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Font typeface="Arial"/>
              <a:buChar char="○"/>
              <a:tabLst>
                <a:tab pos="371475" algn="l"/>
                <a:tab pos="372110" algn="l"/>
              </a:tabLst>
            </a:pPr>
            <a:r>
              <a:rPr sz="1700" dirty="0" err="1">
                <a:solidFill>
                  <a:srgbClr val="1C1C1B"/>
                </a:solidFill>
                <a:latin typeface="Palatino Linotype"/>
                <a:cs typeface="Palatino Linotype"/>
              </a:rPr>
              <a:t>Desena</a:t>
            </a:r>
            <a:r>
              <a:rPr lang="ro-MD" sz="1700" dirty="0">
                <a:solidFill>
                  <a:srgbClr val="1C1C1B"/>
                </a:solidFill>
                <a:latin typeface="Palatino Linotype"/>
                <a:cs typeface="Palatino Linotype"/>
              </a:rPr>
              <a:t>ț</a:t>
            </a:r>
            <a:r>
              <a:rPr sz="1700" dirty="0" err="1">
                <a:solidFill>
                  <a:srgbClr val="1C1C1B"/>
                </a:solidFill>
                <a:latin typeface="Palatino Linotype"/>
                <a:cs typeface="Palatino Linotype"/>
              </a:rPr>
              <a:t>i</a:t>
            </a:r>
            <a:r>
              <a:rPr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un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heap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cu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5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noduri</a:t>
            </a:r>
            <a:endParaRPr sz="1700" dirty="0">
              <a:latin typeface="Palatino Linotype"/>
              <a:cs typeface="Palatino Linotype"/>
            </a:endParaRPr>
          </a:p>
          <a:p>
            <a:pPr marL="371475" indent="-359410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Font typeface="Arial"/>
              <a:buChar char="○"/>
              <a:tabLst>
                <a:tab pos="371475" algn="l"/>
                <a:tab pos="372110" algn="l"/>
              </a:tabLst>
            </a:pPr>
            <a:r>
              <a:rPr sz="1700" dirty="0" err="1">
                <a:solidFill>
                  <a:srgbClr val="1C1C1B"/>
                </a:solidFill>
                <a:latin typeface="Palatino Linotype"/>
                <a:cs typeface="Palatino Linotype"/>
              </a:rPr>
              <a:t>Desena</a:t>
            </a:r>
            <a:r>
              <a:rPr lang="ro-MD" sz="1700" dirty="0">
                <a:solidFill>
                  <a:srgbClr val="1C1C1B"/>
                </a:solidFill>
                <a:latin typeface="Palatino Linotype"/>
                <a:cs typeface="Palatino Linotype"/>
              </a:rPr>
              <a:t>ț</a:t>
            </a:r>
            <a:r>
              <a:rPr sz="1700" dirty="0" err="1">
                <a:solidFill>
                  <a:srgbClr val="1C1C1B"/>
                </a:solidFill>
                <a:latin typeface="Palatino Linotype"/>
                <a:cs typeface="Palatino Linotype"/>
              </a:rPr>
              <a:t>i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un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arbore binar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de c</a:t>
            </a:r>
            <a:r>
              <a:rPr lang="ro-MD" sz="1700" dirty="0">
                <a:solidFill>
                  <a:srgbClr val="1C1C1B"/>
                </a:solidFill>
                <a:latin typeface="Palatino Linotype"/>
                <a:cs typeface="Palatino Linotype"/>
              </a:rPr>
              <a:t>ă</a:t>
            </a:r>
            <a:r>
              <a:rPr sz="1700" dirty="0" err="1">
                <a:solidFill>
                  <a:srgbClr val="1C1C1B"/>
                </a:solidFill>
                <a:latin typeface="Palatino Linotype"/>
                <a:cs typeface="Palatino Linotype"/>
              </a:rPr>
              <a:t>utare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cu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6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noduri.</a:t>
            </a:r>
            <a:r>
              <a:rPr sz="1700" spc="-7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35" dirty="0">
                <a:solidFill>
                  <a:srgbClr val="1C1C1B"/>
                </a:solidFill>
                <a:latin typeface="Palatino Linotype"/>
                <a:cs typeface="Palatino Linotype"/>
              </a:rPr>
              <a:t>Ce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lang="ro-MD" sz="1700" dirty="0">
                <a:solidFill>
                  <a:srgbClr val="1C1C1B"/>
                </a:solidFill>
                <a:latin typeface="Palatino Linotype"/>
                <a:cs typeface="Palatino Linotype"/>
              </a:rPr>
              <a:t>î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n</a:t>
            </a:r>
            <a:r>
              <a:rPr lang="ro-MD" sz="1700" dirty="0">
                <a:solidFill>
                  <a:srgbClr val="1C1C1B"/>
                </a:solidFill>
                <a:latin typeface="Palatino Linotype"/>
                <a:cs typeface="Palatino Linotype"/>
              </a:rPr>
              <a:t>ă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l</a:t>
            </a:r>
            <a:r>
              <a:rPr lang="ro-MD" sz="1700" dirty="0">
                <a:solidFill>
                  <a:srgbClr val="1C1C1B"/>
                </a:solidFill>
                <a:latin typeface="Palatino Linotype"/>
                <a:cs typeface="Palatino Linotype"/>
              </a:rPr>
              <a:t>ț</a:t>
            </a:r>
            <a:r>
              <a:rPr sz="1700" dirty="0" err="1">
                <a:solidFill>
                  <a:srgbClr val="1C1C1B"/>
                </a:solidFill>
                <a:latin typeface="Palatino Linotype"/>
                <a:cs typeface="Palatino Linotype"/>
              </a:rPr>
              <a:t>imi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 err="1">
                <a:solidFill>
                  <a:srgbClr val="1C1C1B"/>
                </a:solidFill>
                <a:latin typeface="Palatino Linotype"/>
                <a:cs typeface="Palatino Linotype"/>
              </a:rPr>
              <a:t>poate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s</a:t>
            </a:r>
            <a:r>
              <a:rPr lang="ro-MD" sz="1700" dirty="0">
                <a:solidFill>
                  <a:srgbClr val="1C1C1B"/>
                </a:solidFill>
                <a:latin typeface="Palatino Linotype"/>
                <a:cs typeface="Palatino Linotype"/>
              </a:rPr>
              <a:t>ă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 err="1">
                <a:solidFill>
                  <a:srgbClr val="1C1C1B"/>
                </a:solidFill>
                <a:latin typeface="Palatino Linotype"/>
                <a:cs typeface="Palatino Linotype"/>
              </a:rPr>
              <a:t>aib</a:t>
            </a:r>
            <a:r>
              <a:rPr lang="ro-MD"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ă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?</a:t>
            </a:r>
            <a:endParaRPr sz="1700" dirty="0">
              <a:latin typeface="Palatino Linotype"/>
              <a:cs typeface="Palatino Linotype"/>
            </a:endParaRPr>
          </a:p>
          <a:p>
            <a:pPr marL="371475" indent="-359410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Font typeface="Arial"/>
              <a:buChar char="○"/>
              <a:tabLst>
                <a:tab pos="371475" algn="l"/>
                <a:tab pos="372110" algn="l"/>
              </a:tabLst>
            </a:pPr>
            <a:r>
              <a:rPr sz="1700" dirty="0" err="1">
                <a:solidFill>
                  <a:srgbClr val="1C1C1B"/>
                </a:solidFill>
                <a:latin typeface="Palatino Linotype"/>
                <a:cs typeface="Palatino Linotype"/>
              </a:rPr>
              <a:t>Insera</a:t>
            </a:r>
            <a:r>
              <a:rPr lang="ro-MD" sz="1700" dirty="0">
                <a:solidFill>
                  <a:srgbClr val="1C1C1B"/>
                </a:solidFill>
                <a:latin typeface="Palatino Linotype"/>
                <a:cs typeface="Palatino Linotype"/>
              </a:rPr>
              <a:t>ț</a:t>
            </a:r>
            <a:r>
              <a:rPr sz="1700" dirty="0" err="1">
                <a:solidFill>
                  <a:srgbClr val="1C1C1B"/>
                </a:solidFill>
                <a:latin typeface="Palatino Linotype"/>
                <a:cs typeface="Palatino Linotype"/>
              </a:rPr>
              <a:t>i</a:t>
            </a:r>
            <a:r>
              <a:rPr lang="ro-MD" sz="1700" dirty="0">
                <a:solidFill>
                  <a:srgbClr val="1C1C1B"/>
                </a:solidFill>
                <a:latin typeface="Palatino Linotype"/>
                <a:cs typeface="Palatino Linotype"/>
              </a:rPr>
              <a:t>,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pe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r</a:t>
            </a:r>
            <a:r>
              <a:rPr lang="ro-MD"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â</a:t>
            </a:r>
            <a:r>
              <a:rPr sz="1700" spc="-10" dirty="0" err="1">
                <a:solidFill>
                  <a:srgbClr val="1C1C1B"/>
                </a:solidFill>
                <a:latin typeface="Palatino Linotype"/>
                <a:cs typeface="Palatino Linotype"/>
              </a:rPr>
              <a:t>nd</a:t>
            </a:r>
            <a:r>
              <a:rPr lang="ro-MD"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,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lang="ro-MD"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î</a:t>
            </a:r>
            <a:r>
              <a:rPr sz="1700" dirty="0" err="1">
                <a:solidFill>
                  <a:srgbClr val="1C1C1B"/>
                </a:solidFill>
                <a:latin typeface="Palatino Linotype"/>
                <a:cs typeface="Palatino Linotype"/>
              </a:rPr>
              <a:t>ntr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-un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heap</a:t>
            </a:r>
            <a:r>
              <a:rPr lang="ro-MD" sz="170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lang="ro-MD"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Fi</a:t>
            </a:r>
            <a:r>
              <a:rPr sz="1700" dirty="0" err="1">
                <a:solidFill>
                  <a:srgbClr val="1C1C1B"/>
                </a:solidFill>
                <a:latin typeface="Palatino Linotype"/>
                <a:cs typeface="Palatino Linotype"/>
              </a:rPr>
              <a:t>bonac</a:t>
            </a:r>
            <a:r>
              <a:rPr lang="ro-MD" sz="1700" dirty="0">
                <a:solidFill>
                  <a:srgbClr val="1C1C1B"/>
                </a:solidFill>
                <a:latin typeface="Palatino Linotype"/>
                <a:cs typeface="Palatino Linotype"/>
              </a:rPr>
              <a:t>c</a:t>
            </a:r>
            <a:r>
              <a:rPr sz="1700" dirty="0" err="1">
                <a:solidFill>
                  <a:srgbClr val="1C1C1B"/>
                </a:solidFill>
                <a:latin typeface="Palatino Linotype"/>
                <a:cs typeface="Palatino Linotype"/>
              </a:rPr>
              <a:t>i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de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minim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valorile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1,</a:t>
            </a:r>
            <a:r>
              <a:rPr sz="1700" spc="-7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2,</a:t>
            </a:r>
            <a:r>
              <a:rPr sz="1700" spc="-8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9,</a:t>
            </a:r>
            <a:r>
              <a:rPr sz="1700" spc="-7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5,</a:t>
            </a:r>
            <a:r>
              <a:rPr sz="1700" spc="-7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35" dirty="0">
                <a:solidFill>
                  <a:srgbClr val="1C1C1B"/>
                </a:solidFill>
                <a:latin typeface="Palatino Linotype"/>
                <a:cs typeface="Palatino Linotype"/>
              </a:rPr>
              <a:t>7,</a:t>
            </a:r>
            <a:r>
              <a:rPr sz="1700" spc="-7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3</a:t>
            </a:r>
            <a:endParaRPr sz="1700" dirty="0">
              <a:latin typeface="Palatino Linotype"/>
              <a:cs typeface="Palatino Linotype"/>
            </a:endParaRPr>
          </a:p>
          <a:p>
            <a:pPr marL="371475" indent="-359410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Font typeface="Arial"/>
              <a:buChar char="○"/>
              <a:tabLst>
                <a:tab pos="371475" algn="l"/>
                <a:tab pos="372110" algn="l"/>
              </a:tabLst>
            </a:pPr>
            <a:r>
              <a:rPr sz="1700" spc="-75" dirty="0">
                <a:solidFill>
                  <a:srgbClr val="1C1C1B"/>
                </a:solidFill>
                <a:latin typeface="Palatino Linotype"/>
                <a:cs typeface="Palatino Linotype"/>
              </a:rPr>
              <a:t>Cum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folosim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un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arbore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de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 err="1">
                <a:solidFill>
                  <a:srgbClr val="1C1C1B"/>
                </a:solidFill>
                <a:latin typeface="Palatino Linotype"/>
                <a:cs typeface="Palatino Linotype"/>
              </a:rPr>
              <a:t>intervale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lang="ro-MD"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ca să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sort</a:t>
            </a:r>
            <a:r>
              <a:rPr lang="ro-MD" sz="1700" dirty="0">
                <a:solidFill>
                  <a:srgbClr val="1C1C1B"/>
                </a:solidFill>
                <a:latin typeface="Palatino Linotype"/>
                <a:cs typeface="Palatino Linotype"/>
              </a:rPr>
              <a:t>ă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m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un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vector?</a:t>
            </a:r>
            <a:endParaRPr sz="1700" dirty="0">
              <a:latin typeface="Palatino Linotype"/>
              <a:cs typeface="Palatino Linotype"/>
            </a:endParaRPr>
          </a:p>
          <a:p>
            <a:pPr marL="371475" marR="831215" indent="-359410">
              <a:lnSpc>
                <a:spcPct val="113999"/>
              </a:lnSpc>
              <a:buClr>
                <a:srgbClr val="C0B5BB"/>
              </a:buClr>
              <a:buFont typeface="Arial"/>
              <a:buChar char="○"/>
              <a:tabLst>
                <a:tab pos="371475" algn="l"/>
                <a:tab pos="372110" algn="l"/>
              </a:tabLst>
            </a:pP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Se</a:t>
            </a:r>
            <a:r>
              <a:rPr sz="17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d</a:t>
            </a:r>
            <a:r>
              <a:rPr lang="ro-MD"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ă</a:t>
            </a:r>
            <a:r>
              <a:rPr sz="17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un</a:t>
            </a:r>
            <a:r>
              <a:rPr sz="17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arbore</a:t>
            </a:r>
            <a:r>
              <a:rPr lang="ro-MD" sz="1700" dirty="0">
                <a:solidFill>
                  <a:srgbClr val="1C1C1B"/>
                </a:solidFill>
                <a:latin typeface="Palatino Linotype"/>
                <a:cs typeface="Palatino Linotype"/>
              </a:rPr>
              <a:t>.</a:t>
            </a:r>
            <a:r>
              <a:rPr sz="1700" spc="-6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lang="ro-MD" sz="1700" spc="-60" dirty="0">
                <a:solidFill>
                  <a:srgbClr val="1C1C1B"/>
                </a:solidFill>
                <a:latin typeface="Palatino Linotype"/>
                <a:cs typeface="Palatino Linotype"/>
              </a:rPr>
              <a:t>C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are</a:t>
            </a:r>
            <a:r>
              <a:rPr sz="17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este</a:t>
            </a:r>
            <a:r>
              <a:rPr sz="17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50" dirty="0">
                <a:solidFill>
                  <a:srgbClr val="1C1C1B"/>
                </a:solidFill>
                <a:latin typeface="Palatino Linotype"/>
                <a:cs typeface="Palatino Linotype"/>
              </a:rPr>
              <a:t>LA</a:t>
            </a:r>
            <a:r>
              <a:rPr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lang="ro-MD"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î</a:t>
            </a:r>
            <a:r>
              <a:rPr sz="1700" dirty="0" err="1">
                <a:solidFill>
                  <a:srgbClr val="1C1C1B"/>
                </a:solidFill>
                <a:latin typeface="Palatino Linotype"/>
                <a:cs typeface="Palatino Linotype"/>
              </a:rPr>
              <a:t>ntre</a:t>
            </a:r>
            <a:r>
              <a:rPr sz="17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3</a:t>
            </a:r>
            <a:r>
              <a:rPr sz="17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lang="ro-MD" sz="1700" spc="5" dirty="0">
                <a:solidFill>
                  <a:srgbClr val="1C1C1B"/>
                </a:solidFill>
                <a:latin typeface="Palatino Linotype"/>
                <a:cs typeface="Palatino Linotype"/>
              </a:rPr>
              <a:t>ș</a:t>
            </a:r>
            <a:r>
              <a:rPr sz="1700" dirty="0" err="1">
                <a:solidFill>
                  <a:srgbClr val="1C1C1B"/>
                </a:solidFill>
                <a:latin typeface="Palatino Linotype"/>
                <a:cs typeface="Palatino Linotype"/>
              </a:rPr>
              <a:t>i</a:t>
            </a:r>
            <a:r>
              <a:rPr sz="17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9</a:t>
            </a:r>
            <a:r>
              <a:rPr lang="ro-MD"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?</a:t>
            </a:r>
            <a:r>
              <a:rPr sz="1700" spc="-6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lang="ro-MD"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D</a:t>
            </a:r>
            <a:r>
              <a:rPr sz="1700" spc="-20" dirty="0" err="1">
                <a:solidFill>
                  <a:srgbClr val="1C1C1B"/>
                </a:solidFill>
                <a:latin typeface="Palatino Linotype"/>
                <a:cs typeface="Palatino Linotype"/>
              </a:rPr>
              <a:t>ar</a:t>
            </a:r>
            <a:r>
              <a:rPr sz="17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2</a:t>
            </a:r>
            <a:r>
              <a:rPr sz="17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lang="ro-MD" sz="1700" spc="5" dirty="0">
                <a:solidFill>
                  <a:srgbClr val="1C1C1B"/>
                </a:solidFill>
                <a:latin typeface="Palatino Linotype"/>
                <a:cs typeface="Palatino Linotype"/>
              </a:rPr>
              <a:t>ș</a:t>
            </a:r>
            <a:r>
              <a:rPr sz="1700" dirty="0" err="1">
                <a:solidFill>
                  <a:srgbClr val="1C1C1B"/>
                </a:solidFill>
                <a:latin typeface="Palatino Linotype"/>
                <a:cs typeface="Palatino Linotype"/>
              </a:rPr>
              <a:t>i</a:t>
            </a:r>
            <a:r>
              <a:rPr sz="17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8</a:t>
            </a:r>
            <a:r>
              <a:rPr lang="ro-MD"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?</a:t>
            </a:r>
            <a:r>
              <a:rPr sz="1700" spc="-6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lang="ro-MD" sz="1700" spc="-60" dirty="0">
                <a:solidFill>
                  <a:srgbClr val="1C1C1B"/>
                </a:solidFill>
                <a:latin typeface="Palatino Linotype"/>
                <a:cs typeface="Palatino Linotype"/>
              </a:rPr>
              <a:t>C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um</a:t>
            </a:r>
            <a:r>
              <a:rPr sz="17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se</a:t>
            </a:r>
            <a:r>
              <a:rPr sz="17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 err="1">
                <a:solidFill>
                  <a:srgbClr val="1C1C1B"/>
                </a:solidFill>
                <a:latin typeface="Palatino Linotype"/>
                <a:cs typeface="Palatino Linotype"/>
              </a:rPr>
              <a:t>calculeaz</a:t>
            </a:r>
            <a:r>
              <a:rPr lang="ro-MD" sz="1700" dirty="0">
                <a:solidFill>
                  <a:srgbClr val="1C1C1B"/>
                </a:solidFill>
                <a:latin typeface="Palatino Linotype"/>
                <a:cs typeface="Palatino Linotype"/>
              </a:rPr>
              <a:t>ă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?</a:t>
            </a:r>
            <a:r>
              <a:rPr sz="17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Ce </a:t>
            </a:r>
            <a:r>
              <a:rPr sz="1700" dirty="0" err="1">
                <a:solidFill>
                  <a:srgbClr val="1C1C1B"/>
                </a:solidFill>
                <a:latin typeface="Palatino Linotype"/>
                <a:cs typeface="Palatino Linotype"/>
              </a:rPr>
              <a:t>complexitate</a:t>
            </a:r>
            <a:r>
              <a:rPr sz="1700" spc="5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are</a:t>
            </a:r>
            <a:r>
              <a:rPr sz="1700" spc="-50" dirty="0">
                <a:solidFill>
                  <a:srgbClr val="1C1C1B"/>
                </a:solidFill>
                <a:latin typeface="Palatino Linotype"/>
                <a:cs typeface="Palatino Linotype"/>
              </a:rPr>
              <a:t>?</a:t>
            </a:r>
            <a:endParaRPr sz="1700" dirty="0">
              <a:latin typeface="Palatino Linotype"/>
              <a:cs typeface="Palatino Linotype"/>
            </a:endParaRPr>
          </a:p>
          <a:p>
            <a:pPr marL="371475" indent="-359410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Font typeface="Arial"/>
              <a:buChar char="○"/>
              <a:tabLst>
                <a:tab pos="371475" algn="l"/>
                <a:tab pos="372110" algn="l"/>
              </a:tabLst>
            </a:pPr>
            <a:r>
              <a:rPr sz="1700" spc="-75" dirty="0">
                <a:solidFill>
                  <a:srgbClr val="1C1C1B"/>
                </a:solidFill>
                <a:latin typeface="Palatino Linotype"/>
                <a:cs typeface="Palatino Linotype"/>
              </a:rPr>
              <a:t>Cum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g</a:t>
            </a:r>
            <a:r>
              <a:rPr lang="ro-MD" sz="1700" dirty="0">
                <a:solidFill>
                  <a:srgbClr val="1C1C1B"/>
                </a:solidFill>
                <a:latin typeface="Palatino Linotype"/>
                <a:cs typeface="Palatino Linotype"/>
              </a:rPr>
              <a:t>ă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sim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 err="1">
                <a:solidFill>
                  <a:srgbClr val="1C1C1B"/>
                </a:solidFill>
                <a:latin typeface="Palatino Linotype"/>
                <a:cs typeface="Palatino Linotype"/>
              </a:rPr>
              <a:t>succesorul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lang="ro-MD"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î</a:t>
            </a:r>
            <a:r>
              <a:rPr sz="1700" dirty="0" err="1">
                <a:solidFill>
                  <a:srgbClr val="1C1C1B"/>
                </a:solidFill>
                <a:latin typeface="Palatino Linotype"/>
                <a:cs typeface="Palatino Linotype"/>
              </a:rPr>
              <a:t>ntr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-un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arbore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binar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de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c</a:t>
            </a:r>
            <a:r>
              <a:rPr lang="ro-MD"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ă</a:t>
            </a:r>
            <a:r>
              <a:rPr sz="1700" spc="-10" dirty="0" err="1">
                <a:solidFill>
                  <a:srgbClr val="1C1C1B"/>
                </a:solidFill>
                <a:latin typeface="Palatino Linotype"/>
                <a:cs typeface="Palatino Linotype"/>
              </a:rPr>
              <a:t>utare</a:t>
            </a:r>
            <a:r>
              <a:rPr lang="ro-MD"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?</a:t>
            </a:r>
            <a:endParaRPr sz="1700" dirty="0">
              <a:latin typeface="Palatino Linotype"/>
              <a:cs typeface="Palatino Linotype"/>
            </a:endParaRPr>
          </a:p>
          <a:p>
            <a:pPr marL="371475" indent="-359410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Font typeface="Arial"/>
              <a:buChar char="○"/>
              <a:tabLst>
                <a:tab pos="371475" algn="l"/>
                <a:tab pos="372110" algn="l"/>
              </a:tabLst>
            </a:pPr>
            <a:r>
              <a:rPr sz="1700" dirty="0" err="1">
                <a:solidFill>
                  <a:srgbClr val="1C1C1B"/>
                </a:solidFill>
                <a:latin typeface="Palatino Linotype"/>
                <a:cs typeface="Palatino Linotype"/>
              </a:rPr>
              <a:t>Construi</a:t>
            </a:r>
            <a:r>
              <a:rPr lang="ro-MD" sz="1700" dirty="0">
                <a:solidFill>
                  <a:srgbClr val="1C1C1B"/>
                </a:solidFill>
                <a:latin typeface="Palatino Linotype"/>
                <a:cs typeface="Palatino Linotype"/>
              </a:rPr>
              <a:t>ț</a:t>
            </a:r>
            <a:r>
              <a:rPr sz="1700" dirty="0" err="1">
                <a:solidFill>
                  <a:srgbClr val="1C1C1B"/>
                </a:solidFill>
                <a:latin typeface="Palatino Linotype"/>
                <a:cs typeface="Palatino Linotype"/>
              </a:rPr>
              <a:t>i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un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TRIE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cu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cuvintele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125" dirty="0">
                <a:solidFill>
                  <a:srgbClr val="1C1C1B"/>
                </a:solidFill>
                <a:latin typeface="Palatino Linotype"/>
                <a:cs typeface="Palatino Linotype"/>
              </a:rPr>
              <a:t>: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ala,</a:t>
            </a:r>
            <a:r>
              <a:rPr sz="1700" spc="-7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bala,</a:t>
            </a:r>
            <a:r>
              <a:rPr sz="1700" spc="-7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portocala</a:t>
            </a:r>
            <a:endParaRPr sz="1700" dirty="0">
              <a:latin typeface="Palatino Linotype"/>
              <a:cs typeface="Palatino Linotype"/>
            </a:endParaRPr>
          </a:p>
          <a:p>
            <a:pPr marL="371475" indent="-359410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Font typeface="Arial"/>
              <a:buChar char="○"/>
              <a:tabLst>
                <a:tab pos="371475" algn="l"/>
                <a:tab pos="372110" algn="l"/>
              </a:tabLst>
            </a:pP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Bonus:</a:t>
            </a:r>
            <a:endParaRPr sz="1700" dirty="0">
              <a:latin typeface="Palatino Linotype"/>
              <a:cs typeface="Palatino Linotype"/>
            </a:endParaRPr>
          </a:p>
          <a:p>
            <a:pPr marL="828675" marR="5080" indent="-359410">
              <a:lnSpc>
                <a:spcPct val="113999"/>
              </a:lnSpc>
              <a:tabLst>
                <a:tab pos="828675" algn="l"/>
              </a:tabLst>
            </a:pPr>
            <a:r>
              <a:rPr sz="1700" spc="-50" dirty="0">
                <a:solidFill>
                  <a:srgbClr val="C0B5BB"/>
                </a:solidFill>
                <a:latin typeface="Times New Roman"/>
                <a:cs typeface="Times New Roman"/>
              </a:rPr>
              <a:t>□</a:t>
            </a:r>
            <a:r>
              <a:rPr sz="1700" dirty="0">
                <a:solidFill>
                  <a:srgbClr val="C0B5BB"/>
                </a:solidFill>
                <a:latin typeface="Times New Roman"/>
                <a:cs typeface="Times New Roman"/>
              </a:rPr>
              <a:t>	</a:t>
            </a:r>
            <a:r>
              <a:rPr sz="1700" dirty="0" err="1">
                <a:solidFill>
                  <a:srgbClr val="1C1C1B"/>
                </a:solidFill>
                <a:latin typeface="Palatino Linotype"/>
                <a:cs typeface="Palatino Linotype"/>
              </a:rPr>
              <a:t>Demonstra</a:t>
            </a:r>
            <a:r>
              <a:rPr lang="ro-MD" sz="1700" dirty="0">
                <a:solidFill>
                  <a:srgbClr val="1C1C1B"/>
                </a:solidFill>
                <a:latin typeface="Palatino Linotype"/>
                <a:cs typeface="Palatino Linotype"/>
              </a:rPr>
              <a:t>ț</a:t>
            </a:r>
            <a:r>
              <a:rPr sz="1700" dirty="0" err="1">
                <a:solidFill>
                  <a:srgbClr val="1C1C1B"/>
                </a:solidFill>
                <a:latin typeface="Palatino Linotype"/>
                <a:cs typeface="Palatino Linotype"/>
              </a:rPr>
              <a:t>i</a:t>
            </a:r>
            <a:r>
              <a:rPr sz="17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</a:t>
            </a:r>
            <a:r>
              <a:rPr lang="ro-MD" sz="1700" dirty="0">
                <a:solidFill>
                  <a:srgbClr val="1C1C1B"/>
                </a:solidFill>
                <a:latin typeface="Palatino Linotype"/>
                <a:cs typeface="Palatino Linotype"/>
              </a:rPr>
              <a:t>ă</a:t>
            </a:r>
            <a:r>
              <a:rPr sz="17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orice</a:t>
            </a:r>
            <a:r>
              <a:rPr sz="17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algoritm</a:t>
            </a:r>
            <a:r>
              <a:rPr sz="17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care</a:t>
            </a:r>
            <a:r>
              <a:rPr sz="17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 err="1">
                <a:solidFill>
                  <a:srgbClr val="1C1C1B"/>
                </a:solidFill>
                <a:latin typeface="Palatino Linotype"/>
                <a:cs typeface="Palatino Linotype"/>
              </a:rPr>
              <a:t>construie</a:t>
            </a:r>
            <a:r>
              <a:rPr lang="ro-MD" sz="1700" dirty="0">
                <a:solidFill>
                  <a:srgbClr val="1C1C1B"/>
                </a:solidFill>
                <a:latin typeface="Palatino Linotype"/>
                <a:cs typeface="Palatino Linotype"/>
              </a:rPr>
              <a:t>ș</a:t>
            </a:r>
            <a:r>
              <a:rPr sz="1700" dirty="0" err="1">
                <a:solidFill>
                  <a:srgbClr val="1C1C1B"/>
                </a:solidFill>
                <a:latin typeface="Palatino Linotype"/>
                <a:cs typeface="Palatino Linotype"/>
              </a:rPr>
              <a:t>te</a:t>
            </a:r>
            <a:r>
              <a:rPr sz="17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un</a:t>
            </a:r>
            <a:r>
              <a:rPr sz="17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arbore</a:t>
            </a:r>
            <a:r>
              <a:rPr sz="17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binar</a:t>
            </a:r>
            <a:r>
              <a:rPr sz="17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de</a:t>
            </a:r>
            <a:r>
              <a:rPr sz="17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</a:t>
            </a:r>
            <a:r>
              <a:rPr lang="ro-MD" sz="1700" dirty="0">
                <a:solidFill>
                  <a:srgbClr val="1C1C1B"/>
                </a:solidFill>
                <a:latin typeface="Palatino Linotype"/>
                <a:cs typeface="Palatino Linotype"/>
              </a:rPr>
              <a:t>ă</a:t>
            </a:r>
            <a:r>
              <a:rPr sz="1700" dirty="0" err="1">
                <a:solidFill>
                  <a:srgbClr val="1C1C1B"/>
                </a:solidFill>
                <a:latin typeface="Palatino Linotype"/>
                <a:cs typeface="Palatino Linotype"/>
              </a:rPr>
              <a:t>utare</a:t>
            </a:r>
            <a:r>
              <a:rPr sz="17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cu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n</a:t>
            </a:r>
            <a:r>
              <a:rPr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 err="1">
                <a:solidFill>
                  <a:srgbClr val="1C1C1B"/>
                </a:solidFill>
                <a:latin typeface="Palatino Linotype"/>
                <a:cs typeface="Palatino Linotype"/>
              </a:rPr>
              <a:t>numere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 err="1">
                <a:solidFill>
                  <a:srgbClr val="1C1C1B"/>
                </a:solidFill>
                <a:latin typeface="Palatino Linotype"/>
                <a:cs typeface="Palatino Linotype"/>
              </a:rPr>
              <a:t>ruleaz</a:t>
            </a:r>
            <a:r>
              <a:rPr lang="ro-MD" sz="1700" dirty="0">
                <a:solidFill>
                  <a:srgbClr val="1C1C1B"/>
                </a:solidFill>
                <a:latin typeface="Palatino Linotype"/>
                <a:cs typeface="Palatino Linotype"/>
              </a:rPr>
              <a:t>ă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lang="ro-MD"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î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n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timp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Ω(n</a:t>
            </a:r>
            <a:r>
              <a:rPr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logn).</a:t>
            </a:r>
            <a:endParaRPr sz="1700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80" dirty="0"/>
              <a:t>Subiecte</a:t>
            </a:r>
            <a:r>
              <a:rPr spc="175" dirty="0"/>
              <a:t> </a:t>
            </a:r>
            <a:r>
              <a:rPr spc="455" dirty="0"/>
              <a:t>Examen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5355" y="892921"/>
            <a:ext cx="8237220" cy="2405979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358775" indent="-359410">
              <a:lnSpc>
                <a:spcPct val="100000"/>
              </a:lnSpc>
              <a:spcBef>
                <a:spcPts val="384"/>
              </a:spcBef>
              <a:buClr>
                <a:srgbClr val="C0B5BB"/>
              </a:buClr>
              <a:buFont typeface="Arial"/>
              <a:buChar char="○"/>
              <a:tabLst>
                <a:tab pos="358775" algn="l"/>
                <a:tab pos="359410" algn="l"/>
              </a:tabLst>
            </a:pP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Probleme ca la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seminar</a:t>
            </a:r>
            <a:endParaRPr sz="1700" dirty="0">
              <a:latin typeface="Palatino Linotype"/>
              <a:cs typeface="Palatino Linotype"/>
            </a:endParaRPr>
          </a:p>
          <a:p>
            <a:pPr marL="815975" lvl="1" indent="-359410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Font typeface="Times New Roman"/>
              <a:buChar char="□"/>
              <a:tabLst>
                <a:tab pos="815975" algn="l"/>
                <a:tab pos="816610" algn="l"/>
              </a:tabLst>
            </a:pPr>
            <a:r>
              <a:rPr sz="1700" spc="75" dirty="0">
                <a:solidFill>
                  <a:srgbClr val="1C1C1B"/>
                </a:solidFill>
                <a:latin typeface="Palatino Linotype"/>
                <a:cs typeface="Palatino Linotype"/>
              </a:rPr>
              <a:t>3-</a:t>
            </a:r>
            <a:r>
              <a:rPr sz="1700" spc="90" dirty="0">
                <a:solidFill>
                  <a:srgbClr val="1C1C1B"/>
                </a:solidFill>
                <a:latin typeface="Palatino Linotype"/>
                <a:cs typeface="Palatino Linotype"/>
              </a:rPr>
              <a:t>4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 err="1">
                <a:solidFill>
                  <a:srgbClr val="1C1C1B"/>
                </a:solidFill>
                <a:latin typeface="Palatino Linotype"/>
                <a:cs typeface="Palatino Linotype"/>
              </a:rPr>
              <a:t>probleme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lang="ro-MD"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î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n o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or</a:t>
            </a:r>
            <a:r>
              <a:rPr lang="ro-MD" sz="1700" dirty="0">
                <a:solidFill>
                  <a:srgbClr val="1C1C1B"/>
                </a:solidFill>
                <a:latin typeface="Palatino Linotype"/>
                <a:cs typeface="Palatino Linotype"/>
              </a:rPr>
              <a:t>ă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(o sa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fac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un mic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test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la ultimul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seminar)</a:t>
            </a:r>
            <a:endParaRPr sz="1700" dirty="0">
              <a:latin typeface="Palatino Linotype"/>
              <a:cs typeface="Palatino Linotype"/>
            </a:endParaRPr>
          </a:p>
          <a:p>
            <a:pPr marL="1273175" lvl="2" indent="-359410">
              <a:lnSpc>
                <a:spcPct val="113999"/>
              </a:lnSpc>
              <a:buClr>
                <a:srgbClr val="C0B5BB"/>
              </a:buClr>
              <a:buFont typeface="Arial"/>
              <a:buChar char="○"/>
              <a:tabLst>
                <a:tab pos="1273175" algn="l"/>
                <a:tab pos="1273810" algn="l"/>
              </a:tabLst>
            </a:pP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O</a:t>
            </a:r>
            <a:r>
              <a:rPr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s</a:t>
            </a:r>
            <a:r>
              <a:rPr lang="ro-MD" sz="1700" dirty="0">
                <a:solidFill>
                  <a:srgbClr val="1C1C1B"/>
                </a:solidFill>
                <a:latin typeface="Palatino Linotype"/>
                <a:cs typeface="Palatino Linotype"/>
              </a:rPr>
              <a:t>ă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35" dirty="0" err="1">
                <a:solidFill>
                  <a:srgbClr val="1C1C1B"/>
                </a:solidFill>
                <a:latin typeface="Palatino Linotype"/>
                <a:cs typeface="Palatino Linotype"/>
              </a:rPr>
              <a:t>dau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lang="ro-MD"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fiecărei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25" dirty="0" err="1">
                <a:solidFill>
                  <a:srgbClr val="1C1C1B"/>
                </a:solidFill>
                <a:latin typeface="Palatino Linotype"/>
                <a:cs typeface="Palatino Linotype"/>
              </a:rPr>
              <a:t>grup</a:t>
            </a:r>
            <a:r>
              <a:rPr lang="ro-MD"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e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o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problem</a:t>
            </a:r>
            <a:r>
              <a:rPr lang="ro-MD" sz="1700" dirty="0">
                <a:solidFill>
                  <a:srgbClr val="1C1C1B"/>
                </a:solidFill>
                <a:latin typeface="Palatino Linotype"/>
                <a:cs typeface="Palatino Linotype"/>
              </a:rPr>
              <a:t>ă</a:t>
            </a:r>
            <a:r>
              <a:rPr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lang="ro-MD"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î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n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65" dirty="0">
                <a:solidFill>
                  <a:srgbClr val="1C1C1B"/>
                </a:solidFill>
                <a:latin typeface="Palatino Linotype"/>
                <a:cs typeface="Palatino Linotype"/>
              </a:rPr>
              <a:t>15-</a:t>
            </a:r>
            <a:r>
              <a:rPr sz="1700" spc="75" dirty="0">
                <a:solidFill>
                  <a:srgbClr val="1C1C1B"/>
                </a:solidFill>
                <a:latin typeface="Palatino Linotype"/>
                <a:cs typeface="Palatino Linotype"/>
              </a:rPr>
              <a:t>20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minute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la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seminarul</a:t>
            </a:r>
            <a:r>
              <a:rPr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7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lang="ro-MD"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ș</a:t>
            </a:r>
            <a:r>
              <a:rPr sz="1700" spc="-25" dirty="0" err="1">
                <a:solidFill>
                  <a:srgbClr val="1C1C1B"/>
                </a:solidFill>
                <a:latin typeface="Palatino Linotype"/>
                <a:cs typeface="Palatino Linotype"/>
              </a:rPr>
              <a:t>i</a:t>
            </a:r>
            <a:r>
              <a:rPr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o</a:t>
            </a:r>
            <a:r>
              <a:rPr sz="1700" spc="-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s</a:t>
            </a:r>
            <a:r>
              <a:rPr lang="ro-MD" sz="1700" dirty="0">
                <a:solidFill>
                  <a:srgbClr val="1C1C1B"/>
                </a:solidFill>
                <a:latin typeface="Palatino Linotype"/>
                <a:cs typeface="Palatino Linotype"/>
              </a:rPr>
              <a:t>ă </a:t>
            </a:r>
            <a:r>
              <a:rPr lang="ro-MD"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î</a:t>
            </a:r>
            <a:r>
              <a:rPr sz="1700" dirty="0" err="1">
                <a:solidFill>
                  <a:srgbClr val="1C1C1B"/>
                </a:solidFill>
                <a:latin typeface="Palatino Linotype"/>
                <a:cs typeface="Palatino Linotype"/>
              </a:rPr>
              <a:t>ncerc</a:t>
            </a:r>
            <a:r>
              <a:rPr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s</a:t>
            </a:r>
            <a:r>
              <a:rPr lang="ro-MD" sz="1700" dirty="0">
                <a:solidFill>
                  <a:srgbClr val="1C1C1B"/>
                </a:solidFill>
                <a:latin typeface="Palatino Linotype"/>
                <a:cs typeface="Palatino Linotype"/>
              </a:rPr>
              <a:t>ă</a:t>
            </a:r>
            <a:r>
              <a:rPr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v</a:t>
            </a:r>
            <a:r>
              <a:rPr lang="ro-MD" sz="1700" dirty="0">
                <a:solidFill>
                  <a:srgbClr val="1C1C1B"/>
                </a:solidFill>
                <a:latin typeface="Palatino Linotype"/>
                <a:cs typeface="Palatino Linotype"/>
              </a:rPr>
              <a:t>ă</a:t>
            </a:r>
            <a:r>
              <a:rPr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35" dirty="0">
                <a:solidFill>
                  <a:srgbClr val="1C1C1B"/>
                </a:solidFill>
                <a:latin typeface="Palatino Linotype"/>
                <a:cs typeface="Palatino Linotype"/>
              </a:rPr>
              <a:t>dau</a:t>
            </a:r>
            <a:r>
              <a:rPr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feedback</a:t>
            </a:r>
            <a:r>
              <a:rPr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30" dirty="0">
                <a:solidFill>
                  <a:srgbClr val="1C1C1B"/>
                </a:solidFill>
                <a:latin typeface="Palatino Linotype"/>
                <a:cs typeface="Palatino Linotype"/>
              </a:rPr>
              <a:t>ulterior…</a:t>
            </a:r>
            <a:r>
              <a:rPr sz="1700" spc="-8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 err="1">
                <a:solidFill>
                  <a:srgbClr val="1C1C1B"/>
                </a:solidFill>
                <a:latin typeface="Palatino Linotype"/>
                <a:cs typeface="Palatino Linotype"/>
              </a:rPr>
              <a:t>Dac</a:t>
            </a:r>
            <a:r>
              <a:rPr lang="ro-MD" sz="1700" dirty="0">
                <a:solidFill>
                  <a:srgbClr val="1C1C1B"/>
                </a:solidFill>
                <a:latin typeface="Palatino Linotype"/>
                <a:cs typeface="Palatino Linotype"/>
              </a:rPr>
              <a:t>ă</a:t>
            </a:r>
            <a:r>
              <a:rPr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o</a:t>
            </a:r>
            <a:r>
              <a:rPr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 err="1">
                <a:solidFill>
                  <a:srgbClr val="1C1C1B"/>
                </a:solidFill>
                <a:latin typeface="Palatino Linotype"/>
                <a:cs typeface="Palatino Linotype"/>
              </a:rPr>
              <a:t>rezolva</a:t>
            </a:r>
            <a:r>
              <a:rPr lang="ro-MD" sz="1700" dirty="0">
                <a:solidFill>
                  <a:srgbClr val="1C1C1B"/>
                </a:solidFill>
                <a:latin typeface="Palatino Linotype"/>
                <a:cs typeface="Palatino Linotype"/>
              </a:rPr>
              <a:t>ț</a:t>
            </a:r>
            <a:r>
              <a:rPr sz="1700" dirty="0" err="1">
                <a:solidFill>
                  <a:srgbClr val="1C1C1B"/>
                </a:solidFill>
                <a:latin typeface="Palatino Linotype"/>
                <a:cs typeface="Palatino Linotype"/>
              </a:rPr>
              <a:t>i</a:t>
            </a:r>
            <a:r>
              <a:rPr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bine</a:t>
            </a:r>
            <a:r>
              <a:rPr sz="1700" spc="-8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80" dirty="0">
                <a:solidFill>
                  <a:srgbClr val="1C1C1B"/>
                </a:solidFill>
                <a:latin typeface="Palatino Linotype"/>
                <a:cs typeface="Palatino Linotype"/>
              </a:rPr>
              <a:t>-</a:t>
            </a:r>
            <a:r>
              <a:rPr sz="1700" spc="125" dirty="0">
                <a:solidFill>
                  <a:srgbClr val="1C1C1B"/>
                </a:solidFill>
                <a:latin typeface="Palatino Linotype"/>
                <a:cs typeface="Palatino Linotype"/>
              </a:rPr>
              <a:t>&gt;</a:t>
            </a:r>
            <a:r>
              <a:rPr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 err="1">
                <a:solidFill>
                  <a:srgbClr val="1C1C1B"/>
                </a:solidFill>
                <a:latin typeface="Palatino Linotype"/>
                <a:cs typeface="Palatino Linotype"/>
              </a:rPr>
              <a:t>puncte</a:t>
            </a:r>
            <a:r>
              <a:rPr lang="ro-MD"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pe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activitate…</a:t>
            </a:r>
            <a:endParaRPr sz="1700" dirty="0">
              <a:latin typeface="Palatino Linotype"/>
              <a:cs typeface="Palatino Linotype"/>
            </a:endParaRPr>
          </a:p>
          <a:p>
            <a:pPr marL="815975" lvl="1" indent="-359410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Font typeface="Times New Roman"/>
              <a:buChar char="□"/>
              <a:tabLst>
                <a:tab pos="815975" algn="l"/>
                <a:tab pos="816610" algn="l"/>
              </a:tabLst>
            </a:pPr>
            <a:r>
              <a:rPr sz="1700" spc="-105" dirty="0">
                <a:solidFill>
                  <a:srgbClr val="1C1C1B"/>
                </a:solidFill>
                <a:latin typeface="Palatino Linotype"/>
                <a:cs typeface="Palatino Linotype"/>
              </a:rPr>
              <a:t>Va</a:t>
            </a:r>
            <a:r>
              <a:rPr sz="17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 err="1">
                <a:solidFill>
                  <a:srgbClr val="1C1C1B"/>
                </a:solidFill>
                <a:latin typeface="Palatino Linotype"/>
                <a:cs typeface="Palatino Linotype"/>
              </a:rPr>
              <a:t>trebui</a:t>
            </a:r>
            <a:r>
              <a:rPr sz="17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s</a:t>
            </a:r>
            <a:r>
              <a:rPr lang="ro-MD" sz="1700" dirty="0">
                <a:solidFill>
                  <a:srgbClr val="1C1C1B"/>
                </a:solidFill>
                <a:latin typeface="Palatino Linotype"/>
                <a:cs typeface="Palatino Linotype"/>
              </a:rPr>
              <a:t>ă</a:t>
            </a:r>
            <a:r>
              <a:rPr sz="17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 err="1">
                <a:solidFill>
                  <a:srgbClr val="1C1C1B"/>
                </a:solidFill>
                <a:latin typeface="Palatino Linotype"/>
                <a:cs typeface="Palatino Linotype"/>
              </a:rPr>
              <a:t>scrie</a:t>
            </a:r>
            <a:r>
              <a:rPr lang="ro-MD" sz="1700" dirty="0">
                <a:solidFill>
                  <a:srgbClr val="1C1C1B"/>
                </a:solidFill>
                <a:latin typeface="Palatino Linotype"/>
                <a:cs typeface="Palatino Linotype"/>
              </a:rPr>
              <a:t>ț</a:t>
            </a:r>
            <a:r>
              <a:rPr sz="1700" dirty="0" err="1">
                <a:solidFill>
                  <a:srgbClr val="1C1C1B"/>
                </a:solidFill>
                <a:latin typeface="Palatino Linotype"/>
                <a:cs typeface="Palatino Linotype"/>
              </a:rPr>
              <a:t>i</a:t>
            </a:r>
            <a:r>
              <a:rPr sz="17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cum</a:t>
            </a:r>
            <a:r>
              <a:rPr sz="17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o</a:t>
            </a:r>
            <a:r>
              <a:rPr sz="17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 err="1">
                <a:solidFill>
                  <a:srgbClr val="1C1C1B"/>
                </a:solidFill>
                <a:latin typeface="Palatino Linotype"/>
                <a:cs typeface="Palatino Linotype"/>
              </a:rPr>
              <a:t>rezolva</a:t>
            </a:r>
            <a:r>
              <a:rPr lang="ro-MD" sz="1700" dirty="0">
                <a:solidFill>
                  <a:srgbClr val="1C1C1B"/>
                </a:solidFill>
                <a:latin typeface="Palatino Linotype"/>
                <a:cs typeface="Palatino Linotype"/>
              </a:rPr>
              <a:t>ț</a:t>
            </a:r>
            <a:r>
              <a:rPr sz="1700" dirty="0" err="1">
                <a:solidFill>
                  <a:srgbClr val="1C1C1B"/>
                </a:solidFill>
                <a:latin typeface="Palatino Linotype"/>
                <a:cs typeface="Palatino Linotype"/>
              </a:rPr>
              <a:t>i</a:t>
            </a:r>
            <a:r>
              <a:rPr sz="17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lang="ro-MD" sz="17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ș</a:t>
            </a:r>
            <a:r>
              <a:rPr sz="1700" dirty="0" err="1">
                <a:solidFill>
                  <a:srgbClr val="1C1C1B"/>
                </a:solidFill>
                <a:latin typeface="Palatino Linotype"/>
                <a:cs typeface="Palatino Linotype"/>
              </a:rPr>
              <a:t>i</a:t>
            </a:r>
            <a:r>
              <a:rPr sz="17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ce</a:t>
            </a:r>
            <a:r>
              <a:rPr sz="17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complexitate</a:t>
            </a:r>
            <a:r>
              <a:rPr sz="17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are</a:t>
            </a:r>
            <a:r>
              <a:rPr sz="17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 err="1">
                <a:solidFill>
                  <a:srgbClr val="1C1C1B"/>
                </a:solidFill>
                <a:latin typeface="Palatino Linotype"/>
                <a:cs typeface="Palatino Linotype"/>
              </a:rPr>
              <a:t>solu</a:t>
            </a:r>
            <a:r>
              <a:rPr lang="ro-MD" sz="1700" dirty="0">
                <a:solidFill>
                  <a:srgbClr val="1C1C1B"/>
                </a:solidFill>
                <a:latin typeface="Palatino Linotype"/>
                <a:cs typeface="Palatino Linotype"/>
              </a:rPr>
              <a:t>ț</a:t>
            </a:r>
            <a:r>
              <a:rPr sz="1700" dirty="0" err="1">
                <a:solidFill>
                  <a:srgbClr val="1C1C1B"/>
                </a:solidFill>
                <a:latin typeface="Palatino Linotype"/>
                <a:cs typeface="Palatino Linotype"/>
              </a:rPr>
              <a:t>ia</a:t>
            </a:r>
            <a:r>
              <a:rPr sz="17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 err="1">
                <a:solidFill>
                  <a:srgbClr val="1C1C1B"/>
                </a:solidFill>
                <a:latin typeface="Palatino Linotype"/>
                <a:cs typeface="Palatino Linotype"/>
              </a:rPr>
              <a:t>voastr</a:t>
            </a:r>
            <a:r>
              <a:rPr lang="ro-MD"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ă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:</a:t>
            </a:r>
            <a:endParaRPr sz="1700" dirty="0">
              <a:latin typeface="Palatino Linotype"/>
              <a:cs typeface="Palatino Linotype"/>
            </a:endParaRPr>
          </a:p>
          <a:p>
            <a:pPr marL="815975" lvl="1" indent="-359410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Font typeface="Times New Roman"/>
              <a:buChar char="□"/>
              <a:tabLst>
                <a:tab pos="815975" algn="l"/>
                <a:tab pos="816610" algn="l"/>
              </a:tabLst>
            </a:pP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Gen: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Se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35" dirty="0">
                <a:solidFill>
                  <a:srgbClr val="1C1C1B"/>
                </a:solidFill>
                <a:latin typeface="Palatino Linotype"/>
                <a:cs typeface="Palatino Linotype"/>
              </a:rPr>
              <a:t>dau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n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 err="1">
                <a:solidFill>
                  <a:srgbClr val="1C1C1B"/>
                </a:solidFill>
                <a:latin typeface="Palatino Linotype"/>
                <a:cs typeface="Palatino Linotype"/>
              </a:rPr>
              <a:t>numere</a:t>
            </a:r>
            <a:r>
              <a:rPr lang="ro-MD" sz="1700" dirty="0">
                <a:solidFill>
                  <a:srgbClr val="1C1C1B"/>
                </a:solidFill>
                <a:latin typeface="Palatino Linotype"/>
                <a:cs typeface="Palatino Linotype"/>
              </a:rPr>
              <a:t>.</a:t>
            </a:r>
            <a:r>
              <a:rPr sz="1700" spc="-7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lang="ro-MD" sz="1700" spc="-70" dirty="0">
                <a:solidFill>
                  <a:srgbClr val="1C1C1B"/>
                </a:solidFill>
                <a:latin typeface="Palatino Linotype"/>
                <a:cs typeface="Palatino Linotype"/>
              </a:rPr>
              <a:t>C</a:t>
            </a:r>
            <a:r>
              <a:rPr lang="ro-MD" sz="1700" dirty="0">
                <a:solidFill>
                  <a:srgbClr val="1C1C1B"/>
                </a:solidFill>
                <a:latin typeface="Palatino Linotype"/>
                <a:cs typeface="Palatino Linotype"/>
              </a:rPr>
              <a:t>â</a:t>
            </a:r>
            <a:r>
              <a:rPr sz="1700" dirty="0" err="1">
                <a:solidFill>
                  <a:srgbClr val="1C1C1B"/>
                </a:solidFill>
                <a:latin typeface="Palatino Linotype"/>
                <a:cs typeface="Palatino Linotype"/>
              </a:rPr>
              <a:t>te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perechi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de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numere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au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suma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un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p</a:t>
            </a:r>
            <a:r>
              <a:rPr lang="ro-MD" sz="1700" dirty="0">
                <a:solidFill>
                  <a:srgbClr val="1C1C1B"/>
                </a:solidFill>
                <a:latin typeface="Palatino Linotype"/>
                <a:cs typeface="Palatino Linotype"/>
              </a:rPr>
              <a:t>ă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trat</a:t>
            </a:r>
            <a:r>
              <a:rPr sz="17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 err="1">
                <a:solidFill>
                  <a:srgbClr val="1C1C1B"/>
                </a:solidFill>
                <a:latin typeface="Palatino Linotype"/>
                <a:cs typeface="Palatino Linotype"/>
              </a:rPr>
              <a:t>perfec</a:t>
            </a:r>
            <a:r>
              <a:rPr lang="ro-MD"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t?</a:t>
            </a:r>
            <a:endParaRPr sz="1700" dirty="0">
              <a:latin typeface="Palatino Linotype"/>
              <a:cs typeface="Palatino Linotype"/>
            </a:endParaRPr>
          </a:p>
          <a:p>
            <a:pPr marL="914400">
              <a:lnSpc>
                <a:spcPct val="100000"/>
              </a:lnSpc>
              <a:spcBef>
                <a:spcPts val="284"/>
              </a:spcBef>
            </a:pPr>
            <a:endParaRPr sz="17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380" dirty="0"/>
              <a:t>Subiecte</a:t>
            </a:r>
            <a:r>
              <a:rPr spc="175" dirty="0"/>
              <a:t> </a:t>
            </a:r>
            <a:r>
              <a:rPr spc="455" dirty="0"/>
              <a:t>Examen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0296" y="897239"/>
            <a:ext cx="8300084" cy="3947427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355"/>
              </a:spcBef>
              <a:buClr>
                <a:srgbClr val="C0B5BB"/>
              </a:buClr>
              <a:buFont typeface="Arial"/>
              <a:buChar char="○"/>
              <a:tabLst>
                <a:tab pos="363855" algn="l"/>
                <a:tab pos="364490" algn="l"/>
              </a:tabLst>
            </a:pP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Gen:</a:t>
            </a:r>
            <a:r>
              <a:rPr sz="16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Se</a:t>
            </a:r>
            <a:r>
              <a:rPr sz="16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spc="-35" dirty="0">
                <a:solidFill>
                  <a:srgbClr val="1C1C1B"/>
                </a:solidFill>
                <a:latin typeface="Palatino Linotype"/>
                <a:cs typeface="Palatino Linotype"/>
              </a:rPr>
              <a:t>dau</a:t>
            </a:r>
            <a:r>
              <a:rPr sz="16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n</a:t>
            </a:r>
            <a:r>
              <a:rPr sz="16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 err="1">
                <a:solidFill>
                  <a:srgbClr val="1C1C1B"/>
                </a:solidFill>
                <a:latin typeface="Palatino Linotype"/>
                <a:cs typeface="Palatino Linotype"/>
              </a:rPr>
              <a:t>numere</a:t>
            </a:r>
            <a:r>
              <a:rPr lang="ro-MD" sz="1600" dirty="0">
                <a:solidFill>
                  <a:srgbClr val="1C1C1B"/>
                </a:solidFill>
                <a:latin typeface="Palatino Linotype"/>
                <a:cs typeface="Palatino Linotype"/>
              </a:rPr>
              <a:t>. Câ</a:t>
            </a:r>
            <a:r>
              <a:rPr sz="1600" dirty="0" err="1">
                <a:solidFill>
                  <a:srgbClr val="1C1C1B"/>
                </a:solidFill>
                <a:latin typeface="Palatino Linotype"/>
                <a:cs typeface="Palatino Linotype"/>
              </a:rPr>
              <a:t>te</a:t>
            </a:r>
            <a:r>
              <a:rPr sz="16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perechi</a:t>
            </a:r>
            <a:r>
              <a:rPr sz="16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de</a:t>
            </a:r>
            <a:r>
              <a:rPr sz="16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numere</a:t>
            </a:r>
            <a:r>
              <a:rPr sz="16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au</a:t>
            </a:r>
            <a:r>
              <a:rPr sz="16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suma</a:t>
            </a:r>
            <a:r>
              <a:rPr sz="16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un</a:t>
            </a:r>
            <a:r>
              <a:rPr sz="16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p</a:t>
            </a:r>
            <a:r>
              <a:rPr lang="ro-MD" sz="1600" dirty="0">
                <a:solidFill>
                  <a:srgbClr val="1C1C1B"/>
                </a:solidFill>
                <a:latin typeface="Palatino Linotype"/>
                <a:cs typeface="Palatino Linotype"/>
              </a:rPr>
              <a:t>ă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trat</a:t>
            </a:r>
            <a:r>
              <a:rPr sz="1600" spc="-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perfect</a:t>
            </a:r>
            <a:r>
              <a:rPr lang="ro-MD" sz="16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?</a:t>
            </a:r>
            <a:endParaRPr sz="1600" dirty="0">
              <a:latin typeface="Palatino Linotype"/>
              <a:cs typeface="Palatino Linotype"/>
            </a:endParaRPr>
          </a:p>
          <a:p>
            <a:pPr marL="821055" marR="5080" lvl="1" indent="-351790">
              <a:lnSpc>
                <a:spcPct val="113300"/>
              </a:lnSpc>
              <a:buClr>
                <a:srgbClr val="C0B5BB"/>
              </a:buClr>
              <a:buFont typeface="Times New Roman"/>
              <a:buChar char="□"/>
              <a:tabLst>
                <a:tab pos="821055" algn="l"/>
                <a:tab pos="821690" algn="l"/>
              </a:tabLst>
            </a:pP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Iau</a:t>
            </a:r>
            <a:r>
              <a:rPr sz="16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toate</a:t>
            </a:r>
            <a:r>
              <a:rPr sz="16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numerele</a:t>
            </a:r>
            <a:r>
              <a:rPr sz="16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de</a:t>
            </a:r>
            <a:r>
              <a:rPr sz="16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la</a:t>
            </a:r>
            <a:r>
              <a:rPr sz="16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1</a:t>
            </a:r>
            <a:r>
              <a:rPr sz="16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la</a:t>
            </a:r>
            <a:r>
              <a:rPr sz="16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max</a:t>
            </a:r>
            <a:r>
              <a:rPr lang="ro-MD" sz="1600" dirty="0">
                <a:solidFill>
                  <a:srgbClr val="1C1C1B"/>
                </a:solidFill>
                <a:latin typeface="Palatino Linotype"/>
                <a:cs typeface="Palatino Linotype"/>
              </a:rPr>
              <a:t>,</a:t>
            </a:r>
            <a:r>
              <a:rPr sz="16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le</a:t>
            </a:r>
            <a:r>
              <a:rPr sz="16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 err="1">
                <a:solidFill>
                  <a:srgbClr val="1C1C1B"/>
                </a:solidFill>
                <a:latin typeface="Palatino Linotype"/>
                <a:cs typeface="Palatino Linotype"/>
              </a:rPr>
              <a:t>calculez</a:t>
            </a:r>
            <a:r>
              <a:rPr sz="16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p</a:t>
            </a:r>
            <a:r>
              <a:rPr lang="ro-MD" sz="1600" dirty="0">
                <a:solidFill>
                  <a:srgbClr val="1C1C1B"/>
                </a:solidFill>
                <a:latin typeface="Palatino Linotype"/>
                <a:cs typeface="Palatino Linotype"/>
              </a:rPr>
              <a:t>ă</a:t>
            </a:r>
            <a:r>
              <a:rPr sz="1600" dirty="0" err="1">
                <a:solidFill>
                  <a:srgbClr val="1C1C1B"/>
                </a:solidFill>
                <a:latin typeface="Palatino Linotype"/>
                <a:cs typeface="Palatino Linotype"/>
              </a:rPr>
              <a:t>tratul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,</a:t>
            </a:r>
            <a:r>
              <a:rPr sz="1600" spc="-5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apoi</a:t>
            </a:r>
            <a:r>
              <a:rPr sz="16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iau</a:t>
            </a:r>
            <a:r>
              <a:rPr sz="16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toate</a:t>
            </a:r>
            <a:r>
              <a:rPr sz="16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perechile</a:t>
            </a:r>
            <a:r>
              <a:rPr sz="16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de</a:t>
            </a:r>
            <a:r>
              <a:rPr sz="16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la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1</a:t>
            </a:r>
            <a:r>
              <a:rPr sz="16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la</a:t>
            </a:r>
            <a:r>
              <a:rPr sz="16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n</a:t>
            </a:r>
            <a:r>
              <a:rPr lang="ro-MD" sz="16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,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le</a:t>
            </a:r>
            <a:r>
              <a:rPr sz="16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fac</a:t>
            </a:r>
            <a:r>
              <a:rPr sz="16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 err="1">
                <a:solidFill>
                  <a:srgbClr val="1C1C1B"/>
                </a:solidFill>
                <a:latin typeface="Palatino Linotype"/>
                <a:cs typeface="Palatino Linotype"/>
              </a:rPr>
              <a:t>suma</a:t>
            </a:r>
            <a:r>
              <a:rPr sz="16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lang="ro-MD" sz="16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ș</a:t>
            </a:r>
            <a:r>
              <a:rPr sz="1600" dirty="0" err="1">
                <a:solidFill>
                  <a:srgbClr val="1C1C1B"/>
                </a:solidFill>
                <a:latin typeface="Palatino Linotype"/>
                <a:cs typeface="Palatino Linotype"/>
              </a:rPr>
              <a:t>i</a:t>
            </a:r>
            <a:r>
              <a:rPr sz="16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spc="-60" dirty="0">
                <a:solidFill>
                  <a:srgbClr val="1C1C1B"/>
                </a:solidFill>
                <a:latin typeface="Palatino Linotype"/>
                <a:cs typeface="Palatino Linotype"/>
              </a:rPr>
              <a:t>v</a:t>
            </a:r>
            <a:r>
              <a:rPr lang="ro-MD" sz="1600" spc="-60" dirty="0">
                <a:solidFill>
                  <a:srgbClr val="1C1C1B"/>
                </a:solidFill>
                <a:latin typeface="Palatino Linotype"/>
                <a:cs typeface="Palatino Linotype"/>
              </a:rPr>
              <a:t>ă</a:t>
            </a:r>
            <a:r>
              <a:rPr sz="1600" spc="-60" dirty="0">
                <a:solidFill>
                  <a:srgbClr val="1C1C1B"/>
                </a:solidFill>
                <a:latin typeface="Palatino Linotype"/>
                <a:cs typeface="Palatino Linotype"/>
              </a:rPr>
              <a:t>d</a:t>
            </a:r>
            <a:r>
              <a:rPr sz="16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 err="1">
                <a:solidFill>
                  <a:srgbClr val="1C1C1B"/>
                </a:solidFill>
                <a:latin typeface="Palatino Linotype"/>
                <a:cs typeface="Palatino Linotype"/>
              </a:rPr>
              <a:t>dac</a:t>
            </a:r>
            <a:r>
              <a:rPr lang="ro-MD" sz="1600" dirty="0">
                <a:solidFill>
                  <a:srgbClr val="1C1C1B"/>
                </a:solidFill>
                <a:latin typeface="Palatino Linotype"/>
                <a:cs typeface="Palatino Linotype"/>
              </a:rPr>
              <a:t>ă</a:t>
            </a:r>
            <a:r>
              <a:rPr sz="16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d</a:t>
            </a:r>
            <a:r>
              <a:rPr lang="ro-MD" sz="16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ă</a:t>
            </a:r>
            <a:r>
              <a:rPr sz="16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ﬁx</a:t>
            </a:r>
            <a:r>
              <a:rPr sz="16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p</a:t>
            </a:r>
            <a:r>
              <a:rPr lang="ro-MD" sz="1600" dirty="0">
                <a:solidFill>
                  <a:srgbClr val="1C1C1B"/>
                </a:solidFill>
                <a:latin typeface="Palatino Linotype"/>
                <a:cs typeface="Palatino Linotype"/>
              </a:rPr>
              <a:t>ă</a:t>
            </a:r>
            <a:r>
              <a:rPr sz="1600" dirty="0" err="1">
                <a:solidFill>
                  <a:srgbClr val="1C1C1B"/>
                </a:solidFill>
                <a:latin typeface="Palatino Linotype"/>
                <a:cs typeface="Palatino Linotype"/>
              </a:rPr>
              <a:t>tratul</a:t>
            </a:r>
            <a:r>
              <a:rPr sz="16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la</a:t>
            </a:r>
            <a:r>
              <a:rPr sz="16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care</a:t>
            </a:r>
            <a:r>
              <a:rPr sz="16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sunt</a:t>
            </a:r>
            <a:endParaRPr sz="1600" dirty="0">
              <a:latin typeface="Palatino Linotype"/>
              <a:cs typeface="Palatino Linotype"/>
            </a:endParaRPr>
          </a:p>
          <a:p>
            <a:pPr marL="1278255" lvl="2" indent="-351790">
              <a:lnSpc>
                <a:spcPct val="100000"/>
              </a:lnSpc>
              <a:spcBef>
                <a:spcPts val="254"/>
              </a:spcBef>
              <a:buClr>
                <a:srgbClr val="C0B5BB"/>
              </a:buClr>
              <a:buFont typeface="Arial"/>
              <a:buChar char="○"/>
              <a:tabLst>
                <a:tab pos="1278255" algn="l"/>
                <a:tab pos="1278890" algn="l"/>
              </a:tabLst>
            </a:pPr>
            <a:r>
              <a:rPr sz="16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Nota</a:t>
            </a:r>
            <a:r>
              <a:rPr sz="1600" spc="-7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2,</a:t>
            </a:r>
            <a:endParaRPr sz="1600" dirty="0">
              <a:latin typeface="Palatino Linotype"/>
              <a:cs typeface="Palatino Linotype"/>
            </a:endParaRPr>
          </a:p>
          <a:p>
            <a:pPr marL="1278255" lvl="2" indent="-351790">
              <a:lnSpc>
                <a:spcPct val="100000"/>
              </a:lnSpc>
              <a:spcBef>
                <a:spcPts val="254"/>
              </a:spcBef>
              <a:buClr>
                <a:srgbClr val="C0B5BB"/>
              </a:buClr>
              <a:buFont typeface="Arial"/>
              <a:buChar char="○"/>
              <a:tabLst>
                <a:tab pos="1278255" algn="l"/>
                <a:tab pos="1278890" algn="l"/>
              </a:tabLst>
            </a:pPr>
            <a:r>
              <a:rPr sz="1600" dirty="0" err="1">
                <a:solidFill>
                  <a:srgbClr val="1C1C1B"/>
                </a:solidFill>
                <a:latin typeface="Palatino Linotype"/>
                <a:cs typeface="Palatino Linotype"/>
              </a:rPr>
              <a:t>Dac</a:t>
            </a:r>
            <a:r>
              <a:rPr lang="ro-MD" sz="1600" dirty="0">
                <a:solidFill>
                  <a:srgbClr val="1C1C1B"/>
                </a:solidFill>
                <a:latin typeface="Palatino Linotype"/>
                <a:cs typeface="Palatino Linotype"/>
              </a:rPr>
              <a:t>ă</a:t>
            </a:r>
            <a:r>
              <a:rPr sz="16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spc="-25" dirty="0" err="1">
                <a:solidFill>
                  <a:srgbClr val="1C1C1B"/>
                </a:solidFill>
                <a:latin typeface="Palatino Linotype"/>
                <a:cs typeface="Palatino Linotype"/>
              </a:rPr>
              <a:t>adaug</a:t>
            </a:r>
            <a:r>
              <a:rPr sz="16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lang="ro-MD" sz="16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ș</a:t>
            </a:r>
            <a:r>
              <a:rPr sz="1600" dirty="0" err="1">
                <a:solidFill>
                  <a:srgbClr val="1C1C1B"/>
                </a:solidFill>
                <a:latin typeface="Palatino Linotype"/>
                <a:cs typeface="Palatino Linotype"/>
              </a:rPr>
              <a:t>i</a:t>
            </a:r>
            <a:r>
              <a:rPr sz="16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complexitate</a:t>
            </a:r>
            <a:r>
              <a:rPr sz="16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corect</a:t>
            </a:r>
            <a:r>
              <a:rPr sz="16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??</a:t>
            </a:r>
            <a:endParaRPr sz="1600" dirty="0">
              <a:latin typeface="Palatino Linotype"/>
              <a:cs typeface="Palatino Linotype"/>
            </a:endParaRPr>
          </a:p>
          <a:p>
            <a:pPr marL="1384300">
              <a:lnSpc>
                <a:spcPct val="100000"/>
              </a:lnSpc>
              <a:spcBef>
                <a:spcPts val="254"/>
              </a:spcBef>
              <a:tabLst>
                <a:tab pos="1735455" algn="l"/>
              </a:tabLst>
            </a:pPr>
            <a:r>
              <a:rPr sz="1600" spc="-50" dirty="0">
                <a:solidFill>
                  <a:srgbClr val="1C1C1B"/>
                </a:solidFill>
                <a:latin typeface="Times New Roman"/>
                <a:cs typeface="Times New Roman"/>
              </a:rPr>
              <a:t>□</a:t>
            </a:r>
            <a:r>
              <a:rPr sz="1600" dirty="0">
                <a:solidFill>
                  <a:srgbClr val="1C1C1B"/>
                </a:solidFill>
                <a:latin typeface="Times New Roman"/>
                <a:cs typeface="Times New Roman"/>
              </a:rPr>
              <a:t>	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O(n^2*max)</a:t>
            </a:r>
            <a:r>
              <a:rPr sz="1600" spc="-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spc="75" dirty="0">
                <a:solidFill>
                  <a:srgbClr val="1C1C1B"/>
                </a:solidFill>
                <a:latin typeface="Palatino Linotype"/>
                <a:cs typeface="Palatino Linotype"/>
              </a:rPr>
              <a:t>-</a:t>
            </a:r>
            <a:r>
              <a:rPr sz="1600" spc="120" dirty="0">
                <a:solidFill>
                  <a:srgbClr val="1C1C1B"/>
                </a:solidFill>
                <a:latin typeface="Palatino Linotype"/>
                <a:cs typeface="Palatino Linotype"/>
              </a:rPr>
              <a:t>&gt;</a:t>
            </a:r>
            <a:r>
              <a:rPr sz="1600" spc="4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nota</a:t>
            </a:r>
            <a:r>
              <a:rPr sz="1600" spc="4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spc="-50" dirty="0">
                <a:solidFill>
                  <a:srgbClr val="1C1C1B"/>
                </a:solidFill>
                <a:latin typeface="Palatino Linotype"/>
                <a:cs typeface="Palatino Linotype"/>
              </a:rPr>
              <a:t>3</a:t>
            </a:r>
            <a:endParaRPr sz="1600" dirty="0">
              <a:latin typeface="Palatino Linotype"/>
              <a:cs typeface="Palatino Linotype"/>
            </a:endParaRPr>
          </a:p>
          <a:p>
            <a:pPr marL="821055" lvl="1" indent="-352425">
              <a:lnSpc>
                <a:spcPct val="100000"/>
              </a:lnSpc>
              <a:spcBef>
                <a:spcPts val="254"/>
              </a:spcBef>
              <a:buClr>
                <a:srgbClr val="C0B5BB"/>
              </a:buClr>
              <a:buFont typeface="Times New Roman"/>
              <a:buChar char="□"/>
              <a:tabLst>
                <a:tab pos="821055" algn="l"/>
                <a:tab pos="821690" algn="l"/>
              </a:tabLst>
            </a:pP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Iau</a:t>
            </a:r>
            <a:r>
              <a:rPr sz="16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toate</a:t>
            </a:r>
            <a:r>
              <a:rPr sz="16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numere</a:t>
            </a:r>
            <a:r>
              <a:rPr sz="16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de</a:t>
            </a:r>
            <a:r>
              <a:rPr sz="16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la</a:t>
            </a:r>
            <a:r>
              <a:rPr sz="16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1</a:t>
            </a:r>
            <a:r>
              <a:rPr sz="16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la</a:t>
            </a:r>
            <a:r>
              <a:rPr sz="16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sqrt</a:t>
            </a:r>
            <a:r>
              <a:rPr sz="16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max</a:t>
            </a:r>
            <a:r>
              <a:rPr sz="1600" spc="-5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spc="114" dirty="0">
                <a:solidFill>
                  <a:srgbClr val="1C1C1B"/>
                </a:solidFill>
                <a:latin typeface="Palatino Linotype"/>
                <a:cs typeface="Palatino Linotype"/>
              </a:rPr>
              <a:t>*</a:t>
            </a:r>
            <a:r>
              <a:rPr sz="1600" spc="-5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2</a:t>
            </a:r>
            <a:r>
              <a:rPr sz="1600" spc="-5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…..</a:t>
            </a:r>
            <a:r>
              <a:rPr sz="1600" spc="-5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si</a:t>
            </a:r>
            <a:r>
              <a:rPr sz="16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la</a:t>
            </a:r>
            <a:r>
              <a:rPr sz="16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fel</a:t>
            </a:r>
            <a:r>
              <a:rPr sz="1600" spc="-5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spc="75" dirty="0">
                <a:solidFill>
                  <a:srgbClr val="1C1C1B"/>
                </a:solidFill>
                <a:latin typeface="Palatino Linotype"/>
                <a:cs typeface="Palatino Linotype"/>
              </a:rPr>
              <a:t>-</a:t>
            </a:r>
            <a:r>
              <a:rPr sz="1600" spc="120" dirty="0">
                <a:solidFill>
                  <a:srgbClr val="1C1C1B"/>
                </a:solidFill>
                <a:latin typeface="Palatino Linotype"/>
                <a:cs typeface="Palatino Linotype"/>
              </a:rPr>
              <a:t>&gt;</a:t>
            </a:r>
            <a:r>
              <a:rPr sz="16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nota</a:t>
            </a:r>
            <a:r>
              <a:rPr sz="1600" spc="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3,</a:t>
            </a:r>
            <a:r>
              <a:rPr sz="1600" spc="-5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respectiv</a:t>
            </a:r>
            <a:r>
              <a:rPr sz="1600" spc="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spc="-50" dirty="0">
                <a:solidFill>
                  <a:srgbClr val="1C1C1B"/>
                </a:solidFill>
                <a:latin typeface="Palatino Linotype"/>
                <a:cs typeface="Palatino Linotype"/>
              </a:rPr>
              <a:t>4</a:t>
            </a:r>
            <a:endParaRPr sz="1600" dirty="0">
              <a:latin typeface="Palatino Linotype"/>
              <a:cs typeface="Palatino Linotype"/>
            </a:endParaRPr>
          </a:p>
          <a:p>
            <a:pPr marL="1735455" indent="-351790">
              <a:lnSpc>
                <a:spcPct val="100000"/>
              </a:lnSpc>
              <a:spcBef>
                <a:spcPts val="254"/>
              </a:spcBef>
              <a:buFont typeface="Times New Roman"/>
              <a:buChar char="□"/>
              <a:tabLst>
                <a:tab pos="1735455" algn="l"/>
                <a:tab pos="1736089" algn="l"/>
              </a:tabLst>
            </a:pP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O(n^2*</a:t>
            </a:r>
            <a:r>
              <a:rPr sz="16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sqrt(max)</a:t>
            </a:r>
            <a:endParaRPr sz="1600" dirty="0">
              <a:latin typeface="Palatino Linotype"/>
              <a:cs typeface="Palatino Linotype"/>
            </a:endParaRPr>
          </a:p>
          <a:p>
            <a:pPr marL="821055" marR="24130" indent="-351790">
              <a:lnSpc>
                <a:spcPct val="113300"/>
              </a:lnSpc>
              <a:buClr>
                <a:srgbClr val="C0B5BB"/>
              </a:buClr>
              <a:buFont typeface="Times New Roman"/>
              <a:buChar char="□"/>
              <a:tabLst>
                <a:tab pos="821055" algn="l"/>
                <a:tab pos="821690" algn="l"/>
              </a:tabLst>
            </a:pP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Iau toate perechile</a:t>
            </a:r>
            <a:r>
              <a:rPr sz="16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de </a:t>
            </a:r>
            <a:r>
              <a:rPr sz="1600" dirty="0" err="1">
                <a:solidFill>
                  <a:srgbClr val="1C1C1B"/>
                </a:solidFill>
                <a:latin typeface="Palatino Linotype"/>
                <a:cs typeface="Palatino Linotype"/>
              </a:rPr>
              <a:t>numere</a:t>
            </a:r>
            <a:r>
              <a:rPr lang="ro-MD" sz="1600" dirty="0">
                <a:solidFill>
                  <a:srgbClr val="1C1C1B"/>
                </a:solidFill>
                <a:latin typeface="Palatino Linotype"/>
                <a:cs typeface="Palatino Linotype"/>
              </a:rPr>
              <a:t>,</a:t>
            </a:r>
            <a:r>
              <a:rPr sz="16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le fac</a:t>
            </a:r>
            <a:r>
              <a:rPr sz="16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 err="1">
                <a:solidFill>
                  <a:srgbClr val="1C1C1B"/>
                </a:solidFill>
                <a:latin typeface="Palatino Linotype"/>
                <a:cs typeface="Palatino Linotype"/>
              </a:rPr>
              <a:t>suma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lang="ro-MD" sz="1600" dirty="0">
                <a:solidFill>
                  <a:srgbClr val="1C1C1B"/>
                </a:solidFill>
                <a:latin typeface="Palatino Linotype"/>
                <a:cs typeface="Palatino Linotype"/>
              </a:rPr>
              <a:t>ș</a:t>
            </a:r>
            <a:r>
              <a:rPr sz="1600" dirty="0" err="1">
                <a:solidFill>
                  <a:srgbClr val="1C1C1B"/>
                </a:solidFill>
                <a:latin typeface="Palatino Linotype"/>
                <a:cs typeface="Palatino Linotype"/>
              </a:rPr>
              <a:t>i</a:t>
            </a:r>
            <a:r>
              <a:rPr sz="16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spc="-60" dirty="0">
                <a:solidFill>
                  <a:srgbClr val="1C1C1B"/>
                </a:solidFill>
                <a:latin typeface="Palatino Linotype"/>
                <a:cs typeface="Palatino Linotype"/>
              </a:rPr>
              <a:t>v</a:t>
            </a:r>
            <a:r>
              <a:rPr lang="ro-MD" sz="1600" spc="-60" dirty="0">
                <a:solidFill>
                  <a:srgbClr val="1C1C1B"/>
                </a:solidFill>
                <a:latin typeface="Palatino Linotype"/>
                <a:cs typeface="Palatino Linotype"/>
              </a:rPr>
              <a:t>ă</a:t>
            </a:r>
            <a:r>
              <a:rPr sz="1600" spc="-60" dirty="0">
                <a:solidFill>
                  <a:srgbClr val="1C1C1B"/>
                </a:solidFill>
                <a:latin typeface="Palatino Linotype"/>
                <a:cs typeface="Palatino Linotype"/>
              </a:rPr>
              <a:t>d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 err="1">
                <a:solidFill>
                  <a:srgbClr val="1C1C1B"/>
                </a:solidFill>
                <a:latin typeface="Palatino Linotype"/>
                <a:cs typeface="Palatino Linotype"/>
              </a:rPr>
              <a:t>dac</a:t>
            </a:r>
            <a:r>
              <a:rPr lang="ro-MD" sz="1600" dirty="0">
                <a:solidFill>
                  <a:srgbClr val="1C1C1B"/>
                </a:solidFill>
                <a:latin typeface="Palatino Linotype"/>
                <a:cs typeface="Palatino Linotype"/>
              </a:rPr>
              <a:t>ă</a:t>
            </a:r>
            <a:r>
              <a:rPr sz="16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rezultatul e</a:t>
            </a:r>
            <a:r>
              <a:rPr sz="16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un p</a:t>
            </a:r>
            <a:r>
              <a:rPr lang="ro-MD" sz="1600" dirty="0">
                <a:solidFill>
                  <a:srgbClr val="1C1C1B"/>
                </a:solidFill>
                <a:latin typeface="Palatino Linotype"/>
                <a:cs typeface="Palatino Linotype"/>
              </a:rPr>
              <a:t>ă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trat</a:t>
            </a:r>
            <a:r>
              <a:rPr sz="16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perfect </a:t>
            </a:r>
            <a:r>
              <a:rPr lang="ro-MD" sz="16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î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n</a:t>
            </a:r>
            <a:r>
              <a:rPr sz="1600" spc="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O(1)</a:t>
            </a:r>
            <a:r>
              <a:rPr sz="1600" spc="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(gen</a:t>
            </a:r>
            <a:r>
              <a:rPr sz="1600" spc="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sqrt(x)</a:t>
            </a:r>
            <a:r>
              <a:rPr sz="1600" spc="-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spc="114" dirty="0">
                <a:solidFill>
                  <a:srgbClr val="1C1C1B"/>
                </a:solidFill>
                <a:latin typeface="Palatino Linotype"/>
                <a:cs typeface="Palatino Linotype"/>
              </a:rPr>
              <a:t>*</a:t>
            </a:r>
            <a:r>
              <a:rPr sz="1600" spc="-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sqrt(x)</a:t>
            </a:r>
            <a:r>
              <a:rPr sz="1600" spc="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==</a:t>
            </a:r>
            <a:r>
              <a:rPr sz="1600" spc="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x)...</a:t>
            </a:r>
            <a:r>
              <a:rPr sz="1600" spc="-10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spc="55" dirty="0">
                <a:solidFill>
                  <a:srgbClr val="1C1C1B"/>
                </a:solidFill>
                <a:latin typeface="Palatino Linotype"/>
                <a:cs typeface="Palatino Linotype"/>
              </a:rPr>
              <a:t>-</a:t>
            </a:r>
            <a:r>
              <a:rPr sz="1600" spc="85" dirty="0">
                <a:solidFill>
                  <a:srgbClr val="1C1C1B"/>
                </a:solidFill>
                <a:latin typeface="Palatino Linotype"/>
                <a:cs typeface="Palatino Linotype"/>
              </a:rPr>
              <a:t>&gt;5</a:t>
            </a:r>
            <a:r>
              <a:rPr sz="1600" spc="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cu</a:t>
            </a:r>
            <a:r>
              <a:rPr sz="1600" spc="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complexitate</a:t>
            </a:r>
            <a:r>
              <a:rPr sz="1600" spc="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O(n^2)</a:t>
            </a:r>
            <a:r>
              <a:rPr sz="1600" spc="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spc="-50" dirty="0">
                <a:solidFill>
                  <a:srgbClr val="1C1C1B"/>
                </a:solidFill>
                <a:latin typeface="Palatino Linotype"/>
                <a:cs typeface="Palatino Linotype"/>
              </a:rPr>
              <a:t>7</a:t>
            </a:r>
            <a:endParaRPr sz="1600" dirty="0">
              <a:latin typeface="Palatino Linotype"/>
              <a:cs typeface="Palatino Linotype"/>
            </a:endParaRPr>
          </a:p>
          <a:p>
            <a:pPr marL="821055" marR="69850" indent="-351790">
              <a:lnSpc>
                <a:spcPct val="113300"/>
              </a:lnSpc>
              <a:buClr>
                <a:srgbClr val="C0B5BB"/>
              </a:buClr>
              <a:buFont typeface="Times New Roman"/>
              <a:buChar char="□"/>
              <a:tabLst>
                <a:tab pos="821055" algn="l"/>
                <a:tab pos="821690" algn="l"/>
              </a:tabLst>
            </a:pP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Iau</a:t>
            </a:r>
            <a:r>
              <a:rPr sz="1600" spc="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toate</a:t>
            </a:r>
            <a:r>
              <a:rPr sz="1600" spc="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 err="1">
                <a:solidFill>
                  <a:srgbClr val="1C1C1B"/>
                </a:solidFill>
                <a:latin typeface="Palatino Linotype"/>
                <a:cs typeface="Palatino Linotype"/>
              </a:rPr>
              <a:t>numerele</a:t>
            </a:r>
            <a:r>
              <a:rPr sz="1600" spc="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lang="ro-MD" sz="1600" spc="35" dirty="0">
                <a:solidFill>
                  <a:srgbClr val="1C1C1B"/>
                </a:solidFill>
                <a:latin typeface="Palatino Linotype"/>
                <a:cs typeface="Palatino Linotype"/>
              </a:rPr>
              <a:t>ș</a:t>
            </a:r>
            <a:r>
              <a:rPr sz="1600" dirty="0" err="1">
                <a:solidFill>
                  <a:srgbClr val="1C1C1B"/>
                </a:solidFill>
                <a:latin typeface="Palatino Linotype"/>
                <a:cs typeface="Palatino Linotype"/>
              </a:rPr>
              <a:t>i</a:t>
            </a:r>
            <a:r>
              <a:rPr sz="1600" spc="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 err="1">
                <a:solidFill>
                  <a:srgbClr val="1C1C1B"/>
                </a:solidFill>
                <a:latin typeface="Palatino Linotype"/>
                <a:cs typeface="Palatino Linotype"/>
              </a:rPr>
              <a:t>toate</a:t>
            </a:r>
            <a:r>
              <a:rPr sz="1600" spc="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p</a:t>
            </a:r>
            <a:r>
              <a:rPr lang="ro-MD" sz="1600" dirty="0">
                <a:solidFill>
                  <a:srgbClr val="1C1C1B"/>
                </a:solidFill>
                <a:latin typeface="Palatino Linotype"/>
                <a:cs typeface="Palatino Linotype"/>
              </a:rPr>
              <a:t>ă</a:t>
            </a:r>
            <a:r>
              <a:rPr sz="1600" dirty="0" err="1">
                <a:solidFill>
                  <a:srgbClr val="1C1C1B"/>
                </a:solidFill>
                <a:latin typeface="Palatino Linotype"/>
                <a:cs typeface="Palatino Linotype"/>
              </a:rPr>
              <a:t>tratele</a:t>
            </a:r>
            <a:r>
              <a:rPr sz="1600" spc="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&lt;=</a:t>
            </a:r>
            <a:r>
              <a:rPr sz="1600" spc="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max1</a:t>
            </a:r>
            <a:r>
              <a:rPr sz="1600" spc="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+</a:t>
            </a:r>
            <a:r>
              <a:rPr sz="1600" spc="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max2</a:t>
            </a:r>
            <a:r>
              <a:rPr sz="1600" spc="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lang="ro-MD" sz="1600" spc="30" dirty="0">
                <a:solidFill>
                  <a:srgbClr val="1C1C1B"/>
                </a:solidFill>
                <a:latin typeface="Palatino Linotype"/>
                <a:cs typeface="Palatino Linotype"/>
              </a:rPr>
              <a:t>ș</a:t>
            </a:r>
            <a:r>
              <a:rPr sz="1600" dirty="0" err="1">
                <a:solidFill>
                  <a:srgbClr val="1C1C1B"/>
                </a:solidFill>
                <a:latin typeface="Palatino Linotype"/>
                <a:cs typeface="Palatino Linotype"/>
              </a:rPr>
              <a:t>i</a:t>
            </a:r>
            <a:r>
              <a:rPr sz="1600" spc="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spc="-60" dirty="0">
                <a:solidFill>
                  <a:srgbClr val="1C1C1B"/>
                </a:solidFill>
                <a:latin typeface="Palatino Linotype"/>
                <a:cs typeface="Palatino Linotype"/>
              </a:rPr>
              <a:t>v</a:t>
            </a:r>
            <a:r>
              <a:rPr lang="ro-MD" sz="1600" spc="-60" dirty="0">
                <a:solidFill>
                  <a:srgbClr val="1C1C1B"/>
                </a:solidFill>
                <a:latin typeface="Palatino Linotype"/>
                <a:cs typeface="Palatino Linotype"/>
              </a:rPr>
              <a:t>ă</a:t>
            </a:r>
            <a:r>
              <a:rPr sz="1600" spc="-60" dirty="0">
                <a:solidFill>
                  <a:srgbClr val="1C1C1B"/>
                </a:solidFill>
                <a:latin typeface="Palatino Linotype"/>
                <a:cs typeface="Palatino Linotype"/>
              </a:rPr>
              <a:t>d</a:t>
            </a:r>
            <a:r>
              <a:rPr sz="1600" spc="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 err="1">
                <a:solidFill>
                  <a:srgbClr val="1C1C1B"/>
                </a:solidFill>
                <a:latin typeface="Palatino Linotype"/>
                <a:cs typeface="Palatino Linotype"/>
              </a:rPr>
              <a:t>dac</a:t>
            </a:r>
            <a:r>
              <a:rPr lang="ro-MD" sz="1600" dirty="0">
                <a:solidFill>
                  <a:srgbClr val="1C1C1B"/>
                </a:solidFill>
                <a:latin typeface="Palatino Linotype"/>
                <a:cs typeface="Palatino Linotype"/>
              </a:rPr>
              <a:t>ă</a:t>
            </a:r>
            <a:r>
              <a:rPr sz="1600" spc="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 err="1">
                <a:solidFill>
                  <a:srgbClr val="1C1C1B"/>
                </a:solidFill>
                <a:latin typeface="Palatino Linotype"/>
                <a:cs typeface="Palatino Linotype"/>
              </a:rPr>
              <a:t>Patrat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-</a:t>
            </a:r>
            <a:r>
              <a:rPr sz="1600" spc="50" dirty="0">
                <a:solidFill>
                  <a:srgbClr val="1C1C1B"/>
                </a:solidFill>
                <a:latin typeface="Palatino Linotype"/>
                <a:cs typeface="Palatino Linotype"/>
              </a:rPr>
              <a:t>nr</a:t>
            </a:r>
            <a:r>
              <a:rPr sz="1600" spc="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exist</a:t>
            </a:r>
            <a:r>
              <a:rPr lang="ro-MD" sz="16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ă</a:t>
            </a:r>
            <a:r>
              <a:rPr sz="16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lang="ro-MD" sz="16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î</a:t>
            </a:r>
            <a:r>
              <a:rPr sz="1600" dirty="0" err="1">
                <a:solidFill>
                  <a:srgbClr val="1C1C1B"/>
                </a:solidFill>
                <a:latin typeface="Palatino Linotype"/>
                <a:cs typeface="Palatino Linotype"/>
              </a:rPr>
              <a:t>ntre</a:t>
            </a:r>
            <a:r>
              <a:rPr sz="1600" spc="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numerele</a:t>
            </a:r>
            <a:r>
              <a:rPr sz="1600" spc="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mele</a:t>
            </a:r>
            <a:r>
              <a:rPr sz="1600" spc="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cu</a:t>
            </a:r>
            <a:r>
              <a:rPr sz="1600" spc="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hash</a:t>
            </a:r>
            <a:r>
              <a:rPr lang="ro-MD" sz="1600" dirty="0">
                <a:solidFill>
                  <a:srgbClr val="1C1C1B"/>
                </a:solidFill>
                <a:latin typeface="Palatino Linotype"/>
                <a:cs typeface="Palatino Linotype"/>
              </a:rPr>
              <a:t>-</a:t>
            </a:r>
            <a:r>
              <a:rPr sz="1600" dirty="0" err="1">
                <a:solidFill>
                  <a:srgbClr val="1C1C1B"/>
                </a:solidFill>
                <a:latin typeface="Palatino Linotype"/>
                <a:cs typeface="Palatino Linotype"/>
              </a:rPr>
              <a:t>uri</a:t>
            </a:r>
            <a:r>
              <a:rPr sz="1600" spc="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O(n*sqrt(x))</a:t>
            </a:r>
            <a:r>
              <a:rPr sz="1600" spc="-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spc="55" dirty="0">
                <a:solidFill>
                  <a:srgbClr val="1C1C1B"/>
                </a:solidFill>
                <a:latin typeface="Palatino Linotype"/>
                <a:cs typeface="Palatino Linotype"/>
              </a:rPr>
              <a:t>-</a:t>
            </a:r>
            <a:r>
              <a:rPr sz="1600" spc="85" dirty="0">
                <a:solidFill>
                  <a:srgbClr val="1C1C1B"/>
                </a:solidFill>
                <a:latin typeface="Palatino Linotype"/>
                <a:cs typeface="Palatino Linotype"/>
              </a:rPr>
              <a:t>&gt;5</a:t>
            </a:r>
            <a:r>
              <a:rPr sz="1600" spc="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cu</a:t>
            </a:r>
            <a:r>
              <a:rPr sz="1600" spc="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complexitate</a:t>
            </a:r>
            <a:r>
              <a:rPr sz="1600" spc="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dirty="0">
                <a:solidFill>
                  <a:srgbClr val="1C1C1B"/>
                </a:solidFill>
                <a:latin typeface="Palatino Linotype"/>
                <a:cs typeface="Palatino Linotype"/>
              </a:rPr>
              <a:t>O(n*sqrt(max))</a:t>
            </a:r>
            <a:r>
              <a:rPr sz="1600" spc="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spc="-50" dirty="0">
                <a:solidFill>
                  <a:srgbClr val="1C1C1B"/>
                </a:solidFill>
                <a:latin typeface="Palatino Linotype"/>
                <a:cs typeface="Palatino Linotype"/>
              </a:rPr>
              <a:t>7</a:t>
            </a:r>
            <a:endParaRPr sz="1600" dirty="0">
              <a:latin typeface="Palatino Linotype"/>
              <a:cs typeface="Palatino Linotype"/>
            </a:endParaRPr>
          </a:p>
          <a:p>
            <a:pPr marL="821055" indent="-352425">
              <a:lnSpc>
                <a:spcPct val="100000"/>
              </a:lnSpc>
              <a:spcBef>
                <a:spcPts val="250"/>
              </a:spcBef>
              <a:buClr>
                <a:srgbClr val="C0B5BB"/>
              </a:buClr>
              <a:buFont typeface="Times New Roman"/>
              <a:buChar char="□"/>
              <a:tabLst>
                <a:tab pos="821055" algn="l"/>
                <a:tab pos="821690" algn="l"/>
              </a:tabLst>
            </a:pPr>
            <a:r>
              <a:rPr lang="ro-MD" sz="1600" dirty="0">
                <a:solidFill>
                  <a:srgbClr val="1C1C1B"/>
                </a:solidFill>
                <a:latin typeface="Palatino Linotype"/>
                <a:cs typeface="Palatino Linotype"/>
              </a:rPr>
              <a:t>Î</a:t>
            </a:r>
            <a:r>
              <a:rPr sz="1600" dirty="0" err="1">
                <a:solidFill>
                  <a:srgbClr val="1C1C1B"/>
                </a:solidFill>
                <a:latin typeface="Palatino Linotype"/>
                <a:cs typeface="Palatino Linotype"/>
              </a:rPr>
              <a:t>mpreun</a:t>
            </a:r>
            <a:r>
              <a:rPr lang="ro-MD" sz="1600" dirty="0">
                <a:solidFill>
                  <a:srgbClr val="1C1C1B"/>
                </a:solidFill>
                <a:latin typeface="Palatino Linotype"/>
                <a:cs typeface="Palatino Linotype"/>
              </a:rPr>
              <a:t>ă</a:t>
            </a:r>
            <a:r>
              <a:rPr sz="1600" spc="-9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6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10…</a:t>
            </a:r>
            <a:endParaRPr sz="1600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45" dirty="0"/>
              <a:t>Trie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2655" y="892921"/>
            <a:ext cx="7287259" cy="3311803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371475" indent="-359410">
              <a:lnSpc>
                <a:spcPct val="100000"/>
              </a:lnSpc>
              <a:spcBef>
                <a:spcPts val="384"/>
              </a:spcBef>
              <a:buClr>
                <a:srgbClr val="C0B5BB"/>
              </a:buClr>
              <a:buFont typeface="Arial"/>
              <a:buChar char="○"/>
              <a:tabLst>
                <a:tab pos="371475" algn="l"/>
                <a:tab pos="372110" algn="l"/>
              </a:tabLst>
            </a:pPr>
            <a:r>
              <a:rPr sz="1700" spc="-100" dirty="0">
                <a:solidFill>
                  <a:srgbClr val="1C1C1B"/>
                </a:solidFill>
                <a:latin typeface="Palatino Linotype"/>
                <a:cs typeface="Palatino Linotype"/>
              </a:rPr>
              <a:t>Am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 mai multe</a:t>
            </a:r>
            <a:r>
              <a:rPr sz="17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cuvinte pe care</a:t>
            </a:r>
            <a:r>
              <a:rPr sz="17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le tin</a:t>
            </a:r>
            <a:r>
              <a:rPr sz="17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minte și apoi</a:t>
            </a:r>
            <a:r>
              <a:rPr sz="17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am întrebări</a:t>
            </a:r>
            <a:r>
              <a:rPr sz="1700" spc="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de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genul:</a:t>
            </a:r>
            <a:endParaRPr sz="1700" dirty="0">
              <a:latin typeface="Palatino Linotype"/>
              <a:cs typeface="Palatino Linotype"/>
            </a:endParaRPr>
          </a:p>
          <a:p>
            <a:pPr marL="828675" lvl="1" indent="-359410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Font typeface="Times New Roman"/>
              <a:buChar char="□"/>
              <a:tabLst>
                <a:tab pos="828675" algn="l"/>
                <a:tab pos="829310" algn="l"/>
              </a:tabLst>
            </a:pP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este</a:t>
            </a:r>
            <a:r>
              <a:rPr sz="17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cuvântul</a:t>
            </a:r>
            <a:r>
              <a:rPr sz="17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 err="1">
                <a:solidFill>
                  <a:srgbClr val="1C1C1B"/>
                </a:solidFill>
                <a:latin typeface="Palatino Linotype"/>
                <a:cs typeface="Palatino Linotype"/>
              </a:rPr>
              <a:t>dat</a:t>
            </a:r>
            <a:r>
              <a:rPr sz="17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lang="ro-MD" sz="17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î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n</a:t>
            </a:r>
            <a:r>
              <a:rPr sz="1700" spc="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 err="1">
                <a:solidFill>
                  <a:srgbClr val="1C1C1B"/>
                </a:solidFill>
                <a:latin typeface="Palatino Linotype"/>
                <a:cs typeface="Palatino Linotype"/>
              </a:rPr>
              <a:t>acea</a:t>
            </a:r>
            <a:r>
              <a:rPr sz="17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list</a:t>
            </a:r>
            <a:r>
              <a:rPr lang="ro-MD" sz="1700" dirty="0">
                <a:solidFill>
                  <a:srgbClr val="1C1C1B"/>
                </a:solidFill>
                <a:latin typeface="Palatino Linotype"/>
                <a:cs typeface="Palatino Linotype"/>
              </a:rPr>
              <a:t>ă</a:t>
            </a:r>
            <a:r>
              <a:rPr sz="17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sau</a:t>
            </a:r>
            <a:r>
              <a:rPr sz="1700" spc="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nu?</a:t>
            </a:r>
            <a:endParaRPr sz="1700" dirty="0">
              <a:latin typeface="Palatino Linotype"/>
              <a:cs typeface="Palatino Linotype"/>
            </a:endParaRPr>
          </a:p>
          <a:p>
            <a:pPr marL="371475" indent="-359410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Font typeface="Arial"/>
              <a:buChar char="○"/>
              <a:tabLst>
                <a:tab pos="371475" algn="l"/>
                <a:tab pos="372110" algn="l"/>
              </a:tabLst>
            </a:pPr>
            <a:r>
              <a:rPr sz="1700" spc="-75" dirty="0">
                <a:solidFill>
                  <a:srgbClr val="1C1C1B"/>
                </a:solidFill>
                <a:latin typeface="Palatino Linotype"/>
                <a:cs typeface="Palatino Linotype"/>
              </a:rPr>
              <a:t>Cum</a:t>
            </a:r>
            <a:r>
              <a:rPr sz="1700" spc="-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putem</a:t>
            </a:r>
            <a:r>
              <a:rPr sz="1700" spc="-4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rezolva?</a:t>
            </a:r>
            <a:endParaRPr sz="1700" dirty="0">
              <a:latin typeface="Palatino Linotype"/>
              <a:cs typeface="Palatino Linotype"/>
            </a:endParaRPr>
          </a:p>
          <a:p>
            <a:pPr marL="828675" lvl="1" indent="-359410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Font typeface="Times New Roman"/>
              <a:buChar char="□"/>
              <a:tabLst>
                <a:tab pos="828675" algn="l"/>
                <a:tab pos="829310" algn="l"/>
              </a:tabLst>
            </a:pP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Hash-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uri!</a:t>
            </a:r>
            <a:endParaRPr sz="1700" dirty="0">
              <a:latin typeface="Palatino Linotype"/>
              <a:cs typeface="Palatino Linotype"/>
            </a:endParaRPr>
          </a:p>
          <a:p>
            <a:pPr marL="828675" lvl="1" indent="-359410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Font typeface="Times New Roman"/>
              <a:buChar char="□"/>
              <a:tabLst>
                <a:tab pos="828675" algn="l"/>
                <a:tab pos="829310" algn="l"/>
              </a:tabLst>
            </a:pP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Cât</a:t>
            </a:r>
            <a:r>
              <a:rPr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mă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costă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un</a:t>
            </a:r>
            <a:r>
              <a:rPr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query?</a:t>
            </a:r>
            <a:endParaRPr sz="1700" dirty="0">
              <a:latin typeface="Palatino Linotype"/>
              <a:cs typeface="Palatino Linotype"/>
            </a:endParaRPr>
          </a:p>
          <a:p>
            <a:pPr marL="1285875" lvl="2" indent="-359410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Font typeface="Arial"/>
              <a:buChar char="○"/>
              <a:tabLst>
                <a:tab pos="1285875" algn="l"/>
                <a:tab pos="1286510" algn="l"/>
              </a:tabLst>
            </a:pP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O(l),</a:t>
            </a:r>
            <a:r>
              <a:rPr sz="1700" spc="-10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unde</a:t>
            </a:r>
            <a:r>
              <a:rPr sz="1700" spc="-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l</a:t>
            </a:r>
            <a:r>
              <a:rPr sz="1700" spc="-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e</a:t>
            </a:r>
            <a:r>
              <a:rPr sz="1700" spc="-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lungimea</a:t>
            </a:r>
            <a:r>
              <a:rPr sz="1700" spc="-3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cuvântului</a:t>
            </a:r>
            <a:endParaRPr sz="1700" dirty="0">
              <a:latin typeface="Palatino Linotype"/>
              <a:cs typeface="Palatino Linotype"/>
            </a:endParaRPr>
          </a:p>
          <a:p>
            <a:pPr marL="828675" lvl="1" indent="-359410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Font typeface="Times New Roman"/>
              <a:buChar char="□"/>
              <a:tabLst>
                <a:tab pos="828675" algn="l"/>
                <a:tab pos="829310" algn="l"/>
              </a:tabLst>
            </a:pP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Câtă</a:t>
            </a:r>
            <a:r>
              <a:rPr sz="1700" spc="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memorie</a:t>
            </a:r>
            <a:r>
              <a:rPr sz="1700" spc="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mă</a:t>
            </a:r>
            <a:r>
              <a:rPr sz="1700" spc="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costă</a:t>
            </a:r>
            <a:r>
              <a:rPr sz="1700" spc="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să</a:t>
            </a:r>
            <a:r>
              <a:rPr sz="1700" spc="2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rețin</a:t>
            </a:r>
            <a:r>
              <a:rPr sz="1700" spc="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hash-</a:t>
            </a:r>
            <a:r>
              <a:rPr sz="1700" spc="-25" dirty="0">
                <a:solidFill>
                  <a:srgbClr val="1C1C1B"/>
                </a:solidFill>
                <a:latin typeface="Palatino Linotype"/>
                <a:cs typeface="Palatino Linotype"/>
              </a:rPr>
              <a:t>ul?</a:t>
            </a:r>
            <a:endParaRPr sz="1700" dirty="0">
              <a:latin typeface="Palatino Linotype"/>
              <a:cs typeface="Palatino Linotype"/>
            </a:endParaRPr>
          </a:p>
          <a:p>
            <a:pPr marL="1285875" lvl="2" indent="-359410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Font typeface="Arial"/>
              <a:buChar char="○"/>
              <a:tabLst>
                <a:tab pos="1285875" algn="l"/>
                <a:tab pos="1286510" algn="l"/>
              </a:tabLst>
            </a:pP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O(n*l)</a:t>
            </a:r>
            <a:endParaRPr sz="1700" dirty="0">
              <a:latin typeface="Palatino Linotype"/>
              <a:cs typeface="Palatino Linotype"/>
            </a:endParaRPr>
          </a:p>
          <a:p>
            <a:pPr marL="828675" lvl="1" indent="-359410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Font typeface="Times New Roman"/>
              <a:buChar char="□"/>
              <a:tabLst>
                <a:tab pos="828675" algn="l"/>
                <a:tab pos="829310" algn="l"/>
              </a:tabLst>
            </a:pPr>
            <a:r>
              <a:rPr sz="1700" spc="-35" dirty="0">
                <a:solidFill>
                  <a:srgbClr val="1C1C1B"/>
                </a:solidFill>
                <a:latin typeface="Palatino Linotype"/>
                <a:cs typeface="Palatino Linotype"/>
              </a:rPr>
              <a:t>Ce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credeți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că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am</a:t>
            </a:r>
            <a:r>
              <a:rPr sz="1700" spc="-1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putea</a:t>
            </a:r>
            <a:r>
              <a:rPr sz="1700" spc="-2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optimiza?</a:t>
            </a:r>
            <a:endParaRPr sz="1700" dirty="0">
              <a:latin typeface="Palatino Linotype"/>
              <a:cs typeface="Palatino Linotype"/>
            </a:endParaRPr>
          </a:p>
          <a:p>
            <a:pPr marL="1285875" lvl="2" indent="-359410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Font typeface="Arial"/>
              <a:buChar char="○"/>
              <a:tabLst>
                <a:tab pos="1285875" algn="l"/>
                <a:tab pos="1286510" algn="l"/>
              </a:tabLst>
            </a:pP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Memoria</a:t>
            </a:r>
            <a:r>
              <a:rPr sz="1700" spc="-8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(poate)</a:t>
            </a:r>
            <a:endParaRPr sz="1700" dirty="0">
              <a:latin typeface="Palatino Linotype"/>
              <a:cs typeface="Palatino Linotype"/>
            </a:endParaRPr>
          </a:p>
          <a:p>
            <a:pPr marL="1285875" lvl="2" indent="-359410">
              <a:lnSpc>
                <a:spcPct val="100000"/>
              </a:lnSpc>
              <a:spcBef>
                <a:spcPts val="284"/>
              </a:spcBef>
              <a:buClr>
                <a:srgbClr val="C0B5BB"/>
              </a:buClr>
              <a:buFont typeface="Arial"/>
              <a:buChar char="○"/>
              <a:tabLst>
                <a:tab pos="1285875" algn="l"/>
                <a:tab pos="1286510" algn="l"/>
              </a:tabLst>
            </a:pP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Timpul</a:t>
            </a:r>
            <a:r>
              <a:rPr sz="1700" spc="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pentru</a:t>
            </a:r>
            <a:r>
              <a:rPr sz="1700" spc="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35" dirty="0">
                <a:solidFill>
                  <a:srgbClr val="1C1C1B"/>
                </a:solidFill>
                <a:latin typeface="Palatino Linotype"/>
                <a:cs typeface="Palatino Linotype"/>
              </a:rPr>
              <a:t>query-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uri</a:t>
            </a:r>
            <a:r>
              <a:rPr sz="1700" spc="3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dirty="0">
                <a:solidFill>
                  <a:srgbClr val="1C1C1B"/>
                </a:solidFill>
                <a:latin typeface="Palatino Linotype"/>
                <a:cs typeface="Palatino Linotype"/>
              </a:rPr>
              <a:t>nereușite</a:t>
            </a:r>
            <a:r>
              <a:rPr sz="1700" spc="-45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210" dirty="0">
                <a:solidFill>
                  <a:srgbClr val="1C1C1B"/>
                </a:solidFill>
                <a:latin typeface="Palatino Linotype"/>
                <a:cs typeface="Palatino Linotype"/>
              </a:rPr>
              <a:t>…</a:t>
            </a:r>
            <a:r>
              <a:rPr sz="1700" spc="-40" dirty="0">
                <a:solidFill>
                  <a:srgbClr val="1C1C1B"/>
                </a:solidFill>
                <a:latin typeface="Palatino Linotype"/>
                <a:cs typeface="Palatino Linotype"/>
              </a:rPr>
              <a:t> </a:t>
            </a:r>
            <a:r>
              <a:rPr sz="1700" spc="-10" dirty="0">
                <a:solidFill>
                  <a:srgbClr val="1C1C1B"/>
                </a:solidFill>
                <a:latin typeface="Palatino Linotype"/>
                <a:cs typeface="Palatino Linotype"/>
              </a:rPr>
              <a:t>oarecum</a:t>
            </a:r>
            <a:endParaRPr sz="1700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C1C1B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3474</TotalTime>
  <Words>1275</Words>
  <Application>Microsoft Office PowerPoint</Application>
  <PresentationFormat>On-screen Show (16:9)</PresentationFormat>
  <Paragraphs>125</Paragraphs>
  <Slides>20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Palatino Linotype</vt:lpstr>
      <vt:lpstr>Times New Roman</vt:lpstr>
      <vt:lpstr>Office Theme</vt:lpstr>
      <vt:lpstr>TRIE</vt:lpstr>
      <vt:lpstr>Discuții Examen</vt:lpstr>
      <vt:lpstr>Subiecte Examen</vt:lpstr>
      <vt:lpstr>Subiecte Examen</vt:lpstr>
      <vt:lpstr>Subiecte Examen</vt:lpstr>
      <vt:lpstr>Subiecte Examen</vt:lpstr>
      <vt:lpstr>Subiecte Examen</vt:lpstr>
      <vt:lpstr>Subiecte Examen</vt:lpstr>
      <vt:lpstr>Trie</vt:lpstr>
      <vt:lpstr>Trie</vt:lpstr>
      <vt:lpstr>Trie</vt:lpstr>
      <vt:lpstr>Trie</vt:lpstr>
      <vt:lpstr>Trie</vt:lpstr>
      <vt:lpstr>Trie - Memorare</vt:lpstr>
      <vt:lpstr>Trie - Inserare</vt:lpstr>
      <vt:lpstr>Trie - Inserare</vt:lpstr>
      <vt:lpstr>Trie - Inserare</vt:lpstr>
      <vt:lpstr>Trie - Căutare</vt:lpstr>
      <vt:lpstr>Kahoot</vt:lpstr>
      <vt:lpstr>Succes în sesiune :)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 14 Trie 2022</dc:title>
  <dc:creator>Cosmina</dc:creator>
  <cp:lastModifiedBy>Cosmina Bianca</cp:lastModifiedBy>
  <cp:revision>2</cp:revision>
  <dcterms:created xsi:type="dcterms:W3CDTF">2024-04-13T11:58:32Z</dcterms:created>
  <dcterms:modified xsi:type="dcterms:W3CDTF">2024-04-16T14:51:36Z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