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  <p:sldId id="285" r:id="rId29"/>
    <p:sldId id="287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349" r:id="rId41"/>
    <p:sldId id="299" r:id="rId42"/>
    <p:sldId id="350" r:id="rId43"/>
    <p:sldId id="300" r:id="rId44"/>
    <p:sldId id="348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9" r:id="rId53"/>
    <p:sldId id="310" r:id="rId54"/>
    <p:sldId id="311" r:id="rId55"/>
    <p:sldId id="351" r:id="rId56"/>
    <p:sldId id="314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3" r:id="rId66"/>
    <p:sldId id="324" r:id="rId67"/>
    <p:sldId id="325" r:id="rId68"/>
    <p:sldId id="326" r:id="rId69"/>
    <p:sldId id="327" r:id="rId70"/>
    <p:sldId id="328" r:id="rId71"/>
    <p:sldId id="329" r:id="rId72"/>
    <p:sldId id="330" r:id="rId73"/>
    <p:sldId id="352" r:id="rId74"/>
    <p:sldId id="353" r:id="rId75"/>
    <p:sldId id="331" r:id="rId76"/>
    <p:sldId id="332" r:id="rId77"/>
    <p:sldId id="333" r:id="rId78"/>
    <p:sldId id="334" r:id="rId79"/>
    <p:sldId id="335" r:id="rId80"/>
    <p:sldId id="336" r:id="rId81"/>
    <p:sldId id="337" r:id="rId82"/>
    <p:sldId id="338" r:id="rId83"/>
    <p:sldId id="339" r:id="rId84"/>
    <p:sldId id="340" r:id="rId85"/>
    <p:sldId id="342" r:id="rId86"/>
    <p:sldId id="344" r:id="rId87"/>
    <p:sldId id="345" r:id="rId88"/>
    <p:sldId id="347" r:id="rId8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1"/>
      <p:bold r:id="rId92"/>
      <p:italic r:id="rId93"/>
      <p:boldItalic r:id="rId94"/>
    </p:embeddedFont>
    <p:embeddedFont>
      <p:font typeface="Palatino Linotype" panose="02040502050505030304" pitchFamily="18" charset="0"/>
      <p:regular r:id="rId95"/>
      <p:bold r:id="rId96"/>
      <p:italic r:id="rId97"/>
      <p:boldItalic r:id="rId98"/>
    </p:embeddedFont>
    <p:embeddedFont>
      <p:font typeface="PT Serif" panose="020A0603040505020204" pitchFamily="18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0E1672-78E6-445A-B42A-59BF59A52EC9}">
  <a:tblStyle styleId="{720E1672-78E6-445A-B42A-59BF59A52EC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88" d="100"/>
          <a:sy n="88" d="100"/>
        </p:scale>
        <p:origin x="1306" y="3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12.fntdata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font" Target="fonts/font5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1.fntdata"/><Relationship Id="rId9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4.fntdata"/><Relationship Id="rId99" Type="http://schemas.openxmlformats.org/officeDocument/2006/relationships/font" Target="fonts/font9.fntdata"/><Relationship Id="rId10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7.fntdata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10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3.fntdata"/><Relationship Id="rId98" Type="http://schemas.openxmlformats.org/officeDocument/2006/relationships/font" Target="fonts/font8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cbb9b891c1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cbb9b891c1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c7bfb366e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c7bfb366e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7bfb366e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7bfb366e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c7bfb366e7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c7bfb366e7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cbb9b891c1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cbb9b891c1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72e5ff1683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72e5ff1683_0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72e5ff1683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72e5ff1683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bb9b891c1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cbb9b891c1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72e5ff1683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72e5ff1683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cf173f21f0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cf173f21f0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2e5ff1683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2e5ff1683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c6e6a12c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c6e6a12c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cf173f21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cf173f21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72e5ff1683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72e5ff1683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f173f21f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f173f21f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cf173f21f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cf173f21f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2e5ff1683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72e5ff1683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cf173f21f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cf173f21f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72e5ff1683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72e5ff1683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72e5ff1683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72e5ff1683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2e5ff1683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2e5ff1683_0_2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72e5ff1683_0_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72e5ff1683_0_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72e5ff1683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72e5ff1683_0_1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72e5ff1683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72e5ff1683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72e5ff1683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72e5ff1683_0_3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72e5ff1683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72e5ff1683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72e5ff1683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72e5ff1683_0_3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72e5ff168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72e5ff168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72e5ff1683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72e5ff1683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72e5ff1683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72e5ff1683_0_3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72e5ff1683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72e5ff1683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72e5ff1683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72e5ff1683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2e5ff1683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2e5ff1683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7bfb366e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7bfb366e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72e5ff1683_0_3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72e5ff1683_0_3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02032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2e5ff1683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2e5ff1683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72e5ff1683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72e5ff1683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88328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72e5ff1683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72e5ff1683_0_3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72e5ff1683_0_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72e5ff1683_0_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72e5ff1683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72e5ff1683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72e5ff1683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72e5ff1683_0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72e5ff1683_0_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72e5ff1683_0_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72e5ff1683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72e5ff1683_0_3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72e5ff1683_0_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72e5ff1683_0_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c7bfb366e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c7bfb366e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cf173f21f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cf173f21f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cf173f21f0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cf173f21f0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cf173f21f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cf173f21f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f173f21f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f173f21f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cf173f21f0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cf173f21f0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742585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cf173f21f0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cf173f21f0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cf173f21f0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cf173f21f0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cf173f21f0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cf173f21f0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cf173f21f0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cf173f21f0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cf173f21f0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cf173f21f0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c7bfb366e7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c7bfb366e7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cf173f21f0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cf173f21f0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cf173f21f0_0_1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cf173f21f0_0_1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cf173f21f0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cf173f21f0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cf173f21f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cf173f21f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cf173f21f0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cf173f21f0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gcf173f21f0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9" name="Google Shape;559;gcf173f21f0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cf173f21f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cf173f21f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cf173f21f0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cf173f21f0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cf173f21f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cf173f21f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cf173f21f0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cf173f21f0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c7bfb366e7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c7bfb366e7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cf173f21f0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cf173f21f0_0_2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f173f21f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cf173f21f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f173f21f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cf173f21f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75164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gcf173f21f0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7" name="Google Shape;607;gcf173f21f0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667077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cf173f21f0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4" name="Google Shape;614;gcf173f21f0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cf173f21f0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cf173f21f0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cf173f21f0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0" name="Google Shape;630;gcf173f21f0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cf173f21f0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cf173f21f0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cf173f21f0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cf173f21f0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cf173f21f0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cf173f21f0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c7bfb366e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c7bfb366e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cf173f21f0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cf173f21f0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cf173f21f0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cf173f21f0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cf173f21f0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cf173f21f0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cf173f21f0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cf173f21f0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cf173f21f0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1" name="Google Shape;691;gcf173f21f0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cf173f21f0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cf173f21f0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72e5ff1683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72e5ff1683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c7bfb366e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c7bfb366e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C343D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rot="10800000">
            <a:off x="2588100" y="3488719"/>
            <a:ext cx="39678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rgbClr val="FFFFFF"/>
            </a:gs>
            <a:gs pos="100000">
              <a:srgbClr val="B3B3B3"/>
            </a:gs>
          </a:gsLst>
          <a:lin ang="5400012" scaled="0"/>
        </a:gra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600500" y="2040544"/>
            <a:ext cx="5857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600"/>
              <a:buNone/>
              <a:defRPr sz="3600">
                <a:solidFill>
                  <a:srgbClr val="134F5C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2600400" y="3182963"/>
            <a:ext cx="58578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None/>
              <a:defRPr sz="2400" i="1">
                <a:solidFill>
                  <a:srgbClr val="134F5C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None/>
              <a:defRPr i="1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cxnSp>
        <p:nvCxnSpPr>
          <p:cNvPr id="14" name="Google Shape;14;p3"/>
          <p:cNvCxnSpPr/>
          <p:nvPr/>
        </p:nvCxnSpPr>
        <p:spPr>
          <a:xfrm rot="10800000">
            <a:off x="-15990" y="2933511"/>
            <a:ext cx="247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4229046" y="1045786"/>
            <a:ext cx="685800" cy="6537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555350" y="1818900"/>
            <a:ext cx="6033300" cy="81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1pPr>
            <a:lvl2pPr marL="914400" lvl="1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2pPr>
            <a:lvl3pPr marL="1371600" lvl="2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3pPr>
            <a:lvl4pPr marL="1828800" lvl="3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□"/>
              <a:defRPr sz="3000" i="1">
                <a:solidFill>
                  <a:schemeClr val="accent1"/>
                </a:solidFill>
              </a:defRPr>
            </a:lvl4pPr>
            <a:lvl5pPr marL="2286000" lvl="4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5pPr>
            <a:lvl6pPr marL="2743200" lvl="5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6pPr>
            <a:lvl7pPr marL="3200400" lvl="6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●"/>
              <a:defRPr sz="3000" i="1">
                <a:solidFill>
                  <a:schemeClr val="accent1"/>
                </a:solidFill>
              </a:defRPr>
            </a:lvl7pPr>
            <a:lvl8pPr marL="3657600" lvl="7" indent="-4191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○"/>
              <a:defRPr sz="3000" i="1">
                <a:solidFill>
                  <a:schemeClr val="accent1"/>
                </a:solidFill>
              </a:defRPr>
            </a:lvl8pPr>
            <a:lvl9pPr marL="4114800" lvl="8" indent="-4191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Char char="■"/>
              <a:defRPr sz="3000" i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/>
          <p:nvPr/>
        </p:nvSpPr>
        <p:spPr>
          <a:xfrm>
            <a:off x="3801800" y="854771"/>
            <a:ext cx="15405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96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8F7B87"/>
                </a:solidFill>
              </a:defRPr>
            </a:lvl1pPr>
            <a:lvl2pPr lvl="1">
              <a:buNone/>
              <a:defRPr>
                <a:solidFill>
                  <a:srgbClr val="8F7B87"/>
                </a:solidFill>
              </a:defRPr>
            </a:lvl2pPr>
            <a:lvl3pPr lvl="2">
              <a:buNone/>
              <a:defRPr>
                <a:solidFill>
                  <a:srgbClr val="8F7B87"/>
                </a:solidFill>
              </a:defRPr>
            </a:lvl3pPr>
            <a:lvl4pPr lvl="3">
              <a:buNone/>
              <a:defRPr>
                <a:solidFill>
                  <a:srgbClr val="8F7B87"/>
                </a:solidFill>
              </a:defRPr>
            </a:lvl4pPr>
            <a:lvl5pPr lvl="4">
              <a:buNone/>
              <a:defRPr>
                <a:solidFill>
                  <a:srgbClr val="8F7B87"/>
                </a:solidFill>
              </a:defRPr>
            </a:lvl5pPr>
            <a:lvl6pPr lvl="5">
              <a:buNone/>
              <a:defRPr>
                <a:solidFill>
                  <a:srgbClr val="8F7B87"/>
                </a:solidFill>
              </a:defRPr>
            </a:lvl6pPr>
            <a:lvl7pPr lvl="6">
              <a:buNone/>
              <a:defRPr>
                <a:solidFill>
                  <a:srgbClr val="8F7B87"/>
                </a:solidFill>
              </a:defRPr>
            </a:lvl7pPr>
            <a:lvl8pPr lvl="7">
              <a:buNone/>
              <a:defRPr>
                <a:solidFill>
                  <a:srgbClr val="8F7B87"/>
                </a:solidFill>
              </a:defRPr>
            </a:lvl8pPr>
            <a:lvl9pPr lvl="8">
              <a:buNone/>
              <a:defRPr>
                <a:solidFill>
                  <a:srgbClr val="8F7B87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600"/>
              </a:spcBef>
              <a:spcAft>
                <a:spcPts val="0"/>
              </a:spcAft>
              <a:buSzPts val="1700"/>
              <a:buChar char="○"/>
              <a:defRPr/>
            </a:lvl1pPr>
            <a:lvl2pPr marL="914400" lvl="1" indent="-336550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2pPr>
            <a:lvl3pPr marL="1371600" lvl="2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3pPr>
            <a:lvl4pPr marL="1828800" lvl="3" indent="-336550">
              <a:spcBef>
                <a:spcPts val="0"/>
              </a:spcBef>
              <a:spcAft>
                <a:spcPts val="0"/>
              </a:spcAft>
              <a:buSzPts val="1700"/>
              <a:buChar char="□"/>
              <a:defRPr/>
            </a:lvl4pPr>
            <a:lvl5pPr marL="2286000" lvl="4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marL="2743200" lvl="5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marL="3200400" lvl="6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marL="3657600" lvl="7" indent="-33655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marL="4114800" lvl="8" indent="-33655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>
            <a:endParaRPr/>
          </a:p>
        </p:txBody>
      </p:sp>
      <p:cxnSp>
        <p:nvCxnSpPr>
          <p:cNvPr id="23" name="Google Shape;23;p5"/>
          <p:cNvCxnSpPr/>
          <p:nvPr/>
        </p:nvCxnSpPr>
        <p:spPr>
          <a:xfrm rot="10800000">
            <a:off x="0" y="462600"/>
            <a:ext cx="6672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4" name="Google Shape;24;p5"/>
          <p:cNvCxnSpPr/>
          <p:nvPr/>
        </p:nvCxnSpPr>
        <p:spPr>
          <a:xfrm rot="10800000" flipH="1">
            <a:off x="6388125" y="465800"/>
            <a:ext cx="276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475075" y="933488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2"/>
          </p:nvPr>
        </p:nvSpPr>
        <p:spPr>
          <a:xfrm>
            <a:off x="4973848" y="894288"/>
            <a:ext cx="3644400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□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cxnSp>
        <p:nvCxnSpPr>
          <p:cNvPr id="28" name="Google Shape;28;p6"/>
          <p:cNvCxnSpPr/>
          <p:nvPr/>
        </p:nvCxnSpPr>
        <p:spPr>
          <a:xfrm rot="10800000">
            <a:off x="0" y="462600"/>
            <a:ext cx="667200" cy="6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29" name="Google Shape;29;p6"/>
          <p:cNvCxnSpPr/>
          <p:nvPr/>
        </p:nvCxnSpPr>
        <p:spPr>
          <a:xfrm rot="10800000" flipH="1">
            <a:off x="6388125" y="465800"/>
            <a:ext cx="2769000" cy="1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626350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2"/>
          </p:nvPr>
        </p:nvSpPr>
        <p:spPr>
          <a:xfrm>
            <a:off x="3304738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3"/>
          </p:nvPr>
        </p:nvSpPr>
        <p:spPr>
          <a:xfrm>
            <a:off x="5983125" y="1281750"/>
            <a:ext cx="2547900" cy="31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36" name="Google Shape;36;p7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7" name="Google Shape;37;p7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2318100" y="113175"/>
            <a:ext cx="45078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cxnSp>
        <p:nvCxnSpPr>
          <p:cNvPr id="41" name="Google Shape;41;p8"/>
          <p:cNvCxnSpPr/>
          <p:nvPr/>
        </p:nvCxnSpPr>
        <p:spPr>
          <a:xfrm rot="10800000">
            <a:off x="-23700" y="541800"/>
            <a:ext cx="2341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2" name="Google Shape;42;p8"/>
          <p:cNvCxnSpPr/>
          <p:nvPr/>
        </p:nvCxnSpPr>
        <p:spPr>
          <a:xfrm>
            <a:off x="6825900" y="541800"/>
            <a:ext cx="23313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2600500" y="4396706"/>
            <a:ext cx="3957600" cy="5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 i="1"/>
            </a:lvl1pPr>
          </a:lstStyle>
          <a:p>
            <a:endParaRPr/>
          </a:p>
        </p:txBody>
      </p:sp>
      <p:cxnSp>
        <p:nvCxnSpPr>
          <p:cNvPr id="46" name="Google Shape;46;p9"/>
          <p:cNvCxnSpPr/>
          <p:nvPr/>
        </p:nvCxnSpPr>
        <p:spPr>
          <a:xfrm rot="10800000">
            <a:off x="-15900" y="4689847"/>
            <a:ext cx="2334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7" name="Google Shape;47;p9"/>
          <p:cNvCxnSpPr/>
          <p:nvPr/>
        </p:nvCxnSpPr>
        <p:spPr>
          <a:xfrm>
            <a:off x="6825900" y="4689847"/>
            <a:ext cx="2339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21375" y="116600"/>
            <a:ext cx="8759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sz="16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1pPr>
            <a:lvl2pPr marL="914400" lvl="1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2pPr>
            <a:lvl3pPr marL="1371600" lvl="2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3pPr>
            <a:lvl4pPr marL="1828800" lvl="3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□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4pPr>
            <a:lvl5pPr marL="2286000" lvl="4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5pPr>
            <a:lvl6pPr marL="2743200" lvl="5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6pPr>
            <a:lvl7pPr marL="3200400" lvl="6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●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7pPr>
            <a:lvl8pPr marL="3657600" lvl="7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○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8pPr>
            <a:lvl9pPr marL="4114800" lvl="8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T Serif"/>
              <a:buChar char="■"/>
              <a:defRPr sz="1700">
                <a:solidFill>
                  <a:schemeClr val="dk1"/>
                </a:solidFill>
                <a:latin typeface="PT Serif"/>
                <a:ea typeface="PT Serif"/>
                <a:cs typeface="PT Serif"/>
                <a:sym typeface="PT Serif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unibucro0.sharepoint.com/:b:/r/sites/SDseria232023/Shared%20Documents/General/Propunere%20colaborare%20Marius%20Dumitran%20%26%20Invenovi.pdf?csf=1&amp;web=1&amp;e=uA7J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eap_(data_structure)#Comparison_of_theoretic_bounds_for_variant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4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8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://staff.ustc.edu.cn/~csli/graduate/algorithms/book6/chap21.htm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OciNoOqCKXSRabK62t-DdoDHlPtJcJEu" TargetMode="Externa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open?id=1OciNoOqCKXSRabK62t-DdoDHlPtJcJEu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ap_(data_structure)" TargetMode="External"/><Relationship Id="rId3" Type="http://schemas.openxmlformats.org/officeDocument/2006/relationships/hyperlink" Target="https://ocw.cs.pub.ro/courses/sd-ca/laboratoare/laborator-11" TargetMode="External"/><Relationship Id="rId7" Type="http://schemas.openxmlformats.org/officeDocument/2006/relationships/hyperlink" Target="https://en.wikipedia.org/wiki/Binary_heap" TargetMode="Externa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s.cmu.edu/~ckingsf/bioinfo-lectures/heaps.pdf" TargetMode="External"/><Relationship Id="rId5" Type="http://schemas.openxmlformats.org/officeDocument/2006/relationships/hyperlink" Target="https://www.infoarena.ro/heapuri" TargetMode="External"/><Relationship Id="rId4" Type="http://schemas.openxmlformats.org/officeDocument/2006/relationships/hyperlink" Target="https://www.slideshare.net/HoangNguyen446/heaps-61679009" TargetMode="External"/><Relationship Id="rId9" Type="http://schemas.openxmlformats.org/officeDocument/2006/relationships/hyperlink" Target="https://www.geeksforgeeks.org/binomial-heap-2/" TargetMode="Externa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ctrTitle"/>
          </p:nvPr>
        </p:nvSpPr>
        <p:spPr>
          <a:xfrm>
            <a:off x="634275" y="1839413"/>
            <a:ext cx="78888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HEAPURI</a:t>
            </a:r>
            <a:endParaRPr sz="5000"/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Arbori binari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781915" y="579864"/>
            <a:ext cx="3341700" cy="10970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800" dirty="0">
                <a:latin typeface="Palatino Linotype" panose="02040502050505030304" pitchFamily="18" charset="0"/>
              </a:rPr>
            </a:br>
            <a:r>
              <a:rPr lang="en" sz="1800" dirty="0">
                <a:latin typeface="Palatino Linotype" panose="02040502050505030304" pitchFamily="18" charset="0"/>
              </a:rPr>
              <a:t>Un arbore binar este </a:t>
            </a:r>
            <a:r>
              <a:rPr lang="en" sz="1800" b="1" u="sng" dirty="0">
                <a:latin typeface="Palatino Linotype" panose="02040502050505030304" pitchFamily="18" charset="0"/>
              </a:rPr>
              <a:t>plin</a:t>
            </a:r>
            <a:r>
              <a:rPr lang="en" sz="1800" dirty="0">
                <a:latin typeface="Palatino Linotype" panose="02040502050505030304" pitchFamily="18" charset="0"/>
              </a:rPr>
              <a:t> dacă fiecare nod are 0 sau 2 fii</a:t>
            </a: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117" name="Google Shape;117;p20"/>
          <p:cNvPicPr preferRelativeResize="0"/>
          <p:nvPr/>
        </p:nvPicPr>
        <p:blipFill rotWithShape="1">
          <a:blip r:embed="rId3">
            <a:alphaModFix/>
          </a:blip>
          <a:srcRect l="13733" b="19289"/>
          <a:stretch/>
        </p:blipFill>
        <p:spPr>
          <a:xfrm>
            <a:off x="969775" y="2021307"/>
            <a:ext cx="2586450" cy="2586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66325" y="2021307"/>
            <a:ext cx="2586450" cy="2586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9" name="Google Shape;119;p20"/>
          <p:cNvSpPr txBox="1">
            <a:spLocks noGrp="1"/>
          </p:cNvSpPr>
          <p:nvPr>
            <p:ph type="body" idx="2"/>
          </p:nvPr>
        </p:nvSpPr>
        <p:spPr>
          <a:xfrm>
            <a:off x="4572000" y="604369"/>
            <a:ext cx="4306773" cy="32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Un arbore binar este </a:t>
            </a:r>
            <a:r>
              <a:rPr lang="en" sz="1800" b="1" u="sng" dirty="0">
                <a:latin typeface="Palatino Linotype" panose="02040502050505030304" pitchFamily="18" charset="0"/>
              </a:rPr>
              <a:t>complet</a:t>
            </a:r>
            <a:r>
              <a:rPr lang="en" sz="1800" dirty="0">
                <a:latin typeface="Palatino Linotype" panose="02040502050505030304" pitchFamily="18" charset="0"/>
              </a:rPr>
              <a:t> dacă toate nivelurile sunt complete, exceptând ultimul nivel care e completat de la S→D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Arbori binari - Proprietăți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1800" b="1" dirty="0">
                <a:latin typeface="Palatino Linotype" panose="02040502050505030304" pitchFamily="18" charset="0"/>
              </a:rPr>
              <a:t>Exercițiu:</a:t>
            </a:r>
            <a:endParaRPr sz="1800" b="1" dirty="0">
              <a:latin typeface="Palatino Linotype" panose="02040502050505030304" pitchFamily="18" charset="0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Numărul de noduri ale unui arbore binar cu înălțimea </a:t>
            </a:r>
            <a:r>
              <a:rPr lang="en" sz="1800" b="1" dirty="0">
                <a:latin typeface="Palatino Linotype" panose="02040502050505030304" pitchFamily="18" charset="0"/>
              </a:rPr>
              <a:t>h</a:t>
            </a:r>
            <a:r>
              <a:rPr lang="en" sz="1800" dirty="0">
                <a:latin typeface="Palatino Linotype" panose="02040502050505030304" pitchFamily="18" charset="0"/>
              </a:rPr>
              <a:t> este între (?) și (?)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1800" dirty="0">
                <a:latin typeface="Palatino Linotype" panose="02040502050505030304" pitchFamily="18" charset="0"/>
              </a:rPr>
              <a:t>h (dacă este lanț)               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" sz="1800" dirty="0">
                <a:latin typeface="Palatino Linotype" panose="02040502050505030304" pitchFamily="18" charset="0"/>
              </a:rPr>
              <a:t>2</a:t>
            </a:r>
            <a:r>
              <a:rPr lang="en" sz="1800" baseline="30000" dirty="0">
                <a:latin typeface="Palatino Linotype" panose="02040502050505030304" pitchFamily="18" charset="0"/>
              </a:rPr>
              <a:t>h+1</a:t>
            </a:r>
            <a:r>
              <a:rPr lang="en" sz="1800" dirty="0">
                <a:latin typeface="Palatino Linotype" panose="02040502050505030304" pitchFamily="18" charset="0"/>
              </a:rPr>
              <a:t> - 1 </a:t>
            </a:r>
            <a:endParaRPr sz="1800" dirty="0">
              <a:latin typeface="Palatino Linotype" panose="02040502050505030304" pitchFamily="18" charset="0"/>
            </a:endParaRPr>
          </a:p>
          <a:p>
            <a:pPr marL="1600200" lvl="3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lang="en" sz="1800" dirty="0">
                <a:latin typeface="Palatino Linotype" panose="02040502050505030304" pitchFamily="18" charset="0"/>
              </a:rPr>
              <a:t>1 pe primul nivel, 2 pe al doilea, …, 2</a:t>
            </a:r>
            <a:r>
              <a:rPr lang="en" sz="1800" baseline="30000" dirty="0">
                <a:latin typeface="Palatino Linotype" panose="02040502050505030304" pitchFamily="18" charset="0"/>
              </a:rPr>
              <a:t>h</a:t>
            </a:r>
            <a:r>
              <a:rPr lang="en" sz="1800" dirty="0">
                <a:latin typeface="Palatino Linotype" panose="02040502050505030304" pitchFamily="18" charset="0"/>
              </a:rPr>
              <a:t> pe al h-lea </a:t>
            </a:r>
            <a:br>
              <a:rPr lang="en" sz="1800" dirty="0">
                <a:latin typeface="Palatino Linotype" panose="02040502050505030304" pitchFamily="18" charset="0"/>
              </a:rPr>
            </a:br>
            <a:endParaRPr sz="1800" b="1" dirty="0">
              <a:latin typeface="Palatino Linotype" panose="02040502050505030304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Un arbore binar este </a:t>
            </a:r>
            <a:r>
              <a:rPr lang="en" sz="1800" b="1" dirty="0">
                <a:latin typeface="Palatino Linotype" panose="02040502050505030304" pitchFamily="18" charset="0"/>
              </a:rPr>
              <a:t>balansat</a:t>
            </a:r>
            <a:r>
              <a:rPr lang="en" sz="1800" dirty="0">
                <a:latin typeface="Palatino Linotype" panose="02040502050505030304" pitchFamily="18" charset="0"/>
              </a:rPr>
              <a:t> dacă, pentru orice nod, diferența între fiul stâng și cel drept este maxim 1</a:t>
            </a: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2200" dirty="0">
                <a:latin typeface="Palatino Linotype" panose="02040502050505030304" pitchFamily="18" charset="0"/>
              </a:rPr>
              <a:t>Un heap de maxim este un </a:t>
            </a:r>
            <a:r>
              <a:rPr lang="en" sz="2200" b="1" dirty="0">
                <a:latin typeface="Palatino Linotype" panose="02040502050505030304" pitchFamily="18" charset="0"/>
              </a:rPr>
              <a:t>arbore binar complet</a:t>
            </a:r>
            <a:r>
              <a:rPr lang="en" sz="2200" dirty="0">
                <a:latin typeface="Palatino Linotype" panose="02040502050505030304" pitchFamily="18" charset="0"/>
              </a:rPr>
              <a:t> cu proprietatea că fiecare nod este mai mare decât fiii săi</a:t>
            </a:r>
            <a:r>
              <a:rPr lang="ro-MD" sz="2200" dirty="0">
                <a:latin typeface="Palatino Linotype" panose="02040502050505030304" pitchFamily="18" charset="0"/>
              </a:rPr>
              <a:t>.</a:t>
            </a:r>
            <a:endParaRPr dirty="0">
              <a:latin typeface="Palatino Linotype" panose="02040502050505030304" pitchFamily="18" charset="0"/>
            </a:endParaRPr>
          </a:p>
        </p:txBody>
      </p:sp>
      <p:pic>
        <p:nvPicPr>
          <p:cNvPr id="132" name="Google Shape;132;p22"/>
          <p:cNvPicPr preferRelativeResize="0"/>
          <p:nvPr/>
        </p:nvPicPr>
        <p:blipFill rotWithShape="1">
          <a:blip r:embed="rId3">
            <a:alphaModFix/>
          </a:blip>
          <a:srcRect r="18599" b="4906"/>
          <a:stretch/>
        </p:blipFill>
        <p:spPr>
          <a:xfrm>
            <a:off x="3070302" y="1947746"/>
            <a:ext cx="2693248" cy="29502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2200" dirty="0">
                <a:latin typeface="Palatino Linotype" panose="02040502050505030304" pitchFamily="18" charset="0"/>
              </a:rPr>
              <a:t>Un heap de minim este un </a:t>
            </a:r>
            <a:r>
              <a:rPr lang="en" sz="2200" b="1" dirty="0">
                <a:latin typeface="Palatino Linotype" panose="02040502050505030304" pitchFamily="18" charset="0"/>
              </a:rPr>
              <a:t>arbore binar complet</a:t>
            </a:r>
            <a:r>
              <a:rPr lang="en" sz="2200" dirty="0">
                <a:latin typeface="Palatino Linotype" panose="02040502050505030304" pitchFamily="18" charset="0"/>
              </a:rPr>
              <a:t> cu proprietatea că fiecare nod este mai mic decât fiii săi</a:t>
            </a:r>
            <a:r>
              <a:rPr lang="ro-MD" sz="2200" dirty="0">
                <a:latin typeface="Palatino Linotype" panose="02040502050505030304" pitchFamily="18" charset="0"/>
              </a:rPr>
              <a:t>.</a:t>
            </a:r>
            <a:br>
              <a:rPr lang="en" sz="2200" dirty="0">
                <a:latin typeface="Palatino Linotype" panose="02040502050505030304" pitchFamily="18" charset="0"/>
              </a:rPr>
            </a:br>
            <a:endParaRPr sz="2200" dirty="0">
              <a:latin typeface="Palatino Linotype" panose="02040502050505030304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 dirty="0">
                <a:latin typeface="Palatino Linotype" panose="02040502050505030304" pitchFamily="18" charset="0"/>
              </a:rPr>
              <a:t>U</a:t>
            </a:r>
            <a:r>
              <a:rPr lang="en" sz="2000" dirty="0">
                <a:latin typeface="Palatino Linotype" panose="02040502050505030304" pitchFamily="18" charset="0"/>
              </a:rPr>
              <a:t>nchiul poate fi mai mare decât nepotul </a:t>
            </a:r>
            <a:br>
              <a:rPr lang="en" sz="2000" dirty="0">
                <a:latin typeface="Palatino Linotype" panose="02040502050505030304" pitchFamily="18" charset="0"/>
              </a:rPr>
            </a:br>
            <a:r>
              <a:rPr lang="en" sz="2000" dirty="0">
                <a:latin typeface="Palatino Linotype" panose="02040502050505030304" pitchFamily="18" charset="0"/>
              </a:rPr>
              <a:t>(vezi 5 și 4). Nu există o ordonare pe </a:t>
            </a:r>
            <a:br>
              <a:rPr lang="en" sz="2000" dirty="0">
                <a:latin typeface="Palatino Linotype" panose="02040502050505030304" pitchFamily="18" charset="0"/>
              </a:rPr>
            </a:br>
            <a:r>
              <a:rPr lang="en" sz="2000" dirty="0">
                <a:latin typeface="Palatino Linotype" panose="02040502050505030304" pitchFamily="18" charset="0"/>
              </a:rPr>
              <a:t>nivele!! Doar între descendenți!</a:t>
            </a:r>
            <a:endParaRPr sz="2200" dirty="0">
              <a:latin typeface="Palatino Linotype" panose="02040502050505030304" pitchFamily="18" charset="0"/>
            </a:endParaRPr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5386" y="2015433"/>
            <a:ext cx="2668150" cy="2668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- Reprezentare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5" name="Google Shape;145;p24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3886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3886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3886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Un arbore binar complet poate fi   reprezentat ca un vector!                                                                                           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600" y="902225"/>
            <a:ext cx="318135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- Reprezentare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2" name="Google Shape;152;p2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            </a:t>
            </a:r>
            <a:endParaRPr dirty="0"/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778" y="2813850"/>
            <a:ext cx="4846691" cy="8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777" y="1009575"/>
            <a:ext cx="4846700" cy="1203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55" name="Google Shape;155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00" y="902225"/>
            <a:ext cx="318135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2A6F25-12C2-00D3-61EE-C222E9E91216}"/>
              </a:ext>
            </a:extLst>
          </p:cNvPr>
          <p:cNvSpPr txBox="1"/>
          <p:nvPr/>
        </p:nvSpPr>
        <p:spPr>
          <a:xfrm>
            <a:off x="4294869" y="3980036"/>
            <a:ext cx="46277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800" b="1" dirty="0">
                <a:latin typeface="Palatino Linotype" panose="02040502050505030304" pitchFamily="18" charset="0"/>
              </a:rPr>
              <a:t>Înălțime</a:t>
            </a:r>
            <a:r>
              <a:rPr lang="ro-MD" sz="1800" b="1" dirty="0">
                <a:latin typeface="Palatino Linotype" panose="02040502050505030304" pitchFamily="18" charset="0"/>
              </a:rPr>
              <a:t>?</a:t>
            </a:r>
            <a:r>
              <a:rPr lang="en" sz="1800" b="1" dirty="0">
                <a:latin typeface="Palatino Linotype" panose="02040502050505030304" pitchFamily="18" charset="0"/>
              </a:rPr>
              <a:t>   </a:t>
            </a:r>
            <a:endParaRPr lang="ro-MD" sz="1800" b="1" dirty="0">
              <a:latin typeface="Palatino Linotype" panose="02040502050505030304" pitchFamily="18" charset="0"/>
            </a:endParaRPr>
          </a:p>
          <a:p>
            <a:r>
              <a:rPr lang="ro-MD" sz="1800" b="1" dirty="0">
                <a:latin typeface="Palatino Linotype" panose="02040502050505030304" pitchFamily="18" charset="0"/>
              </a:rPr>
              <a:t>	</a:t>
            </a:r>
            <a:r>
              <a:rPr lang="en" sz="1800" b="1" dirty="0">
                <a:latin typeface="Palatino Linotype" panose="02040502050505030304" pitchFamily="18" charset="0"/>
              </a:rPr>
              <a:t> log n</a:t>
            </a:r>
            <a:r>
              <a:rPr lang="en" sz="1800" dirty="0">
                <a:latin typeface="Palatino Linotype" panose="02040502050505030304" pitchFamily="18" charset="0"/>
              </a:rPr>
              <a:t>   !!</a:t>
            </a:r>
            <a:endParaRPr lang="en-US"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- Reprezentare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            </a:t>
            </a: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                                                                       </a:t>
            </a:r>
            <a:endParaRPr dirty="0"/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778" y="2813850"/>
            <a:ext cx="4846691" cy="857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3" name="Google Shape;1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6777" y="1009575"/>
            <a:ext cx="4846700" cy="1203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64" name="Google Shape;16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600" y="902225"/>
            <a:ext cx="3181350" cy="3733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- Urcă (percolate)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0" name="Google Shape;170;p27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Montserrat"/>
                <a:cs typeface="Montserrat"/>
                <a:sym typeface="Montserrat"/>
              </a:rPr>
              <a:t>                                                 </a:t>
            </a:r>
            <a:r>
              <a:rPr lang="e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Montserrat"/>
                <a:cs typeface="Montserrat"/>
                <a:sym typeface="Montserrat"/>
              </a:rPr>
              <a:t>O(log n)</a:t>
            </a:r>
            <a:endParaRPr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171" name="Google Shape;17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5189" y="894300"/>
            <a:ext cx="6453574" cy="4054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 ‘urcă’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type="body" idx="1"/>
          </p:nvPr>
        </p:nvSpPr>
        <p:spPr>
          <a:xfrm>
            <a:off x="250950" y="591150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urca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while (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//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Calculează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indicele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părintelui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nodului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curent</a:t>
            </a:r>
            <a:endParaRPr lang="en-US"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int tata = (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- 1) / 2;</a:t>
            </a: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//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Verifică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dacă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nodului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părinte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este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mică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decât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nodului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curent</a:t>
            </a:r>
            <a:endParaRPr lang="en-US"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if (heap[tata] &lt; heap[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]) {</a:t>
            </a: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    //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Dacă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da,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schimbă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valorile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nodurilor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între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ele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(swap)</a:t>
            </a: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    swap(heap[tata], heap[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]);</a:t>
            </a: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    //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Actualizează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indicele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la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nodul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părinte</a:t>
            </a:r>
            <a:endParaRPr lang="en-US"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= tata;</a:t>
            </a: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    //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iese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din while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dac</a:t>
            </a:r>
            <a:r>
              <a:rPr lang="ro-MD" sz="1100" b="1" dirty="0">
                <a:latin typeface="Courier New"/>
                <a:ea typeface="Courier New"/>
                <a:cs typeface="Courier New"/>
                <a:sym typeface="Courier New"/>
              </a:rPr>
              <a:t>ă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proprietatea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heap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este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deja</a:t>
            </a: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100" b="1" dirty="0" err="1">
                <a:latin typeface="Courier New"/>
                <a:ea typeface="Courier New"/>
                <a:cs typeface="Courier New"/>
                <a:sym typeface="Courier New"/>
              </a:rPr>
              <a:t>satisfăcută</a:t>
            </a:r>
            <a:endParaRPr lang="en-US" sz="11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    break;</a:t>
            </a: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lvl="0" indent="45720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1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- Inserare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810" y="788528"/>
            <a:ext cx="5471100" cy="410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Montserrat"/>
                <a:cs typeface="Montserrat"/>
                <a:sym typeface="Montserrat"/>
              </a:rPr>
              <a:t>                                                 </a:t>
            </a:r>
            <a:r>
              <a:rPr lang="e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Montserrat"/>
                <a:cs typeface="Montserrat"/>
                <a:sym typeface="Montserrat"/>
              </a:rPr>
              <a:t>O(log n)</a:t>
            </a:r>
            <a:endParaRPr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Organizatorice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Oportunitate de </a:t>
            </a: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voluntariat&amp;practica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 ‘inserare’</a:t>
            </a:r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		void push (int x) {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   heap.push_back(x);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     urca(heap.size()-1);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- Coboară (sift)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6" name="Google Shape;196;p3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Montserrat"/>
                <a:cs typeface="Montserrat"/>
                <a:sym typeface="Montserrat"/>
              </a:rPr>
              <a:t>                                                 </a:t>
            </a:r>
            <a:r>
              <a:rPr lang="en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Montserrat"/>
                <a:cs typeface="Montserrat"/>
                <a:sym typeface="Montserrat"/>
              </a:rPr>
              <a:t>O(log n)</a:t>
            </a:r>
            <a:endParaRPr sz="9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197" name="Google Shape;19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336" y="894300"/>
            <a:ext cx="6588303" cy="4085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Cod ‘coboară’ - partea 1</a:t>
            </a:r>
            <a:endParaRPr dirty="0"/>
          </a:p>
        </p:txBody>
      </p:sp>
      <p:sp>
        <p:nvSpPr>
          <p:cNvPr id="203" name="Google Shape;203;p32"/>
          <p:cNvSpPr txBox="1">
            <a:spLocks noGrp="1"/>
          </p:cNvSpPr>
          <p:nvPr>
            <p:ph type="body" idx="1"/>
          </p:nvPr>
        </p:nvSpPr>
        <p:spPr>
          <a:xfrm>
            <a:off x="397822" y="591150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coboara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(int 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) {</a:t>
            </a:r>
          </a:p>
          <a:p>
            <a:pPr marL="0" indent="0"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if (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* 2 + 1 &gt;= 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heap.size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())  return;</a:t>
            </a:r>
            <a:r>
              <a:rPr lang="ro-MD" sz="105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Verifică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dacă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indicele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'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'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indică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un nod care nu are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copii</a:t>
            </a:r>
            <a:endParaRPr lang="en-US"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fiu_st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= heap[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* 2 + 1];</a:t>
            </a:r>
            <a:r>
              <a:rPr lang="ro-MD" sz="105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Calculează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indicele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fiului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stâng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al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nodului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curent</a:t>
            </a:r>
            <a:endParaRPr lang="en-US"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   //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Verifică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dacă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nodul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curent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are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doar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un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fiu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sau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dacă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fiul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stâng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este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mare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decât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fiul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drept</a:t>
            </a:r>
            <a:endParaRPr lang="en-US"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   if ((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* 2 + 2 == 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heap.size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()) || 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fiu_st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&gt; heap[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* 2 + 2])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       //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Verifică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dacă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fiul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stâng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este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mare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decât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nodul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curent</a:t>
            </a:r>
            <a:endParaRPr lang="en-US"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       if (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fiu_st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&gt; heap[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])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           //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interschimbă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valorile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nodului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curent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cu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cele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ale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fiului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stâng</a:t>
            </a:r>
            <a:endParaRPr lang="en-US" sz="105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           swap(heap[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], heap[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* 2 + 1]);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           // </a:t>
            </a:r>
            <a:r>
              <a:rPr lang="ro-MD" sz="1050" dirty="0">
                <a:latin typeface="Courier New"/>
                <a:ea typeface="Courier New"/>
                <a:cs typeface="Courier New"/>
                <a:sym typeface="Courier New"/>
              </a:rPr>
              <a:t>se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continu</a:t>
            </a:r>
            <a:r>
              <a:rPr lang="ro-MD" sz="1050" dirty="0">
                <a:latin typeface="Courier New"/>
                <a:ea typeface="Courier New"/>
                <a:cs typeface="Courier New"/>
                <a:sym typeface="Courier New"/>
              </a:rPr>
              <a:t>ă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coborârea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050" dirty="0" err="1">
                <a:latin typeface="Courier New"/>
                <a:ea typeface="Courier New"/>
                <a:cs typeface="Courier New"/>
                <a:sym typeface="Courier New"/>
              </a:rPr>
              <a:t>în</a:t>
            </a:r>
            <a:r>
              <a:rPr lang="en-US" sz="1050" dirty="0">
                <a:latin typeface="Courier New"/>
                <a:ea typeface="Courier New"/>
                <a:cs typeface="Courier New"/>
                <a:sym typeface="Courier New"/>
              </a:rPr>
              <a:t> arbore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coboara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050" b="1" dirty="0" err="1"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* 2 + 1);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           return;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       } else {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           return;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5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 ‘coboară’ - partea 2</a:t>
            </a:r>
            <a:endParaRPr/>
          </a:p>
        </p:txBody>
      </p:sp>
      <p:sp>
        <p:nvSpPr>
          <p:cNvPr id="209" name="Google Shape;209;p33"/>
          <p:cNvSpPr txBox="1">
            <a:spLocks noGrp="1"/>
          </p:cNvSpPr>
          <p:nvPr>
            <p:ph type="body" idx="1"/>
          </p:nvPr>
        </p:nvSpPr>
        <p:spPr>
          <a:xfrm>
            <a:off x="-242190" y="721618"/>
            <a:ext cx="9311847" cy="42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else {</a:t>
            </a: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Verifică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dacă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fiul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drept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este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mai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mare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decât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nodul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curent</a:t>
            </a:r>
            <a:endParaRPr lang="en-US"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if (heap[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2 + 2] &gt; heap[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]) {</a:t>
            </a: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interschimbă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valorile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nodului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curent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cu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cele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ale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fiului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drept</a:t>
            </a:r>
            <a:endParaRPr lang="en-US"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swap(heap[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], heap[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2 + 2]);</a:t>
            </a: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ro-MD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se c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ontinu</a:t>
            </a:r>
            <a:r>
              <a:rPr lang="ro-MD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ă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coborârea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în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arbore</a:t>
            </a: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coboara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poz</a:t>
            </a: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* 2 + 2);</a:t>
            </a: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 else {</a:t>
            </a: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//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În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caz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contrar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oprește</a:t>
            </a:r>
            <a:r>
              <a:rPr lang="en-US" sz="1400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recursivitatea</a:t>
            </a:r>
            <a:endParaRPr lang="en-US" sz="1400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return;</a:t>
            </a: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13716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5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- Elimină radacina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5" name="Google Shape;215;p34"/>
          <p:cNvSpPr txBox="1">
            <a:spLocks noGrp="1"/>
          </p:cNvSpPr>
          <p:nvPr>
            <p:ph type="body" idx="1"/>
          </p:nvPr>
        </p:nvSpPr>
        <p:spPr>
          <a:xfrm>
            <a:off x="221375" y="788525"/>
            <a:ext cx="8642100" cy="42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59436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Montserrat"/>
                <a:cs typeface="Montserrat"/>
                <a:sym typeface="Montserrat"/>
              </a:rPr>
              <a:t>O(log n)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  <a:ea typeface="Montserrat"/>
              <a:cs typeface="Montserrat"/>
              <a:sym typeface="Montserrat"/>
            </a:endParaRPr>
          </a:p>
          <a:p>
            <a:pPr marL="914400" lvl="0" indent="4572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  <a:ea typeface="Montserrat"/>
                <a:cs typeface="Montserrat"/>
                <a:sym typeface="Montserrat"/>
              </a:rPr>
              <a:t>                                                 </a:t>
            </a:r>
            <a:endParaRPr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216" name="Google Shape;216;p34"/>
          <p:cNvPicPr preferRelativeResize="0"/>
          <p:nvPr/>
        </p:nvPicPr>
        <p:blipFill rotWithShape="1">
          <a:blip r:embed="rId3">
            <a:alphaModFix/>
          </a:blip>
          <a:srcRect r="4287" b="58430"/>
          <a:stretch/>
        </p:blipFill>
        <p:spPr>
          <a:xfrm>
            <a:off x="221375" y="741900"/>
            <a:ext cx="5641024" cy="167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4"/>
          <p:cNvPicPr preferRelativeResize="0"/>
          <p:nvPr/>
        </p:nvPicPr>
        <p:blipFill rotWithShape="1">
          <a:blip r:embed="rId3">
            <a:alphaModFix/>
          </a:blip>
          <a:srcRect t="42354" r="55233" b="13895"/>
          <a:stretch/>
        </p:blipFill>
        <p:spPr>
          <a:xfrm>
            <a:off x="5862400" y="741900"/>
            <a:ext cx="2638449" cy="167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4"/>
          <p:cNvPicPr preferRelativeResize="0"/>
          <p:nvPr/>
        </p:nvPicPr>
        <p:blipFill rotWithShape="1">
          <a:blip r:embed="rId4">
            <a:alphaModFix/>
          </a:blip>
          <a:srcRect t="27930" b="4162"/>
          <a:stretch/>
        </p:blipFill>
        <p:spPr>
          <a:xfrm>
            <a:off x="3269150" y="2612050"/>
            <a:ext cx="5743575" cy="17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375" y="2612050"/>
            <a:ext cx="3070800" cy="177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1375" y="4430012"/>
            <a:ext cx="5943600" cy="533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Pop cod</a:t>
            </a:r>
            <a:endParaRPr dirty="0"/>
          </a:p>
        </p:txBody>
      </p:sp>
      <p:sp>
        <p:nvSpPr>
          <p:cNvPr id="226" name="Google Shape;226;p35"/>
          <p:cNvSpPr txBox="1">
            <a:spLocks noGrp="1"/>
          </p:cNvSpPr>
          <p:nvPr>
            <p:ph type="body" idx="1"/>
          </p:nvPr>
        </p:nvSpPr>
        <p:spPr>
          <a:xfrm>
            <a:off x="191638" y="591150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int pop() {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if (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heap.size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() == 0)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    return -1;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int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vf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= heap[0];</a:t>
            </a:r>
            <a:r>
              <a:rPr lang="ro-MD" sz="1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Salvăm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rădăcinii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maximă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//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Suprascriem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rădăcina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cu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ultimul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element din heap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heap[0] = heap[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heap.size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() - 1];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//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Eliminăm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ultimul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element din heap (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elementul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care a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fost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mutat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în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locul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rădăcinii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heap.pop_back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 //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Reechilibrăm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heap-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coborând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noua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rădăcină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pentru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respecta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proprietatea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de heap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coboara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(0);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  //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Returnăm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valoarea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maximă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care a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fost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extrasă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din heap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    return </a:t>
            </a:r>
            <a:r>
              <a:rPr lang="en-US" sz="1200" b="1" dirty="0" err="1">
                <a:latin typeface="Courier New"/>
                <a:ea typeface="Courier New"/>
                <a:cs typeface="Courier New"/>
                <a:sym typeface="Courier New"/>
              </a:rPr>
              <a:t>vf</a:t>
            </a: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</p:txBody>
      </p:sp>
    </p:spTree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Heapify	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2" name="Google Shape;232;p3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Construire heap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Inserăm </a:t>
            </a:r>
            <a:r>
              <a:rPr lang="en" sz="1800" b="1" dirty="0">
                <a:latin typeface="Palatino Linotype" panose="02040502050505030304" pitchFamily="18" charset="0"/>
              </a:rPr>
              <a:t>n</a:t>
            </a:r>
            <a:r>
              <a:rPr lang="en" sz="1800" dirty="0">
                <a:latin typeface="Palatino Linotype" panose="02040502050505030304" pitchFamily="18" charset="0"/>
              </a:rPr>
              <a:t> elemente - </a:t>
            </a:r>
            <a:r>
              <a:rPr lang="en" sz="1800" b="1" dirty="0">
                <a:latin typeface="Palatino Linotype" panose="02040502050505030304" pitchFamily="18" charset="0"/>
              </a:rPr>
              <a:t>O(n log n)</a:t>
            </a:r>
            <a:endParaRPr sz="1800" b="1" dirty="0">
              <a:latin typeface="Palatino Linotype" panose="02040502050505030304" pitchFamily="18" charset="0"/>
            </a:endParaRPr>
          </a:p>
          <a:p>
            <a:pPr lvl="0" indent="-355600">
              <a:spcBef>
                <a:spcPts val="0"/>
              </a:spcBef>
              <a:buSzPts val="2000"/>
              <a:buChar char="❖"/>
            </a:pPr>
            <a:r>
              <a:rPr lang="en-US" sz="1800" dirty="0" err="1">
                <a:latin typeface="Palatino Linotype" panose="02040502050505030304" pitchFamily="18" charset="0"/>
              </a:rPr>
              <a:t>Liniar</a:t>
            </a:r>
            <a:r>
              <a:rPr lang="en-US" sz="1800" dirty="0">
                <a:latin typeface="Palatino Linotype" panose="02040502050505030304" pitchFamily="18" charset="0"/>
              </a:rPr>
              <a:t> (</a:t>
            </a:r>
            <a:r>
              <a:rPr lang="en-US" sz="1800" dirty="0" err="1">
                <a:latin typeface="Palatino Linotype" panose="02040502050505030304" pitchFamily="18" charset="0"/>
              </a:rPr>
              <a:t>heapify</a:t>
            </a:r>
            <a:r>
              <a:rPr lang="en-US" sz="1800" dirty="0">
                <a:latin typeface="Palatino Linotype" panose="02040502050505030304" pitchFamily="18" charset="0"/>
              </a:rPr>
              <a:t>):</a:t>
            </a:r>
          </a:p>
          <a:p>
            <a:pPr lvl="1" indent="-355600">
              <a:buSzPts val="2000"/>
              <a:buChar char="➢"/>
            </a:pPr>
            <a:r>
              <a:rPr lang="en-US" sz="1800" dirty="0" err="1">
                <a:latin typeface="Palatino Linotype" panose="02040502050505030304" pitchFamily="18" charset="0"/>
              </a:rPr>
              <a:t>Coborâm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fiecare</a:t>
            </a:r>
            <a:r>
              <a:rPr lang="en-US" sz="1800" dirty="0">
                <a:latin typeface="Palatino Linotype" panose="02040502050505030304" pitchFamily="18" charset="0"/>
              </a:rPr>
              <a:t> element </a:t>
            </a:r>
            <a:r>
              <a:rPr lang="en-US" sz="1800" dirty="0" err="1">
                <a:latin typeface="Palatino Linotype" panose="02040502050505030304" pitchFamily="18" charset="0"/>
              </a:rPr>
              <a:t>începând</a:t>
            </a:r>
            <a:r>
              <a:rPr lang="en-US" sz="1800" dirty="0">
                <a:latin typeface="Palatino Linotype" panose="02040502050505030304" pitchFamily="18" charset="0"/>
              </a:rPr>
              <a:t> de </a:t>
            </a:r>
            <a:r>
              <a:rPr lang="en-US" sz="1800" dirty="0" err="1">
                <a:latin typeface="Palatino Linotype" panose="02040502050505030304" pitchFamily="18" charset="0"/>
              </a:rPr>
              <a:t>jos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în</a:t>
            </a:r>
            <a:r>
              <a:rPr lang="en-US" sz="1800" dirty="0">
                <a:latin typeface="Palatino Linotype" panose="02040502050505030304" pitchFamily="18" charset="0"/>
              </a:rPr>
              <a:t> sus</a:t>
            </a:r>
          </a:p>
          <a:p>
            <a:pPr marL="1371600" lvl="0" indent="0"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2" name="Google Shape;239;p37">
            <a:extLst>
              <a:ext uri="{FF2B5EF4-FFF2-40B4-BE49-F238E27FC236}">
                <a16:creationId xmlns:a16="http://schemas.microsoft.com/office/drawing/2014/main" id="{507C0636-AE8A-F44E-5E88-8DE81481E45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5386" y="2571750"/>
            <a:ext cx="4963219" cy="13196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Heapify</a:t>
            </a:r>
            <a:r>
              <a:rPr lang="en" dirty="0"/>
              <a:t>	</a:t>
            </a:r>
            <a:endParaRPr dirty="0"/>
          </a:p>
        </p:txBody>
      </p:sp>
      <p:pic>
        <p:nvPicPr>
          <p:cNvPr id="245" name="Google Shape;24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420" y="1005230"/>
            <a:ext cx="3886200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Google Shape;251;p39">
            <a:extLst>
              <a:ext uri="{FF2B5EF4-FFF2-40B4-BE49-F238E27FC236}">
                <a16:creationId xmlns:a16="http://schemas.microsoft.com/office/drawing/2014/main" id="{C723731F-984F-E491-C612-CC2235D6D0D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9648" y="1005230"/>
            <a:ext cx="3886200" cy="3638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Heapify	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Google Shape;258;p40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Complexitate</a:t>
            </a:r>
            <a:endParaRPr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2000" dirty="0">
                <a:latin typeface="Palatino Linotype" panose="02040502050505030304" pitchFamily="18" charset="0"/>
              </a:rPr>
              <a:t>n noduri: coborâm fiecare nod în </a:t>
            </a:r>
            <a:r>
              <a:rPr lang="en" sz="2000" b="1" dirty="0">
                <a:latin typeface="Palatino Linotype" panose="02040502050505030304" pitchFamily="18" charset="0"/>
              </a:rPr>
              <a:t>log n</a:t>
            </a:r>
            <a:r>
              <a:rPr lang="en" sz="2000" dirty="0">
                <a:latin typeface="Palatino Linotype" panose="02040502050505030304" pitchFamily="18" charset="0"/>
              </a:rPr>
              <a:t> </a:t>
            </a:r>
            <a:endParaRPr sz="20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dirty="0">
                <a:latin typeface="Palatino Linotype" panose="02040502050505030304" pitchFamily="18" charset="0"/>
              </a:rPr>
              <a:t>→ </a:t>
            </a:r>
            <a:r>
              <a:rPr lang="en" sz="2000" b="1" dirty="0">
                <a:latin typeface="Palatino Linotype" panose="02040502050505030304" pitchFamily="18" charset="0"/>
              </a:rPr>
              <a:t>O(n log n)</a:t>
            </a:r>
            <a:endParaRPr sz="2000" b="1" dirty="0">
              <a:latin typeface="Palatino Linotype" panose="02040502050505030304" pitchFamily="18" charset="0"/>
            </a:endParaRPr>
          </a:p>
          <a:p>
            <a:pPr lvl="0" indent="-368300">
              <a:buSzPts val="2200"/>
              <a:buChar char="❖"/>
            </a:pPr>
            <a:r>
              <a:rPr lang="en-US" sz="2000" dirty="0">
                <a:latin typeface="Palatino Linotype" panose="02040502050505030304" pitchFamily="18" charset="0"/>
              </a:rPr>
              <a:t>Sau </a:t>
            </a:r>
            <a:r>
              <a:rPr lang="en-US" sz="2000" dirty="0" err="1">
                <a:latin typeface="Palatino Linotype" panose="02040502050505030304" pitchFamily="18" charset="0"/>
              </a:rPr>
              <a:t>calculăm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pentru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fiecare</a:t>
            </a:r>
            <a:r>
              <a:rPr lang="en-US" sz="2000" dirty="0">
                <a:latin typeface="Palatino Linotype" panose="02040502050505030304" pitchFamily="18" charset="0"/>
              </a:rPr>
              <a:t> nod </a:t>
            </a:r>
            <a:r>
              <a:rPr lang="en-US" sz="2000" dirty="0" err="1">
                <a:latin typeface="Palatino Linotype" panose="02040502050505030304" pitchFamily="18" charset="0"/>
              </a:rPr>
              <a:t>ce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efort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depunem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1371600" lvl="1" indent="-368300">
              <a:buSzPts val="2200"/>
              <a:buChar char="➢"/>
            </a:pP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Pentru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jumătate</a:t>
            </a:r>
            <a:r>
              <a:rPr lang="en-US" sz="2000" dirty="0">
                <a:latin typeface="Palatino Linotype" panose="02040502050505030304" pitchFamily="18" charset="0"/>
              </a:rPr>
              <a:t> nu </a:t>
            </a:r>
            <a:r>
              <a:rPr lang="en-US" sz="2000" dirty="0" err="1">
                <a:latin typeface="Palatino Linotype" panose="02040502050505030304" pitchFamily="18" charset="0"/>
              </a:rPr>
              <a:t>facem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nimic</a:t>
            </a:r>
            <a:r>
              <a:rPr lang="en-US" sz="2000" dirty="0">
                <a:latin typeface="Palatino Linotype" panose="02040502050505030304" pitchFamily="18" charset="0"/>
              </a:rPr>
              <a:t> (</a:t>
            </a:r>
            <a:r>
              <a:rPr lang="en-US" sz="2000" dirty="0" err="1">
                <a:latin typeface="Palatino Linotype" panose="02040502050505030304" pitchFamily="18" charset="0"/>
              </a:rPr>
              <a:t>cazul</a:t>
            </a: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frunzelor</a:t>
            </a:r>
            <a:r>
              <a:rPr lang="en-US" sz="2000" dirty="0">
                <a:latin typeface="Palatino Linotype" panose="02040502050505030304" pitchFamily="18" charset="0"/>
              </a:rPr>
              <a:t>)</a:t>
            </a:r>
          </a:p>
          <a:p>
            <a:pPr marL="1371600" lvl="1" indent="-368300">
              <a:buSzPts val="2200"/>
              <a:buChar char="➢"/>
            </a:pP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Pentru</a:t>
            </a:r>
            <a:r>
              <a:rPr lang="en-US" sz="2000" dirty="0">
                <a:latin typeface="Palatino Linotype" panose="02040502050505030304" pitchFamily="18" charset="0"/>
              </a:rPr>
              <a:t> un </a:t>
            </a:r>
            <a:r>
              <a:rPr lang="en-US" sz="2000" dirty="0" err="1">
                <a:latin typeface="Palatino Linotype" panose="02040502050505030304" pitchFamily="18" charset="0"/>
              </a:rPr>
              <a:t>sfert</a:t>
            </a:r>
            <a:r>
              <a:rPr lang="en-US" sz="2000" dirty="0">
                <a:latin typeface="Palatino Linotype" panose="02040502050505030304" pitchFamily="18" charset="0"/>
              </a:rPr>
              <a:t>, </a:t>
            </a:r>
            <a:r>
              <a:rPr lang="en-US" sz="2000" dirty="0" err="1">
                <a:latin typeface="Palatino Linotype" panose="02040502050505030304" pitchFamily="18" charset="0"/>
              </a:rPr>
              <a:t>coboară</a:t>
            </a:r>
            <a:r>
              <a:rPr lang="en-US" sz="2000" dirty="0">
                <a:latin typeface="Palatino Linotype" panose="02040502050505030304" pitchFamily="18" charset="0"/>
              </a:rPr>
              <a:t> maxim un </a:t>
            </a:r>
            <a:r>
              <a:rPr lang="en-US" sz="2000" dirty="0" err="1">
                <a:latin typeface="Palatino Linotype" panose="02040502050505030304" pitchFamily="18" charset="0"/>
              </a:rPr>
              <a:t>nivel</a:t>
            </a:r>
            <a:endParaRPr lang="en-US" sz="2000" dirty="0">
              <a:latin typeface="Palatino Linotype" panose="02040502050505030304" pitchFamily="18" charset="0"/>
            </a:endParaRPr>
          </a:p>
          <a:p>
            <a:pPr marL="1371600" lvl="1" indent="-368300">
              <a:buSzPts val="2200"/>
              <a:buChar char="➢"/>
            </a:pPr>
            <a:r>
              <a:rPr lang="en-US" sz="2000" dirty="0">
                <a:latin typeface="Palatino Linotype" panose="02040502050505030304" pitchFamily="18" charset="0"/>
              </a:rPr>
              <a:t> </a:t>
            </a:r>
            <a:r>
              <a:rPr lang="en-US" sz="2000" dirty="0" err="1">
                <a:latin typeface="Palatino Linotype" panose="02040502050505030304" pitchFamily="18" charset="0"/>
              </a:rPr>
              <a:t>Ș.a.m.d</a:t>
            </a:r>
            <a:r>
              <a:rPr lang="en-US" sz="2000" dirty="0">
                <a:latin typeface="Palatino Linotype" panose="02040502050505030304" pitchFamily="18" charset="0"/>
              </a:rPr>
              <a:t>.</a:t>
            </a: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latin typeface="Palatino Linotype" panose="02040502050505030304" pitchFamily="18" charset="0"/>
            </a:endParaRPr>
          </a:p>
        </p:txBody>
      </p:sp>
      <p:pic>
        <p:nvPicPr>
          <p:cNvPr id="2" name="Google Shape;265;p41">
            <a:extLst>
              <a:ext uri="{FF2B5EF4-FFF2-40B4-BE49-F238E27FC236}">
                <a16:creationId xmlns:a16="http://schemas.microsoft.com/office/drawing/2014/main" id="{9B80CECA-D696-E758-425C-9FD1A6DE2FA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406" y="3326089"/>
            <a:ext cx="3263765" cy="1676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Google Shape;271;p4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-US" sz="1800" dirty="0">
                <a:latin typeface="Palatino Linotype" panose="02040502050505030304" pitchFamily="18" charset="0"/>
              </a:rPr>
              <a:t>Se </a:t>
            </a:r>
            <a:r>
              <a:rPr lang="en-US" sz="1800" dirty="0" err="1">
                <a:latin typeface="Palatino Linotype" panose="02040502050505030304" pitchFamily="18" charset="0"/>
              </a:rPr>
              <a:t>dau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multe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operații</a:t>
            </a:r>
            <a:r>
              <a:rPr lang="en-US" sz="1800" dirty="0">
                <a:latin typeface="Palatino Linotype" panose="02040502050505030304" pitchFamily="18" charset="0"/>
              </a:rPr>
              <a:t> de </a:t>
            </a:r>
            <a:r>
              <a:rPr lang="en-US" sz="1800" dirty="0" err="1">
                <a:latin typeface="Palatino Linotype" panose="02040502050505030304" pitchFamily="18" charset="0"/>
              </a:rPr>
              <a:t>genul</a:t>
            </a:r>
            <a:r>
              <a:rPr lang="en-US" sz="1800" dirty="0">
                <a:latin typeface="Palatino Linotype" panose="02040502050505030304" pitchFamily="18" charset="0"/>
              </a:rPr>
              <a:t>:</a:t>
            </a: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1800" dirty="0" err="1">
                <a:latin typeface="Palatino Linotype" panose="02040502050505030304" pitchFamily="18" charset="0"/>
              </a:rPr>
              <a:t>Inserare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număr</a:t>
            </a:r>
            <a:r>
              <a:rPr lang="en-US" sz="1800" dirty="0">
                <a:latin typeface="Palatino Linotype" panose="02040502050505030304" pitchFamily="18" charset="0"/>
              </a:rPr>
              <a:t> - O(log n)</a:t>
            </a: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-US" sz="1800" dirty="0" err="1">
                <a:latin typeface="Palatino Linotype" panose="02040502050505030304" pitchFamily="18" charset="0"/>
              </a:rPr>
              <a:t>Afișare</a:t>
            </a:r>
            <a:r>
              <a:rPr lang="en-US" sz="1800" dirty="0">
                <a:latin typeface="Palatino Linotype" panose="02040502050505030304" pitchFamily="18" charset="0"/>
              </a:rPr>
              <a:t> minim   - O(1)</a:t>
            </a:r>
          </a:p>
          <a:p>
            <a:pPr marL="1371600" lvl="1" indent="-355600">
              <a:buSzPts val="2000"/>
              <a:buChar char="➢"/>
            </a:pPr>
            <a:r>
              <a:rPr lang="en-US" sz="1800" dirty="0" err="1">
                <a:latin typeface="Palatino Linotype" panose="02040502050505030304" pitchFamily="18" charset="0"/>
              </a:rPr>
              <a:t>Elimină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indice</a:t>
            </a:r>
            <a:endParaRPr lang="en-US" sz="1800" dirty="0">
              <a:latin typeface="Palatino Linotype" panose="02040502050505030304" pitchFamily="18" charset="0"/>
            </a:endParaRPr>
          </a:p>
          <a:p>
            <a:pPr marL="0" lvl="0" indent="0">
              <a:buNone/>
            </a:pPr>
            <a:r>
              <a:rPr lang="en-US" sz="1800" dirty="0">
                <a:latin typeface="Palatino Linotype" panose="02040502050505030304" pitchFamily="18" charset="0"/>
              </a:rPr>
              <a:t>Cum </a:t>
            </a:r>
            <a:r>
              <a:rPr lang="en-US" sz="1800" dirty="0" err="1">
                <a:latin typeface="Palatino Linotype" panose="02040502050505030304" pitchFamily="18" charset="0"/>
              </a:rPr>
              <a:t>putem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folosi</a:t>
            </a:r>
            <a:r>
              <a:rPr lang="en-US" sz="1800" dirty="0">
                <a:latin typeface="Palatino Linotype" panose="02040502050505030304" pitchFamily="18" charset="0"/>
              </a:rPr>
              <a:t> un heap?</a:t>
            </a:r>
          </a:p>
          <a:p>
            <a:pPr lvl="0" indent="-368300">
              <a:buSzPts val="2200"/>
              <a:buChar char="❖"/>
            </a:pPr>
            <a:r>
              <a:rPr lang="en-US" sz="1800" b="1" dirty="0" err="1">
                <a:latin typeface="Palatino Linotype" panose="02040502050505030304" pitchFamily="18" charset="0"/>
              </a:rPr>
              <a:t>Problemă</a:t>
            </a:r>
            <a:r>
              <a:rPr lang="en-US" sz="1800" b="1" dirty="0">
                <a:latin typeface="Palatino Linotype" panose="02040502050505030304" pitchFamily="18" charset="0"/>
              </a:rPr>
              <a:t>:</a:t>
            </a:r>
            <a:r>
              <a:rPr lang="en-US" sz="1800" dirty="0">
                <a:latin typeface="Palatino Linotype" panose="02040502050505030304" pitchFamily="18" charset="0"/>
              </a:rPr>
              <a:t> ?</a:t>
            </a:r>
            <a:endParaRPr lang="ro-MD" sz="1800" dirty="0">
              <a:latin typeface="Palatino Linotype" panose="02040502050505030304" pitchFamily="18" charset="0"/>
            </a:endParaRPr>
          </a:p>
          <a:p>
            <a:pPr lvl="0" indent="-368300">
              <a:buSzPts val="22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Eliminare număr (Nu știm indexul din heap și fără să știm indexul nu putem elimina în </a:t>
            </a:r>
            <a:r>
              <a:rPr lang="en" sz="1800" b="1" dirty="0">
                <a:latin typeface="Palatino Linotype" panose="02040502050505030304" pitchFamily="18" charset="0"/>
              </a:rPr>
              <a:t>log n</a:t>
            </a:r>
            <a:r>
              <a:rPr lang="en" sz="1800" dirty="0">
                <a:latin typeface="Palatino Linotype" panose="02040502050505030304" pitchFamily="18" charset="0"/>
              </a:rPr>
              <a:t>)</a:t>
            </a:r>
            <a:endParaRPr lang="en-US"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❖"/>
            </a:pP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Definiții</a:t>
            </a:r>
            <a:endParaRPr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Graf</a:t>
            </a:r>
            <a:endParaRPr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Arbore</a:t>
            </a:r>
            <a:endParaRPr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Arbore Binar</a:t>
            </a:r>
            <a:endParaRPr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Heap</a:t>
            </a:r>
            <a:endParaRPr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Heapuri - inserare, ștergere</a:t>
            </a:r>
            <a:endParaRPr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Heapify (creare heap în timp liniar)</a:t>
            </a:r>
            <a:endParaRPr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Lazy Deletion</a:t>
            </a:r>
            <a:endParaRPr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Binomial Heap</a:t>
            </a:r>
            <a:endParaRPr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Fibonacci Heap</a:t>
            </a:r>
            <a:endParaRPr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4"/>
          <p:cNvSpPr txBox="1">
            <a:spLocks noGrp="1"/>
          </p:cNvSpPr>
          <p:nvPr>
            <p:ph type="title"/>
          </p:nvPr>
        </p:nvSpPr>
        <p:spPr>
          <a:xfrm>
            <a:off x="791500" y="172638"/>
            <a:ext cx="5522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Eliminare element cunoscând poziția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3" name="Google Shape;283;p44"/>
          <p:cNvSpPr txBox="1">
            <a:spLocks noGrp="1"/>
          </p:cNvSpPr>
          <p:nvPr>
            <p:ph type="body" idx="1"/>
          </p:nvPr>
        </p:nvSpPr>
        <p:spPr>
          <a:xfrm>
            <a:off x="154468" y="961749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  <a:ea typeface="Roboto Mono"/>
                <a:cs typeface="Roboto Mono"/>
                <a:sym typeface="Roboto Mono"/>
              </a:rPr>
              <a:t>elimina(i) {</a:t>
            </a:r>
            <a:br>
              <a:rPr lang="en" sz="1800" dirty="0">
                <a:latin typeface="Palatino Linotype" panose="02040502050505030304" pitchFamily="18" charset="0"/>
                <a:ea typeface="Roboto Mono Medium"/>
                <a:cs typeface="Roboto Mono Medium"/>
                <a:sym typeface="Roboto Mono Medium"/>
              </a:rPr>
            </a:br>
            <a:r>
              <a:rPr lang="en" sz="1800" dirty="0">
                <a:latin typeface="Palatino Linotype" panose="02040502050505030304" pitchFamily="18" charset="0"/>
                <a:ea typeface="Roboto Mono Medium"/>
                <a:cs typeface="Roboto Mono Medium"/>
                <a:sym typeface="Roboto Mono Medium"/>
              </a:rPr>
              <a:t>	</a:t>
            </a:r>
            <a:r>
              <a:rPr lang="en" sz="1800" dirty="0">
                <a:latin typeface="Palatino Linotype" panose="02040502050505030304" pitchFamily="18" charset="0"/>
                <a:ea typeface="Roboto Mono"/>
                <a:cs typeface="Roboto Mono"/>
                <a:sym typeface="Roboto Mono"/>
              </a:rPr>
              <a:t>heap[i] = heap[n--];</a:t>
            </a:r>
            <a:r>
              <a:rPr lang="en" sz="1800" dirty="0">
                <a:latin typeface="Palatino Linotype" panose="02040502050505030304" pitchFamily="18" charset="0"/>
                <a:ea typeface="Roboto Mono Medium"/>
                <a:cs typeface="Roboto Mono Medium"/>
                <a:sym typeface="Roboto Mono Medium"/>
              </a:rPr>
              <a:t> 					</a:t>
            </a:r>
            <a:endParaRPr lang="ro-MD" sz="1800" dirty="0">
              <a:latin typeface="Palatino Linotype" panose="02040502050505030304" pitchFamily="18" charset="0"/>
              <a:ea typeface="Roboto Mono Medium"/>
              <a:cs typeface="Roboto Mono Medium"/>
              <a:sym typeface="Roboto Mono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Eliminăm 3, respectiv 41 </a:t>
            </a:r>
            <a:br>
              <a:rPr lang="en" sz="1800" dirty="0">
                <a:latin typeface="Palatino Linotype" panose="02040502050505030304" pitchFamily="18" charset="0"/>
                <a:ea typeface="Roboto Mono Medium"/>
                <a:cs typeface="Roboto Mono Medium"/>
                <a:sym typeface="Roboto Mono Medium"/>
              </a:rPr>
            </a:br>
            <a:r>
              <a:rPr lang="en" sz="1800" dirty="0">
                <a:latin typeface="Palatino Linotype" panose="02040502050505030304" pitchFamily="18" charset="0"/>
                <a:ea typeface="Roboto Mono"/>
                <a:cs typeface="Roboto Mono"/>
                <a:sym typeface="Roboto Mono"/>
              </a:rPr>
              <a:t>	coboara(i); </a:t>
            </a:r>
            <a:br>
              <a:rPr lang="en" sz="1800" dirty="0">
                <a:latin typeface="Palatino Linotype" panose="02040502050505030304" pitchFamily="18" charset="0"/>
                <a:ea typeface="Roboto Mono"/>
                <a:cs typeface="Roboto Mono"/>
                <a:sym typeface="Roboto Mono"/>
              </a:rPr>
            </a:br>
            <a:r>
              <a:rPr lang="en" sz="1800" dirty="0">
                <a:latin typeface="Palatino Linotype" panose="02040502050505030304" pitchFamily="18" charset="0"/>
                <a:ea typeface="Roboto Mono"/>
                <a:cs typeface="Roboto Mono"/>
                <a:sym typeface="Roboto Mono"/>
              </a:rPr>
              <a:t>	urca(i);</a:t>
            </a:r>
            <a:endParaRPr sz="1800" dirty="0">
              <a:latin typeface="Palatino Linotype" panose="02040502050505030304" pitchFamily="18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  <a:ea typeface="Roboto Mono"/>
                <a:cs typeface="Roboto Mono"/>
                <a:sym typeface="Roboto Mono"/>
              </a:rPr>
              <a:t>}</a:t>
            </a:r>
            <a:endParaRPr sz="1800" dirty="0">
              <a:latin typeface="Palatino Linotype" panose="02040502050505030304" pitchFamily="18" charset="0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br>
              <a:rPr lang="en" sz="1800" dirty="0">
                <a:latin typeface="Palatino Linotype" panose="02040502050505030304" pitchFamily="18" charset="0"/>
              </a:rPr>
            </a:b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284" name="Google Shape;28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1500" y="2913437"/>
            <a:ext cx="2773375" cy="2057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85" name="Google Shape;28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20245" y="1172525"/>
            <a:ext cx="4120850" cy="2798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1" name="Google Shape;291;p4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Se dau multe operații de genul: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Inserare număr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Afișare minim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Elimină indice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Cum putem folosi un heap?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1800" b="1" dirty="0">
                <a:latin typeface="Palatino Linotype" panose="02040502050505030304" pitchFamily="18" charset="0"/>
              </a:rPr>
              <a:t>Problemă:</a:t>
            </a:r>
            <a:r>
              <a:rPr lang="en" sz="1800" dirty="0">
                <a:latin typeface="Palatino Linotype" panose="02040502050505030304" pitchFamily="18" charset="0"/>
              </a:rPr>
              <a:t>  Eliminare indice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Totuși, nu avem poziția în heap. Putem să o reținem (niște pointeri dubli… un pic dureros).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Marcăm un nod spre ștergere, dar nu-l ștergem decât când ajunge în vârf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Mai simplu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Trebuie să folosim mai multă memorie ca să ținem minte elementele marcate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Căutarea </a:t>
            </a:r>
            <a:r>
              <a:rPr lang="ro-MD" sz="1800" dirty="0">
                <a:latin typeface="Palatino Linotype" panose="02040502050505030304" pitchFamily="18" charset="0"/>
              </a:rPr>
              <a:t>î</a:t>
            </a:r>
            <a:r>
              <a:rPr lang="en" sz="1800" dirty="0">
                <a:latin typeface="Palatino Linotype" panose="02040502050505030304" pitchFamily="18" charset="0"/>
              </a:rPr>
              <a:t>n heap e O(n)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Operație ce va fi folosită în general la arbori, nu doar pentru heapuri</a:t>
            </a:r>
            <a:endParaRPr sz="1800" dirty="0">
              <a:latin typeface="Palatino Linotype" panose="02040502050505030304" pitchFamily="18" charset="0"/>
            </a:endParaRPr>
          </a:p>
        </p:txBody>
      </p:sp>
      <p:sp>
        <p:nvSpPr>
          <p:cNvPr id="297" name="Google Shape;297;p4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Lazy deletion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- Complexitate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303" name="Google Shape;303;p47"/>
          <p:cNvGraphicFramePr/>
          <p:nvPr>
            <p:extLst>
              <p:ext uri="{D42A27DB-BD31-4B8C-83A1-F6EECF244321}">
                <p14:modId xmlns:p14="http://schemas.microsoft.com/office/powerpoint/2010/main" val="2967142193"/>
              </p:ext>
            </p:extLst>
          </p:nvPr>
        </p:nvGraphicFramePr>
        <p:xfrm>
          <a:off x="427238" y="1079325"/>
          <a:ext cx="8289525" cy="359640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{720E1672-78E6-445A-B42A-59BF59A52EC9}</a:tableStyleId>
              </a:tblPr>
              <a:tblGrid>
                <a:gridCol w="276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rgbClr val="FFFFFF"/>
                          </a:solidFill>
                        </a:rPr>
                        <a:t>Operație</a:t>
                      </a:r>
                      <a:endParaRPr b="1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Timp Mediu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Cel mai rău caz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Spațiu</a:t>
                      </a:r>
                      <a:endParaRPr dirty="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Căutare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rgbClr val="FF0000"/>
                          </a:solidFill>
                        </a:rPr>
                        <a:t>O(n)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0000"/>
                          </a:solidFill>
                        </a:rPr>
                        <a:t>O(n)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Inserare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O(1)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n/2 * 0 + n/4 * 1 + n/8 * 2 …~= 1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Ștergere minim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O(log n)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O(log n)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Căutare minim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O(1)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O(1)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Construcție n elemente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O(n)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Uniune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(2 heapuri de n elemente)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O(n)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O(n)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>
            <a:spLocks noGrp="1"/>
          </p:cNvSpPr>
          <p:nvPr>
            <p:ph type="title"/>
          </p:nvPr>
        </p:nvSpPr>
        <p:spPr>
          <a:xfrm>
            <a:off x="560897" y="22286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Binomiale și Heapuri Fibonacci 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9" name="Google Shape;309;p48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dirty="0">
              <a:latin typeface="Palatino Linotype" panose="02040502050505030304" pitchFamily="18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2000" dirty="0">
                <a:latin typeface="Palatino Linotype" panose="02040502050505030304" pitchFamily="18" charset="0"/>
              </a:rPr>
              <a:t>Motivație:</a:t>
            </a:r>
            <a:endParaRPr sz="2000" dirty="0">
              <a:latin typeface="Palatino Linotype" panose="02040502050505030304" pitchFamily="18" charset="0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20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Reuniunea este înceată și alte operații pot fi îmbunătățite</a:t>
            </a:r>
            <a:endParaRPr sz="20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10" name="Google Shape;310;p48"/>
          <p:cNvGraphicFramePr/>
          <p:nvPr>
            <p:extLst>
              <p:ext uri="{D42A27DB-BD31-4B8C-83A1-F6EECF244321}">
                <p14:modId xmlns:p14="http://schemas.microsoft.com/office/powerpoint/2010/main" val="1003013072"/>
              </p:ext>
            </p:extLst>
          </p:nvPr>
        </p:nvGraphicFramePr>
        <p:xfrm>
          <a:off x="784763" y="2478400"/>
          <a:ext cx="7574475" cy="158484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{720E1672-78E6-445A-B42A-59BF59A52EC9}</a:tableStyleId>
              </a:tblPr>
              <a:tblGrid>
                <a:gridCol w="145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9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8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Căutare Min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Ștergere Min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Inserare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Update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rgbClr val="FFFFFF"/>
                          </a:solidFill>
                        </a:rPr>
                        <a:t>Reuniune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34F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 Binar</a:t>
                      </a:r>
                      <a:endParaRPr/>
                    </a:p>
                  </a:txBody>
                  <a:tcPr marL="91425" marR="91425" marT="91425" marB="91425"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</a:t>
                      </a: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 Binomial</a:t>
                      </a:r>
                      <a:endParaRPr/>
                    </a:p>
                  </a:txBody>
                  <a:tcPr marL="91425" marR="91425" marT="91425" marB="91425"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 (amortizat)</a:t>
                      </a:r>
                      <a:endParaRPr baseline="30000">
                        <a:solidFill>
                          <a:srgbClr val="0B0080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</a:t>
                      </a:r>
                      <a:endParaRPr baseline="30000">
                        <a:solidFill>
                          <a:srgbClr val="0B0080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Heap Fibonacci</a:t>
                      </a:r>
                      <a:endParaRPr/>
                    </a:p>
                  </a:txBody>
                  <a:tcPr marL="91425" marR="91425" marT="91425" marB="91425"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O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(log </a:t>
                      </a: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n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) (amortizat)</a:t>
                      </a:r>
                      <a:endParaRPr baseline="30000">
                        <a:solidFill>
                          <a:srgbClr val="0B0080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</a:t>
                      </a:r>
                      <a:endParaRPr sz="105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 (amortizat)</a:t>
                      </a:r>
                      <a:endParaRPr sz="1050" i="1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FFD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100"/>
                        </a:spcBef>
                        <a:spcAft>
                          <a:spcPts val="1100"/>
                        </a:spcAft>
                        <a:buNone/>
                      </a:pPr>
                      <a:r>
                        <a:rPr lang="en" sz="1050" i="1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Θ</a:t>
                      </a:r>
                      <a:r>
                        <a:rPr lang="en" sz="1050" dirty="0">
                          <a:solidFill>
                            <a:srgbClr val="222222"/>
                          </a:solidFill>
                          <a:highlight>
                            <a:srgbClr val="F8F9FA"/>
                          </a:highlight>
                        </a:rPr>
                        <a:t>(1)</a:t>
                      </a:r>
                      <a:endParaRPr sz="1050" dirty="0">
                        <a:solidFill>
                          <a:srgbClr val="222222"/>
                        </a:solidFill>
                        <a:highlight>
                          <a:srgbClr val="F8F9FA"/>
                        </a:highlight>
                      </a:endParaRPr>
                    </a:p>
                  </a:txBody>
                  <a:tcPr marL="53350" marR="53350" marT="26675" marB="26675">
                    <a:lnL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475" cap="flat" cmpd="sng">
                      <a:solidFill>
                        <a:srgbClr val="A2A9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FF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Arbori binomiali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Google Shape;316;p49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❖"/>
            </a:pPr>
            <a:r>
              <a:rPr lang="en" sz="2000" dirty="0">
                <a:solidFill>
                  <a:schemeClr val="dk1"/>
                </a:solidFill>
                <a:latin typeface="Palatino Linotype" panose="02040502050505030304" pitchFamily="18" charset="0"/>
              </a:rPr>
              <a:t>Un arbore binomial de ordin 0 are un nod (rădăcin</a:t>
            </a:r>
            <a:r>
              <a:rPr lang="en" sz="2000" dirty="0">
                <a:latin typeface="Palatino Linotype" panose="02040502050505030304" pitchFamily="18" charset="0"/>
              </a:rPr>
              <a:t>a</a:t>
            </a:r>
            <a:r>
              <a:rPr lang="en" sz="2000" dirty="0">
                <a:solidFill>
                  <a:schemeClr val="dk1"/>
                </a:solidFill>
                <a:latin typeface="Palatino Linotype" panose="02040502050505030304" pitchFamily="18" charset="0"/>
              </a:rPr>
              <a:t>)</a:t>
            </a:r>
            <a:br>
              <a:rPr lang="en" sz="2000" dirty="0">
                <a:solidFill>
                  <a:schemeClr val="dk1"/>
                </a:solidFill>
                <a:latin typeface="Palatino Linotype" panose="02040502050505030304" pitchFamily="18" charset="0"/>
              </a:rPr>
            </a:br>
            <a:endParaRPr sz="2000"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2000" dirty="0">
                <a:solidFill>
                  <a:schemeClr val="dk1"/>
                </a:solidFill>
                <a:latin typeface="Palatino Linotype" panose="02040502050505030304" pitchFamily="18" charset="0"/>
              </a:rPr>
              <a:t>Un arbore binomial de ordin</a:t>
            </a:r>
            <a:r>
              <a:rPr lang="en" sz="2000" b="1" dirty="0">
                <a:solidFill>
                  <a:schemeClr val="dk1"/>
                </a:solidFill>
                <a:latin typeface="Palatino Linotype" panose="02040502050505030304" pitchFamily="18" charset="0"/>
              </a:rPr>
              <a:t> K</a:t>
            </a:r>
            <a:r>
              <a:rPr lang="en" sz="2000" dirty="0">
                <a:solidFill>
                  <a:schemeClr val="dk1"/>
                </a:solidFill>
                <a:latin typeface="Palatino Linotype" panose="02040502050505030304" pitchFamily="18" charset="0"/>
              </a:rPr>
              <a:t> poate fi format prin reuniunea a doi arbori binomiali de mărime </a:t>
            </a:r>
            <a:r>
              <a:rPr lang="en" sz="2000" b="1" dirty="0">
                <a:solidFill>
                  <a:schemeClr val="dk1"/>
                </a:solidFill>
                <a:latin typeface="Palatino Linotype" panose="02040502050505030304" pitchFamily="18" charset="0"/>
              </a:rPr>
              <a:t>K-1</a:t>
            </a:r>
            <a:r>
              <a:rPr lang="en" sz="2000" dirty="0">
                <a:solidFill>
                  <a:schemeClr val="dk1"/>
                </a:solidFill>
                <a:latin typeface="Palatino Linotype" panose="02040502050505030304" pitchFamily="18" charset="0"/>
              </a:rPr>
              <a:t>, făcând pe unul dintre ei fiul stâng al celuilalt</a:t>
            </a:r>
            <a:endParaRPr sz="2000"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solidFill>
                <a:schemeClr val="dk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317" name="Google Shape;31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913" y="2674025"/>
            <a:ext cx="3404175" cy="2075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Arbori binomiali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3" name="Google Shape;323;p50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Proprietăți ale unui arbore binomial de ordin k: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Are exact 2</a:t>
            </a:r>
            <a:r>
              <a:rPr lang="en" sz="1800" baseline="30000" dirty="0">
                <a:latin typeface="Palatino Linotype" panose="02040502050505030304" pitchFamily="18" charset="0"/>
              </a:rPr>
              <a:t>k</a:t>
            </a:r>
            <a:r>
              <a:rPr lang="en" sz="1800" dirty="0">
                <a:latin typeface="Palatino Linotype" panose="02040502050505030304" pitchFamily="18" charset="0"/>
              </a:rPr>
              <a:t> noduri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Are înălțimea k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Sunt exact C</a:t>
            </a:r>
            <a:r>
              <a:rPr lang="en" sz="1800" baseline="-25000" dirty="0">
                <a:latin typeface="Palatino Linotype" panose="02040502050505030304" pitchFamily="18" charset="0"/>
              </a:rPr>
              <a:t>i</a:t>
            </a:r>
            <a:r>
              <a:rPr lang="en" sz="1800" baseline="30000" dirty="0">
                <a:latin typeface="Palatino Linotype" panose="02040502050505030304" pitchFamily="18" charset="0"/>
              </a:rPr>
              <a:t>k</a:t>
            </a:r>
            <a:r>
              <a:rPr lang="en" sz="1800" dirty="0">
                <a:latin typeface="Palatino Linotype" panose="02040502050505030304" pitchFamily="18" charset="0"/>
              </a:rPr>
              <a:t> (combinări de i luate câte k) noduri de înălțime i </a:t>
            </a:r>
            <a:br>
              <a:rPr lang="en" sz="1800" dirty="0">
                <a:latin typeface="Palatino Linotype" panose="02040502050505030304" pitchFamily="18" charset="0"/>
              </a:rPr>
            </a:br>
            <a:r>
              <a:rPr lang="en" sz="1800" dirty="0">
                <a:latin typeface="Palatino Linotype" panose="02040502050505030304" pitchFamily="18" charset="0"/>
              </a:rPr>
              <a:t>pentru i = 0,1,…, k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Rădăcina are gradul k și copiii săi sunt arbori binomiali de tip k-1, k-2, …, 0</a:t>
            </a: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324" name="Google Shape;3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825" y="3104038"/>
            <a:ext cx="8896350" cy="1857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Binomiale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0" name="Google Shape;330;p5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>
                <a:solidFill>
                  <a:schemeClr val="dk1"/>
                </a:solidFill>
                <a:latin typeface="Palatino Linotype" panose="02040502050505030304" pitchFamily="18" charset="0"/>
              </a:rPr>
              <a:t>Un Heap Binomial este o colecție de Arbori Binomiali, fiecare dintre ei având proprietatea de heap minim.</a:t>
            </a:r>
            <a:endParaRPr sz="1800"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 b="1" u="sng" dirty="0">
                <a:solidFill>
                  <a:schemeClr val="dk1"/>
                </a:solidFill>
                <a:latin typeface="Palatino Linotype" panose="02040502050505030304" pitchFamily="18" charset="0"/>
              </a:rPr>
              <a:t>Observație</a:t>
            </a:r>
            <a:r>
              <a:rPr lang="en" sz="1800" b="1" dirty="0">
                <a:solidFill>
                  <a:schemeClr val="dk1"/>
                </a:solidFill>
                <a:latin typeface="Palatino Linotype" panose="02040502050505030304" pitchFamily="18" charset="0"/>
              </a:rPr>
              <a:t>: </a:t>
            </a:r>
            <a:r>
              <a:rPr lang="en" sz="1800" dirty="0">
                <a:solidFill>
                  <a:schemeClr val="dk1"/>
                </a:solidFill>
                <a:latin typeface="Palatino Linotype" panose="02040502050505030304" pitchFamily="18" charset="0"/>
              </a:rPr>
              <a:t>Există o singură structură de heap binomial pentru orice mărime.</a:t>
            </a:r>
            <a:endParaRPr sz="1800"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 b="1" u="sng" dirty="0">
                <a:solidFill>
                  <a:schemeClr val="dk1"/>
                </a:solidFill>
                <a:latin typeface="Palatino Linotype" panose="02040502050505030304" pitchFamily="18" charset="0"/>
              </a:rPr>
              <a:t>Exemplu</a:t>
            </a:r>
            <a:r>
              <a:rPr lang="en" sz="1800" b="1" dirty="0">
                <a:solidFill>
                  <a:schemeClr val="dk1"/>
                </a:solidFill>
                <a:latin typeface="Palatino Linotype" panose="02040502050505030304" pitchFamily="18" charset="0"/>
              </a:rPr>
              <a:t>: </a:t>
            </a:r>
            <a:endParaRPr sz="1800" b="1"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n" dirty="0">
                <a:solidFill>
                  <a:schemeClr val="dk1"/>
                </a:solidFill>
                <a:latin typeface="Palatino Linotype" panose="02040502050505030304" pitchFamily="18" charset="0"/>
              </a:rPr>
              <a:t>Cum arată un heap binomial cu 13 noduri? </a:t>
            </a:r>
            <a:endParaRPr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n" dirty="0">
                <a:solidFill>
                  <a:schemeClr val="dk1"/>
                </a:solidFill>
                <a:latin typeface="Palatino Linotype" panose="02040502050505030304" pitchFamily="18" charset="0"/>
              </a:rPr>
              <a:t>C</a:t>
            </a:r>
            <a:r>
              <a:rPr lang="en" dirty="0">
                <a:latin typeface="Palatino Linotype" panose="02040502050505030304" pitchFamily="18" charset="0"/>
              </a:rPr>
              <a:t>âț</a:t>
            </a:r>
            <a:r>
              <a:rPr lang="en" dirty="0">
                <a:solidFill>
                  <a:schemeClr val="dk1"/>
                </a:solidFill>
                <a:latin typeface="Palatino Linotype" panose="02040502050505030304" pitchFamily="18" charset="0"/>
              </a:rPr>
              <a:t>i arbori binomiali are? </a:t>
            </a:r>
            <a:endParaRPr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dirty="0">
                <a:solidFill>
                  <a:schemeClr val="dk1"/>
                </a:solidFill>
                <a:latin typeface="Palatino Linotype" panose="02040502050505030304" pitchFamily="18" charset="0"/>
              </a:rPr>
              <a:t>Ce tipuri?</a:t>
            </a:r>
            <a:endParaRPr dirty="0">
              <a:solidFill>
                <a:schemeClr val="dk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Binomiale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36" name="Google Shape;33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8553" y="2304121"/>
            <a:ext cx="3553860" cy="2412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7" name="Google Shape;337;p52"/>
          <p:cNvSpPr txBox="1">
            <a:spLocks noGrp="1"/>
          </p:cNvSpPr>
          <p:nvPr>
            <p:ph type="body" idx="1"/>
          </p:nvPr>
        </p:nvSpPr>
        <p:spPr>
          <a:xfrm>
            <a:off x="57824" y="810831"/>
            <a:ext cx="6774156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❖"/>
            </a:pPr>
            <a:r>
              <a:rPr lang="en" sz="1800" dirty="0">
                <a:solidFill>
                  <a:schemeClr val="dk1"/>
                </a:solidFill>
                <a:latin typeface="Palatino Linotype" panose="02040502050505030304" pitchFamily="18" charset="0"/>
              </a:rPr>
              <a:t>Un Heap Binomial este o colecție de Arbori Binomiali, fiecare dintre ei având proprietatea de heap minim.</a:t>
            </a:r>
            <a:endParaRPr sz="1800"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 b="1" u="sng" dirty="0">
                <a:solidFill>
                  <a:schemeClr val="dk1"/>
                </a:solidFill>
                <a:latin typeface="Palatino Linotype" panose="02040502050505030304" pitchFamily="18" charset="0"/>
              </a:rPr>
              <a:t>Observație</a:t>
            </a:r>
            <a:r>
              <a:rPr lang="en" sz="1800" dirty="0">
                <a:solidFill>
                  <a:schemeClr val="dk1"/>
                </a:solidFill>
                <a:latin typeface="Palatino Linotype" panose="02040502050505030304" pitchFamily="18" charset="0"/>
              </a:rPr>
              <a:t>: Există o singură structură de heap binomial pentru orice mărime.</a:t>
            </a:r>
            <a:endParaRPr sz="1800"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❖"/>
            </a:pPr>
            <a:r>
              <a:rPr lang="en" sz="1800" b="1" u="sng" dirty="0">
                <a:solidFill>
                  <a:schemeClr val="dk1"/>
                </a:solidFill>
                <a:latin typeface="Palatino Linotype" panose="02040502050505030304" pitchFamily="18" charset="0"/>
              </a:rPr>
              <a:t>Exemplu</a:t>
            </a:r>
            <a:r>
              <a:rPr lang="en" sz="1800" b="1" dirty="0">
                <a:solidFill>
                  <a:schemeClr val="dk1"/>
                </a:solidFill>
                <a:latin typeface="Palatino Linotype" panose="02040502050505030304" pitchFamily="18" charset="0"/>
              </a:rPr>
              <a:t>: </a:t>
            </a:r>
            <a:endParaRPr sz="1800" b="1"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n" sz="1800" dirty="0">
                <a:solidFill>
                  <a:schemeClr val="dk1"/>
                </a:solidFill>
                <a:latin typeface="Palatino Linotype" panose="02040502050505030304" pitchFamily="18" charset="0"/>
              </a:rPr>
              <a:t>Cum arată un heap binomial cu 13 noduri? </a:t>
            </a:r>
            <a:endParaRPr sz="1800"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700"/>
              <a:buChar char="➢"/>
            </a:pPr>
            <a:r>
              <a:rPr lang="en" sz="1800" dirty="0">
                <a:solidFill>
                  <a:schemeClr val="dk1"/>
                </a:solidFill>
                <a:latin typeface="Palatino Linotype" panose="02040502050505030304" pitchFamily="18" charset="0"/>
              </a:rPr>
              <a:t>C</a:t>
            </a:r>
            <a:r>
              <a:rPr lang="en" sz="1800" dirty="0">
                <a:latin typeface="Palatino Linotype" panose="02040502050505030304" pitchFamily="18" charset="0"/>
              </a:rPr>
              <a:t>âț</a:t>
            </a:r>
            <a:r>
              <a:rPr lang="en" sz="1800" dirty="0">
                <a:solidFill>
                  <a:schemeClr val="dk1"/>
                </a:solidFill>
                <a:latin typeface="Palatino Linotype" panose="02040502050505030304" pitchFamily="18" charset="0"/>
              </a:rPr>
              <a:t>i arbori binomiali are? </a:t>
            </a:r>
            <a:endParaRPr sz="1800" dirty="0">
              <a:solidFill>
                <a:schemeClr val="dk1"/>
              </a:solidFill>
              <a:latin typeface="Palatino Linotype" panose="02040502050505030304" pitchFamily="18" charset="0"/>
            </a:endParaRPr>
          </a:p>
          <a:p>
            <a:pPr marL="914400" lvl="1" indent="-33655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700"/>
              <a:buChar char="➢"/>
            </a:pPr>
            <a:r>
              <a:rPr lang="en" sz="1800" dirty="0">
                <a:solidFill>
                  <a:schemeClr val="dk1"/>
                </a:solidFill>
                <a:latin typeface="Palatino Linotype" panose="02040502050505030304" pitchFamily="18" charset="0"/>
              </a:rPr>
              <a:t>Ce tipuri?</a:t>
            </a:r>
            <a:endParaRPr sz="1800" dirty="0">
              <a:solidFill>
                <a:schemeClr val="dk1"/>
              </a:solidFill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>
            <a:spLocks noGrp="1"/>
          </p:cNvSpPr>
          <p:nvPr>
            <p:ph type="title"/>
          </p:nvPr>
        </p:nvSpPr>
        <p:spPr>
          <a:xfrm>
            <a:off x="933170" y="120929"/>
            <a:ext cx="5483064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Binomiale - Căutare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3" name="Google Shape;343;p53"/>
          <p:cNvSpPr txBox="1">
            <a:spLocks noGrp="1"/>
          </p:cNvSpPr>
          <p:nvPr>
            <p:ph type="body" idx="1"/>
          </p:nvPr>
        </p:nvSpPr>
        <p:spPr>
          <a:xfrm>
            <a:off x="169336" y="882951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60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800" dirty="0">
                <a:latin typeface="Palatino Linotype" panose="02040502050505030304" pitchFamily="18" charset="0"/>
              </a:rPr>
              <a:t>Minimul se află în rădăcina unui arbore binomial. Putem parcurge toți arborii binomiali, să ne uităm la rădăcina lor și să reținem minimul</a:t>
            </a:r>
            <a:br>
              <a:rPr lang="en" sz="1800" dirty="0">
                <a:latin typeface="Palatino Linotype" panose="02040502050505030304" pitchFamily="18" charset="0"/>
              </a:rPr>
            </a:br>
            <a:r>
              <a:rPr lang="en" sz="1800" dirty="0">
                <a:latin typeface="Palatino Linotype" panose="02040502050505030304" pitchFamily="18" charset="0"/>
              </a:rPr>
              <a:t>→ </a:t>
            </a:r>
            <a:r>
              <a:rPr lang="en" sz="1800" b="1" dirty="0">
                <a:latin typeface="Palatino Linotype" panose="02040502050505030304" pitchFamily="18" charset="0"/>
              </a:rPr>
              <a:t>O(log n)</a:t>
            </a:r>
            <a:endParaRPr sz="1800" b="1" dirty="0">
              <a:latin typeface="Palatino Linotype" panose="0204050205050503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AutoNum type="arabicParenR"/>
            </a:pPr>
            <a:r>
              <a:rPr lang="en" sz="1800" dirty="0">
                <a:latin typeface="Palatino Linotype" panose="02040502050505030304" pitchFamily="18" charset="0"/>
              </a:rPr>
              <a:t>Totuși, putem ține minte valoarea când facem orice fel de operație și să răspundem în </a:t>
            </a:r>
            <a:r>
              <a:rPr lang="en" sz="1800" b="1" dirty="0">
                <a:latin typeface="Palatino Linotype" panose="02040502050505030304" pitchFamily="18" charset="0"/>
              </a:rPr>
              <a:t>O(1)</a:t>
            </a: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344" name="Google Shape;34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4702" y="2340451"/>
            <a:ext cx="3688475" cy="2503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Grafuri</a:t>
            </a:r>
            <a:endParaRPr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Ce este un graf?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Un graf este o pereche de mulțimi </a:t>
            </a:r>
            <a:r>
              <a:rPr lang="en" sz="1800" b="1" dirty="0">
                <a:latin typeface="Palatino Linotype" panose="02040502050505030304" pitchFamily="18" charset="0"/>
              </a:rPr>
              <a:t>G = (V, E)</a:t>
            </a:r>
            <a:r>
              <a:rPr lang="en" sz="1800" dirty="0">
                <a:latin typeface="Palatino Linotype" panose="02040502050505030304" pitchFamily="18" charset="0"/>
              </a:rPr>
              <a:t>, unde: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1800" b="1" dirty="0">
                <a:latin typeface="Palatino Linotype" panose="02040502050505030304" pitchFamily="18" charset="0"/>
              </a:rPr>
              <a:t>V</a:t>
            </a:r>
            <a:r>
              <a:rPr lang="en" sz="1800" dirty="0">
                <a:latin typeface="Palatino Linotype" panose="02040502050505030304" pitchFamily="18" charset="0"/>
              </a:rPr>
              <a:t> este mulțimea de noduri (vertex / vertices),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➢"/>
            </a:pPr>
            <a:r>
              <a:rPr lang="en" sz="1800" b="1" dirty="0">
                <a:latin typeface="Palatino Linotype" panose="02040502050505030304" pitchFamily="18" charset="0"/>
              </a:rPr>
              <a:t>E</a:t>
            </a:r>
            <a:r>
              <a:rPr lang="en" sz="1800" dirty="0">
                <a:latin typeface="Palatino Linotype" panose="02040502050505030304" pitchFamily="18" charset="0"/>
              </a:rPr>
              <a:t> este mulțimea de muchii</a:t>
            </a: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727" y="2423533"/>
            <a:ext cx="2943922" cy="2141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>
            <a:spLocks noGrp="1"/>
          </p:cNvSpPr>
          <p:nvPr>
            <p:ph type="title"/>
          </p:nvPr>
        </p:nvSpPr>
        <p:spPr>
          <a:xfrm>
            <a:off x="933170" y="120929"/>
            <a:ext cx="5483064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Binomiale - Căutare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3" name="Google Shape;343;p53"/>
          <p:cNvSpPr txBox="1">
            <a:spLocks noGrp="1"/>
          </p:cNvSpPr>
          <p:nvPr>
            <p:ph type="body" idx="1"/>
          </p:nvPr>
        </p:nvSpPr>
        <p:spPr>
          <a:xfrm>
            <a:off x="154468" y="874251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latin typeface="Palatino Linotype" panose="02040502050505030304" pitchFamily="18" charset="0"/>
              </a:rPr>
              <a:t>void _</a:t>
            </a:r>
            <a:r>
              <a:rPr lang="en-US" sz="1400" dirty="0" err="1">
                <a:latin typeface="Palatino Linotype" panose="02040502050505030304" pitchFamily="18" charset="0"/>
              </a:rPr>
              <a:t>find_min</a:t>
            </a:r>
            <a:r>
              <a:rPr lang="en-US" sz="1400" dirty="0">
                <a:latin typeface="Palatino Linotype" panose="02040502050505030304" pitchFamily="18" charset="0"/>
              </a:rPr>
              <a:t>() {</a:t>
            </a:r>
          </a:p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   //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Inițializăm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min_node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ca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fiind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nullptr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pentru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a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începe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căutarea</a:t>
            </a:r>
            <a:endParaRPr lang="en-US" sz="1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</a:t>
            </a:r>
            <a:r>
              <a:rPr lang="en-US" sz="1400" dirty="0" err="1">
                <a:latin typeface="Palatino Linotype" panose="02040502050505030304" pitchFamily="18" charset="0"/>
              </a:rPr>
              <a:t>min_node</a:t>
            </a:r>
            <a:r>
              <a:rPr lang="en-US" sz="1400" dirty="0">
                <a:latin typeface="Palatino Linotype" panose="02040502050505030304" pitchFamily="18" charset="0"/>
              </a:rPr>
              <a:t> = </a:t>
            </a:r>
            <a:r>
              <a:rPr lang="en-US" sz="1400" dirty="0" err="1">
                <a:latin typeface="Palatino Linotype" panose="02040502050505030304" pitchFamily="18" charset="0"/>
              </a:rPr>
              <a:t>nullptr</a:t>
            </a:r>
            <a:r>
              <a:rPr lang="en-US" sz="1400" dirty="0">
                <a:latin typeface="Palatino Linotype" panose="02040502050505030304" pitchFamily="18" charset="0"/>
              </a:rPr>
              <a:t>;</a:t>
            </a:r>
          </a:p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//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Iterăm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prin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fiecare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arbore din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lista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de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arbori</a:t>
            </a:r>
            <a:endParaRPr lang="en-US" sz="1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for (Node* tree : trees) {</a:t>
            </a:r>
          </a:p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       //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Verificăm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dacă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min_node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este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nullptr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sau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dacă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valoarea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nodului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curent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este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mai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mică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decât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valoarea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min_node-ului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curent</a:t>
            </a:r>
            <a:endParaRPr lang="en-US" sz="1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    if (</a:t>
            </a:r>
            <a:r>
              <a:rPr lang="en-US" sz="1400" dirty="0" err="1">
                <a:latin typeface="Palatino Linotype" panose="02040502050505030304" pitchFamily="18" charset="0"/>
              </a:rPr>
              <a:t>min_node</a:t>
            </a:r>
            <a:r>
              <a:rPr lang="en-US" sz="1400" dirty="0">
                <a:latin typeface="Palatino Linotype" panose="02040502050505030304" pitchFamily="18" charset="0"/>
              </a:rPr>
              <a:t> == </a:t>
            </a:r>
            <a:r>
              <a:rPr lang="en-US" sz="1400" dirty="0" err="1">
                <a:latin typeface="Palatino Linotype" panose="02040502050505030304" pitchFamily="18" charset="0"/>
              </a:rPr>
              <a:t>nullptr</a:t>
            </a:r>
            <a:r>
              <a:rPr lang="en-US" sz="1400" dirty="0">
                <a:latin typeface="Palatino Linotype" panose="02040502050505030304" pitchFamily="18" charset="0"/>
              </a:rPr>
              <a:t> || tree-&gt;value &lt; </a:t>
            </a:r>
            <a:r>
              <a:rPr lang="en-US" sz="1400" dirty="0" err="1">
                <a:latin typeface="Palatino Linotype" panose="02040502050505030304" pitchFamily="18" charset="0"/>
              </a:rPr>
              <a:t>min_node</a:t>
            </a:r>
            <a:r>
              <a:rPr lang="en-US" sz="1400" dirty="0">
                <a:latin typeface="Palatino Linotype" panose="02040502050505030304" pitchFamily="18" charset="0"/>
              </a:rPr>
              <a:t>-&gt;value) {</a:t>
            </a:r>
          </a:p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           //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Dacă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una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dintre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condiții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este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îndeplinită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,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actualizăm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min_node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pentru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a fi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nodul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curent</a:t>
            </a:r>
            <a:endParaRPr lang="en-US" sz="1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        </a:t>
            </a:r>
            <a:r>
              <a:rPr lang="en-US" sz="1400" dirty="0" err="1">
                <a:latin typeface="Palatino Linotype" panose="02040502050505030304" pitchFamily="18" charset="0"/>
              </a:rPr>
              <a:t>min_node</a:t>
            </a:r>
            <a:r>
              <a:rPr lang="en-US" sz="1400" dirty="0">
                <a:latin typeface="Palatino Linotype" panose="02040502050505030304" pitchFamily="18" charset="0"/>
              </a:rPr>
              <a:t> = tree;</a:t>
            </a:r>
          </a:p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    }</a:t>
            </a:r>
          </a:p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}</a:t>
            </a:r>
          </a:p>
          <a:p>
            <a:pPr marL="107950" lvl="0" indent="0" algn="l" rtl="0">
              <a:spcBef>
                <a:spcPts val="600"/>
              </a:spcBef>
              <a:spcAft>
                <a:spcPts val="0"/>
              </a:spcAft>
              <a:buSzPts val="1900"/>
              <a:buNone/>
            </a:pPr>
            <a:r>
              <a:rPr lang="en-US" sz="1400" dirty="0">
                <a:latin typeface="Palatino Linotype" panose="0204050205050503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2114153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>
            <a:spLocks noGrp="1"/>
          </p:cNvSpPr>
          <p:nvPr>
            <p:ph type="title"/>
          </p:nvPr>
        </p:nvSpPr>
        <p:spPr>
          <a:xfrm>
            <a:off x="887999" y="169800"/>
            <a:ext cx="532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Binomiale - Extragerea minimului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Google Shape;350;p54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latin typeface="Palatino Linotype" panose="02040502050505030304" pitchFamily="18" charset="0"/>
            </a:endParaRPr>
          </a:p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2200" dirty="0">
                <a:latin typeface="Palatino Linotype" panose="02040502050505030304" pitchFamily="18" charset="0"/>
              </a:rPr>
              <a:t>Eliminăm minimul</a:t>
            </a:r>
            <a:endParaRPr sz="2200" dirty="0">
              <a:latin typeface="Palatino Linotype" panose="02040502050505030304" pitchFamily="18" charset="0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❖"/>
            </a:pPr>
            <a:r>
              <a:rPr lang="en" sz="2200" dirty="0">
                <a:latin typeface="Palatino Linotype" panose="02040502050505030304" pitchFamily="18" charset="0"/>
              </a:rPr>
              <a:t>Apoi facem reuniune</a:t>
            </a:r>
            <a:endParaRPr sz="2200" dirty="0">
              <a:latin typeface="Palatino Linotype" panose="02040502050505030304" pitchFamily="18" charset="0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latin typeface="Palatino Linotype" panose="02040502050505030304" pitchFamily="18" charset="0"/>
            </a:endParaRPr>
          </a:p>
        </p:txBody>
      </p:sp>
      <p:pic>
        <p:nvPicPr>
          <p:cNvPr id="351" name="Google Shape;35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4172" y="1332287"/>
            <a:ext cx="4743450" cy="3324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>
            <a:spLocks noGrp="1"/>
          </p:cNvSpPr>
          <p:nvPr>
            <p:ph type="title"/>
          </p:nvPr>
        </p:nvSpPr>
        <p:spPr>
          <a:xfrm>
            <a:off x="887999" y="169800"/>
            <a:ext cx="53226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Binomiale - Extragerea minimului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0" name="Google Shape;350;p54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Palatino Linotype" panose="02040502050505030304" pitchFamily="18" charset="0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Palatino Linotype" panose="02040502050505030304" pitchFamily="18" charset="0"/>
              </a:rPr>
              <a:t>int </a:t>
            </a:r>
            <a:r>
              <a:rPr lang="en-US" sz="1400" dirty="0" err="1">
                <a:latin typeface="Palatino Linotype" panose="02040502050505030304" pitchFamily="18" charset="0"/>
              </a:rPr>
              <a:t>extract_min</a:t>
            </a:r>
            <a:r>
              <a:rPr lang="en-US" sz="1400" dirty="0">
                <a:latin typeface="Palatino Linotype" panose="02040502050505030304" pitchFamily="18" charset="0"/>
              </a:rPr>
              <a:t>() {</a:t>
            </a: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Node* </a:t>
            </a:r>
            <a:r>
              <a:rPr lang="en-US" sz="1400" dirty="0" err="1">
                <a:latin typeface="Palatino Linotype" panose="02040502050505030304" pitchFamily="18" charset="0"/>
              </a:rPr>
              <a:t>minNode</a:t>
            </a:r>
            <a:r>
              <a:rPr lang="en-US" sz="1400" dirty="0">
                <a:latin typeface="Palatino Linotype" panose="02040502050505030304" pitchFamily="18" charset="0"/>
              </a:rPr>
              <a:t> = </a:t>
            </a:r>
            <a:r>
              <a:rPr lang="en-US" sz="1400" dirty="0" err="1">
                <a:latin typeface="Palatino Linotype" panose="02040502050505030304" pitchFamily="18" charset="0"/>
              </a:rPr>
              <a:t>min_node</a:t>
            </a:r>
            <a:r>
              <a:rPr lang="en-US" sz="1400" dirty="0">
                <a:latin typeface="Palatino Linotype" panose="02040502050505030304" pitchFamily="18" charset="0"/>
              </a:rPr>
              <a:t>; 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//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Salvăm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referința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către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nodul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minim</a:t>
            </a:r>
            <a:endParaRPr lang="en-US" sz="1400" dirty="0">
              <a:latin typeface="Palatino Linotype" panose="02040502050505030304" pitchFamily="18" charset="0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   //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Ștergem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nodul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minim din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lista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de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arbori</a:t>
            </a:r>
            <a:endParaRPr lang="en-US" sz="1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</a:t>
            </a:r>
            <a:r>
              <a:rPr lang="en-US" sz="1400" dirty="0" err="1">
                <a:latin typeface="Palatino Linotype" panose="02040502050505030304" pitchFamily="18" charset="0"/>
              </a:rPr>
              <a:t>trees.erase</a:t>
            </a:r>
            <a:r>
              <a:rPr lang="en-US" sz="1400" dirty="0">
                <a:latin typeface="Palatino Linotype" panose="02040502050505030304" pitchFamily="18" charset="0"/>
              </a:rPr>
              <a:t>(remove(</a:t>
            </a:r>
            <a:r>
              <a:rPr lang="en-US" sz="1400" dirty="0" err="1">
                <a:latin typeface="Palatino Linotype" panose="02040502050505030304" pitchFamily="18" charset="0"/>
              </a:rPr>
              <a:t>trees.begin</a:t>
            </a:r>
            <a:r>
              <a:rPr lang="en-US" sz="1400" dirty="0">
                <a:latin typeface="Palatino Linotype" panose="02040502050505030304" pitchFamily="18" charset="0"/>
              </a:rPr>
              <a:t>(), </a:t>
            </a:r>
            <a:r>
              <a:rPr lang="en-US" sz="1400" dirty="0" err="1">
                <a:latin typeface="Palatino Linotype" panose="02040502050505030304" pitchFamily="18" charset="0"/>
              </a:rPr>
              <a:t>trees.end</a:t>
            </a:r>
            <a:r>
              <a:rPr lang="en-US" sz="1400" dirty="0">
                <a:latin typeface="Palatino Linotype" panose="02040502050505030304" pitchFamily="18" charset="0"/>
              </a:rPr>
              <a:t>(), </a:t>
            </a:r>
            <a:r>
              <a:rPr lang="en-US" sz="1400" dirty="0" err="1">
                <a:latin typeface="Palatino Linotype" panose="02040502050505030304" pitchFamily="18" charset="0"/>
              </a:rPr>
              <a:t>minNode</a:t>
            </a:r>
            <a:r>
              <a:rPr lang="en-US" sz="1400" dirty="0">
                <a:latin typeface="Palatino Linotype" panose="02040502050505030304" pitchFamily="18" charset="0"/>
              </a:rPr>
              <a:t>), </a:t>
            </a:r>
            <a:r>
              <a:rPr lang="en-US" sz="1400" dirty="0" err="1">
                <a:latin typeface="Palatino Linotype" panose="02040502050505030304" pitchFamily="18" charset="0"/>
              </a:rPr>
              <a:t>trees.end</a:t>
            </a:r>
            <a:r>
              <a:rPr lang="en-US" sz="1400" dirty="0">
                <a:latin typeface="Palatino Linotype" panose="02040502050505030304" pitchFamily="18" charset="0"/>
              </a:rPr>
              <a:t>());</a:t>
            </a: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</a:t>
            </a:r>
            <a:r>
              <a:rPr lang="en-US" sz="1400" dirty="0" err="1">
                <a:latin typeface="Palatino Linotype" panose="02040502050505030304" pitchFamily="18" charset="0"/>
              </a:rPr>
              <a:t>BinomialHeap</a:t>
            </a:r>
            <a:r>
              <a:rPr lang="en-US" sz="1400" dirty="0">
                <a:latin typeface="Palatino Linotype" panose="02040502050505030304" pitchFamily="18" charset="0"/>
              </a:rPr>
              <a:t> heap; 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//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Creăm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un heap binomial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con</a:t>
            </a:r>
            <a:r>
              <a:rPr lang="ro-MD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ține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copiii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nodului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minim</a:t>
            </a:r>
            <a:endParaRPr lang="en-US" sz="1400" dirty="0">
              <a:latin typeface="Palatino Linotype" panose="02040502050505030304" pitchFamily="18" charset="0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</a:t>
            </a:r>
            <a:r>
              <a:rPr lang="en-US" sz="1400" dirty="0" err="1">
                <a:latin typeface="Palatino Linotype" panose="02040502050505030304" pitchFamily="18" charset="0"/>
              </a:rPr>
              <a:t>heap.trees</a:t>
            </a:r>
            <a:r>
              <a:rPr lang="en-US" sz="1400" dirty="0">
                <a:latin typeface="Palatino Linotype" panose="02040502050505030304" pitchFamily="18" charset="0"/>
              </a:rPr>
              <a:t> = </a:t>
            </a:r>
            <a:r>
              <a:rPr lang="en-US" sz="1400" dirty="0" err="1">
                <a:latin typeface="Palatino Linotype" panose="02040502050505030304" pitchFamily="18" charset="0"/>
              </a:rPr>
              <a:t>minNode</a:t>
            </a:r>
            <a:r>
              <a:rPr lang="en-US" sz="1400" dirty="0">
                <a:latin typeface="Palatino Linotype" panose="02040502050505030304" pitchFamily="18" charset="0"/>
              </a:rPr>
              <a:t>-&gt;children;</a:t>
            </a: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merge(heap); 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//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Unim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heap-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ul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creat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cu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cel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temporar</a:t>
            </a:r>
            <a:endParaRPr lang="en-US" sz="1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_</a:t>
            </a:r>
            <a:r>
              <a:rPr lang="en-US" sz="1400" dirty="0" err="1">
                <a:latin typeface="Palatino Linotype" panose="02040502050505030304" pitchFamily="18" charset="0"/>
              </a:rPr>
              <a:t>find_min</a:t>
            </a:r>
            <a:r>
              <a:rPr lang="en-US" sz="1400" dirty="0">
                <a:latin typeface="Palatino Linotype" panose="02040502050505030304" pitchFamily="18" charset="0"/>
              </a:rPr>
              <a:t>(); 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//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Găsim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noul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nod minim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în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heap</a:t>
            </a:r>
          </a:p>
          <a:p>
            <a:pPr marL="342900" indent="0"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 count -= 1; 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//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Actualizăm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contorul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pentru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numărul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de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elemente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din heap</a:t>
            </a:r>
            <a:endParaRPr lang="en-US" sz="1400" dirty="0">
              <a:latin typeface="Palatino Linotype" panose="02040502050505030304" pitchFamily="18" charset="0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Palatino Linotype" panose="02040502050505030304" pitchFamily="18" charset="0"/>
              </a:rPr>
              <a:t>     return </a:t>
            </a:r>
            <a:r>
              <a:rPr lang="en-US" sz="1400" dirty="0" err="1">
                <a:latin typeface="Palatino Linotype" panose="02040502050505030304" pitchFamily="18" charset="0"/>
              </a:rPr>
              <a:t>minNode</a:t>
            </a:r>
            <a:r>
              <a:rPr lang="en-US" sz="1400" dirty="0">
                <a:latin typeface="Palatino Linotype" panose="02040502050505030304" pitchFamily="18" charset="0"/>
              </a:rPr>
              <a:t>-&gt;value; 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//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Returnăm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valoarea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minimă</a:t>
            </a:r>
            <a:r>
              <a:rPr lang="en-US" sz="14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4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extrasă</a:t>
            </a:r>
            <a:endParaRPr lang="en-US" sz="14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>
                <a:latin typeface="Palatino Linotype" panose="02040502050505030304" pitchFamily="18" charset="0"/>
              </a:rPr>
              <a:t>}</a:t>
            </a:r>
          </a:p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298557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>
            <a:spLocks noGrp="1"/>
          </p:cNvSpPr>
          <p:nvPr>
            <p:ph type="title"/>
          </p:nvPr>
        </p:nvSpPr>
        <p:spPr>
          <a:xfrm>
            <a:off x="1118458" y="66637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Binomiale - Inserare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7" name="Google Shape;357;p5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latin typeface="Palatino Linotype" panose="02040502050505030304" pitchFamily="18" charset="0"/>
              </a:rPr>
              <a:t>Adăugăm un arbore binomial de mărime 1, apoi apelăm reuniunea.</a:t>
            </a:r>
            <a:endParaRPr sz="2200" dirty="0">
              <a:latin typeface="Palatino Linotype" panose="02040502050505030304" pitchFamily="18" charset="0"/>
            </a:endParaRPr>
          </a:p>
        </p:txBody>
      </p:sp>
      <p:pic>
        <p:nvPicPr>
          <p:cNvPr id="358" name="Google Shape;35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1494" y="1999785"/>
            <a:ext cx="4163206" cy="27856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000D6-4B2F-5FAA-725B-0C998EDF7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46" y="0"/>
            <a:ext cx="6158700" cy="857400"/>
          </a:xfrm>
        </p:spPr>
        <p:txBody>
          <a:bodyPr/>
          <a:lstStyle/>
          <a:p>
            <a:r>
              <a:rPr lang="en-US" sz="2800" dirty="0" err="1"/>
              <a:t>Heapuri</a:t>
            </a:r>
            <a:r>
              <a:rPr lang="en-US" sz="2800" dirty="0"/>
              <a:t> </a:t>
            </a:r>
            <a:r>
              <a:rPr lang="en-US" sz="2800" dirty="0" err="1"/>
              <a:t>Binomiale</a:t>
            </a:r>
            <a:r>
              <a:rPr lang="en-US" sz="2800" dirty="0"/>
              <a:t> - </a:t>
            </a:r>
            <a:r>
              <a:rPr lang="en-US" sz="2800" dirty="0" err="1"/>
              <a:t>Inserare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56DF1-FF57-6F55-213A-15461D2AA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0650" indent="0">
              <a:buNone/>
            </a:pPr>
            <a:r>
              <a:rPr lang="en-US" sz="1600" dirty="0"/>
              <a:t>void insert(int value) {</a:t>
            </a:r>
          </a:p>
          <a:p>
            <a:pPr marL="12065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// </a:t>
            </a:r>
            <a:r>
              <a:rPr lang="en-US" sz="1600" dirty="0" err="1">
                <a:solidFill>
                  <a:srgbClr val="00B050"/>
                </a:solidFill>
              </a:rPr>
              <a:t>Creăm</a:t>
            </a:r>
            <a:r>
              <a:rPr lang="en-US" sz="1600" dirty="0">
                <a:solidFill>
                  <a:srgbClr val="00B050"/>
                </a:solidFill>
              </a:rPr>
              <a:t> un nod </a:t>
            </a:r>
            <a:r>
              <a:rPr lang="en-US" sz="1600" dirty="0" err="1">
                <a:solidFill>
                  <a:srgbClr val="00B050"/>
                </a:solidFill>
              </a:rPr>
              <a:t>nou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pentru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valoarea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dată</a:t>
            </a:r>
            <a:endParaRPr lang="en-US" sz="1600" dirty="0">
              <a:solidFill>
                <a:srgbClr val="00B050"/>
              </a:solidFill>
            </a:endParaRPr>
          </a:p>
          <a:p>
            <a:pPr marL="120650" indent="0">
              <a:buNone/>
            </a:pPr>
            <a:r>
              <a:rPr lang="en-US" sz="1600" dirty="0"/>
              <a:t>    Node* node = new Node(value);</a:t>
            </a:r>
          </a:p>
          <a:p>
            <a:pPr marL="120650" indent="0">
              <a:buNone/>
            </a:pPr>
            <a:r>
              <a:rPr lang="en-US" sz="1600" dirty="0"/>
              <a:t> </a:t>
            </a:r>
          </a:p>
          <a:p>
            <a:pPr marL="120650" indent="0">
              <a:buNone/>
            </a:pPr>
            <a:r>
              <a:rPr lang="en-US" sz="1600" dirty="0"/>
              <a:t>    </a:t>
            </a:r>
            <a:r>
              <a:rPr lang="en-US" sz="1600" dirty="0">
                <a:solidFill>
                  <a:srgbClr val="00B050"/>
                </a:solidFill>
              </a:rPr>
              <a:t>// </a:t>
            </a:r>
            <a:r>
              <a:rPr lang="en-US" sz="1600" dirty="0" err="1">
                <a:solidFill>
                  <a:srgbClr val="00B050"/>
                </a:solidFill>
              </a:rPr>
              <a:t>Creăm</a:t>
            </a:r>
            <a:r>
              <a:rPr lang="en-US" sz="1600" dirty="0">
                <a:solidFill>
                  <a:srgbClr val="00B050"/>
                </a:solidFill>
              </a:rPr>
              <a:t> un heap binomial care </a:t>
            </a:r>
            <a:r>
              <a:rPr lang="en-US" sz="1600" dirty="0" err="1">
                <a:solidFill>
                  <a:srgbClr val="00B050"/>
                </a:solidFill>
              </a:rPr>
              <a:t>conține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doar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nodul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nou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creat</a:t>
            </a:r>
            <a:endParaRPr lang="en-US" sz="1600" dirty="0">
              <a:solidFill>
                <a:srgbClr val="00B050"/>
              </a:solidFill>
            </a:endParaRPr>
          </a:p>
          <a:p>
            <a:pPr marL="1206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BinomialHeap</a:t>
            </a:r>
            <a:r>
              <a:rPr lang="en-US" sz="1600" dirty="0"/>
              <a:t> heap;</a:t>
            </a:r>
          </a:p>
          <a:p>
            <a:pPr marL="120650" indent="0">
              <a:buNone/>
            </a:pPr>
            <a:r>
              <a:rPr lang="en-US" sz="1600" dirty="0"/>
              <a:t>    </a:t>
            </a:r>
            <a:r>
              <a:rPr lang="en-US" sz="1600" dirty="0" err="1"/>
              <a:t>heap.trees.push_back</a:t>
            </a:r>
            <a:r>
              <a:rPr lang="en-US" sz="1600" dirty="0"/>
              <a:t>(node);</a:t>
            </a:r>
          </a:p>
          <a:p>
            <a:pPr marL="120650" indent="0">
              <a:buNone/>
            </a:pPr>
            <a:r>
              <a:rPr lang="en-US" sz="1600" dirty="0"/>
              <a:t>    </a:t>
            </a:r>
          </a:p>
          <a:p>
            <a:pPr marL="120650" indent="0">
              <a:buNone/>
            </a:pPr>
            <a:r>
              <a:rPr lang="en-US" sz="1600" dirty="0">
                <a:solidFill>
                  <a:srgbClr val="00B050"/>
                </a:solidFill>
              </a:rPr>
              <a:t>    // </a:t>
            </a:r>
            <a:r>
              <a:rPr lang="en-US" sz="1600" dirty="0" err="1">
                <a:solidFill>
                  <a:srgbClr val="00B050"/>
                </a:solidFill>
              </a:rPr>
              <a:t>Unim</a:t>
            </a:r>
            <a:r>
              <a:rPr lang="en-US" sz="1600" dirty="0">
                <a:solidFill>
                  <a:srgbClr val="00B050"/>
                </a:solidFill>
              </a:rPr>
              <a:t> heap-</a:t>
            </a:r>
            <a:r>
              <a:rPr lang="en-US" sz="1600" dirty="0" err="1">
                <a:solidFill>
                  <a:srgbClr val="00B050"/>
                </a:solidFill>
              </a:rPr>
              <a:t>ul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 err="1">
                <a:solidFill>
                  <a:srgbClr val="00B050"/>
                </a:solidFill>
              </a:rPr>
              <a:t>creat</a:t>
            </a:r>
            <a:r>
              <a:rPr lang="en-US" sz="1600" dirty="0">
                <a:solidFill>
                  <a:srgbClr val="00B050"/>
                </a:solidFill>
              </a:rPr>
              <a:t> cu heap-</a:t>
            </a:r>
            <a:r>
              <a:rPr lang="en-US" sz="1600" dirty="0" err="1">
                <a:solidFill>
                  <a:srgbClr val="00B050"/>
                </a:solidFill>
              </a:rPr>
              <a:t>ul</a:t>
            </a:r>
            <a:r>
              <a:rPr lang="en-US" sz="1600" dirty="0">
                <a:solidFill>
                  <a:srgbClr val="00B050"/>
                </a:solidFill>
              </a:rPr>
              <a:t> principal</a:t>
            </a:r>
          </a:p>
          <a:p>
            <a:pPr marL="120650" indent="0">
              <a:buNone/>
            </a:pPr>
            <a:r>
              <a:rPr lang="en-US" sz="1600" dirty="0"/>
              <a:t>    merge(heap);</a:t>
            </a:r>
          </a:p>
          <a:p>
            <a:pPr marL="120650" indent="0">
              <a:buNone/>
            </a:pPr>
            <a:r>
              <a:rPr lang="en-US" sz="1600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756928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Reuniune!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4" name="Google Shape;3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1221" y="894300"/>
            <a:ext cx="4298593" cy="34411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Reuniune!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0" name="Google Shape;37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6213" y="1595437"/>
            <a:ext cx="1314450" cy="195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1" name="Google Shape;371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26" y="1152475"/>
            <a:ext cx="4098474" cy="3287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Reuniune!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77" name="Google Shape;377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50616" y="2167996"/>
            <a:ext cx="862069" cy="150115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6725" y="1326888"/>
            <a:ext cx="1314450" cy="2489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79" name="Google Shape;379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6500" y="1152475"/>
            <a:ext cx="4098474" cy="3287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0" name="Google Shape;38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9900" y="1595438"/>
            <a:ext cx="1314450" cy="1952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9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Reuniune!</a:t>
            </a:r>
            <a:endParaRPr dirty="0"/>
          </a:p>
        </p:txBody>
      </p:sp>
      <p:pic>
        <p:nvPicPr>
          <p:cNvPr id="386" name="Google Shape;38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9450" y="2779275"/>
            <a:ext cx="999500" cy="1962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7" name="Google Shape;387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450" y="1152478"/>
            <a:ext cx="999500" cy="1484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8" name="Google Shape;38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4001" y="1555576"/>
            <a:ext cx="2900300" cy="2480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9" name="Google Shape;389;p5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6500" y="1152475"/>
            <a:ext cx="4098474" cy="32870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Reuniune!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95" name="Google Shape;39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00" y="1152475"/>
            <a:ext cx="3874846" cy="31667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6" name="Google Shape;396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3055" y="1152475"/>
            <a:ext cx="4393580" cy="31667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Grafuri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80" name="Google Shape;80;p1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❖"/>
            </a:pPr>
            <a:r>
              <a:rPr lang="ro-MD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          </a:t>
            </a: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Graf </a:t>
            </a:r>
            <a:r>
              <a:rPr lang="ro-MD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ne</a:t>
            </a: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orientat                     </a:t>
            </a:r>
            <a:r>
              <a:rPr lang="en" sz="1800" b="1" dirty="0">
                <a:solidFill>
                  <a:schemeClr val="tx1"/>
                </a:solidFill>
                <a:latin typeface="Palatino Linotype" panose="02040502050505030304" pitchFamily="18" charset="0"/>
              </a:rPr>
              <a:t>vs                      </a:t>
            </a:r>
            <a:r>
              <a:rPr lang="en" sz="1800" dirty="0">
                <a:solidFill>
                  <a:schemeClr val="tx1"/>
                </a:solidFill>
                <a:latin typeface="Palatino Linotype" panose="02040502050505030304" pitchFamily="18" charset="0"/>
              </a:rPr>
              <a:t> graf orientat </a:t>
            </a:r>
            <a:endParaRPr sz="1800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5990" y="1969250"/>
            <a:ext cx="3174336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2" name="Google Shape;8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14313" y="1969250"/>
            <a:ext cx="3305175" cy="2533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Reuniune!</a:t>
            </a:r>
            <a:endParaRPr b="0" dirty="0"/>
          </a:p>
        </p:txBody>
      </p:sp>
      <p:sp>
        <p:nvSpPr>
          <p:cNvPr id="402" name="Google Shape;402;p6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latin typeface="Palatino Linotype" panose="02040502050505030304" pitchFamily="18" charset="0"/>
              </a:rPr>
              <a:t>Complexitate:   </a:t>
            </a:r>
            <a:r>
              <a:rPr lang="en" sz="2200" b="1" dirty="0">
                <a:latin typeface="Palatino Linotype" panose="02040502050505030304" pitchFamily="18" charset="0"/>
              </a:rPr>
              <a:t>O(log n)</a:t>
            </a:r>
            <a:endParaRPr sz="22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latin typeface="Palatino Linotype" panose="02040502050505030304" pitchFamily="18" charset="0"/>
              </a:rPr>
              <a:t>Pentru fiecare mărime a arborilor binomiali de la </a:t>
            </a:r>
            <a:r>
              <a:rPr lang="en" sz="2200" b="1" dirty="0">
                <a:latin typeface="Palatino Linotype" panose="02040502050505030304" pitchFamily="18" charset="0"/>
              </a:rPr>
              <a:t>0</a:t>
            </a:r>
            <a:r>
              <a:rPr lang="en" sz="2200" dirty="0">
                <a:latin typeface="Palatino Linotype" panose="02040502050505030304" pitchFamily="18" charset="0"/>
              </a:rPr>
              <a:t> la </a:t>
            </a:r>
            <a:r>
              <a:rPr lang="en" sz="2200" b="1" dirty="0">
                <a:latin typeface="Palatino Linotype" panose="02040502050505030304" pitchFamily="18" charset="0"/>
              </a:rPr>
              <a:t>log n</a:t>
            </a:r>
            <a:r>
              <a:rPr lang="en" sz="2200" dirty="0">
                <a:latin typeface="Palatino Linotype" panose="02040502050505030304" pitchFamily="18" charset="0"/>
              </a:rPr>
              <a:t> trebuie “eventual” să fac o reuniune a doi arbori.</a:t>
            </a:r>
            <a:endParaRPr sz="22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2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200" dirty="0">
                <a:latin typeface="Palatino Linotype" panose="02040502050505030304" pitchFamily="18" charset="0"/>
              </a:rPr>
              <a:t>Reuniunea a doi arbori se face în </a:t>
            </a:r>
            <a:r>
              <a:rPr lang="en" sz="2200" b="1" dirty="0">
                <a:latin typeface="Palatino Linotype" panose="02040502050505030304" pitchFamily="18" charset="0"/>
              </a:rPr>
              <a:t>O(1)</a:t>
            </a:r>
            <a:r>
              <a:rPr lang="en" sz="2200" dirty="0">
                <a:latin typeface="Palatino Linotype" panose="02040502050505030304" pitchFamily="18" charset="0"/>
              </a:rPr>
              <a:t>.</a:t>
            </a:r>
            <a:endParaRPr sz="22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Heapuri Fibonacci</a:t>
            </a:r>
            <a:endParaRPr/>
          </a:p>
        </p:txBody>
      </p:sp>
      <p:sp>
        <p:nvSpPr>
          <p:cNvPr id="415" name="Google Shape;415;p63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sz="1600" b="1" dirty="0"/>
              <a:t>Heapurile Fibonacci</a:t>
            </a:r>
            <a:r>
              <a:rPr lang="en" sz="1600" dirty="0"/>
              <a:t> sunt o colecție de arbori care au proprietatea de ordonare de heap (arborii nu trebuie să fie binomiali).</a:t>
            </a:r>
            <a:br>
              <a:rPr lang="en" sz="1600" dirty="0"/>
            </a:b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Arborii dintr-un heap Fibonacci nu sunt ordonați.</a:t>
            </a:r>
            <a:endParaRPr sz="16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600" dirty="0"/>
              <a:t>Arborii din componență au mărimi puteri ale lui 2. Fiii vor fi arbori de mărime 1,…, k-1, dar nu neapărat sortați de la stânga la dreapta.</a:t>
            </a:r>
            <a:endParaRPr sz="16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050" dirty="0"/>
          </a:p>
        </p:txBody>
      </p:sp>
    </p:spTree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Heapuri Fibonacci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21" name="Google Shape;42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350" y="2487925"/>
            <a:ext cx="390394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22" name="Google Shape;422;p64"/>
          <p:cNvSpPr txBox="1"/>
          <p:nvPr/>
        </p:nvSpPr>
        <p:spPr>
          <a:xfrm>
            <a:off x="694200" y="4458875"/>
            <a:ext cx="1966500" cy="3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Binomial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3" name="Google Shape;423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487925"/>
            <a:ext cx="4419600" cy="2457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24" name="Google Shape;424;p64"/>
          <p:cNvCxnSpPr/>
          <p:nvPr/>
        </p:nvCxnSpPr>
        <p:spPr>
          <a:xfrm>
            <a:off x="4459975" y="2631550"/>
            <a:ext cx="17100" cy="217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5" name="Google Shape;425;p64"/>
          <p:cNvSpPr txBox="1"/>
          <p:nvPr/>
        </p:nvSpPr>
        <p:spPr>
          <a:xfrm>
            <a:off x="4653150" y="4494425"/>
            <a:ext cx="1966500" cy="2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Heap Fibonacci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4"/>
          <p:cNvSpPr txBox="1">
            <a:spLocks noGrp="1"/>
          </p:cNvSpPr>
          <p:nvPr>
            <p:ph type="body" idx="1"/>
          </p:nvPr>
        </p:nvSpPr>
        <p:spPr>
          <a:xfrm>
            <a:off x="78815" y="650950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Char char="○"/>
            </a:pPr>
            <a:r>
              <a:rPr lang="en" sz="1800" b="1" dirty="0">
                <a:latin typeface="Palatino Linotype" panose="02040502050505030304" pitchFamily="18" charset="0"/>
              </a:rPr>
              <a:t>Heapurile Fibonacci</a:t>
            </a:r>
            <a:r>
              <a:rPr lang="en" sz="1800" dirty="0">
                <a:latin typeface="Palatino Linotype" panose="02040502050505030304" pitchFamily="18" charset="0"/>
              </a:rPr>
              <a:t> sunt o colecție de arbori care au proprietatea de ordonare de heap (arborii nu trebuie să fie binomiali).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Arborii dintr-un heap Fibonacci nu sunt ordonați.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Arborii din componență au mărimi puteri ale lui 2. Fiii vor fi arbori de mărime 1,…, k-1, dar nu neapărat sortați de la stânga la dreapta.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Implementare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2" name="Google Shape;432;p6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Listă dublu înlănțuită între rădăcini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Link către un fiu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Listă dublu înlănțuită între frați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Link către tată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433" name="Google Shape;43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15575" y="1308100"/>
            <a:ext cx="4152900" cy="3105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Inserare nod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Google Shape;439;p6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667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Creăm un arbore cu un singur element</a:t>
            </a:r>
            <a:endParaRPr sz="1800" dirty="0">
              <a:latin typeface="Palatino Linotype" panose="02040502050505030304" pitchFamily="18" charset="0"/>
            </a:endParaRPr>
          </a:p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Îl plasăm în stânga rădăcinii.</a:t>
            </a:r>
            <a:endParaRPr sz="1800" dirty="0">
              <a:latin typeface="Palatino Linotype" panose="02040502050505030304" pitchFamily="18" charset="0"/>
            </a:endParaRPr>
          </a:p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 dirty="0">
                <a:latin typeface="Palatino Linotype" panose="02040502050505030304" pitchFamily="18" charset="0"/>
              </a:rPr>
              <a:t>Nu facem reuniune!</a:t>
            </a:r>
            <a:endParaRPr lang="ro-MD" sz="1800" b="1" dirty="0">
              <a:latin typeface="Palatino Linotype" panose="02040502050505030304" pitchFamily="18" charset="0"/>
            </a:endParaRPr>
          </a:p>
          <a:p>
            <a:pPr marL="2171700" lvl="4" indent="-266700">
              <a:buSzPts val="1800"/>
            </a:pPr>
            <a:r>
              <a:rPr lang="en" sz="1800" b="1" dirty="0">
                <a:latin typeface="Palatino Linotype" panose="02040502050505030304" pitchFamily="18" charset="0"/>
              </a:rPr>
              <a:t> → O(1)</a:t>
            </a: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2" name="Google Shape;447;p67">
            <a:extLst>
              <a:ext uri="{FF2B5EF4-FFF2-40B4-BE49-F238E27FC236}">
                <a16:creationId xmlns:a16="http://schemas.microsoft.com/office/drawing/2014/main" id="{B86DF1D8-2BD3-8048-784B-B96F88E4C9E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575" y="2241649"/>
            <a:ext cx="4067625" cy="2261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Google Shape;458;p68">
            <a:extLst>
              <a:ext uri="{FF2B5EF4-FFF2-40B4-BE49-F238E27FC236}">
                <a16:creationId xmlns:a16="http://schemas.microsoft.com/office/drawing/2014/main" id="{6767A3AA-F4C5-F76E-7FDF-7F3376F4A45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3000" y="496925"/>
            <a:ext cx="3810475" cy="216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Google Shape;462;p68">
            <a:extLst>
              <a:ext uri="{FF2B5EF4-FFF2-40B4-BE49-F238E27FC236}">
                <a16:creationId xmlns:a16="http://schemas.microsoft.com/office/drawing/2014/main" id="{8073CBCF-CC8D-4A1B-6DA3-5BA128F4294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53000" y="2758650"/>
            <a:ext cx="3810475" cy="21637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Inserare nod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9" name="Google Shape;439;p66"/>
          <p:cNvSpPr txBox="1">
            <a:spLocks noGrp="1"/>
          </p:cNvSpPr>
          <p:nvPr>
            <p:ph type="body" idx="1"/>
          </p:nvPr>
        </p:nvSpPr>
        <p:spPr>
          <a:xfrm>
            <a:off x="184205" y="644019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void insertion(int </a:t>
            </a:r>
            <a:r>
              <a:rPr lang="en-US" sz="1100" dirty="0" err="1">
                <a:latin typeface="Palatino Linotype" panose="02040502050505030304" pitchFamily="18" charset="0"/>
              </a:rPr>
              <a:t>val</a:t>
            </a:r>
            <a:r>
              <a:rPr lang="en-US" sz="1100" dirty="0">
                <a:latin typeface="Palatino Linotype" panose="02040502050505030304" pitchFamily="18" charset="0"/>
              </a:rPr>
              <a:t>) {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Node* </a:t>
            </a:r>
            <a:r>
              <a:rPr lang="en-US" sz="1100" dirty="0" err="1">
                <a:latin typeface="Palatino Linotype" panose="02040502050505030304" pitchFamily="18" charset="0"/>
              </a:rPr>
              <a:t>new_node</a:t>
            </a:r>
            <a:r>
              <a:rPr lang="en-US" sz="1100" dirty="0">
                <a:latin typeface="Palatino Linotype" panose="02040502050505030304" pitchFamily="18" charset="0"/>
              </a:rPr>
              <a:t> = </a:t>
            </a:r>
            <a:r>
              <a:rPr lang="en-US" sz="1100" dirty="0" err="1">
                <a:latin typeface="Palatino Linotype" panose="02040502050505030304" pitchFamily="18" charset="0"/>
              </a:rPr>
              <a:t>createNode</a:t>
            </a:r>
            <a:r>
              <a:rPr lang="en-US" sz="1100" dirty="0">
                <a:latin typeface="Palatino Linotype" panose="02040502050505030304" pitchFamily="18" charset="0"/>
              </a:rPr>
              <a:t>(</a:t>
            </a:r>
            <a:r>
              <a:rPr lang="en-US" sz="1100" dirty="0" err="1">
                <a:latin typeface="Palatino Linotype" panose="02040502050505030304" pitchFamily="18" charset="0"/>
              </a:rPr>
              <a:t>val</a:t>
            </a:r>
            <a:r>
              <a:rPr lang="en-US" sz="1100" dirty="0">
                <a:latin typeface="Palatino Linotype" panose="02040502050505030304" pitchFamily="18" charset="0"/>
              </a:rPr>
              <a:t>); 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//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Verificăm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dacă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heap-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ul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are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deja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un nod minim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if (mini != </a:t>
            </a:r>
            <a:r>
              <a:rPr lang="en-US" sz="1100" dirty="0" err="1">
                <a:latin typeface="Palatino Linotype" panose="02040502050505030304" pitchFamily="18" charset="0"/>
              </a:rPr>
              <a:t>nullptr</a:t>
            </a:r>
            <a:r>
              <a:rPr lang="en-US" sz="1100" dirty="0">
                <a:latin typeface="Palatino Linotype" panose="02040502050505030304" pitchFamily="18" charset="0"/>
              </a:rPr>
              <a:t>) {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    (mini-&gt;left)-&gt;right = </a:t>
            </a:r>
            <a:r>
              <a:rPr lang="en-US" sz="1100" dirty="0" err="1">
                <a:latin typeface="Palatino Linotype" panose="02040502050505030304" pitchFamily="18" charset="0"/>
              </a:rPr>
              <a:t>new_node</a:t>
            </a:r>
            <a:r>
              <a:rPr lang="en-US" sz="1100" dirty="0">
                <a:latin typeface="Palatino Linotype" panose="02040502050505030304" pitchFamily="18" charset="0"/>
              </a:rPr>
              <a:t>;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    </a:t>
            </a:r>
            <a:r>
              <a:rPr lang="en-US" sz="1100" dirty="0" err="1">
                <a:latin typeface="Palatino Linotype" panose="02040502050505030304" pitchFamily="18" charset="0"/>
              </a:rPr>
              <a:t>new_node</a:t>
            </a:r>
            <a:r>
              <a:rPr lang="en-US" sz="1100" dirty="0">
                <a:latin typeface="Palatino Linotype" panose="02040502050505030304" pitchFamily="18" charset="0"/>
              </a:rPr>
              <a:t>-&gt;right = mini;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    </a:t>
            </a:r>
            <a:r>
              <a:rPr lang="en-US" sz="1100" dirty="0" err="1">
                <a:latin typeface="Palatino Linotype" panose="02040502050505030304" pitchFamily="18" charset="0"/>
              </a:rPr>
              <a:t>new_node</a:t>
            </a:r>
            <a:r>
              <a:rPr lang="en-US" sz="1100" dirty="0">
                <a:latin typeface="Palatino Linotype" panose="02040502050505030304" pitchFamily="18" charset="0"/>
              </a:rPr>
              <a:t>-&gt;left = mini-&gt;left;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    mini-&gt;left = </a:t>
            </a:r>
            <a:r>
              <a:rPr lang="en-US" sz="1100" dirty="0" err="1">
                <a:latin typeface="Palatino Linotype" panose="02040502050505030304" pitchFamily="18" charset="0"/>
              </a:rPr>
              <a:t>new_node</a:t>
            </a:r>
            <a:r>
              <a:rPr lang="en-US" sz="1100" dirty="0">
                <a:latin typeface="Palatino Linotype" panose="02040502050505030304" pitchFamily="18" charset="0"/>
              </a:rPr>
              <a:t>;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</a:t>
            </a:r>
          </a:p>
          <a:p>
            <a:pPr marL="533400" lvl="1" indent="0">
              <a:buSzPts val="1800"/>
              <a:buNone/>
            </a:pPr>
            <a:r>
              <a:rPr lang="en-US" sz="1100" dirty="0">
                <a:latin typeface="Palatino Linotype" panose="02040502050505030304" pitchFamily="18" charset="0"/>
              </a:rPr>
              <a:t>if (</a:t>
            </a:r>
            <a:r>
              <a:rPr lang="en-US" sz="1100" dirty="0" err="1">
                <a:latin typeface="Palatino Linotype" panose="02040502050505030304" pitchFamily="18" charset="0"/>
              </a:rPr>
              <a:t>new_node</a:t>
            </a:r>
            <a:r>
              <a:rPr lang="en-US" sz="1100" dirty="0">
                <a:latin typeface="Palatino Linotype" panose="02040502050505030304" pitchFamily="18" charset="0"/>
              </a:rPr>
              <a:t>-&gt;key &lt; mini-&gt;key)</a:t>
            </a:r>
            <a:r>
              <a:rPr lang="ro-MD" sz="1100" dirty="0">
                <a:latin typeface="Palatino Linotype" panose="02040502050505030304" pitchFamily="18" charset="0"/>
              </a:rPr>
              <a:t> 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//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Verificăm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dacă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valoarea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noului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nod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este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mai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mică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decât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valoarea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nodului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minim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curent</a:t>
            </a:r>
            <a:endParaRPr lang="en-US" sz="1100" dirty="0">
              <a:solidFill>
                <a:srgbClr val="00B050"/>
              </a:solidFill>
              <a:latin typeface="Palatino Linotype" panose="02040502050505030304" pitchFamily="18" charset="0"/>
            </a:endParaRP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        mini = </a:t>
            </a:r>
            <a:r>
              <a:rPr lang="en-US" sz="1100" dirty="0" err="1">
                <a:latin typeface="Palatino Linotype" panose="02040502050505030304" pitchFamily="18" charset="0"/>
              </a:rPr>
              <a:t>new_node</a:t>
            </a:r>
            <a:r>
              <a:rPr lang="en-US" sz="1100" dirty="0">
                <a:latin typeface="Palatino Linotype" panose="02040502050505030304" pitchFamily="18" charset="0"/>
              </a:rPr>
              <a:t>;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}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else {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    mini = </a:t>
            </a:r>
            <a:r>
              <a:rPr lang="en-US" sz="1100" dirty="0" err="1">
                <a:latin typeface="Palatino Linotype" panose="02040502050505030304" pitchFamily="18" charset="0"/>
              </a:rPr>
              <a:t>new_node</a:t>
            </a:r>
            <a:r>
              <a:rPr lang="en-US" sz="1100" dirty="0">
                <a:latin typeface="Palatino Linotype" panose="02040502050505030304" pitchFamily="18" charset="0"/>
              </a:rPr>
              <a:t>;</a:t>
            </a:r>
            <a:r>
              <a:rPr lang="ro-MD" sz="1100" dirty="0">
                <a:latin typeface="Palatino Linotype" panose="02040502050505030304" pitchFamily="18" charset="0"/>
              </a:rPr>
              <a:t> 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//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Dacă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heap-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ul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este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gol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,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noua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valoare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devine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</a:t>
            </a:r>
            <a:r>
              <a:rPr lang="en-US" sz="1100" dirty="0" err="1">
                <a:solidFill>
                  <a:srgbClr val="00B050"/>
                </a:solidFill>
                <a:latin typeface="Palatino Linotype" panose="02040502050505030304" pitchFamily="18" charset="0"/>
              </a:rPr>
              <a:t>nodul</a:t>
            </a:r>
            <a:r>
              <a:rPr lang="en-US" sz="1100" dirty="0">
                <a:solidFill>
                  <a:srgbClr val="00B050"/>
                </a:solidFill>
                <a:latin typeface="Palatino Linotype" panose="02040502050505030304" pitchFamily="18" charset="0"/>
              </a:rPr>
              <a:t> minim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    }</a:t>
            </a:r>
          </a:p>
          <a:p>
            <a:pPr marL="342900" lvl="0" indent="-266700">
              <a:buSzPts val="1800"/>
            </a:pPr>
            <a:r>
              <a:rPr lang="en-US" sz="1100" dirty="0">
                <a:latin typeface="Palatino Linotype" panose="02040502050505030304" pitchFamily="18" charset="0"/>
              </a:rPr>
              <a:t>}</a:t>
            </a:r>
            <a:endParaRPr sz="11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0976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3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3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69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Caută Minimul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0" name="Google Shape;470;p69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La fiecare pas ținem pointer spre minim.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 b="1" dirty="0">
                <a:latin typeface="Palatino Linotype" panose="02040502050505030304" pitchFamily="18" charset="0"/>
              </a:rPr>
              <a:t>Complexitate O(1)!</a:t>
            </a:r>
            <a:endParaRPr sz="1800" b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7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Reuniune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6" name="Google Shape;476;p70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Concatenăm rădăcinile lui H</a:t>
            </a:r>
            <a:r>
              <a:rPr lang="en" sz="1800" baseline="-25000" dirty="0">
                <a:latin typeface="Palatino Linotype" panose="02040502050505030304" pitchFamily="18" charset="0"/>
              </a:rPr>
              <a:t>2</a:t>
            </a:r>
            <a:r>
              <a:rPr lang="en" sz="1800" dirty="0">
                <a:latin typeface="Palatino Linotype" panose="02040502050505030304" pitchFamily="18" charset="0"/>
              </a:rPr>
              <a:t> la cele ale lui H</a:t>
            </a:r>
            <a:r>
              <a:rPr lang="en" sz="1800" baseline="-25000" dirty="0">
                <a:latin typeface="Palatino Linotype" panose="02040502050505030304" pitchFamily="18" charset="0"/>
              </a:rPr>
              <a:t>1</a:t>
            </a:r>
            <a:r>
              <a:rPr lang="en" sz="1800" dirty="0">
                <a:latin typeface="Palatino Linotype" panose="02040502050505030304" pitchFamily="18" charset="0"/>
              </a:rPr>
              <a:t>.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Avem grijă să păstrăm lista dublu înlănțuită.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Avem grijă să păstrăm minimul (poate fi unul din cei 2 minimi).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Nu facem consolidare (putem să avem mai mulți arbori de aceeași mărime).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1000"/>
              </a:spcAft>
              <a:buSzPts val="1700"/>
              <a:buChar char="○"/>
            </a:pPr>
            <a:r>
              <a:rPr lang="en" sz="1800" b="1" dirty="0">
                <a:latin typeface="Palatino Linotype" panose="02040502050505030304" pitchFamily="18" charset="0"/>
              </a:rPr>
              <a:t>Complexitate O(1)!!</a:t>
            </a:r>
            <a:endParaRPr sz="1800" b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Reuniune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82" name="Google Shape;482;p71"/>
          <p:cNvGrpSpPr/>
          <p:nvPr/>
        </p:nvGrpSpPr>
        <p:grpSpPr>
          <a:xfrm>
            <a:off x="4003100" y="2165693"/>
            <a:ext cx="5057800" cy="2778857"/>
            <a:chOff x="3984915" y="2250350"/>
            <a:chExt cx="5057800" cy="2778857"/>
          </a:xfrm>
        </p:grpSpPr>
        <p:grpSp>
          <p:nvGrpSpPr>
            <p:cNvPr id="483" name="Google Shape;483;p71"/>
            <p:cNvGrpSpPr/>
            <p:nvPr/>
          </p:nvGrpSpPr>
          <p:grpSpPr>
            <a:xfrm>
              <a:off x="3984915" y="2385298"/>
              <a:ext cx="5057800" cy="2643909"/>
              <a:chOff x="3984915" y="2385298"/>
              <a:chExt cx="5057800" cy="2643909"/>
            </a:xfrm>
          </p:grpSpPr>
          <p:pic>
            <p:nvPicPr>
              <p:cNvPr id="484" name="Google Shape;484;p7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413098" y="2691375"/>
                <a:ext cx="4553050" cy="2337832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485" name="Google Shape;485;p71"/>
              <p:cNvSpPr/>
              <p:nvPr/>
            </p:nvSpPr>
            <p:spPr>
              <a:xfrm>
                <a:off x="3984915" y="2385298"/>
                <a:ext cx="5057800" cy="2531825"/>
              </a:xfrm>
              <a:custGeom>
                <a:avLst/>
                <a:gdLst/>
                <a:ahLst/>
                <a:cxnLst/>
                <a:rect l="l" t="t" r="r" b="b"/>
                <a:pathLst>
                  <a:path w="202312" h="101273" extrusionOk="0">
                    <a:moveTo>
                      <a:pt x="2454" y="38584"/>
                    </a:moveTo>
                    <a:cubicBezTo>
                      <a:pt x="14771" y="34105"/>
                      <a:pt x="26456" y="27888"/>
                      <a:pt x="37693" y="21142"/>
                    </a:cubicBezTo>
                    <a:cubicBezTo>
                      <a:pt x="42519" y="18245"/>
                      <a:pt x="46403" y="13749"/>
                      <a:pt x="51576" y="11531"/>
                    </a:cubicBezTo>
                    <a:cubicBezTo>
                      <a:pt x="59503" y="8132"/>
                      <a:pt x="68678" y="9270"/>
                      <a:pt x="77204" y="7972"/>
                    </a:cubicBezTo>
                    <a:cubicBezTo>
                      <a:pt x="98490" y="4732"/>
                      <a:pt x="120174" y="5132"/>
                      <a:pt x="141631" y="3344"/>
                    </a:cubicBezTo>
                    <a:cubicBezTo>
                      <a:pt x="154055" y="2309"/>
                      <a:pt x="167331" y="-2453"/>
                      <a:pt x="179006" y="1921"/>
                    </a:cubicBezTo>
                    <a:cubicBezTo>
                      <a:pt x="185852" y="4486"/>
                      <a:pt x="193177" y="8388"/>
                      <a:pt x="196804" y="14735"/>
                    </a:cubicBezTo>
                    <a:cubicBezTo>
                      <a:pt x="203605" y="26636"/>
                      <a:pt x="202857" y="42130"/>
                      <a:pt x="200719" y="55669"/>
                    </a:cubicBezTo>
                    <a:cubicBezTo>
                      <a:pt x="199625" y="62595"/>
                      <a:pt x="198074" y="71100"/>
                      <a:pt x="192176" y="74891"/>
                    </a:cubicBezTo>
                    <a:cubicBezTo>
                      <a:pt x="184542" y="79798"/>
                      <a:pt x="174543" y="79769"/>
                      <a:pt x="165480" y="80230"/>
                    </a:cubicBezTo>
                    <a:cubicBezTo>
                      <a:pt x="149420" y="81047"/>
                      <a:pt x="133470" y="83394"/>
                      <a:pt x="117427" y="84501"/>
                    </a:cubicBezTo>
                    <a:cubicBezTo>
                      <a:pt x="105720" y="85308"/>
                      <a:pt x="96523" y="95384"/>
                      <a:pt x="85391" y="99095"/>
                    </a:cubicBezTo>
                    <a:cubicBezTo>
                      <a:pt x="72600" y="103359"/>
                      <a:pt x="57386" y="100527"/>
                      <a:pt x="45168" y="94824"/>
                    </a:cubicBezTo>
                    <a:cubicBezTo>
                      <a:pt x="32164" y="88754"/>
                      <a:pt x="18047" y="82713"/>
                      <a:pt x="8861" y="71687"/>
                    </a:cubicBezTo>
                    <a:cubicBezTo>
                      <a:pt x="4573" y="66540"/>
                      <a:pt x="3318" y="59474"/>
                      <a:pt x="1030" y="53178"/>
                    </a:cubicBezTo>
                    <a:cubicBezTo>
                      <a:pt x="-671" y="48497"/>
                      <a:pt x="-492" y="40155"/>
                      <a:pt x="4234" y="38584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cxnSp>
            <p:nvCxnSpPr>
              <p:cNvPr id="486" name="Google Shape;486;p71"/>
              <p:cNvCxnSpPr/>
              <p:nvPr/>
            </p:nvCxnSpPr>
            <p:spPr>
              <a:xfrm rot="10800000">
                <a:off x="7881675" y="2887150"/>
                <a:ext cx="658500" cy="2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7" name="Google Shape;487;p71"/>
              <p:cNvCxnSpPr/>
              <p:nvPr/>
            </p:nvCxnSpPr>
            <p:spPr>
              <a:xfrm rot="10800000">
                <a:off x="6796000" y="2842550"/>
                <a:ext cx="845400" cy="90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8" name="Google Shape;488;p71"/>
              <p:cNvCxnSpPr/>
              <p:nvPr/>
            </p:nvCxnSpPr>
            <p:spPr>
              <a:xfrm rot="10800000" flipH="1">
                <a:off x="5790450" y="2842650"/>
                <a:ext cx="774300" cy="801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9" name="Google Shape;489;p71"/>
              <p:cNvCxnSpPr/>
              <p:nvPr/>
            </p:nvCxnSpPr>
            <p:spPr>
              <a:xfrm>
                <a:off x="5185325" y="2904950"/>
                <a:ext cx="391500" cy="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90" name="Google Shape;490;p71"/>
            <p:cNvCxnSpPr/>
            <p:nvPr/>
          </p:nvCxnSpPr>
          <p:spPr>
            <a:xfrm>
              <a:off x="6642150" y="2250350"/>
              <a:ext cx="507300" cy="51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91" name="Google Shape;491;p71"/>
          <p:cNvGrpSpPr/>
          <p:nvPr/>
        </p:nvGrpSpPr>
        <p:grpSpPr>
          <a:xfrm>
            <a:off x="83100" y="778913"/>
            <a:ext cx="4440359" cy="2262957"/>
            <a:chOff x="83100" y="778913"/>
            <a:chExt cx="4440359" cy="2262957"/>
          </a:xfrm>
        </p:grpSpPr>
        <p:pic>
          <p:nvPicPr>
            <p:cNvPr id="492" name="Google Shape;492;p7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100" y="778913"/>
              <a:ext cx="4104150" cy="208727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93" name="Google Shape;493;p71"/>
            <p:cNvSpPr/>
            <p:nvPr/>
          </p:nvSpPr>
          <p:spPr>
            <a:xfrm>
              <a:off x="2912775" y="873675"/>
              <a:ext cx="1610684" cy="1414425"/>
            </a:xfrm>
            <a:custGeom>
              <a:avLst/>
              <a:gdLst/>
              <a:ahLst/>
              <a:cxnLst/>
              <a:rect l="l" t="t" r="r" b="b"/>
              <a:pathLst>
                <a:path w="59666" h="56577" extrusionOk="0">
                  <a:moveTo>
                    <a:pt x="0" y="22295"/>
                  </a:moveTo>
                  <a:cubicBezTo>
                    <a:pt x="2394" y="34265"/>
                    <a:pt x="5753" y="50150"/>
                    <a:pt x="17086" y="54686"/>
                  </a:cubicBezTo>
                  <a:cubicBezTo>
                    <a:pt x="30639" y="60110"/>
                    <a:pt x="51846" y="53148"/>
                    <a:pt x="58376" y="40092"/>
                  </a:cubicBezTo>
                  <a:cubicBezTo>
                    <a:pt x="60714" y="35418"/>
                    <a:pt x="59088" y="29657"/>
                    <a:pt x="59088" y="24431"/>
                  </a:cubicBezTo>
                  <a:cubicBezTo>
                    <a:pt x="59088" y="16763"/>
                    <a:pt x="57918" y="5179"/>
                    <a:pt x="50545" y="3073"/>
                  </a:cubicBezTo>
                  <a:cubicBezTo>
                    <a:pt x="41059" y="363"/>
                    <a:pt x="30826" y="2187"/>
                    <a:pt x="21001" y="1294"/>
                  </a:cubicBezTo>
                  <a:cubicBezTo>
                    <a:pt x="15446" y="789"/>
                    <a:pt x="8912" y="-1444"/>
                    <a:pt x="4271" y="1650"/>
                  </a:cubicBezTo>
                  <a:cubicBezTo>
                    <a:pt x="-1248" y="5329"/>
                    <a:pt x="712" y="14594"/>
                    <a:pt x="712" y="21227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4" name="Google Shape;494;p71"/>
            <p:cNvSpPr/>
            <p:nvPr/>
          </p:nvSpPr>
          <p:spPr>
            <a:xfrm>
              <a:off x="249641" y="828894"/>
              <a:ext cx="2582300" cy="2212975"/>
            </a:xfrm>
            <a:custGeom>
              <a:avLst/>
              <a:gdLst/>
              <a:ahLst/>
              <a:cxnLst/>
              <a:rect l="l" t="t" r="r" b="b"/>
              <a:pathLst>
                <a:path w="103292" h="88519" extrusionOk="0">
                  <a:moveTo>
                    <a:pt x="90151" y="4508"/>
                  </a:moveTo>
                  <a:cubicBezTo>
                    <a:pt x="76540" y="-2295"/>
                    <a:pt x="59743" y="283"/>
                    <a:pt x="44589" y="1661"/>
                  </a:cubicBezTo>
                  <a:cubicBezTo>
                    <a:pt x="35688" y="2470"/>
                    <a:pt x="26454" y="1587"/>
                    <a:pt x="17893" y="4153"/>
                  </a:cubicBezTo>
                  <a:cubicBezTo>
                    <a:pt x="12071" y="5898"/>
                    <a:pt x="7657" y="10969"/>
                    <a:pt x="3655" y="15543"/>
                  </a:cubicBezTo>
                  <a:cubicBezTo>
                    <a:pt x="-4090" y="24394"/>
                    <a:pt x="2582" y="39372"/>
                    <a:pt x="5435" y="50782"/>
                  </a:cubicBezTo>
                  <a:cubicBezTo>
                    <a:pt x="7978" y="60953"/>
                    <a:pt x="1378" y="74216"/>
                    <a:pt x="8282" y="82106"/>
                  </a:cubicBezTo>
                  <a:cubicBezTo>
                    <a:pt x="18676" y="93985"/>
                    <a:pt x="40123" y="86156"/>
                    <a:pt x="55624" y="83174"/>
                  </a:cubicBezTo>
                  <a:cubicBezTo>
                    <a:pt x="68736" y="80652"/>
                    <a:pt x="87833" y="90197"/>
                    <a:pt x="95490" y="79258"/>
                  </a:cubicBezTo>
                  <a:cubicBezTo>
                    <a:pt x="102342" y="69468"/>
                    <a:pt x="97624" y="55420"/>
                    <a:pt x="99762" y="43663"/>
                  </a:cubicBezTo>
                  <a:cubicBezTo>
                    <a:pt x="100180" y="41364"/>
                    <a:pt x="102103" y="39538"/>
                    <a:pt x="102609" y="37256"/>
                  </a:cubicBezTo>
                  <a:cubicBezTo>
                    <a:pt x="105125" y="25920"/>
                    <a:pt x="100181" y="10057"/>
                    <a:pt x="89795" y="4864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495" name="Google Shape;495;p71"/>
            <p:cNvCxnSpPr/>
            <p:nvPr/>
          </p:nvCxnSpPr>
          <p:spPr>
            <a:xfrm rot="10800000" flipH="1">
              <a:off x="1059775" y="1037475"/>
              <a:ext cx="277500" cy="19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496" name="Google Shape;496;p71"/>
          <p:cNvSpPr txBox="1"/>
          <p:nvPr/>
        </p:nvSpPr>
        <p:spPr>
          <a:xfrm>
            <a:off x="478250" y="4371850"/>
            <a:ext cx="1042500" cy="572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/>
              <a:t>O(1)</a:t>
            </a:r>
            <a:endParaRPr sz="1800" dirty="0"/>
          </a:p>
        </p:txBody>
      </p:sp>
      <p:sp>
        <p:nvSpPr>
          <p:cNvPr id="497" name="Google Shape;497;p71"/>
          <p:cNvSpPr txBox="1"/>
          <p:nvPr/>
        </p:nvSpPr>
        <p:spPr>
          <a:xfrm>
            <a:off x="969775" y="2210450"/>
            <a:ext cx="596100" cy="3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H1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71"/>
          <p:cNvSpPr txBox="1"/>
          <p:nvPr/>
        </p:nvSpPr>
        <p:spPr>
          <a:xfrm>
            <a:off x="3792450" y="1672125"/>
            <a:ext cx="649500" cy="4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04" name="Google Shape;504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03" y="1637997"/>
            <a:ext cx="4553050" cy="2337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05" name="Google Shape;505;p72"/>
          <p:cNvSpPr txBox="1"/>
          <p:nvPr/>
        </p:nvSpPr>
        <p:spPr>
          <a:xfrm>
            <a:off x="5451170" y="2339663"/>
            <a:ext cx="3594000" cy="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Extragem minim. Fiii săi devin arbori liberi.</a:t>
            </a: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Arbori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Definiții: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Un arbore este un graf conex aciclic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Un arbore este un graf aciclic maximal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Un arbore este un graf conex minimal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Un arbore este un graf aciclic cu </a:t>
            </a:r>
            <a:r>
              <a:rPr lang="en" sz="1800" b="1" dirty="0">
                <a:latin typeface="Palatino Linotype" panose="02040502050505030304" pitchFamily="18" charset="0"/>
              </a:rPr>
              <a:t>n-1</a:t>
            </a:r>
            <a:r>
              <a:rPr lang="en" sz="1800" dirty="0">
                <a:latin typeface="Palatino Linotype" panose="02040502050505030304" pitchFamily="18" charset="0"/>
              </a:rPr>
              <a:t> muchii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Un arbore este un graf conex cu </a:t>
            </a:r>
            <a:r>
              <a:rPr lang="en" sz="1800" b="1" dirty="0">
                <a:latin typeface="Palatino Linotype" panose="02040502050505030304" pitchFamily="18" charset="0"/>
              </a:rPr>
              <a:t>n-1</a:t>
            </a:r>
            <a:r>
              <a:rPr lang="en" sz="1800" dirty="0">
                <a:latin typeface="Palatino Linotype" panose="02040502050505030304" pitchFamily="18" charset="0"/>
              </a:rPr>
              <a:t> muchii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…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Într-un arbore există un singur drum simplu între oricare 2 noduri</a:t>
            </a: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11" name="Google Shape;511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8" y="797938"/>
            <a:ext cx="4553050" cy="2337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12" name="Google Shape;512;p73"/>
          <p:cNvSpPr txBox="1"/>
          <p:nvPr/>
        </p:nvSpPr>
        <p:spPr>
          <a:xfrm>
            <a:off x="5238288" y="1181444"/>
            <a:ext cx="3594000" cy="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Extragem minim</a:t>
            </a:r>
            <a:r>
              <a:rPr lang="ro-MD" sz="1800" dirty="0">
                <a:latin typeface="Palatino Linotype" panose="02040502050505030304" pitchFamily="18" charset="0"/>
              </a:rPr>
              <a:t>ul</a:t>
            </a:r>
            <a:r>
              <a:rPr lang="en" sz="1800" dirty="0">
                <a:latin typeface="Palatino Linotype" panose="02040502050505030304" pitchFamily="18" charset="0"/>
              </a:rPr>
              <a:t>. Fiii săi devin arbori liberi.</a:t>
            </a: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513" name="Google Shape;513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813" y="2502763"/>
            <a:ext cx="570547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14" name="Google Shape;514;p73"/>
          <p:cNvSpPr txBox="1"/>
          <p:nvPr/>
        </p:nvSpPr>
        <p:spPr>
          <a:xfrm>
            <a:off x="560725" y="3328725"/>
            <a:ext cx="2224800" cy="12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Unde e problema?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7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20" name="Google Shape;520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398" y="797938"/>
            <a:ext cx="4553050" cy="2337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21" name="Google Shape;521;p74"/>
          <p:cNvSpPr txBox="1"/>
          <p:nvPr/>
        </p:nvSpPr>
        <p:spPr>
          <a:xfrm>
            <a:off x="5101766" y="1226049"/>
            <a:ext cx="3594000" cy="9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Extragem minim. Fiii săi devin arbori liberi.</a:t>
            </a:r>
            <a:endParaRPr sz="1800" dirty="0">
              <a:latin typeface="Palatino Linotype" panose="02040502050505030304" pitchFamily="18" charset="0"/>
            </a:endParaRPr>
          </a:p>
        </p:txBody>
      </p:sp>
      <p:sp>
        <p:nvSpPr>
          <p:cNvPr id="523" name="Google Shape;523;p74"/>
          <p:cNvSpPr txBox="1"/>
          <p:nvPr/>
        </p:nvSpPr>
        <p:spPr>
          <a:xfrm>
            <a:off x="560725" y="3328725"/>
            <a:ext cx="2224800" cy="17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Palatino Linotype" panose="02040502050505030304" pitchFamily="18" charset="0"/>
              </a:rPr>
              <a:t>Unde e problema?</a:t>
            </a:r>
            <a:endParaRPr b="1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</a:rPr>
              <a:t>Nu știm care e minimul. Am putea avea</a:t>
            </a:r>
            <a:r>
              <a:rPr lang="en" b="1" dirty="0">
                <a:latin typeface="Palatino Linotype" panose="02040502050505030304" pitchFamily="18" charset="0"/>
              </a:rPr>
              <a:t> n</a:t>
            </a:r>
            <a:r>
              <a:rPr lang="en" dirty="0">
                <a:latin typeface="Palatino Linotype" panose="02040502050505030304" pitchFamily="18" charset="0"/>
              </a:rPr>
              <a:t> arbori cu 1 element.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</a:rPr>
              <a:t>Dacă ștergem </a:t>
            </a:r>
            <a:r>
              <a:rPr lang="en" b="1" dirty="0">
                <a:latin typeface="Palatino Linotype" panose="02040502050505030304" pitchFamily="18" charset="0"/>
              </a:rPr>
              <a:t>n</a:t>
            </a:r>
            <a:r>
              <a:rPr lang="en" dirty="0">
                <a:latin typeface="Palatino Linotype" panose="02040502050505030304" pitchFamily="18" charset="0"/>
              </a:rPr>
              <a:t> elemente consecutive ne poate costa n</a:t>
            </a:r>
            <a:r>
              <a:rPr lang="en" baseline="30000" dirty="0">
                <a:latin typeface="Palatino Linotype" panose="02040502050505030304" pitchFamily="18" charset="0"/>
              </a:rPr>
              <a:t>2</a:t>
            </a:r>
            <a:r>
              <a:rPr lang="en" dirty="0">
                <a:latin typeface="Palatino Linotype" panose="02040502050505030304" pitchFamily="18" charset="0"/>
              </a:rPr>
              <a:t>??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Palatino Linotype" panose="02040502050505030304" pitchFamily="18" charset="0"/>
            </a:endParaRPr>
          </a:p>
        </p:txBody>
      </p:sp>
      <p:pic>
        <p:nvPicPr>
          <p:cNvPr id="522" name="Google Shape;522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6813" y="2502763"/>
            <a:ext cx="5705475" cy="2505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7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9" name="Google Shape;529;p7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Ca să evităm să avem de mai multe ori cost mare pentru extragerea minimului, vom consolida heapul (“reuniunea” de la heapul binomial).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Palatino Linotype" panose="02040502050505030304" pitchFamily="18" charset="0"/>
            </a:endParaRPr>
          </a:p>
        </p:txBody>
      </p:sp>
      <p:sp>
        <p:nvSpPr>
          <p:cNvPr id="530" name="Google Shape;530;p75"/>
          <p:cNvSpPr txBox="1"/>
          <p:nvPr/>
        </p:nvSpPr>
        <p:spPr>
          <a:xfrm>
            <a:off x="2378400" y="4105400"/>
            <a:ext cx="4387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Palatino Linotype" panose="02040502050505030304" pitchFamily="18" charset="0"/>
              </a:rPr>
              <a:t>Eliminăm minimul, se creeaz</a:t>
            </a:r>
            <a:r>
              <a:rPr lang="ro-MD" sz="1600" dirty="0">
                <a:latin typeface="Palatino Linotype" panose="02040502050505030304" pitchFamily="18" charset="0"/>
              </a:rPr>
              <a:t>ă</a:t>
            </a:r>
            <a:r>
              <a:rPr lang="en" sz="1600" dirty="0">
                <a:latin typeface="Palatino Linotype" panose="02040502050505030304" pitchFamily="18" charset="0"/>
              </a:rPr>
              <a:t> multe “rădăcini”</a:t>
            </a:r>
            <a:endParaRPr sz="1600" dirty="0">
              <a:latin typeface="Palatino Linotype" panose="02040502050505030304" pitchFamily="18" charset="0"/>
            </a:endParaRPr>
          </a:p>
        </p:txBody>
      </p:sp>
      <p:pic>
        <p:nvPicPr>
          <p:cNvPr id="531" name="Google Shape;53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5876" y="2014351"/>
            <a:ext cx="4991549" cy="180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7" name="Google Shape;537;p76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38" name="Google Shape;538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6650" y="1021188"/>
            <a:ext cx="4991549" cy="180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39" name="Google Shape;539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1138" y="3103447"/>
            <a:ext cx="5821724" cy="1800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5" name="Google Shape;545;p77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46" name="Google Shape;54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4150" y="849646"/>
            <a:ext cx="5795700" cy="1722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47" name="Google Shape;547;p77"/>
          <p:cNvSpPr txBox="1"/>
          <p:nvPr/>
        </p:nvSpPr>
        <p:spPr>
          <a:xfrm>
            <a:off x="932700" y="849650"/>
            <a:ext cx="82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PT Serif"/>
                <a:ea typeface="PT Serif"/>
                <a:cs typeface="PT Serif"/>
                <a:sym typeface="PT Serif"/>
              </a:rPr>
              <a:t>grad =</a:t>
            </a:r>
            <a:endParaRPr dirty="0">
              <a:latin typeface="PT Serif"/>
              <a:ea typeface="PT Serif"/>
              <a:cs typeface="PT Serif"/>
              <a:sym typeface="PT Serif"/>
            </a:endParaRPr>
          </a:p>
        </p:txBody>
      </p:sp>
      <p:pic>
        <p:nvPicPr>
          <p:cNvPr id="548" name="Google Shape;548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4150" y="2632864"/>
            <a:ext cx="5795700" cy="23510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4" name="Google Shape;554;p78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55" name="Google Shape;555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463" y="788525"/>
            <a:ext cx="4824635" cy="2014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56" name="Google Shape;556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3463" y="2906751"/>
            <a:ext cx="4824635" cy="22037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9"/>
          <p:cNvSpPr txBox="1">
            <a:spLocks noGrp="1"/>
          </p:cNvSpPr>
          <p:nvPr>
            <p:ph type="title"/>
          </p:nvPr>
        </p:nvSpPr>
        <p:spPr>
          <a:xfrm>
            <a:off x="880565" y="127302"/>
            <a:ext cx="6158700" cy="55628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2" name="Google Shape;562;p79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3" name="Google Shape;563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59562" y="665238"/>
            <a:ext cx="5165725" cy="2156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64" name="Google Shape;564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89137" y="2846559"/>
            <a:ext cx="5165725" cy="22303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8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0" name="Google Shape;570;p80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1" name="Google Shape;571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425" y="788520"/>
            <a:ext cx="4921150" cy="2029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72" name="Google Shape;572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11425" y="2914185"/>
            <a:ext cx="4921150" cy="2104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8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8" name="Google Shape;578;p8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79" name="Google Shape;579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0275" y="771328"/>
            <a:ext cx="4945011" cy="19123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0" name="Google Shape;580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80275" y="2771460"/>
            <a:ext cx="4945011" cy="22516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6" name="Google Shape;586;p8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7" name="Google Shape;587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7000" y="739452"/>
            <a:ext cx="4702151" cy="21449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88" name="Google Shape;58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7001" y="3010829"/>
            <a:ext cx="4702150" cy="1992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Arbori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Proprietăți: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Un arbore cu </a:t>
            </a:r>
            <a:r>
              <a:rPr lang="en" sz="1800" b="1" dirty="0">
                <a:latin typeface="Palatino Linotype" panose="02040502050505030304" pitchFamily="18" charset="0"/>
              </a:rPr>
              <a:t>n </a:t>
            </a:r>
            <a:r>
              <a:rPr lang="en" sz="1800" b="1" dirty="0">
                <a:solidFill>
                  <a:srgbClr val="000000"/>
                </a:solidFill>
                <a:latin typeface="Palatino Linotype" panose="02040502050505030304" pitchFamily="18" charset="0"/>
                <a:ea typeface="Arial"/>
                <a:cs typeface="Arial"/>
                <a:sym typeface="Arial"/>
              </a:rPr>
              <a:t>≥ </a:t>
            </a:r>
            <a:r>
              <a:rPr lang="en" sz="1800" b="1" dirty="0">
                <a:latin typeface="Palatino Linotype" panose="02040502050505030304" pitchFamily="18" charset="0"/>
              </a:rPr>
              <a:t>2</a:t>
            </a:r>
            <a:r>
              <a:rPr lang="en" sz="1800" dirty="0">
                <a:latin typeface="Palatino Linotype" panose="02040502050505030304" pitchFamily="18" charset="0"/>
              </a:rPr>
              <a:t> vârfuri conține minim 2 frunze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Ce este o frunză?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 sz="1800" dirty="0">
                <a:latin typeface="Palatino Linotype" panose="02040502050505030304" pitchFamily="18" charset="0"/>
              </a:rPr>
              <a:t>Un  nod cu gradul 1 (și rădăcina poate să fie frunză)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8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4" name="Google Shape;594;p83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95" name="Google Shape;595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638" y="788527"/>
            <a:ext cx="4783575" cy="2006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96" name="Google Shape;596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0638" y="2936075"/>
            <a:ext cx="4783575" cy="212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8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2" name="Google Shape;602;p84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03" name="Google Shape;603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8562" y="831250"/>
            <a:ext cx="4406874" cy="207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04" name="Google Shape;604;p8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68562" y="3033132"/>
            <a:ext cx="4406874" cy="20056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0" name="Google Shape;610;p8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11" name="Google Shape;61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775" y="1217873"/>
            <a:ext cx="6195925" cy="24334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5"/>
          <p:cNvSpPr txBox="1">
            <a:spLocks noGrp="1"/>
          </p:cNvSpPr>
          <p:nvPr>
            <p:ph type="title"/>
          </p:nvPr>
        </p:nvSpPr>
        <p:spPr>
          <a:xfrm>
            <a:off x="743352" y="-77581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Partea 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0" name="Google Shape;610;p8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118BD-0BFD-CCD6-B61F-8DF0448A86D4}"/>
              </a:ext>
            </a:extLst>
          </p:cNvPr>
          <p:cNvSpPr txBox="1"/>
          <p:nvPr/>
        </p:nvSpPr>
        <p:spPr>
          <a:xfrm>
            <a:off x="306351" y="513594"/>
            <a:ext cx="703270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void </a:t>
            </a:r>
            <a:r>
              <a:rPr lang="en-US" sz="1200" dirty="0" err="1"/>
              <a:t>Extract_min</a:t>
            </a:r>
            <a:r>
              <a:rPr lang="en-US" sz="1200" dirty="0"/>
              <a:t>()</a:t>
            </a:r>
          </a:p>
          <a:p>
            <a:r>
              <a:rPr lang="en-US" sz="1200" dirty="0"/>
              <a:t>{</a:t>
            </a:r>
          </a:p>
          <a:p>
            <a:r>
              <a:rPr lang="ro-MD" sz="1200" dirty="0"/>
              <a:t>    </a:t>
            </a:r>
            <a:r>
              <a:rPr lang="en-US" sz="1200" dirty="0"/>
              <a:t>if (mini == NULL)</a:t>
            </a:r>
            <a:r>
              <a:rPr lang="ro-MD" sz="1200" dirty="0"/>
              <a:t> </a:t>
            </a:r>
            <a:r>
              <a:rPr lang="en-US" sz="1200" dirty="0">
                <a:solidFill>
                  <a:srgbClr val="00B050"/>
                </a:solidFill>
              </a:rPr>
              <a:t>// </a:t>
            </a:r>
            <a:r>
              <a:rPr lang="en-US" sz="1200" dirty="0" err="1">
                <a:solidFill>
                  <a:srgbClr val="00B050"/>
                </a:solidFill>
              </a:rPr>
              <a:t>Verificăm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dacă</a:t>
            </a:r>
            <a:r>
              <a:rPr lang="en-US" sz="1200" dirty="0">
                <a:solidFill>
                  <a:srgbClr val="00B050"/>
                </a:solidFill>
              </a:rPr>
              <a:t> heap-</a:t>
            </a:r>
            <a:r>
              <a:rPr lang="en-US" sz="1200" dirty="0" err="1">
                <a:solidFill>
                  <a:srgbClr val="00B050"/>
                </a:solidFill>
              </a:rPr>
              <a:t>ul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este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gol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/>
              <a:t>        </a:t>
            </a:r>
            <a:r>
              <a:rPr lang="en-US" sz="1200" dirty="0" err="1"/>
              <a:t>cout</a:t>
            </a:r>
            <a:r>
              <a:rPr lang="en-US" sz="1200" dirty="0"/>
              <a:t> &lt;&lt; "Heap-</a:t>
            </a:r>
            <a:r>
              <a:rPr lang="en-US" sz="1200" dirty="0" err="1"/>
              <a:t>ul</a:t>
            </a:r>
            <a:r>
              <a:rPr lang="en-US" sz="1200" dirty="0"/>
              <a:t> </a:t>
            </a:r>
            <a:r>
              <a:rPr lang="en-US" sz="1200" dirty="0" err="1"/>
              <a:t>este</a:t>
            </a:r>
            <a:r>
              <a:rPr lang="en-US" sz="1200" dirty="0"/>
              <a:t> </a:t>
            </a:r>
            <a:r>
              <a:rPr lang="en-US" sz="1200" dirty="0" err="1"/>
              <a:t>gol</a:t>
            </a:r>
            <a:r>
              <a:rPr lang="en-US" sz="1200" dirty="0"/>
              <a:t>" &lt;&lt; </a:t>
            </a:r>
            <a:r>
              <a:rPr lang="en-US" sz="1200" dirty="0" err="1"/>
              <a:t>endl</a:t>
            </a:r>
            <a:r>
              <a:rPr lang="en-US" sz="1200" dirty="0"/>
              <a:t>;</a:t>
            </a:r>
          </a:p>
          <a:p>
            <a:r>
              <a:rPr lang="en-US" sz="1200" dirty="0"/>
              <a:t>    else {</a:t>
            </a:r>
          </a:p>
          <a:p>
            <a:r>
              <a:rPr lang="en-US" sz="1200" dirty="0"/>
              <a:t>        node* temp = mini;</a:t>
            </a:r>
          </a:p>
          <a:p>
            <a:r>
              <a:rPr lang="en-US" sz="1200" dirty="0"/>
              <a:t>        node* </a:t>
            </a:r>
            <a:r>
              <a:rPr lang="en-US" sz="1200" dirty="0" err="1"/>
              <a:t>pntr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pntr</a:t>
            </a:r>
            <a:r>
              <a:rPr lang="en-US" sz="1200" dirty="0"/>
              <a:t> = temp;</a:t>
            </a:r>
          </a:p>
          <a:p>
            <a:r>
              <a:rPr lang="en-US" sz="1200" dirty="0"/>
              <a:t>        node* x = NULL;</a:t>
            </a:r>
          </a:p>
          <a:p>
            <a:r>
              <a:rPr lang="en-US" sz="1200" dirty="0"/>
              <a:t>        </a:t>
            </a:r>
          </a:p>
          <a:p>
            <a:r>
              <a:rPr lang="en-US" sz="1200" dirty="0">
                <a:solidFill>
                  <a:srgbClr val="00B050"/>
                </a:solidFill>
              </a:rPr>
              <a:t>        // </a:t>
            </a:r>
            <a:r>
              <a:rPr lang="en-US" sz="1200" dirty="0" err="1">
                <a:solidFill>
                  <a:srgbClr val="00B050"/>
                </a:solidFill>
              </a:rPr>
              <a:t>Verificăm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dacă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nodul</a:t>
            </a:r>
            <a:r>
              <a:rPr lang="en-US" sz="1200" dirty="0">
                <a:solidFill>
                  <a:srgbClr val="00B050"/>
                </a:solidFill>
              </a:rPr>
              <a:t> minim are </a:t>
            </a:r>
            <a:r>
              <a:rPr lang="en-US" sz="1200" dirty="0" err="1">
                <a:solidFill>
                  <a:srgbClr val="00B050"/>
                </a:solidFill>
              </a:rPr>
              <a:t>copii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/>
              <a:t>        if (temp-&gt;child != NULL) {</a:t>
            </a:r>
          </a:p>
          <a:p>
            <a:r>
              <a:rPr lang="en-US" sz="1200" dirty="0"/>
              <a:t>            x = temp-&gt;child;</a:t>
            </a:r>
            <a:r>
              <a:rPr lang="ro-MD" sz="1200" dirty="0"/>
              <a:t> </a:t>
            </a:r>
            <a:r>
              <a:rPr lang="en-US" sz="1200" dirty="0">
                <a:solidFill>
                  <a:srgbClr val="00B050"/>
                </a:solidFill>
              </a:rPr>
              <a:t>// </a:t>
            </a:r>
            <a:r>
              <a:rPr lang="en-US" sz="1200" dirty="0" err="1">
                <a:solidFill>
                  <a:srgbClr val="00B050"/>
                </a:solidFill>
              </a:rPr>
              <a:t>Iterăm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prin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toți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copiii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nodului</a:t>
            </a:r>
            <a:r>
              <a:rPr lang="en-US" sz="1200" dirty="0">
                <a:solidFill>
                  <a:srgbClr val="00B050"/>
                </a:solidFill>
              </a:rPr>
              <a:t> minim</a:t>
            </a:r>
          </a:p>
          <a:p>
            <a:r>
              <a:rPr lang="en-US" sz="1200" dirty="0"/>
              <a:t>            do {</a:t>
            </a:r>
          </a:p>
          <a:p>
            <a:r>
              <a:rPr lang="en-US" sz="1200" dirty="0"/>
              <a:t>                </a:t>
            </a:r>
            <a:r>
              <a:rPr lang="en-US" sz="1200" dirty="0" err="1"/>
              <a:t>pntr</a:t>
            </a:r>
            <a:r>
              <a:rPr lang="en-US" sz="1200" dirty="0"/>
              <a:t> = x-&gt;right;</a:t>
            </a:r>
          </a:p>
          <a:p>
            <a:r>
              <a:rPr lang="en-US" sz="1200" dirty="0"/>
              <a:t>                (mini-&gt;left)-&gt;right = x;</a:t>
            </a:r>
            <a:r>
              <a:rPr lang="ro-MD" sz="1200" dirty="0"/>
              <a:t> </a:t>
            </a:r>
            <a:r>
              <a:rPr lang="en-US" sz="1200" dirty="0">
                <a:solidFill>
                  <a:srgbClr val="00B050"/>
                </a:solidFill>
              </a:rPr>
              <a:t>// </a:t>
            </a:r>
            <a:r>
              <a:rPr lang="en-US" sz="1200" dirty="0" err="1">
                <a:solidFill>
                  <a:srgbClr val="00B050"/>
                </a:solidFill>
              </a:rPr>
              <a:t>Rearanjăm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legăturile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pentru</a:t>
            </a:r>
            <a:r>
              <a:rPr lang="en-US" sz="1200" dirty="0">
                <a:solidFill>
                  <a:srgbClr val="00B050"/>
                </a:solidFill>
              </a:rPr>
              <a:t> a include </a:t>
            </a:r>
            <a:r>
              <a:rPr lang="en-US" sz="1200" dirty="0" err="1">
                <a:solidFill>
                  <a:srgbClr val="00B050"/>
                </a:solidFill>
              </a:rPr>
              <a:t>copiii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în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lista</a:t>
            </a:r>
            <a:r>
              <a:rPr lang="en-US" sz="1200" dirty="0">
                <a:solidFill>
                  <a:srgbClr val="00B050"/>
                </a:solidFill>
              </a:rPr>
              <a:t> de </a:t>
            </a:r>
            <a:r>
              <a:rPr lang="en-US" sz="1200" dirty="0" err="1">
                <a:solidFill>
                  <a:srgbClr val="00B050"/>
                </a:solidFill>
              </a:rPr>
              <a:t>rădăcini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/>
              <a:t>                x-&gt;right = mini;</a:t>
            </a:r>
          </a:p>
          <a:p>
            <a:r>
              <a:rPr lang="en-US" sz="1200" dirty="0"/>
              <a:t>                x-&gt;left = mini-&gt;left;</a:t>
            </a:r>
          </a:p>
          <a:p>
            <a:r>
              <a:rPr lang="en-US" sz="1200" dirty="0"/>
              <a:t>                mini-&gt;left = x;</a:t>
            </a:r>
          </a:p>
          <a:p>
            <a:r>
              <a:rPr lang="en-US" sz="1200" dirty="0"/>
              <a:t>                if (x-&gt;key &lt; mini-&gt;key)</a:t>
            </a:r>
            <a:r>
              <a:rPr lang="ro-MD" sz="1200" dirty="0"/>
              <a:t> </a:t>
            </a:r>
            <a:r>
              <a:rPr lang="en-US" sz="1200" dirty="0">
                <a:solidFill>
                  <a:srgbClr val="00B050"/>
                </a:solidFill>
              </a:rPr>
              <a:t>// </a:t>
            </a:r>
            <a:r>
              <a:rPr lang="en-US" sz="1200" dirty="0" err="1">
                <a:solidFill>
                  <a:srgbClr val="00B050"/>
                </a:solidFill>
              </a:rPr>
              <a:t>Actualizăm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nodul</a:t>
            </a:r>
            <a:r>
              <a:rPr lang="en-US" sz="1200" dirty="0">
                <a:solidFill>
                  <a:srgbClr val="00B050"/>
                </a:solidFill>
              </a:rPr>
              <a:t> minim, </a:t>
            </a:r>
            <a:r>
              <a:rPr lang="en-US" sz="1200" dirty="0" err="1">
                <a:solidFill>
                  <a:srgbClr val="00B050"/>
                </a:solidFill>
              </a:rPr>
              <a:t>dacă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este</a:t>
            </a:r>
            <a:r>
              <a:rPr lang="en-US" sz="1200" dirty="0">
                <a:solidFill>
                  <a:srgbClr val="00B050"/>
                </a:solidFill>
              </a:rPr>
              <a:t> </a:t>
            </a:r>
            <a:r>
              <a:rPr lang="en-US" sz="1200" dirty="0" err="1">
                <a:solidFill>
                  <a:srgbClr val="00B050"/>
                </a:solidFill>
              </a:rPr>
              <a:t>necesar</a:t>
            </a:r>
            <a:endParaRPr lang="en-US" sz="1200" dirty="0">
              <a:solidFill>
                <a:srgbClr val="00B050"/>
              </a:solidFill>
            </a:endParaRPr>
          </a:p>
          <a:p>
            <a:r>
              <a:rPr lang="en-US" sz="1200" dirty="0"/>
              <a:t>                    mini = x;</a:t>
            </a:r>
          </a:p>
          <a:p>
            <a:r>
              <a:rPr lang="en-US" sz="1200" dirty="0"/>
              <a:t>                x-&gt;parent = NULL;</a:t>
            </a:r>
          </a:p>
          <a:p>
            <a:r>
              <a:rPr lang="en-US" sz="1200" dirty="0"/>
              <a:t>                x = </a:t>
            </a:r>
            <a:r>
              <a:rPr lang="en-US" sz="1200" dirty="0" err="1"/>
              <a:t>pntr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} while (</a:t>
            </a:r>
            <a:r>
              <a:rPr lang="en-US" sz="1200" dirty="0" err="1"/>
              <a:t>pntr</a:t>
            </a:r>
            <a:r>
              <a:rPr lang="en-US" sz="1200" dirty="0"/>
              <a:t> != temp-&gt;child);</a:t>
            </a:r>
          </a:p>
          <a:p>
            <a:r>
              <a:rPr lang="en-US" sz="12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29141726"/>
      </p:ext>
    </p:extLst>
  </p:cSld>
  <p:clrMapOvr>
    <a:masterClrMapping/>
  </p:clrMapOvr>
  <p:transition spd="slow">
    <p:push dir="u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85"/>
          <p:cNvSpPr txBox="1">
            <a:spLocks noGrp="1"/>
          </p:cNvSpPr>
          <p:nvPr>
            <p:ph type="title"/>
          </p:nvPr>
        </p:nvSpPr>
        <p:spPr>
          <a:xfrm>
            <a:off x="743352" y="-77581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Partea II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0" name="Google Shape;610;p8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4118BD-0BFD-CCD6-B61F-8DF0448A86D4}"/>
              </a:ext>
            </a:extLst>
          </p:cNvPr>
          <p:cNvSpPr txBox="1"/>
          <p:nvPr/>
        </p:nvSpPr>
        <p:spPr>
          <a:xfrm>
            <a:off x="480522" y="891691"/>
            <a:ext cx="703270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// </a:t>
            </a:r>
            <a:r>
              <a:rPr lang="en-US" dirty="0" err="1">
                <a:solidFill>
                  <a:srgbClr val="00B050"/>
                </a:solidFill>
              </a:rPr>
              <a:t>Ștergem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nodul</a:t>
            </a:r>
            <a:r>
              <a:rPr lang="en-US" dirty="0">
                <a:solidFill>
                  <a:srgbClr val="00B050"/>
                </a:solidFill>
              </a:rPr>
              <a:t> minim din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de </a:t>
            </a:r>
            <a:r>
              <a:rPr lang="en-US" dirty="0" err="1">
                <a:solidFill>
                  <a:srgbClr val="00B050"/>
                </a:solidFill>
              </a:rPr>
              <a:t>rădăcini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    (temp-&gt;left)-&gt;right = temp-&gt;right;</a:t>
            </a:r>
          </a:p>
          <a:p>
            <a:r>
              <a:rPr lang="en-US" dirty="0"/>
              <a:t>        (temp-&gt;right)-&gt;left = temp-&gt;left;</a:t>
            </a:r>
          </a:p>
          <a:p>
            <a:r>
              <a:rPr lang="en-US" dirty="0"/>
              <a:t>        </a:t>
            </a:r>
          </a:p>
          <a:p>
            <a:r>
              <a:rPr lang="en-US" dirty="0">
                <a:solidFill>
                  <a:srgbClr val="00B050"/>
                </a:solidFill>
              </a:rPr>
              <a:t>        // </a:t>
            </a:r>
            <a:r>
              <a:rPr lang="en-US" dirty="0" err="1">
                <a:solidFill>
                  <a:srgbClr val="00B050"/>
                </a:solidFill>
              </a:rPr>
              <a:t>Actualizăm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nodul</a:t>
            </a:r>
            <a:r>
              <a:rPr lang="en-US" dirty="0">
                <a:solidFill>
                  <a:srgbClr val="00B050"/>
                </a:solidFill>
              </a:rPr>
              <a:t> minim</a:t>
            </a:r>
          </a:p>
          <a:p>
            <a:r>
              <a:rPr lang="en-US" dirty="0"/>
              <a:t>        mini = temp-&gt;right;</a:t>
            </a:r>
          </a:p>
          <a:p>
            <a:r>
              <a:rPr lang="en-US" dirty="0"/>
              <a:t>        if (temp == temp-&gt;right &amp;&amp; temp-&gt;child == NULL)</a:t>
            </a:r>
          </a:p>
          <a:p>
            <a:r>
              <a:rPr lang="en-US" dirty="0"/>
              <a:t>            mini = NULL;</a:t>
            </a:r>
          </a:p>
          <a:p>
            <a:r>
              <a:rPr lang="en-US" dirty="0"/>
              <a:t>        else {</a:t>
            </a:r>
          </a:p>
          <a:p>
            <a:r>
              <a:rPr lang="en-US" dirty="0"/>
              <a:t>            mini = temp-&gt;right;</a:t>
            </a:r>
          </a:p>
          <a:p>
            <a:r>
              <a:rPr lang="en-US" dirty="0">
                <a:solidFill>
                  <a:srgbClr val="00B050"/>
                </a:solidFill>
              </a:rPr>
              <a:t>            // </a:t>
            </a:r>
            <a:r>
              <a:rPr lang="en-US" dirty="0" err="1">
                <a:solidFill>
                  <a:srgbClr val="00B050"/>
                </a:solidFill>
              </a:rPr>
              <a:t>Consolidăm</a:t>
            </a:r>
            <a:r>
              <a:rPr lang="en-US" dirty="0">
                <a:solidFill>
                  <a:srgbClr val="00B050"/>
                </a:solidFill>
              </a:rPr>
              <a:t> heap-</a:t>
            </a:r>
            <a:r>
              <a:rPr lang="en-US" dirty="0" err="1">
                <a:solidFill>
                  <a:srgbClr val="00B050"/>
                </a:solidFill>
              </a:rPr>
              <a:t>ul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            Consolidate();</a:t>
            </a:r>
          </a:p>
          <a:p>
            <a:r>
              <a:rPr lang="en-US" dirty="0"/>
              <a:t>        }</a:t>
            </a:r>
          </a:p>
          <a:p>
            <a:r>
              <a:rPr lang="en-US" dirty="0">
                <a:solidFill>
                  <a:srgbClr val="00B050"/>
                </a:solidFill>
              </a:rPr>
              <a:t>        // </a:t>
            </a:r>
            <a:r>
              <a:rPr lang="en-US" dirty="0" err="1">
                <a:solidFill>
                  <a:srgbClr val="00B050"/>
                </a:solidFill>
              </a:rPr>
              <a:t>Scădem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numărul</a:t>
            </a:r>
            <a:r>
              <a:rPr lang="en-US" dirty="0">
                <a:solidFill>
                  <a:srgbClr val="00B050"/>
                </a:solidFill>
              </a:rPr>
              <a:t> de </a:t>
            </a:r>
            <a:r>
              <a:rPr lang="en-US" dirty="0" err="1">
                <a:solidFill>
                  <a:srgbClr val="00B050"/>
                </a:solidFill>
              </a:rPr>
              <a:t>noduri</a:t>
            </a:r>
            <a:r>
              <a:rPr lang="en-US" dirty="0">
                <a:solidFill>
                  <a:srgbClr val="00B050"/>
                </a:solidFill>
              </a:rPr>
              <a:t> din heap</a:t>
            </a:r>
          </a:p>
          <a:p>
            <a:r>
              <a:rPr lang="en-US" dirty="0"/>
              <a:t>        </a:t>
            </a:r>
            <a:r>
              <a:rPr lang="en-US" dirty="0" err="1"/>
              <a:t>no_of_nodes</a:t>
            </a:r>
            <a:r>
              <a:rPr lang="en-US" dirty="0"/>
              <a:t>--;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7833546"/>
      </p:ext>
    </p:extLst>
  </p:cSld>
  <p:clrMapOvr>
    <a:masterClrMapping/>
  </p:clrMapOvr>
  <p:transition spd="slow">
    <p:push dir="u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6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7" name="Google Shape;617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3" y="2259979"/>
            <a:ext cx="7071535" cy="1471454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1363" y="788524"/>
            <a:ext cx="7071535" cy="14714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8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4" name="Google Shape;624;p87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5" name="Google Shape;625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363" y="788513"/>
            <a:ext cx="6158700" cy="1258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6" name="Google Shape;626;p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0425" y="3131675"/>
            <a:ext cx="6139638" cy="16707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7" name="Google Shape;627;p8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0413" y="1941050"/>
            <a:ext cx="6139650" cy="13076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8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Extragere minim</a:t>
            </a:r>
            <a:endParaRPr/>
          </a:p>
        </p:txBody>
      </p:sp>
      <p:pic>
        <p:nvPicPr>
          <p:cNvPr id="633" name="Google Shape;633;p8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38" y="894300"/>
            <a:ext cx="5153025" cy="136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8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450" y="2256375"/>
            <a:ext cx="5153025" cy="14351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89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Extragere minim</a:t>
            </a:r>
            <a:endParaRPr>
              <a:highlight>
                <a:srgbClr val="FFFFFF"/>
              </a:highlight>
            </a:endParaRPr>
          </a:p>
        </p:txBody>
      </p:sp>
      <p:pic>
        <p:nvPicPr>
          <p:cNvPr id="640" name="Google Shape;640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913" y="915288"/>
            <a:ext cx="5095875" cy="1419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913" y="3001600"/>
            <a:ext cx="5029200" cy="1495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2" name="Google Shape;642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9363" y="1933575"/>
            <a:ext cx="2209800" cy="1276350"/>
          </a:xfrm>
          <a:prstGeom prst="rect">
            <a:avLst/>
          </a:prstGeom>
          <a:noFill/>
          <a:ln>
            <a:noFill/>
          </a:ln>
        </p:spPr>
      </p:pic>
      <p:sp>
        <p:nvSpPr>
          <p:cNvPr id="643" name="Google Shape;643;p89"/>
          <p:cNvSpPr/>
          <p:nvPr/>
        </p:nvSpPr>
        <p:spPr>
          <a:xfrm>
            <a:off x="6569575" y="-216012"/>
            <a:ext cx="2393700" cy="136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89"/>
          <p:cNvSpPr/>
          <p:nvPr/>
        </p:nvSpPr>
        <p:spPr>
          <a:xfrm>
            <a:off x="8232375" y="4129375"/>
            <a:ext cx="466800" cy="210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89"/>
          <p:cNvSpPr/>
          <p:nvPr/>
        </p:nvSpPr>
        <p:spPr>
          <a:xfrm>
            <a:off x="7474650" y="4245825"/>
            <a:ext cx="311100" cy="17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89"/>
          <p:cNvSpPr/>
          <p:nvPr/>
        </p:nvSpPr>
        <p:spPr>
          <a:xfrm>
            <a:off x="7128475" y="3828500"/>
            <a:ext cx="567900" cy="1713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ransition spd="slow">
    <p:push dir="u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9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2" name="Google Shape;652;p90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Complexitate?</a:t>
            </a: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alatino Linotype" panose="02040502050505030304" pitchFamily="18" charset="0"/>
              </a:rPr>
              <a:t>Arbori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alatino Linotype" panose="02040502050505030304" pitchFamily="18" charset="0"/>
            </a:endParaRPr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600"/>
              </a:spcBef>
              <a:spcAft>
                <a:spcPts val="0"/>
              </a:spcAft>
              <a:buSzPts val="2200"/>
              <a:buChar char="❖"/>
            </a:pPr>
            <a:r>
              <a:rPr lang="en" sz="1800" dirty="0">
                <a:latin typeface="Palatino Linotype" panose="02040502050505030304" pitchFamily="18" charset="0"/>
              </a:rPr>
              <a:t>Rădăcina: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➢"/>
            </a:pPr>
            <a:r>
              <a:rPr lang="en" sz="1800" dirty="0">
                <a:latin typeface="Palatino Linotype" panose="02040502050505030304" pitchFamily="18" charset="0"/>
              </a:rPr>
              <a:t>Ce este rădăcina unui arbore?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800" dirty="0">
                <a:latin typeface="Palatino Linotype" panose="02040502050505030304" pitchFamily="18" charset="0"/>
              </a:rPr>
              <a:t>Putem alege un nod de care să agățăm arborele; acel nod este rădăcina</a:t>
            </a:r>
            <a:endParaRPr sz="1800" dirty="0">
              <a:latin typeface="Palatino Linotype" panose="02040502050505030304" pitchFamily="18" charset="0"/>
            </a:endParaRPr>
          </a:p>
          <a:p>
            <a:pPr marL="1371600" lvl="2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800" dirty="0">
                <a:latin typeface="Palatino Linotype" panose="02040502050505030304" pitchFamily="18" charset="0"/>
              </a:rPr>
              <a:t>În funcție de ce rădăcina avem, înălțimea arborelui poate fi diferită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576" y="2571750"/>
            <a:ext cx="2332350" cy="233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2" name="Google Shape;10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5500" y="2565225"/>
            <a:ext cx="2332350" cy="233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3" name="Google Shape;10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79074" y="2571750"/>
            <a:ext cx="2332350" cy="2332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4" name="Google Shape;104;p18"/>
          <p:cNvSpPr txBox="1"/>
          <p:nvPr/>
        </p:nvSpPr>
        <p:spPr>
          <a:xfrm>
            <a:off x="2969613" y="3438900"/>
            <a:ext cx="481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latin typeface="PT Serif"/>
                <a:ea typeface="PT Serif"/>
                <a:cs typeface="PT Serif"/>
                <a:sym typeface="PT Serif"/>
              </a:rPr>
              <a:t>➔</a:t>
            </a:r>
            <a:endParaRPr sz="2600">
              <a:latin typeface="PT Serif"/>
              <a:ea typeface="PT Serif"/>
              <a:cs typeface="PT Serif"/>
              <a:sym typeface="PT Serif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91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8" name="Google Shape;658;p91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Complexitate: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□"/>
            </a:pPr>
            <a:r>
              <a:rPr lang="en" dirty="0">
                <a:latin typeface="Palatino Linotype" panose="02040502050505030304" pitchFamily="18" charset="0"/>
              </a:rPr>
              <a:t>O(n) pentru prima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□"/>
            </a:pPr>
            <a:r>
              <a:rPr lang="en" dirty="0">
                <a:latin typeface="Palatino Linotype" panose="02040502050505030304" pitchFamily="18" charset="0"/>
              </a:rPr>
              <a:t>O(?) pentru următoarele, dacă nu facem alte operații</a:t>
            </a: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Palatino Linotype" panose="02040502050505030304" pitchFamily="18" charset="0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92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Extragere minim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4" name="Google Shape;664;p92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dirty="0"/>
              <a:t>Complexitate:</a:t>
            </a:r>
            <a:endParaRPr dirty="0"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□"/>
            </a:pPr>
            <a:r>
              <a:rPr lang="en" dirty="0"/>
              <a:t>O(n) pentru prima</a:t>
            </a:r>
            <a:endParaRPr dirty="0"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□"/>
            </a:pPr>
            <a:r>
              <a:rPr lang="en" dirty="0"/>
              <a:t>O(log n) pentru următoarele, dacă nu facem alte operații</a:t>
            </a:r>
            <a:endParaRPr dirty="0"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□"/>
            </a:pPr>
            <a:r>
              <a:rPr lang="en" dirty="0"/>
              <a:t>O(log n) amortizat</a:t>
            </a:r>
            <a:endParaRPr dirty="0"/>
          </a:p>
          <a:p>
            <a:pPr marL="914400" lvl="1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□"/>
            </a:pPr>
            <a:r>
              <a:rPr lang="en" dirty="0"/>
              <a:t>Pentru mai multe detalii despre complexitate urmăriți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textul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93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Utilitate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0" name="Google Shape;670;p93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dirty="0">
                <a:latin typeface="Palatino Linotype" panose="02040502050505030304" pitchFamily="18" charset="0"/>
              </a:rPr>
              <a:t>Dijkstra (nu ați facut oficial, nu? e timp :) )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Cu matrice de adiacență: O(n</a:t>
            </a:r>
            <a:r>
              <a:rPr lang="en" baseline="30000" dirty="0">
                <a:latin typeface="Palatino Linotype" panose="02040502050505030304" pitchFamily="18" charset="0"/>
              </a:rPr>
              <a:t>2</a:t>
            </a:r>
            <a:r>
              <a:rPr lang="en" dirty="0">
                <a:latin typeface="Palatino Linotype" panose="02040502050505030304" pitchFamily="18" charset="0"/>
              </a:rPr>
              <a:t>)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Cu heapuri binare O(m log n)</a:t>
            </a:r>
            <a:endParaRPr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Cu heapuri fibonacci O(m + n log n)</a:t>
            </a: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4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6" name="Google Shape;676;p94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Interclasarea optimală a mai multor șiruri.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Ex: 3 șiruri de lungimi 10, 40 și 90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Interclasarea lui 10 cu 90 </a:t>
            </a:r>
            <a:r>
              <a:rPr lang="en" sz="1800" b="1" dirty="0">
                <a:latin typeface="Palatino Linotype" panose="02040502050505030304" pitchFamily="18" charset="0"/>
              </a:rPr>
              <a:t>→</a:t>
            </a:r>
            <a:r>
              <a:rPr lang="en" sz="1800" dirty="0">
                <a:latin typeface="Palatino Linotype" panose="02040502050505030304" pitchFamily="18" charset="0"/>
              </a:rPr>
              <a:t> mă costă 100.    100 + 40 </a:t>
            </a:r>
            <a:r>
              <a:rPr lang="en" sz="1800" b="1" dirty="0">
                <a:latin typeface="Palatino Linotype" panose="02040502050505030304" pitchFamily="18" charset="0"/>
              </a:rPr>
              <a:t>→</a:t>
            </a:r>
            <a:r>
              <a:rPr lang="en" sz="1800" dirty="0">
                <a:latin typeface="Palatino Linotype" panose="02040502050505030304" pitchFamily="18" charset="0"/>
              </a:rPr>
              <a:t> 140	Total: 240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Interclasarea lui 10 cu 40 </a:t>
            </a:r>
            <a:r>
              <a:rPr lang="en" sz="1800" b="1" dirty="0">
                <a:latin typeface="Palatino Linotype" panose="02040502050505030304" pitchFamily="18" charset="0"/>
              </a:rPr>
              <a:t>→</a:t>
            </a:r>
            <a:r>
              <a:rPr lang="en" sz="1800" dirty="0">
                <a:latin typeface="Palatino Linotype" panose="02040502050505030304" pitchFamily="18" charset="0"/>
              </a:rPr>
              <a:t> mă costă 50.        50 + 90 </a:t>
            </a:r>
            <a:r>
              <a:rPr lang="en" sz="1800" b="1" dirty="0">
                <a:latin typeface="Palatino Linotype" panose="02040502050505030304" pitchFamily="18" charset="0"/>
              </a:rPr>
              <a:t>→</a:t>
            </a:r>
            <a:r>
              <a:rPr lang="en" sz="1800" dirty="0">
                <a:latin typeface="Palatino Linotype" panose="02040502050505030304" pitchFamily="18" charset="0"/>
              </a:rPr>
              <a:t> 140         	Total: 190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Interclasarea lui 40 cu 90 </a:t>
            </a:r>
            <a:r>
              <a:rPr lang="en" sz="1800" b="1" dirty="0">
                <a:latin typeface="Palatino Linotype" panose="02040502050505030304" pitchFamily="18" charset="0"/>
              </a:rPr>
              <a:t>→</a:t>
            </a:r>
            <a:r>
              <a:rPr lang="en" sz="1800" dirty="0">
                <a:latin typeface="Palatino Linotype" panose="02040502050505030304" pitchFamily="18" charset="0"/>
              </a:rPr>
              <a:t> mă costă 130.    130 + 10 </a:t>
            </a:r>
            <a:r>
              <a:rPr lang="en" sz="1800" b="1" dirty="0">
                <a:latin typeface="Palatino Linotype" panose="02040502050505030304" pitchFamily="18" charset="0"/>
              </a:rPr>
              <a:t>→ </a:t>
            </a:r>
            <a:r>
              <a:rPr lang="en" sz="1800" dirty="0">
                <a:latin typeface="Palatino Linotype" panose="02040502050505030304" pitchFamily="18" charset="0"/>
              </a:rPr>
              <a:t>140      	Total: 270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endParaRPr sz="1800" b="1" i="1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95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Discuție </a:t>
            </a:r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roblemă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2" name="Google Shape;682;p95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Cum </a:t>
            </a:r>
            <a:r>
              <a:rPr lang="en" sz="18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rezolvăm</a:t>
            </a:r>
            <a:r>
              <a:rPr lang="en" sz="1800" dirty="0">
                <a:latin typeface="Palatino Linotype" panose="02040502050505030304" pitchFamily="18" charset="0"/>
              </a:rPr>
              <a:t> ?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La fiecare pas, trebuie să alegem cele mai mici 2 elemente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10 20 30 40 40 60 80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Optim (10 cu 20) cu 30, 40 cu 40, 60 (primele 3) cu 80 ultimele 2 etc.</a:t>
            </a:r>
            <a:endParaRPr sz="1800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800" dirty="0">
                <a:latin typeface="Palatino Linotype" panose="02040502050505030304" pitchFamily="18" charset="0"/>
              </a:rPr>
              <a:t>Demonstrație mai târziu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97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Discuție </a:t>
            </a:r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roblemă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4" name="Google Shape;694;p97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alatino Linotype" panose="02040502050505030304" pitchFamily="18" charset="0"/>
              </a:rPr>
              <a:t>Complexitate?</a:t>
            </a:r>
            <a:endParaRPr b="1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O(n</a:t>
            </a:r>
            <a:r>
              <a:rPr lang="en" baseline="30000" dirty="0">
                <a:latin typeface="Palatino Linotype" panose="02040502050505030304" pitchFamily="18" charset="0"/>
              </a:rPr>
              <a:t>2</a:t>
            </a:r>
            <a:r>
              <a:rPr lang="en" dirty="0">
                <a:latin typeface="Palatino Linotype" panose="02040502050505030304" pitchFamily="18" charset="0"/>
              </a:rPr>
              <a:t>) dacă la fiecare pas găsim cele mai mici 2 elemente iterând prin toate elementele rămase. </a:t>
            </a:r>
            <a:endParaRPr lang="ro-MD" dirty="0">
              <a:latin typeface="Palatino Linotype" panose="02040502050505030304" pitchFamily="18" charset="0"/>
            </a:endParaRPr>
          </a:p>
          <a:p>
            <a:pPr lvl="0">
              <a:spcBef>
                <a:spcPts val="0"/>
              </a:spcBef>
            </a:pPr>
            <a:r>
              <a:rPr lang="en-US" sz="1800" dirty="0">
                <a:latin typeface="Palatino Linotype" panose="02040502050505030304" pitchFamily="18" charset="0"/>
              </a:rPr>
              <a:t>O(n log n) </a:t>
            </a:r>
            <a:r>
              <a:rPr lang="en-US" sz="1800" dirty="0" err="1">
                <a:latin typeface="Palatino Linotype" panose="02040502050505030304" pitchFamily="18" charset="0"/>
              </a:rPr>
              <a:t>dacă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folosim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heapuri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să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reținem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toate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valorile</a:t>
            </a:r>
            <a:r>
              <a:rPr lang="en-US" sz="1800" dirty="0">
                <a:latin typeface="Palatino Linotype" panose="02040502050505030304" pitchFamily="18" charset="0"/>
              </a:rPr>
              <a:t> (</a:t>
            </a:r>
            <a:r>
              <a:rPr lang="en-US" sz="1800" dirty="0" err="1">
                <a:latin typeface="Palatino Linotype" panose="02040502050505030304" pitchFamily="18" charset="0"/>
              </a:rPr>
              <a:t>inclusiv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cele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obținute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prin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uniune</a:t>
            </a:r>
            <a:r>
              <a:rPr lang="en-US" sz="1800" dirty="0">
                <a:latin typeface="Palatino Linotype" panose="02040502050505030304" pitchFamily="18" charset="0"/>
              </a:rPr>
              <a:t>).</a:t>
            </a:r>
          </a:p>
          <a:p>
            <a:pPr lvl="0">
              <a:spcBef>
                <a:spcPts val="0"/>
              </a:spcBef>
            </a:pPr>
            <a:r>
              <a:rPr lang="en-US" sz="1800" dirty="0" err="1">
                <a:latin typeface="Palatino Linotype" panose="02040502050505030304" pitchFamily="18" charset="0"/>
              </a:rPr>
              <a:t>Dacă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elementele</a:t>
            </a:r>
            <a:r>
              <a:rPr lang="en-US" sz="1800" dirty="0">
                <a:latin typeface="Palatino Linotype" panose="02040502050505030304" pitchFamily="18" charset="0"/>
              </a:rPr>
              <a:t> sunt </a:t>
            </a:r>
            <a:r>
              <a:rPr lang="en-US" sz="1800" dirty="0" err="1">
                <a:latin typeface="Palatino Linotype" panose="02040502050505030304" pitchFamily="18" charset="0"/>
              </a:rPr>
              <a:t>deja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sortate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sau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putem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folosi</a:t>
            </a:r>
            <a:r>
              <a:rPr lang="en-US" sz="1800" dirty="0">
                <a:latin typeface="Palatino Linotype" panose="02040502050505030304" pitchFamily="18" charset="0"/>
              </a:rPr>
              <a:t> Counting Sort </a:t>
            </a:r>
            <a:r>
              <a:rPr lang="en-US" sz="1800" b="1" dirty="0">
                <a:latin typeface="Palatino Linotype" panose="02040502050505030304" pitchFamily="18" charset="0"/>
              </a:rPr>
              <a:t>→</a:t>
            </a:r>
            <a:r>
              <a:rPr lang="en-US" sz="1800" dirty="0">
                <a:latin typeface="Palatino Linotype" panose="02040502050505030304" pitchFamily="18" charset="0"/>
              </a:rPr>
              <a:t> O(n).</a:t>
            </a:r>
          </a:p>
          <a:p>
            <a:pPr lvl="1"/>
            <a:r>
              <a:rPr lang="en-US" sz="1800" dirty="0" err="1">
                <a:latin typeface="Palatino Linotype" panose="02040502050505030304" pitchFamily="18" charset="0"/>
              </a:rPr>
              <a:t>Folosim</a:t>
            </a:r>
            <a:r>
              <a:rPr lang="en-US" sz="1800" dirty="0">
                <a:latin typeface="Palatino Linotype" panose="02040502050505030304" pitchFamily="18" charset="0"/>
              </a:rPr>
              <a:t> 2 </a:t>
            </a:r>
            <a:r>
              <a:rPr lang="en-US" sz="1800" dirty="0" err="1">
                <a:latin typeface="Palatino Linotype" panose="02040502050505030304" pitchFamily="18" charset="0"/>
              </a:rPr>
              <a:t>cozi</a:t>
            </a:r>
            <a:r>
              <a:rPr lang="en-US" sz="1800" dirty="0">
                <a:latin typeface="Palatino Linotype" panose="02040502050505030304" pitchFamily="18" charset="0"/>
              </a:rPr>
              <a:t>: </a:t>
            </a:r>
            <a:r>
              <a:rPr lang="en-US" sz="1800" dirty="0" err="1">
                <a:latin typeface="Palatino Linotype" panose="02040502050505030304" pitchFamily="18" charset="0"/>
              </a:rPr>
              <a:t>una</a:t>
            </a:r>
            <a:r>
              <a:rPr lang="en-US" sz="1800" dirty="0">
                <a:latin typeface="Palatino Linotype" panose="02040502050505030304" pitchFamily="18" charset="0"/>
              </a:rPr>
              <a:t> cu </a:t>
            </a:r>
            <a:r>
              <a:rPr lang="en-US" sz="1800" dirty="0" err="1">
                <a:latin typeface="Palatino Linotype" panose="02040502050505030304" pitchFamily="18" charset="0"/>
              </a:rPr>
              <a:t>valorile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inițiale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sortate</a:t>
            </a:r>
            <a:r>
              <a:rPr lang="en-US" sz="1800" dirty="0">
                <a:latin typeface="Palatino Linotype" panose="02040502050505030304" pitchFamily="18" charset="0"/>
              </a:rPr>
              <a:t>, a </a:t>
            </a:r>
            <a:r>
              <a:rPr lang="en-US" sz="1800" dirty="0" err="1">
                <a:latin typeface="Palatino Linotype" panose="02040502050505030304" pitchFamily="18" charset="0"/>
              </a:rPr>
              <a:t>doua</a:t>
            </a:r>
            <a:r>
              <a:rPr lang="en-US" sz="1800" dirty="0">
                <a:latin typeface="Palatino Linotype" panose="02040502050505030304" pitchFamily="18" charset="0"/>
              </a:rPr>
              <a:t> cu </a:t>
            </a:r>
            <a:r>
              <a:rPr lang="en-US" sz="1800" dirty="0" err="1">
                <a:latin typeface="Palatino Linotype" panose="02040502050505030304" pitchFamily="18" charset="0"/>
              </a:rPr>
              <a:t>valorile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sumelor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în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ordinea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ro-MD" sz="1800" dirty="0">
                <a:latin typeface="Palatino Linotype" panose="02040502050505030304" pitchFamily="18" charset="0"/>
              </a:rPr>
              <a:t>în </a:t>
            </a:r>
            <a:r>
              <a:rPr lang="en-US" sz="1800" dirty="0">
                <a:latin typeface="Palatino Linotype" panose="02040502050505030304" pitchFamily="18" charset="0"/>
              </a:rPr>
              <a:t>care vin (</a:t>
            </a:r>
            <a:r>
              <a:rPr lang="en-US" sz="1800" dirty="0" err="1">
                <a:latin typeface="Palatino Linotype" panose="02040502050505030304" pitchFamily="18" charset="0"/>
              </a:rPr>
              <a:t>vor</a:t>
            </a:r>
            <a:r>
              <a:rPr lang="en-US" sz="1800" dirty="0">
                <a:latin typeface="Palatino Linotype" panose="02040502050505030304" pitchFamily="18" charset="0"/>
              </a:rPr>
              <a:t> fi </a:t>
            </a:r>
            <a:r>
              <a:rPr lang="en-US" sz="1800" dirty="0" err="1">
                <a:latin typeface="Palatino Linotype" panose="02040502050505030304" pitchFamily="18" charset="0"/>
              </a:rPr>
              <a:t>și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ele</a:t>
            </a:r>
            <a:r>
              <a:rPr lang="en-US" sz="1800" dirty="0">
                <a:latin typeface="Palatino Linotype" panose="02040502050505030304" pitchFamily="18" charset="0"/>
              </a:rPr>
              <a:t> </a:t>
            </a:r>
            <a:r>
              <a:rPr lang="en-US" sz="1800" dirty="0" err="1">
                <a:latin typeface="Palatino Linotype" panose="02040502050505030304" pitchFamily="18" charset="0"/>
              </a:rPr>
              <a:t>sortate</a:t>
            </a:r>
            <a:r>
              <a:rPr lang="en-US" sz="1800" dirty="0">
                <a:latin typeface="Palatino Linotype" panose="02040502050505030304" pitchFamily="18" charset="0"/>
              </a:rPr>
              <a:t>)</a:t>
            </a: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99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Discuție </a:t>
            </a:r>
            <a:r>
              <a:rPr lang="ro-MD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chemeClr val="lt1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problemă</a:t>
            </a: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6" name="Google Shape;706;p99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>
                <a:latin typeface="Palatino Linotype" panose="02040502050505030304" pitchFamily="18" charset="0"/>
              </a:rPr>
              <a:t>Complexitate?</a:t>
            </a:r>
            <a:endParaRPr b="1" dirty="0">
              <a:latin typeface="Palatino Linotype" panose="02040502050505030304" pitchFamily="18" charset="0"/>
            </a:endParaRPr>
          </a:p>
          <a:p>
            <a:pPr marL="457200" lvl="0" indent="-336550" algn="l" rtl="0">
              <a:spcBef>
                <a:spcPts val="600"/>
              </a:spcBef>
              <a:spcAft>
                <a:spcPts val="0"/>
              </a:spcAft>
              <a:buSzPts val="1700"/>
              <a:buChar char="○"/>
            </a:pPr>
            <a:r>
              <a:rPr lang="en" dirty="0">
                <a:latin typeface="Palatino Linotype" panose="02040502050505030304" pitchFamily="18" charset="0"/>
              </a:rPr>
              <a:t>Dacă elementele sunt deja sortate sau putem folosi Counting Sort </a:t>
            </a:r>
            <a:r>
              <a:rPr lang="en" sz="1800" b="1" dirty="0">
                <a:latin typeface="Palatino Linotype" panose="02040502050505030304" pitchFamily="18" charset="0"/>
              </a:rPr>
              <a:t>→</a:t>
            </a:r>
            <a:r>
              <a:rPr lang="en" dirty="0">
                <a:latin typeface="Palatino Linotype" panose="02040502050505030304" pitchFamily="18" charset="0"/>
              </a:rPr>
              <a:t> O(n).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en" dirty="0">
                <a:latin typeface="Palatino Linotype" panose="02040502050505030304" pitchFamily="18" charset="0"/>
              </a:rPr>
              <a:t>Folosim 2 cozi una cu valorile inițiale sortate, a doua cu valorile sumelor în ordinea care vin (vor fi și ele sortate)</a:t>
            </a:r>
            <a:endParaRPr dirty="0">
              <a:latin typeface="Palatino Linotype" panose="02040502050505030304" pitchFamily="18" charset="0"/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□"/>
            </a:pPr>
            <a:r>
              <a:rPr lang="en" sz="1800" dirty="0">
                <a:latin typeface="Palatino Linotype" panose="02040502050505030304" pitchFamily="18" charset="0"/>
              </a:rPr>
              <a:t>10 20 30 40 40  70  |  nimic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 dirty="0">
                <a:latin typeface="Palatino Linotype" panose="02040502050505030304" pitchFamily="18" charset="0"/>
              </a:rPr>
              <a:t>30 40 40 70    	          |  30 		(după ce am unit 10 cu 20)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 dirty="0">
                <a:latin typeface="Palatino Linotype" panose="02040502050505030304" pitchFamily="18" charset="0"/>
              </a:rPr>
              <a:t>40 40 70                   |  60 		(după ce am unit 30 cu 30)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 dirty="0">
                <a:latin typeface="Palatino Linotype" panose="02040502050505030304" pitchFamily="18" charset="0"/>
              </a:rPr>
              <a:t>70                              |  60 80 		(după ce am unit 40 cu 40)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 dirty="0">
                <a:latin typeface="Palatino Linotype" panose="02040502050505030304" pitchFamily="18" charset="0"/>
              </a:rPr>
              <a:t>nimic                        |  80 130 	(după ce am unit 60 cu 80)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□"/>
            </a:pPr>
            <a:r>
              <a:rPr lang="en" sz="1800" dirty="0">
                <a:latin typeface="Palatino Linotype" panose="02040502050505030304" pitchFamily="18" charset="0"/>
              </a:rPr>
              <a:t>nimic                        |  210</a:t>
            </a:r>
            <a:endParaRPr sz="1800" dirty="0">
              <a:latin typeface="Palatino Linotype" panose="02040502050505030304" pitchFamily="18" charset="0"/>
            </a:endParaRPr>
          </a:p>
          <a:p>
            <a:pPr marL="9144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100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Bibliografie</a:t>
            </a:r>
            <a:r>
              <a:rPr lang="en" dirty="0"/>
              <a:t>	</a:t>
            </a:r>
            <a:endParaRPr dirty="0"/>
          </a:p>
        </p:txBody>
      </p:sp>
      <p:sp>
        <p:nvSpPr>
          <p:cNvPr id="712" name="Google Shape;712;p100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3"/>
              </a:rPr>
              <a:t>https://ocw.cs.pub.ro/courses/sd-ca/laboratoare/laborator-11</a:t>
            </a:r>
            <a:endParaRPr sz="15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4"/>
              </a:rPr>
              <a:t>https://www.slideshare.net/HoangNguyen446/heaps-61679009</a:t>
            </a:r>
            <a:endParaRPr sz="15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5"/>
              </a:rPr>
              <a:t>https://www.infoarena.ro/heapuri</a:t>
            </a:r>
            <a:endParaRPr sz="15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6"/>
              </a:rPr>
              <a:t>https://www.cs.cmu.edu/~ckingsf/bioinfo-lectures/heaps.pdf</a:t>
            </a:r>
            <a:endParaRPr sz="15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7"/>
              </a:rPr>
              <a:t>https://en.wikipedia.org/wiki/Binary_heap</a:t>
            </a:r>
            <a:endParaRPr sz="15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8"/>
              </a:rPr>
              <a:t>https://en.wikipedia.org/wiki/Heap_(data_structure)</a:t>
            </a:r>
            <a:endParaRPr sz="15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u="sng" dirty="0">
                <a:solidFill>
                  <a:schemeClr val="hlink"/>
                </a:solidFill>
                <a:latin typeface="Palatino Linotype" panose="02040502050505030304" pitchFamily="18" charset="0"/>
                <a:hlinkClick r:id="rId9"/>
              </a:rPr>
              <a:t>https://www.geeksforgeeks.org/binomial-heap-2/</a:t>
            </a:r>
            <a:endParaRPr sz="15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500" dirty="0">
                <a:latin typeface="Palatino Linotype" panose="02040502050505030304" pitchFamily="18" charset="0"/>
              </a:rPr>
              <a:t>Cursuri Structuri de Date și Algoritmi Rodica Ceterchi</a:t>
            </a:r>
            <a:endParaRPr sz="15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4893-C38E-28CD-605F-F85F4539E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690" y="98307"/>
            <a:ext cx="4507800" cy="857400"/>
          </a:xfrm>
        </p:spPr>
        <p:txBody>
          <a:bodyPr/>
          <a:lstStyle/>
          <a:p>
            <a:r>
              <a:rPr lang="ro-MD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2865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969775" y="36900"/>
            <a:ext cx="6158700" cy="8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Arbori binari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21375" y="788528"/>
            <a:ext cx="8642100" cy="39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Un </a:t>
            </a:r>
            <a:r>
              <a:rPr lang="en" sz="1800" b="1" dirty="0">
                <a:latin typeface="Palatino Linotype" panose="02040502050505030304" pitchFamily="18" charset="0"/>
              </a:rPr>
              <a:t>arbore binar</a:t>
            </a:r>
            <a:r>
              <a:rPr lang="en" sz="1800" dirty="0">
                <a:latin typeface="Palatino Linotype" panose="02040502050505030304" pitchFamily="18" charset="0"/>
              </a:rPr>
              <a:t> este un arbore cu rădăcină, în care fiecare nod are cel mult 2 copii.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dirty="0">
                <a:latin typeface="Palatino Linotype" panose="02040502050505030304" pitchFamily="18" charset="0"/>
              </a:rPr>
              <a:t>Copiii unui nod sunt numiți copilul stâng (Left, L) și copilul drept (Right, R).</a:t>
            </a:r>
            <a:endParaRPr sz="1800" dirty="0">
              <a:latin typeface="Palatino Linotype" panose="02040502050505030304" pitchFamily="18" charset="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trice template">
  <a:themeElements>
    <a:clrScheme name="Custom 347">
      <a:dk1>
        <a:srgbClr val="1D1D1B"/>
      </a:dk1>
      <a:lt1>
        <a:srgbClr val="F3EFEA"/>
      </a:lt1>
      <a:dk2>
        <a:srgbClr val="434343"/>
      </a:dk2>
      <a:lt2>
        <a:srgbClr val="FFFFFF"/>
      </a:lt2>
      <a:accent1>
        <a:srgbClr val="8F7B87"/>
      </a:accent1>
      <a:accent2>
        <a:srgbClr val="A797A1"/>
      </a:accent2>
      <a:accent3>
        <a:srgbClr val="C0B5BC"/>
      </a:accent3>
      <a:accent4>
        <a:srgbClr val="E4DDE1"/>
      </a:accent4>
      <a:accent5>
        <a:srgbClr val="EFECED"/>
      </a:accent5>
      <a:accent6>
        <a:srgbClr val="F3EFEA"/>
      </a:accent6>
      <a:hlink>
        <a:srgbClr val="1D1D1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3595</Words>
  <Application>Microsoft Office PowerPoint</Application>
  <PresentationFormat>On-screen Show (16:9)</PresentationFormat>
  <Paragraphs>531</Paragraphs>
  <Slides>88</Slides>
  <Notes>86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5" baseType="lpstr">
      <vt:lpstr>Calibri</vt:lpstr>
      <vt:lpstr>Arial</vt:lpstr>
      <vt:lpstr>Palatino Linotype</vt:lpstr>
      <vt:lpstr>Montserrat</vt:lpstr>
      <vt:lpstr>PT Serif</vt:lpstr>
      <vt:lpstr>Courier New</vt:lpstr>
      <vt:lpstr>Beatrice template</vt:lpstr>
      <vt:lpstr>HEAPURI</vt:lpstr>
      <vt:lpstr>Organizatorice</vt:lpstr>
      <vt:lpstr>Heapuri</vt:lpstr>
      <vt:lpstr>Grafuri</vt:lpstr>
      <vt:lpstr>Grafuri</vt:lpstr>
      <vt:lpstr>Arbori</vt:lpstr>
      <vt:lpstr>Arbori</vt:lpstr>
      <vt:lpstr>Arbori</vt:lpstr>
      <vt:lpstr>Arbori binari</vt:lpstr>
      <vt:lpstr>Arbori binari</vt:lpstr>
      <vt:lpstr>Arbori binari - Proprietăți</vt:lpstr>
      <vt:lpstr>Heapuri</vt:lpstr>
      <vt:lpstr>Heapuri</vt:lpstr>
      <vt:lpstr>Heapuri - Reprezentare</vt:lpstr>
      <vt:lpstr>Heapuri - Reprezentare</vt:lpstr>
      <vt:lpstr>Heapuri - Reprezentare</vt:lpstr>
      <vt:lpstr>Heapuri - Urcă (percolate) </vt:lpstr>
      <vt:lpstr>Cod ‘urcă’</vt:lpstr>
      <vt:lpstr>Heapuri - Inserare</vt:lpstr>
      <vt:lpstr>Cod ‘inserare’</vt:lpstr>
      <vt:lpstr>Heapuri - Coboară (sift) </vt:lpstr>
      <vt:lpstr>Cod ‘coboară’ - partea 1</vt:lpstr>
      <vt:lpstr>Cod ‘coboară’ - partea 2</vt:lpstr>
      <vt:lpstr>Heapuri - Elimină radacina</vt:lpstr>
      <vt:lpstr>Pop cod</vt:lpstr>
      <vt:lpstr>Heapify </vt:lpstr>
      <vt:lpstr>Heapify </vt:lpstr>
      <vt:lpstr>Heapify </vt:lpstr>
      <vt:lpstr>Problemă</vt:lpstr>
      <vt:lpstr>Eliminare element cunoscând poziția</vt:lpstr>
      <vt:lpstr>Problemă</vt:lpstr>
      <vt:lpstr>Lazy deletion</vt:lpstr>
      <vt:lpstr>Heapuri - Complexitate</vt:lpstr>
      <vt:lpstr>Heapuri Binomiale și Heapuri Fibonacci </vt:lpstr>
      <vt:lpstr>Arbori binomiali</vt:lpstr>
      <vt:lpstr>Arbori binomiali</vt:lpstr>
      <vt:lpstr>Heapuri Binomiale</vt:lpstr>
      <vt:lpstr>Heapuri Binomiale</vt:lpstr>
      <vt:lpstr>Heapuri Binomiale - Căutare minim</vt:lpstr>
      <vt:lpstr>Heapuri Binomiale - Căutare minim</vt:lpstr>
      <vt:lpstr>Heapuri Binomiale - Extragerea minimului</vt:lpstr>
      <vt:lpstr>Heapuri Binomiale - Extragerea minimului</vt:lpstr>
      <vt:lpstr>Heapuri Binomiale - Inserare</vt:lpstr>
      <vt:lpstr>Heapuri Binomiale - Inserare</vt:lpstr>
      <vt:lpstr>Reuniune!</vt:lpstr>
      <vt:lpstr>Reuniune!</vt:lpstr>
      <vt:lpstr>Reuniune!</vt:lpstr>
      <vt:lpstr>Reuniune!</vt:lpstr>
      <vt:lpstr>Reuniune!</vt:lpstr>
      <vt:lpstr>Reuniune!</vt:lpstr>
      <vt:lpstr>Heapuri Fibonacci</vt:lpstr>
      <vt:lpstr>Heapuri Fibonacci</vt:lpstr>
      <vt:lpstr>Implementare</vt:lpstr>
      <vt:lpstr>Inserare nod</vt:lpstr>
      <vt:lpstr>Inserare nod</vt:lpstr>
      <vt:lpstr>Caută Minimul</vt:lpstr>
      <vt:lpstr>Reuniune</vt:lpstr>
      <vt:lpstr>Reuniune</vt:lpstr>
      <vt:lpstr>Extragere minim</vt:lpstr>
      <vt:lpstr>Extragere minim</vt:lpstr>
      <vt:lpstr>Extragere minim</vt:lpstr>
      <vt:lpstr>Extragere minim</vt:lpstr>
      <vt:lpstr>Extragere minim</vt:lpstr>
      <vt:lpstr>Extragere minim</vt:lpstr>
      <vt:lpstr>Extragere minim</vt:lpstr>
      <vt:lpstr>Extragere minim</vt:lpstr>
      <vt:lpstr>Extragere minim</vt:lpstr>
      <vt:lpstr>Extragere minim</vt:lpstr>
      <vt:lpstr>Extragere minim</vt:lpstr>
      <vt:lpstr>Extragere minim</vt:lpstr>
      <vt:lpstr>Extragere minim</vt:lpstr>
      <vt:lpstr>Extragere minim</vt:lpstr>
      <vt:lpstr>Extragere minim – Partea I</vt:lpstr>
      <vt:lpstr>Extragere minim – Partea II</vt:lpstr>
      <vt:lpstr>Extragere minim</vt:lpstr>
      <vt:lpstr>Extragere minim</vt:lpstr>
      <vt:lpstr>Extragere minim</vt:lpstr>
      <vt:lpstr>Extragere minim</vt:lpstr>
      <vt:lpstr>Extragere minim</vt:lpstr>
      <vt:lpstr>Extragere minim</vt:lpstr>
      <vt:lpstr>Extragere minim</vt:lpstr>
      <vt:lpstr>Utilitate</vt:lpstr>
      <vt:lpstr>Problemă</vt:lpstr>
      <vt:lpstr>Discuție problemă</vt:lpstr>
      <vt:lpstr>Discuție problemă</vt:lpstr>
      <vt:lpstr>Discuție problemă </vt:lpstr>
      <vt:lpstr>Bibliografie </vt:lpstr>
      <vt:lpstr>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HEAPURI</dc:title>
  <dc:creator>Cosmina</dc:creator>
  <cp:lastModifiedBy>Cosmina Bianca</cp:lastModifiedBy>
  <cp:revision>6</cp:revision>
  <dcterms:modified xsi:type="dcterms:W3CDTF">2024-04-16T14:02:57Z</dcterms:modified>
</cp:coreProperties>
</file>