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0" r:id="rId35"/>
    <p:sldId id="291" r:id="rId36"/>
    <p:sldId id="292" r:id="rId37"/>
    <p:sldId id="294" r:id="rId38"/>
    <p:sldId id="295" r:id="rId39"/>
    <p:sldId id="296" r:id="rId40"/>
    <p:sldId id="307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5" r:id="rId49"/>
    <p:sldId id="306" r:id="rId50"/>
  </p:sldIdLst>
  <p:sldSz cx="9144000" cy="5143500" type="screen16x9"/>
  <p:notesSz cx="6858000" cy="9144000"/>
  <p:embeddedFontLst>
    <p:embeddedFont>
      <p:font typeface="Livvic" pitchFamily="2" charset="0"/>
      <p:regular r:id="rId52"/>
    </p:embeddedFont>
    <p:embeddedFont>
      <p:font typeface="Montserrat" panose="00000500000000000000" pitchFamily="2" charset="0"/>
      <p:regular r:id="rId53"/>
      <p:bold r:id="rId54"/>
      <p:italic r:id="rId55"/>
      <p:boldItalic r:id="rId56"/>
    </p:embeddedFont>
    <p:embeddedFont>
      <p:font typeface="Palatino Linotype" panose="02040502050505030304" pitchFamily="18" charset="0"/>
      <p:regular r:id="rId57"/>
      <p:bold r:id="rId58"/>
      <p:italic r:id="rId59"/>
      <p:boldItalic r:id="rId60"/>
    </p:embeddedFont>
    <p:embeddedFont>
      <p:font typeface="PT Serif" panose="020A0603040505020204" pitchFamily="18" charset="0"/>
      <p:regular r:id="rId61"/>
      <p:bold r:id="rId62"/>
      <p:italic r:id="rId63"/>
      <p:boldItalic r:id="rId64"/>
    </p:embeddedFont>
    <p:embeddedFont>
      <p:font typeface="Roboto Condensed Light" panose="02000000000000000000" pitchFamily="2" charset="0"/>
      <p:regular r:id="rId65"/>
    </p:embeddedFont>
    <p:embeddedFont>
      <p:font typeface="Roboto Mono" panose="00000009000000000000" pitchFamily="49" charset="0"/>
      <p:regular r:id="rId66"/>
      <p:bold r:id="rId67"/>
      <p:italic r:id="rId68"/>
      <p:boldItalic r:id="rId69"/>
    </p:embeddedFont>
    <p:embeddedFont>
      <p:font typeface="Rubik Light" panose="020B0604020202020204" charset="-79"/>
      <p:regular r:id="rId70"/>
      <p:bold r:id="rId71"/>
      <p:italic r:id="rId72"/>
      <p:boldItalic r:id="rId7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93952F-232E-453A-AD8A-A2BBDDB3F3CC}">
  <a:tblStyle styleId="{6993952F-232E-453A-AD8A-A2BBDDB3F3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2.fntdata"/><Relationship Id="rId68" Type="http://schemas.openxmlformats.org/officeDocument/2006/relationships/font" Target="fonts/font17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66" Type="http://schemas.openxmlformats.org/officeDocument/2006/relationships/font" Target="fonts/font15.fntdata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font" Target="fonts/font10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64" Type="http://schemas.openxmlformats.org/officeDocument/2006/relationships/font" Target="fonts/font13.fntdata"/><Relationship Id="rId69" Type="http://schemas.openxmlformats.org/officeDocument/2006/relationships/font" Target="fonts/font18.fntdata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72" Type="http://schemas.openxmlformats.org/officeDocument/2006/relationships/font" Target="fonts/font2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8.fntdata"/><Relationship Id="rId67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62" Type="http://schemas.openxmlformats.org/officeDocument/2006/relationships/font" Target="fonts/font11.fntdata"/><Relationship Id="rId70" Type="http://schemas.openxmlformats.org/officeDocument/2006/relationships/font" Target="fonts/font19.fntdata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font" Target="fonts/font9.fntdata"/><Relationship Id="rId65" Type="http://schemas.openxmlformats.org/officeDocument/2006/relationships/font" Target="fonts/font14.fntdata"/><Relationship Id="rId73" Type="http://schemas.openxmlformats.org/officeDocument/2006/relationships/font" Target="fonts/font2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4.fntdata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font" Target="fonts/font20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513031b78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513031b78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0d0531c3e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0d0531c3e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0d0531c3e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0d0531c3e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d513031b78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d513031b78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0d0531c3e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0d0531c3e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d0d0531c3e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d0d0531c3e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d0d0531c3e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d0d0531c3e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d0d0531c3e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d0d0531c3e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d0d0531c3e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d0d0531c3e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d0d0531c3e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d0d0531c3e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d0d0531c3e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d0d0531c3e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0d0531c3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0d0531c3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0d0531c3e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0d0531c3e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d0d0531c3e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d0d0531c3e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d0d0531c3e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d0d0531c3e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0d0531c3e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0d0531c3e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2a3bcbb64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2a3bcbb64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2a3bcbb64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2a3bcbb64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2a3bcbb64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2a3bcbb64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2a3bcbb64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2a3bcbb64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2a3bcbb640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2a3bcbb640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2a3bcbb64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2a3bcbb640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0d0531c3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0d0531c3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2a3bcbb64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2a3bcbb64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2a3bcbb64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2a3bcbb64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2a3bcbb640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2a3bcbb640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2a3bcbb640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2a3bcbb640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2a3bcbb640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2a3bcbb640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2a3bcbb640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2a3bcbb640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2a3bcbb640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2a3bcbb640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2a3bcbb640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2a3bcbb640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2a3bcbb640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2a3bcbb640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2a3bcbb640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2a3bcbb640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0d0531c3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0d0531c3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2a3bcbb640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2a3bcbb640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71047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2a3bcbb640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2a3bcbb640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2a3bcbb640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2a3bcbb640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2a3bcbb64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2a3bcbb64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2a3bcbb640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2a3bcbb640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2a3bcbb64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2a3bcbb64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2a3bcbb640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2a3bcbb640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2a3bcbb640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2a3bcbb640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2a3bcbb640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12a3bcbb640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0d0531c3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0d0531c3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0d0531c3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0d0531c3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0d0531c3e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0d0531c3e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0d0531c3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0d0531c3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0d0531c3e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0d0531c3e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C343D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34275" y="1839413"/>
            <a:ext cx="7888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rot="10800000">
            <a:off x="2588100" y="3488719"/>
            <a:ext cx="3967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1">
  <p:cSld name="TITLE_1_2">
    <p:bg>
      <p:bgPr>
        <a:solidFill>
          <a:srgbClr val="0C343D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ctrTitle"/>
          </p:nvPr>
        </p:nvSpPr>
        <p:spPr>
          <a:xfrm>
            <a:off x="634275" y="1839413"/>
            <a:ext cx="7888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57" name="Google Shape;57;p12"/>
          <p:cNvCxnSpPr/>
          <p:nvPr/>
        </p:nvCxnSpPr>
        <p:spPr>
          <a:xfrm rot="10800000">
            <a:off x="2588100" y="3488719"/>
            <a:ext cx="3967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3">
    <p:bg>
      <p:bgPr>
        <a:solidFill>
          <a:schemeClr val="accen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13"/>
          <p:cNvGrpSpPr/>
          <p:nvPr/>
        </p:nvGrpSpPr>
        <p:grpSpPr>
          <a:xfrm>
            <a:off x="-2896959" y="-2537327"/>
            <a:ext cx="13462914" cy="9678220"/>
            <a:chOff x="-2896959" y="-2537327"/>
            <a:chExt cx="13462914" cy="9678220"/>
          </a:xfrm>
        </p:grpSpPr>
        <p:sp>
          <p:nvSpPr>
            <p:cNvPr id="60" name="Google Shape;60;p13"/>
            <p:cNvSpPr/>
            <p:nvPr/>
          </p:nvSpPr>
          <p:spPr>
            <a:xfrm rot="1514338">
              <a:off x="5806125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3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3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3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3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3"/>
            <p:cNvSpPr/>
            <p:nvPr/>
          </p:nvSpPr>
          <p:spPr>
            <a:xfrm rot="1430265">
              <a:off x="6604610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2575476" y="1244155"/>
              <a:ext cx="4003500" cy="266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3"/>
            <p:cNvSpPr/>
            <p:nvPr/>
          </p:nvSpPr>
          <p:spPr>
            <a:xfrm rot="5400000">
              <a:off x="3228495" y="568429"/>
              <a:ext cx="2687009" cy="4013952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13"/>
          <p:cNvSpPr txBox="1">
            <a:spLocks noGrp="1"/>
          </p:cNvSpPr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8500" b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ong text">
  <p:cSld name="CUSTOM_3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4"/>
          <p:cNvGrpSpPr/>
          <p:nvPr/>
        </p:nvGrpSpPr>
        <p:grpSpPr>
          <a:xfrm>
            <a:off x="-2134954" y="-2232526"/>
            <a:ext cx="13005667" cy="9144743"/>
            <a:chOff x="-2134954" y="-2232526"/>
            <a:chExt cx="13005667" cy="9144743"/>
          </a:xfrm>
        </p:grpSpPr>
        <p:sp>
          <p:nvSpPr>
            <p:cNvPr id="72" name="Google Shape;72;p14"/>
            <p:cNvSpPr/>
            <p:nvPr/>
          </p:nvSpPr>
          <p:spPr>
            <a:xfrm rot="1514180">
              <a:off x="7764459" y="-1823388"/>
              <a:ext cx="2508827" cy="263372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rgbClr val="1F8698"/>
                </a:gs>
                <a:gs pos="100000">
                  <a:srgbClr val="0B252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 rot="1514383">
              <a:off x="-1786388" y="4539304"/>
              <a:ext cx="1913798" cy="2063379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rgbClr val="1F8698"/>
                </a:gs>
                <a:gs pos="100000">
                  <a:srgbClr val="0B252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 rot="1514383">
              <a:off x="-1156102" y="4179892"/>
              <a:ext cx="1866179" cy="226273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rgbClr val="1F8698"/>
                </a:gs>
                <a:gs pos="100000">
                  <a:srgbClr val="0B252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 rot="1514383">
              <a:off x="-1432077" y="4117600"/>
              <a:ext cx="2157231" cy="22646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rgbClr val="1F8698"/>
                </a:gs>
                <a:gs pos="100000">
                  <a:srgbClr val="0B252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 rot="1430415">
              <a:off x="8011433" y="-1439033"/>
              <a:ext cx="2205009" cy="237735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rgbClr val="1F8698"/>
                </a:gs>
                <a:gs pos="100000">
                  <a:srgbClr val="0B252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 rot="1430415">
              <a:off x="8285431" y="-1252560"/>
              <a:ext cx="2150144" cy="2607045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rgbClr val="1F8698"/>
                </a:gs>
                <a:gs pos="100000">
                  <a:srgbClr val="0B252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" name="Google Shape;78;p14"/>
          <p:cNvSpPr txBox="1">
            <a:spLocks noGrp="1"/>
          </p:cNvSpPr>
          <p:nvPr>
            <p:ph type="subTitle" idx="1"/>
          </p:nvPr>
        </p:nvSpPr>
        <p:spPr>
          <a:xfrm>
            <a:off x="625650" y="1048041"/>
            <a:ext cx="7689900" cy="3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1_Background 2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/>
          <p:nvPr/>
        </p:nvSpPr>
        <p:spPr>
          <a:xfrm rot="-1514360" flipH="1">
            <a:off x="-1463407" y="-1848832"/>
            <a:ext cx="2936660" cy="3082854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" name="Google Shape;82;p15"/>
          <p:cNvGrpSpPr/>
          <p:nvPr/>
        </p:nvGrpSpPr>
        <p:grpSpPr>
          <a:xfrm>
            <a:off x="6905484" y="3227563"/>
            <a:ext cx="4423512" cy="4265956"/>
            <a:chOff x="6905484" y="3227563"/>
            <a:chExt cx="4423512" cy="4265956"/>
          </a:xfrm>
        </p:grpSpPr>
        <p:sp>
          <p:nvSpPr>
            <p:cNvPr id="83" name="Google Shape;83;p15"/>
            <p:cNvSpPr/>
            <p:nvPr/>
          </p:nvSpPr>
          <p:spPr>
            <a:xfrm rot="6914343">
              <a:off x="7432635" y="4287777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5"/>
            <p:cNvSpPr/>
            <p:nvPr/>
          </p:nvSpPr>
          <p:spPr>
            <a:xfrm rot="6914343">
              <a:off x="7929276" y="3855129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5"/>
            <p:cNvSpPr/>
            <p:nvPr/>
          </p:nvSpPr>
          <p:spPr>
            <a:xfrm rot="6914343">
              <a:off x="7813807" y="3674924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" name="Google Shape;86;p15"/>
          <p:cNvSpPr/>
          <p:nvPr/>
        </p:nvSpPr>
        <p:spPr>
          <a:xfrm rot="-1430259" flipH="1">
            <a:off x="-1396986" y="-1399018"/>
            <a:ext cx="2580939" cy="2782664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5"/>
          <p:cNvSpPr/>
          <p:nvPr/>
        </p:nvSpPr>
        <p:spPr>
          <a:xfrm rot="-1430259" flipH="1">
            <a:off x="-1653489" y="-1180746"/>
            <a:ext cx="2516720" cy="3051518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15"/>
          <p:cNvGrpSpPr/>
          <p:nvPr/>
        </p:nvGrpSpPr>
        <p:grpSpPr>
          <a:xfrm>
            <a:off x="1949791" y="1225253"/>
            <a:ext cx="5242622" cy="2687009"/>
            <a:chOff x="2565024" y="1231900"/>
            <a:chExt cx="4013952" cy="2687009"/>
          </a:xfrm>
        </p:grpSpPr>
        <p:sp>
          <p:nvSpPr>
            <p:cNvPr id="89" name="Google Shape;89;p15"/>
            <p:cNvSpPr/>
            <p:nvPr/>
          </p:nvSpPr>
          <p:spPr>
            <a:xfrm>
              <a:off x="2575476" y="1244155"/>
              <a:ext cx="4003500" cy="266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 rot="5400000">
              <a:off x="3228495" y="568429"/>
              <a:ext cx="2687009" cy="4013952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2121639" y="1637150"/>
            <a:ext cx="4899300" cy="18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6000" b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2600500" y="2040544"/>
            <a:ext cx="585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3600"/>
              <a:buNone/>
              <a:defRPr sz="3600">
                <a:solidFill>
                  <a:srgbClr val="134F5C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2600400" y="3182963"/>
            <a:ext cx="5857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400"/>
              <a:buNone/>
              <a:defRPr sz="2400" i="1">
                <a:solidFill>
                  <a:srgbClr val="134F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None/>
              <a:defRPr i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None/>
              <a:defRPr i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cxnSp>
        <p:nvCxnSpPr>
          <p:cNvPr id="14" name="Google Shape;14;p3"/>
          <p:cNvCxnSpPr/>
          <p:nvPr/>
        </p:nvCxnSpPr>
        <p:spPr>
          <a:xfrm rot="10800000">
            <a:off x="-15990" y="2933511"/>
            <a:ext cx="2476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>
            <a:off x="4229046" y="1045786"/>
            <a:ext cx="685800" cy="653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1555350" y="1818900"/>
            <a:ext cx="60333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 sz="3000" i="1">
                <a:solidFill>
                  <a:schemeClr val="accent1"/>
                </a:solidFill>
              </a:defRPr>
            </a:lvl1pPr>
            <a:lvl2pPr marL="914400" lvl="1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□"/>
              <a:defRPr sz="3000" i="1">
                <a:solidFill>
                  <a:schemeClr val="accent1"/>
                </a:solidFill>
              </a:defRPr>
            </a:lvl2pPr>
            <a:lvl3pPr marL="1371600" lvl="2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 sz="3000" i="1">
                <a:solidFill>
                  <a:schemeClr val="accent1"/>
                </a:solidFill>
              </a:defRPr>
            </a:lvl3pPr>
            <a:lvl4pPr marL="1828800" lvl="3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□"/>
              <a:defRPr sz="3000" i="1">
                <a:solidFill>
                  <a:schemeClr val="accent1"/>
                </a:solidFill>
              </a:defRPr>
            </a:lvl4pPr>
            <a:lvl5pPr marL="2286000" lvl="4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 sz="3000" i="1">
                <a:solidFill>
                  <a:schemeClr val="accent1"/>
                </a:solidFill>
              </a:defRPr>
            </a:lvl5pPr>
            <a:lvl6pPr marL="2743200" lvl="5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■"/>
              <a:defRPr sz="3000" i="1">
                <a:solidFill>
                  <a:schemeClr val="accent1"/>
                </a:solidFill>
              </a:defRPr>
            </a:lvl6pPr>
            <a:lvl7pPr marL="3200400" lvl="6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●"/>
              <a:defRPr sz="3000" i="1">
                <a:solidFill>
                  <a:schemeClr val="accent1"/>
                </a:solidFill>
              </a:defRPr>
            </a:lvl7pPr>
            <a:lvl8pPr marL="3657600" lvl="7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 sz="3000" i="1">
                <a:solidFill>
                  <a:schemeClr val="accent1"/>
                </a:solidFill>
              </a:defRPr>
            </a:lvl8pPr>
            <a:lvl9pPr marL="4114800" lvl="8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■"/>
              <a:defRPr sz="3000" i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/>
          <p:nvPr/>
        </p:nvSpPr>
        <p:spPr>
          <a:xfrm>
            <a:off x="3801800" y="854771"/>
            <a:ext cx="1540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9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96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8F7B87"/>
                </a:solidFill>
              </a:defRPr>
            </a:lvl1pPr>
            <a:lvl2pPr lvl="1">
              <a:buNone/>
              <a:defRPr>
                <a:solidFill>
                  <a:srgbClr val="8F7B87"/>
                </a:solidFill>
              </a:defRPr>
            </a:lvl2pPr>
            <a:lvl3pPr lvl="2">
              <a:buNone/>
              <a:defRPr>
                <a:solidFill>
                  <a:srgbClr val="8F7B87"/>
                </a:solidFill>
              </a:defRPr>
            </a:lvl3pPr>
            <a:lvl4pPr lvl="3">
              <a:buNone/>
              <a:defRPr>
                <a:solidFill>
                  <a:srgbClr val="8F7B87"/>
                </a:solidFill>
              </a:defRPr>
            </a:lvl4pPr>
            <a:lvl5pPr lvl="4">
              <a:buNone/>
              <a:defRPr>
                <a:solidFill>
                  <a:srgbClr val="8F7B87"/>
                </a:solidFill>
              </a:defRPr>
            </a:lvl5pPr>
            <a:lvl6pPr lvl="5">
              <a:buNone/>
              <a:defRPr>
                <a:solidFill>
                  <a:srgbClr val="8F7B87"/>
                </a:solidFill>
              </a:defRPr>
            </a:lvl6pPr>
            <a:lvl7pPr lvl="6">
              <a:buNone/>
              <a:defRPr>
                <a:solidFill>
                  <a:srgbClr val="8F7B87"/>
                </a:solidFill>
              </a:defRPr>
            </a:lvl7pPr>
            <a:lvl8pPr lvl="7">
              <a:buNone/>
              <a:defRPr>
                <a:solidFill>
                  <a:srgbClr val="8F7B87"/>
                </a:solidFill>
              </a:defRPr>
            </a:lvl8pPr>
            <a:lvl9pPr lvl="8">
              <a:buNone/>
              <a:defRPr>
                <a:solidFill>
                  <a:srgbClr val="8F7B87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600"/>
              </a:spcBef>
              <a:spcAft>
                <a:spcPts val="0"/>
              </a:spcAft>
              <a:buSzPts val="1700"/>
              <a:buChar char="○"/>
              <a:defRPr/>
            </a:lvl1pPr>
            <a:lvl2pPr marL="914400" lvl="1" indent="-336550">
              <a:spcBef>
                <a:spcPts val="0"/>
              </a:spcBef>
              <a:spcAft>
                <a:spcPts val="0"/>
              </a:spcAft>
              <a:buSzPts val="1700"/>
              <a:buChar char="□"/>
              <a:defRPr/>
            </a:lvl2pPr>
            <a:lvl3pPr marL="1371600" lvl="2" indent="-33655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3pPr>
            <a:lvl4pPr marL="1828800" lvl="3" indent="-336550">
              <a:spcBef>
                <a:spcPts val="0"/>
              </a:spcBef>
              <a:spcAft>
                <a:spcPts val="0"/>
              </a:spcAft>
              <a:buSzPts val="1700"/>
              <a:buChar char="□"/>
              <a:defRPr/>
            </a:lvl4pPr>
            <a:lvl5pPr marL="2286000" lvl="4" indent="-33655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marL="2743200" lvl="5" indent="-33655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marL="3200400" lvl="6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marL="3657600" lvl="7" indent="-33655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marL="4114800" lvl="8" indent="-33655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cxnSp>
        <p:nvCxnSpPr>
          <p:cNvPr id="23" name="Google Shape;23;p5"/>
          <p:cNvCxnSpPr/>
          <p:nvPr/>
        </p:nvCxnSpPr>
        <p:spPr>
          <a:xfrm rot="10800000">
            <a:off x="0" y="462600"/>
            <a:ext cx="667200" cy="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4" name="Google Shape;24;p5"/>
          <p:cNvCxnSpPr/>
          <p:nvPr/>
        </p:nvCxnSpPr>
        <p:spPr>
          <a:xfrm rot="10800000" flipH="1">
            <a:off x="6388125" y="465800"/>
            <a:ext cx="2769000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475075" y="933488"/>
            <a:ext cx="3644400" cy="32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2"/>
          </p:nvPr>
        </p:nvSpPr>
        <p:spPr>
          <a:xfrm>
            <a:off x="4973848" y="894288"/>
            <a:ext cx="3644400" cy="32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28" name="Google Shape;28;p6"/>
          <p:cNvCxnSpPr/>
          <p:nvPr/>
        </p:nvCxnSpPr>
        <p:spPr>
          <a:xfrm rot="10800000">
            <a:off x="0" y="462600"/>
            <a:ext cx="667200" cy="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9" name="Google Shape;29;p6"/>
          <p:cNvCxnSpPr/>
          <p:nvPr/>
        </p:nvCxnSpPr>
        <p:spPr>
          <a:xfrm rot="10800000" flipH="1">
            <a:off x="6388125" y="465800"/>
            <a:ext cx="2769000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626350" y="1281750"/>
            <a:ext cx="2547900" cy="31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2"/>
          </p:nvPr>
        </p:nvSpPr>
        <p:spPr>
          <a:xfrm>
            <a:off x="3304738" y="1281750"/>
            <a:ext cx="2547900" cy="31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3"/>
          </p:nvPr>
        </p:nvSpPr>
        <p:spPr>
          <a:xfrm>
            <a:off x="5983125" y="1281750"/>
            <a:ext cx="2547900" cy="31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cxnSp>
        <p:nvCxnSpPr>
          <p:cNvPr id="36" name="Google Shape;36;p7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37" name="Google Shape;37;p7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2600500" y="4396706"/>
            <a:ext cx="3957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 i="1"/>
            </a:lvl1pPr>
          </a:lstStyle>
          <a:p>
            <a:endParaRPr/>
          </a:p>
        </p:txBody>
      </p:sp>
      <p:cxnSp>
        <p:nvCxnSpPr>
          <p:cNvPr id="46" name="Google Shape;46;p9"/>
          <p:cNvCxnSpPr/>
          <p:nvPr/>
        </p:nvCxnSpPr>
        <p:spPr>
          <a:xfrm rot="10800000">
            <a:off x="-15900" y="4689847"/>
            <a:ext cx="233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47" name="Google Shape;47;p9"/>
          <p:cNvCxnSpPr/>
          <p:nvPr/>
        </p:nvCxnSpPr>
        <p:spPr>
          <a:xfrm>
            <a:off x="6825900" y="4689847"/>
            <a:ext cx="233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21375" y="116600"/>
            <a:ext cx="8759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PT Serif"/>
              <a:buChar char="○"/>
              <a:defRPr sz="17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PT Serif"/>
              <a:buChar char="□"/>
              <a:defRPr sz="17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PT Serif"/>
              <a:buChar char="○"/>
              <a:defRPr sz="17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T Serif"/>
              <a:buChar char="□"/>
              <a:defRPr sz="17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T Serif"/>
              <a:buChar char="○"/>
              <a:defRPr sz="17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T Serif"/>
              <a:buChar char="■"/>
              <a:defRPr sz="17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T Serif"/>
              <a:buChar char="●"/>
              <a:defRPr sz="17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T Serif"/>
              <a:buChar char="○"/>
              <a:defRPr sz="17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T Serif"/>
              <a:buChar char="■"/>
              <a:defRPr sz="17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slow">
    <p:push dir="u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sort-an-array/submissions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arena.ro/problema/rmq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arena.ro/problema/lca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arena.ro/problema/stramosi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courses/electrical-engineering-and-computer-science/6-851-advanced-data-structures-spring-2012/lecture-videos/session-15-static-trees/?fbclid=IwAR28dCYMBWElQhV3eeqFcNs7Th557f5NuhO3Gl6CWwN8EDbpbRIddvVw1Vc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forces.com/blog/entry/78931" TargetMode="External"/><Relationship Id="rId7" Type="http://schemas.openxmlformats.org/officeDocument/2006/relationships/hyperlink" Target="https://pastebin.com/W6ZtmCab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pastebin.com/5RUrVpVi" TargetMode="External"/><Relationship Id="rId5" Type="http://schemas.openxmlformats.org/officeDocument/2006/relationships/hyperlink" Target="https://leetcode.com/problems/range-sum-query-immutable/" TargetMode="External"/><Relationship Id="rId4" Type="http://schemas.openxmlformats.org/officeDocument/2006/relationships/hyperlink" Target="https://pastebin.com/7a8uVdtP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find-lca-in-binary-tree-using-rmq/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sort-an-array/submission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pastebin.com/bFHYephh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>
            <a:spLocks noGrp="1"/>
          </p:cNvSpPr>
          <p:nvPr>
            <p:ph type="ctrTitle"/>
          </p:nvPr>
        </p:nvSpPr>
        <p:spPr>
          <a:xfrm>
            <a:off x="634275" y="1839413"/>
            <a:ext cx="7888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Arbori</a:t>
            </a:r>
            <a:r>
              <a:rPr lang="en-US" dirty="0"/>
              <a:t> de </a:t>
            </a:r>
            <a:r>
              <a:rPr lang="en-US" dirty="0" err="1"/>
              <a:t>intervale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Arbori de Intervale</a:t>
            </a:r>
            <a:endParaRPr/>
          </a:p>
        </p:txBody>
      </p:sp>
      <p:sp>
        <p:nvSpPr>
          <p:cNvPr id="158" name="Google Shape;158;p25"/>
          <p:cNvSpPr txBox="1">
            <a:spLocks noGrp="1"/>
          </p:cNvSpPr>
          <p:nvPr>
            <p:ph type="body" idx="1"/>
          </p:nvPr>
        </p:nvSpPr>
        <p:spPr>
          <a:xfrm>
            <a:off x="250950" y="795953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"/>
              <a:t>Ținem minimul!</a:t>
            </a:r>
            <a:endParaRPr/>
          </a:p>
        </p:txBody>
      </p:sp>
      <p:graphicFrame>
        <p:nvGraphicFramePr>
          <p:cNvPr id="159" name="Google Shape;159;p25"/>
          <p:cNvGraphicFramePr/>
          <p:nvPr/>
        </p:nvGraphicFramePr>
        <p:xfrm>
          <a:off x="952488" y="894300"/>
          <a:ext cx="7239000" cy="792420"/>
        </p:xfrm>
        <a:graphic>
          <a:graphicData uri="http://schemas.openxmlformats.org/drawingml/2006/table">
            <a:tbl>
              <a:tblPr>
                <a:noFill/>
                <a:tableStyleId>{6993952F-232E-453A-AD8A-A2BBDDB3F3CC}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b="1"/>
                        <a:t>5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b="1"/>
                        <a:t>7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b="1"/>
                        <a:t>34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b="1"/>
                        <a:t>6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11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44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60" name="Google Shape;160;p25"/>
          <p:cNvGrpSpPr/>
          <p:nvPr/>
        </p:nvGrpSpPr>
        <p:grpSpPr>
          <a:xfrm>
            <a:off x="2481334" y="1785067"/>
            <a:ext cx="6723950" cy="3148576"/>
            <a:chOff x="2169100" y="1937275"/>
            <a:chExt cx="6901350" cy="3181350"/>
          </a:xfrm>
        </p:grpSpPr>
        <p:pic>
          <p:nvPicPr>
            <p:cNvPr id="161" name="Google Shape;161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78850" y="1937275"/>
              <a:ext cx="5734050" cy="31813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62" name="Google Shape;162;p25"/>
            <p:cNvSpPr txBox="1"/>
            <p:nvPr/>
          </p:nvSpPr>
          <p:spPr>
            <a:xfrm>
              <a:off x="5610050" y="2184450"/>
              <a:ext cx="3915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"/>
                <a:t>2</a:t>
              </a: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5"/>
            <p:cNvSpPr txBox="1"/>
            <p:nvPr/>
          </p:nvSpPr>
          <p:spPr>
            <a:xfrm>
              <a:off x="4469600" y="2571750"/>
              <a:ext cx="483300" cy="21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"/>
                <a:t>2</a:t>
              </a: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5"/>
            <p:cNvSpPr txBox="1"/>
            <p:nvPr/>
          </p:nvSpPr>
          <p:spPr>
            <a:xfrm>
              <a:off x="3754325" y="3247775"/>
              <a:ext cx="483300" cy="32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"/>
                <a:t>2</a:t>
              </a: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5"/>
            <p:cNvSpPr txBox="1"/>
            <p:nvPr/>
          </p:nvSpPr>
          <p:spPr>
            <a:xfrm>
              <a:off x="2613750" y="3808400"/>
              <a:ext cx="270600" cy="32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"/>
                <a:t>3</a:t>
              </a: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5"/>
            <p:cNvSpPr txBox="1"/>
            <p:nvPr/>
          </p:nvSpPr>
          <p:spPr>
            <a:xfrm>
              <a:off x="2169100" y="4330350"/>
              <a:ext cx="1875300" cy="21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"/>
                <a:t>   3                        9</a:t>
              </a: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5"/>
            <p:cNvSpPr txBox="1"/>
            <p:nvPr/>
          </p:nvSpPr>
          <p:spPr>
            <a:xfrm>
              <a:off x="3464350" y="3808400"/>
              <a:ext cx="5606100" cy="32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"/>
                <a:t>          2            5           7                  6          11            8           44</a:t>
              </a: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5"/>
            <p:cNvSpPr txBox="1"/>
            <p:nvPr/>
          </p:nvSpPr>
          <p:spPr>
            <a:xfrm>
              <a:off x="5300875" y="4369025"/>
              <a:ext cx="1875300" cy="21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"/>
                <a:t>34                       6</a:t>
              </a: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5"/>
            <p:cNvSpPr txBox="1"/>
            <p:nvPr/>
          </p:nvSpPr>
          <p:spPr>
            <a:xfrm>
              <a:off x="4295625" y="3131775"/>
              <a:ext cx="4194900" cy="32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"/>
                <a:t>7                                            6                           8</a:t>
              </a: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5"/>
            <p:cNvSpPr txBox="1"/>
            <p:nvPr/>
          </p:nvSpPr>
          <p:spPr>
            <a:xfrm>
              <a:off x="6538125" y="2725800"/>
              <a:ext cx="1372500" cy="21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"/>
                <a:t>               6</a:t>
              </a: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Arbori de Intervale</a:t>
            </a:r>
            <a:endParaRPr/>
          </a:p>
        </p:txBody>
      </p:sp>
      <p:sp>
        <p:nvSpPr>
          <p:cNvPr id="176" name="Google Shape;176;p26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" dirty="0"/>
              <a:t>       Cum îl 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" dirty="0"/>
              <a:t>implementăm?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ro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177" name="Google Shape;177;p26"/>
          <p:cNvGraphicFramePr/>
          <p:nvPr/>
        </p:nvGraphicFramePr>
        <p:xfrm>
          <a:off x="952488" y="894300"/>
          <a:ext cx="7239000" cy="792420"/>
        </p:xfrm>
        <a:graphic>
          <a:graphicData uri="http://schemas.openxmlformats.org/drawingml/2006/table">
            <a:tbl>
              <a:tblPr>
                <a:noFill/>
                <a:tableStyleId>{6993952F-232E-453A-AD8A-A2BBDDB3F3CC}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b="1"/>
                        <a:t>5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b="1"/>
                        <a:t>7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b="1"/>
                        <a:t>34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b="1"/>
                        <a:t>6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11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44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8" name="Google Shape;178;p26"/>
          <p:cNvSpPr txBox="1"/>
          <p:nvPr/>
        </p:nvSpPr>
        <p:spPr>
          <a:xfrm>
            <a:off x="3847050" y="2571750"/>
            <a:ext cx="483300" cy="2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" name="Google Shape;179;p26"/>
          <p:cNvGrpSpPr/>
          <p:nvPr/>
        </p:nvGrpSpPr>
        <p:grpSpPr>
          <a:xfrm>
            <a:off x="2169100" y="1767658"/>
            <a:ext cx="6901350" cy="3181350"/>
            <a:chOff x="2169100" y="1767658"/>
            <a:chExt cx="6901350" cy="3181350"/>
          </a:xfrm>
        </p:grpSpPr>
        <p:pic>
          <p:nvPicPr>
            <p:cNvPr id="180" name="Google Shape;180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671938" y="1767658"/>
              <a:ext cx="5734050" cy="31813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81" name="Google Shape;181;p26"/>
            <p:cNvSpPr txBox="1"/>
            <p:nvPr/>
          </p:nvSpPr>
          <p:spPr>
            <a:xfrm>
              <a:off x="5610050" y="2184450"/>
              <a:ext cx="3915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"/>
                <a:t>2</a:t>
              </a: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6"/>
            <p:cNvSpPr txBox="1"/>
            <p:nvPr/>
          </p:nvSpPr>
          <p:spPr>
            <a:xfrm>
              <a:off x="4469600" y="2571750"/>
              <a:ext cx="483300" cy="21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"/>
                <a:t>2</a:t>
              </a: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6"/>
            <p:cNvSpPr txBox="1"/>
            <p:nvPr/>
          </p:nvSpPr>
          <p:spPr>
            <a:xfrm>
              <a:off x="3754325" y="3247775"/>
              <a:ext cx="483300" cy="32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"/>
                <a:t>2</a:t>
              </a: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6"/>
            <p:cNvSpPr txBox="1"/>
            <p:nvPr/>
          </p:nvSpPr>
          <p:spPr>
            <a:xfrm>
              <a:off x="2613750" y="3808400"/>
              <a:ext cx="270600" cy="32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"/>
                <a:t>3</a:t>
              </a: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6"/>
            <p:cNvSpPr txBox="1"/>
            <p:nvPr/>
          </p:nvSpPr>
          <p:spPr>
            <a:xfrm>
              <a:off x="2169100" y="4330350"/>
              <a:ext cx="1875300" cy="21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" dirty="0"/>
                <a:t>   3                        9</a:t>
              </a:r>
              <a:endParaRPr dirty="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" name="Google Shape;186;p26"/>
            <p:cNvSpPr txBox="1"/>
            <p:nvPr/>
          </p:nvSpPr>
          <p:spPr>
            <a:xfrm>
              <a:off x="3464350" y="3808400"/>
              <a:ext cx="5606100" cy="32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"/>
                <a:t>          2            5           7                  6          11            8           44</a:t>
              </a: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6"/>
            <p:cNvSpPr txBox="1"/>
            <p:nvPr/>
          </p:nvSpPr>
          <p:spPr>
            <a:xfrm>
              <a:off x="5300875" y="4369025"/>
              <a:ext cx="1875300" cy="21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"/>
                <a:t>34                       6</a:t>
              </a: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6"/>
            <p:cNvSpPr txBox="1"/>
            <p:nvPr/>
          </p:nvSpPr>
          <p:spPr>
            <a:xfrm>
              <a:off x="4295625" y="3131775"/>
              <a:ext cx="4194900" cy="32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" dirty="0"/>
                <a:t>7                                            6                           8</a:t>
              </a:r>
              <a:endParaRPr dirty="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" name="Google Shape;189;p26"/>
            <p:cNvSpPr txBox="1"/>
            <p:nvPr/>
          </p:nvSpPr>
          <p:spPr>
            <a:xfrm>
              <a:off x="6538125" y="2725800"/>
              <a:ext cx="1372500" cy="21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"/>
                <a:t>               6</a:t>
              </a: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Arbori de Intervale</a:t>
            </a:r>
            <a:endParaRPr/>
          </a:p>
        </p:txBody>
      </p:sp>
      <p:sp>
        <p:nvSpPr>
          <p:cNvPr id="195" name="Google Shape;195;p27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" dirty="0"/>
              <a:t>        Cum îl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" dirty="0"/>
              <a:t>implementăm?</a:t>
            </a:r>
            <a:endParaRPr dirty="0"/>
          </a:p>
          <a:p>
            <a:pPr marL="457200" lvl="0" indent="-336550" algn="l" rtl="0">
              <a:spcBef>
                <a:spcPts val="600"/>
              </a:spcBef>
              <a:spcAft>
                <a:spcPts val="0"/>
              </a:spcAft>
              <a:buSzPts val="1700"/>
              <a:buChar char="○"/>
            </a:pPr>
            <a:r>
              <a:rPr lang="ro" dirty="0"/>
              <a:t>Arbore like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ro" b="1" dirty="0"/>
              <a:t>Vector!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196" name="Google Shape;196;p27"/>
          <p:cNvGraphicFramePr/>
          <p:nvPr/>
        </p:nvGraphicFramePr>
        <p:xfrm>
          <a:off x="952488" y="894300"/>
          <a:ext cx="7239000" cy="792420"/>
        </p:xfrm>
        <a:graphic>
          <a:graphicData uri="http://schemas.openxmlformats.org/drawingml/2006/table">
            <a:tbl>
              <a:tblPr>
                <a:noFill/>
                <a:tableStyleId>{6993952F-232E-453A-AD8A-A2BBDDB3F3CC}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b="1"/>
                        <a:t>5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b="1"/>
                        <a:t>7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b="1"/>
                        <a:t>34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b="1"/>
                        <a:t>6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11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44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7" name="Google Shape;197;p27"/>
          <p:cNvSpPr txBox="1"/>
          <p:nvPr/>
        </p:nvSpPr>
        <p:spPr>
          <a:xfrm>
            <a:off x="3847050" y="2571750"/>
            <a:ext cx="483300" cy="2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8" name="Google Shape;198;p27"/>
          <p:cNvGrpSpPr/>
          <p:nvPr/>
        </p:nvGrpSpPr>
        <p:grpSpPr>
          <a:xfrm>
            <a:off x="2169100" y="1686720"/>
            <a:ext cx="6901350" cy="3181350"/>
            <a:chOff x="2169100" y="1937275"/>
            <a:chExt cx="6901350" cy="3181350"/>
          </a:xfrm>
        </p:grpSpPr>
        <p:pic>
          <p:nvPicPr>
            <p:cNvPr id="199" name="Google Shape;199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78850" y="1937275"/>
              <a:ext cx="5734050" cy="31813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00" name="Google Shape;200;p27"/>
            <p:cNvSpPr txBox="1"/>
            <p:nvPr/>
          </p:nvSpPr>
          <p:spPr>
            <a:xfrm>
              <a:off x="5610050" y="2184450"/>
              <a:ext cx="391500" cy="38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"/>
                <a:t>2</a:t>
              </a: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7"/>
            <p:cNvSpPr txBox="1"/>
            <p:nvPr/>
          </p:nvSpPr>
          <p:spPr>
            <a:xfrm>
              <a:off x="4469600" y="2571750"/>
              <a:ext cx="483300" cy="21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"/>
                <a:t>2</a:t>
              </a: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7"/>
            <p:cNvSpPr txBox="1"/>
            <p:nvPr/>
          </p:nvSpPr>
          <p:spPr>
            <a:xfrm>
              <a:off x="3754325" y="3247775"/>
              <a:ext cx="483300" cy="32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"/>
                <a:t>2</a:t>
              </a: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7"/>
            <p:cNvSpPr txBox="1"/>
            <p:nvPr/>
          </p:nvSpPr>
          <p:spPr>
            <a:xfrm>
              <a:off x="2613750" y="3808400"/>
              <a:ext cx="270600" cy="32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"/>
                <a:t>3</a:t>
              </a: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7"/>
            <p:cNvSpPr txBox="1"/>
            <p:nvPr/>
          </p:nvSpPr>
          <p:spPr>
            <a:xfrm>
              <a:off x="2169100" y="4330350"/>
              <a:ext cx="1875300" cy="21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"/>
                <a:t>   3                        9</a:t>
              </a: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7"/>
            <p:cNvSpPr txBox="1"/>
            <p:nvPr/>
          </p:nvSpPr>
          <p:spPr>
            <a:xfrm>
              <a:off x="3464350" y="3808400"/>
              <a:ext cx="5606100" cy="32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"/>
                <a:t>          2            5           7                  6          11            8           44</a:t>
              </a: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7"/>
            <p:cNvSpPr txBox="1"/>
            <p:nvPr/>
          </p:nvSpPr>
          <p:spPr>
            <a:xfrm>
              <a:off x="5300875" y="4369025"/>
              <a:ext cx="1875300" cy="21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"/>
                <a:t>34                       6</a:t>
              </a: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7"/>
            <p:cNvSpPr txBox="1"/>
            <p:nvPr/>
          </p:nvSpPr>
          <p:spPr>
            <a:xfrm>
              <a:off x="4295625" y="3131775"/>
              <a:ext cx="4194900" cy="32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"/>
                <a:t>7                                            6                           8</a:t>
              </a: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7"/>
            <p:cNvSpPr txBox="1"/>
            <p:nvPr/>
          </p:nvSpPr>
          <p:spPr>
            <a:xfrm>
              <a:off x="6538125" y="2725800"/>
              <a:ext cx="1372500" cy="21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"/>
                <a:t>               6</a:t>
              </a: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7"/>
            <p:cNvSpPr/>
            <p:nvPr/>
          </p:nvSpPr>
          <p:spPr>
            <a:xfrm>
              <a:off x="4105250" y="4195025"/>
              <a:ext cx="1111500" cy="638100"/>
            </a:xfrm>
            <a:prstGeom prst="flowChartConnector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Arbori de Intervale</a:t>
            </a:r>
            <a:endParaRPr/>
          </a:p>
        </p:txBody>
      </p:sp>
      <p:sp>
        <p:nvSpPr>
          <p:cNvPr id="215" name="Google Shape;215;p28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6" name="Google Shape;21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3300" y="979450"/>
            <a:ext cx="4572000" cy="35793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7" name="Google Shape;21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400" y="788525"/>
            <a:ext cx="3865325" cy="4202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Arbori de Intervale</a:t>
            </a:r>
            <a:endParaRPr/>
          </a:p>
        </p:txBody>
      </p:sp>
      <p:sp>
        <p:nvSpPr>
          <p:cNvPr id="223" name="Google Shape;223;p29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"/>
              <a:t>Reprezentare similară cu heapul:</a:t>
            </a:r>
            <a:endParaRPr/>
          </a:p>
          <a:p>
            <a:pPr marL="457200" lvl="0" indent="-336550" algn="l" rtl="0">
              <a:spcBef>
                <a:spcPts val="600"/>
              </a:spcBef>
              <a:spcAft>
                <a:spcPts val="0"/>
              </a:spcAft>
              <a:buSzPts val="1700"/>
              <a:buChar char="○"/>
            </a:pPr>
            <a:r>
              <a:rPr lang="ro"/>
              <a:t>Rădăcina (1 de multe ori) are intervalul [0,n) [L,R)</a:t>
            </a:r>
            <a:endParaRPr/>
          </a:p>
          <a:p>
            <a:pPr marL="9144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ro"/>
              <a:t>Fiul stâng are [L, (L+R)/2];  el are poziția în vector i*2</a:t>
            </a:r>
            <a:endParaRPr/>
          </a:p>
          <a:p>
            <a:pPr marL="9144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ro"/>
              <a:t>Fiul drept are [(L+R)/2 + 1, R]; el are poziția în vector i*2+1</a:t>
            </a:r>
            <a:endParaRPr/>
          </a:p>
          <a:p>
            <a:pPr marL="9144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ro"/>
              <a:t>Vectorul poate avea niște elemente lipsă pe ultimul rând (vezi 2 slide-uri mai sus).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"/>
              <a:t>În total vectorul are 2*n noduri “active”, dar avem nevoie de mai mult de 2*n memorie. 4*n e safe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" b="1"/>
              <a:t>O(n) </a:t>
            </a:r>
            <a:r>
              <a:rPr lang="ro"/>
              <a:t>memorie.</a:t>
            </a: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Operații</a:t>
            </a:r>
            <a:endParaRPr/>
          </a:p>
        </p:txBody>
      </p:sp>
      <p:sp>
        <p:nvSpPr>
          <p:cNvPr id="229" name="Google Shape;229;p30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600"/>
              </a:spcBef>
              <a:spcAft>
                <a:spcPts val="0"/>
              </a:spcAft>
              <a:buSzPts val="1700"/>
              <a:buChar char="○"/>
            </a:pPr>
            <a:r>
              <a:rPr lang="ro"/>
              <a:t>Query pe index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ro"/>
              <a:t>Query pe interval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□"/>
            </a:pPr>
            <a:r>
              <a:rPr lang="ro"/>
              <a:t>Min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□"/>
            </a:pPr>
            <a:r>
              <a:rPr lang="ro"/>
              <a:t>Sum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ro"/>
              <a:t>Modificare element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ro"/>
              <a:t>Modificare interval</a:t>
            </a:r>
            <a:endParaRPr/>
          </a:p>
        </p:txBody>
      </p:sp>
      <p:pic>
        <p:nvPicPr>
          <p:cNvPr id="230" name="Google Shape;23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6399" y="711500"/>
            <a:ext cx="5381301" cy="4212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Operații</a:t>
            </a:r>
            <a:endParaRPr/>
          </a:p>
        </p:txBody>
      </p:sp>
      <p:sp>
        <p:nvSpPr>
          <p:cNvPr id="236" name="Google Shape;236;p31"/>
          <p:cNvSpPr txBox="1">
            <a:spLocks noGrp="1"/>
          </p:cNvSpPr>
          <p:nvPr>
            <p:ph type="body" idx="1"/>
          </p:nvPr>
        </p:nvSpPr>
        <p:spPr>
          <a:xfrm>
            <a:off x="221375" y="788525"/>
            <a:ext cx="8642100" cy="42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600"/>
              </a:spcBef>
              <a:spcAft>
                <a:spcPts val="0"/>
              </a:spcAft>
              <a:buSzPts val="1700"/>
              <a:buChar char="○"/>
            </a:pPr>
            <a:r>
              <a:rPr lang="ro" dirty="0"/>
              <a:t>Query pe index</a:t>
            </a:r>
            <a:endParaRPr dirty="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□"/>
            </a:pPr>
            <a:r>
              <a:rPr lang="ro" dirty="0"/>
              <a:t>Ori avem “pointeri” spre frunze și răspund direct</a:t>
            </a:r>
            <a:endParaRPr dirty="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□"/>
            </a:pPr>
            <a:r>
              <a:rPr lang="ro" dirty="0"/>
              <a:t>Ori pornim top down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o" sz="1300" dirty="0">
                <a:latin typeface="Roboto Mono"/>
                <a:ea typeface="Roboto Mono"/>
                <a:cs typeface="Roboto Mono"/>
                <a:sym typeface="Roboto Mono"/>
              </a:rPr>
              <a:t>getValue(vector&lt;int&gt; arb_int, int index, int n) {</a:t>
            </a:r>
            <a:endParaRPr sz="13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o" sz="1300" dirty="0">
                <a:latin typeface="Roboto Mono"/>
                <a:ea typeface="Roboto Mono"/>
                <a:cs typeface="Roboto Mono"/>
                <a:sym typeface="Roboto Mono"/>
              </a:rPr>
              <a:t>int L = 0, R = n, poz = 1;	</a:t>
            </a:r>
            <a:endParaRPr sz="13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o" sz="1300" dirty="0">
                <a:latin typeface="Roboto Mono"/>
                <a:ea typeface="Roboto Mono"/>
                <a:cs typeface="Roboto Mono"/>
                <a:sym typeface="Roboto Mono"/>
              </a:rPr>
              <a:t>while (L != R) {</a:t>
            </a:r>
            <a:endParaRPr sz="13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o" sz="1300" dirty="0">
                <a:latin typeface="Roboto Mono"/>
                <a:ea typeface="Roboto Mono"/>
                <a:cs typeface="Roboto Mono"/>
                <a:sym typeface="Roboto Mono"/>
              </a:rPr>
              <a:t>if (index &gt; (L + R)/2) {</a:t>
            </a:r>
            <a:endParaRPr sz="13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o" sz="1300" dirty="0">
                <a:latin typeface="Roboto Mono"/>
                <a:ea typeface="Roboto Mono"/>
                <a:cs typeface="Roboto Mono"/>
                <a:sym typeface="Roboto Mono"/>
              </a:rPr>
              <a:t>L = (L +R)/2, poz = poz*2 + 1;</a:t>
            </a:r>
            <a:endParaRPr sz="13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o" sz="1300" dirty="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o" sz="1300" dirty="0">
                <a:latin typeface="Roboto Mono"/>
                <a:ea typeface="Roboto Mono"/>
                <a:cs typeface="Roboto Mono"/>
                <a:sym typeface="Roboto Mono"/>
              </a:rPr>
              <a:t>else {</a:t>
            </a:r>
            <a:endParaRPr sz="13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o" sz="1300" dirty="0">
                <a:latin typeface="Roboto Mono"/>
                <a:ea typeface="Roboto Mono"/>
                <a:cs typeface="Roboto Mono"/>
                <a:sym typeface="Roboto Mono"/>
              </a:rPr>
              <a:t>R = (L+R)/2, poz *=2;</a:t>
            </a:r>
            <a:endParaRPr sz="13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o" sz="1300" dirty="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o" sz="1300" dirty="0">
                <a:latin typeface="Roboto Mono"/>
                <a:ea typeface="Roboto Mono"/>
                <a:cs typeface="Roboto Mono"/>
                <a:sym typeface="Roboto Mono"/>
              </a:rPr>
              <a:t>return arb_int[poz]; // L = R;</a:t>
            </a:r>
            <a:endParaRPr sz="13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o" sz="1300" dirty="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37" name="Google Shape;23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3925" y="2009020"/>
            <a:ext cx="3728700" cy="2919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Operații</a:t>
            </a:r>
            <a:endParaRPr/>
          </a:p>
        </p:txBody>
      </p:sp>
      <p:sp>
        <p:nvSpPr>
          <p:cNvPr id="243" name="Google Shape;243;p32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600"/>
              </a:spcBef>
              <a:spcAft>
                <a:spcPts val="0"/>
              </a:spcAft>
              <a:buSzPts val="1700"/>
              <a:buChar char="○"/>
            </a:pPr>
            <a:r>
              <a:rPr lang="ro"/>
              <a:t>Query pe interval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□"/>
            </a:pPr>
            <a:r>
              <a:rPr lang="ro"/>
              <a:t>Evident, nu luăm toate valorile; ar putea fi liniar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□"/>
            </a:pPr>
            <a:r>
              <a:rPr lang="ro"/>
              <a:t>Q(1,5) min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4" name="Google Shape;24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9652" y="1830603"/>
            <a:ext cx="3728700" cy="2919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3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Operații</a:t>
            </a:r>
            <a:endParaRPr/>
          </a:p>
        </p:txBody>
      </p:sp>
      <p:sp>
        <p:nvSpPr>
          <p:cNvPr id="250" name="Google Shape;250;p33"/>
          <p:cNvSpPr txBox="1">
            <a:spLocks noGrp="1"/>
          </p:cNvSpPr>
          <p:nvPr>
            <p:ph type="body" idx="1"/>
          </p:nvPr>
        </p:nvSpPr>
        <p:spPr>
          <a:xfrm>
            <a:off x="155725" y="894288"/>
            <a:ext cx="5180400" cy="34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0000" lvl="0" indent="-275250" algn="l" rtl="0">
              <a:spcBef>
                <a:spcPts val="600"/>
              </a:spcBef>
              <a:spcAft>
                <a:spcPts val="0"/>
              </a:spcAft>
              <a:buSzPts val="1500"/>
              <a:buChar char="○"/>
            </a:pPr>
            <a:r>
              <a:rPr lang="ro" sz="1500"/>
              <a:t>Query pe interval</a:t>
            </a:r>
            <a:endParaRPr sz="1500"/>
          </a:p>
          <a:p>
            <a:pPr marL="719999" lvl="1" indent="-275249" algn="l" rtl="0">
              <a:spcBef>
                <a:spcPts val="0"/>
              </a:spcBef>
              <a:spcAft>
                <a:spcPts val="0"/>
              </a:spcAft>
              <a:buSzPts val="1500"/>
              <a:buChar char="□"/>
            </a:pPr>
            <a:r>
              <a:rPr lang="ro" sz="1500"/>
              <a:t>Evident, nu luăm toate valorile; ar putea fi liniar</a:t>
            </a:r>
            <a:endParaRPr sz="1500"/>
          </a:p>
          <a:p>
            <a:pPr marL="719999" lvl="1" indent="-275249" algn="l" rtl="0">
              <a:spcBef>
                <a:spcPts val="0"/>
              </a:spcBef>
              <a:spcAft>
                <a:spcPts val="0"/>
              </a:spcAft>
              <a:buSzPts val="1500"/>
              <a:buChar char="□"/>
            </a:pPr>
            <a:r>
              <a:rPr lang="ro" sz="1500"/>
              <a:t>Q(1,5) min</a:t>
            </a:r>
            <a:endParaRPr sz="1500"/>
          </a:p>
          <a:p>
            <a:pPr marL="719999" lvl="1" indent="-275249" algn="l" rtl="0">
              <a:spcBef>
                <a:spcPts val="0"/>
              </a:spcBef>
              <a:spcAft>
                <a:spcPts val="0"/>
              </a:spcAft>
              <a:buSzPts val="1500"/>
              <a:buChar char="□"/>
            </a:pPr>
            <a:r>
              <a:rPr lang="ro" sz="1500"/>
              <a:t>Pornim din rădăcina și mergem recursiv și L și R</a:t>
            </a:r>
            <a:endParaRPr sz="1500"/>
          </a:p>
          <a:p>
            <a:pPr marL="719999" lvl="1" indent="-275249" algn="l" rtl="0">
              <a:spcBef>
                <a:spcPts val="0"/>
              </a:spcBef>
              <a:spcAft>
                <a:spcPts val="0"/>
              </a:spcAft>
              <a:buSzPts val="1500"/>
              <a:buChar char="□"/>
            </a:pPr>
            <a:r>
              <a:rPr lang="ro" sz="1500"/>
              <a:t>Dacă intervalul nodului nu se intersectează, oprim</a:t>
            </a:r>
            <a:endParaRPr sz="1500"/>
          </a:p>
          <a:p>
            <a:pPr marL="719999" lvl="1" indent="-275249" algn="l" rtl="0">
              <a:spcBef>
                <a:spcPts val="0"/>
              </a:spcBef>
              <a:spcAft>
                <a:spcPts val="0"/>
              </a:spcAft>
              <a:buSzPts val="1500"/>
              <a:buChar char="□"/>
            </a:pPr>
            <a:r>
              <a:rPr lang="ro" sz="1500" b="1"/>
              <a:t>Dacă intervalul e inclus complet, luăm info &amp; ne oprim</a:t>
            </a:r>
            <a:endParaRPr sz="1500" b="1"/>
          </a:p>
          <a:p>
            <a:pPr marL="719999" lvl="1" indent="-275249" algn="l" rtl="0">
              <a:spcBef>
                <a:spcPts val="0"/>
              </a:spcBef>
              <a:spcAft>
                <a:spcPts val="0"/>
              </a:spcAft>
              <a:buSzPts val="1500"/>
              <a:buChar char="□"/>
            </a:pPr>
            <a:r>
              <a:rPr lang="ro" sz="1500"/>
              <a:t>Câte noduri putem parcurge?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00"/>
          </a:p>
        </p:txBody>
      </p:sp>
      <p:grpSp>
        <p:nvGrpSpPr>
          <p:cNvPr id="251" name="Google Shape;251;p33"/>
          <p:cNvGrpSpPr/>
          <p:nvPr/>
        </p:nvGrpSpPr>
        <p:grpSpPr>
          <a:xfrm>
            <a:off x="5276573" y="1175050"/>
            <a:ext cx="3807881" cy="2986325"/>
            <a:chOff x="5336123" y="1175050"/>
            <a:chExt cx="3807881" cy="2986325"/>
          </a:xfrm>
        </p:grpSpPr>
        <p:pic>
          <p:nvPicPr>
            <p:cNvPr id="252" name="Google Shape;252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360149" y="1242250"/>
              <a:ext cx="3728700" cy="291912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53" name="Google Shape;253;p33"/>
            <p:cNvSpPr/>
            <p:nvPr/>
          </p:nvSpPr>
          <p:spPr>
            <a:xfrm>
              <a:off x="6036800" y="3136358"/>
              <a:ext cx="720500" cy="486550"/>
            </a:xfrm>
            <a:custGeom>
              <a:avLst/>
              <a:gdLst/>
              <a:ahLst/>
              <a:cxnLst/>
              <a:rect l="l" t="t" r="r" b="b"/>
              <a:pathLst>
                <a:path w="28820" h="19462" extrusionOk="0">
                  <a:moveTo>
                    <a:pt x="0" y="1969"/>
                  </a:moveTo>
                  <a:cubicBezTo>
                    <a:pt x="1458" y="4885"/>
                    <a:pt x="1635" y="8332"/>
                    <a:pt x="3093" y="11248"/>
                  </a:cubicBezTo>
                  <a:cubicBezTo>
                    <a:pt x="4335" y="13731"/>
                    <a:pt x="8863" y="12378"/>
                    <a:pt x="10826" y="14341"/>
                  </a:cubicBezTo>
                  <a:cubicBezTo>
                    <a:pt x="14902" y="18417"/>
                    <a:pt x="23762" y="21510"/>
                    <a:pt x="27838" y="17434"/>
                  </a:cubicBezTo>
                  <a:cubicBezTo>
                    <a:pt x="30855" y="14417"/>
                    <a:pt x="25442" y="8852"/>
                    <a:pt x="22425" y="5835"/>
                  </a:cubicBezTo>
                  <a:cubicBezTo>
                    <a:pt x="21849" y="5259"/>
                    <a:pt x="23562" y="4244"/>
                    <a:pt x="23198" y="3515"/>
                  </a:cubicBezTo>
                  <a:cubicBezTo>
                    <a:pt x="22367" y="1852"/>
                    <a:pt x="20361" y="873"/>
                    <a:pt x="18558" y="422"/>
                  </a:cubicBezTo>
                  <a:cubicBezTo>
                    <a:pt x="13034" y="-960"/>
                    <a:pt x="7240" y="1969"/>
                    <a:pt x="1546" y="1969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4" name="Google Shape;254;p33"/>
            <p:cNvSpPr/>
            <p:nvPr/>
          </p:nvSpPr>
          <p:spPr>
            <a:xfrm>
              <a:off x="6620548" y="2490692"/>
              <a:ext cx="783875" cy="508725"/>
            </a:xfrm>
            <a:custGeom>
              <a:avLst/>
              <a:gdLst/>
              <a:ahLst/>
              <a:cxnLst/>
              <a:rect l="l" t="t" r="r" b="b"/>
              <a:pathLst>
                <a:path w="31355" h="20349" extrusionOk="0">
                  <a:moveTo>
                    <a:pt x="6034" y="3050"/>
                  </a:moveTo>
                  <a:cubicBezTo>
                    <a:pt x="3406" y="6994"/>
                    <a:pt x="-1499" y="11958"/>
                    <a:pt x="621" y="16196"/>
                  </a:cubicBezTo>
                  <a:cubicBezTo>
                    <a:pt x="2840" y="20630"/>
                    <a:pt x="10386" y="17967"/>
                    <a:pt x="15314" y="18515"/>
                  </a:cubicBezTo>
                  <a:cubicBezTo>
                    <a:pt x="20437" y="19085"/>
                    <a:pt x="27135" y="22161"/>
                    <a:pt x="30779" y="18515"/>
                  </a:cubicBezTo>
                  <a:cubicBezTo>
                    <a:pt x="31931" y="17362"/>
                    <a:pt x="30138" y="15232"/>
                    <a:pt x="29233" y="13876"/>
                  </a:cubicBezTo>
                  <a:cubicBezTo>
                    <a:pt x="26603" y="9934"/>
                    <a:pt x="28059" y="2848"/>
                    <a:pt x="23820" y="730"/>
                  </a:cubicBezTo>
                  <a:cubicBezTo>
                    <a:pt x="18891" y="-1733"/>
                    <a:pt x="13091" y="3823"/>
                    <a:pt x="7581" y="3823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5" name="Google Shape;255;p33"/>
            <p:cNvSpPr/>
            <p:nvPr/>
          </p:nvSpPr>
          <p:spPr>
            <a:xfrm>
              <a:off x="7506025" y="2472071"/>
              <a:ext cx="869400" cy="641400"/>
            </a:xfrm>
            <a:custGeom>
              <a:avLst/>
              <a:gdLst/>
              <a:ahLst/>
              <a:cxnLst/>
              <a:rect l="l" t="t" r="r" b="b"/>
              <a:pathLst>
                <a:path w="34776" h="25656" extrusionOk="0">
                  <a:moveTo>
                    <a:pt x="0" y="3795"/>
                  </a:moveTo>
                  <a:cubicBezTo>
                    <a:pt x="0" y="7025"/>
                    <a:pt x="1751" y="10857"/>
                    <a:pt x="4640" y="12301"/>
                  </a:cubicBezTo>
                  <a:cubicBezTo>
                    <a:pt x="7646" y="13803"/>
                    <a:pt x="1489" y="19977"/>
                    <a:pt x="3866" y="22354"/>
                  </a:cubicBezTo>
                  <a:cubicBezTo>
                    <a:pt x="8608" y="27096"/>
                    <a:pt x="17972" y="26125"/>
                    <a:pt x="23971" y="23127"/>
                  </a:cubicBezTo>
                  <a:cubicBezTo>
                    <a:pt x="26888" y="21670"/>
                    <a:pt x="30945" y="22340"/>
                    <a:pt x="33251" y="20034"/>
                  </a:cubicBezTo>
                  <a:cubicBezTo>
                    <a:pt x="38761" y="14524"/>
                    <a:pt x="27498" y="3165"/>
                    <a:pt x="20105" y="702"/>
                  </a:cubicBezTo>
                  <a:cubicBezTo>
                    <a:pt x="13630" y="-1455"/>
                    <a:pt x="6475" y="2411"/>
                    <a:pt x="0" y="4568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" name="Google Shape;256;p33"/>
            <p:cNvSpPr/>
            <p:nvPr/>
          </p:nvSpPr>
          <p:spPr>
            <a:xfrm>
              <a:off x="5557346" y="2392448"/>
              <a:ext cx="1120650" cy="729175"/>
            </a:xfrm>
            <a:custGeom>
              <a:avLst/>
              <a:gdLst/>
              <a:ahLst/>
              <a:cxnLst/>
              <a:rect l="l" t="t" r="r" b="b"/>
              <a:pathLst>
                <a:path w="44826" h="29167" extrusionOk="0">
                  <a:moveTo>
                    <a:pt x="32765" y="4660"/>
                  </a:moveTo>
                  <a:cubicBezTo>
                    <a:pt x="25435" y="3194"/>
                    <a:pt x="16559" y="513"/>
                    <a:pt x="10340" y="4660"/>
                  </a:cubicBezTo>
                  <a:cubicBezTo>
                    <a:pt x="8217" y="6076"/>
                    <a:pt x="7050" y="8658"/>
                    <a:pt x="4927" y="10073"/>
                  </a:cubicBezTo>
                  <a:cubicBezTo>
                    <a:pt x="2782" y="11502"/>
                    <a:pt x="-865" y="13954"/>
                    <a:pt x="288" y="16259"/>
                  </a:cubicBezTo>
                  <a:cubicBezTo>
                    <a:pt x="6780" y="29243"/>
                    <a:pt x="40071" y="34983"/>
                    <a:pt x="43591" y="20899"/>
                  </a:cubicBezTo>
                  <a:cubicBezTo>
                    <a:pt x="44909" y="15624"/>
                    <a:pt x="45892" y="8502"/>
                    <a:pt x="42045" y="4660"/>
                  </a:cubicBezTo>
                  <a:cubicBezTo>
                    <a:pt x="37930" y="551"/>
                    <a:pt x="30550" y="-1044"/>
                    <a:pt x="25033" y="794"/>
                  </a:cubicBezTo>
                  <a:cubicBezTo>
                    <a:pt x="21398" y="2005"/>
                    <a:pt x="18039" y="4660"/>
                    <a:pt x="14207" y="466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7" name="Google Shape;257;p33"/>
            <p:cNvSpPr/>
            <p:nvPr/>
          </p:nvSpPr>
          <p:spPr>
            <a:xfrm>
              <a:off x="5904833" y="1722032"/>
              <a:ext cx="1182750" cy="662825"/>
            </a:xfrm>
            <a:custGeom>
              <a:avLst/>
              <a:gdLst/>
              <a:ahLst/>
              <a:cxnLst/>
              <a:rect l="l" t="t" r="r" b="b"/>
              <a:pathLst>
                <a:path w="47310" h="26513" extrusionOk="0">
                  <a:moveTo>
                    <a:pt x="7267" y="3639"/>
                  </a:moveTo>
                  <a:cubicBezTo>
                    <a:pt x="5809" y="6555"/>
                    <a:pt x="5631" y="10002"/>
                    <a:pt x="4174" y="12918"/>
                  </a:cubicBezTo>
                  <a:cubicBezTo>
                    <a:pt x="2607" y="16054"/>
                    <a:pt x="-2055" y="21403"/>
                    <a:pt x="1081" y="22971"/>
                  </a:cubicBezTo>
                  <a:cubicBezTo>
                    <a:pt x="11236" y="28047"/>
                    <a:pt x="23972" y="26744"/>
                    <a:pt x="35105" y="24518"/>
                  </a:cubicBezTo>
                  <a:cubicBezTo>
                    <a:pt x="39526" y="23634"/>
                    <a:pt x="45278" y="21836"/>
                    <a:pt x="46704" y="17558"/>
                  </a:cubicBezTo>
                  <a:cubicBezTo>
                    <a:pt x="49127" y="10288"/>
                    <a:pt x="38674" y="2404"/>
                    <a:pt x="31239" y="546"/>
                  </a:cubicBezTo>
                  <a:cubicBezTo>
                    <a:pt x="22504" y="-1637"/>
                    <a:pt x="13950" y="6732"/>
                    <a:pt x="4947" y="673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8" name="Google Shape;258;p33"/>
            <p:cNvSpPr/>
            <p:nvPr/>
          </p:nvSpPr>
          <p:spPr>
            <a:xfrm>
              <a:off x="6510259" y="1175050"/>
              <a:ext cx="1178650" cy="611500"/>
            </a:xfrm>
            <a:custGeom>
              <a:avLst/>
              <a:gdLst/>
              <a:ahLst/>
              <a:cxnLst/>
              <a:rect l="l" t="t" r="r" b="b"/>
              <a:pathLst>
                <a:path w="47146" h="24460" extrusionOk="0">
                  <a:moveTo>
                    <a:pt x="18621" y="0"/>
                  </a:moveTo>
                  <a:cubicBezTo>
                    <a:pt x="12710" y="2364"/>
                    <a:pt x="3681" y="1264"/>
                    <a:pt x="836" y="6959"/>
                  </a:cubicBezTo>
                  <a:cubicBezTo>
                    <a:pt x="-793" y="10220"/>
                    <a:pt x="752" y="14524"/>
                    <a:pt x="2382" y="17785"/>
                  </a:cubicBezTo>
                  <a:cubicBezTo>
                    <a:pt x="3003" y="19027"/>
                    <a:pt x="4960" y="18817"/>
                    <a:pt x="6249" y="19332"/>
                  </a:cubicBezTo>
                  <a:cubicBezTo>
                    <a:pt x="13292" y="22148"/>
                    <a:pt x="21089" y="23198"/>
                    <a:pt x="28674" y="23198"/>
                  </a:cubicBezTo>
                  <a:cubicBezTo>
                    <a:pt x="34368" y="23198"/>
                    <a:pt x="43138" y="26744"/>
                    <a:pt x="45686" y="21652"/>
                  </a:cubicBezTo>
                  <a:cubicBezTo>
                    <a:pt x="48152" y="16724"/>
                    <a:pt x="47522" y="7877"/>
                    <a:pt x="42593" y="5413"/>
                  </a:cubicBezTo>
                  <a:cubicBezTo>
                    <a:pt x="35266" y="1750"/>
                    <a:pt x="26813" y="0"/>
                    <a:pt x="18621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9" name="Google Shape;259;p33"/>
            <p:cNvSpPr/>
            <p:nvPr/>
          </p:nvSpPr>
          <p:spPr>
            <a:xfrm>
              <a:off x="7323131" y="1658350"/>
              <a:ext cx="1240675" cy="794225"/>
            </a:xfrm>
            <a:custGeom>
              <a:avLst/>
              <a:gdLst/>
              <a:ahLst/>
              <a:cxnLst/>
              <a:rect l="l" t="t" r="r" b="b"/>
              <a:pathLst>
                <a:path w="49627" h="31769" extrusionOk="0">
                  <a:moveTo>
                    <a:pt x="30183" y="4640"/>
                  </a:moveTo>
                  <a:cubicBezTo>
                    <a:pt x="19114" y="4640"/>
                    <a:pt x="-4157" y="10207"/>
                    <a:pt x="798" y="20105"/>
                  </a:cubicBezTo>
                  <a:cubicBezTo>
                    <a:pt x="3998" y="26497"/>
                    <a:pt x="13121" y="27981"/>
                    <a:pt x="20130" y="29384"/>
                  </a:cubicBezTo>
                  <a:cubicBezTo>
                    <a:pt x="29229" y="31205"/>
                    <a:pt x="39669" y="33535"/>
                    <a:pt x="47968" y="29384"/>
                  </a:cubicBezTo>
                  <a:cubicBezTo>
                    <a:pt x="53024" y="26855"/>
                    <a:pt x="45006" y="17916"/>
                    <a:pt x="41009" y="13919"/>
                  </a:cubicBezTo>
                  <a:cubicBezTo>
                    <a:pt x="36239" y="9149"/>
                    <a:pt x="33062" y="0"/>
                    <a:pt x="26316" y="0"/>
                  </a:cubicBez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0" name="Google Shape;260;p33"/>
            <p:cNvSpPr/>
            <p:nvPr/>
          </p:nvSpPr>
          <p:spPr>
            <a:xfrm>
              <a:off x="5336123" y="3115081"/>
              <a:ext cx="754175" cy="447175"/>
            </a:xfrm>
            <a:custGeom>
              <a:avLst/>
              <a:gdLst/>
              <a:ahLst/>
              <a:cxnLst/>
              <a:rect l="l" t="t" r="r" b="b"/>
              <a:pathLst>
                <a:path w="30167" h="17887" extrusionOk="0">
                  <a:moveTo>
                    <a:pt x="1404" y="17512"/>
                  </a:moveTo>
                  <a:cubicBezTo>
                    <a:pt x="9945" y="17512"/>
                    <a:pt x="19283" y="19012"/>
                    <a:pt x="26922" y="15192"/>
                  </a:cubicBezTo>
                  <a:cubicBezTo>
                    <a:pt x="30449" y="13429"/>
                    <a:pt x="30488" y="7334"/>
                    <a:pt x="29242" y="3593"/>
                  </a:cubicBezTo>
                  <a:cubicBezTo>
                    <a:pt x="28803" y="2276"/>
                    <a:pt x="26617" y="2668"/>
                    <a:pt x="25376" y="2047"/>
                  </a:cubicBezTo>
                  <a:cubicBezTo>
                    <a:pt x="19148" y="-1069"/>
                    <a:pt x="10726" y="-295"/>
                    <a:pt x="4497" y="2820"/>
                  </a:cubicBezTo>
                  <a:cubicBezTo>
                    <a:pt x="93" y="5022"/>
                    <a:pt x="-1973" y="17512"/>
                    <a:pt x="2951" y="17512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1" name="Google Shape;261;p33"/>
            <p:cNvSpPr/>
            <p:nvPr/>
          </p:nvSpPr>
          <p:spPr>
            <a:xfrm>
              <a:off x="8312279" y="2481967"/>
              <a:ext cx="831725" cy="589900"/>
            </a:xfrm>
            <a:custGeom>
              <a:avLst/>
              <a:gdLst/>
              <a:ahLst/>
              <a:cxnLst/>
              <a:rect l="l" t="t" r="r" b="b"/>
              <a:pathLst>
                <a:path w="33269" h="23596" extrusionOk="0">
                  <a:moveTo>
                    <a:pt x="27734" y="1079"/>
                  </a:moveTo>
                  <a:cubicBezTo>
                    <a:pt x="21396" y="9001"/>
                    <a:pt x="-3869" y="5925"/>
                    <a:pt x="669" y="14998"/>
                  </a:cubicBezTo>
                  <a:cubicBezTo>
                    <a:pt x="5124" y="23906"/>
                    <a:pt x="21766" y="25934"/>
                    <a:pt x="30054" y="20411"/>
                  </a:cubicBezTo>
                  <a:cubicBezTo>
                    <a:pt x="32031" y="19093"/>
                    <a:pt x="30848" y="15706"/>
                    <a:pt x="31600" y="13452"/>
                  </a:cubicBezTo>
                  <a:cubicBezTo>
                    <a:pt x="32989" y="9288"/>
                    <a:pt x="34753" y="2269"/>
                    <a:pt x="30827" y="306"/>
                  </a:cubicBezTo>
                  <a:cubicBezTo>
                    <a:pt x="28376" y="-919"/>
                    <a:pt x="27381" y="5719"/>
                    <a:pt x="24641" y="5719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Operații</a:t>
            </a:r>
            <a:endParaRPr/>
          </a:p>
        </p:txBody>
      </p:sp>
      <p:sp>
        <p:nvSpPr>
          <p:cNvPr id="267" name="Google Shape;267;p34"/>
          <p:cNvSpPr txBox="1">
            <a:spLocks noGrp="1"/>
          </p:cNvSpPr>
          <p:nvPr>
            <p:ph type="body" idx="1"/>
          </p:nvPr>
        </p:nvSpPr>
        <p:spPr>
          <a:xfrm>
            <a:off x="153325" y="894300"/>
            <a:ext cx="5182800" cy="4215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0000" lvl="0" indent="-275250" algn="l" rtl="0">
              <a:spcBef>
                <a:spcPts val="600"/>
              </a:spcBef>
              <a:spcAft>
                <a:spcPts val="0"/>
              </a:spcAft>
              <a:buSzPts val="1500"/>
              <a:buChar char="○"/>
            </a:pPr>
            <a:r>
              <a:rPr lang="ro" sz="1500"/>
              <a:t>Query pe interval</a:t>
            </a:r>
            <a:endParaRPr sz="1500"/>
          </a:p>
          <a:p>
            <a:pPr marL="719999" lvl="1" indent="-275249" algn="l" rtl="0">
              <a:spcBef>
                <a:spcPts val="0"/>
              </a:spcBef>
              <a:spcAft>
                <a:spcPts val="0"/>
              </a:spcAft>
              <a:buSzPts val="1500"/>
              <a:buChar char="□"/>
            </a:pPr>
            <a:r>
              <a:rPr lang="ro" sz="1500"/>
              <a:t>Evident, nu luăm toate valorile; ar putea fi liniar</a:t>
            </a:r>
            <a:endParaRPr sz="1500"/>
          </a:p>
          <a:p>
            <a:pPr marL="719999" lvl="1" indent="-275249" algn="l" rtl="0">
              <a:spcBef>
                <a:spcPts val="0"/>
              </a:spcBef>
              <a:spcAft>
                <a:spcPts val="0"/>
              </a:spcAft>
              <a:buSzPts val="1500"/>
              <a:buChar char="□"/>
            </a:pPr>
            <a:r>
              <a:rPr lang="ro" sz="1500"/>
              <a:t>Q(1,5) min</a:t>
            </a:r>
            <a:endParaRPr sz="1500"/>
          </a:p>
          <a:p>
            <a:pPr marL="719999" lvl="1" indent="-275249" algn="l" rtl="0">
              <a:spcBef>
                <a:spcPts val="0"/>
              </a:spcBef>
              <a:spcAft>
                <a:spcPts val="0"/>
              </a:spcAft>
              <a:buSzPts val="1500"/>
              <a:buChar char="□"/>
            </a:pPr>
            <a:r>
              <a:rPr lang="ro" sz="1500"/>
              <a:t>Pornim din rădăcina și mergem recursiv și L și R</a:t>
            </a:r>
            <a:endParaRPr sz="1500"/>
          </a:p>
          <a:p>
            <a:pPr marL="719999" lvl="1" indent="-275249" algn="l" rtl="0">
              <a:spcBef>
                <a:spcPts val="0"/>
              </a:spcBef>
              <a:spcAft>
                <a:spcPts val="0"/>
              </a:spcAft>
              <a:buSzPts val="1500"/>
              <a:buChar char="□"/>
            </a:pPr>
            <a:r>
              <a:rPr lang="ro" sz="1500"/>
              <a:t>Dacă intervalul nodului nu se intersectează, oprim</a:t>
            </a:r>
            <a:endParaRPr sz="1500"/>
          </a:p>
          <a:p>
            <a:pPr marL="719999" lvl="1" indent="-275249" algn="l" rtl="0">
              <a:spcBef>
                <a:spcPts val="0"/>
              </a:spcBef>
              <a:spcAft>
                <a:spcPts val="0"/>
              </a:spcAft>
              <a:buSzPts val="1500"/>
              <a:buChar char="□"/>
            </a:pPr>
            <a:r>
              <a:rPr lang="ro" sz="1500" b="1"/>
              <a:t>Dacă intervalul e inclus complet, luăm info &amp; ne oprim</a:t>
            </a:r>
            <a:endParaRPr sz="1500" b="1"/>
          </a:p>
          <a:p>
            <a:pPr marL="719999" lvl="1" indent="-275249" algn="l" rtl="0">
              <a:spcBef>
                <a:spcPts val="0"/>
              </a:spcBef>
              <a:spcAft>
                <a:spcPts val="0"/>
              </a:spcAft>
              <a:buSzPts val="1500"/>
              <a:buChar char="□"/>
            </a:pPr>
            <a:r>
              <a:rPr lang="ro" sz="1500"/>
              <a:t>Câte noduri putem parcurge?</a:t>
            </a:r>
            <a:endParaRPr/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ro" sz="1500"/>
              <a:t>Doar 4*log n</a:t>
            </a:r>
            <a:endParaRPr sz="1500"/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ro" sz="1500"/>
              <a:t>Coborâm pe o ramură până facem un split</a:t>
            </a:r>
            <a:endParaRPr sz="1500"/>
          </a:p>
          <a:p>
            <a:pPr marL="1828800" lvl="3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□"/>
            </a:pPr>
            <a:r>
              <a:rPr lang="ro" sz="1500"/>
              <a:t>După split, în fiecare parte, unul dintre fii va fi ori cazul I, ori cazul II, deci se va coborî pe maxim 2 drumuri până jos.</a:t>
            </a:r>
            <a:endParaRPr/>
          </a:p>
        </p:txBody>
      </p:sp>
      <p:sp>
        <p:nvSpPr>
          <p:cNvPr id="268" name="Google Shape;268;p34"/>
          <p:cNvSpPr txBox="1"/>
          <p:nvPr/>
        </p:nvSpPr>
        <p:spPr>
          <a:xfrm>
            <a:off x="69500" y="2010975"/>
            <a:ext cx="869400" cy="3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PT Serif"/>
                <a:ea typeface="PT Serif"/>
                <a:cs typeface="PT Serif"/>
                <a:sym typeface="PT Serif"/>
              </a:rPr>
              <a:t>Caz I</a:t>
            </a: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269" name="Google Shape;269;p34"/>
          <p:cNvSpPr txBox="1"/>
          <p:nvPr/>
        </p:nvSpPr>
        <p:spPr>
          <a:xfrm>
            <a:off x="69500" y="2341575"/>
            <a:ext cx="6978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PT Serif"/>
                <a:ea typeface="PT Serif"/>
                <a:cs typeface="PT Serif"/>
                <a:sym typeface="PT Serif"/>
              </a:rPr>
              <a:t>Caz II</a:t>
            </a:r>
            <a:endParaRPr>
              <a:latin typeface="PT Serif"/>
              <a:ea typeface="PT Serif"/>
              <a:cs typeface="PT Serif"/>
              <a:sym typeface="PT Serif"/>
            </a:endParaRPr>
          </a:p>
        </p:txBody>
      </p:sp>
      <p:grpSp>
        <p:nvGrpSpPr>
          <p:cNvPr id="270" name="Google Shape;270;p34"/>
          <p:cNvGrpSpPr/>
          <p:nvPr/>
        </p:nvGrpSpPr>
        <p:grpSpPr>
          <a:xfrm>
            <a:off x="5336123" y="1175050"/>
            <a:ext cx="3807881" cy="2986325"/>
            <a:chOff x="5336123" y="1175050"/>
            <a:chExt cx="3807881" cy="2986325"/>
          </a:xfrm>
        </p:grpSpPr>
        <p:pic>
          <p:nvPicPr>
            <p:cNvPr id="271" name="Google Shape;271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360149" y="1242250"/>
              <a:ext cx="3728700" cy="291912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72" name="Google Shape;272;p34"/>
            <p:cNvSpPr/>
            <p:nvPr/>
          </p:nvSpPr>
          <p:spPr>
            <a:xfrm>
              <a:off x="6036800" y="3136358"/>
              <a:ext cx="720500" cy="486550"/>
            </a:xfrm>
            <a:custGeom>
              <a:avLst/>
              <a:gdLst/>
              <a:ahLst/>
              <a:cxnLst/>
              <a:rect l="l" t="t" r="r" b="b"/>
              <a:pathLst>
                <a:path w="28820" h="19462" extrusionOk="0">
                  <a:moveTo>
                    <a:pt x="0" y="1969"/>
                  </a:moveTo>
                  <a:cubicBezTo>
                    <a:pt x="1458" y="4885"/>
                    <a:pt x="1635" y="8332"/>
                    <a:pt x="3093" y="11248"/>
                  </a:cubicBezTo>
                  <a:cubicBezTo>
                    <a:pt x="4335" y="13731"/>
                    <a:pt x="8863" y="12378"/>
                    <a:pt x="10826" y="14341"/>
                  </a:cubicBezTo>
                  <a:cubicBezTo>
                    <a:pt x="14902" y="18417"/>
                    <a:pt x="23762" y="21510"/>
                    <a:pt x="27838" y="17434"/>
                  </a:cubicBezTo>
                  <a:cubicBezTo>
                    <a:pt x="30855" y="14417"/>
                    <a:pt x="25442" y="8852"/>
                    <a:pt x="22425" y="5835"/>
                  </a:cubicBezTo>
                  <a:cubicBezTo>
                    <a:pt x="21849" y="5259"/>
                    <a:pt x="23562" y="4244"/>
                    <a:pt x="23198" y="3515"/>
                  </a:cubicBezTo>
                  <a:cubicBezTo>
                    <a:pt x="22367" y="1852"/>
                    <a:pt x="20361" y="873"/>
                    <a:pt x="18558" y="422"/>
                  </a:cubicBezTo>
                  <a:cubicBezTo>
                    <a:pt x="13034" y="-960"/>
                    <a:pt x="7240" y="1969"/>
                    <a:pt x="1546" y="1969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3" name="Google Shape;273;p34"/>
            <p:cNvSpPr/>
            <p:nvPr/>
          </p:nvSpPr>
          <p:spPr>
            <a:xfrm>
              <a:off x="6620548" y="2490692"/>
              <a:ext cx="783875" cy="508725"/>
            </a:xfrm>
            <a:custGeom>
              <a:avLst/>
              <a:gdLst/>
              <a:ahLst/>
              <a:cxnLst/>
              <a:rect l="l" t="t" r="r" b="b"/>
              <a:pathLst>
                <a:path w="31355" h="20349" extrusionOk="0">
                  <a:moveTo>
                    <a:pt x="6034" y="3050"/>
                  </a:moveTo>
                  <a:cubicBezTo>
                    <a:pt x="3406" y="6994"/>
                    <a:pt x="-1499" y="11958"/>
                    <a:pt x="621" y="16196"/>
                  </a:cubicBezTo>
                  <a:cubicBezTo>
                    <a:pt x="2840" y="20630"/>
                    <a:pt x="10386" y="17967"/>
                    <a:pt x="15314" y="18515"/>
                  </a:cubicBezTo>
                  <a:cubicBezTo>
                    <a:pt x="20437" y="19085"/>
                    <a:pt x="27135" y="22161"/>
                    <a:pt x="30779" y="18515"/>
                  </a:cubicBezTo>
                  <a:cubicBezTo>
                    <a:pt x="31931" y="17362"/>
                    <a:pt x="30138" y="15232"/>
                    <a:pt x="29233" y="13876"/>
                  </a:cubicBezTo>
                  <a:cubicBezTo>
                    <a:pt x="26603" y="9934"/>
                    <a:pt x="28059" y="2848"/>
                    <a:pt x="23820" y="730"/>
                  </a:cubicBezTo>
                  <a:cubicBezTo>
                    <a:pt x="18891" y="-1733"/>
                    <a:pt x="13091" y="3823"/>
                    <a:pt x="7581" y="3823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4" name="Google Shape;274;p34"/>
            <p:cNvSpPr/>
            <p:nvPr/>
          </p:nvSpPr>
          <p:spPr>
            <a:xfrm>
              <a:off x="7506025" y="2472071"/>
              <a:ext cx="869400" cy="641400"/>
            </a:xfrm>
            <a:custGeom>
              <a:avLst/>
              <a:gdLst/>
              <a:ahLst/>
              <a:cxnLst/>
              <a:rect l="l" t="t" r="r" b="b"/>
              <a:pathLst>
                <a:path w="34776" h="25656" extrusionOk="0">
                  <a:moveTo>
                    <a:pt x="0" y="3795"/>
                  </a:moveTo>
                  <a:cubicBezTo>
                    <a:pt x="0" y="7025"/>
                    <a:pt x="1751" y="10857"/>
                    <a:pt x="4640" y="12301"/>
                  </a:cubicBezTo>
                  <a:cubicBezTo>
                    <a:pt x="7646" y="13803"/>
                    <a:pt x="1489" y="19977"/>
                    <a:pt x="3866" y="22354"/>
                  </a:cubicBezTo>
                  <a:cubicBezTo>
                    <a:pt x="8608" y="27096"/>
                    <a:pt x="17972" y="26125"/>
                    <a:pt x="23971" y="23127"/>
                  </a:cubicBezTo>
                  <a:cubicBezTo>
                    <a:pt x="26888" y="21670"/>
                    <a:pt x="30945" y="22340"/>
                    <a:pt x="33251" y="20034"/>
                  </a:cubicBezTo>
                  <a:cubicBezTo>
                    <a:pt x="38761" y="14524"/>
                    <a:pt x="27498" y="3165"/>
                    <a:pt x="20105" y="702"/>
                  </a:cubicBezTo>
                  <a:cubicBezTo>
                    <a:pt x="13630" y="-1455"/>
                    <a:pt x="6475" y="2411"/>
                    <a:pt x="0" y="4568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5" name="Google Shape;275;p34"/>
            <p:cNvSpPr/>
            <p:nvPr/>
          </p:nvSpPr>
          <p:spPr>
            <a:xfrm>
              <a:off x="5557346" y="2392448"/>
              <a:ext cx="1120650" cy="729175"/>
            </a:xfrm>
            <a:custGeom>
              <a:avLst/>
              <a:gdLst/>
              <a:ahLst/>
              <a:cxnLst/>
              <a:rect l="l" t="t" r="r" b="b"/>
              <a:pathLst>
                <a:path w="44826" h="29167" extrusionOk="0">
                  <a:moveTo>
                    <a:pt x="32765" y="4660"/>
                  </a:moveTo>
                  <a:cubicBezTo>
                    <a:pt x="25435" y="3194"/>
                    <a:pt x="16559" y="513"/>
                    <a:pt x="10340" y="4660"/>
                  </a:cubicBezTo>
                  <a:cubicBezTo>
                    <a:pt x="8217" y="6076"/>
                    <a:pt x="7050" y="8658"/>
                    <a:pt x="4927" y="10073"/>
                  </a:cubicBezTo>
                  <a:cubicBezTo>
                    <a:pt x="2782" y="11502"/>
                    <a:pt x="-865" y="13954"/>
                    <a:pt x="288" y="16259"/>
                  </a:cubicBezTo>
                  <a:cubicBezTo>
                    <a:pt x="6780" y="29243"/>
                    <a:pt x="40071" y="34983"/>
                    <a:pt x="43591" y="20899"/>
                  </a:cubicBezTo>
                  <a:cubicBezTo>
                    <a:pt x="44909" y="15624"/>
                    <a:pt x="45892" y="8502"/>
                    <a:pt x="42045" y="4660"/>
                  </a:cubicBezTo>
                  <a:cubicBezTo>
                    <a:pt x="37930" y="551"/>
                    <a:pt x="30550" y="-1044"/>
                    <a:pt x="25033" y="794"/>
                  </a:cubicBezTo>
                  <a:cubicBezTo>
                    <a:pt x="21398" y="2005"/>
                    <a:pt x="18039" y="4660"/>
                    <a:pt x="14207" y="466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" name="Google Shape;276;p34"/>
            <p:cNvSpPr/>
            <p:nvPr/>
          </p:nvSpPr>
          <p:spPr>
            <a:xfrm>
              <a:off x="5904833" y="1722032"/>
              <a:ext cx="1182750" cy="662825"/>
            </a:xfrm>
            <a:custGeom>
              <a:avLst/>
              <a:gdLst/>
              <a:ahLst/>
              <a:cxnLst/>
              <a:rect l="l" t="t" r="r" b="b"/>
              <a:pathLst>
                <a:path w="47310" h="26513" extrusionOk="0">
                  <a:moveTo>
                    <a:pt x="7267" y="3639"/>
                  </a:moveTo>
                  <a:cubicBezTo>
                    <a:pt x="5809" y="6555"/>
                    <a:pt x="5631" y="10002"/>
                    <a:pt x="4174" y="12918"/>
                  </a:cubicBezTo>
                  <a:cubicBezTo>
                    <a:pt x="2607" y="16054"/>
                    <a:pt x="-2055" y="21403"/>
                    <a:pt x="1081" y="22971"/>
                  </a:cubicBezTo>
                  <a:cubicBezTo>
                    <a:pt x="11236" y="28047"/>
                    <a:pt x="23972" y="26744"/>
                    <a:pt x="35105" y="24518"/>
                  </a:cubicBezTo>
                  <a:cubicBezTo>
                    <a:pt x="39526" y="23634"/>
                    <a:pt x="45278" y="21836"/>
                    <a:pt x="46704" y="17558"/>
                  </a:cubicBezTo>
                  <a:cubicBezTo>
                    <a:pt x="49127" y="10288"/>
                    <a:pt x="38674" y="2404"/>
                    <a:pt x="31239" y="546"/>
                  </a:cubicBezTo>
                  <a:cubicBezTo>
                    <a:pt x="22504" y="-1637"/>
                    <a:pt x="13950" y="6732"/>
                    <a:pt x="4947" y="673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7" name="Google Shape;277;p34"/>
            <p:cNvSpPr/>
            <p:nvPr/>
          </p:nvSpPr>
          <p:spPr>
            <a:xfrm>
              <a:off x="6510259" y="1175050"/>
              <a:ext cx="1178650" cy="611500"/>
            </a:xfrm>
            <a:custGeom>
              <a:avLst/>
              <a:gdLst/>
              <a:ahLst/>
              <a:cxnLst/>
              <a:rect l="l" t="t" r="r" b="b"/>
              <a:pathLst>
                <a:path w="47146" h="24460" extrusionOk="0">
                  <a:moveTo>
                    <a:pt x="18621" y="0"/>
                  </a:moveTo>
                  <a:cubicBezTo>
                    <a:pt x="12710" y="2364"/>
                    <a:pt x="3681" y="1264"/>
                    <a:pt x="836" y="6959"/>
                  </a:cubicBezTo>
                  <a:cubicBezTo>
                    <a:pt x="-793" y="10220"/>
                    <a:pt x="752" y="14524"/>
                    <a:pt x="2382" y="17785"/>
                  </a:cubicBezTo>
                  <a:cubicBezTo>
                    <a:pt x="3003" y="19027"/>
                    <a:pt x="4960" y="18817"/>
                    <a:pt x="6249" y="19332"/>
                  </a:cubicBezTo>
                  <a:cubicBezTo>
                    <a:pt x="13292" y="22148"/>
                    <a:pt x="21089" y="23198"/>
                    <a:pt x="28674" y="23198"/>
                  </a:cubicBezTo>
                  <a:cubicBezTo>
                    <a:pt x="34368" y="23198"/>
                    <a:pt x="43138" y="26744"/>
                    <a:pt x="45686" y="21652"/>
                  </a:cubicBezTo>
                  <a:cubicBezTo>
                    <a:pt x="48152" y="16724"/>
                    <a:pt x="47522" y="7877"/>
                    <a:pt x="42593" y="5413"/>
                  </a:cubicBezTo>
                  <a:cubicBezTo>
                    <a:pt x="35266" y="1750"/>
                    <a:pt x="26813" y="0"/>
                    <a:pt x="18621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8" name="Google Shape;278;p34"/>
            <p:cNvSpPr/>
            <p:nvPr/>
          </p:nvSpPr>
          <p:spPr>
            <a:xfrm>
              <a:off x="7323131" y="1658350"/>
              <a:ext cx="1240675" cy="794225"/>
            </a:xfrm>
            <a:custGeom>
              <a:avLst/>
              <a:gdLst/>
              <a:ahLst/>
              <a:cxnLst/>
              <a:rect l="l" t="t" r="r" b="b"/>
              <a:pathLst>
                <a:path w="49627" h="31769" extrusionOk="0">
                  <a:moveTo>
                    <a:pt x="30183" y="4640"/>
                  </a:moveTo>
                  <a:cubicBezTo>
                    <a:pt x="19114" y="4640"/>
                    <a:pt x="-4157" y="10207"/>
                    <a:pt x="798" y="20105"/>
                  </a:cubicBezTo>
                  <a:cubicBezTo>
                    <a:pt x="3998" y="26497"/>
                    <a:pt x="13121" y="27981"/>
                    <a:pt x="20130" y="29384"/>
                  </a:cubicBezTo>
                  <a:cubicBezTo>
                    <a:pt x="29229" y="31205"/>
                    <a:pt x="39669" y="33535"/>
                    <a:pt x="47968" y="29384"/>
                  </a:cubicBezTo>
                  <a:cubicBezTo>
                    <a:pt x="53024" y="26855"/>
                    <a:pt x="45006" y="17916"/>
                    <a:pt x="41009" y="13919"/>
                  </a:cubicBezTo>
                  <a:cubicBezTo>
                    <a:pt x="36239" y="9149"/>
                    <a:pt x="33062" y="0"/>
                    <a:pt x="26316" y="0"/>
                  </a:cubicBez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9" name="Google Shape;279;p34"/>
            <p:cNvSpPr/>
            <p:nvPr/>
          </p:nvSpPr>
          <p:spPr>
            <a:xfrm>
              <a:off x="5336123" y="3115081"/>
              <a:ext cx="754175" cy="447175"/>
            </a:xfrm>
            <a:custGeom>
              <a:avLst/>
              <a:gdLst/>
              <a:ahLst/>
              <a:cxnLst/>
              <a:rect l="l" t="t" r="r" b="b"/>
              <a:pathLst>
                <a:path w="30167" h="17887" extrusionOk="0">
                  <a:moveTo>
                    <a:pt x="1404" y="17512"/>
                  </a:moveTo>
                  <a:cubicBezTo>
                    <a:pt x="9945" y="17512"/>
                    <a:pt x="19283" y="19012"/>
                    <a:pt x="26922" y="15192"/>
                  </a:cubicBezTo>
                  <a:cubicBezTo>
                    <a:pt x="30449" y="13429"/>
                    <a:pt x="30488" y="7334"/>
                    <a:pt x="29242" y="3593"/>
                  </a:cubicBezTo>
                  <a:cubicBezTo>
                    <a:pt x="28803" y="2276"/>
                    <a:pt x="26617" y="2668"/>
                    <a:pt x="25376" y="2047"/>
                  </a:cubicBezTo>
                  <a:cubicBezTo>
                    <a:pt x="19148" y="-1069"/>
                    <a:pt x="10726" y="-295"/>
                    <a:pt x="4497" y="2820"/>
                  </a:cubicBezTo>
                  <a:cubicBezTo>
                    <a:pt x="93" y="5022"/>
                    <a:pt x="-1973" y="17512"/>
                    <a:pt x="2951" y="17512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0" name="Google Shape;280;p34"/>
            <p:cNvSpPr/>
            <p:nvPr/>
          </p:nvSpPr>
          <p:spPr>
            <a:xfrm>
              <a:off x="8312279" y="2481967"/>
              <a:ext cx="831725" cy="589900"/>
            </a:xfrm>
            <a:custGeom>
              <a:avLst/>
              <a:gdLst/>
              <a:ahLst/>
              <a:cxnLst/>
              <a:rect l="l" t="t" r="r" b="b"/>
              <a:pathLst>
                <a:path w="33269" h="23596" extrusionOk="0">
                  <a:moveTo>
                    <a:pt x="27734" y="1079"/>
                  </a:moveTo>
                  <a:cubicBezTo>
                    <a:pt x="21396" y="9001"/>
                    <a:pt x="-3869" y="5925"/>
                    <a:pt x="669" y="14998"/>
                  </a:cubicBezTo>
                  <a:cubicBezTo>
                    <a:pt x="5124" y="23906"/>
                    <a:pt x="21766" y="25934"/>
                    <a:pt x="30054" y="20411"/>
                  </a:cubicBezTo>
                  <a:cubicBezTo>
                    <a:pt x="32031" y="19093"/>
                    <a:pt x="30848" y="15706"/>
                    <a:pt x="31600" y="13452"/>
                  </a:cubicBezTo>
                  <a:cubicBezTo>
                    <a:pt x="32989" y="9288"/>
                    <a:pt x="34753" y="2269"/>
                    <a:pt x="30827" y="306"/>
                  </a:cubicBezTo>
                  <a:cubicBezTo>
                    <a:pt x="28376" y="-919"/>
                    <a:pt x="27381" y="5719"/>
                    <a:pt x="24641" y="5719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5214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/>
              <a:t>Arbori de Intervale</a:t>
            </a:r>
            <a:endParaRPr dirty="0"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" b="1"/>
              <a:t>Problemă.</a:t>
            </a:r>
            <a:r>
              <a:rPr lang="ro"/>
              <a:t> Se dă un vector cu n numere și operații de genul:</a:t>
            </a:r>
            <a:endParaRPr/>
          </a:p>
          <a:p>
            <a:pPr marL="450000" lvl="0" indent="-287950" algn="l" rtl="0">
              <a:spcBef>
                <a:spcPts val="600"/>
              </a:spcBef>
              <a:spcAft>
                <a:spcPts val="0"/>
              </a:spcAft>
              <a:buSzPts val="1700"/>
              <a:buChar char="○"/>
            </a:pPr>
            <a:r>
              <a:rPr lang="ro"/>
              <a:t>Adăugăm la poziția i valoarea x (x poate fi și negativ)</a:t>
            </a:r>
            <a:endParaRPr/>
          </a:p>
          <a:p>
            <a:pPr marL="450000" lvl="0" indent="-2879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ro"/>
              <a:t>Cerem maximul pe intervalul i, j (ex 3 6)</a:t>
            </a: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"/>
              <a:t>Cum putem face asta?</a:t>
            </a:r>
            <a:endParaRPr/>
          </a:p>
        </p:txBody>
      </p:sp>
      <p:graphicFrame>
        <p:nvGraphicFramePr>
          <p:cNvPr id="103" name="Google Shape;103;p17"/>
          <p:cNvGraphicFramePr/>
          <p:nvPr/>
        </p:nvGraphicFramePr>
        <p:xfrm>
          <a:off x="952525" y="2748450"/>
          <a:ext cx="7238925" cy="792420"/>
        </p:xfrm>
        <a:graphic>
          <a:graphicData uri="http://schemas.openxmlformats.org/drawingml/2006/table">
            <a:tbl>
              <a:tblPr>
                <a:noFill/>
                <a:tableStyleId>{6993952F-232E-453A-AD8A-A2BBDDB3F3CC}</a:tableStyleId>
              </a:tblPr>
              <a:tblGrid>
                <a:gridCol w="80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b="1"/>
                        <a:t>5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b="1"/>
                        <a:t>7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b="1"/>
                        <a:t>34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b="1"/>
                        <a:t>6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11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Operații</a:t>
            </a:r>
            <a:endParaRPr/>
          </a:p>
        </p:txBody>
      </p:sp>
      <p:sp>
        <p:nvSpPr>
          <p:cNvPr id="286" name="Google Shape;286;p35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600"/>
              </a:spcBef>
              <a:spcAft>
                <a:spcPts val="0"/>
              </a:spcAft>
              <a:buSzPts val="1700"/>
              <a:buChar char="○"/>
            </a:pPr>
            <a:r>
              <a:rPr lang="ro"/>
              <a:t>Query pe index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ro"/>
              <a:t>Query pe interval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□"/>
            </a:pPr>
            <a:r>
              <a:rPr lang="ro" b="1"/>
              <a:t>Sum (1,5)</a:t>
            </a:r>
            <a:endParaRPr b="1"/>
          </a:p>
          <a:p>
            <a:pPr marL="1371600" lvl="2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ro" b="1"/>
              <a:t>?</a:t>
            </a:r>
            <a:endParaRPr b="1"/>
          </a:p>
          <a:p>
            <a:pPr marL="13716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7" name="Google Shape;28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2995" y="1057847"/>
            <a:ext cx="4350956" cy="3380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6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Operații</a:t>
            </a:r>
            <a:endParaRPr/>
          </a:p>
        </p:txBody>
      </p:sp>
      <p:sp>
        <p:nvSpPr>
          <p:cNvPr id="293" name="Google Shape;293;p36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600"/>
              </a:spcBef>
              <a:spcAft>
                <a:spcPts val="0"/>
              </a:spcAft>
              <a:buSzPts val="1700"/>
              <a:buChar char="○"/>
            </a:pPr>
            <a:r>
              <a:rPr lang="ro"/>
              <a:t>Modificare element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□"/>
            </a:pPr>
            <a:r>
              <a:rPr lang="ro"/>
              <a:t>Dacă țin suma, pot face top-down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□"/>
            </a:pPr>
            <a:r>
              <a:rPr lang="ro"/>
              <a:t>Dacă țin minim, pot face ori:</a:t>
            </a:r>
            <a:endParaRPr/>
          </a:p>
          <a:p>
            <a:pPr marL="1371600" lvl="2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ro"/>
              <a:t>Top down up</a:t>
            </a:r>
            <a:endParaRPr/>
          </a:p>
          <a:p>
            <a:pPr marL="1828800" lvl="3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□"/>
            </a:pPr>
            <a:r>
              <a:rPr lang="ro"/>
              <a:t>coborâm din rădăcină până găsim frunza pe care o modificăm</a:t>
            </a:r>
            <a:endParaRPr/>
          </a:p>
          <a:p>
            <a:pPr marL="1828800" lvl="3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□"/>
            </a:pPr>
            <a:r>
              <a:rPr lang="ro"/>
              <a:t>La urcare, facem update tata = min(cei 2 fii)</a:t>
            </a:r>
            <a:endParaRPr/>
          </a:p>
          <a:p>
            <a:pPr marL="1371600" lvl="2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ro"/>
              <a:t>Bottom up</a:t>
            </a:r>
            <a:endParaRPr/>
          </a:p>
          <a:p>
            <a:pPr marL="1828800" lvl="3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□"/>
            </a:pPr>
            <a:r>
              <a:rPr lang="ro"/>
              <a:t>Exact ca mai sus, dar avem deja indexul ținut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□"/>
            </a:pPr>
            <a:r>
              <a:rPr lang="ro"/>
              <a:t>Înapoi la sortare (</a:t>
            </a:r>
            <a:r>
              <a:rPr lang="ro" sz="1100" u="sng">
                <a:solidFill>
                  <a:schemeClr val="hlink"/>
                </a:solidFill>
                <a:hlinkClick r:id="rId3"/>
              </a:rPr>
              <a:t>https://leetcode.com/problems/sort-an-array/submissions/</a:t>
            </a:r>
            <a:r>
              <a:rPr lang="ro"/>
              <a:t>)</a:t>
            </a: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7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Operații</a:t>
            </a:r>
            <a:endParaRPr/>
          </a:p>
        </p:txBody>
      </p:sp>
      <p:sp>
        <p:nvSpPr>
          <p:cNvPr id="299" name="Google Shape;299;p37"/>
          <p:cNvSpPr txBox="1">
            <a:spLocks noGrp="1"/>
          </p:cNvSpPr>
          <p:nvPr>
            <p:ph type="body" idx="1"/>
          </p:nvPr>
        </p:nvSpPr>
        <p:spPr>
          <a:xfrm>
            <a:off x="221375" y="788525"/>
            <a:ext cx="44109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SzPts val="1500"/>
              <a:buChar char="○"/>
            </a:pPr>
            <a:r>
              <a:rPr lang="ro" sz="1500" dirty="0"/>
              <a:t>Modificare pe interval</a:t>
            </a:r>
            <a:endParaRPr sz="1500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□"/>
            </a:pPr>
            <a:r>
              <a:rPr lang="ro" sz="1500" dirty="0"/>
              <a:t>Similar cu query pe interval</a:t>
            </a:r>
            <a:endParaRPr sz="1500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□"/>
            </a:pPr>
            <a:r>
              <a:rPr lang="ro" sz="1500" dirty="0"/>
              <a:t>Merg recursiv în ambii fii</a:t>
            </a:r>
            <a:endParaRPr sz="1500" dirty="0"/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ro" sz="1500" dirty="0"/>
              <a:t>Mă opresc, dacă nu am intersecție</a:t>
            </a:r>
            <a:endParaRPr sz="1500" dirty="0"/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ro" sz="1500" dirty="0"/>
              <a:t>Modific doar nodul actual, dacă este inclus de tot în interval</a:t>
            </a:r>
            <a:endParaRPr sz="1500" dirty="0"/>
          </a:p>
          <a:p>
            <a:pPr marL="1828800" lvl="3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□"/>
            </a:pPr>
            <a:r>
              <a:rPr lang="ro" sz="1500" dirty="0"/>
              <a:t>Aici trebuie să ținem în nod o informație suplimentară (toate nodurile cresc cu o anumită valoare)</a:t>
            </a:r>
            <a:endParaRPr sz="1500" dirty="0"/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ro" sz="1500" dirty="0"/>
              <a:t>Cobor dacă e intersectie parțială</a:t>
            </a:r>
            <a:endParaRPr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00" name="Google Shape;30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3653" y="1219850"/>
            <a:ext cx="4149830" cy="329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8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Operații</a:t>
            </a:r>
            <a:endParaRPr/>
          </a:p>
        </p:txBody>
      </p:sp>
      <p:sp>
        <p:nvSpPr>
          <p:cNvPr id="306" name="Google Shape;306;p38"/>
          <p:cNvSpPr txBox="1">
            <a:spLocks noGrp="1"/>
          </p:cNvSpPr>
          <p:nvPr>
            <p:ph type="body" idx="1"/>
          </p:nvPr>
        </p:nvSpPr>
        <p:spPr>
          <a:xfrm>
            <a:off x="221375" y="788525"/>
            <a:ext cx="43506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600"/>
              </a:spcBef>
              <a:spcAft>
                <a:spcPts val="0"/>
              </a:spcAft>
              <a:buSzPts val="1700"/>
              <a:buChar char="○"/>
            </a:pPr>
            <a:r>
              <a:rPr lang="ro"/>
              <a:t>Modificare pe interval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□"/>
            </a:pPr>
            <a:r>
              <a:rPr lang="ro"/>
              <a:t>Add(3, 1, 3) (adaugă 3 la fiecare element din intervalul 1, 3)</a:t>
            </a:r>
            <a:endParaRPr sz="11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□"/>
            </a:pPr>
            <a:r>
              <a:rPr lang="ro"/>
              <a:t>O mică atenție la query-uri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7" name="Google Shape;307;p38"/>
          <p:cNvGrpSpPr/>
          <p:nvPr/>
        </p:nvGrpSpPr>
        <p:grpSpPr>
          <a:xfrm>
            <a:off x="4689853" y="1218988"/>
            <a:ext cx="4149830" cy="3297125"/>
            <a:chOff x="4689853" y="1218988"/>
            <a:chExt cx="4149830" cy="3297125"/>
          </a:xfrm>
        </p:grpSpPr>
        <p:pic>
          <p:nvPicPr>
            <p:cNvPr id="308" name="Google Shape;308;p3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89853" y="1218988"/>
              <a:ext cx="4149830" cy="3297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9" name="Google Shape;309;p38"/>
            <p:cNvSpPr txBox="1"/>
            <p:nvPr/>
          </p:nvSpPr>
          <p:spPr>
            <a:xfrm>
              <a:off x="6612513" y="3317088"/>
              <a:ext cx="304500" cy="4023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">
                  <a:highlight>
                    <a:srgbClr val="FF0000"/>
                  </a:highlight>
                </a:rPr>
                <a:t>3</a:t>
              </a:r>
              <a:endParaRPr>
                <a:highlight>
                  <a:srgbClr val="FF0000"/>
                </a:highlight>
              </a:endParaRPr>
            </a:p>
          </p:txBody>
        </p:sp>
      </p:grpSp>
      <p:pic>
        <p:nvPicPr>
          <p:cNvPr id="310" name="Google Shape;31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6438" y="2237725"/>
            <a:ext cx="2020452" cy="2690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9"/>
          <p:cNvSpPr txBox="1">
            <a:spLocks noGrp="1"/>
          </p:cNvSpPr>
          <p:nvPr>
            <p:ph type="ctrTitle"/>
          </p:nvPr>
        </p:nvSpPr>
        <p:spPr>
          <a:xfrm>
            <a:off x="634275" y="1839413"/>
            <a:ext cx="7888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RMQ, LCA, LA</a:t>
            </a: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0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Definirea problemelor</a:t>
            </a:r>
            <a:endParaRPr/>
          </a:p>
        </p:txBody>
      </p:sp>
      <p:sp>
        <p:nvSpPr>
          <p:cNvPr id="321" name="Google Shape;321;p40"/>
          <p:cNvSpPr txBox="1">
            <a:spLocks noGrp="1"/>
          </p:cNvSpPr>
          <p:nvPr>
            <p:ph type="body" idx="1"/>
          </p:nvPr>
        </p:nvSpPr>
        <p:spPr>
          <a:xfrm>
            <a:off x="221375" y="788525"/>
            <a:ext cx="8642100" cy="41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" b="1"/>
              <a:t>Range Minimum Query (RMQ): 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"/>
              <a:t>Se dă un vector. Răspundeți cât mai eficient la întrebări de genul: </a:t>
            </a:r>
            <a:r>
              <a:rPr lang="ro" b="1"/>
              <a:t>Care este cel mai mic element din intervalul i, j?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" sz="1300" u="sng">
                <a:solidFill>
                  <a:schemeClr val="hlink"/>
                </a:solidFill>
                <a:hlinkClick r:id="rId3"/>
              </a:rPr>
              <a:t>https://www.infoarena.ro/problema/rmq</a:t>
            </a:r>
            <a:endParaRPr sz="2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" sz="2000"/>
              <a:t>0 3 </a:t>
            </a:r>
            <a:r>
              <a:rPr lang="ro"/>
              <a:t>→</a:t>
            </a:r>
            <a:r>
              <a:rPr lang="ro" sz="2000"/>
              <a:t> 2</a:t>
            </a:r>
            <a:endParaRPr sz="2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" sz="2000"/>
              <a:t>5 9 </a:t>
            </a:r>
            <a:r>
              <a:rPr lang="ro"/>
              <a:t>→</a:t>
            </a:r>
            <a:r>
              <a:rPr lang="ro" sz="2000"/>
              <a:t> 3</a:t>
            </a:r>
            <a:endParaRPr sz="2000"/>
          </a:p>
        </p:txBody>
      </p:sp>
      <p:graphicFrame>
        <p:nvGraphicFramePr>
          <p:cNvPr id="322" name="Google Shape;322;p40"/>
          <p:cNvGraphicFramePr/>
          <p:nvPr/>
        </p:nvGraphicFramePr>
        <p:xfrm>
          <a:off x="952500" y="2190750"/>
          <a:ext cx="7239000" cy="792420"/>
        </p:xfrm>
        <a:graphic>
          <a:graphicData uri="http://schemas.openxmlformats.org/drawingml/2006/table">
            <a:tbl>
              <a:tblPr>
                <a:noFill/>
                <a:tableStyleId>{6993952F-232E-453A-AD8A-A2BBDDB3F3CC}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11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LCA</a:t>
            </a:r>
            <a:endParaRPr/>
          </a:p>
        </p:txBody>
      </p:sp>
      <p:sp>
        <p:nvSpPr>
          <p:cNvPr id="328" name="Google Shape;328;p41"/>
          <p:cNvSpPr txBox="1">
            <a:spLocks noGrp="1"/>
          </p:cNvSpPr>
          <p:nvPr>
            <p:ph type="body" idx="1"/>
          </p:nvPr>
        </p:nvSpPr>
        <p:spPr>
          <a:xfrm>
            <a:off x="222775" y="780400"/>
            <a:ext cx="8520600" cy="41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" b="1"/>
              <a:t>Lowest Common Ancestor (LCA):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"/>
              <a:t>Se dă un arbore. Răspundeți cât mai eficient la întrebări de genul: </a:t>
            </a:r>
            <a:r>
              <a:rPr lang="ro" b="1"/>
              <a:t>Se dau două noduri într-un arbore. Găsiți cel mai apropiat strămoș comun. </a:t>
            </a:r>
            <a:r>
              <a:rPr lang="ro"/>
              <a:t>(</a:t>
            </a:r>
            <a:r>
              <a:rPr lang="ro" u="sng">
                <a:solidFill>
                  <a:schemeClr val="hlink"/>
                </a:solidFill>
                <a:hlinkClick r:id="rId3"/>
              </a:rPr>
              <a:t>https://www.infoarena.ro/problema/lca</a:t>
            </a:r>
            <a:r>
              <a:rPr lang="ro"/>
              <a:t>)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18288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"/>
              <a:t>4 9   → 2</a:t>
            </a:r>
            <a:endParaRPr/>
          </a:p>
          <a:p>
            <a:pPr marL="18288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"/>
              <a:t>4 11 → 1</a:t>
            </a:r>
            <a:endParaRPr/>
          </a:p>
          <a:p>
            <a:pPr marL="18288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"/>
              <a:t>7 6   → 2</a:t>
            </a:r>
            <a:endParaRPr/>
          </a:p>
          <a:p>
            <a:pPr marL="18288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"/>
              <a:t>8 9   → 2</a:t>
            </a:r>
            <a:endParaRPr/>
          </a:p>
          <a:p>
            <a:pPr marL="18288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"/>
              <a:t>8 4   → 4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9" name="Google Shape;32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1875" y="1998600"/>
            <a:ext cx="3541500" cy="29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2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Lowest Ancestor</a:t>
            </a:r>
            <a:endParaRPr/>
          </a:p>
        </p:txBody>
      </p:sp>
      <p:sp>
        <p:nvSpPr>
          <p:cNvPr id="335" name="Google Shape;335;p42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"/>
              <a:t>Se dă un arbore. Răspundeți cât mai eficient la întrebări de genul: </a:t>
            </a:r>
            <a:r>
              <a:rPr lang="ro" b="1"/>
              <a:t>Se dă un nod și un întreg k.</a:t>
            </a:r>
            <a:r>
              <a:rPr lang="ro"/>
              <a:t> </a:t>
            </a:r>
            <a:r>
              <a:rPr lang="ro" b="1"/>
              <a:t>Care este strămoșul de nivel k al nodului dat?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" sz="1500" u="sng">
                <a:solidFill>
                  <a:schemeClr val="hlink"/>
                </a:solidFill>
                <a:hlinkClick r:id="rId3"/>
              </a:rPr>
              <a:t>https://www.infoarena.ro/problema/stramosi</a:t>
            </a:r>
            <a:r>
              <a:rPr lang="ro" sz="2200"/>
              <a:t> </a:t>
            </a:r>
            <a:r>
              <a:rPr lang="ro" sz="1500"/>
              <a:t>(adăugată cu 1 punct la temă)</a:t>
            </a:r>
            <a:endParaRPr sz="15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/>
          </a:p>
          <a:p>
            <a:pPr marL="13716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" sz="1600"/>
              <a:t>2 1   </a:t>
            </a:r>
            <a:r>
              <a:rPr lang="ro" sz="1300"/>
              <a:t>→</a:t>
            </a:r>
            <a:r>
              <a:rPr lang="ro" sz="1600"/>
              <a:t>    1</a:t>
            </a:r>
            <a:endParaRPr sz="1600"/>
          </a:p>
          <a:p>
            <a:pPr marL="13716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" sz="1600"/>
              <a:t>9 1   </a:t>
            </a:r>
            <a:r>
              <a:rPr lang="ro" sz="1300"/>
              <a:t>→</a:t>
            </a:r>
            <a:r>
              <a:rPr lang="ro" sz="1600"/>
              <a:t>    6</a:t>
            </a:r>
            <a:endParaRPr sz="1600"/>
          </a:p>
          <a:p>
            <a:pPr marL="13716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" sz="1600"/>
              <a:t>9 2   -&gt;    2</a:t>
            </a:r>
            <a:endParaRPr sz="1600"/>
          </a:p>
          <a:p>
            <a:pPr marL="13716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" sz="1600"/>
              <a:t>9 3   -&gt;    1</a:t>
            </a:r>
            <a:endParaRPr sz="1600"/>
          </a:p>
          <a:p>
            <a:pPr marL="13716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" sz="1600"/>
              <a:t>6 4   </a:t>
            </a:r>
            <a:r>
              <a:rPr lang="ro" sz="1300"/>
              <a:t>→</a:t>
            </a:r>
            <a:r>
              <a:rPr lang="ro" sz="1600"/>
              <a:t>   -1</a:t>
            </a:r>
            <a:endParaRPr sz="1600"/>
          </a:p>
          <a:p>
            <a:pPr marL="13716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" sz="1600"/>
              <a:t>10 1 </a:t>
            </a:r>
            <a:r>
              <a:rPr lang="ro" sz="1300"/>
              <a:t>→</a:t>
            </a:r>
            <a:r>
              <a:rPr lang="ro" sz="1600"/>
              <a:t>    3</a:t>
            </a:r>
            <a:endParaRPr sz="1600"/>
          </a:p>
        </p:txBody>
      </p:sp>
      <p:pic>
        <p:nvPicPr>
          <p:cNvPr id="336" name="Google Shape;33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024750"/>
            <a:ext cx="3594175" cy="3025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3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Lowest Ancestor - soluții</a:t>
            </a:r>
            <a:endParaRPr/>
          </a:p>
        </p:txBody>
      </p:sp>
      <p:sp>
        <p:nvSpPr>
          <p:cNvPr id="342" name="Google Shape;342;p43"/>
          <p:cNvSpPr txBox="1">
            <a:spLocks noGrp="1"/>
          </p:cNvSpPr>
          <p:nvPr>
            <p:ph type="body" idx="1"/>
          </p:nvPr>
        </p:nvSpPr>
        <p:spPr>
          <a:xfrm>
            <a:off x="221375" y="693650"/>
            <a:ext cx="8642100" cy="42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" dirty="0"/>
              <a:t>Se dă un arbore. Răspundeți cât mai eficient la întrebări de genul: </a:t>
            </a:r>
            <a:r>
              <a:rPr lang="ro" b="1" dirty="0"/>
              <a:t>Se dă un nod și un întreg k.</a:t>
            </a:r>
            <a:r>
              <a:rPr lang="ro" dirty="0"/>
              <a:t> </a:t>
            </a:r>
            <a:r>
              <a:rPr lang="ro" b="1" dirty="0"/>
              <a:t>Care este strămoșul de nivel k al nodului dat?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" sz="2000" dirty="0"/>
              <a:t>2 1 </a:t>
            </a:r>
            <a:r>
              <a:rPr lang="ro" dirty="0"/>
              <a:t>→</a:t>
            </a:r>
            <a:r>
              <a:rPr lang="ro" sz="2000" dirty="0"/>
              <a:t> 1   	9 1 </a:t>
            </a:r>
            <a:r>
              <a:rPr lang="ro" dirty="0"/>
              <a:t>→</a:t>
            </a:r>
            <a:r>
              <a:rPr lang="ro" sz="2000" dirty="0"/>
              <a:t> 6</a:t>
            </a:r>
            <a:endParaRPr sz="2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" sz="1800" b="1" dirty="0"/>
              <a:t>Cum facem?</a:t>
            </a:r>
            <a:endParaRPr sz="1800" b="1" dirty="0"/>
          </a:p>
          <a:p>
            <a:pPr marL="285750" indent="-285750"/>
            <a:r>
              <a:rPr lang="ro" sz="1800" dirty="0"/>
              <a:t>Putem răspunde în O(h), parcurg</a:t>
            </a:r>
            <a:r>
              <a:rPr lang="ro-MD" sz="1800" dirty="0"/>
              <a:t>â</a:t>
            </a:r>
            <a:r>
              <a:rPr lang="ro" sz="1800" dirty="0"/>
              <a:t>nd din 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" sz="1800" dirty="0"/>
              <a:t>tată în tată la fiecare query.</a:t>
            </a:r>
            <a:endParaRPr sz="1800" dirty="0"/>
          </a:p>
          <a:p>
            <a:pPr marL="285750" indent="-285750"/>
            <a:r>
              <a:rPr lang="ro" sz="1800" dirty="0"/>
              <a:t>Putem răspunde în O(1),</a:t>
            </a:r>
            <a:br>
              <a:rPr lang="ro" sz="1800" dirty="0"/>
            </a:br>
            <a:r>
              <a:rPr lang="ro" sz="1800" dirty="0"/>
              <a:t>dacă pentru fiecare nod rețin 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" sz="1800" dirty="0">
                <a:latin typeface="Roboto Mono"/>
                <a:ea typeface="Roboto Mono"/>
                <a:cs typeface="Roboto Mono"/>
                <a:sym typeface="Roboto Mono"/>
              </a:rPr>
              <a:t>D[i][j] </a:t>
            </a:r>
            <a:r>
              <a:rPr lang="ro" sz="1800" dirty="0"/>
              <a:t>= strămoșul de nivel j a lui i   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" sz="1800" dirty="0">
                <a:latin typeface="Roboto Mono"/>
                <a:ea typeface="Roboto Mono"/>
                <a:cs typeface="Roboto Mono"/>
                <a:sym typeface="Roboto Mono"/>
              </a:rPr>
              <a:t>D[9] = {9, 6, 2, 1}</a:t>
            </a:r>
            <a:endParaRPr sz="18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43" name="Google Shape;34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350" y="1624175"/>
            <a:ext cx="3910125" cy="3291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4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Lowest Ancestor - soluții</a:t>
            </a:r>
            <a:endParaRPr/>
          </a:p>
        </p:txBody>
      </p:sp>
      <p:sp>
        <p:nvSpPr>
          <p:cNvPr id="349" name="Google Shape;349;p44"/>
          <p:cNvSpPr txBox="1">
            <a:spLocks noGrp="1"/>
          </p:cNvSpPr>
          <p:nvPr>
            <p:ph type="body" idx="1"/>
          </p:nvPr>
        </p:nvSpPr>
        <p:spPr>
          <a:xfrm>
            <a:off x="221375" y="788525"/>
            <a:ext cx="8642100" cy="43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"/>
              <a:t>Se dă un arbore. Răspundeți cât mai eficient la întrebări de genul: </a:t>
            </a:r>
            <a:r>
              <a:rPr lang="ro" b="1"/>
              <a:t>Se dă un nod și un întreg k.</a:t>
            </a:r>
            <a:r>
              <a:rPr lang="ro"/>
              <a:t> </a:t>
            </a:r>
            <a:r>
              <a:rPr lang="ro" b="1"/>
              <a:t>Care este strămoșul de nivel k al nodului dat?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" sz="2000"/>
              <a:t>2 1 </a:t>
            </a:r>
            <a:r>
              <a:rPr lang="ro"/>
              <a:t>→</a:t>
            </a:r>
            <a:r>
              <a:rPr lang="ro" sz="2000"/>
              <a:t> 1   	9 1 </a:t>
            </a:r>
            <a:r>
              <a:rPr lang="ro"/>
              <a:t>→</a:t>
            </a:r>
            <a:r>
              <a:rPr lang="ro" sz="2000"/>
              <a:t> 6</a:t>
            </a:r>
            <a:endParaRPr sz="2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" sz="1800">
                <a:latin typeface="Roboto Mono"/>
                <a:ea typeface="Roboto Mono"/>
                <a:cs typeface="Roboto Mono"/>
                <a:sym typeface="Roboto Mono"/>
              </a:rPr>
              <a:t>D[i][j] </a:t>
            </a:r>
            <a:r>
              <a:rPr lang="ro" sz="1800"/>
              <a:t>= strămoșul de nivel j a lui i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" sz="1800">
                <a:latin typeface="Roboto Mono"/>
                <a:ea typeface="Roboto Mono"/>
                <a:cs typeface="Roboto Mono"/>
                <a:sym typeface="Roboto Mono"/>
              </a:rPr>
              <a:t>D[9] = {9, 6, 2, 1}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" sz="1800"/>
              <a:t>Memorie și preprocesare O(n*h) și răspuns O(1).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</p:txBody>
      </p:sp>
      <p:pic>
        <p:nvPicPr>
          <p:cNvPr id="350" name="Google Shape;35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3571" y="1784196"/>
            <a:ext cx="3098054" cy="25707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Șmenul lui Batog</a:t>
            </a:r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" b="1"/>
              <a:t>Problemă.</a:t>
            </a:r>
            <a:r>
              <a:rPr lang="ro"/>
              <a:t> Se dă un vector cu n numere și operații de genul:</a:t>
            </a:r>
            <a:endParaRPr/>
          </a:p>
          <a:p>
            <a:pPr marL="450000" lvl="0" indent="-287950" algn="l" rtl="0">
              <a:spcBef>
                <a:spcPts val="600"/>
              </a:spcBef>
              <a:spcAft>
                <a:spcPts val="0"/>
              </a:spcAft>
              <a:buSzPts val="1700"/>
              <a:buChar char="○"/>
            </a:pPr>
            <a:r>
              <a:rPr lang="ro"/>
              <a:t>Adăugăm la poziția i valoarea x (x poate fi și negativ)</a:t>
            </a:r>
            <a:endParaRPr/>
          </a:p>
          <a:p>
            <a:pPr marL="450000" lvl="0" indent="-2879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ro"/>
              <a:t>Cerem minimul pe intervalul i, j (ex 3 6)</a:t>
            </a: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"/>
              <a:t>Împărțim vectorul în zone de L (?) și calculăm minimul pe fiecare zonă în parte.</a:t>
            </a:r>
            <a:endParaRPr/>
          </a:p>
        </p:txBody>
      </p:sp>
      <p:graphicFrame>
        <p:nvGraphicFramePr>
          <p:cNvPr id="110" name="Google Shape;110;p18"/>
          <p:cNvGraphicFramePr/>
          <p:nvPr/>
        </p:nvGraphicFramePr>
        <p:xfrm>
          <a:off x="952525" y="2353975"/>
          <a:ext cx="7238925" cy="1209795"/>
        </p:xfrm>
        <a:graphic>
          <a:graphicData uri="http://schemas.openxmlformats.org/drawingml/2006/table">
            <a:tbl>
              <a:tblPr>
                <a:noFill/>
                <a:tableStyleId>{6993952F-232E-453A-AD8A-A2BBDDB3F3CC}</a:tableStyleId>
              </a:tblPr>
              <a:tblGrid>
                <a:gridCol w="80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17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34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11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425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b="1"/>
                        <a:t>34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b="1"/>
                        <a:t>11</a:t>
                      </a:r>
                      <a:endParaRPr b="1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5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Lowest Ancestor - soluții</a:t>
            </a:r>
            <a:endParaRPr/>
          </a:p>
        </p:txBody>
      </p:sp>
      <p:sp>
        <p:nvSpPr>
          <p:cNvPr id="356" name="Google Shape;356;p45"/>
          <p:cNvSpPr txBox="1">
            <a:spLocks noGrp="1"/>
          </p:cNvSpPr>
          <p:nvPr>
            <p:ph type="body" idx="1"/>
          </p:nvPr>
        </p:nvSpPr>
        <p:spPr>
          <a:xfrm>
            <a:off x="221375" y="788525"/>
            <a:ext cx="8642100" cy="43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" dirty="0"/>
              <a:t>Se dă un arbore. Răspundeți cât mai eficient la întrebări de genul: </a:t>
            </a:r>
            <a:r>
              <a:rPr lang="ro" b="1" dirty="0"/>
              <a:t>Se dă un nod și un întreg k.</a:t>
            </a:r>
            <a:r>
              <a:rPr lang="ro" dirty="0"/>
              <a:t> </a:t>
            </a:r>
            <a:r>
              <a:rPr lang="ro" b="1" dirty="0"/>
              <a:t>Care este strămoșul de nivel k al nodului dat?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" sz="2000" dirty="0"/>
              <a:t>Sau pot folosi sqrt decomposition: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" sz="1800" dirty="0"/>
              <a:t>Țin tatăl de ordin radical din n,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" sz="1800" dirty="0"/>
              <a:t>dacă radical din n este 100, iar eu țin din 100 în 100: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" sz="1800" dirty="0"/>
              <a:t>Tatăl 300 este </a:t>
            </a:r>
            <a:r>
              <a:rPr lang="ro" sz="1600" dirty="0">
                <a:latin typeface="Roboto Mono"/>
                <a:ea typeface="Roboto Mono"/>
                <a:cs typeface="Roboto Mono"/>
                <a:sym typeface="Roboto Mono"/>
              </a:rPr>
              <a:t>tata100[tata100[tata100[x]]];</a:t>
            </a:r>
            <a:endParaRPr sz="2000" dirty="0"/>
          </a:p>
        </p:txBody>
      </p:sp>
      <p:pic>
        <p:nvPicPr>
          <p:cNvPr id="357" name="Google Shape;35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0861" y="1922100"/>
            <a:ext cx="2986300" cy="2513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6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Lowest Ancestor - soluții</a:t>
            </a:r>
            <a:endParaRPr/>
          </a:p>
        </p:txBody>
      </p:sp>
      <p:sp>
        <p:nvSpPr>
          <p:cNvPr id="363" name="Google Shape;363;p46"/>
          <p:cNvSpPr txBox="1">
            <a:spLocks noGrp="1"/>
          </p:cNvSpPr>
          <p:nvPr>
            <p:ph type="body" idx="1"/>
          </p:nvPr>
        </p:nvSpPr>
        <p:spPr>
          <a:xfrm>
            <a:off x="221375" y="788525"/>
            <a:ext cx="8642100" cy="415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" dirty="0"/>
              <a:t>Se dă un arbore. Răspundeți cât mai eficient la întrebări de genul: </a:t>
            </a:r>
            <a:r>
              <a:rPr lang="ro" b="1" dirty="0"/>
              <a:t>Se dă un nod și un întreg k.</a:t>
            </a:r>
            <a:r>
              <a:rPr lang="ro" dirty="0"/>
              <a:t> </a:t>
            </a:r>
            <a:r>
              <a:rPr lang="ro" b="1" dirty="0"/>
              <a:t>Care este strămoșul de nivel k al nodului dat?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" sz="2000" dirty="0"/>
              <a:t>2 1 </a:t>
            </a:r>
            <a:r>
              <a:rPr lang="ro" dirty="0"/>
              <a:t>→</a:t>
            </a:r>
            <a:r>
              <a:rPr lang="ro" sz="2000" dirty="0"/>
              <a:t> 1   	9 1 </a:t>
            </a:r>
            <a:r>
              <a:rPr lang="ro" dirty="0"/>
              <a:t>→</a:t>
            </a:r>
            <a:r>
              <a:rPr lang="ro" sz="2000" dirty="0"/>
              <a:t> 6</a:t>
            </a:r>
            <a:endParaRPr sz="2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" sz="1800" dirty="0"/>
              <a:t>Țin tatăl de ordin radical din n,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" sz="1800" dirty="0"/>
              <a:t>dacă radical din n este 100, iar eu țin din 100 în 100:</a:t>
            </a:r>
            <a:endParaRPr sz="2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" sz="1800" dirty="0"/>
              <a:t>Tatăl 301 este </a:t>
            </a:r>
            <a:br>
              <a:rPr lang="ro" sz="2000" dirty="0"/>
            </a:br>
            <a:r>
              <a:rPr lang="ro" sz="2000" dirty="0"/>
              <a:t>	</a:t>
            </a:r>
            <a:r>
              <a:rPr lang="ro" sz="1600" dirty="0">
                <a:latin typeface="Roboto Mono"/>
                <a:ea typeface="Roboto Mono"/>
                <a:cs typeface="Roboto Mono"/>
                <a:sym typeface="Roboto Mono"/>
              </a:rPr>
              <a:t>tata[tata100[tata100[tata100[x]]]];</a:t>
            </a:r>
            <a:endParaRPr sz="16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" sz="1800" dirty="0"/>
              <a:t>Soluție cu </a:t>
            </a:r>
            <a:r>
              <a:rPr lang="ro" sz="1800" b="1" dirty="0"/>
              <a:t>O(n) </a:t>
            </a:r>
            <a:r>
              <a:rPr lang="ro" sz="1800" dirty="0"/>
              <a:t>memorie suplimentară,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" sz="1800" b="1" dirty="0"/>
              <a:t>O(1)</a:t>
            </a:r>
            <a:r>
              <a:rPr lang="ro" sz="1800" dirty="0"/>
              <a:t> pe nod și </a:t>
            </a:r>
            <a:r>
              <a:rPr lang="ro" sz="1800" b="1" dirty="0"/>
              <a:t>O(sqrt(n)) </a:t>
            </a:r>
            <a:r>
              <a:rPr lang="ro" sz="1800" dirty="0"/>
              <a:t>pe query.</a:t>
            </a:r>
            <a:endParaRPr sz="1800" dirty="0"/>
          </a:p>
        </p:txBody>
      </p:sp>
      <p:pic>
        <p:nvPicPr>
          <p:cNvPr id="364" name="Google Shape;36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0599" y="1951837"/>
            <a:ext cx="2986300" cy="2513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7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Lowest Ancestor - soluții</a:t>
            </a:r>
            <a:endParaRPr/>
          </a:p>
        </p:txBody>
      </p:sp>
      <p:sp>
        <p:nvSpPr>
          <p:cNvPr id="370" name="Google Shape;370;p47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" dirty="0"/>
              <a:t>Se dă un arbore. Răspundeți cât mai eficient la întrebări de genul: </a:t>
            </a:r>
            <a:r>
              <a:rPr lang="ro" b="1" dirty="0"/>
              <a:t>Se dă un nod și un întreg k.</a:t>
            </a:r>
            <a:r>
              <a:rPr lang="ro" dirty="0"/>
              <a:t> </a:t>
            </a:r>
            <a:r>
              <a:rPr lang="ro" b="1" dirty="0"/>
              <a:t>Care este strămoșul de nivel k al nodului dat?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" sz="2000" dirty="0"/>
              <a:t>2 1 </a:t>
            </a:r>
            <a:r>
              <a:rPr lang="ro" dirty="0"/>
              <a:t>→</a:t>
            </a:r>
            <a:r>
              <a:rPr lang="ro" sz="2000" dirty="0"/>
              <a:t> 1   	9 1 </a:t>
            </a:r>
            <a:r>
              <a:rPr lang="ro" dirty="0"/>
              <a:t>→</a:t>
            </a:r>
            <a:r>
              <a:rPr lang="ro" sz="2000" dirty="0"/>
              <a:t> 6</a:t>
            </a:r>
            <a:endParaRPr sz="2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Cum facem ?</a:t>
            </a:r>
            <a:endParaRPr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ro" sz="1800" dirty="0"/>
              <a:t>O(n) query, O(1) memorie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o" sz="1800" dirty="0"/>
              <a:t>O(sqrt n) query și O(n) memorie (Batog)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o" sz="1800" b="1" dirty="0"/>
              <a:t>O(log n) query și O(n log n) memorie</a:t>
            </a:r>
            <a:endParaRPr sz="18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dirty="0"/>
          </a:p>
        </p:txBody>
      </p:sp>
      <p:pic>
        <p:nvPicPr>
          <p:cNvPr id="371" name="Google Shape;37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3923" y="1923223"/>
            <a:ext cx="3143300" cy="2645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8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Lowest Ancestor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000" b="1">
                <a:solidFill>
                  <a:schemeClr val="dk2"/>
                </a:solidFill>
              </a:rPr>
              <a:t>O(log n) query și O(n log n) memorie</a:t>
            </a:r>
            <a:endParaRPr/>
          </a:p>
        </p:txBody>
      </p:sp>
      <p:sp>
        <p:nvSpPr>
          <p:cNvPr id="377" name="Google Shape;377;p48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" dirty="0"/>
              <a:t>Pentru fiecare nod, țin tații de înălțime 1, 2, 4, 8, 16…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" dirty="0"/>
              <a:t>Pentru 7 → 4, 2, -1, -1 ….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" dirty="0"/>
              <a:t>Pentru 6 → 2, 1, -1, -1 ….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" dirty="0"/>
              <a:t>Cum calculăm vectorul de tați?</a:t>
            </a:r>
            <a:endParaRPr dirty="0"/>
          </a:p>
          <a:p>
            <a:pPr marL="0" lvl="0" indent="0">
              <a:buNone/>
            </a:pPr>
            <a:r>
              <a:rPr lang="nn-NO" sz="1600" dirty="0">
                <a:latin typeface="Roboto Mono"/>
                <a:ea typeface="Roboto Mono"/>
                <a:cs typeface="Roboto Mono"/>
                <a:sym typeface="Roboto Mono"/>
              </a:rPr>
              <a:t>for (int i = 1; i &lt; log n; ++i) {</a:t>
            </a:r>
          </a:p>
          <a:p>
            <a:pPr marL="0" lvl="0" indent="0">
              <a:buNone/>
            </a:pPr>
            <a:r>
              <a:rPr lang="nn-NO" sz="1600" dirty="0">
                <a:latin typeface="Roboto Mono"/>
                <a:ea typeface="Roboto Mono"/>
                <a:cs typeface="Roboto Mono"/>
                <a:sym typeface="Roboto Mono"/>
              </a:rPr>
              <a:t>  for (int j = 1; j &lt; n; ++j)</a:t>
            </a:r>
          </a:p>
          <a:p>
            <a:pPr marL="0" lvl="0" indent="0">
              <a:buNone/>
            </a:pPr>
            <a:r>
              <a:rPr lang="nn-NO" sz="1600" dirty="0">
                <a:latin typeface="Roboto Mono"/>
                <a:ea typeface="Roboto Mono"/>
                <a:cs typeface="Roboto Mono"/>
                <a:sym typeface="Roboto Mono"/>
              </a:rPr>
              <a:t>     tata[j][i] = tata[tata[j][i-1]][i-1];</a:t>
            </a:r>
          </a:p>
          <a:p>
            <a:pPr marL="0" lvl="0" indent="0">
              <a:buNone/>
            </a:pPr>
            <a:r>
              <a:rPr lang="nn-NO" sz="1600" dirty="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lang="nn-NO" sz="2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dirty="0"/>
          </a:p>
        </p:txBody>
      </p:sp>
      <p:pic>
        <p:nvPicPr>
          <p:cNvPr id="378" name="Google Shape;37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5172" y="1150072"/>
            <a:ext cx="3143300" cy="2645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0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Lowest Ancestor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000" b="1">
                <a:solidFill>
                  <a:schemeClr val="dk2"/>
                </a:solidFill>
              </a:rPr>
              <a:t>O(log n) query și O(n log n) memorie</a:t>
            </a:r>
            <a:endParaRPr/>
          </a:p>
        </p:txBody>
      </p:sp>
      <p:pic>
        <p:nvPicPr>
          <p:cNvPr id="391" name="Google Shape;39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581" y="1863750"/>
            <a:ext cx="3143300" cy="2645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92" name="Google Shape;392;p50"/>
          <p:cNvSpPr txBox="1">
            <a:spLocks noGrp="1"/>
          </p:cNvSpPr>
          <p:nvPr>
            <p:ph type="body" idx="1"/>
          </p:nvPr>
        </p:nvSpPr>
        <p:spPr>
          <a:xfrm>
            <a:off x="250950" y="795961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" dirty="0"/>
              <a:t>Pentru fiecare nod, țin tații de înălțime 1, 2, 4, 8, 16…</a:t>
            </a:r>
          </a:p>
          <a:p>
            <a:pPr marL="0" lvl="0" indent="0">
              <a:buNone/>
            </a:pPr>
            <a:r>
              <a:rPr lang="en-US" dirty="0" err="1"/>
              <a:t>Pentru</a:t>
            </a:r>
            <a:r>
              <a:rPr lang="en-US" dirty="0"/>
              <a:t> 7 → 4, 2, -1, -1 ….</a:t>
            </a:r>
          </a:p>
          <a:p>
            <a:pPr marL="0" lvl="0" indent="0">
              <a:buNone/>
            </a:pPr>
            <a:r>
              <a:rPr lang="en-US" dirty="0" err="1"/>
              <a:t>Pentru</a:t>
            </a:r>
            <a:r>
              <a:rPr lang="en-US" dirty="0"/>
              <a:t> 6 → 2, 1, -1, -1 ….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Cum </a:t>
            </a:r>
            <a:r>
              <a:rPr lang="en-US" dirty="0" err="1"/>
              <a:t>calculăm</a:t>
            </a:r>
            <a:r>
              <a:rPr lang="en-US" dirty="0"/>
              <a:t> al k-lea </a:t>
            </a:r>
            <a:r>
              <a:rPr lang="en-US" dirty="0" err="1"/>
              <a:t>strămoș</a:t>
            </a:r>
            <a:r>
              <a:rPr lang="en-US" dirty="0"/>
              <a:t>?</a:t>
            </a:r>
          </a:p>
          <a:p>
            <a:pPr lvl="0"/>
            <a:r>
              <a:rPr lang="en-US" dirty="0"/>
              <a:t>Similar cu </a:t>
            </a:r>
            <a:r>
              <a:rPr lang="en-US" dirty="0" err="1"/>
              <a:t>căutarea</a:t>
            </a:r>
            <a:r>
              <a:rPr lang="en-US" dirty="0"/>
              <a:t> </a:t>
            </a:r>
            <a:r>
              <a:rPr lang="en-US" dirty="0" err="1"/>
              <a:t>binară</a:t>
            </a:r>
            <a:r>
              <a:rPr lang="en-US" dirty="0"/>
              <a:t> </a:t>
            </a:r>
            <a:r>
              <a:rPr lang="en-US" dirty="0" err="1"/>
              <a:t>discutată</a:t>
            </a:r>
            <a:r>
              <a:rPr lang="en-US" dirty="0"/>
              <a:t> la curs</a:t>
            </a:r>
          </a:p>
          <a:p>
            <a:pPr lvl="0">
              <a:spcBef>
                <a:spcPts val="0"/>
              </a:spcBef>
            </a:pPr>
            <a:r>
              <a:rPr lang="en-US" dirty="0" err="1"/>
              <a:t>Sărim</a:t>
            </a:r>
            <a:r>
              <a:rPr lang="en-US" dirty="0"/>
              <a:t> cu </a:t>
            </a:r>
            <a:r>
              <a:rPr lang="en-US" dirty="0" err="1"/>
              <a:t>puterea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2 </a:t>
            </a:r>
            <a:r>
              <a:rPr lang="en-US" dirty="0" err="1"/>
              <a:t>cea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mare </a:t>
            </a:r>
          </a:p>
          <a:p>
            <a:pPr marL="0" lvl="0" indent="0">
              <a:buNone/>
            </a:pPr>
            <a:r>
              <a:rPr lang="en-US" dirty="0"/>
              <a:t>7 3 → 7 </a:t>
            </a:r>
            <a:r>
              <a:rPr lang="en-US" dirty="0" err="1"/>
              <a:t>sărim</a:t>
            </a:r>
            <a:r>
              <a:rPr lang="en-US" dirty="0"/>
              <a:t> 2 </a:t>
            </a:r>
            <a:r>
              <a:rPr lang="en-US" dirty="0" err="1"/>
              <a:t>pași</a:t>
            </a:r>
            <a:r>
              <a:rPr lang="en-US" dirty="0"/>
              <a:t> </a:t>
            </a:r>
            <a:r>
              <a:rPr lang="en-US" dirty="0" err="1"/>
              <a:t>până</a:t>
            </a:r>
            <a:r>
              <a:rPr lang="en-US" dirty="0"/>
              <a:t> la 2</a:t>
            </a:r>
          </a:p>
          <a:p>
            <a:pPr marL="0" lvl="0" indent="0">
              <a:buNone/>
            </a:pPr>
            <a:r>
              <a:rPr lang="en-US" dirty="0" err="1"/>
              <a:t>Apoi</a:t>
            </a:r>
            <a:r>
              <a:rPr lang="en-US" dirty="0"/>
              <a:t> 2 1 → </a:t>
            </a:r>
            <a:r>
              <a:rPr lang="en-US" dirty="0" err="1"/>
              <a:t>sărim</a:t>
            </a:r>
            <a:r>
              <a:rPr lang="en-US" dirty="0"/>
              <a:t> 1 pas → 1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1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Lowest Ancestor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000" b="1">
                <a:solidFill>
                  <a:schemeClr val="dk2"/>
                </a:solidFill>
              </a:rPr>
              <a:t>O(log n) query și O(n log n) memorie</a:t>
            </a:r>
            <a:endParaRPr/>
          </a:p>
        </p:txBody>
      </p:sp>
      <p:pic>
        <p:nvPicPr>
          <p:cNvPr id="398" name="Google Shape;39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3923" y="1923223"/>
            <a:ext cx="3143300" cy="2645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99" name="Google Shape;399;p51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"/>
              <a:t>Pentru fiecare nod, țin tații de înălțime 1, 2, 4, 8, 16…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"/>
              <a:t>Pentru 7 → 4, 2, -1, -1 ….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"/>
              <a:t>Pentru 6 → 2, 1, -1, -1 ….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"/>
              <a:t>Cum calculăm al k-lea strămoș?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"/>
              <a:t>tata(x, 14) = tata(tata8[x], 6) = tata(tata4[tata8[x]],2)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"/>
              <a:t>= tata2[tata4[tata8[x]]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2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Lowest Ancestor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000" b="1">
                <a:solidFill>
                  <a:schemeClr val="dk2"/>
                </a:solidFill>
              </a:rPr>
              <a:t>O(log n) query și O(n log n) memorie</a:t>
            </a:r>
            <a:endParaRPr/>
          </a:p>
        </p:txBody>
      </p:sp>
      <p:sp>
        <p:nvSpPr>
          <p:cNvPr id="405" name="Google Shape;405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" b="1" dirty="0"/>
              <a:t>Complexitate ?</a:t>
            </a:r>
          </a:p>
          <a:p>
            <a:pPr lvl="0"/>
            <a:r>
              <a:rPr lang="pt-BR" dirty="0"/>
              <a:t>O(n log n) preprocesoare</a:t>
            </a:r>
          </a:p>
          <a:p>
            <a:pPr lvl="0">
              <a:spcBef>
                <a:spcPts val="0"/>
              </a:spcBef>
            </a:pPr>
            <a:r>
              <a:rPr lang="pt-BR" dirty="0"/>
              <a:t>O(n log n) memorie suplimentară</a:t>
            </a:r>
          </a:p>
          <a:p>
            <a:pPr lvl="0">
              <a:spcBef>
                <a:spcPts val="0"/>
              </a:spcBef>
            </a:pPr>
            <a:r>
              <a:rPr lang="pt-BR" dirty="0"/>
              <a:t>O(log n) pe query </a:t>
            </a:r>
          </a:p>
          <a:p>
            <a:pPr lvl="0">
              <a:spcBef>
                <a:spcPts val="0"/>
              </a:spcBef>
            </a:pPr>
            <a:r>
              <a:rPr lang="pt-BR" dirty="0"/>
              <a:t>Se poate obține O(n) memorie suplimentară</a:t>
            </a:r>
          </a:p>
          <a:p>
            <a:pPr lvl="1"/>
            <a:r>
              <a:rPr lang="pt-BR" dirty="0"/>
              <a:t>(vezi cursul de la </a:t>
            </a:r>
            <a:r>
              <a:rPr lang="pt-BR" u="sng" dirty="0">
                <a:solidFill>
                  <a:schemeClr val="hlink"/>
                </a:solidFill>
                <a:hlinkClick r:id="rId3"/>
              </a:rPr>
              <a:t>MIT</a:t>
            </a:r>
            <a:r>
              <a:rPr lang="pt-BR" dirty="0"/>
              <a:t>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dirty="0"/>
          </a:p>
        </p:txBody>
      </p:sp>
      <p:pic>
        <p:nvPicPr>
          <p:cNvPr id="406" name="Google Shape;406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9297" y="1457093"/>
            <a:ext cx="3531220" cy="2691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4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" dirty="0"/>
              <a:t>Range Minimum Query Soluții</a:t>
            </a:r>
            <a:endParaRPr dirty="0"/>
          </a:p>
        </p:txBody>
      </p:sp>
      <p:sp>
        <p:nvSpPr>
          <p:cNvPr id="419" name="Google Shape;419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" sz="1600" b="1" dirty="0"/>
              <a:t>Range Minimum Query (RMQ): </a:t>
            </a:r>
            <a:endParaRPr sz="16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" sz="1600" dirty="0"/>
              <a:t>Se dă un vector. Răspundeți cât mai eficient la întrebări de genul: </a:t>
            </a:r>
            <a:r>
              <a:rPr lang="ro" sz="1600" b="1" dirty="0"/>
              <a:t>Care este cel mai mic element din intervalul i,j?</a:t>
            </a:r>
            <a:endParaRPr sz="16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" sz="1600" dirty="0"/>
              <a:t>Soluții ?</a:t>
            </a:r>
            <a:endParaRPr sz="1600" dirty="0"/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○"/>
            </a:pPr>
            <a:r>
              <a:rPr lang="ro" sz="1600" dirty="0"/>
              <a:t>O(n) pe query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ro" sz="1600" dirty="0"/>
              <a:t>Șmenul lui Batog - O(sqrt (n)) pe query 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ro" sz="1600" b="1" dirty="0"/>
              <a:t>Ținem pentru fiecare element puterile lui 2 și răspundem similar LA în log n.</a:t>
            </a:r>
            <a:endParaRPr sz="1500" dirty="0"/>
          </a:p>
        </p:txBody>
      </p:sp>
      <p:graphicFrame>
        <p:nvGraphicFramePr>
          <p:cNvPr id="420" name="Google Shape;420;p54"/>
          <p:cNvGraphicFramePr/>
          <p:nvPr/>
        </p:nvGraphicFramePr>
        <p:xfrm>
          <a:off x="952500" y="2315475"/>
          <a:ext cx="7239000" cy="792420"/>
        </p:xfrm>
        <a:graphic>
          <a:graphicData uri="http://schemas.openxmlformats.org/drawingml/2006/table">
            <a:tbl>
              <a:tblPr>
                <a:noFill/>
                <a:tableStyleId>{6993952F-232E-453A-AD8A-A2BBDDB3F3CC}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11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5"/>
          <p:cNvSpPr txBox="1">
            <a:spLocks noGrp="1"/>
          </p:cNvSpPr>
          <p:nvPr>
            <p:ph type="title"/>
          </p:nvPr>
        </p:nvSpPr>
        <p:spPr>
          <a:xfrm>
            <a:off x="952450" y="158057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/>
              <a:t>Range Minimum Query Soluții</a:t>
            </a:r>
            <a:endParaRPr dirty="0"/>
          </a:p>
        </p:txBody>
      </p:sp>
      <p:sp>
        <p:nvSpPr>
          <p:cNvPr id="426" name="Google Shape;426;p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41300" algn="l" rtl="0">
              <a:spcBef>
                <a:spcPts val="600"/>
              </a:spcBef>
              <a:spcAft>
                <a:spcPts val="0"/>
              </a:spcAft>
              <a:buSzPts val="1400"/>
              <a:buChar char="○"/>
            </a:pPr>
            <a:r>
              <a:rPr lang="ro" sz="1600" b="1" dirty="0"/>
              <a:t>Ținem pentru fiecare element puterile lui 2 și răspundem similar LA în log n.</a:t>
            </a:r>
            <a:endParaRPr sz="16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3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300" dirty="0"/>
          </a:p>
        </p:txBody>
      </p:sp>
      <p:graphicFrame>
        <p:nvGraphicFramePr>
          <p:cNvPr id="427" name="Google Shape;427;p55"/>
          <p:cNvGraphicFramePr/>
          <p:nvPr/>
        </p:nvGraphicFramePr>
        <p:xfrm>
          <a:off x="952450" y="1765575"/>
          <a:ext cx="7239100" cy="1981050"/>
        </p:xfrm>
        <a:graphic>
          <a:graphicData uri="http://schemas.openxmlformats.org/drawingml/2006/table">
            <a:tbl>
              <a:tblPr>
                <a:noFill/>
                <a:tableStyleId>{6993952F-232E-453A-AD8A-A2BBDDB3F3CC}</a:tableStyleId>
              </a:tblPr>
              <a:tblGrid>
                <a:gridCol w="65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8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8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8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8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8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8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81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solidFill>
                            <a:srgbClr val="FFFFFF"/>
                          </a:solidFill>
                        </a:rPr>
                        <a:t>min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solidFill>
                            <a:srgbClr val="FFFFFF"/>
                          </a:solidFill>
                        </a:rPr>
                        <a:t>min2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11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solidFill>
                            <a:srgbClr val="FFFFFF"/>
                          </a:solidFill>
                        </a:rPr>
                        <a:t>min4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11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solidFill>
                            <a:srgbClr val="FFFFFF"/>
                          </a:solidFill>
                        </a:rPr>
                        <a:t>min8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11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6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Range Minimum Query Soluții</a:t>
            </a:r>
            <a:endParaRPr/>
          </a:p>
        </p:txBody>
      </p:sp>
      <p:sp>
        <p:nvSpPr>
          <p:cNvPr id="433" name="Google Shape;433;p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41300" algn="l" rtl="0">
              <a:spcBef>
                <a:spcPts val="600"/>
              </a:spcBef>
              <a:spcAft>
                <a:spcPts val="0"/>
              </a:spcAft>
              <a:buSzPts val="1400"/>
              <a:buChar char="○"/>
            </a:pPr>
            <a:r>
              <a:rPr lang="ro" sz="1600" b="1"/>
              <a:t>Ținem pentru fiecare element puterile lui 2 și răspundem similar LA în log n.</a:t>
            </a:r>
            <a:endParaRPr sz="14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b="1"/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○"/>
            </a:pPr>
            <a:r>
              <a:rPr lang="ro" sz="1600"/>
              <a:t>Query în </a:t>
            </a:r>
            <a:r>
              <a:rPr lang="ro" sz="1600" b="1"/>
              <a:t>log(n)</a:t>
            </a:r>
            <a:endParaRPr sz="1600" b="1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□"/>
            </a:pPr>
            <a:r>
              <a:rPr lang="ro" sz="1600"/>
              <a:t>1 6    min4(1) 1-4 + min2(5) 5-6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□"/>
            </a:pPr>
            <a:r>
              <a:rPr lang="ro" sz="1600"/>
              <a:t>2 9    min8(2)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□"/>
            </a:pPr>
            <a:r>
              <a:rPr lang="ro" sz="1600"/>
              <a:t>3 6    min4(3)   -&gt;alte exemple si aici</a:t>
            </a:r>
            <a:endParaRPr sz="1600"/>
          </a:p>
        </p:txBody>
      </p:sp>
      <p:graphicFrame>
        <p:nvGraphicFramePr>
          <p:cNvPr id="434" name="Google Shape;434;p56"/>
          <p:cNvGraphicFramePr/>
          <p:nvPr/>
        </p:nvGraphicFramePr>
        <p:xfrm>
          <a:off x="952450" y="1765575"/>
          <a:ext cx="7239100" cy="1981050"/>
        </p:xfrm>
        <a:graphic>
          <a:graphicData uri="http://schemas.openxmlformats.org/drawingml/2006/table">
            <a:tbl>
              <a:tblPr>
                <a:noFill/>
                <a:tableStyleId>{6993952F-232E-453A-AD8A-A2BBDDB3F3CC}</a:tableStyleId>
              </a:tblPr>
              <a:tblGrid>
                <a:gridCol w="65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8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8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8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8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8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8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81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dirty="0">
                          <a:solidFill>
                            <a:srgbClr val="FFFFFF"/>
                          </a:solidFill>
                        </a:rPr>
                        <a:t>0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solidFill>
                            <a:srgbClr val="FFFFFF"/>
                          </a:solidFill>
                        </a:rPr>
                        <a:t>min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11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solidFill>
                            <a:srgbClr val="FFFFFF"/>
                          </a:solidFill>
                        </a:rPr>
                        <a:t>min2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11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solidFill>
                            <a:srgbClr val="FFFFFF"/>
                          </a:solidFill>
                        </a:rPr>
                        <a:t>min4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dirty="0"/>
                        <a:t>2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dirty="0"/>
                        <a:t>2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dirty="0"/>
                        <a:t>2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dirty="0"/>
                        <a:t>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dirty="0"/>
                        <a:t>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11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solidFill>
                            <a:srgbClr val="FFFFFF"/>
                          </a:solidFill>
                        </a:rPr>
                        <a:t>min8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dirty="0"/>
                        <a:t>11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" b="1"/>
              <a:t>Problemă.</a:t>
            </a:r>
            <a:r>
              <a:rPr lang="ro"/>
              <a:t> Se dă un vector cu n numere și operații de genul:</a:t>
            </a:r>
            <a:endParaRPr/>
          </a:p>
          <a:p>
            <a:pPr marL="450000" lvl="0" indent="-287950" algn="l" rtl="0">
              <a:spcBef>
                <a:spcPts val="600"/>
              </a:spcBef>
              <a:spcAft>
                <a:spcPts val="0"/>
              </a:spcAft>
              <a:buSzPts val="1700"/>
              <a:buChar char="○"/>
            </a:pPr>
            <a:r>
              <a:rPr lang="ro"/>
              <a:t>Adăugăm la poziția i valoarea x (x poate fi și negativ)</a:t>
            </a:r>
            <a:endParaRPr/>
          </a:p>
          <a:p>
            <a:pPr marL="1143000" lvl="2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ro"/>
              <a:t>Pentru că, dacă facem maximul mai mic, trebuie să găsim noul maxim </a:t>
            </a:r>
            <a:r>
              <a:rPr lang="ro" b="1"/>
              <a:t>O(sqrt(n))</a:t>
            </a:r>
            <a:endParaRPr b="1"/>
          </a:p>
          <a:p>
            <a:pPr marL="450000" lvl="0" indent="-2879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ro"/>
              <a:t>Cerem maximul pe intervalul i, j (ex 3 6)</a:t>
            </a: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"/>
              <a:t>Cum răspundem la 0, 8? Dar la 0, 4? Dar la 1, 7 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"/>
              <a:t>Care este complexitatea ?  </a:t>
            </a:r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Șmenul lui Batog</a:t>
            </a:r>
            <a:endParaRPr/>
          </a:p>
        </p:txBody>
      </p:sp>
      <p:graphicFrame>
        <p:nvGraphicFramePr>
          <p:cNvPr id="117" name="Google Shape;117;p19"/>
          <p:cNvGraphicFramePr/>
          <p:nvPr/>
        </p:nvGraphicFramePr>
        <p:xfrm>
          <a:off x="952525" y="2660875"/>
          <a:ext cx="7238925" cy="1209795"/>
        </p:xfrm>
        <a:graphic>
          <a:graphicData uri="http://schemas.openxmlformats.org/drawingml/2006/table">
            <a:tbl>
              <a:tblPr>
                <a:noFill/>
                <a:tableStyleId>{6993952F-232E-453A-AD8A-A2BBDDB3F3CC}</a:tableStyleId>
              </a:tblPr>
              <a:tblGrid>
                <a:gridCol w="80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17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b="1"/>
                        <a:t>1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b="1"/>
                        <a:t>2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b="1"/>
                        <a:t>6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b="1"/>
                        <a:t>7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b="1"/>
                        <a:t>9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b="1"/>
                        <a:t>2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b="1"/>
                        <a:t>6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b="1"/>
                        <a:t>11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425"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                  9 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b="1"/>
                        <a:t>                   7</a:t>
                      </a:r>
                      <a:endParaRPr b="1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b="1"/>
                        <a:t>                 </a:t>
                      </a:r>
                      <a:r>
                        <a:rPr lang="ro"/>
                        <a:t>11</a:t>
                      </a:r>
                      <a:r>
                        <a:rPr lang="ro" b="1"/>
                        <a:t> </a:t>
                      </a:r>
                      <a:endParaRPr b="1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5"/>
          <p:cNvSpPr txBox="1">
            <a:spLocks noGrp="1"/>
          </p:cNvSpPr>
          <p:nvPr>
            <p:ph type="title"/>
          </p:nvPr>
        </p:nvSpPr>
        <p:spPr>
          <a:xfrm>
            <a:off x="952450" y="158057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/>
              <a:t>Range Minimum Query</a:t>
            </a:r>
            <a:br>
              <a:rPr lang="ro" dirty="0"/>
            </a:br>
            <a:r>
              <a:rPr lang="ro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Exemplul 2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6" name="Google Shape;426;p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41300" algn="l" rtl="0">
              <a:spcBef>
                <a:spcPts val="600"/>
              </a:spcBef>
              <a:spcAft>
                <a:spcPts val="0"/>
              </a:spcAft>
              <a:buSzPts val="1400"/>
              <a:buChar char="○"/>
            </a:pPr>
            <a:r>
              <a:rPr lang="ro" sz="1600" b="1" dirty="0"/>
              <a:t>Ținem pentru fiecare element puterile lui 2 și răspundem similar LA în log n.</a:t>
            </a:r>
            <a:endParaRPr sz="16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3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300" dirty="0"/>
          </a:p>
        </p:txBody>
      </p:sp>
      <p:graphicFrame>
        <p:nvGraphicFramePr>
          <p:cNvPr id="3" name="Google Shape;434;p56">
            <a:extLst>
              <a:ext uri="{FF2B5EF4-FFF2-40B4-BE49-F238E27FC236}">
                <a16:creationId xmlns:a16="http://schemas.microsoft.com/office/drawing/2014/main" id="{38E2AE46-7F25-12EA-386D-57AD207543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4706225"/>
              </p:ext>
            </p:extLst>
          </p:nvPr>
        </p:nvGraphicFramePr>
        <p:xfrm>
          <a:off x="852089" y="1903106"/>
          <a:ext cx="7239100" cy="1981050"/>
        </p:xfrm>
        <a:graphic>
          <a:graphicData uri="http://schemas.openxmlformats.org/drawingml/2006/table">
            <a:tbl>
              <a:tblPr>
                <a:noFill/>
                <a:tableStyleId>{6993952F-232E-453A-AD8A-A2BBDDB3F3CC}</a:tableStyleId>
              </a:tblPr>
              <a:tblGrid>
                <a:gridCol w="65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8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8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8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8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8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8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81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dirty="0">
                          <a:solidFill>
                            <a:srgbClr val="FFFFFF"/>
                          </a:solidFill>
                        </a:rPr>
                        <a:t>0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solidFill>
                            <a:srgbClr val="FFFFFF"/>
                          </a:solidFill>
                        </a:rPr>
                        <a:t>min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dirty="0"/>
                        <a:t>10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dirty="0"/>
                        <a:t>11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dirty="0"/>
                        <a:t>13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dirty="0"/>
                        <a:t>7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dirty="0"/>
                        <a:t>1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dirty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dirty="0">
                          <a:solidFill>
                            <a:srgbClr val="FFFFFF"/>
                          </a:solidFill>
                        </a:rPr>
                        <a:t>min2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dirty="0"/>
                        <a:t>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dirty="0"/>
                        <a:t>2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dirty="0"/>
                        <a:t>2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dirty="0"/>
                        <a:t>5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dirty="0"/>
                        <a:t>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dirty="0"/>
                        <a:t>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dirty="0"/>
                        <a:t>7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dirty="0"/>
                        <a:t>1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dirty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dirty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solidFill>
                            <a:srgbClr val="FFFFFF"/>
                          </a:solidFill>
                        </a:rPr>
                        <a:t>min4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dirty="0"/>
                        <a:t>2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dirty="0"/>
                        <a:t>2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dirty="0"/>
                        <a:t>2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dirty="0"/>
                        <a:t>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dirty="0"/>
                        <a:t>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dirty="0"/>
                        <a:t>1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dirty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dirty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dirty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dirty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dirty="0">
                          <a:solidFill>
                            <a:srgbClr val="FFFFFF"/>
                          </a:solidFill>
                        </a:rPr>
                        <a:t>min8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dirty="0"/>
                        <a:t>2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dirty="0"/>
                        <a:t>1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dirty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dirty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dirty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dirty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dirty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dirty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dirty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dirty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0140451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7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Problemă adițională</a:t>
            </a:r>
            <a:endParaRPr/>
          </a:p>
        </p:txBody>
      </p:sp>
      <p:sp>
        <p:nvSpPr>
          <p:cNvPr id="440" name="Google Shape;440;p57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"/>
              <a:t>Se dă un nr n ≤ 10</a:t>
            </a:r>
            <a:r>
              <a:rPr lang="ro" baseline="30000"/>
              <a:t>9</a:t>
            </a:r>
            <a:r>
              <a:rPr lang="ro"/>
              <a:t>. Cum calculez logn în O(1) ?</a:t>
            </a:r>
            <a:endParaRPr/>
          </a:p>
          <a:p>
            <a:pPr marL="457200" lvl="0" indent="-336550" algn="l" rtl="0">
              <a:spcBef>
                <a:spcPts val="600"/>
              </a:spcBef>
              <a:spcAft>
                <a:spcPts val="0"/>
              </a:spcAft>
              <a:buSzPts val="1700"/>
              <a:buChar char="○"/>
            </a:pP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8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Problemă adițională</a:t>
            </a:r>
            <a:endParaRPr/>
          </a:p>
        </p:txBody>
      </p:sp>
      <p:sp>
        <p:nvSpPr>
          <p:cNvPr id="446" name="Google Shape;446;p58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"/>
              <a:t>Se dă un nr n ≤ 10</a:t>
            </a:r>
            <a:r>
              <a:rPr lang="ro" baseline="30000"/>
              <a:t>9</a:t>
            </a:r>
            <a:r>
              <a:rPr lang="ro"/>
              <a:t>. Cum calculez logn în O(1) ?</a:t>
            </a:r>
            <a:endParaRPr/>
          </a:p>
          <a:p>
            <a:pPr marL="457200" lvl="0" indent="-336550" algn="l" rtl="0">
              <a:spcBef>
                <a:spcPts val="600"/>
              </a:spcBef>
              <a:spcAft>
                <a:spcPts val="0"/>
              </a:spcAft>
              <a:buSzPts val="1700"/>
              <a:buChar char="○"/>
            </a:pPr>
            <a:r>
              <a:rPr lang="ro"/>
              <a:t>Pot ține, pentru fiecare număr de la 1 la 256, care e cel mai semnificativ bit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□"/>
            </a:pPr>
            <a:r>
              <a:rPr lang="ro"/>
              <a:t>14 → 8 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□"/>
            </a:pPr>
            <a:r>
              <a:rPr lang="ro"/>
              <a:t>230 → 128 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□"/>
            </a:pPr>
            <a:r>
              <a:rPr lang="ro"/>
              <a:t>….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ro"/>
              <a:t>Pentru un număr pe 32 de biți, găsesc primul byte &gt; 0 și aplic ce am calculat mai sus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ro"/>
              <a:t>Pot ține rezultatul pt 2 bytes și atunci am nevoie de doar 2 operații</a:t>
            </a: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41300" algn="l" rtl="0">
              <a:spcBef>
                <a:spcPts val="600"/>
              </a:spcBef>
              <a:spcAft>
                <a:spcPts val="0"/>
              </a:spcAft>
              <a:buSzPts val="1400"/>
              <a:buChar char="○"/>
            </a:pPr>
            <a:r>
              <a:rPr lang="ro" sz="1600" b="1"/>
              <a:t>Ținem pentru fiecare element puterile lui 2 și răspundem în O(1)</a:t>
            </a:r>
            <a:endParaRPr sz="14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b="1"/>
          </a:p>
          <a:p>
            <a:pPr marL="342900" lvl="0" indent="-241300" algn="l" rtl="0">
              <a:spcBef>
                <a:spcPts val="600"/>
              </a:spcBef>
              <a:spcAft>
                <a:spcPts val="0"/>
              </a:spcAft>
              <a:buSzPts val="1400"/>
              <a:buChar char="○"/>
            </a:pPr>
            <a:r>
              <a:rPr lang="ro" sz="1400"/>
              <a:t>Query în </a:t>
            </a:r>
            <a:r>
              <a:rPr lang="ro" sz="1400" b="1"/>
              <a:t>O(1)</a:t>
            </a:r>
            <a:r>
              <a:rPr lang="ro" sz="1400"/>
              <a:t>? Cum?</a:t>
            </a:r>
            <a:endParaRPr sz="1400"/>
          </a:p>
          <a:p>
            <a:pPr marL="742950" lvl="1" indent="-355600" algn="l" rtl="0">
              <a:spcBef>
                <a:spcPts val="0"/>
              </a:spcBef>
              <a:spcAft>
                <a:spcPts val="0"/>
              </a:spcAft>
              <a:buSzPts val="1100"/>
              <a:buChar char="□"/>
            </a:pPr>
            <a:r>
              <a:rPr lang="ro" sz="1400"/>
              <a:t>1 6 → min(min(1,4), min(3,6)) - prin urmare, putem face 2 query-uri </a:t>
            </a:r>
            <a:br>
              <a:rPr lang="ro" sz="1400"/>
            </a:br>
            <a:r>
              <a:rPr lang="ro" sz="1400"/>
              <a:t>[a, a + log(b-a)], [b - log(b-a) + 1, b].</a:t>
            </a:r>
            <a:endParaRPr sz="1400"/>
          </a:p>
          <a:p>
            <a:pPr marL="742950" lvl="1" indent="-37465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ro" sz="1400"/>
              <a:t>20, 1000 → min [Q(20, 531), Q(489, 1000)] → 2 query-uri de mărime 512 </a:t>
            </a:r>
            <a:endParaRPr sz="1400"/>
          </a:p>
        </p:txBody>
      </p:sp>
      <p:sp>
        <p:nvSpPr>
          <p:cNvPr id="452" name="Google Shape;452;p59"/>
          <p:cNvSpPr txBox="1">
            <a:spLocks noGrp="1"/>
          </p:cNvSpPr>
          <p:nvPr>
            <p:ph type="title"/>
          </p:nvPr>
        </p:nvSpPr>
        <p:spPr>
          <a:xfrm>
            <a:off x="952450" y="203525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/>
              <a:t>Range Minimum Query Soluții</a:t>
            </a:r>
            <a:endParaRPr dirty="0"/>
          </a:p>
        </p:txBody>
      </p:sp>
      <p:graphicFrame>
        <p:nvGraphicFramePr>
          <p:cNvPr id="453" name="Google Shape;453;p59"/>
          <p:cNvGraphicFramePr/>
          <p:nvPr/>
        </p:nvGraphicFramePr>
        <p:xfrm>
          <a:off x="952450" y="1765575"/>
          <a:ext cx="7239100" cy="1981050"/>
        </p:xfrm>
        <a:graphic>
          <a:graphicData uri="http://schemas.openxmlformats.org/drawingml/2006/table">
            <a:tbl>
              <a:tblPr>
                <a:noFill/>
                <a:tableStyleId>{6993952F-232E-453A-AD8A-A2BBDDB3F3CC}</a:tableStyleId>
              </a:tblPr>
              <a:tblGrid>
                <a:gridCol w="65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8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8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8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8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8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8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81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solidFill>
                            <a:srgbClr val="FFFFFF"/>
                          </a:solidFill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solidFill>
                            <a:srgbClr val="FFFFFF"/>
                          </a:solidFill>
                        </a:rPr>
                        <a:t>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solidFill>
                            <a:srgbClr val="FFFFFF"/>
                          </a:solidFill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solidFill>
                            <a:srgbClr val="FFFFFF"/>
                          </a:solidFill>
                        </a:rPr>
                        <a:t>min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11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solidFill>
                            <a:srgbClr val="FFFFFF"/>
                          </a:solidFill>
                        </a:rPr>
                        <a:t>min2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11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solidFill>
                            <a:srgbClr val="FFFFFF"/>
                          </a:solidFill>
                        </a:rPr>
                        <a:t>min4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11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>
                          <a:solidFill>
                            <a:srgbClr val="FFFFFF"/>
                          </a:solidFill>
                        </a:rPr>
                        <a:t>min8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11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41300" algn="l" rtl="0">
              <a:spcBef>
                <a:spcPts val="600"/>
              </a:spcBef>
              <a:spcAft>
                <a:spcPts val="0"/>
              </a:spcAft>
              <a:buSzPts val="1400"/>
              <a:buChar char="○"/>
            </a:pPr>
            <a:r>
              <a:rPr lang="ro" sz="1600" b="1" dirty="0"/>
              <a:t>Ținem pentru fiecare element puterile lui 2 și răspundem în O(1)</a:t>
            </a:r>
            <a:endParaRPr sz="1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b="1" dirty="0"/>
          </a:p>
          <a:p>
            <a:pPr marL="342900" lvl="0" indent="-241300" algn="l" rtl="0">
              <a:spcBef>
                <a:spcPts val="600"/>
              </a:spcBef>
              <a:spcAft>
                <a:spcPts val="0"/>
              </a:spcAft>
              <a:buSzPts val="1400"/>
              <a:buChar char="○"/>
            </a:pPr>
            <a:r>
              <a:rPr lang="ro" sz="1400" dirty="0"/>
              <a:t>Query în </a:t>
            </a:r>
            <a:r>
              <a:rPr lang="ro" sz="1400" b="1" dirty="0"/>
              <a:t>O(1)</a:t>
            </a:r>
            <a:r>
              <a:rPr lang="ro" sz="1400" dirty="0"/>
              <a:t>? Cum?</a:t>
            </a:r>
            <a:endParaRPr sz="1400" dirty="0"/>
          </a:p>
          <a:p>
            <a:pPr marL="742950" lvl="1" indent="-355600" algn="l" rtl="0">
              <a:spcBef>
                <a:spcPts val="0"/>
              </a:spcBef>
              <a:spcAft>
                <a:spcPts val="0"/>
              </a:spcAft>
              <a:buSzPts val="1100"/>
              <a:buChar char="□"/>
            </a:pPr>
            <a:r>
              <a:rPr lang="ro" sz="1400" dirty="0"/>
              <a:t>1 6 → min(min(1,4), min(3,6)) - prin urmare, putem face 2 query-uri </a:t>
            </a:r>
            <a:br>
              <a:rPr lang="ro" sz="1400" dirty="0"/>
            </a:br>
            <a:r>
              <a:rPr lang="ro" sz="1400" dirty="0"/>
              <a:t>[a, a + log(b-a)], [b - log(b-a) + 1, b].</a:t>
            </a:r>
            <a:endParaRPr sz="1400" dirty="0"/>
          </a:p>
          <a:p>
            <a:pPr marL="742950" lvl="1" indent="-37465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ro" sz="1400" dirty="0"/>
              <a:t>20, 1000 → min [Q(20, 531), Q(489, 1000)] → 2 query-uri de mărime 512 </a:t>
            </a:r>
            <a:endParaRPr sz="1400" dirty="0"/>
          </a:p>
          <a:p>
            <a:pPr marL="742950" lvl="1" indent="-37465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ro" sz="1400" b="1" dirty="0"/>
              <a:t>Atenție! Ideea funcționează doar pentru minim</a:t>
            </a:r>
            <a:r>
              <a:rPr lang="ro" sz="1400" dirty="0"/>
              <a:t>, nu și pentru sumă, deoarece o parte din interval (489, 531) este inclus în ambele query-uri. Dacă vrem să calculăm minimul, acest lucru nu este o problemă, dar pentru sume, da!</a:t>
            </a:r>
            <a:endParaRPr sz="1400" dirty="0"/>
          </a:p>
          <a:p>
            <a:pPr marL="742950" lvl="1" indent="-37465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ro" sz="1400" dirty="0"/>
              <a:t>Pentru sumă, trebuie să facem O(logn) query-uri, deci probabil arborii de intervale sunt mai buni, deoarece au tot O(log n) pe query, dar au O(n) memorie suplimentară și O(n) construcție.</a:t>
            </a:r>
            <a:endParaRPr sz="1400" dirty="0"/>
          </a:p>
        </p:txBody>
      </p:sp>
      <p:sp>
        <p:nvSpPr>
          <p:cNvPr id="459" name="Google Shape;459;p60"/>
          <p:cNvSpPr txBox="1">
            <a:spLocks noGrp="1"/>
          </p:cNvSpPr>
          <p:nvPr>
            <p:ph type="title"/>
          </p:nvPr>
        </p:nvSpPr>
        <p:spPr>
          <a:xfrm>
            <a:off x="969775" y="203525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/>
              <a:t>Range Minimum Query Soluții</a:t>
            </a: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1"/>
          <p:cNvSpPr txBox="1">
            <a:spLocks noGrp="1"/>
          </p:cNvSpPr>
          <p:nvPr>
            <p:ph type="title"/>
          </p:nvPr>
        </p:nvSpPr>
        <p:spPr>
          <a:xfrm>
            <a:off x="962341" y="203525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/>
              <a:t>Range Minimum Query Soluții</a:t>
            </a:r>
            <a:endParaRPr dirty="0"/>
          </a:p>
        </p:txBody>
      </p:sp>
      <p:sp>
        <p:nvSpPr>
          <p:cNvPr id="465" name="Google Shape;465;p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○"/>
            </a:pPr>
            <a:r>
              <a:rPr lang="ro" sz="1600" dirty="0"/>
              <a:t>Complexitate </a:t>
            </a:r>
            <a:r>
              <a:rPr lang="ro" sz="1600" b="1" dirty="0"/>
              <a:t>O(n log n)</a:t>
            </a:r>
            <a:r>
              <a:rPr lang="ro" sz="1600" dirty="0"/>
              <a:t> memorie și preprocesare și </a:t>
            </a:r>
            <a:r>
              <a:rPr lang="ro" sz="1600" b="1" dirty="0"/>
              <a:t>O(1)</a:t>
            </a:r>
            <a:r>
              <a:rPr lang="ro" sz="1600" dirty="0"/>
              <a:t> query</a:t>
            </a:r>
            <a:endParaRPr sz="16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ro" dirty="0"/>
              <a:t>Se poate obține O(n) preprocesare și memorie suplimentară și O(1) pe query.</a:t>
            </a:r>
            <a:endParaRPr dirty="0"/>
          </a:p>
          <a:p>
            <a:pPr marL="1371600" lvl="2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ro" u="sng" dirty="0">
                <a:solidFill>
                  <a:schemeClr val="hlink"/>
                </a:solidFill>
                <a:hlinkClick r:id="rId3"/>
              </a:rPr>
              <a:t>Link</a:t>
            </a:r>
            <a:endParaRPr dirty="0"/>
          </a:p>
          <a:p>
            <a:pPr marL="1371600" lvl="2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ro" dirty="0"/>
              <a:t>Implementare</a:t>
            </a:r>
            <a:endParaRPr dirty="0"/>
          </a:p>
          <a:p>
            <a:pPr marL="1600200" lvl="3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□"/>
            </a:pPr>
            <a:r>
              <a:rPr lang="ro" dirty="0"/>
              <a:t>RMQ pe Infoarena: </a:t>
            </a:r>
            <a:r>
              <a:rPr lang="ro" u="sng" dirty="0">
                <a:solidFill>
                  <a:schemeClr val="hlink"/>
                </a:solidFill>
                <a:hlinkClick r:id="rId4"/>
              </a:rPr>
              <a:t>https://pastebin.com/7a8uVdtP</a:t>
            </a:r>
            <a:endParaRPr dirty="0"/>
          </a:p>
          <a:p>
            <a:pPr marL="1600200" lvl="3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□"/>
            </a:pPr>
            <a:r>
              <a:rPr lang="ro" dirty="0"/>
              <a:t> </a:t>
            </a:r>
            <a:r>
              <a:rPr lang="ro" sz="1100" u="sng" dirty="0">
                <a:solidFill>
                  <a:schemeClr val="hlink"/>
                </a:solidFill>
                <a:hlinkClick r:id="rId5"/>
              </a:rPr>
              <a:t>https://leetcode.com/problems/range-sum-query-immutable/</a:t>
            </a:r>
            <a:r>
              <a:rPr lang="ro" dirty="0"/>
              <a:t> </a:t>
            </a:r>
            <a:endParaRPr dirty="0"/>
          </a:p>
          <a:p>
            <a:pPr marL="2057400" lvl="4" indent="-2222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ro" dirty="0"/>
              <a:t>am realizat la un seminar că problema nu cerea minim, prin urmare nu se putea rezolva în O(1) pe query. Vă dau două rezolvări diferite</a:t>
            </a:r>
            <a:endParaRPr dirty="0"/>
          </a:p>
          <a:p>
            <a:pPr marL="2057400" lvl="4" indent="-2222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ro" dirty="0"/>
              <a:t>cu Batog: </a:t>
            </a:r>
            <a:r>
              <a:rPr lang="ro" u="sng" dirty="0">
                <a:solidFill>
                  <a:schemeClr val="hlink"/>
                </a:solidFill>
                <a:hlinkClick r:id="rId6"/>
              </a:rPr>
              <a:t>https://pastebin.com/5RUrVpVi</a:t>
            </a:r>
            <a:endParaRPr dirty="0"/>
          </a:p>
          <a:p>
            <a:pPr marL="2057400" lvl="4" indent="-2222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ro" u="sng" dirty="0">
                <a:solidFill>
                  <a:schemeClr val="hlink"/>
                </a:solidFill>
                <a:hlinkClick r:id="rId7"/>
              </a:rPr>
              <a:t>Totuși, problema se rezolvă cu sume parțiale în O(1) pe query</a:t>
            </a:r>
            <a:endParaRPr sz="1300" dirty="0"/>
          </a:p>
        </p:txBody>
      </p:sp>
    </p:spTree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2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LCA → RMQ</a:t>
            </a:r>
            <a:endParaRPr/>
          </a:p>
        </p:txBody>
      </p:sp>
      <p:sp>
        <p:nvSpPr>
          <p:cNvPr id="471" name="Google Shape;471;p62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" dirty="0"/>
              <a:t>Problema LCA se poate reduce la RMQ </a:t>
            </a:r>
            <a:endParaRPr dirty="0"/>
          </a:p>
          <a:p>
            <a:pPr marL="457200" lvl="0" indent="-336550" algn="l" rtl="0">
              <a:spcBef>
                <a:spcPts val="600"/>
              </a:spcBef>
              <a:spcAft>
                <a:spcPts val="0"/>
              </a:spcAft>
              <a:buSzPts val="1700"/>
              <a:buChar char="○"/>
            </a:pPr>
            <a:r>
              <a:rPr lang="ro" u="sng" dirty="0">
                <a:solidFill>
                  <a:schemeClr val="hlink"/>
                </a:solidFill>
                <a:hlinkClick r:id="rId3"/>
              </a:rPr>
              <a:t>Descriere pe larg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ro" dirty="0"/>
              <a:t>Principiul este o liniarizare a arborelui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3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LCA → RMQ</a:t>
            </a:r>
            <a:endParaRPr/>
          </a:p>
        </p:txBody>
      </p:sp>
      <p:sp>
        <p:nvSpPr>
          <p:cNvPr id="477" name="Google Shape;477;p63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5230002" lvl="0" indent="-336550" algn="l" rtl="0">
              <a:spcBef>
                <a:spcPts val="600"/>
              </a:spcBef>
              <a:spcAft>
                <a:spcPts val="0"/>
              </a:spcAft>
              <a:buSzPts val="1700"/>
              <a:buChar char="○"/>
            </a:pPr>
            <a:r>
              <a:rPr lang="ro" dirty="0"/>
              <a:t>Începem o parcurgere RSD din rădăcină și scriem fiecare nod </a:t>
            </a:r>
            <a:r>
              <a:rPr lang="ro" b="1" dirty="0"/>
              <a:t>de fiecare dată când trecem prin el.</a:t>
            </a:r>
            <a:endParaRPr b="1" dirty="0"/>
          </a:p>
          <a:p>
            <a:pPr marL="457200" marR="5230002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ro" dirty="0"/>
              <a:t>Pentru fiecare nod, reținem și distanța de la el la rădăcină.</a:t>
            </a:r>
          </a:p>
          <a:p>
            <a:pPr marR="5230002" lvl="0">
              <a:spcBef>
                <a:spcPts val="0"/>
              </a:spcBef>
            </a:pP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nod,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reținem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prima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apariție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parcurgerea</a:t>
            </a:r>
            <a:r>
              <a:rPr lang="en-US" dirty="0"/>
              <a:t> Euler…</a:t>
            </a:r>
          </a:p>
          <a:p>
            <a:pPr marR="5230002" lvl="0">
              <a:spcBef>
                <a:spcPts val="0"/>
              </a:spcBef>
            </a:pPr>
            <a:r>
              <a:rPr lang="en-US" dirty="0"/>
              <a:t>De </a:t>
            </a:r>
            <a:r>
              <a:rPr lang="en-US" dirty="0" err="1"/>
              <a:t>exemplu</a:t>
            </a:r>
            <a:r>
              <a:rPr lang="en-US" dirty="0"/>
              <a:t>, </a:t>
            </a:r>
            <a:r>
              <a:rPr lang="en-US" dirty="0" err="1"/>
              <a:t>pentru</a:t>
            </a:r>
            <a:r>
              <a:rPr lang="en-US" dirty="0"/>
              <a:t> 4 e </a:t>
            </a:r>
            <a:r>
              <a:rPr lang="en-US" dirty="0" err="1"/>
              <a:t>poziția</a:t>
            </a:r>
            <a:r>
              <a:rPr lang="en-US" dirty="0"/>
              <a:t> 2, </a:t>
            </a:r>
            <a:r>
              <a:rPr lang="en-US" dirty="0" err="1"/>
              <a:t>pentru</a:t>
            </a:r>
            <a:r>
              <a:rPr lang="en-US" dirty="0"/>
              <a:t> 9 </a:t>
            </a:r>
            <a:r>
              <a:rPr lang="en-US" dirty="0" err="1"/>
              <a:t>este</a:t>
            </a:r>
            <a:r>
              <a:rPr lang="en-US" dirty="0"/>
              <a:t> 7.</a:t>
            </a:r>
          </a:p>
          <a:p>
            <a:pPr marL="457200" marR="5230002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endParaRPr dirty="0"/>
          </a:p>
        </p:txBody>
      </p:sp>
      <p:pic>
        <p:nvPicPr>
          <p:cNvPr id="478" name="Google Shape;478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2340" y="788523"/>
            <a:ext cx="5321133" cy="3961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65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LCA → RMQ</a:t>
            </a:r>
            <a:endParaRPr/>
          </a:p>
        </p:txBody>
      </p:sp>
      <p:sp>
        <p:nvSpPr>
          <p:cNvPr id="491" name="Google Shape;491;p65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5230002" lvl="0" indent="-336550" algn="l" rtl="0">
              <a:spcBef>
                <a:spcPts val="600"/>
              </a:spcBef>
              <a:spcAft>
                <a:spcPts val="0"/>
              </a:spcAft>
              <a:buSzPts val="1700"/>
              <a:buChar char="○"/>
            </a:pPr>
            <a:r>
              <a:rPr lang="ro"/>
              <a:t>LCA(i,j) este RMQ(first[i], first[j])... </a:t>
            </a:r>
            <a:endParaRPr/>
          </a:p>
          <a:p>
            <a:pPr marL="457200" marR="5230002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ro"/>
              <a:t>LCA(4,9) va fi RMQ pe parcurgerea Euler între primele apariții ale lui 4 și 9</a:t>
            </a:r>
            <a:endParaRPr/>
          </a:p>
          <a:p>
            <a:pPr marL="457200" marR="5230002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ro"/>
              <a:t>Deci RMQ(2,7)... </a:t>
            </a:r>
            <a:endParaRPr/>
          </a:p>
          <a:p>
            <a:pPr marL="457200" marR="5230002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ro"/>
              <a:t>RMQ se va face pe vectorul de distanțe, până la rădăcină (2, 7), prin urmare obținem distanța 1 către rădăcina care corespunde nodului 2.</a:t>
            </a:r>
            <a:endParaRPr/>
          </a:p>
          <a:p>
            <a:pPr marL="457200" marR="5230002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ro"/>
              <a:t>Orice drum între 4 și 9 trece prin 2, dar nu mai sus de 2!</a:t>
            </a:r>
            <a:endParaRPr/>
          </a:p>
        </p:txBody>
      </p:sp>
      <p:pic>
        <p:nvPicPr>
          <p:cNvPr id="492" name="Google Shape;492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2867" y="803779"/>
            <a:ext cx="5321133" cy="3961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164F-28B3-A9C8-3C0C-4B718F5D5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D" dirty="0"/>
              <a:t>Final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11505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Șmenul lui Batog</a:t>
            </a:r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body" idx="1"/>
          </p:nvPr>
        </p:nvSpPr>
        <p:spPr>
          <a:xfrm>
            <a:off x="217200" y="790550"/>
            <a:ext cx="8709600" cy="3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" b="1"/>
              <a:t>Complexitate query:</a:t>
            </a:r>
            <a:r>
              <a:rPr lang="ro"/>
              <a:t> Împărțim în n/L zone de lungime L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"/>
              <a:t>O(n/L(nr de zone) + 2 * L(2 zone le pot itera aproape complet)) → L = sqrt(n)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"/>
              <a:t>O (sqrt(n) + 2 * sqrt(n)) = </a:t>
            </a:r>
            <a:r>
              <a:rPr lang="ro" b="1"/>
              <a:t>O(sqrt(n))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24" name="Google Shape;124;p20"/>
          <p:cNvGraphicFramePr/>
          <p:nvPr/>
        </p:nvGraphicFramePr>
        <p:xfrm>
          <a:off x="952525" y="2982900"/>
          <a:ext cx="7238925" cy="1209795"/>
        </p:xfrm>
        <a:graphic>
          <a:graphicData uri="http://schemas.openxmlformats.org/drawingml/2006/table">
            <a:tbl>
              <a:tblPr>
                <a:noFill/>
                <a:tableStyleId>{6993952F-232E-453A-AD8A-A2BBDDB3F3CC}</a:tableStyleId>
              </a:tblPr>
              <a:tblGrid>
                <a:gridCol w="80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17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b="1"/>
                        <a:t>1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b="1"/>
                        <a:t>2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b="1"/>
                        <a:t>6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b="1"/>
                        <a:t>7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b="1"/>
                        <a:t>9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b="1"/>
                        <a:t>2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b="1"/>
                        <a:t>6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b="1"/>
                        <a:t>11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425"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                  9 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b="1"/>
                        <a:t>                   7</a:t>
                      </a:r>
                      <a:endParaRPr b="1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b="1"/>
                        <a:t>                 </a:t>
                      </a:r>
                      <a:r>
                        <a:rPr lang="ro"/>
                        <a:t>11</a:t>
                      </a:r>
                      <a:r>
                        <a:rPr lang="ro" b="1"/>
                        <a:t> </a:t>
                      </a:r>
                      <a:endParaRPr b="1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Șmenul lui Batog</a:t>
            </a:r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"/>
              <a:t>Împărțim în zone de:</a:t>
            </a:r>
            <a:endParaRPr/>
          </a:p>
          <a:p>
            <a:pPr marL="457200" lvl="0" indent="-336550" algn="l" rtl="0">
              <a:spcBef>
                <a:spcPts val="600"/>
              </a:spcBef>
              <a:spcAft>
                <a:spcPts val="0"/>
              </a:spcAft>
              <a:buSzPts val="1700"/>
              <a:buChar char="○"/>
            </a:pPr>
            <a:r>
              <a:rPr lang="ro"/>
              <a:t>sqrt(n) sau…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ro"/>
              <a:t>sqrt(n)/2 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ro"/>
              <a:t>sqrt(n) * 2 .. și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ro"/>
              <a:t>Variațiuni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ro"/>
              <a:t>De ce?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□"/>
            </a:pPr>
            <a:r>
              <a:rPr lang="ro"/>
              <a:t>Pentru că, în practică, nu sqrt(n) va fi cel mai rapid. Totuși, sqrt(n) este o alegere buna în general.</a:t>
            </a: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Șmenul lui Batog</a:t>
            </a:r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body" idx="1"/>
          </p:nvPr>
        </p:nvSpPr>
        <p:spPr>
          <a:xfrm>
            <a:off x="237575" y="762900"/>
            <a:ext cx="8520600" cy="3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" sz="1800" b="1" dirty="0">
                <a:latin typeface="Palatino Linotype" panose="02040502050505030304" pitchFamily="18" charset="0"/>
              </a:rPr>
              <a:t>Problemă.</a:t>
            </a:r>
            <a:r>
              <a:rPr lang="ro" sz="1800" dirty="0">
                <a:latin typeface="Palatino Linotype" panose="02040502050505030304" pitchFamily="18" charset="0"/>
              </a:rPr>
              <a:t> Se dă un vector cu n numere. Sortați-l!</a:t>
            </a:r>
            <a:endParaRPr sz="1800" dirty="0">
              <a:latin typeface="Palatino Linotype" panose="0204050205050503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" sz="1800" dirty="0">
                <a:latin typeface="Palatino Linotype" panose="02040502050505030304" pitchFamily="18" charset="0"/>
              </a:rPr>
              <a:t>problemă: </a:t>
            </a:r>
            <a:r>
              <a:rPr lang="ro" sz="1800" u="sng" dirty="0">
                <a:solidFill>
                  <a:schemeClr val="hlink"/>
                </a:solidFill>
                <a:latin typeface="Palatino Linotype" panose="02040502050505030304" pitchFamily="18" charset="0"/>
                <a:hlinkClick r:id="rId3"/>
              </a:rPr>
              <a:t>https://leetcode.com/problems/sort-an-array/submissions/</a:t>
            </a:r>
            <a:r>
              <a:rPr lang="ro" sz="1800" dirty="0">
                <a:latin typeface="Palatino Linotype" panose="02040502050505030304" pitchFamily="18" charset="0"/>
              </a:rPr>
              <a:t> </a:t>
            </a:r>
            <a:endParaRPr sz="1800" dirty="0">
              <a:latin typeface="Palatino Linotype" panose="0204050205050503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" sz="1800" dirty="0">
                <a:latin typeface="Palatino Linotype" panose="02040502050505030304" pitchFamily="18" charset="0"/>
              </a:rPr>
              <a:t>cod: </a:t>
            </a:r>
            <a:r>
              <a:rPr lang="ro" sz="1800" u="sng" dirty="0">
                <a:solidFill>
                  <a:schemeClr val="hlink"/>
                </a:solidFill>
                <a:latin typeface="Palatino Linotype" panose="02040502050505030304" pitchFamily="18" charset="0"/>
                <a:hlinkClick r:id="rId4"/>
              </a:rPr>
              <a:t>https://pastebin.com/bFHYephh</a:t>
            </a:r>
            <a:endParaRPr sz="1800" dirty="0">
              <a:latin typeface="Palatino Linotype" panose="0204050205050503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latin typeface="Palatino Linotype" panose="0204050205050503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latin typeface="Palatino Linotype" panose="0204050205050503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137" name="Google Shape;137;p22"/>
          <p:cNvGraphicFramePr/>
          <p:nvPr>
            <p:extLst>
              <p:ext uri="{D42A27DB-BD31-4B8C-83A1-F6EECF244321}">
                <p14:modId xmlns:p14="http://schemas.microsoft.com/office/powerpoint/2010/main" val="3390316553"/>
              </p:ext>
            </p:extLst>
          </p:nvPr>
        </p:nvGraphicFramePr>
        <p:xfrm>
          <a:off x="969775" y="2571750"/>
          <a:ext cx="7238925" cy="1209795"/>
        </p:xfrm>
        <a:graphic>
          <a:graphicData uri="http://schemas.openxmlformats.org/drawingml/2006/table">
            <a:tbl>
              <a:tblPr>
                <a:noFill/>
                <a:tableStyleId>{6993952F-232E-453A-AD8A-A2BBDDB3F3CC}</a:tableStyleId>
              </a:tblPr>
              <a:tblGrid>
                <a:gridCol w="80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43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17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b="1"/>
                        <a:t>3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50001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34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11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425"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                  3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b="1"/>
                        <a:t>                 5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b="1" dirty="0"/>
                        <a:t>              6</a:t>
                      </a:r>
                      <a:endParaRPr b="1"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Arbori de Intervale</a:t>
            </a:r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" b="1"/>
              <a:t>Problemă.</a:t>
            </a:r>
            <a:r>
              <a:rPr lang="ro"/>
              <a:t> Se dă un vector cu n numere și operații de genul:</a:t>
            </a:r>
            <a:endParaRPr/>
          </a:p>
          <a:p>
            <a:pPr marL="457200" lvl="0" indent="-336550" algn="l" rtl="0">
              <a:spcBef>
                <a:spcPts val="600"/>
              </a:spcBef>
              <a:spcAft>
                <a:spcPts val="0"/>
              </a:spcAft>
              <a:buSzPts val="1700"/>
              <a:buChar char="○"/>
            </a:pPr>
            <a:r>
              <a:rPr lang="ro"/>
              <a:t>Adăugăm la poziția i valoarea x (x poate fi și negativ)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ro"/>
              <a:t>Cerem minimul pe intervalul i, j (ex 3 6)</a:t>
            </a: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44" name="Google Shape;144;p23"/>
          <p:cNvGraphicFramePr/>
          <p:nvPr/>
        </p:nvGraphicFramePr>
        <p:xfrm>
          <a:off x="585238" y="2770700"/>
          <a:ext cx="7239000" cy="792420"/>
        </p:xfrm>
        <a:graphic>
          <a:graphicData uri="http://schemas.openxmlformats.org/drawingml/2006/table">
            <a:tbl>
              <a:tblPr>
                <a:noFill/>
                <a:tableStyleId>{6993952F-232E-453A-AD8A-A2BBDDB3F3CC}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b="1"/>
                        <a:t>5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b="1"/>
                        <a:t>7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b="1"/>
                        <a:t>34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b="1"/>
                        <a:t>6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11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44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/>
              <a:t>Arbori de Intervale</a:t>
            </a:r>
            <a:endParaRPr dirty="0"/>
          </a:p>
        </p:txBody>
      </p:sp>
      <p:sp>
        <p:nvSpPr>
          <p:cNvPr id="150" name="Google Shape;150;p24"/>
          <p:cNvSpPr txBox="1">
            <a:spLocks noGrp="1"/>
          </p:cNvSpPr>
          <p:nvPr>
            <p:ph type="body" idx="1"/>
          </p:nvPr>
        </p:nvSpPr>
        <p:spPr>
          <a:xfrm>
            <a:off x="221375" y="788525"/>
            <a:ext cx="87018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"/>
              <a:t>Arbore cu rădăcina ținând intervalul [0,n)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"/>
              <a:t>Pentru un nod ce ține intervalul [L, R] → fiul stâng ține [L, (L+R)/2], cel drept [(L+R)/2, R]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51" name="Google Shape;151;p24"/>
          <p:cNvGraphicFramePr/>
          <p:nvPr/>
        </p:nvGraphicFramePr>
        <p:xfrm>
          <a:off x="4785938" y="2816663"/>
          <a:ext cx="4260250" cy="792420"/>
        </p:xfrm>
        <a:graphic>
          <a:graphicData uri="http://schemas.openxmlformats.org/drawingml/2006/table">
            <a:tbl>
              <a:tblPr>
                <a:noFill/>
                <a:tableStyleId>{6993952F-232E-453A-AD8A-A2BBDDB3F3CC}</a:tableStyleId>
              </a:tblPr>
              <a:tblGrid>
                <a:gridCol w="42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6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6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6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60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60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b="1"/>
                        <a:t>5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b="1"/>
                        <a:t>7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b="1"/>
                        <a:t>34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 b="1"/>
                        <a:t>6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11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o"/>
                        <a:t>44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375" y="1964925"/>
            <a:ext cx="4484850" cy="2488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eatrice template">
  <a:themeElements>
    <a:clrScheme name="Custom 347">
      <a:dk1>
        <a:srgbClr val="1D1D1B"/>
      </a:dk1>
      <a:lt1>
        <a:srgbClr val="F3EFEA"/>
      </a:lt1>
      <a:dk2>
        <a:srgbClr val="434343"/>
      </a:dk2>
      <a:lt2>
        <a:srgbClr val="FFFFFF"/>
      </a:lt2>
      <a:accent1>
        <a:srgbClr val="145661"/>
      </a:accent1>
      <a:accent2>
        <a:srgbClr val="A797A1"/>
      </a:accent2>
      <a:accent3>
        <a:srgbClr val="C0B5BC"/>
      </a:accent3>
      <a:accent4>
        <a:srgbClr val="E4DDE1"/>
      </a:accent4>
      <a:accent5>
        <a:srgbClr val="EFECED"/>
      </a:accent5>
      <a:accent6>
        <a:srgbClr val="145661"/>
      </a:accent6>
      <a:hlink>
        <a:srgbClr val="1D1D1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1545</TotalTime>
  <Words>3469</Words>
  <Application>Microsoft Office PowerPoint</Application>
  <PresentationFormat>On-screen Show (16:9)</PresentationFormat>
  <Paragraphs>864</Paragraphs>
  <Slides>49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PT Serif</vt:lpstr>
      <vt:lpstr>Montserrat</vt:lpstr>
      <vt:lpstr>Arial</vt:lpstr>
      <vt:lpstr>Roboto Mono</vt:lpstr>
      <vt:lpstr>Livvic</vt:lpstr>
      <vt:lpstr>Rubik Light</vt:lpstr>
      <vt:lpstr>Palatino Linotype</vt:lpstr>
      <vt:lpstr>Roboto Condensed Light</vt:lpstr>
      <vt:lpstr>Beatrice template</vt:lpstr>
      <vt:lpstr>Arbori de intervale</vt:lpstr>
      <vt:lpstr>Arbori de Intervale</vt:lpstr>
      <vt:lpstr>Șmenul lui Batog</vt:lpstr>
      <vt:lpstr>Șmenul lui Batog</vt:lpstr>
      <vt:lpstr>Șmenul lui Batog</vt:lpstr>
      <vt:lpstr>Șmenul lui Batog</vt:lpstr>
      <vt:lpstr>Șmenul lui Batog</vt:lpstr>
      <vt:lpstr>Arbori de Intervale</vt:lpstr>
      <vt:lpstr>Arbori de Intervale</vt:lpstr>
      <vt:lpstr>Arbori de Intervale</vt:lpstr>
      <vt:lpstr>Arbori de Intervale</vt:lpstr>
      <vt:lpstr>Arbori de Intervale</vt:lpstr>
      <vt:lpstr>Arbori de Intervale</vt:lpstr>
      <vt:lpstr>Arbori de Intervale</vt:lpstr>
      <vt:lpstr>Operații</vt:lpstr>
      <vt:lpstr>Operații</vt:lpstr>
      <vt:lpstr>Operații</vt:lpstr>
      <vt:lpstr>Operații</vt:lpstr>
      <vt:lpstr>Operații</vt:lpstr>
      <vt:lpstr>Operații</vt:lpstr>
      <vt:lpstr>Operații</vt:lpstr>
      <vt:lpstr>Operații</vt:lpstr>
      <vt:lpstr>Operații</vt:lpstr>
      <vt:lpstr>RMQ, LCA, LA</vt:lpstr>
      <vt:lpstr>Definirea problemelor</vt:lpstr>
      <vt:lpstr>LCA</vt:lpstr>
      <vt:lpstr>Lowest Ancestor</vt:lpstr>
      <vt:lpstr>Lowest Ancestor - soluții</vt:lpstr>
      <vt:lpstr>Lowest Ancestor - soluții</vt:lpstr>
      <vt:lpstr>Lowest Ancestor - soluții</vt:lpstr>
      <vt:lpstr>Lowest Ancestor - soluții</vt:lpstr>
      <vt:lpstr>Lowest Ancestor - soluții</vt:lpstr>
      <vt:lpstr>Lowest Ancestor  O(log n) query și O(n log n) memorie</vt:lpstr>
      <vt:lpstr>Lowest Ancestor  O(log n) query și O(n log n) memorie</vt:lpstr>
      <vt:lpstr>Lowest Ancestor  O(log n) query și O(n log n) memorie</vt:lpstr>
      <vt:lpstr>Lowest Ancestor  O(log n) query și O(n log n) memorie</vt:lpstr>
      <vt:lpstr>Range Minimum Query Soluții</vt:lpstr>
      <vt:lpstr>Range Minimum Query Soluții</vt:lpstr>
      <vt:lpstr>Range Minimum Query Soluții</vt:lpstr>
      <vt:lpstr>Range Minimum Query Exemplul 2</vt:lpstr>
      <vt:lpstr>Problemă adițională</vt:lpstr>
      <vt:lpstr>Problemă adițională</vt:lpstr>
      <vt:lpstr>Range Minimum Query Soluții</vt:lpstr>
      <vt:lpstr>Range Minimum Query Soluții</vt:lpstr>
      <vt:lpstr>Range Minimum Query Soluții</vt:lpstr>
      <vt:lpstr>LCA → RMQ</vt:lpstr>
      <vt:lpstr>LCA → RMQ</vt:lpstr>
      <vt:lpstr>LCA → RMQ</vt:lpstr>
      <vt:lpstr>Final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Arbori de intervale</dc:title>
  <cp:lastModifiedBy>Cosmina Bianca</cp:lastModifiedBy>
  <cp:revision>5</cp:revision>
  <dcterms:modified xsi:type="dcterms:W3CDTF">2024-04-17T11:05:36Z</dcterms:modified>
</cp:coreProperties>
</file>