
<file path=[Content_Types].xml><?xml version="1.0" encoding="utf-8"?>
<Types xmlns="http://schemas.openxmlformats.org/package/2006/content-types">
  <Default Extension="bmp" ContentType="image/bmp"/>
  <Default Extension="gif" ContentType="image/gif"/>
  <Default Extension="jpeg" ContentType="image/jpg"/>
  <Default Extension="mov" ContentType="application/movie"/>
  <Default Extension="pdf" ContentType="application/pdf"/>
  <Default Extension="png" ContentType="image/png"/>
  <Default Extension="rels" ContentType="application/vnd.openxmlformats-package.relationships+xml"/>
  <Default Extension="tif" ContentType="image/tif"/>
  <Default Extension="vml" ContentType="application/vnd.openxmlformats-officedocument.vmlDrawing"/>
  <Default Extension="xlsx" ContentType="application/vnd.openxmlformats-officedocument.spreadsheetml.sheet"/>
  <Default Extension="xml" ContentType="application/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media/image1.jpeg" ContentType="image/jpeg"/>
  <Override PartName="/ppt/media/image2.jpeg" ContentType="image/jpeg"/>
  <Override PartName="/ppt/media/image3.jpeg" ContentType="image/jpeg"/>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ommentAuthors" Target="commentAuthors.xml"/><Relationship Id="rId21" Type="http://schemas.openxmlformats.org/officeDocument/2006/relationships/slide" Target="slides/slide14.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ustomXml" Target="../customXml/item2.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ustomXml" Target="../customXml/item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10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prstGeom prst="rect">
            <a:avLst/>
          </a:prstGeom>
        </p:spPr>
        <p:txBody>
          <a:bodyPr/>
          <a:lstStyle/>
          <a:p>
            <a:pPr/>
            <a:r>
              <a:t>Agenda Title</a:t>
            </a:r>
          </a:p>
        </p:txBody>
      </p:sp>
      <p:sp>
        <p:nvSpPr>
          <p:cNvPr id="10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11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11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2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3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4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7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7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8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9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www.nature.com/articles/486305a" TargetMode="External"/><Relationship Id="rId3" Type="http://schemas.openxmlformats.org/officeDocument/2006/relationships/hyperlink" Target="https://eticasiintegritate.unibuc.ro/wp-content/uploads/2018/10/DeontologieAcademica-Ghid-practic.pdf"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romania.europalibera.org/a/prodecanul-facultatii-de-teologie-daca-un-viol-se-soldeaza-cu-o-sarcina-este-unul-la-care-ai-consimtit-reactia-bor/30071230.html" TargetMode="External"/><Relationship Id="rId3" Type="http://schemas.openxmlformats.org/officeDocument/2006/relationships/hyperlink" Target="https://www.theguardian.com/world/2019/jan/13/james-watson-scientist-honors-stripped-reprehensible-race-comments"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www.sciencealert.com/the-trolley-problem-tested-in-real-life-first-time-consequentialism-deontologist" TargetMode="External"/><Relationship Id="rId3" Type="http://schemas.openxmlformats.org/officeDocument/2006/relationships/hyperlink" Target="https://www.youtube.com/watch?v=1sl5KJ69qiA" TargetMode="External"/><Relationship Id="rId4" Type="http://schemas.openxmlformats.org/officeDocument/2006/relationships/hyperlink" Target="https://www.youtube.com/watch?v=iXv91xFipLM"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www.contributors.ro/genu-e-ca-sexu/"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unibuc.ro/wp-content/uploads/2021/01/CODUL-DE-ETICA-SI-DEONTOLOGIE-AL-UNIVERSITATII-DIN-BUCURESTI-2020-1.pdf"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Etică academică"/>
          <p:cNvSpPr txBox="1"/>
          <p:nvPr>
            <p:ph type="ctrTitle"/>
          </p:nvPr>
        </p:nvSpPr>
        <p:spPr>
          <a:prstGeom prst="rect">
            <a:avLst/>
          </a:prstGeom>
        </p:spPr>
        <p:txBody>
          <a:bodyPr/>
          <a:lstStyle/>
          <a:p>
            <a:pPr/>
            <a:r>
              <a:t>Etică academică</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tudiu de caz: plagiatul"/>
          <p:cNvSpPr txBox="1"/>
          <p:nvPr>
            <p:ph type="title" idx="4294967295"/>
          </p:nvPr>
        </p:nvSpPr>
        <p:spPr>
          <a:xfrm>
            <a:off x="1219200" y="774700"/>
            <a:ext cx="20731492" cy="1562100"/>
          </a:xfrm>
          <a:prstGeom prst="rect">
            <a:avLst/>
          </a:prstGeom>
        </p:spPr>
        <p:txBody>
          <a:bodyPr/>
          <a:lstStyle>
            <a:lvl1pPr defTabSz="2194559">
              <a:defRPr spc="-75" sz="7560">
                <a:latin typeface="Canela Regular"/>
                <a:ea typeface="Canela Regular"/>
                <a:cs typeface="Canela Regular"/>
                <a:sym typeface="Canela Regular"/>
              </a:defRPr>
            </a:lvl1pPr>
          </a:lstStyle>
          <a:p>
            <a:pPr/>
            <a:r>
              <a:t>Studiu de caz: plagiatul</a:t>
            </a:r>
          </a:p>
        </p:txBody>
      </p:sp>
      <p:sp>
        <p:nvSpPr>
          <p:cNvPr id="220" name="Prime Minister N has been accused of copying large sections of his 2003 PhD thesis in law from previous publications, without proper reference. If the charges are substantiated, they could spark public pressure for N to resign, say political insiders. Th"/>
          <p:cNvSpPr txBox="1"/>
          <p:nvPr>
            <p:ph type="body" idx="4294967295"/>
          </p:nvPr>
        </p:nvSpPr>
        <p:spPr>
          <a:xfrm>
            <a:off x="1219200" y="3080256"/>
            <a:ext cx="21945600" cy="9327644"/>
          </a:xfrm>
          <a:prstGeom prst="rect">
            <a:avLst/>
          </a:prstGeom>
        </p:spPr>
        <p:txBody>
          <a:bodyPr/>
          <a:lstStyle/>
          <a:p>
            <a:pPr marL="0" indent="0" algn="just" defTabSz="420623">
              <a:lnSpc>
                <a:spcPct val="100000"/>
              </a:lnSpc>
              <a:spcBef>
                <a:spcPts val="0"/>
              </a:spcBef>
              <a:buSzTx/>
              <a:buNone/>
              <a:defRPr sz="3588">
                <a:solidFill>
                  <a:srgbClr val="222222"/>
                </a:solidFill>
                <a:latin typeface="Canela Regular"/>
                <a:ea typeface="Canela Regular"/>
                <a:cs typeface="Canela Regular"/>
                <a:sym typeface="Canela Regular"/>
              </a:defRPr>
            </a:pPr>
            <a:r>
              <a:t>Prime Minister N has been accused of copying large sections of his 2003 PhD thesis in law from previous publications, without proper reference. If the charges are substantiated, they could spark public pressure for N to resign, say political insiders. The allegations are also raising fresh </a:t>
            </a:r>
            <a:r>
              <a:rPr u="sng">
                <a:latin typeface="+mn-lt"/>
                <a:ea typeface="+mn-ea"/>
                <a:cs typeface="+mn-cs"/>
                <a:sym typeface="Canela Bold"/>
              </a:rPr>
              <a:t>doubts about the government’s ability to tackle corruption in the higher-education system.</a:t>
            </a:r>
            <a:endParaRPr u="sng">
              <a:latin typeface="+mn-lt"/>
              <a:ea typeface="+mn-ea"/>
              <a:cs typeface="+mn-cs"/>
              <a:sym typeface="Canela Bold"/>
            </a:endParaRPr>
          </a:p>
          <a:p>
            <a:pPr marL="0" indent="0" algn="just" defTabSz="2243271">
              <a:spcBef>
                <a:spcPts val="2200"/>
              </a:spcBef>
              <a:buSzTx/>
              <a:buNone/>
              <a:defRPr sz="3588">
                <a:latin typeface="Canela Regular"/>
                <a:ea typeface="Canela Regular"/>
                <a:cs typeface="Canela Regular"/>
                <a:sym typeface="Canela Regular"/>
              </a:defRPr>
            </a:pPr>
            <a:r>
              <a:rPr u="sng"/>
              <a:t>[</a:t>
            </a:r>
            <a:r>
              <a:t>…] The latest allegations add to complaints about </a:t>
            </a:r>
            <a:r>
              <a:rPr u="sng">
                <a:latin typeface="+mn-lt"/>
                <a:ea typeface="+mn-ea"/>
                <a:cs typeface="+mn-cs"/>
                <a:sym typeface="Canela Bold"/>
              </a:rPr>
              <a:t>declining academic standards</a:t>
            </a:r>
            <a:r>
              <a:rPr>
                <a:latin typeface="+mn-lt"/>
                <a:ea typeface="+mn-ea"/>
                <a:cs typeface="+mn-cs"/>
                <a:sym typeface="Canela Bold"/>
              </a:rPr>
              <a:t> in Romania</a:t>
            </a:r>
            <a:r>
              <a:t>. The previous government had introduced measures to make the country’s struggling </a:t>
            </a:r>
            <a:r>
              <a:rPr>
                <a:latin typeface="+mn-lt"/>
                <a:ea typeface="+mn-ea"/>
                <a:cs typeface="+mn-cs"/>
                <a:sym typeface="Canela Bold"/>
              </a:rPr>
              <a:t>science and education s</a:t>
            </a:r>
            <a:r>
              <a:rPr u="sng">
                <a:latin typeface="+mn-lt"/>
                <a:ea typeface="+mn-ea"/>
                <a:cs typeface="+mn-cs"/>
                <a:sym typeface="Canela Bold"/>
              </a:rPr>
              <a:t>ystem more competitive and transparent</a:t>
            </a:r>
            <a:r>
              <a:t>, but the plans met </a:t>
            </a:r>
            <a:r>
              <a:rPr u="sng">
                <a:latin typeface="+mn-lt"/>
                <a:ea typeface="+mn-ea"/>
                <a:cs typeface="+mn-cs"/>
                <a:sym typeface="Canela Bold"/>
              </a:rPr>
              <a:t>ferocious opposition from large parts of the academic establishment</a:t>
            </a:r>
            <a:r>
              <a:t>, and have been substantially relaxed by the current government.</a:t>
            </a:r>
          </a:p>
          <a:p>
            <a:pPr marL="0" indent="0" algn="just" defTabSz="2243271">
              <a:spcBef>
                <a:spcPts val="2200"/>
              </a:spcBef>
              <a:buSzTx/>
              <a:buNone/>
              <a:defRPr sz="4048"/>
            </a:pPr>
            <a:r>
              <a:rPr u="sng">
                <a:hlinkClick r:id="rId2" invalidUrl="" action="" tgtFrame="" tooltip="" history="1" highlightClick="0" endSnd="0"/>
              </a:rPr>
              <a:t>https://www.nature.com/articles/486305a</a:t>
            </a:r>
          </a:p>
          <a:p>
            <a:pPr marL="0" indent="0" algn="just" defTabSz="2243271">
              <a:spcBef>
                <a:spcPts val="2200"/>
              </a:spcBef>
              <a:buSzTx/>
              <a:buNone/>
              <a:defRPr sz="4048"/>
            </a:pPr>
          </a:p>
          <a:p>
            <a:pPr marL="0" indent="0" algn="just" defTabSz="2243271">
              <a:spcBef>
                <a:spcPts val="2200"/>
              </a:spcBef>
              <a:buSzTx/>
              <a:buNone/>
              <a:defRPr sz="4048"/>
            </a:pPr>
            <a:r>
              <a:rPr u="sng">
                <a:hlinkClick r:id="rId3" invalidUrl="" action="" tgtFrame="" tooltip="" history="1" highlightClick="0" endSnd="0"/>
              </a:rPr>
              <a:t>https://eticasiintegritate.unibuc.ro/wp-content/uploads/2018/10/DeontologieAcademica-Ghid-practic.pdf</a:t>
            </a:r>
            <a:r>
              <a:t> </a:t>
            </a:r>
          </a:p>
        </p:txBody>
      </p:sp>
      <p:sp>
        <p:nvSpPr>
          <p:cNvPr id="221" name="Slide Number"/>
          <p:cNvSpPr txBox="1"/>
          <p:nvPr>
            <p:ph type="sldNum" sz="quarter" idx="4294967295"/>
          </p:nvPr>
        </p:nvSpPr>
        <p:spPr>
          <a:xfrm>
            <a:off x="12001499" y="12700000"/>
            <a:ext cx="38862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Universitatea din Bucureşti se delimitează public de declaraţiile profesorului Vasile Răducă, pe care le consideră inacceptabile. Universitatea din Bucureşti îşi respectă misiunea de a promova şi de a susţine valori şi principii care să consolideze o so"/>
          <p:cNvSpPr txBox="1"/>
          <p:nvPr>
            <p:ph type="body" idx="4294967295"/>
          </p:nvPr>
        </p:nvSpPr>
        <p:spPr>
          <a:xfrm>
            <a:off x="655496" y="2754866"/>
            <a:ext cx="21750123" cy="9653034"/>
          </a:xfrm>
          <a:prstGeom prst="rect">
            <a:avLst/>
          </a:prstGeom>
        </p:spPr>
        <p:txBody>
          <a:bodyPr/>
          <a:lstStyle/>
          <a:p>
            <a:pPr marL="0" indent="0" algn="just" defTabSz="2389572">
              <a:spcBef>
                <a:spcPts val="2300"/>
              </a:spcBef>
              <a:buSzTx/>
              <a:buNone/>
              <a:defRPr sz="4312"/>
            </a:pPr>
          </a:p>
          <a:p>
            <a:pPr marL="0" indent="0" algn="just" defTabSz="448055">
              <a:lnSpc>
                <a:spcPct val="100000"/>
              </a:lnSpc>
              <a:spcBef>
                <a:spcPts val="0"/>
              </a:spcBef>
              <a:buSzTx/>
              <a:buNone/>
              <a:defRPr sz="1568">
                <a:solidFill>
                  <a:srgbClr val="1F2124"/>
                </a:solidFill>
                <a:latin typeface="Georgia"/>
                <a:ea typeface="Georgia"/>
                <a:cs typeface="Georgia"/>
                <a:sym typeface="Georgia"/>
              </a:defRPr>
            </a:pPr>
          </a:p>
          <a:p>
            <a:pPr marL="0" indent="0" algn="just" defTabSz="448055">
              <a:lnSpc>
                <a:spcPct val="100000"/>
              </a:lnSpc>
              <a:spcBef>
                <a:spcPts val="0"/>
              </a:spcBef>
              <a:buSzTx/>
              <a:buNone/>
              <a:defRPr sz="1568">
                <a:solidFill>
                  <a:srgbClr val="1F2124"/>
                </a:solidFill>
                <a:latin typeface="Georgia"/>
                <a:ea typeface="Georgia"/>
                <a:cs typeface="Georgia"/>
                <a:sym typeface="Georgia"/>
              </a:defRPr>
            </a:pPr>
          </a:p>
          <a:p>
            <a:pPr marL="0" indent="0" algn="just" defTabSz="448055">
              <a:lnSpc>
                <a:spcPct val="100000"/>
              </a:lnSpc>
              <a:spcBef>
                <a:spcPts val="0"/>
              </a:spcBef>
              <a:buSzTx/>
              <a:buNone/>
              <a:defRPr sz="1568">
                <a:solidFill>
                  <a:srgbClr val="1F2124"/>
                </a:solidFill>
                <a:latin typeface="Georgia"/>
                <a:ea typeface="Georgia"/>
                <a:cs typeface="Georgia"/>
                <a:sym typeface="Georgia"/>
              </a:defRPr>
            </a:pPr>
          </a:p>
          <a:p>
            <a:pPr marL="0" indent="0" algn="just" defTabSz="448055">
              <a:lnSpc>
                <a:spcPct val="100000"/>
              </a:lnSpc>
              <a:spcBef>
                <a:spcPts val="0"/>
              </a:spcBef>
              <a:buSzTx/>
              <a:buNone/>
              <a:defRPr sz="1568">
                <a:solidFill>
                  <a:srgbClr val="1F2124"/>
                </a:solidFill>
                <a:latin typeface="Georgia"/>
                <a:ea typeface="Georgia"/>
                <a:cs typeface="Georgia"/>
                <a:sym typeface="Georgia"/>
              </a:defRPr>
            </a:pPr>
            <a:r>
              <a:rPr sz="3822"/>
              <a:t>„Universitatea din Bucureşti se delimitează public de declaraţiile profesorului Vasile Răducă, pe care le consideră inacceptabile. Universitatea din Bucureşti îşi respectă misiunea de a promova şi de a susţine valori şi principii care să consolideze o societate democratică modernă, în care respectarea şi cultivarea demnităţii umane şi a valorilor umaniste, precum şi a rolului ştiinţei în evoluţia umanităţii reprezintă piloni fundamentali'”, p</a:t>
            </a:r>
            <a:r>
              <a:rPr sz="3822" u="sng">
                <a:hlinkClick r:id="rId2" invalidUrl="" action="" tgtFrame="" tooltip="" history="1" highlightClick="0" endSnd="0"/>
              </a:rPr>
              <a:t>otrivit unui comunicat al instituției.</a:t>
            </a:r>
            <a:endParaRPr sz="3822"/>
          </a:p>
          <a:p>
            <a:pPr marL="0" indent="0" algn="just" defTabSz="448055">
              <a:lnSpc>
                <a:spcPct val="100000"/>
              </a:lnSpc>
              <a:spcBef>
                <a:spcPts val="0"/>
              </a:spcBef>
              <a:buSzTx/>
              <a:buNone/>
              <a:defRPr sz="1568">
                <a:solidFill>
                  <a:srgbClr val="1F2124"/>
                </a:solidFill>
                <a:latin typeface="Georgia"/>
                <a:ea typeface="Georgia"/>
                <a:cs typeface="Georgia"/>
                <a:sym typeface="Georgia"/>
              </a:defRPr>
            </a:pPr>
            <a:endParaRPr sz="3822"/>
          </a:p>
          <a:p>
            <a:pPr marL="0" indent="0" algn="just" defTabSz="448055">
              <a:lnSpc>
                <a:spcPct val="100000"/>
              </a:lnSpc>
              <a:spcBef>
                <a:spcPts val="0"/>
              </a:spcBef>
              <a:buSzTx/>
              <a:buNone/>
              <a:defRPr sz="1568">
                <a:solidFill>
                  <a:srgbClr val="1F2124"/>
                </a:solidFill>
                <a:latin typeface="Georgia"/>
                <a:ea typeface="Georgia"/>
                <a:cs typeface="Georgia"/>
                <a:sym typeface="Georgia"/>
              </a:defRPr>
            </a:pPr>
            <a:endParaRPr sz="3822"/>
          </a:p>
          <a:p>
            <a:pPr marL="0" indent="0" algn="just" defTabSz="448055">
              <a:lnSpc>
                <a:spcPct val="100000"/>
              </a:lnSpc>
              <a:spcBef>
                <a:spcPts val="0"/>
              </a:spcBef>
              <a:buSzTx/>
              <a:buNone/>
              <a:defRPr sz="1568">
                <a:solidFill>
                  <a:srgbClr val="1F2124"/>
                </a:solidFill>
                <a:latin typeface="Georgia"/>
                <a:ea typeface="Georgia"/>
                <a:cs typeface="Georgia"/>
                <a:sym typeface="Georgia"/>
              </a:defRPr>
            </a:pPr>
            <a:endParaRPr sz="3822"/>
          </a:p>
          <a:p>
            <a:pPr marL="0" indent="0" algn="just" defTabSz="2389572">
              <a:spcBef>
                <a:spcPts val="2300"/>
              </a:spcBef>
              <a:buSzTx/>
              <a:buNone/>
              <a:defRPr sz="4312"/>
            </a:pPr>
            <a:r>
              <a:rPr u="sng">
                <a:hlinkClick r:id="rId3" invalidUrl="" action="" tgtFrame="" tooltip="" history="1" highlightClick="0" endSnd="0"/>
              </a:rPr>
              <a:t>https://www.theguardian.com/world/2019/jan/13/james-watson-scientist-honors-stripped-reprehensible-race-comments</a:t>
            </a:r>
          </a:p>
          <a:p>
            <a:pPr marL="0" indent="0" algn="just" defTabSz="2389572">
              <a:spcBef>
                <a:spcPts val="2300"/>
              </a:spcBef>
              <a:buSzTx/>
              <a:buNone/>
              <a:defRPr sz="4312"/>
            </a:pPr>
            <a:endParaRPr sz="3822"/>
          </a:p>
        </p:txBody>
      </p:sp>
      <p:sp>
        <p:nvSpPr>
          <p:cNvPr id="224" name="Alte forme de încălcare a eticii academice"/>
          <p:cNvSpPr txBox="1"/>
          <p:nvPr>
            <p:ph type="title" idx="4294967295"/>
          </p:nvPr>
        </p:nvSpPr>
        <p:spPr>
          <a:xfrm>
            <a:off x="5764146" y="413989"/>
            <a:ext cx="9753601" cy="1562101"/>
          </a:xfrm>
          <a:prstGeom prst="rect">
            <a:avLst/>
          </a:prstGeom>
        </p:spPr>
        <p:txBody>
          <a:bodyPr/>
          <a:lstStyle>
            <a:lvl1pPr defTabSz="1243583">
              <a:defRPr spc="-42" sz="4284"/>
            </a:lvl1pPr>
          </a:lstStyle>
          <a:p>
            <a:pPr/>
            <a:r>
              <a:t>Alte forme de încălcare a eticii academice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lide bullet text"/>
          <p:cNvSpPr txBox="1"/>
          <p:nvPr>
            <p:ph type="body" idx="4294967295"/>
          </p:nvPr>
        </p:nvSpPr>
        <p:spPr>
          <a:xfrm>
            <a:off x="1219200" y="922947"/>
            <a:ext cx="21945600" cy="11484953"/>
          </a:xfrm>
          <a:prstGeom prst="rect">
            <a:avLst/>
          </a:prstGeom>
        </p:spPr>
        <p:txBody>
          <a:bodyPr/>
          <a:lstStyle/>
          <a:p>
            <a:pPr marL="0" indent="0" defTabSz="975335">
              <a:spcBef>
                <a:spcPts val="900"/>
              </a:spcBef>
              <a:buSzTx/>
              <a:buNone/>
              <a:defRPr sz="1760"/>
            </a:pPr>
          </a:p>
        </p:txBody>
      </p:sp>
      <p:pic>
        <p:nvPicPr>
          <p:cNvPr id="227" name="pasted-movie.png" descr="pasted-movie.png"/>
          <p:cNvPicPr>
            <a:picLocks noChangeAspect="1"/>
          </p:cNvPicPr>
          <p:nvPr/>
        </p:nvPicPr>
        <p:blipFill>
          <a:blip r:embed="rId2">
            <a:extLst/>
          </a:blip>
          <a:stretch>
            <a:fillRect/>
          </a:stretch>
        </p:blipFill>
        <p:spPr>
          <a:xfrm>
            <a:off x="1219200" y="922947"/>
            <a:ext cx="20229464" cy="11379074"/>
          </a:xfrm>
          <a:prstGeom prst="rect">
            <a:avLst/>
          </a:prstGeom>
          <a:ln w="12700">
            <a:miter lim="400000"/>
          </a:ln>
        </p:spPr>
      </p:pic>
      <p:sp>
        <p:nvSpPr>
          <p:cNvPr id="228" name="Slide Number"/>
          <p:cNvSpPr txBox="1"/>
          <p:nvPr>
            <p:ph type="sldNum" sz="quarter" idx="4294967295"/>
          </p:nvPr>
        </p:nvSpPr>
        <p:spPr>
          <a:xfrm>
            <a:off x="12017628" y="12700000"/>
            <a:ext cx="35636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https://www.sciencealert.com/the-trolley-problem-tested-in-real-life-first-time-consequentialism-deontologist…"/>
          <p:cNvSpPr txBox="1"/>
          <p:nvPr>
            <p:ph type="body" idx="4294967295"/>
          </p:nvPr>
        </p:nvSpPr>
        <p:spPr>
          <a:xfrm>
            <a:off x="1219200" y="701355"/>
            <a:ext cx="21945600" cy="11706545"/>
          </a:xfrm>
          <a:prstGeom prst="rect">
            <a:avLst/>
          </a:prstGeom>
        </p:spPr>
        <p:txBody>
          <a:bodyPr/>
          <a:lstStyle/>
          <a:p>
            <a:pPr marL="0" indent="0">
              <a:buSzTx/>
              <a:buNone/>
            </a:pPr>
            <a:r>
              <a:rPr u="sng">
                <a:hlinkClick r:id="rId2" invalidUrl="" action="" tgtFrame="" tooltip="" history="1" highlightClick="0" endSnd="0"/>
              </a:rPr>
              <a:t>https://www.sciencealert.com/the-trolley-problem-tested-in-real-life-first-time-consequentialism-deontologist</a:t>
            </a:r>
          </a:p>
          <a:p>
            <a:pPr marL="0" indent="0">
              <a:buSzTx/>
              <a:buNone/>
            </a:pPr>
          </a:p>
          <a:p>
            <a:pPr marL="0" indent="0">
              <a:buSzTx/>
              <a:buNone/>
            </a:pPr>
          </a:p>
          <a:p>
            <a:pPr marL="0" indent="0">
              <a:buSzTx/>
              <a:buNone/>
            </a:pPr>
            <a:r>
              <a:rPr u="sng">
                <a:hlinkClick r:id="rId3" invalidUrl="" action="" tgtFrame="" tooltip="" history="1" highlightClick="0" endSnd="0"/>
              </a:rPr>
              <a:t>https://www.youtube.com/watch?v=1sl5KJ69qiA</a:t>
            </a:r>
            <a:r>
              <a:t> </a:t>
            </a:r>
            <a:r>
              <a:rPr i="1"/>
              <a:t>The Trolley Problem in Real Life</a:t>
            </a:r>
            <a:endParaRPr i="1"/>
          </a:p>
          <a:p>
            <a:pPr marL="0" indent="0">
              <a:buSzTx/>
              <a:buNone/>
            </a:pPr>
            <a:endParaRPr i="1"/>
          </a:p>
          <a:p>
            <a:pPr marL="0" indent="0">
              <a:buSzTx/>
              <a:buNone/>
            </a:pPr>
            <a:r>
              <a:rPr u="sng">
                <a:hlinkClick r:id="rId4" invalidUrl="" action="" tgtFrame="" tooltip="" history="1" highlightClick="0" endSnd="0"/>
              </a:rPr>
              <a:t>https://www.youtube.com/watch?v=iXv91xFipLM</a:t>
            </a:r>
            <a:r>
              <a:rPr i="1"/>
              <a:t> </a:t>
            </a:r>
            <a:r>
              <a:t>The</a:t>
            </a:r>
            <a:r>
              <a:rPr i="1"/>
              <a:t> Stanford Prison Experiment</a:t>
            </a:r>
            <a:endParaRPr i="1"/>
          </a:p>
          <a:p>
            <a:pPr marL="0" indent="0">
              <a:buSzTx/>
              <a:buNone/>
            </a:pPr>
            <a:endParaRPr i="1"/>
          </a:p>
          <a:p>
            <a:pPr marL="0" indent="0">
              <a:buSzTx/>
              <a:buNone/>
            </a:pPr>
          </a:p>
        </p:txBody>
      </p:sp>
      <p:sp>
        <p:nvSpPr>
          <p:cNvPr id="231" name="Slide Number"/>
          <p:cNvSpPr txBox="1"/>
          <p:nvPr>
            <p:ph type="sldNum" sz="quarter" idx="4294967295"/>
          </p:nvPr>
        </p:nvSpPr>
        <p:spPr>
          <a:xfrm>
            <a:off x="12011278" y="12700000"/>
            <a:ext cx="36906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puri de abordări ale eticii academice"/>
          <p:cNvSpPr txBox="1"/>
          <p:nvPr>
            <p:ph type="title" idx="4294967295"/>
          </p:nvPr>
        </p:nvSpPr>
        <p:spPr>
          <a:xfrm>
            <a:off x="1219200" y="774700"/>
            <a:ext cx="20731492" cy="1562100"/>
          </a:xfrm>
          <a:prstGeom prst="rect">
            <a:avLst/>
          </a:prstGeom>
        </p:spPr>
        <p:txBody>
          <a:bodyPr/>
          <a:lstStyle>
            <a:lvl1pPr algn="just" defTabSz="2194559">
              <a:defRPr spc="-75" sz="7560"/>
            </a:lvl1pPr>
          </a:lstStyle>
          <a:p>
            <a:pPr/>
            <a:r>
              <a:t>Tipuri de abordări ale eticii academice</a:t>
            </a:r>
          </a:p>
        </p:txBody>
      </p:sp>
      <p:sp>
        <p:nvSpPr>
          <p:cNvPr id="234" name="1. din perspectiva conformității: coduri deontologice, Charta universitară, regulamente etc.…"/>
          <p:cNvSpPr txBox="1"/>
          <p:nvPr>
            <p:ph type="body" idx="4294967295"/>
          </p:nvPr>
        </p:nvSpPr>
        <p:spPr>
          <a:xfrm>
            <a:off x="1219200" y="3080256"/>
            <a:ext cx="21945600" cy="9327644"/>
          </a:xfrm>
          <a:prstGeom prst="rect">
            <a:avLst/>
          </a:prstGeom>
        </p:spPr>
        <p:txBody>
          <a:bodyPr/>
          <a:lstStyle/>
          <a:p>
            <a:pPr marL="0" indent="0" algn="just" defTabSz="2096971">
              <a:spcBef>
                <a:spcPts val="2000"/>
              </a:spcBef>
              <a:buSzTx/>
              <a:buNone/>
              <a:defRPr sz="3784"/>
            </a:pPr>
            <a:r>
              <a:t>1. din perspectiva </a:t>
            </a:r>
            <a:r>
              <a:rPr>
                <a:latin typeface="Canela Text Bold"/>
                <a:ea typeface="Canela Text Bold"/>
                <a:cs typeface="Canela Text Bold"/>
                <a:sym typeface="Canela Text Bold"/>
              </a:rPr>
              <a:t>conformității</a:t>
            </a:r>
            <a:r>
              <a:t>: coduri deontologice, Charta universitară, regulamente etc. </a:t>
            </a:r>
          </a:p>
          <a:p>
            <a:pPr marL="0" indent="0" algn="just" defTabSz="2096971">
              <a:spcBef>
                <a:spcPts val="2000"/>
              </a:spcBef>
              <a:buSzTx/>
              <a:buNone/>
              <a:defRPr sz="3784"/>
            </a:pPr>
            <a:r>
              <a:t>     - avantaj: implementare imediată, sistem de sancțiuni și recompense.</a:t>
            </a:r>
          </a:p>
          <a:p>
            <a:pPr marL="0" indent="0" algn="just" defTabSz="2096971">
              <a:spcBef>
                <a:spcPts val="2000"/>
              </a:spcBef>
              <a:buSzTx/>
              <a:buNone/>
              <a:defRPr sz="3784"/>
            </a:pPr>
            <a:r>
              <a:t>     - dezavantaj: </a:t>
            </a:r>
            <a:r>
              <a:rPr u="sng"/>
              <a:t>birocratizare</a:t>
            </a:r>
            <a:r>
              <a:t> excesivă, în absența coerciției membrii comunității ar putea fi tentați să revină la comportamente imorale</a:t>
            </a:r>
          </a:p>
          <a:p>
            <a:pPr marL="0" indent="0" algn="just" defTabSz="2096971">
              <a:spcBef>
                <a:spcPts val="2000"/>
              </a:spcBef>
              <a:buSzTx/>
              <a:buNone/>
              <a:defRPr sz="3784"/>
            </a:pPr>
          </a:p>
          <a:p>
            <a:pPr marL="0" indent="0" algn="just" defTabSz="2096971">
              <a:spcBef>
                <a:spcPts val="2000"/>
              </a:spcBef>
              <a:buSzTx/>
              <a:buNone/>
              <a:defRPr sz="3784"/>
            </a:pPr>
          </a:p>
          <a:p>
            <a:pPr marL="0" indent="0" algn="just" defTabSz="2096971">
              <a:spcBef>
                <a:spcPts val="2000"/>
              </a:spcBef>
              <a:buSzTx/>
              <a:buNone/>
              <a:defRPr sz="3784"/>
            </a:pPr>
            <a:r>
              <a:t>2. Din perspectiva </a:t>
            </a:r>
            <a:r>
              <a:rPr>
                <a:latin typeface="Canela Text Bold"/>
                <a:ea typeface="Canela Text Bold"/>
                <a:cs typeface="Canela Text Bold"/>
                <a:sym typeface="Canela Text Bold"/>
              </a:rPr>
              <a:t>integrității</a:t>
            </a:r>
            <a:r>
              <a:t>: determinarea membrilor comunității să adopte o conduită morală.</a:t>
            </a:r>
          </a:p>
          <a:p>
            <a:pPr marL="0" indent="0" algn="just" defTabSz="2096971">
              <a:spcBef>
                <a:spcPts val="2000"/>
              </a:spcBef>
              <a:buSzTx/>
              <a:buNone/>
              <a:defRPr sz="3784"/>
            </a:pPr>
            <a:r>
              <a:t>       - dezavantaj: implementare de</a:t>
            </a:r>
            <a:r>
              <a:rPr u="sng"/>
              <a:t> lungă durată </a:t>
            </a:r>
            <a:r>
              <a:t>- e nevoie de perioade mari de timp pentru modificarea sau introducerea acestor atitudini </a:t>
            </a:r>
          </a:p>
          <a:p>
            <a:pPr marL="0" indent="0" algn="just" defTabSz="2096971">
              <a:spcBef>
                <a:spcPts val="2000"/>
              </a:spcBef>
              <a:buSzTx/>
              <a:buNone/>
              <a:defRPr sz="3784"/>
            </a:pPr>
          </a:p>
          <a:p>
            <a:pPr marL="0" indent="0" algn="just" defTabSz="2096971">
              <a:spcBef>
                <a:spcPts val="2000"/>
              </a:spcBef>
              <a:buSzTx/>
              <a:buNone/>
              <a:defRPr sz="3784"/>
            </a:pPr>
            <a:r>
              <a:t>Soluția?  introducerea </a:t>
            </a:r>
            <a:r>
              <a:rPr u="sng"/>
              <a:t>simultană</a:t>
            </a:r>
            <a:r>
              <a:t> a ambelor abordări.</a:t>
            </a:r>
          </a:p>
        </p:txBody>
      </p:sp>
      <p:sp>
        <p:nvSpPr>
          <p:cNvPr id="235" name="Slide Number"/>
          <p:cNvSpPr txBox="1"/>
          <p:nvPr>
            <p:ph type="sldNum" sz="quarter" idx="4294967295"/>
          </p:nvPr>
        </p:nvSpPr>
        <p:spPr>
          <a:xfrm>
            <a:off x="12001500" y="12700000"/>
            <a:ext cx="367284" cy="429261"/>
          </a:xfrm>
          <a:prstGeom prst="rect">
            <a:avLst/>
          </a:prstGeom>
          <a:extLst>
            <a:ext uri="{C572A759-6A51-4108-AA02-DFA0A04FC94B}">
              <ma14:wrappingTextBoxFlag xmlns:ma14="http://schemas.microsoft.com/office/mac/drawingml/2011/main" val="1"/>
            </a:ext>
          </a:extLst>
        </p:spPr>
        <p:txBody>
          <a:bodyPr/>
          <a:lstStyle>
            <a:lvl1pPr algn="just"/>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lide Number"/>
          <p:cNvSpPr txBox="1"/>
          <p:nvPr>
            <p:ph type="sldNum" sz="quarter" idx="4294967295"/>
          </p:nvPr>
        </p:nvSpPr>
        <p:spPr>
          <a:xfrm>
            <a:off x="12013437" y="12700000"/>
            <a:ext cx="36474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8" name="IMG_23A4A4E66CD9-1.jpeg" descr="IMG_23A4A4E66CD9-1.jpeg"/>
          <p:cNvPicPr>
            <a:picLocks noChangeAspect="1"/>
          </p:cNvPicPr>
          <p:nvPr/>
        </p:nvPicPr>
        <p:blipFill>
          <a:blip r:embed="rId2">
            <a:extLst/>
          </a:blip>
          <a:stretch>
            <a:fillRect/>
          </a:stretch>
        </p:blipFill>
        <p:spPr>
          <a:xfrm>
            <a:off x="2773579" y="-821754"/>
            <a:ext cx="17186876" cy="20381081"/>
          </a:xfrm>
          <a:prstGeom prst="rect">
            <a:avLst/>
          </a:prstGeom>
          <a:ln w="12700">
            <a:miter lim="400000"/>
          </a:ln>
        </p:spPr>
      </p:pic>
      <p:grpSp>
        <p:nvGrpSpPr>
          <p:cNvPr id="256" name="Drawing"/>
          <p:cNvGrpSpPr/>
          <p:nvPr/>
        </p:nvGrpSpPr>
        <p:grpSpPr>
          <a:xfrm>
            <a:off x="19606299" y="982030"/>
            <a:ext cx="3193745" cy="3020208"/>
            <a:chOff x="-237491" y="-166759"/>
            <a:chExt cx="3193744" cy="3020206"/>
          </a:xfrm>
        </p:grpSpPr>
        <p:sp>
          <p:nvSpPr>
            <p:cNvPr id="239" name="Line"/>
            <p:cNvSpPr/>
            <p:nvPr/>
          </p:nvSpPr>
          <p:spPr>
            <a:xfrm>
              <a:off x="-237492" y="-126754"/>
              <a:ext cx="238128" cy="600028"/>
            </a:xfrm>
            <a:custGeom>
              <a:avLst/>
              <a:gdLst/>
              <a:ahLst/>
              <a:cxnLst>
                <a:cxn ang="0">
                  <a:pos x="wd2" y="hd2"/>
                </a:cxn>
                <a:cxn ang="5400000">
                  <a:pos x="wd2" y="hd2"/>
                </a:cxn>
                <a:cxn ang="10800000">
                  <a:pos x="wd2" y="hd2"/>
                </a:cxn>
                <a:cxn ang="16200000">
                  <a:pos x="wd2" y="hd2"/>
                </a:cxn>
              </a:cxnLst>
              <a:rect l="0" t="0" r="r" b="b"/>
              <a:pathLst>
                <a:path w="20820" h="21413" fill="norm" stroke="1" extrusionOk="0">
                  <a:moveTo>
                    <a:pt x="20820" y="4524"/>
                  </a:moveTo>
                  <a:cubicBezTo>
                    <a:pt x="20820" y="3422"/>
                    <a:pt x="20820" y="2319"/>
                    <a:pt x="19470" y="1548"/>
                  </a:cubicBezTo>
                  <a:cubicBezTo>
                    <a:pt x="18120" y="777"/>
                    <a:pt x="15420" y="336"/>
                    <a:pt x="12720" y="115"/>
                  </a:cubicBezTo>
                  <a:cubicBezTo>
                    <a:pt x="10020" y="-105"/>
                    <a:pt x="7320" y="-105"/>
                    <a:pt x="4620" y="997"/>
                  </a:cubicBezTo>
                  <a:cubicBezTo>
                    <a:pt x="1920" y="2099"/>
                    <a:pt x="-780" y="4303"/>
                    <a:pt x="1380" y="7279"/>
                  </a:cubicBezTo>
                  <a:cubicBezTo>
                    <a:pt x="3540" y="10254"/>
                    <a:pt x="10560" y="14001"/>
                    <a:pt x="14880" y="16315"/>
                  </a:cubicBezTo>
                  <a:cubicBezTo>
                    <a:pt x="19200" y="18630"/>
                    <a:pt x="20820" y="19511"/>
                    <a:pt x="20280" y="20173"/>
                  </a:cubicBezTo>
                  <a:cubicBezTo>
                    <a:pt x="19740" y="20834"/>
                    <a:pt x="17040" y="21275"/>
                    <a:pt x="14070" y="21385"/>
                  </a:cubicBezTo>
                  <a:cubicBezTo>
                    <a:pt x="11100" y="21495"/>
                    <a:pt x="7860" y="21275"/>
                    <a:pt x="5160" y="20834"/>
                  </a:cubicBezTo>
                  <a:cubicBezTo>
                    <a:pt x="2460" y="20393"/>
                    <a:pt x="300" y="19732"/>
                    <a:pt x="30" y="19622"/>
                  </a:cubicBezTo>
                  <a:cubicBezTo>
                    <a:pt x="-240" y="19511"/>
                    <a:pt x="1380" y="19952"/>
                    <a:pt x="3000" y="20393"/>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0" name="Line"/>
            <p:cNvSpPr/>
            <p:nvPr/>
          </p:nvSpPr>
          <p:spPr>
            <a:xfrm>
              <a:off x="169711" y="262155"/>
              <a:ext cx="331204" cy="216154"/>
            </a:xfrm>
            <a:custGeom>
              <a:avLst/>
              <a:gdLst/>
              <a:ahLst/>
              <a:cxnLst>
                <a:cxn ang="0">
                  <a:pos x="wd2" y="hd2"/>
                </a:cxn>
                <a:cxn ang="5400000">
                  <a:pos x="wd2" y="hd2"/>
                </a:cxn>
                <a:cxn ang="10800000">
                  <a:pos x="wd2" y="hd2"/>
                </a:cxn>
                <a:cxn ang="16200000">
                  <a:pos x="wd2" y="hd2"/>
                </a:cxn>
              </a:cxnLst>
              <a:rect l="0" t="0" r="r" b="b"/>
              <a:pathLst>
                <a:path w="21450" h="20998" fill="norm" stroke="1" extrusionOk="0">
                  <a:moveTo>
                    <a:pt x="15450" y="12333"/>
                  </a:moveTo>
                  <a:cubicBezTo>
                    <a:pt x="14250" y="9933"/>
                    <a:pt x="13050" y="7533"/>
                    <a:pt x="11850" y="5133"/>
                  </a:cubicBezTo>
                  <a:cubicBezTo>
                    <a:pt x="10650" y="2733"/>
                    <a:pt x="9450" y="333"/>
                    <a:pt x="7850" y="33"/>
                  </a:cubicBezTo>
                  <a:cubicBezTo>
                    <a:pt x="6250" y="-267"/>
                    <a:pt x="4250" y="1533"/>
                    <a:pt x="2850" y="3933"/>
                  </a:cubicBezTo>
                  <a:cubicBezTo>
                    <a:pt x="1450" y="6333"/>
                    <a:pt x="650" y="9333"/>
                    <a:pt x="250" y="12333"/>
                  </a:cubicBezTo>
                  <a:cubicBezTo>
                    <a:pt x="-150" y="15333"/>
                    <a:pt x="-150" y="18333"/>
                    <a:pt x="850" y="19833"/>
                  </a:cubicBezTo>
                  <a:cubicBezTo>
                    <a:pt x="1850" y="21333"/>
                    <a:pt x="3850" y="21333"/>
                    <a:pt x="5450" y="20133"/>
                  </a:cubicBezTo>
                  <a:cubicBezTo>
                    <a:pt x="7050" y="18933"/>
                    <a:pt x="8250" y="16533"/>
                    <a:pt x="8650" y="13833"/>
                  </a:cubicBezTo>
                  <a:cubicBezTo>
                    <a:pt x="9050" y="11133"/>
                    <a:pt x="8650" y="8133"/>
                    <a:pt x="7250" y="6633"/>
                  </a:cubicBezTo>
                  <a:cubicBezTo>
                    <a:pt x="5850" y="5133"/>
                    <a:pt x="3450" y="5133"/>
                    <a:pt x="3250" y="5733"/>
                  </a:cubicBezTo>
                  <a:cubicBezTo>
                    <a:pt x="3050" y="6333"/>
                    <a:pt x="5050" y="7533"/>
                    <a:pt x="8450" y="8133"/>
                  </a:cubicBezTo>
                  <a:cubicBezTo>
                    <a:pt x="11850" y="8733"/>
                    <a:pt x="16650" y="8733"/>
                    <a:pt x="21450" y="8733"/>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1" name="Line"/>
            <p:cNvSpPr/>
            <p:nvPr/>
          </p:nvSpPr>
          <p:spPr>
            <a:xfrm>
              <a:off x="634477" y="208264"/>
              <a:ext cx="348189" cy="279664"/>
            </a:xfrm>
            <a:custGeom>
              <a:avLst/>
              <a:gdLst/>
              <a:ahLst/>
              <a:cxnLst>
                <a:cxn ang="0">
                  <a:pos x="wd2" y="hd2"/>
                </a:cxn>
                <a:cxn ang="5400000">
                  <a:pos x="wd2" y="hd2"/>
                </a:cxn>
                <a:cxn ang="10800000">
                  <a:pos x="wd2" y="hd2"/>
                </a:cxn>
                <a:cxn ang="16200000">
                  <a:pos x="wd2" y="hd2"/>
                </a:cxn>
              </a:cxnLst>
              <a:rect l="0" t="0" r="r" b="b"/>
              <a:pathLst>
                <a:path w="21363" h="21262" fill="norm" stroke="1" extrusionOk="0">
                  <a:moveTo>
                    <a:pt x="14542" y="5297"/>
                  </a:moveTo>
                  <a:cubicBezTo>
                    <a:pt x="13405" y="3419"/>
                    <a:pt x="12268" y="1540"/>
                    <a:pt x="10752" y="601"/>
                  </a:cubicBezTo>
                  <a:cubicBezTo>
                    <a:pt x="9237" y="-338"/>
                    <a:pt x="7342" y="-338"/>
                    <a:pt x="5447" y="1775"/>
                  </a:cubicBezTo>
                  <a:cubicBezTo>
                    <a:pt x="3552" y="3888"/>
                    <a:pt x="1658" y="8114"/>
                    <a:pt x="710" y="11401"/>
                  </a:cubicBezTo>
                  <a:cubicBezTo>
                    <a:pt x="-237" y="14688"/>
                    <a:pt x="-237" y="17036"/>
                    <a:pt x="710" y="18679"/>
                  </a:cubicBezTo>
                  <a:cubicBezTo>
                    <a:pt x="1658" y="20323"/>
                    <a:pt x="3552" y="21262"/>
                    <a:pt x="7152" y="21262"/>
                  </a:cubicBezTo>
                  <a:cubicBezTo>
                    <a:pt x="10752" y="21262"/>
                    <a:pt x="16058" y="20323"/>
                    <a:pt x="21363" y="19384"/>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2" name="Line"/>
            <p:cNvSpPr/>
            <p:nvPr/>
          </p:nvSpPr>
          <p:spPr>
            <a:xfrm>
              <a:off x="1041694" y="257814"/>
              <a:ext cx="348608" cy="242466"/>
            </a:xfrm>
            <a:custGeom>
              <a:avLst/>
              <a:gdLst/>
              <a:ahLst/>
              <a:cxnLst>
                <a:cxn ang="0">
                  <a:pos x="wd2" y="hd2"/>
                </a:cxn>
                <a:cxn ang="5400000">
                  <a:pos x="wd2" y="hd2"/>
                </a:cxn>
                <a:cxn ang="10800000">
                  <a:pos x="wd2" y="hd2"/>
                </a:cxn>
                <a:cxn ang="16200000">
                  <a:pos x="wd2" y="hd2"/>
                </a:cxn>
              </a:cxnLst>
              <a:rect l="0" t="0" r="r" b="b"/>
              <a:pathLst>
                <a:path w="21389" h="21199" fill="norm" stroke="1" extrusionOk="0">
                  <a:moveTo>
                    <a:pt x="14568" y="9859"/>
                  </a:moveTo>
                  <a:cubicBezTo>
                    <a:pt x="14947" y="7159"/>
                    <a:pt x="15326" y="4459"/>
                    <a:pt x="14378" y="2569"/>
                  </a:cubicBezTo>
                  <a:cubicBezTo>
                    <a:pt x="13431" y="679"/>
                    <a:pt x="11157" y="-401"/>
                    <a:pt x="9263" y="139"/>
                  </a:cubicBezTo>
                  <a:cubicBezTo>
                    <a:pt x="7368" y="679"/>
                    <a:pt x="5852" y="2839"/>
                    <a:pt x="4336" y="4999"/>
                  </a:cubicBezTo>
                  <a:cubicBezTo>
                    <a:pt x="2821" y="7159"/>
                    <a:pt x="1305" y="9319"/>
                    <a:pt x="547" y="11749"/>
                  </a:cubicBezTo>
                  <a:cubicBezTo>
                    <a:pt x="-211" y="14179"/>
                    <a:pt x="-211" y="16879"/>
                    <a:pt x="736" y="18229"/>
                  </a:cubicBezTo>
                  <a:cubicBezTo>
                    <a:pt x="1684" y="19579"/>
                    <a:pt x="3578" y="19579"/>
                    <a:pt x="5473" y="19039"/>
                  </a:cubicBezTo>
                  <a:cubicBezTo>
                    <a:pt x="7368" y="18499"/>
                    <a:pt x="9263" y="17419"/>
                    <a:pt x="11347" y="15259"/>
                  </a:cubicBezTo>
                  <a:cubicBezTo>
                    <a:pt x="13431" y="13099"/>
                    <a:pt x="15705" y="9859"/>
                    <a:pt x="16463" y="10399"/>
                  </a:cubicBezTo>
                  <a:cubicBezTo>
                    <a:pt x="17221" y="10939"/>
                    <a:pt x="16463" y="15259"/>
                    <a:pt x="17031" y="17689"/>
                  </a:cubicBezTo>
                  <a:cubicBezTo>
                    <a:pt x="17600" y="20119"/>
                    <a:pt x="19494" y="20659"/>
                    <a:pt x="21389" y="21199"/>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3" name="Line"/>
            <p:cNvSpPr/>
            <p:nvPr/>
          </p:nvSpPr>
          <p:spPr>
            <a:xfrm>
              <a:off x="1541384" y="259380"/>
              <a:ext cx="868006" cy="219058"/>
            </a:xfrm>
            <a:custGeom>
              <a:avLst/>
              <a:gdLst/>
              <a:ahLst/>
              <a:cxnLst>
                <a:cxn ang="0">
                  <a:pos x="wd2" y="hd2"/>
                </a:cxn>
                <a:cxn ang="5400000">
                  <a:pos x="wd2" y="hd2"/>
                </a:cxn>
                <a:cxn ang="10800000">
                  <a:pos x="wd2" y="hd2"/>
                </a:cxn>
                <a:cxn ang="16200000">
                  <a:pos x="wd2" y="hd2"/>
                </a:cxn>
              </a:cxnLst>
              <a:rect l="0" t="0" r="r" b="b"/>
              <a:pathLst>
                <a:path w="21529" h="20160" fill="norm" stroke="1" extrusionOk="0">
                  <a:moveTo>
                    <a:pt x="2227" y="6823"/>
                  </a:moveTo>
                  <a:cubicBezTo>
                    <a:pt x="2533" y="3981"/>
                    <a:pt x="2840" y="1139"/>
                    <a:pt x="2610" y="287"/>
                  </a:cubicBezTo>
                  <a:cubicBezTo>
                    <a:pt x="2380" y="-566"/>
                    <a:pt x="1614" y="571"/>
                    <a:pt x="1078" y="2560"/>
                  </a:cubicBezTo>
                  <a:cubicBezTo>
                    <a:pt x="542" y="4550"/>
                    <a:pt x="235" y="7392"/>
                    <a:pt x="82" y="10234"/>
                  </a:cubicBezTo>
                  <a:cubicBezTo>
                    <a:pt x="-71" y="13076"/>
                    <a:pt x="-71" y="15918"/>
                    <a:pt x="618" y="17908"/>
                  </a:cubicBezTo>
                  <a:cubicBezTo>
                    <a:pt x="1308" y="19897"/>
                    <a:pt x="2686" y="21034"/>
                    <a:pt x="3912" y="19329"/>
                  </a:cubicBezTo>
                  <a:cubicBezTo>
                    <a:pt x="5137" y="17623"/>
                    <a:pt x="6210" y="13076"/>
                    <a:pt x="6899" y="9097"/>
                  </a:cubicBezTo>
                  <a:cubicBezTo>
                    <a:pt x="7589" y="5118"/>
                    <a:pt x="7895" y="1708"/>
                    <a:pt x="7895" y="1708"/>
                  </a:cubicBezTo>
                  <a:cubicBezTo>
                    <a:pt x="7895" y="1708"/>
                    <a:pt x="7589" y="5118"/>
                    <a:pt x="7359" y="8245"/>
                  </a:cubicBezTo>
                  <a:cubicBezTo>
                    <a:pt x="7129" y="11371"/>
                    <a:pt x="6976" y="14213"/>
                    <a:pt x="7282" y="15918"/>
                  </a:cubicBezTo>
                  <a:cubicBezTo>
                    <a:pt x="7589" y="17623"/>
                    <a:pt x="8355" y="18192"/>
                    <a:pt x="9120" y="18476"/>
                  </a:cubicBezTo>
                  <a:cubicBezTo>
                    <a:pt x="9886" y="18760"/>
                    <a:pt x="10652" y="18760"/>
                    <a:pt x="11648" y="16771"/>
                  </a:cubicBezTo>
                  <a:cubicBezTo>
                    <a:pt x="12644" y="14781"/>
                    <a:pt x="13869" y="10802"/>
                    <a:pt x="14559" y="7392"/>
                  </a:cubicBezTo>
                  <a:cubicBezTo>
                    <a:pt x="15248" y="3981"/>
                    <a:pt x="15401" y="1139"/>
                    <a:pt x="15248" y="855"/>
                  </a:cubicBezTo>
                  <a:cubicBezTo>
                    <a:pt x="15095" y="571"/>
                    <a:pt x="14635" y="2845"/>
                    <a:pt x="14406" y="5687"/>
                  </a:cubicBezTo>
                  <a:cubicBezTo>
                    <a:pt x="14176" y="8529"/>
                    <a:pt x="14176" y="11939"/>
                    <a:pt x="14559" y="13645"/>
                  </a:cubicBezTo>
                  <a:cubicBezTo>
                    <a:pt x="14942" y="15350"/>
                    <a:pt x="15708" y="15350"/>
                    <a:pt x="16397" y="14497"/>
                  </a:cubicBezTo>
                  <a:cubicBezTo>
                    <a:pt x="17086" y="13645"/>
                    <a:pt x="17699" y="11939"/>
                    <a:pt x="18542" y="12508"/>
                  </a:cubicBezTo>
                  <a:cubicBezTo>
                    <a:pt x="19384" y="13076"/>
                    <a:pt x="20457" y="15918"/>
                    <a:pt x="21529" y="1876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4" name="Line"/>
            <p:cNvSpPr/>
            <p:nvPr/>
          </p:nvSpPr>
          <p:spPr>
            <a:xfrm>
              <a:off x="1779407" y="-166760"/>
              <a:ext cx="18530" cy="185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5" name="Line"/>
            <p:cNvSpPr/>
            <p:nvPr/>
          </p:nvSpPr>
          <p:spPr>
            <a:xfrm>
              <a:off x="519444" y="1143301"/>
              <a:ext cx="629982" cy="222952"/>
            </a:xfrm>
            <a:custGeom>
              <a:avLst/>
              <a:gdLst/>
              <a:ahLst/>
              <a:cxnLst>
                <a:cxn ang="0">
                  <a:pos x="wd2" y="hd2"/>
                </a:cxn>
                <a:cxn ang="5400000">
                  <a:pos x="wd2" y="hd2"/>
                </a:cxn>
                <a:cxn ang="10800000">
                  <a:pos x="wd2" y="hd2"/>
                </a:cxn>
                <a:cxn ang="16200000">
                  <a:pos x="wd2" y="hd2"/>
                </a:cxn>
              </a:cxnLst>
              <a:rect l="0" t="0" r="r" b="b"/>
              <a:pathLst>
                <a:path w="21600" h="19993" fill="norm" stroke="1" extrusionOk="0">
                  <a:moveTo>
                    <a:pt x="0" y="10462"/>
                  </a:moveTo>
                  <a:cubicBezTo>
                    <a:pt x="2118" y="12123"/>
                    <a:pt x="4235" y="13785"/>
                    <a:pt x="5929" y="13508"/>
                  </a:cubicBezTo>
                  <a:cubicBezTo>
                    <a:pt x="7623" y="13231"/>
                    <a:pt x="8894" y="11016"/>
                    <a:pt x="9423" y="8247"/>
                  </a:cubicBezTo>
                  <a:cubicBezTo>
                    <a:pt x="9953" y="5477"/>
                    <a:pt x="9741" y="2154"/>
                    <a:pt x="9106" y="770"/>
                  </a:cubicBezTo>
                  <a:cubicBezTo>
                    <a:pt x="8471" y="-615"/>
                    <a:pt x="7412" y="-61"/>
                    <a:pt x="6671" y="1877"/>
                  </a:cubicBezTo>
                  <a:cubicBezTo>
                    <a:pt x="5929" y="3816"/>
                    <a:pt x="5506" y="7139"/>
                    <a:pt x="5400" y="10185"/>
                  </a:cubicBezTo>
                  <a:cubicBezTo>
                    <a:pt x="5294" y="13231"/>
                    <a:pt x="5506" y="16000"/>
                    <a:pt x="6776" y="17939"/>
                  </a:cubicBezTo>
                  <a:cubicBezTo>
                    <a:pt x="8047" y="19877"/>
                    <a:pt x="10376" y="20985"/>
                    <a:pt x="13024" y="18770"/>
                  </a:cubicBezTo>
                  <a:cubicBezTo>
                    <a:pt x="15671" y="16554"/>
                    <a:pt x="18635" y="11016"/>
                    <a:pt x="21600" y="5477"/>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6" name="Line"/>
            <p:cNvSpPr/>
            <p:nvPr/>
          </p:nvSpPr>
          <p:spPr>
            <a:xfrm>
              <a:off x="1087290" y="836706"/>
              <a:ext cx="469770" cy="556263"/>
            </a:xfrm>
            <a:custGeom>
              <a:avLst/>
              <a:gdLst/>
              <a:ahLst/>
              <a:cxnLst>
                <a:cxn ang="0">
                  <a:pos x="wd2" y="hd2"/>
                </a:cxn>
                <a:cxn ang="5400000">
                  <a:pos x="wd2" y="hd2"/>
                </a:cxn>
                <a:cxn ang="10800000">
                  <a:pos x="wd2" y="hd2"/>
                </a:cxn>
                <a:cxn ang="16200000">
                  <a:pos x="wd2" y="hd2"/>
                </a:cxn>
              </a:cxnLst>
              <a:rect l="0" t="0" r="r" b="b"/>
              <a:pathLst>
                <a:path w="21063" h="21378" fill="norm" stroke="1" extrusionOk="0">
                  <a:moveTo>
                    <a:pt x="6940" y="2736"/>
                  </a:moveTo>
                  <a:cubicBezTo>
                    <a:pt x="6109" y="1312"/>
                    <a:pt x="5278" y="-112"/>
                    <a:pt x="4586" y="7"/>
                  </a:cubicBezTo>
                  <a:cubicBezTo>
                    <a:pt x="3894" y="125"/>
                    <a:pt x="3340" y="1787"/>
                    <a:pt x="3340" y="5110"/>
                  </a:cubicBezTo>
                  <a:cubicBezTo>
                    <a:pt x="3340" y="8433"/>
                    <a:pt x="3894" y="13418"/>
                    <a:pt x="4586" y="16622"/>
                  </a:cubicBezTo>
                  <a:cubicBezTo>
                    <a:pt x="5278" y="19826"/>
                    <a:pt x="6109" y="21251"/>
                    <a:pt x="6109" y="21369"/>
                  </a:cubicBezTo>
                  <a:cubicBezTo>
                    <a:pt x="6109" y="21488"/>
                    <a:pt x="5278" y="20301"/>
                    <a:pt x="4309" y="19233"/>
                  </a:cubicBezTo>
                  <a:cubicBezTo>
                    <a:pt x="3340" y="18165"/>
                    <a:pt x="2232" y="17215"/>
                    <a:pt x="1263" y="16266"/>
                  </a:cubicBezTo>
                  <a:cubicBezTo>
                    <a:pt x="294" y="15317"/>
                    <a:pt x="-537" y="14367"/>
                    <a:pt x="432" y="13892"/>
                  </a:cubicBezTo>
                  <a:cubicBezTo>
                    <a:pt x="1401" y="13418"/>
                    <a:pt x="4171" y="13418"/>
                    <a:pt x="7909" y="13892"/>
                  </a:cubicBezTo>
                  <a:cubicBezTo>
                    <a:pt x="11648" y="14367"/>
                    <a:pt x="16355" y="15317"/>
                    <a:pt x="21063" y="16266"/>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7" name="Line"/>
            <p:cNvSpPr/>
            <p:nvPr/>
          </p:nvSpPr>
          <p:spPr>
            <a:xfrm>
              <a:off x="1821099" y="793444"/>
              <a:ext cx="755050" cy="670338"/>
            </a:xfrm>
            <a:custGeom>
              <a:avLst/>
              <a:gdLst/>
              <a:ahLst/>
              <a:cxnLst>
                <a:cxn ang="0">
                  <a:pos x="wd2" y="hd2"/>
                </a:cxn>
                <a:cxn ang="5400000">
                  <a:pos x="wd2" y="hd2"/>
                </a:cxn>
                <a:cxn ang="10800000">
                  <a:pos x="wd2" y="hd2"/>
                </a:cxn>
                <a:cxn ang="16200000">
                  <a:pos x="wd2" y="hd2"/>
                </a:cxn>
              </a:cxnLst>
              <a:rect l="0" t="0" r="r" b="b"/>
              <a:pathLst>
                <a:path w="21468" h="21508" fill="norm" stroke="1" extrusionOk="0">
                  <a:moveTo>
                    <a:pt x="5663" y="17347"/>
                  </a:moveTo>
                  <a:cubicBezTo>
                    <a:pt x="5488" y="16356"/>
                    <a:pt x="5312" y="15365"/>
                    <a:pt x="5049" y="14275"/>
                  </a:cubicBezTo>
                  <a:cubicBezTo>
                    <a:pt x="4785" y="13185"/>
                    <a:pt x="4434" y="11996"/>
                    <a:pt x="3907" y="11699"/>
                  </a:cubicBezTo>
                  <a:cubicBezTo>
                    <a:pt x="3380" y="11402"/>
                    <a:pt x="2678" y="11996"/>
                    <a:pt x="1975" y="12789"/>
                  </a:cubicBezTo>
                  <a:cubicBezTo>
                    <a:pt x="1273" y="13581"/>
                    <a:pt x="570" y="14572"/>
                    <a:pt x="219" y="15662"/>
                  </a:cubicBezTo>
                  <a:cubicBezTo>
                    <a:pt x="-132" y="16752"/>
                    <a:pt x="-132" y="17941"/>
                    <a:pt x="746" y="18734"/>
                  </a:cubicBezTo>
                  <a:cubicBezTo>
                    <a:pt x="1624" y="19526"/>
                    <a:pt x="3380" y="19923"/>
                    <a:pt x="4609" y="19824"/>
                  </a:cubicBezTo>
                  <a:cubicBezTo>
                    <a:pt x="5839" y="19725"/>
                    <a:pt x="6541" y="19130"/>
                    <a:pt x="7156" y="18436"/>
                  </a:cubicBezTo>
                  <a:cubicBezTo>
                    <a:pt x="7770" y="17743"/>
                    <a:pt x="8297" y="16950"/>
                    <a:pt x="8824" y="16950"/>
                  </a:cubicBezTo>
                  <a:cubicBezTo>
                    <a:pt x="9351" y="16950"/>
                    <a:pt x="9878" y="17743"/>
                    <a:pt x="10580" y="18139"/>
                  </a:cubicBezTo>
                  <a:cubicBezTo>
                    <a:pt x="11283" y="18536"/>
                    <a:pt x="12161" y="18536"/>
                    <a:pt x="13039" y="17545"/>
                  </a:cubicBezTo>
                  <a:cubicBezTo>
                    <a:pt x="13917" y="16554"/>
                    <a:pt x="14795" y="14572"/>
                    <a:pt x="15322" y="11897"/>
                  </a:cubicBezTo>
                  <a:cubicBezTo>
                    <a:pt x="15849" y="9222"/>
                    <a:pt x="16024" y="5853"/>
                    <a:pt x="16112" y="3574"/>
                  </a:cubicBezTo>
                  <a:cubicBezTo>
                    <a:pt x="16200" y="1295"/>
                    <a:pt x="16200" y="106"/>
                    <a:pt x="15936" y="7"/>
                  </a:cubicBezTo>
                  <a:cubicBezTo>
                    <a:pt x="15673" y="-92"/>
                    <a:pt x="15146" y="899"/>
                    <a:pt x="14795" y="3574"/>
                  </a:cubicBezTo>
                  <a:cubicBezTo>
                    <a:pt x="14444" y="6249"/>
                    <a:pt x="14268" y="10609"/>
                    <a:pt x="14795" y="13780"/>
                  </a:cubicBezTo>
                  <a:cubicBezTo>
                    <a:pt x="15322" y="16950"/>
                    <a:pt x="16551" y="18932"/>
                    <a:pt x="17780" y="20022"/>
                  </a:cubicBezTo>
                  <a:cubicBezTo>
                    <a:pt x="19009" y="21112"/>
                    <a:pt x="20239" y="21310"/>
                    <a:pt x="21468" y="21508"/>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8" name="Line"/>
            <p:cNvSpPr/>
            <p:nvPr/>
          </p:nvSpPr>
          <p:spPr>
            <a:xfrm>
              <a:off x="2891139" y="1408194"/>
              <a:ext cx="65114" cy="370579"/>
            </a:xfrm>
            <a:custGeom>
              <a:avLst/>
              <a:gdLst/>
              <a:ahLst/>
              <a:cxnLst>
                <a:cxn ang="0">
                  <a:pos x="wd2" y="hd2"/>
                </a:cxn>
                <a:cxn ang="5400000">
                  <a:pos x="wd2" y="hd2"/>
                </a:cxn>
                <a:cxn ang="10800000">
                  <a:pos x="wd2" y="hd2"/>
                </a:cxn>
                <a:cxn ang="16200000">
                  <a:pos x="wd2" y="hd2"/>
                </a:cxn>
              </a:cxnLst>
              <a:rect l="0" t="0" r="r" b="b"/>
              <a:pathLst>
                <a:path w="20702" h="21600" fill="norm" stroke="1" extrusionOk="0">
                  <a:moveTo>
                    <a:pt x="0" y="0"/>
                  </a:moveTo>
                  <a:cubicBezTo>
                    <a:pt x="9818" y="1440"/>
                    <a:pt x="19636" y="2880"/>
                    <a:pt x="20618" y="6480"/>
                  </a:cubicBezTo>
                  <a:cubicBezTo>
                    <a:pt x="21600" y="10080"/>
                    <a:pt x="13745" y="15840"/>
                    <a:pt x="5891"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49" name="Line"/>
            <p:cNvSpPr/>
            <p:nvPr/>
          </p:nvSpPr>
          <p:spPr>
            <a:xfrm>
              <a:off x="927078" y="2241993"/>
              <a:ext cx="37059" cy="6114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50" name="Line"/>
            <p:cNvSpPr/>
            <p:nvPr/>
          </p:nvSpPr>
          <p:spPr>
            <a:xfrm>
              <a:off x="704731" y="2097076"/>
              <a:ext cx="351971" cy="293150"/>
            </a:xfrm>
            <a:custGeom>
              <a:avLst/>
              <a:gdLst/>
              <a:ahLst/>
              <a:cxnLst>
                <a:cxn ang="0">
                  <a:pos x="wd2" y="hd2"/>
                </a:cxn>
                <a:cxn ang="5400000">
                  <a:pos x="wd2" y="hd2"/>
                </a:cxn>
                <a:cxn ang="10800000">
                  <a:pos x="wd2" y="hd2"/>
                </a:cxn>
                <a:cxn ang="16200000">
                  <a:pos x="wd2" y="hd2"/>
                </a:cxn>
              </a:cxnLst>
              <a:rect l="0" t="0" r="r" b="b"/>
              <a:pathLst>
                <a:path w="21223" h="20923" fill="norm" stroke="1" extrusionOk="0">
                  <a:moveTo>
                    <a:pt x="0" y="7698"/>
                  </a:moveTo>
                  <a:cubicBezTo>
                    <a:pt x="1490" y="5494"/>
                    <a:pt x="2979" y="3290"/>
                    <a:pt x="5772" y="1747"/>
                  </a:cubicBezTo>
                  <a:cubicBezTo>
                    <a:pt x="8566" y="205"/>
                    <a:pt x="12662" y="-677"/>
                    <a:pt x="15641" y="645"/>
                  </a:cubicBezTo>
                  <a:cubicBezTo>
                    <a:pt x="18621" y="1968"/>
                    <a:pt x="20483" y="5494"/>
                    <a:pt x="21041" y="8580"/>
                  </a:cubicBezTo>
                  <a:cubicBezTo>
                    <a:pt x="21600" y="11666"/>
                    <a:pt x="20855" y="14311"/>
                    <a:pt x="18993" y="16294"/>
                  </a:cubicBezTo>
                  <a:cubicBezTo>
                    <a:pt x="17131" y="18278"/>
                    <a:pt x="14152" y="19601"/>
                    <a:pt x="11172" y="20923"/>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51" name="Line"/>
            <p:cNvSpPr/>
            <p:nvPr/>
          </p:nvSpPr>
          <p:spPr>
            <a:xfrm>
              <a:off x="1520003" y="2334638"/>
              <a:ext cx="18530" cy="37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52" name="Line"/>
            <p:cNvSpPr/>
            <p:nvPr/>
          </p:nvSpPr>
          <p:spPr>
            <a:xfrm>
              <a:off x="1834993" y="2130820"/>
              <a:ext cx="305985" cy="444694"/>
            </a:xfrm>
            <a:custGeom>
              <a:avLst/>
              <a:gdLst/>
              <a:ahLst/>
              <a:cxnLst>
                <a:cxn ang="0">
                  <a:pos x="wd2" y="hd2"/>
                </a:cxn>
                <a:cxn ang="5400000">
                  <a:pos x="wd2" y="hd2"/>
                </a:cxn>
                <a:cxn ang="10800000">
                  <a:pos x="wd2" y="hd2"/>
                </a:cxn>
                <a:cxn ang="16200000">
                  <a:pos x="wd2" y="hd2"/>
                </a:cxn>
              </a:cxnLst>
              <a:rect l="0" t="0" r="r" b="b"/>
              <a:pathLst>
                <a:path w="21402" h="21600" fill="norm" stroke="1" extrusionOk="0">
                  <a:moveTo>
                    <a:pt x="11664" y="0"/>
                  </a:moveTo>
                  <a:cubicBezTo>
                    <a:pt x="10368" y="1200"/>
                    <a:pt x="9072" y="2400"/>
                    <a:pt x="9072" y="3600"/>
                  </a:cubicBezTo>
                  <a:cubicBezTo>
                    <a:pt x="9072" y="4800"/>
                    <a:pt x="10368" y="6000"/>
                    <a:pt x="11880" y="7050"/>
                  </a:cubicBezTo>
                  <a:cubicBezTo>
                    <a:pt x="13392" y="8100"/>
                    <a:pt x="15120" y="9000"/>
                    <a:pt x="17064" y="9900"/>
                  </a:cubicBezTo>
                  <a:cubicBezTo>
                    <a:pt x="19008" y="10800"/>
                    <a:pt x="21168" y="11700"/>
                    <a:pt x="21384" y="12900"/>
                  </a:cubicBezTo>
                  <a:cubicBezTo>
                    <a:pt x="21600" y="14100"/>
                    <a:pt x="19872" y="15600"/>
                    <a:pt x="15984" y="17100"/>
                  </a:cubicBezTo>
                  <a:cubicBezTo>
                    <a:pt x="12096" y="18600"/>
                    <a:pt x="6048" y="20100"/>
                    <a:pt x="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53" name="Line"/>
            <p:cNvSpPr/>
            <p:nvPr/>
          </p:nvSpPr>
          <p:spPr>
            <a:xfrm>
              <a:off x="1872051" y="2038176"/>
              <a:ext cx="389107" cy="129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029" y="16457"/>
                    <a:pt x="2057" y="11314"/>
                    <a:pt x="5657" y="7714"/>
                  </a:cubicBezTo>
                  <a:cubicBezTo>
                    <a:pt x="9257" y="4114"/>
                    <a:pt x="15429" y="2057"/>
                    <a:pt x="21600" y="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54" name="Line"/>
            <p:cNvSpPr/>
            <p:nvPr/>
          </p:nvSpPr>
          <p:spPr>
            <a:xfrm>
              <a:off x="2390860" y="2056705"/>
              <a:ext cx="194816" cy="463222"/>
            </a:xfrm>
            <a:custGeom>
              <a:avLst/>
              <a:gdLst/>
              <a:ahLst/>
              <a:cxnLst>
                <a:cxn ang="0">
                  <a:pos x="wd2" y="hd2"/>
                </a:cxn>
                <a:cxn ang="5400000">
                  <a:pos x="wd2" y="hd2"/>
                </a:cxn>
                <a:cxn ang="10800000">
                  <a:pos x="wd2" y="hd2"/>
                </a:cxn>
                <a:cxn ang="16200000">
                  <a:pos x="wd2" y="hd2"/>
                </a:cxn>
              </a:cxnLst>
              <a:rect l="0" t="0" r="r" b="b"/>
              <a:pathLst>
                <a:path w="21291" h="21600" fill="norm" stroke="1" extrusionOk="0">
                  <a:moveTo>
                    <a:pt x="0" y="0"/>
                  </a:moveTo>
                  <a:cubicBezTo>
                    <a:pt x="2700" y="1152"/>
                    <a:pt x="5400" y="2304"/>
                    <a:pt x="8100" y="3312"/>
                  </a:cubicBezTo>
                  <a:cubicBezTo>
                    <a:pt x="10800" y="4320"/>
                    <a:pt x="13500" y="5184"/>
                    <a:pt x="16200" y="5184"/>
                  </a:cubicBezTo>
                  <a:cubicBezTo>
                    <a:pt x="18900" y="5184"/>
                    <a:pt x="21600" y="4320"/>
                    <a:pt x="21262" y="4176"/>
                  </a:cubicBezTo>
                  <a:cubicBezTo>
                    <a:pt x="20925" y="4032"/>
                    <a:pt x="17550" y="4608"/>
                    <a:pt x="14850" y="6480"/>
                  </a:cubicBezTo>
                  <a:cubicBezTo>
                    <a:pt x="12150" y="8352"/>
                    <a:pt x="10125" y="11520"/>
                    <a:pt x="9112" y="14256"/>
                  </a:cubicBezTo>
                  <a:cubicBezTo>
                    <a:pt x="8100" y="16992"/>
                    <a:pt x="8100" y="19296"/>
                    <a:pt x="810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55" name="Line"/>
            <p:cNvSpPr/>
            <p:nvPr/>
          </p:nvSpPr>
          <p:spPr>
            <a:xfrm>
              <a:off x="2261157" y="2408753"/>
              <a:ext cx="611454" cy="1667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109" y="14400"/>
                    <a:pt x="12218" y="7200"/>
                    <a:pt x="15818" y="3600"/>
                  </a:cubicBezTo>
                  <a:cubicBezTo>
                    <a:pt x="19418" y="0"/>
                    <a:pt x="20509" y="0"/>
                    <a:pt x="21600" y="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lide Number"/>
          <p:cNvSpPr txBox="1"/>
          <p:nvPr>
            <p:ph type="sldNum" sz="quarter" idx="4294967295"/>
          </p:nvPr>
        </p:nvSpPr>
        <p:spPr>
          <a:xfrm>
            <a:off x="12009373" y="12700000"/>
            <a:ext cx="37287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IMG_EEE3269E821D-1.jpeg" descr="IMG_EEE3269E821D-1.jpeg"/>
          <p:cNvPicPr>
            <a:picLocks noChangeAspect="1"/>
          </p:cNvPicPr>
          <p:nvPr/>
        </p:nvPicPr>
        <p:blipFill>
          <a:blip r:embed="rId2">
            <a:extLst/>
          </a:blip>
          <a:stretch>
            <a:fillRect/>
          </a:stretch>
        </p:blipFill>
        <p:spPr>
          <a:xfrm>
            <a:off x="1124269" y="546719"/>
            <a:ext cx="16678184" cy="13115855"/>
          </a:xfrm>
          <a:prstGeom prst="rect">
            <a:avLst/>
          </a:prstGeom>
          <a:ln w="12700">
            <a:miter lim="400000"/>
          </a:ln>
        </p:spPr>
      </p:pic>
      <p:grpSp>
        <p:nvGrpSpPr>
          <p:cNvPr id="277" name="Drawing"/>
          <p:cNvGrpSpPr/>
          <p:nvPr/>
        </p:nvGrpSpPr>
        <p:grpSpPr>
          <a:xfrm>
            <a:off x="18544730" y="1000559"/>
            <a:ext cx="4697083" cy="2167879"/>
            <a:chOff x="-335559" y="-166759"/>
            <a:chExt cx="4697082" cy="2167878"/>
          </a:xfrm>
        </p:grpSpPr>
        <p:sp>
          <p:nvSpPr>
            <p:cNvPr id="260" name="Line"/>
            <p:cNvSpPr/>
            <p:nvPr/>
          </p:nvSpPr>
          <p:spPr>
            <a:xfrm>
              <a:off x="-335560" y="-69877"/>
              <a:ext cx="336195" cy="570157"/>
            </a:xfrm>
            <a:custGeom>
              <a:avLst/>
              <a:gdLst/>
              <a:ahLst/>
              <a:cxnLst>
                <a:cxn ang="0">
                  <a:pos x="wd2" y="hd2"/>
                </a:cxn>
                <a:cxn ang="5400000">
                  <a:pos x="wd2" y="hd2"/>
                </a:cxn>
                <a:cxn ang="10800000">
                  <a:pos x="wd2" y="hd2"/>
                </a:cxn>
                <a:cxn ang="16200000">
                  <a:pos x="wd2" y="hd2"/>
                </a:cxn>
              </a:cxnLst>
              <a:rect l="0" t="0" r="r" b="b"/>
              <a:pathLst>
                <a:path w="20996" h="21441" fill="norm" stroke="1" extrusionOk="0">
                  <a:moveTo>
                    <a:pt x="20996" y="2628"/>
                  </a:moveTo>
                  <a:cubicBezTo>
                    <a:pt x="19839" y="1699"/>
                    <a:pt x="18682" y="770"/>
                    <a:pt x="17139" y="306"/>
                  </a:cubicBezTo>
                  <a:cubicBezTo>
                    <a:pt x="15596" y="-159"/>
                    <a:pt x="13667" y="-159"/>
                    <a:pt x="10775" y="770"/>
                  </a:cubicBezTo>
                  <a:cubicBezTo>
                    <a:pt x="7882" y="1699"/>
                    <a:pt x="4025" y="3557"/>
                    <a:pt x="1903" y="5067"/>
                  </a:cubicBezTo>
                  <a:cubicBezTo>
                    <a:pt x="-218" y="6576"/>
                    <a:pt x="-604" y="7738"/>
                    <a:pt x="939" y="9015"/>
                  </a:cubicBezTo>
                  <a:cubicBezTo>
                    <a:pt x="2482" y="10293"/>
                    <a:pt x="5953" y="11686"/>
                    <a:pt x="8653" y="12731"/>
                  </a:cubicBezTo>
                  <a:cubicBezTo>
                    <a:pt x="11353" y="13776"/>
                    <a:pt x="13282" y="14473"/>
                    <a:pt x="14632" y="15402"/>
                  </a:cubicBezTo>
                  <a:cubicBezTo>
                    <a:pt x="15982" y="16331"/>
                    <a:pt x="16753" y="17493"/>
                    <a:pt x="14439" y="18538"/>
                  </a:cubicBezTo>
                  <a:cubicBezTo>
                    <a:pt x="12125" y="19583"/>
                    <a:pt x="6725" y="20512"/>
                    <a:pt x="1325" y="21441"/>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61" name="Line"/>
            <p:cNvSpPr/>
            <p:nvPr/>
          </p:nvSpPr>
          <p:spPr>
            <a:xfrm>
              <a:off x="27669" y="245861"/>
              <a:ext cx="436189" cy="294601"/>
            </a:xfrm>
            <a:custGeom>
              <a:avLst/>
              <a:gdLst/>
              <a:ahLst/>
              <a:cxnLst>
                <a:cxn ang="0">
                  <a:pos x="wd2" y="hd2"/>
                </a:cxn>
                <a:cxn ang="5400000">
                  <a:pos x="wd2" y="hd2"/>
                </a:cxn>
                <a:cxn ang="10800000">
                  <a:pos x="wd2" y="hd2"/>
                </a:cxn>
                <a:cxn ang="16200000">
                  <a:pos x="wd2" y="hd2"/>
                </a:cxn>
              </a:cxnLst>
              <a:rect l="0" t="0" r="r" b="b"/>
              <a:pathLst>
                <a:path w="21485" h="20606" fill="norm" stroke="1" extrusionOk="0">
                  <a:moveTo>
                    <a:pt x="10533" y="10019"/>
                  </a:moveTo>
                  <a:cubicBezTo>
                    <a:pt x="10229" y="7859"/>
                    <a:pt x="9924" y="5699"/>
                    <a:pt x="9164" y="3971"/>
                  </a:cubicBezTo>
                  <a:cubicBezTo>
                    <a:pt x="8403" y="2243"/>
                    <a:pt x="7186" y="947"/>
                    <a:pt x="5817" y="947"/>
                  </a:cubicBezTo>
                  <a:cubicBezTo>
                    <a:pt x="4448" y="947"/>
                    <a:pt x="2927" y="2243"/>
                    <a:pt x="1862" y="3971"/>
                  </a:cubicBezTo>
                  <a:cubicBezTo>
                    <a:pt x="798" y="5699"/>
                    <a:pt x="189" y="7859"/>
                    <a:pt x="37" y="10667"/>
                  </a:cubicBezTo>
                  <a:cubicBezTo>
                    <a:pt x="-115" y="13475"/>
                    <a:pt x="189" y="16931"/>
                    <a:pt x="1102" y="18875"/>
                  </a:cubicBezTo>
                  <a:cubicBezTo>
                    <a:pt x="2015" y="20819"/>
                    <a:pt x="3536" y="21251"/>
                    <a:pt x="4905" y="19523"/>
                  </a:cubicBezTo>
                  <a:cubicBezTo>
                    <a:pt x="6274" y="17795"/>
                    <a:pt x="7491" y="13907"/>
                    <a:pt x="7795" y="10667"/>
                  </a:cubicBezTo>
                  <a:cubicBezTo>
                    <a:pt x="8099" y="7427"/>
                    <a:pt x="7491" y="4835"/>
                    <a:pt x="6426" y="2891"/>
                  </a:cubicBezTo>
                  <a:cubicBezTo>
                    <a:pt x="5361" y="947"/>
                    <a:pt x="3840" y="-349"/>
                    <a:pt x="3079" y="83"/>
                  </a:cubicBezTo>
                  <a:cubicBezTo>
                    <a:pt x="2319" y="515"/>
                    <a:pt x="2319" y="2675"/>
                    <a:pt x="2927" y="4403"/>
                  </a:cubicBezTo>
                  <a:cubicBezTo>
                    <a:pt x="3536" y="6131"/>
                    <a:pt x="4753" y="7427"/>
                    <a:pt x="7947" y="7859"/>
                  </a:cubicBezTo>
                  <a:cubicBezTo>
                    <a:pt x="11141" y="8291"/>
                    <a:pt x="16313" y="7859"/>
                    <a:pt x="21485" y="7427"/>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62" name="Line"/>
            <p:cNvSpPr/>
            <p:nvPr/>
          </p:nvSpPr>
          <p:spPr>
            <a:xfrm>
              <a:off x="446532" y="277909"/>
              <a:ext cx="332316" cy="256521"/>
            </a:xfrm>
            <a:custGeom>
              <a:avLst/>
              <a:gdLst/>
              <a:ahLst/>
              <a:cxnLst>
                <a:cxn ang="0">
                  <a:pos x="wd2" y="hd2"/>
                </a:cxn>
                <a:cxn ang="5400000">
                  <a:pos x="wd2" y="hd2"/>
                </a:cxn>
                <a:cxn ang="10800000">
                  <a:pos x="wd2" y="hd2"/>
                </a:cxn>
                <a:cxn ang="16200000">
                  <a:pos x="wd2" y="hd2"/>
                </a:cxn>
              </a:cxnLst>
              <a:rect l="0" t="0" r="r" b="b"/>
              <a:pathLst>
                <a:path w="21131" h="20863" fill="norm" stroke="1" extrusionOk="0">
                  <a:moveTo>
                    <a:pt x="14062" y="9044"/>
                  </a:moveTo>
                  <a:cubicBezTo>
                    <a:pt x="14062" y="6533"/>
                    <a:pt x="14062" y="4021"/>
                    <a:pt x="12687" y="2263"/>
                  </a:cubicBezTo>
                  <a:cubicBezTo>
                    <a:pt x="11313" y="505"/>
                    <a:pt x="8564" y="-500"/>
                    <a:pt x="6404" y="253"/>
                  </a:cubicBezTo>
                  <a:cubicBezTo>
                    <a:pt x="4244" y="1007"/>
                    <a:pt x="2673" y="3519"/>
                    <a:pt x="1495" y="6030"/>
                  </a:cubicBezTo>
                  <a:cubicBezTo>
                    <a:pt x="316" y="8542"/>
                    <a:pt x="-469" y="11053"/>
                    <a:pt x="316" y="14067"/>
                  </a:cubicBezTo>
                  <a:cubicBezTo>
                    <a:pt x="1102" y="17081"/>
                    <a:pt x="3458" y="20598"/>
                    <a:pt x="7189" y="20849"/>
                  </a:cubicBezTo>
                  <a:cubicBezTo>
                    <a:pt x="10920" y="21100"/>
                    <a:pt x="16026" y="18086"/>
                    <a:pt x="21131" y="15072"/>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63" name="Line"/>
            <p:cNvSpPr/>
            <p:nvPr/>
          </p:nvSpPr>
          <p:spPr>
            <a:xfrm>
              <a:off x="782026" y="284109"/>
              <a:ext cx="311814" cy="257956"/>
            </a:xfrm>
            <a:custGeom>
              <a:avLst/>
              <a:gdLst/>
              <a:ahLst/>
              <a:cxnLst>
                <a:cxn ang="0">
                  <a:pos x="wd2" y="hd2"/>
                </a:cxn>
                <a:cxn ang="5400000">
                  <a:pos x="wd2" y="hd2"/>
                </a:cxn>
                <a:cxn ang="10800000">
                  <a:pos x="wd2" y="hd2"/>
                </a:cxn>
                <a:cxn ang="16200000">
                  <a:pos x="wd2" y="hd2"/>
                </a:cxn>
              </a:cxnLst>
              <a:rect l="0" t="0" r="r" b="b"/>
              <a:pathLst>
                <a:path w="21382" h="20980" fill="norm" stroke="1" extrusionOk="0">
                  <a:moveTo>
                    <a:pt x="13759" y="11553"/>
                  </a:moveTo>
                  <a:cubicBezTo>
                    <a:pt x="13759" y="9042"/>
                    <a:pt x="13759" y="6530"/>
                    <a:pt x="13123" y="4270"/>
                  </a:cubicBezTo>
                  <a:cubicBezTo>
                    <a:pt x="12488" y="2009"/>
                    <a:pt x="11217" y="0"/>
                    <a:pt x="9523" y="0"/>
                  </a:cubicBezTo>
                  <a:cubicBezTo>
                    <a:pt x="7829" y="0"/>
                    <a:pt x="5711" y="2009"/>
                    <a:pt x="4017" y="4019"/>
                  </a:cubicBezTo>
                  <a:cubicBezTo>
                    <a:pt x="2323" y="6028"/>
                    <a:pt x="1053" y="8037"/>
                    <a:pt x="417" y="11051"/>
                  </a:cubicBezTo>
                  <a:cubicBezTo>
                    <a:pt x="-218" y="14065"/>
                    <a:pt x="-218" y="18084"/>
                    <a:pt x="1053" y="19842"/>
                  </a:cubicBezTo>
                  <a:cubicBezTo>
                    <a:pt x="2323" y="21600"/>
                    <a:pt x="4864" y="21098"/>
                    <a:pt x="6982" y="19842"/>
                  </a:cubicBezTo>
                  <a:cubicBezTo>
                    <a:pt x="9100" y="18586"/>
                    <a:pt x="10794" y="16577"/>
                    <a:pt x="12276" y="13814"/>
                  </a:cubicBezTo>
                  <a:cubicBezTo>
                    <a:pt x="13758" y="11051"/>
                    <a:pt x="15029" y="7535"/>
                    <a:pt x="15241" y="7535"/>
                  </a:cubicBezTo>
                  <a:cubicBezTo>
                    <a:pt x="15453" y="7535"/>
                    <a:pt x="14606" y="11051"/>
                    <a:pt x="15453" y="13563"/>
                  </a:cubicBezTo>
                  <a:cubicBezTo>
                    <a:pt x="16300" y="16074"/>
                    <a:pt x="18841" y="17581"/>
                    <a:pt x="21382" y="19088"/>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64" name="Line"/>
            <p:cNvSpPr/>
            <p:nvPr/>
          </p:nvSpPr>
          <p:spPr>
            <a:xfrm>
              <a:off x="1176460" y="237575"/>
              <a:ext cx="806766" cy="359793"/>
            </a:xfrm>
            <a:custGeom>
              <a:avLst/>
              <a:gdLst/>
              <a:ahLst/>
              <a:cxnLst>
                <a:cxn ang="0">
                  <a:pos x="wd2" y="hd2"/>
                </a:cxn>
                <a:cxn ang="5400000">
                  <a:pos x="wd2" y="hd2"/>
                </a:cxn>
                <a:cxn ang="10800000">
                  <a:pos x="wd2" y="hd2"/>
                </a:cxn>
                <a:cxn ang="16200000">
                  <a:pos x="wd2" y="hd2"/>
                </a:cxn>
              </a:cxnLst>
              <a:rect l="0" t="0" r="r" b="b"/>
              <a:pathLst>
                <a:path w="21538" h="20971" fill="norm" stroke="1" extrusionOk="0">
                  <a:moveTo>
                    <a:pt x="5709" y="8832"/>
                  </a:moveTo>
                  <a:cubicBezTo>
                    <a:pt x="5214" y="7392"/>
                    <a:pt x="4720" y="5952"/>
                    <a:pt x="4225" y="4152"/>
                  </a:cubicBezTo>
                  <a:cubicBezTo>
                    <a:pt x="3730" y="2352"/>
                    <a:pt x="3236" y="192"/>
                    <a:pt x="2659" y="12"/>
                  </a:cubicBezTo>
                  <a:cubicBezTo>
                    <a:pt x="2082" y="-168"/>
                    <a:pt x="1422" y="1632"/>
                    <a:pt x="927" y="4512"/>
                  </a:cubicBezTo>
                  <a:cubicBezTo>
                    <a:pt x="433" y="7392"/>
                    <a:pt x="103" y="11352"/>
                    <a:pt x="20" y="14232"/>
                  </a:cubicBezTo>
                  <a:cubicBezTo>
                    <a:pt x="-62" y="17112"/>
                    <a:pt x="103" y="18912"/>
                    <a:pt x="598" y="19992"/>
                  </a:cubicBezTo>
                  <a:cubicBezTo>
                    <a:pt x="1092" y="21072"/>
                    <a:pt x="1917" y="21432"/>
                    <a:pt x="3401" y="20172"/>
                  </a:cubicBezTo>
                  <a:cubicBezTo>
                    <a:pt x="4885" y="18912"/>
                    <a:pt x="7028" y="16032"/>
                    <a:pt x="8265" y="12972"/>
                  </a:cubicBezTo>
                  <a:cubicBezTo>
                    <a:pt x="9501" y="9912"/>
                    <a:pt x="9831" y="6672"/>
                    <a:pt x="9749" y="6132"/>
                  </a:cubicBezTo>
                  <a:cubicBezTo>
                    <a:pt x="9666" y="5592"/>
                    <a:pt x="9172" y="7752"/>
                    <a:pt x="8924" y="9732"/>
                  </a:cubicBezTo>
                  <a:cubicBezTo>
                    <a:pt x="8677" y="11712"/>
                    <a:pt x="8677" y="13512"/>
                    <a:pt x="9007" y="14952"/>
                  </a:cubicBezTo>
                  <a:cubicBezTo>
                    <a:pt x="9336" y="16392"/>
                    <a:pt x="9996" y="17472"/>
                    <a:pt x="10738" y="17472"/>
                  </a:cubicBezTo>
                  <a:cubicBezTo>
                    <a:pt x="11480" y="17472"/>
                    <a:pt x="12304" y="16392"/>
                    <a:pt x="12964" y="14952"/>
                  </a:cubicBezTo>
                  <a:cubicBezTo>
                    <a:pt x="13623" y="13512"/>
                    <a:pt x="14118" y="11712"/>
                    <a:pt x="14695" y="9732"/>
                  </a:cubicBezTo>
                  <a:cubicBezTo>
                    <a:pt x="15272" y="7752"/>
                    <a:pt x="15932" y="5592"/>
                    <a:pt x="16179" y="5412"/>
                  </a:cubicBezTo>
                  <a:cubicBezTo>
                    <a:pt x="16427" y="5232"/>
                    <a:pt x="16262" y="7032"/>
                    <a:pt x="16179" y="8832"/>
                  </a:cubicBezTo>
                  <a:cubicBezTo>
                    <a:pt x="16097" y="10632"/>
                    <a:pt x="16097" y="12432"/>
                    <a:pt x="16427" y="13872"/>
                  </a:cubicBezTo>
                  <a:cubicBezTo>
                    <a:pt x="16756" y="15312"/>
                    <a:pt x="17416" y="16392"/>
                    <a:pt x="18240" y="15672"/>
                  </a:cubicBezTo>
                  <a:cubicBezTo>
                    <a:pt x="19065" y="14952"/>
                    <a:pt x="20054" y="12432"/>
                    <a:pt x="20631" y="12072"/>
                  </a:cubicBezTo>
                  <a:cubicBezTo>
                    <a:pt x="21208" y="11712"/>
                    <a:pt x="21373" y="13512"/>
                    <a:pt x="21538" y="15312"/>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65" name="Line"/>
            <p:cNvSpPr/>
            <p:nvPr/>
          </p:nvSpPr>
          <p:spPr>
            <a:xfrm>
              <a:off x="1649704" y="-37058"/>
              <a:ext cx="55588" cy="370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7200"/>
                    <a:pt x="7200" y="14400"/>
                    <a:pt x="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66" name="Line"/>
            <p:cNvSpPr/>
            <p:nvPr/>
          </p:nvSpPr>
          <p:spPr>
            <a:xfrm>
              <a:off x="1910168" y="389106"/>
              <a:ext cx="91587" cy="148232"/>
            </a:xfrm>
            <a:custGeom>
              <a:avLst/>
              <a:gdLst/>
              <a:ahLst/>
              <a:cxnLst>
                <a:cxn ang="0">
                  <a:pos x="wd2" y="hd2"/>
                </a:cxn>
                <a:cxn ang="5400000">
                  <a:pos x="wd2" y="hd2"/>
                </a:cxn>
                <a:cxn ang="10800000">
                  <a:pos x="wd2" y="hd2"/>
                </a:cxn>
                <a:cxn ang="16200000">
                  <a:pos x="wd2" y="hd2"/>
                </a:cxn>
              </a:cxnLst>
              <a:rect l="0" t="0" r="r" b="b"/>
              <a:pathLst>
                <a:path w="20018" h="21600" fill="norm" stroke="1" extrusionOk="0">
                  <a:moveTo>
                    <a:pt x="3818" y="0"/>
                  </a:moveTo>
                  <a:cubicBezTo>
                    <a:pt x="1118" y="7200"/>
                    <a:pt x="-1582" y="14400"/>
                    <a:pt x="1118" y="18000"/>
                  </a:cubicBezTo>
                  <a:cubicBezTo>
                    <a:pt x="3818" y="21600"/>
                    <a:pt x="11918" y="21600"/>
                    <a:pt x="20018"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67" name="Line"/>
            <p:cNvSpPr/>
            <p:nvPr/>
          </p:nvSpPr>
          <p:spPr>
            <a:xfrm>
              <a:off x="2502033" y="364281"/>
              <a:ext cx="389108" cy="260380"/>
            </a:xfrm>
            <a:custGeom>
              <a:avLst/>
              <a:gdLst/>
              <a:ahLst/>
              <a:cxnLst>
                <a:cxn ang="0">
                  <a:pos x="wd2" y="hd2"/>
                </a:cxn>
                <a:cxn ang="5400000">
                  <a:pos x="wd2" y="hd2"/>
                </a:cxn>
                <a:cxn ang="10800000">
                  <a:pos x="wd2" y="hd2"/>
                </a:cxn>
                <a:cxn ang="16200000">
                  <a:pos x="wd2" y="hd2"/>
                </a:cxn>
              </a:cxnLst>
              <a:rect l="0" t="0" r="r" b="b"/>
              <a:pathLst>
                <a:path w="21600" h="20696" fill="norm" stroke="1" extrusionOk="0">
                  <a:moveTo>
                    <a:pt x="0" y="7864"/>
                  </a:moveTo>
                  <a:cubicBezTo>
                    <a:pt x="1714" y="8355"/>
                    <a:pt x="3429" y="8846"/>
                    <a:pt x="5143" y="8601"/>
                  </a:cubicBezTo>
                  <a:cubicBezTo>
                    <a:pt x="6857" y="8355"/>
                    <a:pt x="8571" y="7374"/>
                    <a:pt x="9600" y="5655"/>
                  </a:cubicBezTo>
                  <a:cubicBezTo>
                    <a:pt x="10629" y="3937"/>
                    <a:pt x="10971" y="1483"/>
                    <a:pt x="10286" y="501"/>
                  </a:cubicBezTo>
                  <a:cubicBezTo>
                    <a:pt x="9600" y="-481"/>
                    <a:pt x="7886" y="10"/>
                    <a:pt x="6514" y="1728"/>
                  </a:cubicBezTo>
                  <a:cubicBezTo>
                    <a:pt x="5143" y="3446"/>
                    <a:pt x="4114" y="6392"/>
                    <a:pt x="4629" y="9828"/>
                  </a:cubicBezTo>
                  <a:cubicBezTo>
                    <a:pt x="5143" y="13264"/>
                    <a:pt x="7200" y="17192"/>
                    <a:pt x="9086" y="19155"/>
                  </a:cubicBezTo>
                  <a:cubicBezTo>
                    <a:pt x="10971" y="21119"/>
                    <a:pt x="12686" y="21119"/>
                    <a:pt x="14743" y="19646"/>
                  </a:cubicBezTo>
                  <a:cubicBezTo>
                    <a:pt x="16800" y="18174"/>
                    <a:pt x="19200" y="15228"/>
                    <a:pt x="21600" y="12283"/>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68" name="Line"/>
            <p:cNvSpPr/>
            <p:nvPr/>
          </p:nvSpPr>
          <p:spPr>
            <a:xfrm>
              <a:off x="2983784" y="-166760"/>
              <a:ext cx="185289" cy="7596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6560" y="3337"/>
                    <a:pt x="11520" y="6673"/>
                    <a:pt x="7920" y="9834"/>
                  </a:cubicBezTo>
                  <a:cubicBezTo>
                    <a:pt x="4320" y="12995"/>
                    <a:pt x="2160" y="15980"/>
                    <a:pt x="1080" y="17912"/>
                  </a:cubicBezTo>
                  <a:cubicBezTo>
                    <a:pt x="0" y="19844"/>
                    <a:pt x="0" y="20722"/>
                    <a:pt x="0" y="21161"/>
                  </a:cubicBezTo>
                  <a:cubicBezTo>
                    <a:pt x="0" y="21600"/>
                    <a:pt x="0" y="21600"/>
                    <a:pt x="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69" name="Line"/>
            <p:cNvSpPr/>
            <p:nvPr/>
          </p:nvSpPr>
          <p:spPr>
            <a:xfrm>
              <a:off x="2835552" y="333519"/>
              <a:ext cx="240877" cy="1"/>
            </a:xfrm>
            <a:prstGeom prst="ellipse">
              <a:avLst/>
            </a:pr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70" name="Line"/>
            <p:cNvSpPr/>
            <p:nvPr/>
          </p:nvSpPr>
          <p:spPr>
            <a:xfrm>
              <a:off x="3502639" y="-74116"/>
              <a:ext cx="583084" cy="626804"/>
            </a:xfrm>
            <a:custGeom>
              <a:avLst/>
              <a:gdLst/>
              <a:ahLst/>
              <a:cxnLst>
                <a:cxn ang="0">
                  <a:pos x="wd2" y="hd2"/>
                </a:cxn>
                <a:cxn ang="5400000">
                  <a:pos x="wd2" y="hd2"/>
                </a:cxn>
                <a:cxn ang="10800000">
                  <a:pos x="wd2" y="hd2"/>
                </a:cxn>
                <a:cxn ang="16200000">
                  <a:pos x="wd2" y="hd2"/>
                </a:cxn>
              </a:cxnLst>
              <a:rect l="0" t="0" r="r" b="b"/>
              <a:pathLst>
                <a:path w="21242" h="21491" fill="norm" stroke="1" extrusionOk="0">
                  <a:moveTo>
                    <a:pt x="8098" y="19059"/>
                  </a:moveTo>
                  <a:cubicBezTo>
                    <a:pt x="8098" y="18000"/>
                    <a:pt x="8098" y="16941"/>
                    <a:pt x="7648" y="16094"/>
                  </a:cubicBezTo>
                  <a:cubicBezTo>
                    <a:pt x="7198" y="15247"/>
                    <a:pt x="6298" y="14612"/>
                    <a:pt x="5061" y="14929"/>
                  </a:cubicBezTo>
                  <a:cubicBezTo>
                    <a:pt x="3823" y="15247"/>
                    <a:pt x="2248" y="16518"/>
                    <a:pt x="1236" y="17788"/>
                  </a:cubicBezTo>
                  <a:cubicBezTo>
                    <a:pt x="223" y="19059"/>
                    <a:pt x="-227" y="20329"/>
                    <a:pt x="110" y="20965"/>
                  </a:cubicBezTo>
                  <a:cubicBezTo>
                    <a:pt x="448" y="21600"/>
                    <a:pt x="1573" y="21600"/>
                    <a:pt x="2585" y="21282"/>
                  </a:cubicBezTo>
                  <a:cubicBezTo>
                    <a:pt x="3598" y="20965"/>
                    <a:pt x="4498" y="20329"/>
                    <a:pt x="5398" y="20329"/>
                  </a:cubicBezTo>
                  <a:cubicBezTo>
                    <a:pt x="6298" y="20329"/>
                    <a:pt x="7198" y="20965"/>
                    <a:pt x="8210" y="21282"/>
                  </a:cubicBezTo>
                  <a:cubicBezTo>
                    <a:pt x="9223" y="21600"/>
                    <a:pt x="10348" y="21600"/>
                    <a:pt x="12373" y="18953"/>
                  </a:cubicBezTo>
                  <a:cubicBezTo>
                    <a:pt x="14398" y="16306"/>
                    <a:pt x="17323" y="11012"/>
                    <a:pt x="18898" y="7835"/>
                  </a:cubicBezTo>
                  <a:cubicBezTo>
                    <a:pt x="20473" y="4659"/>
                    <a:pt x="20698" y="3600"/>
                    <a:pt x="20923" y="2435"/>
                  </a:cubicBezTo>
                  <a:cubicBezTo>
                    <a:pt x="21148" y="1271"/>
                    <a:pt x="21373" y="0"/>
                    <a:pt x="21148" y="0"/>
                  </a:cubicBezTo>
                  <a:cubicBezTo>
                    <a:pt x="20923" y="0"/>
                    <a:pt x="20248" y="1271"/>
                    <a:pt x="19348" y="3918"/>
                  </a:cubicBezTo>
                  <a:cubicBezTo>
                    <a:pt x="18448" y="6565"/>
                    <a:pt x="17323" y="10588"/>
                    <a:pt x="17435" y="13553"/>
                  </a:cubicBezTo>
                  <a:cubicBezTo>
                    <a:pt x="17548" y="16518"/>
                    <a:pt x="18898" y="18424"/>
                    <a:pt x="20248" y="20329"/>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71" name="Line"/>
            <p:cNvSpPr/>
            <p:nvPr/>
          </p:nvSpPr>
          <p:spPr>
            <a:xfrm>
              <a:off x="4262276" y="444693"/>
              <a:ext cx="99248" cy="352049"/>
            </a:xfrm>
            <a:custGeom>
              <a:avLst/>
              <a:gdLst/>
              <a:ahLst/>
              <a:cxnLst>
                <a:cxn ang="0">
                  <a:pos x="wd2" y="hd2"/>
                </a:cxn>
                <a:cxn ang="5400000">
                  <a:pos x="wd2" y="hd2"/>
                </a:cxn>
                <a:cxn ang="10800000">
                  <a:pos x="wd2" y="hd2"/>
                </a:cxn>
                <a:cxn ang="16200000">
                  <a:pos x="wd2" y="hd2"/>
                </a:cxn>
              </a:cxnLst>
              <a:rect l="0" t="0" r="r" b="b"/>
              <a:pathLst>
                <a:path w="20417" h="21600" fill="norm" stroke="1" extrusionOk="0">
                  <a:moveTo>
                    <a:pt x="19059" y="0"/>
                  </a:moveTo>
                  <a:cubicBezTo>
                    <a:pt x="20329" y="4547"/>
                    <a:pt x="21600" y="9095"/>
                    <a:pt x="18424" y="12695"/>
                  </a:cubicBezTo>
                  <a:cubicBezTo>
                    <a:pt x="15247" y="16295"/>
                    <a:pt x="7624" y="18947"/>
                    <a:pt x="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72" name="Line"/>
            <p:cNvSpPr/>
            <p:nvPr/>
          </p:nvSpPr>
          <p:spPr>
            <a:xfrm>
              <a:off x="241509" y="1500838"/>
              <a:ext cx="1" cy="500281"/>
            </a:xfrm>
            <a:prstGeom prst="ellipse">
              <a:avLst/>
            </a:pr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73" name="Line"/>
            <p:cNvSpPr/>
            <p:nvPr/>
          </p:nvSpPr>
          <p:spPr>
            <a:xfrm>
              <a:off x="19163" y="1311982"/>
              <a:ext cx="279451" cy="355617"/>
            </a:xfrm>
            <a:custGeom>
              <a:avLst/>
              <a:gdLst/>
              <a:ahLst/>
              <a:cxnLst>
                <a:cxn ang="0">
                  <a:pos x="wd2" y="hd2"/>
                </a:cxn>
                <a:cxn ang="5400000">
                  <a:pos x="wd2" y="hd2"/>
                </a:cxn>
                <a:cxn ang="10800000">
                  <a:pos x="wd2" y="hd2"/>
                </a:cxn>
                <a:cxn ang="16200000">
                  <a:pos x="wd2" y="hd2"/>
                </a:cxn>
              </a:cxnLst>
              <a:rect l="0" t="0" r="r" b="b"/>
              <a:pathLst>
                <a:path w="21246" h="21443" fill="norm" stroke="1" extrusionOk="0">
                  <a:moveTo>
                    <a:pt x="0" y="1333"/>
                  </a:moveTo>
                  <a:cubicBezTo>
                    <a:pt x="5635" y="588"/>
                    <a:pt x="11270" y="-157"/>
                    <a:pt x="15026" y="29"/>
                  </a:cubicBezTo>
                  <a:cubicBezTo>
                    <a:pt x="18783" y="215"/>
                    <a:pt x="20661" y="1333"/>
                    <a:pt x="21130" y="3753"/>
                  </a:cubicBezTo>
                  <a:cubicBezTo>
                    <a:pt x="21600" y="6174"/>
                    <a:pt x="20661" y="9898"/>
                    <a:pt x="17843" y="13064"/>
                  </a:cubicBezTo>
                  <a:cubicBezTo>
                    <a:pt x="15026" y="16229"/>
                    <a:pt x="10330" y="18836"/>
                    <a:pt x="5635" y="21443"/>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74" name="Line"/>
            <p:cNvSpPr/>
            <p:nvPr/>
          </p:nvSpPr>
          <p:spPr>
            <a:xfrm>
              <a:off x="482386" y="1556425"/>
              <a:ext cx="37058" cy="1"/>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200"/>
                  </a:moveTo>
                  <a:cubicBezTo>
                    <a:pt x="14400" y="-5400"/>
                    <a:pt x="7200" y="-5400"/>
                    <a:pt x="0" y="162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75" name="Line"/>
            <p:cNvSpPr/>
            <p:nvPr/>
          </p:nvSpPr>
          <p:spPr>
            <a:xfrm>
              <a:off x="697600" y="1189027"/>
              <a:ext cx="169886" cy="534159"/>
            </a:xfrm>
            <a:custGeom>
              <a:avLst/>
              <a:gdLst/>
              <a:ahLst/>
              <a:cxnLst>
                <a:cxn ang="0">
                  <a:pos x="wd2" y="hd2"/>
                </a:cxn>
                <a:cxn ang="5400000">
                  <a:pos x="wd2" y="hd2"/>
                </a:cxn>
                <a:cxn ang="10800000">
                  <a:pos x="wd2" y="hd2"/>
                </a:cxn>
                <a:cxn ang="16200000">
                  <a:pos x="wd2" y="hd2"/>
                </a:cxn>
              </a:cxnLst>
              <a:rect l="0" t="0" r="r" b="b"/>
              <a:pathLst>
                <a:path w="20487" h="21472" fill="norm" stroke="1" extrusionOk="0">
                  <a:moveTo>
                    <a:pt x="7563" y="4341"/>
                  </a:moveTo>
                  <a:cubicBezTo>
                    <a:pt x="6818" y="5582"/>
                    <a:pt x="6073" y="6824"/>
                    <a:pt x="8308" y="8686"/>
                  </a:cubicBezTo>
                  <a:cubicBezTo>
                    <a:pt x="10542" y="10548"/>
                    <a:pt x="15756" y="13031"/>
                    <a:pt x="18363" y="15017"/>
                  </a:cubicBezTo>
                  <a:cubicBezTo>
                    <a:pt x="20970" y="17003"/>
                    <a:pt x="20970" y="18493"/>
                    <a:pt x="19480" y="19610"/>
                  </a:cubicBezTo>
                  <a:cubicBezTo>
                    <a:pt x="17991" y="20727"/>
                    <a:pt x="15011" y="21472"/>
                    <a:pt x="12032" y="21472"/>
                  </a:cubicBezTo>
                  <a:cubicBezTo>
                    <a:pt x="9053" y="21472"/>
                    <a:pt x="6074" y="20727"/>
                    <a:pt x="4211" y="18865"/>
                  </a:cubicBezTo>
                  <a:cubicBezTo>
                    <a:pt x="2349" y="17003"/>
                    <a:pt x="1605" y="14024"/>
                    <a:pt x="4211" y="11417"/>
                  </a:cubicBezTo>
                  <a:cubicBezTo>
                    <a:pt x="6818" y="8810"/>
                    <a:pt x="12777" y="6575"/>
                    <a:pt x="16129" y="4713"/>
                  </a:cubicBezTo>
                  <a:cubicBezTo>
                    <a:pt x="19480" y="2851"/>
                    <a:pt x="20225" y="1362"/>
                    <a:pt x="18736" y="617"/>
                  </a:cubicBezTo>
                  <a:cubicBezTo>
                    <a:pt x="17246" y="-128"/>
                    <a:pt x="13522" y="-128"/>
                    <a:pt x="9798" y="244"/>
                  </a:cubicBezTo>
                  <a:cubicBezTo>
                    <a:pt x="6073" y="617"/>
                    <a:pt x="2349" y="1362"/>
                    <a:pt x="860" y="3348"/>
                  </a:cubicBezTo>
                  <a:cubicBezTo>
                    <a:pt x="-630" y="5334"/>
                    <a:pt x="115" y="8562"/>
                    <a:pt x="860" y="11789"/>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76" name="Line"/>
            <p:cNvSpPr/>
            <p:nvPr/>
          </p:nvSpPr>
          <p:spPr>
            <a:xfrm>
              <a:off x="1001193" y="1273544"/>
              <a:ext cx="364172" cy="314405"/>
            </a:xfrm>
            <a:custGeom>
              <a:avLst/>
              <a:gdLst/>
              <a:ahLst/>
              <a:cxnLst>
                <a:cxn ang="0">
                  <a:pos x="wd2" y="hd2"/>
                </a:cxn>
                <a:cxn ang="5400000">
                  <a:pos x="wd2" y="hd2"/>
                </a:cxn>
                <a:cxn ang="10800000">
                  <a:pos x="wd2" y="hd2"/>
                </a:cxn>
                <a:cxn ang="16200000">
                  <a:pos x="wd2" y="hd2"/>
                </a:cxn>
              </a:cxnLst>
              <a:rect l="0" t="0" r="r" b="b"/>
              <a:pathLst>
                <a:path w="21226" h="19992" fill="norm" stroke="1" extrusionOk="0">
                  <a:moveTo>
                    <a:pt x="1080" y="8561"/>
                  </a:moveTo>
                  <a:cubicBezTo>
                    <a:pt x="1800" y="12096"/>
                    <a:pt x="2520" y="15631"/>
                    <a:pt x="4680" y="17791"/>
                  </a:cubicBezTo>
                  <a:cubicBezTo>
                    <a:pt x="6840" y="19951"/>
                    <a:pt x="10440" y="20736"/>
                    <a:pt x="13500" y="19165"/>
                  </a:cubicBezTo>
                  <a:cubicBezTo>
                    <a:pt x="16560" y="17594"/>
                    <a:pt x="19080" y="13667"/>
                    <a:pt x="20340" y="10721"/>
                  </a:cubicBezTo>
                  <a:cubicBezTo>
                    <a:pt x="21600" y="7776"/>
                    <a:pt x="21600" y="5812"/>
                    <a:pt x="19800" y="3652"/>
                  </a:cubicBezTo>
                  <a:cubicBezTo>
                    <a:pt x="18000" y="1492"/>
                    <a:pt x="14400" y="-864"/>
                    <a:pt x="10800" y="314"/>
                  </a:cubicBezTo>
                  <a:cubicBezTo>
                    <a:pt x="7200" y="1492"/>
                    <a:pt x="3600" y="6205"/>
                    <a:pt x="0" y="10918"/>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 neingerința politicului, economicului, religiosului în zona cunoașterii.…"/>
          <p:cNvSpPr txBox="1"/>
          <p:nvPr>
            <p:ph type="body" idx="4294967295"/>
          </p:nvPr>
        </p:nvSpPr>
        <p:spPr>
          <a:xfrm>
            <a:off x="1401621" y="3026995"/>
            <a:ext cx="21763179" cy="9380905"/>
          </a:xfrm>
          <a:prstGeom prst="rect">
            <a:avLst/>
          </a:prstGeom>
        </p:spPr>
        <p:txBody>
          <a:bodyPr/>
          <a:lstStyle/>
          <a:p>
            <a:pPr marL="0" indent="0" defTabSz="2292038">
              <a:spcBef>
                <a:spcPts val="2200"/>
              </a:spcBef>
              <a:buSzTx/>
              <a:buNone/>
              <a:defRPr sz="4136"/>
            </a:pPr>
            <a:r>
              <a:t>- neingerința politicului, economicului, religiosului în zona cunoașterii.</a:t>
            </a:r>
          </a:p>
          <a:p>
            <a:pPr marL="0" indent="0" defTabSz="2292038">
              <a:spcBef>
                <a:spcPts val="2200"/>
              </a:spcBef>
              <a:buSzTx/>
              <a:buNone/>
              <a:defRPr sz="4136"/>
            </a:pPr>
          </a:p>
          <a:p>
            <a:pPr marL="0" indent="0" defTabSz="2292038">
              <a:spcBef>
                <a:spcPts val="2200"/>
              </a:spcBef>
              <a:buSzTx/>
              <a:buNone/>
              <a:defRPr sz="4136"/>
            </a:pPr>
            <a:r>
              <a:t>ex.: tentativa de lovitură de stat din Turcia, din 2016 duce la concedierea, reținerea și arestarea profesorilor care nu sunt de partea regimului aflat la putere.</a:t>
            </a:r>
          </a:p>
          <a:p>
            <a:pPr marL="0" indent="0" defTabSz="2292038">
              <a:spcBef>
                <a:spcPts val="2200"/>
              </a:spcBef>
              <a:buSzTx/>
              <a:buNone/>
              <a:defRPr sz="4136"/>
            </a:pPr>
          </a:p>
          <a:p>
            <a:pPr marL="0" indent="0" defTabSz="2292038">
              <a:spcBef>
                <a:spcPts val="2200"/>
              </a:spcBef>
              <a:buSzTx/>
              <a:buNone/>
              <a:defRPr sz="4136"/>
            </a:pPr>
            <a:r>
              <a:t>- închiderea Universității Central Europene (Ungaria) ; Orban vs Soros</a:t>
            </a:r>
          </a:p>
          <a:p>
            <a:pPr marL="0" indent="0" defTabSz="2292038">
              <a:spcBef>
                <a:spcPts val="2200"/>
              </a:spcBef>
              <a:buSzTx/>
              <a:buNone/>
              <a:defRPr sz="4136"/>
            </a:pPr>
          </a:p>
          <a:p>
            <a:pPr marL="0" indent="0" defTabSz="2292038">
              <a:spcBef>
                <a:spcPts val="2200"/>
              </a:spcBef>
              <a:buSzTx/>
              <a:buNone/>
              <a:defRPr sz="4136"/>
            </a:pPr>
            <a:r>
              <a:t>- legea din Ro (2020) potrivit căreia în instituțiile de învățământ sunt interzise referirire la identitatea de gen.</a:t>
            </a:r>
          </a:p>
          <a:p>
            <a:pPr marL="0" indent="0" defTabSz="2292038">
              <a:spcBef>
                <a:spcPts val="2200"/>
              </a:spcBef>
              <a:buSzTx/>
              <a:buNone/>
              <a:defRPr sz="4136"/>
            </a:pPr>
            <a:r>
              <a:t>Reacții: </a:t>
            </a:r>
            <a:r>
              <a:rPr u="sng">
                <a:hlinkClick r:id="rId2" invalidUrl="" action="" tgtFrame="" tooltip="" history="1" highlightClick="0" endSnd="0"/>
              </a:rPr>
              <a:t>https://www.contributors.ro/genu-e-ca-sexu/</a:t>
            </a:r>
            <a:r>
              <a:t> ; </a:t>
            </a:r>
          </a:p>
        </p:txBody>
      </p:sp>
      <p:sp>
        <p:nvSpPr>
          <p:cNvPr id="280" name="Slide Number"/>
          <p:cNvSpPr txBox="1"/>
          <p:nvPr>
            <p:ph type="sldNum" sz="quarter" idx="4294967295"/>
          </p:nvPr>
        </p:nvSpPr>
        <p:spPr>
          <a:xfrm>
            <a:off x="12021311" y="12700000"/>
            <a:ext cx="34899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Libertatea academică"/>
          <p:cNvSpPr txBox="1"/>
          <p:nvPr>
            <p:ph type="title" idx="4294967295"/>
          </p:nvPr>
        </p:nvSpPr>
        <p:spPr>
          <a:xfrm>
            <a:off x="1219200" y="774700"/>
            <a:ext cx="20731492" cy="1562100"/>
          </a:xfrm>
          <a:prstGeom prst="rect">
            <a:avLst/>
          </a:prstGeom>
        </p:spPr>
        <p:txBody>
          <a:bodyPr/>
          <a:lstStyle>
            <a:lvl1pPr defTabSz="2194559">
              <a:defRPr spc="-75" sz="7560"/>
            </a:lvl1pPr>
          </a:lstStyle>
          <a:p>
            <a:pPr/>
            <a:r>
              <a:t>Libertatea academică</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lide bullet text"/>
          <p:cNvSpPr txBox="1"/>
          <p:nvPr>
            <p:ph type="body" idx="4294967295"/>
          </p:nvPr>
        </p:nvSpPr>
        <p:spPr>
          <a:xfrm>
            <a:off x="1219200" y="701355"/>
            <a:ext cx="21945600" cy="11706545"/>
          </a:xfrm>
          <a:prstGeom prst="rect">
            <a:avLst/>
          </a:prstGeom>
        </p:spPr>
        <p:txBody>
          <a:bodyPr/>
          <a:lstStyle/>
          <a:p>
            <a:pPr marL="0" indent="0">
              <a:buSzTx/>
              <a:buNone/>
            </a:pPr>
          </a:p>
        </p:txBody>
      </p:sp>
      <p:sp>
        <p:nvSpPr>
          <p:cNvPr id="284" name="Slide Number"/>
          <p:cNvSpPr txBox="1"/>
          <p:nvPr>
            <p:ph type="sldNum" sz="quarter" idx="4294967295"/>
          </p:nvPr>
        </p:nvSpPr>
        <p:spPr>
          <a:xfrm>
            <a:off x="12010897" y="12700000"/>
            <a:ext cx="36982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lide bullet text"/>
          <p:cNvSpPr txBox="1"/>
          <p:nvPr>
            <p:ph type="body" idx="4294967295"/>
          </p:nvPr>
        </p:nvSpPr>
        <p:spPr>
          <a:xfrm>
            <a:off x="1219200" y="701355"/>
            <a:ext cx="21945600" cy="11706545"/>
          </a:xfrm>
          <a:prstGeom prst="rect">
            <a:avLst/>
          </a:prstGeom>
        </p:spPr>
        <p:txBody>
          <a:bodyPr/>
          <a:lstStyle/>
          <a:p>
            <a:pPr marL="0" indent="0">
              <a:buSzTx/>
              <a:buNone/>
            </a:pPr>
          </a:p>
        </p:txBody>
      </p:sp>
      <p:sp>
        <p:nvSpPr>
          <p:cNvPr id="287" name="Slide Number"/>
          <p:cNvSpPr txBox="1"/>
          <p:nvPr>
            <p:ph type="sldNum" sz="quarter" idx="4294967295"/>
          </p:nvPr>
        </p:nvSpPr>
        <p:spPr>
          <a:xfrm>
            <a:off x="12010516" y="12700000"/>
            <a:ext cx="37058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1. Mediul academic"/>
          <p:cNvSpPr txBox="1"/>
          <p:nvPr>
            <p:ph type="title" idx="4294967295"/>
          </p:nvPr>
        </p:nvSpPr>
        <p:spPr>
          <a:xfrm>
            <a:off x="1219200" y="774700"/>
            <a:ext cx="20731492" cy="1562100"/>
          </a:xfrm>
          <a:prstGeom prst="rect">
            <a:avLst/>
          </a:prstGeom>
        </p:spPr>
        <p:txBody>
          <a:bodyPr/>
          <a:lstStyle>
            <a:lvl1pPr defTabSz="2194559">
              <a:defRPr spc="-75" sz="7560"/>
            </a:lvl1pPr>
          </a:lstStyle>
          <a:p>
            <a:pPr/>
            <a:r>
              <a:t>1. Mediul academic</a:t>
            </a:r>
          </a:p>
        </p:txBody>
      </p:sp>
      <p:sp>
        <p:nvSpPr>
          <p:cNvPr id="174" name="- studenți, profesori, cercetători, personal, practic oricine face parte din instituția respectivă (universitate, institut de cercetare etc).…"/>
          <p:cNvSpPr txBox="1"/>
          <p:nvPr>
            <p:ph type="body" idx="4294967295"/>
          </p:nvPr>
        </p:nvSpPr>
        <p:spPr>
          <a:xfrm>
            <a:off x="1219200" y="3080256"/>
            <a:ext cx="21945600" cy="9327644"/>
          </a:xfrm>
          <a:prstGeom prst="rect">
            <a:avLst/>
          </a:prstGeom>
        </p:spPr>
        <p:txBody>
          <a:bodyPr/>
          <a:lstStyle/>
          <a:p>
            <a:pPr marL="0" indent="0">
              <a:buSzTx/>
              <a:buNone/>
            </a:pPr>
            <a:r>
              <a:t>- studenți, profesori, cercetători, personal, practic oricine face parte din instituția respectivă (universitate, institut de cercetare etc).</a:t>
            </a:r>
          </a:p>
          <a:p>
            <a:pPr marL="0" indent="0">
              <a:buSzTx/>
              <a:buNone/>
            </a:pPr>
          </a:p>
          <a:p>
            <a:pPr marL="0" indent="0">
              <a:buSzTx/>
              <a:buNone/>
            </a:pPr>
            <a:r>
              <a:t>- 2 niveluri ale moralității : i) individual - setul de valori morale la care aderă fiecare individ în parte, acțiunile sunt ghidate în raport cu acesta.</a:t>
            </a:r>
          </a:p>
          <a:p>
            <a:pPr marL="0" indent="0">
              <a:buSzTx/>
              <a:buNone/>
            </a:pPr>
            <a:r>
              <a:t>      </a:t>
            </a:r>
          </a:p>
          <a:p>
            <a:pPr marL="0" indent="0">
              <a:buSzTx/>
              <a:buNone/>
            </a:pPr>
            <a:r>
              <a:t>                                                  ii) colectiv, general - cumul de practici organizaționale care pot fi supuse evaluării morale. Cod moral comun.</a:t>
            </a:r>
          </a:p>
        </p:txBody>
      </p:sp>
      <p:sp>
        <p:nvSpPr>
          <p:cNvPr id="175" name="Slide Number"/>
          <p:cNvSpPr txBox="1"/>
          <p:nvPr>
            <p:ph type="sldNum" sz="quarter" idx="4294967295"/>
          </p:nvPr>
        </p:nvSpPr>
        <p:spPr>
          <a:xfrm>
            <a:off x="12068301" y="12700000"/>
            <a:ext cx="2550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lide bullet text"/>
          <p:cNvSpPr txBox="1"/>
          <p:nvPr>
            <p:ph type="body" idx="4294967295"/>
          </p:nvPr>
        </p:nvSpPr>
        <p:spPr>
          <a:xfrm>
            <a:off x="1219200" y="701355"/>
            <a:ext cx="21945600" cy="11706545"/>
          </a:xfrm>
          <a:prstGeom prst="rect">
            <a:avLst/>
          </a:prstGeom>
        </p:spPr>
        <p:txBody>
          <a:bodyPr/>
          <a:lstStyle/>
          <a:p>
            <a:pPr marL="0" indent="0">
              <a:buSzTx/>
              <a:buNone/>
            </a:pPr>
          </a:p>
        </p:txBody>
      </p:sp>
      <p:sp>
        <p:nvSpPr>
          <p:cNvPr id="290" name="Slide Number"/>
          <p:cNvSpPr txBox="1"/>
          <p:nvPr>
            <p:ph type="sldNum" sz="quarter" idx="4294967295"/>
          </p:nvPr>
        </p:nvSpPr>
        <p:spPr>
          <a:xfrm>
            <a:off x="11982449" y="12700000"/>
            <a:ext cx="42672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lide bullet text"/>
          <p:cNvSpPr txBox="1"/>
          <p:nvPr>
            <p:ph type="body" idx="4294967295"/>
          </p:nvPr>
        </p:nvSpPr>
        <p:spPr>
          <a:xfrm>
            <a:off x="1219200" y="701355"/>
            <a:ext cx="21945600" cy="11706545"/>
          </a:xfrm>
          <a:prstGeom prst="rect">
            <a:avLst/>
          </a:prstGeom>
        </p:spPr>
        <p:txBody>
          <a:bodyPr/>
          <a:lstStyle/>
          <a:p>
            <a:pPr marL="0" indent="0">
              <a:buSzTx/>
              <a:buNone/>
            </a:pPr>
          </a:p>
        </p:txBody>
      </p:sp>
      <p:sp>
        <p:nvSpPr>
          <p:cNvPr id="293" name="Slide Number"/>
          <p:cNvSpPr txBox="1"/>
          <p:nvPr>
            <p:ph type="sldNum" sz="quarter" idx="4294967295"/>
          </p:nvPr>
        </p:nvSpPr>
        <p:spPr>
          <a:xfrm>
            <a:off x="12017628" y="12700000"/>
            <a:ext cx="35636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lide bullet text"/>
          <p:cNvSpPr txBox="1"/>
          <p:nvPr>
            <p:ph type="body" idx="4294967295"/>
          </p:nvPr>
        </p:nvSpPr>
        <p:spPr>
          <a:xfrm>
            <a:off x="1219200" y="701355"/>
            <a:ext cx="21945600" cy="11706545"/>
          </a:xfrm>
          <a:prstGeom prst="rect">
            <a:avLst/>
          </a:prstGeom>
        </p:spPr>
        <p:txBody>
          <a:bodyPr/>
          <a:lstStyle/>
          <a:p>
            <a:pPr marL="0" indent="0">
              <a:buSzTx/>
              <a:buNone/>
            </a:pPr>
          </a:p>
        </p:txBody>
      </p:sp>
      <p:sp>
        <p:nvSpPr>
          <p:cNvPr id="296" name="Slide Number"/>
          <p:cNvSpPr txBox="1"/>
          <p:nvPr>
            <p:ph type="sldNum" sz="quarter" idx="4294967295"/>
          </p:nvPr>
        </p:nvSpPr>
        <p:spPr>
          <a:xfrm>
            <a:off x="11997943" y="12700000"/>
            <a:ext cx="39573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lide bullet text"/>
          <p:cNvSpPr txBox="1"/>
          <p:nvPr>
            <p:ph type="body" idx="4294967295"/>
          </p:nvPr>
        </p:nvSpPr>
        <p:spPr>
          <a:xfrm>
            <a:off x="1219200" y="701355"/>
            <a:ext cx="21945600" cy="11706545"/>
          </a:xfrm>
          <a:prstGeom prst="rect">
            <a:avLst/>
          </a:prstGeom>
        </p:spPr>
        <p:txBody>
          <a:bodyPr/>
          <a:lstStyle/>
          <a:p>
            <a:pPr marL="0" indent="0">
              <a:buSzTx/>
              <a:buNone/>
            </a:pPr>
          </a:p>
        </p:txBody>
      </p:sp>
      <p:sp>
        <p:nvSpPr>
          <p:cNvPr id="299" name="Slide Number"/>
          <p:cNvSpPr txBox="1"/>
          <p:nvPr>
            <p:ph type="sldNum" sz="quarter" idx="4294967295"/>
          </p:nvPr>
        </p:nvSpPr>
        <p:spPr>
          <a:xfrm>
            <a:off x="11991593" y="12700000"/>
            <a:ext cx="40843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Slide bullet text"/>
          <p:cNvSpPr txBox="1"/>
          <p:nvPr>
            <p:ph type="body" idx="4294967295"/>
          </p:nvPr>
        </p:nvSpPr>
        <p:spPr>
          <a:xfrm>
            <a:off x="1219200" y="701355"/>
            <a:ext cx="21945600" cy="11706545"/>
          </a:xfrm>
          <a:prstGeom prst="rect">
            <a:avLst/>
          </a:prstGeom>
        </p:spPr>
        <p:txBody>
          <a:bodyPr/>
          <a:lstStyle/>
          <a:p>
            <a:pPr marL="0" indent="0">
              <a:buSzTx/>
              <a:buNone/>
            </a:pPr>
          </a:p>
        </p:txBody>
      </p:sp>
      <p:sp>
        <p:nvSpPr>
          <p:cNvPr id="302" name="Slide Number"/>
          <p:cNvSpPr txBox="1"/>
          <p:nvPr>
            <p:ph type="sldNum" sz="quarter" idx="4294967295"/>
          </p:nvPr>
        </p:nvSpPr>
        <p:spPr>
          <a:xfrm>
            <a:off x="11994387" y="12700000"/>
            <a:ext cx="40284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lide Number"/>
          <p:cNvSpPr txBox="1"/>
          <p:nvPr>
            <p:ph type="sldNum" sz="quarter" idx="4294967295"/>
          </p:nvPr>
        </p:nvSpPr>
        <p:spPr>
          <a:xfrm>
            <a:off x="12061951" y="12700000"/>
            <a:ext cx="2677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Miza universității?"/>
          <p:cNvSpPr txBox="1"/>
          <p:nvPr>
            <p:ph type="body" idx="4294967295"/>
          </p:nvPr>
        </p:nvSpPr>
        <p:spPr>
          <a:xfrm>
            <a:off x="1219200" y="1693495"/>
            <a:ext cx="21945600" cy="10714405"/>
          </a:xfrm>
          <a:prstGeom prst="rect">
            <a:avLst/>
          </a:prstGeom>
        </p:spPr>
        <p:txBody>
          <a:bodyPr/>
          <a:lstStyle/>
          <a:p>
            <a:pPr marL="0" indent="0">
              <a:buSzTx/>
              <a:buNone/>
            </a:pPr>
            <a:r>
              <a:t> Miza universității?</a:t>
            </a:r>
          </a:p>
          <a:p>
            <a:pPr marL="0" indent="0">
              <a:buSzTx/>
              <a:buNone/>
            </a:pPr>
          </a:p>
          <a:p>
            <a:pPr marL="0" indent="0">
              <a:buSzTx/>
              <a:buNone/>
            </a:pPr>
          </a:p>
          <a:p>
            <a:pPr marL="0" indent="0">
              <a:buSzTx/>
              <a:buNone/>
            </a:pPr>
          </a:p>
          <a:p>
            <a:pPr marL="0" indent="0">
              <a:buSzTx/>
              <a:buNone/>
            </a:pPr>
          </a:p>
          <a:p>
            <a:pPr marL="0" indent="0">
              <a:buSzTx/>
              <a:buNone/>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Vom defini o universitate morală drept una care, prin practicile sale, promovează adoptarea unei conduite morale din partea membrilor săi. (Socaciu et al, p. 44)…"/>
          <p:cNvSpPr txBox="1"/>
          <p:nvPr>
            <p:ph type="body" idx="4294967295"/>
          </p:nvPr>
        </p:nvSpPr>
        <p:spPr>
          <a:xfrm>
            <a:off x="1219200" y="3080256"/>
            <a:ext cx="21945600" cy="9327644"/>
          </a:xfrm>
          <a:prstGeom prst="rect">
            <a:avLst/>
          </a:prstGeom>
        </p:spPr>
        <p:txBody>
          <a:bodyPr/>
          <a:lstStyle/>
          <a:p>
            <a:pPr algn="just"/>
            <a:r>
              <a:t>Vom defini o universitate morală drept una care, prin practicile sale, promovează adoptarea unei conduite morale din partea membrilor săi. (Socaciu et al, p. 44)</a:t>
            </a:r>
          </a:p>
          <a:p>
            <a:pPr algn="just"/>
          </a:p>
          <a:p>
            <a:pPr algn="just">
              <a:defRPr i="1"/>
            </a:pPr>
            <a:r>
              <a:t>„[…] urmărește formarea unor specialiști competenți și responsabili, înzestrați cu gândire critică, cu capacitate de inovare, cu respect pentru etica profesională, cu abilități de înțelegere a problematicii legate de progresul economic și social, pentru o societate bazată pe cunoaștere.” </a:t>
            </a:r>
            <a:r>
              <a:rPr i="0"/>
              <a:t> Carta Universitară, art. 4, lit. a); vezi și urm., b) și c).</a:t>
            </a:r>
          </a:p>
        </p:txBody>
      </p:sp>
      <p:sp>
        <p:nvSpPr>
          <p:cNvPr id="181" name="Slide Number"/>
          <p:cNvSpPr txBox="1"/>
          <p:nvPr>
            <p:ph type="sldNum" sz="quarter" idx="4294967295"/>
          </p:nvPr>
        </p:nvSpPr>
        <p:spPr>
          <a:xfrm>
            <a:off x="12060300" y="12700000"/>
            <a:ext cx="27101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Provocări în mediul academic"/>
          <p:cNvSpPr txBox="1"/>
          <p:nvPr>
            <p:ph type="title" idx="4294967295"/>
          </p:nvPr>
        </p:nvSpPr>
        <p:spPr>
          <a:xfrm>
            <a:off x="1219200" y="774700"/>
            <a:ext cx="20731492" cy="1562100"/>
          </a:xfrm>
          <a:prstGeom prst="rect">
            <a:avLst/>
          </a:prstGeom>
        </p:spPr>
        <p:txBody>
          <a:bodyPr/>
          <a:lstStyle>
            <a:lvl1pPr defTabSz="2194559">
              <a:defRPr spc="-75" sz="7560"/>
            </a:lvl1pPr>
          </a:lstStyle>
          <a:p>
            <a:pPr/>
            <a:r>
              <a:t>Provocări în mediul academic</a:t>
            </a:r>
          </a:p>
        </p:txBody>
      </p:sp>
      <p:sp>
        <p:nvSpPr>
          <p:cNvPr id="184" name="Care sunt principalele dificultăți cu care credeți că se confruntă mediul academic și cum anume credeți că pot fi ele soluționate?"/>
          <p:cNvSpPr txBox="1"/>
          <p:nvPr>
            <p:ph type="body" idx="4294967295"/>
          </p:nvPr>
        </p:nvSpPr>
        <p:spPr>
          <a:xfrm>
            <a:off x="1219200" y="3080256"/>
            <a:ext cx="21945600" cy="9327644"/>
          </a:xfrm>
          <a:prstGeom prst="rect">
            <a:avLst/>
          </a:prstGeom>
        </p:spPr>
        <p:txBody>
          <a:bodyPr/>
          <a:lstStyle/>
          <a:p>
            <a:pPr marL="0" indent="0">
              <a:buSzTx/>
              <a:buNone/>
            </a:pPr>
            <a:r>
              <a:t>Care sunt principalele dificultăți cu care credeți că se confruntă mediul academic și cum anume credeți că pot fi ele soluționate?</a:t>
            </a:r>
          </a:p>
          <a:p>
            <a:pPr marL="0" indent="0">
              <a:buSzTx/>
              <a:buNone/>
            </a:pPr>
          </a:p>
        </p:txBody>
      </p:sp>
      <p:sp>
        <p:nvSpPr>
          <p:cNvPr id="185" name="Slide Number"/>
          <p:cNvSpPr txBox="1"/>
          <p:nvPr>
            <p:ph type="sldNum" sz="quarter" idx="4294967295"/>
          </p:nvPr>
        </p:nvSpPr>
        <p:spPr>
          <a:xfrm>
            <a:off x="12064110" y="12700000"/>
            <a:ext cx="26339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lide bullet text"/>
          <p:cNvSpPr txBox="1"/>
          <p:nvPr>
            <p:ph type="body" idx="4294967295"/>
          </p:nvPr>
        </p:nvSpPr>
        <p:spPr>
          <a:xfrm>
            <a:off x="1219200" y="701355"/>
            <a:ext cx="21945600" cy="11706545"/>
          </a:xfrm>
          <a:prstGeom prst="rect">
            <a:avLst/>
          </a:prstGeom>
        </p:spPr>
        <p:txBody>
          <a:bodyPr/>
          <a:lstStyle/>
          <a:p>
            <a:pPr marL="0" indent="0">
              <a:buSzTx/>
              <a:buNone/>
            </a:pPr>
          </a:p>
        </p:txBody>
      </p:sp>
      <p:sp>
        <p:nvSpPr>
          <p:cNvPr id="188" name="Slide Number"/>
          <p:cNvSpPr txBox="1"/>
          <p:nvPr>
            <p:ph type="sldNum" sz="quarter" idx="4294967295"/>
          </p:nvPr>
        </p:nvSpPr>
        <p:spPr>
          <a:xfrm>
            <a:off x="12060046" y="12700000"/>
            <a:ext cx="27152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odul de etică al UB"/>
          <p:cNvSpPr txBox="1"/>
          <p:nvPr>
            <p:ph type="title" idx="4294967295"/>
          </p:nvPr>
        </p:nvSpPr>
        <p:spPr>
          <a:xfrm>
            <a:off x="1219200" y="774700"/>
            <a:ext cx="20731492" cy="1562100"/>
          </a:xfrm>
          <a:prstGeom prst="rect">
            <a:avLst/>
          </a:prstGeom>
        </p:spPr>
        <p:txBody>
          <a:bodyPr/>
          <a:lstStyle>
            <a:lvl1pPr defTabSz="2194559">
              <a:defRPr spc="-75" sz="7560"/>
            </a:lvl1pPr>
          </a:lstStyle>
          <a:p>
            <a:pPr/>
            <a:r>
              <a:t>Codul de etică al UB</a:t>
            </a:r>
          </a:p>
        </p:txBody>
      </p:sp>
      <p:sp>
        <p:nvSpPr>
          <p:cNvPr id="191" name="https://unibuc.ro/wp-content/uploads/2021/01/CODUL-DE-ETICA-SI-DEONTOLOGIE-AL-UNIVERSITATII-DIN-BUCURESTI-2020-1.pdf"/>
          <p:cNvSpPr txBox="1"/>
          <p:nvPr>
            <p:ph type="body" idx="4294967295"/>
          </p:nvPr>
        </p:nvSpPr>
        <p:spPr>
          <a:xfrm>
            <a:off x="1219200" y="3080256"/>
            <a:ext cx="21945600" cy="9327644"/>
          </a:xfrm>
          <a:prstGeom prst="rect">
            <a:avLst/>
          </a:prstGeom>
        </p:spPr>
        <p:txBody>
          <a:bodyPr/>
          <a:lstStyle/>
          <a:p>
            <a:pPr marL="0" indent="0">
              <a:buSzTx/>
              <a:buNone/>
            </a:pPr>
            <a:r>
              <a:rPr u="sng">
                <a:hlinkClick r:id="rId2" invalidUrl="" action="" tgtFrame="" tooltip="" history="1" highlightClick="0" endSnd="0"/>
              </a:rPr>
              <a:t>https://unibuc.ro/wp-content/uploads/2021/01/CODUL-DE-ETICA-SI-DEONTOLOGIE-AL-UNIVERSITATII-DIN-BUCURESTI-2020-1.pdf</a:t>
            </a:r>
          </a:p>
          <a:p>
            <a:pPr marL="0" indent="0">
              <a:buSzTx/>
              <a:buNone/>
            </a:pPr>
          </a:p>
        </p:txBody>
      </p:sp>
      <p:sp>
        <p:nvSpPr>
          <p:cNvPr id="192" name="Slide Number"/>
          <p:cNvSpPr txBox="1"/>
          <p:nvPr>
            <p:ph type="sldNum" sz="quarter" idx="4294967295"/>
          </p:nvPr>
        </p:nvSpPr>
        <p:spPr>
          <a:xfrm>
            <a:off x="12071984" y="12700000"/>
            <a:ext cx="24765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lide bullet text"/>
          <p:cNvSpPr txBox="1"/>
          <p:nvPr>
            <p:ph type="body" idx="4294967295"/>
          </p:nvPr>
        </p:nvSpPr>
        <p:spPr>
          <a:xfrm>
            <a:off x="1219200" y="101956"/>
            <a:ext cx="21945600" cy="12305944"/>
          </a:xfrm>
          <a:prstGeom prst="rect">
            <a:avLst/>
          </a:prstGeom>
        </p:spPr>
        <p:txBody>
          <a:bodyPr/>
          <a:lstStyle/>
          <a:p>
            <a:pPr marL="0" indent="0" defTabSz="975335">
              <a:spcBef>
                <a:spcPts val="900"/>
              </a:spcBef>
              <a:buSzTx/>
              <a:buNone/>
              <a:defRPr sz="1760"/>
            </a:pPr>
          </a:p>
        </p:txBody>
      </p:sp>
      <p:pic>
        <p:nvPicPr>
          <p:cNvPr id="195" name="pasted-movie.png" descr="pasted-movie.png"/>
          <p:cNvPicPr>
            <a:picLocks noChangeAspect="1"/>
          </p:cNvPicPr>
          <p:nvPr/>
        </p:nvPicPr>
        <p:blipFill>
          <a:blip r:embed="rId2">
            <a:extLst/>
          </a:blip>
          <a:stretch>
            <a:fillRect/>
          </a:stretch>
        </p:blipFill>
        <p:spPr>
          <a:xfrm>
            <a:off x="1219200" y="101956"/>
            <a:ext cx="21697019" cy="12204574"/>
          </a:xfrm>
          <a:prstGeom prst="rect">
            <a:avLst/>
          </a:prstGeom>
          <a:ln w="12700">
            <a:miter lim="400000"/>
          </a:ln>
        </p:spPr>
      </p:pic>
      <p:sp>
        <p:nvSpPr>
          <p:cNvPr id="196" name="Slide Number"/>
          <p:cNvSpPr txBox="1"/>
          <p:nvPr>
            <p:ph type="sldNum" sz="quarter" idx="4294967295"/>
          </p:nvPr>
        </p:nvSpPr>
        <p:spPr>
          <a:xfrm>
            <a:off x="12061570" y="12700000"/>
            <a:ext cx="26847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lide Number"/>
          <p:cNvSpPr txBox="1"/>
          <p:nvPr>
            <p:ph type="sldNum" sz="quarter" idx="4294967295"/>
          </p:nvPr>
        </p:nvSpPr>
        <p:spPr>
          <a:xfrm>
            <a:off x="12059919" y="12700000"/>
            <a:ext cx="27178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9" name="IMG_2DF1CA129996-1.jpeg" descr="IMG_2DF1CA129996-1.jpeg"/>
          <p:cNvPicPr>
            <a:picLocks noChangeAspect="1"/>
          </p:cNvPicPr>
          <p:nvPr/>
        </p:nvPicPr>
        <p:blipFill>
          <a:blip r:embed="rId2">
            <a:extLst/>
          </a:blip>
          <a:stretch>
            <a:fillRect/>
          </a:stretch>
        </p:blipFill>
        <p:spPr>
          <a:xfrm>
            <a:off x="348911" y="1044992"/>
            <a:ext cx="20774209" cy="11056624"/>
          </a:xfrm>
          <a:prstGeom prst="rect">
            <a:avLst/>
          </a:prstGeom>
          <a:ln w="12700">
            <a:miter lim="400000"/>
          </a:ln>
        </p:spPr>
      </p:pic>
      <p:grpSp>
        <p:nvGrpSpPr>
          <p:cNvPr id="217" name="Drawing"/>
          <p:cNvGrpSpPr/>
          <p:nvPr/>
        </p:nvGrpSpPr>
        <p:grpSpPr>
          <a:xfrm>
            <a:off x="19970203" y="1007105"/>
            <a:ext cx="3775378" cy="2210403"/>
            <a:chOff x="-171283" y="-326982"/>
            <a:chExt cx="3775376" cy="2210401"/>
          </a:xfrm>
        </p:grpSpPr>
        <p:sp>
          <p:nvSpPr>
            <p:cNvPr id="200" name="Line"/>
            <p:cNvSpPr/>
            <p:nvPr/>
          </p:nvSpPr>
          <p:spPr>
            <a:xfrm>
              <a:off x="-171284" y="-106966"/>
              <a:ext cx="171919" cy="521926"/>
            </a:xfrm>
            <a:custGeom>
              <a:avLst/>
              <a:gdLst/>
              <a:ahLst/>
              <a:cxnLst>
                <a:cxn ang="0">
                  <a:pos x="wd2" y="hd2"/>
                </a:cxn>
                <a:cxn ang="5400000">
                  <a:pos x="wd2" y="hd2"/>
                </a:cxn>
                <a:cxn ang="10800000">
                  <a:pos x="wd2" y="hd2"/>
                </a:cxn>
                <a:cxn ang="16200000">
                  <a:pos x="wd2" y="hd2"/>
                </a:cxn>
              </a:cxnLst>
              <a:rect l="0" t="0" r="r" b="b"/>
              <a:pathLst>
                <a:path w="20280" h="21370" fill="norm" stroke="1" extrusionOk="0">
                  <a:moveTo>
                    <a:pt x="20280" y="4380"/>
                  </a:moveTo>
                  <a:cubicBezTo>
                    <a:pt x="20280" y="3487"/>
                    <a:pt x="20280" y="2595"/>
                    <a:pt x="19508" y="1702"/>
                  </a:cubicBezTo>
                  <a:cubicBezTo>
                    <a:pt x="18737" y="810"/>
                    <a:pt x="17194" y="-83"/>
                    <a:pt x="13851" y="6"/>
                  </a:cubicBezTo>
                  <a:cubicBezTo>
                    <a:pt x="10508" y="96"/>
                    <a:pt x="5365" y="1167"/>
                    <a:pt x="2537" y="2595"/>
                  </a:cubicBezTo>
                  <a:cubicBezTo>
                    <a:pt x="-292" y="4023"/>
                    <a:pt x="-806" y="5808"/>
                    <a:pt x="1251" y="7772"/>
                  </a:cubicBezTo>
                  <a:cubicBezTo>
                    <a:pt x="3308" y="9735"/>
                    <a:pt x="7937" y="11877"/>
                    <a:pt x="11794" y="13752"/>
                  </a:cubicBezTo>
                  <a:cubicBezTo>
                    <a:pt x="15651" y="15626"/>
                    <a:pt x="18737" y="17233"/>
                    <a:pt x="19765" y="18482"/>
                  </a:cubicBezTo>
                  <a:cubicBezTo>
                    <a:pt x="20794" y="19732"/>
                    <a:pt x="19765" y="20624"/>
                    <a:pt x="17451" y="21071"/>
                  </a:cubicBezTo>
                  <a:cubicBezTo>
                    <a:pt x="15137" y="21517"/>
                    <a:pt x="11537" y="21517"/>
                    <a:pt x="8965" y="20714"/>
                  </a:cubicBezTo>
                  <a:cubicBezTo>
                    <a:pt x="6394" y="19910"/>
                    <a:pt x="4851" y="18304"/>
                    <a:pt x="3308" y="16697"/>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01" name="Line"/>
            <p:cNvSpPr/>
            <p:nvPr/>
          </p:nvSpPr>
          <p:spPr>
            <a:xfrm>
              <a:off x="160564" y="152415"/>
              <a:ext cx="206292" cy="233951"/>
            </a:xfrm>
            <a:custGeom>
              <a:avLst/>
              <a:gdLst/>
              <a:ahLst/>
              <a:cxnLst>
                <a:cxn ang="0">
                  <a:pos x="wd2" y="hd2"/>
                </a:cxn>
                <a:cxn ang="5400000">
                  <a:pos x="wd2" y="hd2"/>
                </a:cxn>
                <a:cxn ang="10800000">
                  <a:pos x="wd2" y="hd2"/>
                </a:cxn>
                <a:cxn ang="16200000">
                  <a:pos x="wd2" y="hd2"/>
                </a:cxn>
              </a:cxnLst>
              <a:rect l="0" t="0" r="r" b="b"/>
              <a:pathLst>
                <a:path w="21293" h="21074" fill="norm" stroke="1" extrusionOk="0">
                  <a:moveTo>
                    <a:pt x="13193" y="14547"/>
                  </a:moveTo>
                  <a:cubicBezTo>
                    <a:pt x="13643" y="12583"/>
                    <a:pt x="14093" y="10619"/>
                    <a:pt x="14318" y="8656"/>
                  </a:cubicBezTo>
                  <a:cubicBezTo>
                    <a:pt x="14543" y="6692"/>
                    <a:pt x="14543" y="4728"/>
                    <a:pt x="13418" y="3354"/>
                  </a:cubicBezTo>
                  <a:cubicBezTo>
                    <a:pt x="12293" y="1979"/>
                    <a:pt x="10043" y="1194"/>
                    <a:pt x="7568" y="2961"/>
                  </a:cubicBezTo>
                  <a:cubicBezTo>
                    <a:pt x="5093" y="4728"/>
                    <a:pt x="2393" y="9048"/>
                    <a:pt x="1043" y="12387"/>
                  </a:cubicBezTo>
                  <a:cubicBezTo>
                    <a:pt x="-307" y="15725"/>
                    <a:pt x="-307" y="18081"/>
                    <a:pt x="818" y="19456"/>
                  </a:cubicBezTo>
                  <a:cubicBezTo>
                    <a:pt x="1943" y="20830"/>
                    <a:pt x="4193" y="21223"/>
                    <a:pt x="6443" y="21027"/>
                  </a:cubicBezTo>
                  <a:cubicBezTo>
                    <a:pt x="8693" y="20830"/>
                    <a:pt x="10943" y="20045"/>
                    <a:pt x="12518" y="17492"/>
                  </a:cubicBezTo>
                  <a:cubicBezTo>
                    <a:pt x="14093" y="14939"/>
                    <a:pt x="14993" y="10619"/>
                    <a:pt x="14993" y="7478"/>
                  </a:cubicBezTo>
                  <a:cubicBezTo>
                    <a:pt x="14993" y="4336"/>
                    <a:pt x="14093" y="2372"/>
                    <a:pt x="12518" y="1194"/>
                  </a:cubicBezTo>
                  <a:cubicBezTo>
                    <a:pt x="10943" y="16"/>
                    <a:pt x="8693" y="-377"/>
                    <a:pt x="7343" y="408"/>
                  </a:cubicBezTo>
                  <a:cubicBezTo>
                    <a:pt x="5993" y="1194"/>
                    <a:pt x="5543" y="3158"/>
                    <a:pt x="6668" y="4728"/>
                  </a:cubicBezTo>
                  <a:cubicBezTo>
                    <a:pt x="7793" y="6299"/>
                    <a:pt x="10493" y="7478"/>
                    <a:pt x="13193" y="8067"/>
                  </a:cubicBezTo>
                  <a:cubicBezTo>
                    <a:pt x="15893" y="8656"/>
                    <a:pt x="18593" y="8656"/>
                    <a:pt x="21293" y="8656"/>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02" name="Line"/>
            <p:cNvSpPr/>
            <p:nvPr/>
          </p:nvSpPr>
          <p:spPr>
            <a:xfrm>
              <a:off x="467130" y="124068"/>
              <a:ext cx="226709" cy="251492"/>
            </a:xfrm>
            <a:custGeom>
              <a:avLst/>
              <a:gdLst/>
              <a:ahLst/>
              <a:cxnLst>
                <a:cxn ang="0">
                  <a:pos x="wd2" y="hd2"/>
                </a:cxn>
                <a:cxn ang="5400000">
                  <a:pos x="wd2" y="hd2"/>
                </a:cxn>
                <a:cxn ang="10800000">
                  <a:pos x="wd2" y="hd2"/>
                </a:cxn>
                <a:cxn ang="16200000">
                  <a:pos x="wd2" y="hd2"/>
                </a:cxn>
              </a:cxnLst>
              <a:rect l="0" t="0" r="r" b="b"/>
              <a:pathLst>
                <a:path w="21600" h="21118" fill="norm" stroke="1" extrusionOk="0">
                  <a:moveTo>
                    <a:pt x="10385" y="8252"/>
                  </a:moveTo>
                  <a:cubicBezTo>
                    <a:pt x="10385" y="6422"/>
                    <a:pt x="10385" y="4591"/>
                    <a:pt x="9762" y="2944"/>
                  </a:cubicBezTo>
                  <a:cubicBezTo>
                    <a:pt x="9138" y="1296"/>
                    <a:pt x="7892" y="-168"/>
                    <a:pt x="6438" y="15"/>
                  </a:cubicBezTo>
                  <a:cubicBezTo>
                    <a:pt x="4985" y="198"/>
                    <a:pt x="3323" y="2029"/>
                    <a:pt x="2077" y="4957"/>
                  </a:cubicBezTo>
                  <a:cubicBezTo>
                    <a:pt x="831" y="7886"/>
                    <a:pt x="0" y="11913"/>
                    <a:pt x="0" y="14842"/>
                  </a:cubicBezTo>
                  <a:cubicBezTo>
                    <a:pt x="0" y="17771"/>
                    <a:pt x="831" y="19601"/>
                    <a:pt x="3323" y="20517"/>
                  </a:cubicBezTo>
                  <a:cubicBezTo>
                    <a:pt x="5815" y="21432"/>
                    <a:pt x="9969" y="21432"/>
                    <a:pt x="13292" y="19601"/>
                  </a:cubicBezTo>
                  <a:cubicBezTo>
                    <a:pt x="16615" y="17771"/>
                    <a:pt x="19108" y="14110"/>
                    <a:pt x="21600" y="10449"/>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03" name="Line"/>
            <p:cNvSpPr/>
            <p:nvPr/>
          </p:nvSpPr>
          <p:spPr>
            <a:xfrm>
              <a:off x="763594" y="124068"/>
              <a:ext cx="191831" cy="247337"/>
            </a:xfrm>
            <a:custGeom>
              <a:avLst/>
              <a:gdLst/>
              <a:ahLst/>
              <a:cxnLst>
                <a:cxn ang="0">
                  <a:pos x="wd2" y="hd2"/>
                </a:cxn>
                <a:cxn ang="5400000">
                  <a:pos x="wd2" y="hd2"/>
                </a:cxn>
                <a:cxn ang="10800000">
                  <a:pos x="wd2" y="hd2"/>
                </a:cxn>
                <a:cxn ang="16200000">
                  <a:pos x="wd2" y="hd2"/>
                </a:cxn>
              </a:cxnLst>
              <a:rect l="0" t="0" r="r" b="b"/>
              <a:pathLst>
                <a:path w="21600" h="21128" fill="norm" stroke="1" extrusionOk="0">
                  <a:moveTo>
                    <a:pt x="14236" y="8396"/>
                  </a:moveTo>
                  <a:cubicBezTo>
                    <a:pt x="14236" y="6533"/>
                    <a:pt x="14236" y="4671"/>
                    <a:pt x="13254" y="2996"/>
                  </a:cubicBezTo>
                  <a:cubicBezTo>
                    <a:pt x="12273" y="1320"/>
                    <a:pt x="10309" y="-170"/>
                    <a:pt x="8100" y="16"/>
                  </a:cubicBezTo>
                  <a:cubicBezTo>
                    <a:pt x="5891" y="202"/>
                    <a:pt x="3436" y="2064"/>
                    <a:pt x="1964" y="4858"/>
                  </a:cubicBezTo>
                  <a:cubicBezTo>
                    <a:pt x="491" y="7651"/>
                    <a:pt x="0" y="11375"/>
                    <a:pt x="0" y="14168"/>
                  </a:cubicBezTo>
                  <a:cubicBezTo>
                    <a:pt x="0" y="16961"/>
                    <a:pt x="491" y="18823"/>
                    <a:pt x="1964" y="19940"/>
                  </a:cubicBezTo>
                  <a:cubicBezTo>
                    <a:pt x="3436" y="21058"/>
                    <a:pt x="5891" y="21430"/>
                    <a:pt x="7855" y="20871"/>
                  </a:cubicBezTo>
                  <a:cubicBezTo>
                    <a:pt x="9818" y="20313"/>
                    <a:pt x="11291" y="18823"/>
                    <a:pt x="13009" y="16216"/>
                  </a:cubicBezTo>
                  <a:cubicBezTo>
                    <a:pt x="14727" y="13609"/>
                    <a:pt x="16691" y="9885"/>
                    <a:pt x="18164" y="6906"/>
                  </a:cubicBezTo>
                  <a:cubicBezTo>
                    <a:pt x="19636" y="3927"/>
                    <a:pt x="20618" y="1692"/>
                    <a:pt x="20373" y="2251"/>
                  </a:cubicBezTo>
                  <a:cubicBezTo>
                    <a:pt x="20127" y="2809"/>
                    <a:pt x="18655" y="6161"/>
                    <a:pt x="18655" y="9699"/>
                  </a:cubicBezTo>
                  <a:cubicBezTo>
                    <a:pt x="18655" y="13237"/>
                    <a:pt x="20127" y="16961"/>
                    <a:pt x="21600" y="20685"/>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04" name="Line"/>
            <p:cNvSpPr/>
            <p:nvPr/>
          </p:nvSpPr>
          <p:spPr>
            <a:xfrm>
              <a:off x="1090576" y="125770"/>
              <a:ext cx="571131" cy="237525"/>
            </a:xfrm>
            <a:custGeom>
              <a:avLst/>
              <a:gdLst/>
              <a:ahLst/>
              <a:cxnLst>
                <a:cxn ang="0">
                  <a:pos x="wd2" y="hd2"/>
                </a:cxn>
                <a:cxn ang="5400000">
                  <a:pos x="wd2" y="hd2"/>
                </a:cxn>
                <a:cxn ang="10800000">
                  <a:pos x="wd2" y="hd2"/>
                </a:cxn>
                <a:cxn ang="16200000">
                  <a:pos x="wd2" y="hd2"/>
                </a:cxn>
              </a:cxnLst>
              <a:rect l="0" t="0" r="r" b="b"/>
              <a:pathLst>
                <a:path w="21600" h="20645" fill="norm" stroke="1" extrusionOk="0">
                  <a:moveTo>
                    <a:pt x="3792" y="10668"/>
                  </a:moveTo>
                  <a:cubicBezTo>
                    <a:pt x="3792" y="8774"/>
                    <a:pt x="3792" y="6879"/>
                    <a:pt x="3545" y="4795"/>
                  </a:cubicBezTo>
                  <a:cubicBezTo>
                    <a:pt x="3298" y="2711"/>
                    <a:pt x="2803" y="437"/>
                    <a:pt x="2226" y="58"/>
                  </a:cubicBezTo>
                  <a:cubicBezTo>
                    <a:pt x="1649" y="-321"/>
                    <a:pt x="989" y="1195"/>
                    <a:pt x="577" y="3847"/>
                  </a:cubicBezTo>
                  <a:cubicBezTo>
                    <a:pt x="165" y="6500"/>
                    <a:pt x="0" y="10290"/>
                    <a:pt x="0" y="13132"/>
                  </a:cubicBezTo>
                  <a:cubicBezTo>
                    <a:pt x="0" y="15974"/>
                    <a:pt x="165" y="17868"/>
                    <a:pt x="989" y="19195"/>
                  </a:cubicBezTo>
                  <a:cubicBezTo>
                    <a:pt x="1814" y="20521"/>
                    <a:pt x="3298" y="21279"/>
                    <a:pt x="4534" y="19953"/>
                  </a:cubicBezTo>
                  <a:cubicBezTo>
                    <a:pt x="5771" y="18626"/>
                    <a:pt x="6760" y="15216"/>
                    <a:pt x="7502" y="11995"/>
                  </a:cubicBezTo>
                  <a:cubicBezTo>
                    <a:pt x="8244" y="8774"/>
                    <a:pt x="8739" y="5742"/>
                    <a:pt x="8986" y="5174"/>
                  </a:cubicBezTo>
                  <a:cubicBezTo>
                    <a:pt x="9234" y="4605"/>
                    <a:pt x="9234" y="6500"/>
                    <a:pt x="9234" y="8395"/>
                  </a:cubicBezTo>
                  <a:cubicBezTo>
                    <a:pt x="9234" y="10290"/>
                    <a:pt x="9234" y="12184"/>
                    <a:pt x="9481" y="13890"/>
                  </a:cubicBezTo>
                  <a:cubicBezTo>
                    <a:pt x="9728" y="15595"/>
                    <a:pt x="10223" y="17111"/>
                    <a:pt x="10882" y="17679"/>
                  </a:cubicBezTo>
                  <a:cubicBezTo>
                    <a:pt x="11542" y="18247"/>
                    <a:pt x="12366" y="17868"/>
                    <a:pt x="13026" y="16542"/>
                  </a:cubicBezTo>
                  <a:cubicBezTo>
                    <a:pt x="13685" y="15216"/>
                    <a:pt x="14180" y="12942"/>
                    <a:pt x="14510" y="10100"/>
                  </a:cubicBezTo>
                  <a:cubicBezTo>
                    <a:pt x="14840" y="7258"/>
                    <a:pt x="15005" y="3847"/>
                    <a:pt x="15087" y="3090"/>
                  </a:cubicBezTo>
                  <a:cubicBezTo>
                    <a:pt x="15169" y="2332"/>
                    <a:pt x="15169" y="4226"/>
                    <a:pt x="15169" y="6121"/>
                  </a:cubicBezTo>
                  <a:cubicBezTo>
                    <a:pt x="15169" y="8016"/>
                    <a:pt x="15169" y="9911"/>
                    <a:pt x="15334" y="11805"/>
                  </a:cubicBezTo>
                  <a:cubicBezTo>
                    <a:pt x="15499" y="13700"/>
                    <a:pt x="15829" y="15595"/>
                    <a:pt x="16406" y="15974"/>
                  </a:cubicBezTo>
                  <a:cubicBezTo>
                    <a:pt x="16983" y="16353"/>
                    <a:pt x="17808" y="15216"/>
                    <a:pt x="18467" y="12942"/>
                  </a:cubicBezTo>
                  <a:cubicBezTo>
                    <a:pt x="19127" y="10668"/>
                    <a:pt x="19621" y="7258"/>
                    <a:pt x="19869" y="6500"/>
                  </a:cubicBezTo>
                  <a:cubicBezTo>
                    <a:pt x="20116" y="5742"/>
                    <a:pt x="20116" y="7637"/>
                    <a:pt x="20363" y="10290"/>
                  </a:cubicBezTo>
                  <a:cubicBezTo>
                    <a:pt x="20611" y="12942"/>
                    <a:pt x="21105" y="16353"/>
                    <a:pt x="21600" y="19763"/>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05" name="Line"/>
            <p:cNvSpPr/>
            <p:nvPr/>
          </p:nvSpPr>
          <p:spPr>
            <a:xfrm>
              <a:off x="1321643" y="-170031"/>
              <a:ext cx="39239" cy="261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06" name="Line"/>
            <p:cNvSpPr/>
            <p:nvPr/>
          </p:nvSpPr>
          <p:spPr>
            <a:xfrm>
              <a:off x="1910212" y="65396"/>
              <a:ext cx="536252" cy="214283"/>
            </a:xfrm>
            <a:custGeom>
              <a:avLst/>
              <a:gdLst/>
              <a:ahLst/>
              <a:cxnLst>
                <a:cxn ang="0">
                  <a:pos x="wd2" y="hd2"/>
                </a:cxn>
                <a:cxn ang="5400000">
                  <a:pos x="wd2" y="hd2"/>
                </a:cxn>
                <a:cxn ang="10800000">
                  <a:pos x="wd2" y="hd2"/>
                </a:cxn>
                <a:cxn ang="16200000">
                  <a:pos x="wd2" y="hd2"/>
                </a:cxn>
              </a:cxnLst>
              <a:rect l="0" t="0" r="r" b="b"/>
              <a:pathLst>
                <a:path w="21600" h="21233" fill="norm" stroke="1" extrusionOk="0">
                  <a:moveTo>
                    <a:pt x="0" y="7776"/>
                  </a:moveTo>
                  <a:cubicBezTo>
                    <a:pt x="878" y="8640"/>
                    <a:pt x="1756" y="9504"/>
                    <a:pt x="2634" y="9720"/>
                  </a:cubicBezTo>
                  <a:cubicBezTo>
                    <a:pt x="3512" y="9936"/>
                    <a:pt x="4390" y="9504"/>
                    <a:pt x="5093" y="7560"/>
                  </a:cubicBezTo>
                  <a:cubicBezTo>
                    <a:pt x="5795" y="5616"/>
                    <a:pt x="6322" y="2160"/>
                    <a:pt x="6234" y="1080"/>
                  </a:cubicBezTo>
                  <a:cubicBezTo>
                    <a:pt x="6146" y="0"/>
                    <a:pt x="5444" y="1296"/>
                    <a:pt x="5005" y="3024"/>
                  </a:cubicBezTo>
                  <a:cubicBezTo>
                    <a:pt x="4566" y="4752"/>
                    <a:pt x="4390" y="6912"/>
                    <a:pt x="4390" y="9072"/>
                  </a:cubicBezTo>
                  <a:cubicBezTo>
                    <a:pt x="4390" y="11232"/>
                    <a:pt x="4566" y="13392"/>
                    <a:pt x="5620" y="15768"/>
                  </a:cubicBezTo>
                  <a:cubicBezTo>
                    <a:pt x="6673" y="18144"/>
                    <a:pt x="8605" y="20736"/>
                    <a:pt x="10888" y="21168"/>
                  </a:cubicBezTo>
                  <a:cubicBezTo>
                    <a:pt x="13171" y="21600"/>
                    <a:pt x="15805" y="19872"/>
                    <a:pt x="17649" y="15984"/>
                  </a:cubicBezTo>
                  <a:cubicBezTo>
                    <a:pt x="19493" y="12096"/>
                    <a:pt x="20546" y="6048"/>
                    <a:pt x="21600" y="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07" name="Line"/>
            <p:cNvSpPr/>
            <p:nvPr/>
          </p:nvSpPr>
          <p:spPr>
            <a:xfrm>
              <a:off x="2388076" y="-326983"/>
              <a:ext cx="97626" cy="640887"/>
            </a:xfrm>
            <a:custGeom>
              <a:avLst/>
              <a:gdLst/>
              <a:ahLst/>
              <a:cxnLst>
                <a:cxn ang="0">
                  <a:pos x="wd2" y="hd2"/>
                </a:cxn>
                <a:cxn ang="5400000">
                  <a:pos x="wd2" y="hd2"/>
                </a:cxn>
                <a:cxn ang="10800000">
                  <a:pos x="wd2" y="hd2"/>
                </a:cxn>
                <a:cxn ang="16200000">
                  <a:pos x="wd2" y="hd2"/>
                </a:cxn>
              </a:cxnLst>
              <a:rect l="0" t="0" r="r" b="b"/>
              <a:pathLst>
                <a:path w="21029" h="21600" fill="norm" stroke="1" extrusionOk="0">
                  <a:moveTo>
                    <a:pt x="21029" y="0"/>
                  </a:moveTo>
                  <a:cubicBezTo>
                    <a:pt x="16333" y="294"/>
                    <a:pt x="11638" y="588"/>
                    <a:pt x="7881" y="2131"/>
                  </a:cubicBezTo>
                  <a:cubicBezTo>
                    <a:pt x="4125" y="3673"/>
                    <a:pt x="1307" y="6465"/>
                    <a:pt x="368" y="9551"/>
                  </a:cubicBezTo>
                  <a:cubicBezTo>
                    <a:pt x="-571" y="12637"/>
                    <a:pt x="368" y="16016"/>
                    <a:pt x="2246" y="18073"/>
                  </a:cubicBezTo>
                  <a:cubicBezTo>
                    <a:pt x="4125" y="20131"/>
                    <a:pt x="6942" y="20865"/>
                    <a:pt x="976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08" name="Line"/>
            <p:cNvSpPr/>
            <p:nvPr/>
          </p:nvSpPr>
          <p:spPr>
            <a:xfrm>
              <a:off x="2237195" y="-26159"/>
              <a:ext cx="353142" cy="261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09" name="Line"/>
            <p:cNvSpPr/>
            <p:nvPr/>
          </p:nvSpPr>
          <p:spPr>
            <a:xfrm>
              <a:off x="2938724" y="-284154"/>
              <a:ext cx="462530" cy="593698"/>
            </a:xfrm>
            <a:custGeom>
              <a:avLst/>
              <a:gdLst/>
              <a:ahLst/>
              <a:cxnLst>
                <a:cxn ang="0">
                  <a:pos x="wd2" y="hd2"/>
                </a:cxn>
                <a:cxn ang="5400000">
                  <a:pos x="wd2" y="hd2"/>
                </a:cxn>
                <a:cxn ang="10800000">
                  <a:pos x="wd2" y="hd2"/>
                </a:cxn>
                <a:cxn ang="16200000">
                  <a:pos x="wd2" y="hd2"/>
                </a:cxn>
              </a:cxnLst>
              <a:rect l="0" t="0" r="r" b="b"/>
              <a:pathLst>
                <a:path w="21416" h="21470" fill="norm" stroke="1" extrusionOk="0">
                  <a:moveTo>
                    <a:pt x="9304" y="17844"/>
                  </a:moveTo>
                  <a:cubicBezTo>
                    <a:pt x="9304" y="17055"/>
                    <a:pt x="9304" y="16267"/>
                    <a:pt x="9001" y="15242"/>
                  </a:cubicBezTo>
                  <a:cubicBezTo>
                    <a:pt x="8698" y="14217"/>
                    <a:pt x="8093" y="12956"/>
                    <a:pt x="6881" y="12641"/>
                  </a:cubicBezTo>
                  <a:cubicBezTo>
                    <a:pt x="5670" y="12325"/>
                    <a:pt x="3853" y="12956"/>
                    <a:pt x="2642" y="13744"/>
                  </a:cubicBezTo>
                  <a:cubicBezTo>
                    <a:pt x="1431" y="14533"/>
                    <a:pt x="825" y="15479"/>
                    <a:pt x="422" y="16346"/>
                  </a:cubicBezTo>
                  <a:cubicBezTo>
                    <a:pt x="18" y="17213"/>
                    <a:pt x="-184" y="18001"/>
                    <a:pt x="220" y="18553"/>
                  </a:cubicBezTo>
                  <a:cubicBezTo>
                    <a:pt x="623" y="19105"/>
                    <a:pt x="1633" y="19420"/>
                    <a:pt x="2541" y="19342"/>
                  </a:cubicBezTo>
                  <a:cubicBezTo>
                    <a:pt x="3450" y="19263"/>
                    <a:pt x="4257" y="18790"/>
                    <a:pt x="4964" y="18238"/>
                  </a:cubicBezTo>
                  <a:cubicBezTo>
                    <a:pt x="5670" y="17686"/>
                    <a:pt x="6276" y="17055"/>
                    <a:pt x="6780" y="17371"/>
                  </a:cubicBezTo>
                  <a:cubicBezTo>
                    <a:pt x="7285" y="17686"/>
                    <a:pt x="7689" y="18947"/>
                    <a:pt x="8395" y="19420"/>
                  </a:cubicBezTo>
                  <a:cubicBezTo>
                    <a:pt x="9102" y="19893"/>
                    <a:pt x="10111" y="19578"/>
                    <a:pt x="11020" y="18553"/>
                  </a:cubicBezTo>
                  <a:cubicBezTo>
                    <a:pt x="11928" y="17528"/>
                    <a:pt x="12736" y="15794"/>
                    <a:pt x="13846" y="12877"/>
                  </a:cubicBezTo>
                  <a:cubicBezTo>
                    <a:pt x="14956" y="9961"/>
                    <a:pt x="16369" y="5861"/>
                    <a:pt x="17076" y="3417"/>
                  </a:cubicBezTo>
                  <a:cubicBezTo>
                    <a:pt x="17782" y="974"/>
                    <a:pt x="17782" y="185"/>
                    <a:pt x="17379" y="28"/>
                  </a:cubicBezTo>
                  <a:cubicBezTo>
                    <a:pt x="16975" y="-130"/>
                    <a:pt x="16167" y="343"/>
                    <a:pt x="15461" y="2471"/>
                  </a:cubicBezTo>
                  <a:cubicBezTo>
                    <a:pt x="14754" y="4600"/>
                    <a:pt x="14149" y="8384"/>
                    <a:pt x="13846" y="11616"/>
                  </a:cubicBezTo>
                  <a:cubicBezTo>
                    <a:pt x="13543" y="14848"/>
                    <a:pt x="13543" y="17528"/>
                    <a:pt x="13947" y="19184"/>
                  </a:cubicBezTo>
                  <a:cubicBezTo>
                    <a:pt x="14351" y="20839"/>
                    <a:pt x="15158" y="21470"/>
                    <a:pt x="16470" y="21470"/>
                  </a:cubicBezTo>
                  <a:cubicBezTo>
                    <a:pt x="17782" y="21470"/>
                    <a:pt x="19599" y="20839"/>
                    <a:pt x="21416" y="20209"/>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10" name="Line"/>
            <p:cNvSpPr/>
            <p:nvPr/>
          </p:nvSpPr>
          <p:spPr>
            <a:xfrm>
              <a:off x="3362015" y="274665"/>
              <a:ext cx="242079" cy="392380"/>
            </a:xfrm>
            <a:custGeom>
              <a:avLst/>
              <a:gdLst/>
              <a:ahLst/>
              <a:cxnLst>
                <a:cxn ang="0">
                  <a:pos x="wd2" y="hd2"/>
                </a:cxn>
                <a:cxn ang="5400000">
                  <a:pos x="wd2" y="hd2"/>
                </a:cxn>
                <a:cxn ang="10800000">
                  <a:pos x="wd2" y="hd2"/>
                </a:cxn>
                <a:cxn ang="16200000">
                  <a:pos x="wd2" y="hd2"/>
                </a:cxn>
              </a:cxnLst>
              <a:rect l="0" t="0" r="r" b="b"/>
              <a:pathLst>
                <a:path w="20328" h="21600" fill="norm" stroke="1" extrusionOk="0">
                  <a:moveTo>
                    <a:pt x="18671" y="0"/>
                  </a:moveTo>
                  <a:cubicBezTo>
                    <a:pt x="20136" y="3360"/>
                    <a:pt x="21600" y="6720"/>
                    <a:pt x="18488" y="10320"/>
                  </a:cubicBezTo>
                  <a:cubicBezTo>
                    <a:pt x="15376" y="13920"/>
                    <a:pt x="7688" y="17760"/>
                    <a:pt x="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11" name="Line"/>
            <p:cNvSpPr/>
            <p:nvPr/>
          </p:nvSpPr>
          <p:spPr>
            <a:xfrm>
              <a:off x="249141" y="1399485"/>
              <a:ext cx="13081" cy="483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12" name="Line"/>
            <p:cNvSpPr/>
            <p:nvPr/>
          </p:nvSpPr>
          <p:spPr>
            <a:xfrm>
              <a:off x="-38604" y="1264332"/>
              <a:ext cx="358989" cy="238335"/>
            </a:xfrm>
            <a:custGeom>
              <a:avLst/>
              <a:gdLst/>
              <a:ahLst/>
              <a:cxnLst>
                <a:cxn ang="0">
                  <a:pos x="wd2" y="hd2"/>
                </a:cxn>
                <a:cxn ang="5400000">
                  <a:pos x="wd2" y="hd2"/>
                </a:cxn>
                <a:cxn ang="10800000">
                  <a:pos x="wd2" y="hd2"/>
                </a:cxn>
                <a:cxn ang="16200000">
                  <a:pos x="wd2" y="hd2"/>
                </a:cxn>
              </a:cxnLst>
              <a:rect l="0" t="0" r="r" b="b"/>
              <a:pathLst>
                <a:path w="21173" h="21086" fill="norm" stroke="1" extrusionOk="0">
                  <a:moveTo>
                    <a:pt x="0" y="3857"/>
                  </a:moveTo>
                  <a:cubicBezTo>
                    <a:pt x="2571" y="1929"/>
                    <a:pt x="5143" y="0"/>
                    <a:pt x="8486" y="0"/>
                  </a:cubicBezTo>
                  <a:cubicBezTo>
                    <a:pt x="11829" y="0"/>
                    <a:pt x="15943" y="1929"/>
                    <a:pt x="18386" y="4629"/>
                  </a:cubicBezTo>
                  <a:cubicBezTo>
                    <a:pt x="20829" y="7329"/>
                    <a:pt x="21600" y="10800"/>
                    <a:pt x="20957" y="13886"/>
                  </a:cubicBezTo>
                  <a:cubicBezTo>
                    <a:pt x="20314" y="16971"/>
                    <a:pt x="18257" y="19671"/>
                    <a:pt x="16457" y="20636"/>
                  </a:cubicBezTo>
                  <a:cubicBezTo>
                    <a:pt x="14657" y="21600"/>
                    <a:pt x="13114" y="20829"/>
                    <a:pt x="11571" y="20057"/>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13" name="Line"/>
            <p:cNvSpPr/>
            <p:nvPr/>
          </p:nvSpPr>
          <p:spPr>
            <a:xfrm>
              <a:off x="549330" y="1477960"/>
              <a:ext cx="1271" cy="1"/>
            </a:xfrm>
            <a:prstGeom prst="ellipse">
              <a:avLst/>
            </a:pr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14" name="Line"/>
            <p:cNvSpPr/>
            <p:nvPr/>
          </p:nvSpPr>
          <p:spPr>
            <a:xfrm>
              <a:off x="759234" y="1164057"/>
              <a:ext cx="218811" cy="405460"/>
            </a:xfrm>
            <a:custGeom>
              <a:avLst/>
              <a:gdLst/>
              <a:ahLst/>
              <a:cxnLst>
                <a:cxn ang="0">
                  <a:pos x="wd2" y="hd2"/>
                </a:cxn>
                <a:cxn ang="5400000">
                  <a:pos x="wd2" y="hd2"/>
                </a:cxn>
                <a:cxn ang="10800000">
                  <a:pos x="wd2" y="hd2"/>
                </a:cxn>
                <a:cxn ang="16200000">
                  <a:pos x="wd2" y="hd2"/>
                </a:cxn>
              </a:cxnLst>
              <a:rect l="0" t="0" r="r" b="b"/>
              <a:pathLst>
                <a:path w="21256" h="21600" fill="norm" stroke="1" extrusionOk="0">
                  <a:moveTo>
                    <a:pt x="0" y="0"/>
                  </a:moveTo>
                  <a:cubicBezTo>
                    <a:pt x="0" y="1161"/>
                    <a:pt x="0" y="2323"/>
                    <a:pt x="635" y="3368"/>
                  </a:cubicBezTo>
                  <a:cubicBezTo>
                    <a:pt x="1271" y="4413"/>
                    <a:pt x="2541" y="5342"/>
                    <a:pt x="5294" y="6039"/>
                  </a:cubicBezTo>
                  <a:cubicBezTo>
                    <a:pt x="8047" y="6735"/>
                    <a:pt x="12282" y="7200"/>
                    <a:pt x="15459" y="8477"/>
                  </a:cubicBezTo>
                  <a:cubicBezTo>
                    <a:pt x="18635" y="9755"/>
                    <a:pt x="20753" y="11845"/>
                    <a:pt x="21176" y="13935"/>
                  </a:cubicBezTo>
                  <a:cubicBezTo>
                    <a:pt x="21600" y="16026"/>
                    <a:pt x="20329" y="18116"/>
                    <a:pt x="17576" y="19394"/>
                  </a:cubicBezTo>
                  <a:cubicBezTo>
                    <a:pt x="14824" y="20671"/>
                    <a:pt x="10588" y="21135"/>
                    <a:pt x="6353" y="2160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15" name="Line"/>
            <p:cNvSpPr/>
            <p:nvPr/>
          </p:nvSpPr>
          <p:spPr>
            <a:xfrm>
              <a:off x="641520" y="1033264"/>
              <a:ext cx="497014" cy="91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4547" y="14400"/>
                    <a:pt x="9095" y="7200"/>
                    <a:pt x="12695" y="3600"/>
                  </a:cubicBezTo>
                  <a:cubicBezTo>
                    <a:pt x="16295" y="0"/>
                    <a:pt x="18947" y="0"/>
                    <a:pt x="21600" y="0"/>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sp>
          <p:nvSpPr>
            <p:cNvPr id="216" name="Line"/>
            <p:cNvSpPr/>
            <p:nvPr/>
          </p:nvSpPr>
          <p:spPr>
            <a:xfrm>
              <a:off x="1269327" y="1013467"/>
              <a:ext cx="254469" cy="595287"/>
            </a:xfrm>
            <a:custGeom>
              <a:avLst/>
              <a:gdLst/>
              <a:ahLst/>
              <a:cxnLst>
                <a:cxn ang="0">
                  <a:pos x="wd2" y="hd2"/>
                </a:cxn>
                <a:cxn ang="5400000">
                  <a:pos x="wd2" y="hd2"/>
                </a:cxn>
                <a:cxn ang="10800000">
                  <a:pos x="wd2" y="hd2"/>
                </a:cxn>
                <a:cxn ang="16200000">
                  <a:pos x="wd2" y="hd2"/>
                </a:cxn>
              </a:cxnLst>
              <a:rect l="0" t="0" r="r" b="b"/>
              <a:pathLst>
                <a:path w="21368" h="21528" fill="norm" stroke="1" extrusionOk="0">
                  <a:moveTo>
                    <a:pt x="17573" y="1662"/>
                  </a:moveTo>
                  <a:cubicBezTo>
                    <a:pt x="17207" y="874"/>
                    <a:pt x="16841" y="86"/>
                    <a:pt x="15925" y="7"/>
                  </a:cubicBezTo>
                  <a:cubicBezTo>
                    <a:pt x="15010" y="-72"/>
                    <a:pt x="13546" y="559"/>
                    <a:pt x="11715" y="2766"/>
                  </a:cubicBezTo>
                  <a:cubicBezTo>
                    <a:pt x="9885" y="4973"/>
                    <a:pt x="7688" y="8757"/>
                    <a:pt x="6956" y="11437"/>
                  </a:cubicBezTo>
                  <a:cubicBezTo>
                    <a:pt x="6224" y="14118"/>
                    <a:pt x="6956" y="15694"/>
                    <a:pt x="9152" y="16719"/>
                  </a:cubicBezTo>
                  <a:cubicBezTo>
                    <a:pt x="11349" y="17744"/>
                    <a:pt x="15010" y="18217"/>
                    <a:pt x="17390" y="18138"/>
                  </a:cubicBezTo>
                  <a:cubicBezTo>
                    <a:pt x="19770" y="18059"/>
                    <a:pt x="20868" y="17429"/>
                    <a:pt x="21234" y="16719"/>
                  </a:cubicBezTo>
                  <a:cubicBezTo>
                    <a:pt x="21600" y="16010"/>
                    <a:pt x="21234" y="15221"/>
                    <a:pt x="19953" y="14748"/>
                  </a:cubicBezTo>
                  <a:cubicBezTo>
                    <a:pt x="18671" y="14275"/>
                    <a:pt x="16475" y="14118"/>
                    <a:pt x="12997" y="15300"/>
                  </a:cubicBezTo>
                  <a:cubicBezTo>
                    <a:pt x="9519" y="16483"/>
                    <a:pt x="4759" y="19005"/>
                    <a:pt x="0" y="21528"/>
                  </a:cubicBezTo>
                </a:path>
              </a:pathLst>
            </a:custGeom>
            <a:noFill/>
            <a:ln w="38100" cap="rnd">
              <a:solidFill>
                <a:srgbClr val="000000"/>
              </a:solidFill>
              <a:prstDash val="solid"/>
              <a:round/>
            </a:ln>
            <a:effectLst/>
          </p:spPr>
          <p:txBody>
            <a:bodyPr wrap="square" lIns="0" tIns="0" rIns="0" bIns="0" numCol="1" anchor="t">
              <a:noAutofit/>
            </a:bodyPr>
            <a:lstStyle/>
            <a:p>
              <a:pPr defTabSz="457200">
                <a:lnSpc>
                  <a:spcPct val="100000"/>
                </a:lnSpc>
                <a:spcBef>
                  <a:spcPts val="0"/>
                </a:spcBef>
                <a:defRPr sz="1200">
                  <a:latin typeface="Helvetica"/>
                  <a:ea typeface="Helvetica"/>
                  <a:cs typeface="Helvetica"/>
                  <a:sym typeface="Helvetica"/>
                </a:defRPr>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49F7C1FB9B1F498E0CC418B474AC60" ma:contentTypeVersion="0" ma:contentTypeDescription="Create a new document." ma:contentTypeScope="" ma:versionID="171b175e61a72f12d89f0c103c8cd3c9">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EB6028-E38D-47B6-A17B-6D3B1787A601}"/>
</file>

<file path=customXml/itemProps2.xml><?xml version="1.0" encoding="utf-8"?>
<ds:datastoreItem xmlns:ds="http://schemas.openxmlformats.org/officeDocument/2006/customXml" ds:itemID="{F74A6129-AD12-4539-9E5A-96843B5B2606}"/>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