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0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5" r:id="rId5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2800" y="-19539"/>
            <a:ext cx="485648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C1C1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62600"/>
            <a:ext cx="631190" cy="5715"/>
          </a:xfrm>
          <a:custGeom>
            <a:avLst/>
            <a:gdLst/>
            <a:ahLst/>
            <a:cxnLst/>
            <a:rect l="l" t="t" r="r" b="b"/>
            <a:pathLst>
              <a:path w="631190" h="5715">
                <a:moveTo>
                  <a:pt x="631101" y="5675"/>
                </a:moveTo>
                <a:lnTo>
                  <a:pt x="0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1023" y="452670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413" y="15886"/>
                </a:moveTo>
                <a:lnTo>
                  <a:pt x="31335" y="24539"/>
                </a:lnTo>
                <a:lnTo>
                  <a:pt x="24258" y="31491"/>
                </a:lnTo>
                <a:lnTo>
                  <a:pt x="15604" y="31413"/>
                </a:lnTo>
                <a:lnTo>
                  <a:pt x="6951" y="31335"/>
                </a:lnTo>
                <a:lnTo>
                  <a:pt x="0" y="24258"/>
                </a:lnTo>
                <a:lnTo>
                  <a:pt x="77" y="15604"/>
                </a:lnTo>
                <a:lnTo>
                  <a:pt x="155" y="6951"/>
                </a:lnTo>
                <a:lnTo>
                  <a:pt x="7233" y="0"/>
                </a:lnTo>
                <a:lnTo>
                  <a:pt x="15886" y="77"/>
                </a:lnTo>
                <a:lnTo>
                  <a:pt x="24539" y="155"/>
                </a:lnTo>
                <a:lnTo>
                  <a:pt x="31491" y="7233"/>
                </a:lnTo>
                <a:lnTo>
                  <a:pt x="31413" y="15886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424224" y="465808"/>
            <a:ext cx="2720340" cy="1905"/>
          </a:xfrm>
          <a:custGeom>
            <a:avLst/>
            <a:gdLst/>
            <a:ahLst/>
            <a:cxnLst/>
            <a:rect l="l" t="t" r="r" b="b"/>
            <a:pathLst>
              <a:path w="2720340" h="1904">
                <a:moveTo>
                  <a:pt x="0" y="1767"/>
                </a:moveTo>
                <a:lnTo>
                  <a:pt x="2719775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392881" y="45191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5" y="15684"/>
                </a:moveTo>
                <a:lnTo>
                  <a:pt x="0" y="7030"/>
                </a:lnTo>
                <a:lnTo>
                  <a:pt x="7010" y="11"/>
                </a:lnTo>
                <a:lnTo>
                  <a:pt x="15663" y="5"/>
                </a:lnTo>
                <a:lnTo>
                  <a:pt x="24317" y="0"/>
                </a:lnTo>
                <a:lnTo>
                  <a:pt x="31337" y="7010"/>
                </a:lnTo>
                <a:lnTo>
                  <a:pt x="31342" y="15664"/>
                </a:lnTo>
                <a:lnTo>
                  <a:pt x="31348" y="24317"/>
                </a:lnTo>
                <a:lnTo>
                  <a:pt x="24337" y="31337"/>
                </a:lnTo>
                <a:lnTo>
                  <a:pt x="15684" y="31342"/>
                </a:lnTo>
                <a:lnTo>
                  <a:pt x="7030" y="31348"/>
                </a:lnTo>
                <a:lnTo>
                  <a:pt x="10" y="24337"/>
                </a:lnTo>
                <a:lnTo>
                  <a:pt x="5" y="15684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2800" y="209060"/>
            <a:ext cx="411289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4400" y="816721"/>
            <a:ext cx="5922645" cy="2625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C1C1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push dir="u"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46j-introduction-to-algorithms-sma-5503-fall-2005/video-lectures/lecture-10-red-black-trees-rotations-insertions-deletions/lec10.pdf" TargetMode="External"/><Relationship Id="rId2" Type="http://schemas.openxmlformats.org/officeDocument/2006/relationships/hyperlink" Target="https://ocw.mit.edu/courses/electrical-engineering-and-computer-science/6-046j-introduction-to-algorithms-sma-5503-fall-2005/video-lectures/lecture-10-red-black-trees-rotations-insertions-deletion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avl-tre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6-introduction-to-algorithms-spring-2008/lecture-notes/lec4.pdf" TargetMode="External"/><Relationship Id="rId2" Type="http://schemas.openxmlformats.org/officeDocument/2006/relationships/hyperlink" Target="https://ocw.mit.edu/courses/electrical-engineering-and-computer-science/6-006-introduction-to-algorithms-fall-2011/lecture-videos/lecture-6-avl-trees-avl-sor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g9OSRKJuzM" TargetMode="External"/><Relationship Id="rId2" Type="http://schemas.openxmlformats.org/officeDocument/2006/relationships/hyperlink" Target="https://15721.courses.cs.cmu.edu/spring2018/papers/08-oltpindexes1/pugh-skiplists-cacm199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cw.mit.edu/courses/electrical-engineering-and-computer-science/6-046j-introduction-to-algorithms-sma-5503-fall-2005/video-lectures/lecture-12-skip-lists/lec12.pdf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avl-tree.html" TargetMode="External"/><Relationship Id="rId2" Type="http://schemas.openxmlformats.org/officeDocument/2006/relationships/hyperlink" Target="http://ticki.github.io/blog/skip-lists-done-righ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t&amp;rct=j&amp;q&amp;esrc=s&amp;source=web&amp;cd&amp;ved=2ahUKEwjz2eKDxIjwAhVlsYsKHe6gBl4QFjACegQIAxAD&amp;url=https%3A%2F%2Fweb.stanford.edu%2Fclass%2Farchive%2Fcs%2Fcs106b%2Fcs106b.1178%2Flectures%2F26-EsotericDataStructures%2FEsotericDataStructures.pdf&amp;usg=AOvVaw3kqk3s0KLMOrVRu711yXp0" TargetMode="External"/><Relationship Id="rId5" Type="http://schemas.openxmlformats.org/officeDocument/2006/relationships/hyperlink" Target="https://www.google.com/url?sa=t&amp;rct=j&amp;q&amp;esrc=s&amp;source=web&amp;cd&amp;ved=2ahUKEwiup4nDvIjwAhWVK3cKHe2gAnQQFjACegQIBBAD&amp;url=https%3A%2F%2Fcourses.csail.mit.edu%2F6.046%2Fspring04%2Fhandouts%2Fskiplists.pdf&amp;usg=AOvVaw3Y1_rqTa8O5QR5gV8pXKEc" TargetMode="External"/><Relationship Id="rId4" Type="http://schemas.openxmlformats.org/officeDocument/2006/relationships/hyperlink" Target="https://www.geeksforgeeks.org/red-black-tree-set-1-introduction-2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C343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588099" y="3468287"/>
            <a:ext cx="3968115" cy="41275"/>
            <a:chOff x="2588099" y="3468287"/>
            <a:chExt cx="3968115" cy="41275"/>
          </a:xfrm>
        </p:grpSpPr>
        <p:sp>
          <p:nvSpPr>
            <p:cNvPr id="4" name="object 4"/>
            <p:cNvSpPr/>
            <p:nvPr/>
          </p:nvSpPr>
          <p:spPr>
            <a:xfrm>
              <a:off x="2624199" y="3488718"/>
              <a:ext cx="3895725" cy="0"/>
            </a:xfrm>
            <a:custGeom>
              <a:avLst/>
              <a:gdLst/>
              <a:ahLst/>
              <a:cxnLst/>
              <a:rect l="l" t="t" r="r" b="b"/>
              <a:pathLst>
                <a:path w="3895725">
                  <a:moveTo>
                    <a:pt x="389560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3EE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2862" y="3473050"/>
              <a:ext cx="3958590" cy="31750"/>
            </a:xfrm>
            <a:custGeom>
              <a:avLst/>
              <a:gdLst/>
              <a:ahLst/>
              <a:cxnLst/>
              <a:rect l="l" t="t" r="r" b="b"/>
              <a:pathLst>
                <a:path w="3958590" h="31750">
                  <a:moveTo>
                    <a:pt x="3958274" y="15668"/>
                  </a:moveTo>
                  <a:lnTo>
                    <a:pt x="3958274" y="24322"/>
                  </a:lnTo>
                  <a:lnTo>
                    <a:pt x="3951259" y="31337"/>
                  </a:lnTo>
                  <a:lnTo>
                    <a:pt x="3942606" y="31337"/>
                  </a:lnTo>
                  <a:lnTo>
                    <a:pt x="3933952" y="31337"/>
                  </a:lnTo>
                  <a:lnTo>
                    <a:pt x="3926937" y="24322"/>
                  </a:lnTo>
                  <a:lnTo>
                    <a:pt x="3926937" y="15668"/>
                  </a:lnTo>
                  <a:lnTo>
                    <a:pt x="3926937" y="7015"/>
                  </a:lnTo>
                  <a:lnTo>
                    <a:pt x="3933952" y="0"/>
                  </a:lnTo>
                  <a:lnTo>
                    <a:pt x="3942606" y="0"/>
                  </a:lnTo>
                  <a:lnTo>
                    <a:pt x="3951259" y="0"/>
                  </a:lnTo>
                  <a:lnTo>
                    <a:pt x="3958274" y="7015"/>
                  </a:lnTo>
                  <a:lnTo>
                    <a:pt x="3958274" y="15668"/>
                  </a:lnTo>
                  <a:close/>
                </a:path>
                <a:path w="395859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F3EE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10450" y="2112099"/>
            <a:ext cx="6937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40" dirty="0">
                <a:solidFill>
                  <a:srgbClr val="F3EEEA"/>
                </a:solidFill>
              </a:rPr>
              <a:t>ARBORI</a:t>
            </a:r>
            <a:r>
              <a:rPr sz="3600" spc="220" dirty="0">
                <a:solidFill>
                  <a:srgbClr val="F3EEEA"/>
                </a:solidFill>
              </a:rPr>
              <a:t> </a:t>
            </a:r>
            <a:r>
              <a:rPr sz="3600" spc="470" dirty="0">
                <a:solidFill>
                  <a:srgbClr val="F3EEEA"/>
                </a:solidFill>
              </a:rPr>
              <a:t>BINARI</a:t>
            </a:r>
            <a:r>
              <a:rPr sz="3600" spc="220" dirty="0">
                <a:solidFill>
                  <a:srgbClr val="F3EEEA"/>
                </a:solidFill>
              </a:rPr>
              <a:t> </a:t>
            </a:r>
            <a:r>
              <a:rPr sz="3600" spc="484" dirty="0">
                <a:solidFill>
                  <a:srgbClr val="F3EEEA"/>
                </a:solidFill>
              </a:rPr>
              <a:t>ECHILIBRAȚI</a:t>
            </a:r>
            <a:endParaRPr sz="360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800" y="-19539"/>
            <a:ext cx="48564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Arbori</a:t>
            </a:r>
            <a:r>
              <a:rPr spc="175" dirty="0"/>
              <a:t> </a:t>
            </a:r>
            <a:r>
              <a:rPr spc="320" dirty="0"/>
              <a:t>Binari</a:t>
            </a:r>
            <a:r>
              <a:rPr spc="180" dirty="0"/>
              <a:t> </a:t>
            </a:r>
            <a:r>
              <a:rPr spc="420" dirty="0"/>
              <a:t>de</a:t>
            </a:r>
            <a:r>
              <a:rPr spc="180" dirty="0"/>
              <a:t> </a:t>
            </a:r>
            <a:r>
              <a:rPr spc="360" dirty="0"/>
              <a:t>Căutare </a:t>
            </a:r>
            <a:r>
              <a:rPr spc="320" dirty="0"/>
              <a:t>Construiți</a:t>
            </a:r>
            <a:r>
              <a:rPr spc="180" dirty="0"/>
              <a:t> </a:t>
            </a:r>
            <a:r>
              <a:rPr spc="290" dirty="0"/>
              <a:t>Aleator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00" y="1264396"/>
            <a:ext cx="8333740" cy="165417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84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Practic,</a:t>
            </a:r>
            <a:r>
              <a:rPr sz="17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pentru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calcula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înălțimea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unui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arbore,</a:t>
            </a:r>
            <a:r>
              <a:rPr sz="17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trebuie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să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calculăm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85" dirty="0">
                <a:solidFill>
                  <a:srgbClr val="1C1C1B"/>
                </a:solidFill>
                <a:latin typeface="Palatino Linotype"/>
                <a:cs typeface="Palatino Linotype"/>
              </a:rPr>
              <a:t>max</a:t>
            </a:r>
            <a:r>
              <a:rPr sz="1650" b="1" spc="127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1</a:t>
            </a:r>
            <a:r>
              <a:rPr sz="1650" b="1" spc="82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50" b="1" baseline="-32828" dirty="0">
                <a:latin typeface="Arial"/>
                <a:cs typeface="Arial"/>
              </a:rPr>
              <a:t>≤</a:t>
            </a:r>
            <a:r>
              <a:rPr sz="1650" b="1" spc="44" baseline="-32828" dirty="0">
                <a:latin typeface="Arial"/>
                <a:cs typeface="Arial"/>
              </a:rPr>
              <a:t> </a:t>
            </a:r>
            <a:r>
              <a:rPr sz="1650" b="1" baseline="-32828" dirty="0">
                <a:latin typeface="Arial"/>
                <a:cs typeface="Arial"/>
              </a:rPr>
              <a:t>j</a:t>
            </a:r>
            <a:r>
              <a:rPr sz="1650" b="1" spc="44" baseline="-32828" dirty="0">
                <a:latin typeface="Arial"/>
                <a:cs typeface="Arial"/>
              </a:rPr>
              <a:t> </a:t>
            </a:r>
            <a:r>
              <a:rPr sz="1650" b="1" baseline="-32828" dirty="0">
                <a:latin typeface="Arial"/>
                <a:cs typeface="Arial"/>
              </a:rPr>
              <a:t>≤</a:t>
            </a:r>
            <a:r>
              <a:rPr sz="1650" b="1" spc="37" baseline="-32828" dirty="0">
                <a:latin typeface="Arial"/>
                <a:cs typeface="Arial"/>
              </a:rPr>
              <a:t> </a:t>
            </a:r>
            <a:r>
              <a:rPr sz="1650" b="1" spc="-127" baseline="-32828" dirty="0">
                <a:latin typeface="Arial"/>
                <a:cs typeface="Arial"/>
              </a:rPr>
              <a:t>n</a:t>
            </a:r>
            <a:r>
              <a:rPr sz="1700" b="1" spc="-85" dirty="0">
                <a:solidFill>
                  <a:srgbClr val="1C1C1B"/>
                </a:solidFill>
                <a:latin typeface="Palatino Linotype"/>
                <a:cs typeface="Palatino Linotype"/>
              </a:rPr>
              <a:t>(|G</a:t>
            </a:r>
            <a:r>
              <a:rPr sz="1700" b="1" spc="-85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b="1" spc="-85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700" b="1" spc="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60" dirty="0">
                <a:solidFill>
                  <a:srgbClr val="1C1C1B"/>
                </a:solidFill>
                <a:latin typeface="Palatino Linotype"/>
                <a:cs typeface="Palatino Linotype"/>
              </a:rPr>
              <a:t>+</a:t>
            </a:r>
            <a:endParaRPr sz="17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284"/>
              </a:spcBef>
            </a:pPr>
            <a:r>
              <a:rPr sz="1700" b="1" spc="-10" dirty="0">
                <a:solidFill>
                  <a:srgbClr val="1C1C1B"/>
                </a:solidFill>
                <a:latin typeface="Palatino Linotype"/>
                <a:cs typeface="Palatino Linotype"/>
              </a:rPr>
              <a:t>|L</a:t>
            </a:r>
            <a:r>
              <a:rPr sz="1700" b="1" spc="-1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b="1" spc="-10" dirty="0">
                <a:solidFill>
                  <a:srgbClr val="1C1C1B"/>
                </a:solidFill>
                <a:latin typeface="Palatino Linotype"/>
                <a:cs typeface="Palatino Linotype"/>
              </a:rPr>
              <a:t>|)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.</a:t>
            </a:r>
            <a:endParaRPr sz="1700">
              <a:latin typeface="Palatino Linotype"/>
              <a:cs typeface="Palatino Linotype"/>
            </a:endParaRPr>
          </a:p>
          <a:p>
            <a:pPr marL="38100" marR="30480">
              <a:lnSpc>
                <a:spcPct val="113999"/>
              </a:lnSpc>
              <a:spcBef>
                <a:spcPts val="600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Simpliﬁcăm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și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discutăm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cum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calculăm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câte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ori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modiﬁcă,</a:t>
            </a:r>
            <a:r>
              <a:rPr sz="1700" spc="-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medie,</a:t>
            </a:r>
            <a:r>
              <a:rPr sz="1700" spc="-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minimul,</a:t>
            </a:r>
            <a:r>
              <a:rPr sz="1700" spc="-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dacă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inserăm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5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r>
              <a:rPr sz="1700" b="1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elemente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rând.</a:t>
            </a:r>
            <a:endParaRPr sz="17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sz="1700" b="1" i="1" dirty="0">
                <a:solidFill>
                  <a:srgbClr val="1C1C1B"/>
                </a:solidFill>
                <a:latin typeface="Palatino Linotype"/>
                <a:cs typeface="Palatino Linotype"/>
              </a:rPr>
              <a:t>Răspuns:</a:t>
            </a:r>
            <a:r>
              <a:rPr sz="1700" b="1" i="1" spc="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Probabilitatea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ca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700" spc="2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să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ﬁe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minimul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primelor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numere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 </a:t>
            </a:r>
            <a:r>
              <a:rPr sz="1700" b="1" spc="30" dirty="0">
                <a:solidFill>
                  <a:srgbClr val="1C1C1B"/>
                </a:solidFill>
                <a:latin typeface="Palatino Linotype"/>
                <a:cs typeface="Palatino Linotype"/>
              </a:rPr>
              <a:t>1/i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.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5199" y="3377041"/>
            <a:ext cx="869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55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400" y="3264646"/>
            <a:ext cx="5139055" cy="113982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Prin</a:t>
            </a: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urmare,</a:t>
            </a:r>
            <a:r>
              <a:rPr sz="1700" spc="-9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numărul</a:t>
            </a:r>
            <a:r>
              <a:rPr sz="17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mediu</a:t>
            </a:r>
            <a:r>
              <a:rPr sz="17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modiﬁcări</a:t>
            </a:r>
            <a:r>
              <a:rPr sz="17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unde</a:t>
            </a:r>
            <a:r>
              <a:rPr sz="1700" spc="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180" dirty="0">
                <a:solidFill>
                  <a:srgbClr val="1C1C1B"/>
                </a:solidFill>
                <a:latin typeface="Palatino Linotype"/>
                <a:cs typeface="Palatino Linotype"/>
              </a:rPr>
              <a:t>H</a:t>
            </a:r>
            <a:r>
              <a:rPr sz="1700" b="1" spc="18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b="1" spc="9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b="1" spc="11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b="1" spc="9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ln(n)</a:t>
            </a:r>
            <a:r>
              <a:rPr sz="1700" b="1" spc="9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110" dirty="0">
                <a:solidFill>
                  <a:srgbClr val="1C1C1B"/>
                </a:solidFill>
                <a:latin typeface="Palatino Linotype"/>
                <a:cs typeface="Palatino Linotype"/>
              </a:rPr>
              <a:t>+</a:t>
            </a:r>
            <a:r>
              <a:rPr sz="1700" b="1" spc="9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O(1)</a:t>
            </a:r>
            <a:r>
              <a:rPr sz="1700" b="1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7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al</a:t>
            </a:r>
            <a:r>
              <a:rPr sz="1700" spc="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n-lea</a:t>
            </a:r>
            <a:r>
              <a:rPr sz="1700" spc="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număr</a:t>
            </a:r>
            <a:r>
              <a:rPr sz="17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armonic.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→</a:t>
            </a:r>
            <a:r>
              <a:rPr sz="1700" spc="3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-114" dirty="0">
                <a:solidFill>
                  <a:srgbClr val="1C1C1B"/>
                </a:solidFill>
                <a:latin typeface="Palatino Linotype"/>
                <a:cs typeface="Palatino Linotype"/>
              </a:rPr>
              <a:t>Avem</a:t>
            </a:r>
            <a:r>
              <a:rPr sz="1700" spc="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log(n)</a:t>
            </a:r>
            <a:r>
              <a:rPr sz="1700" b="1" spc="1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modiﬁcări.</a:t>
            </a:r>
            <a:endParaRPr sz="1700">
              <a:latin typeface="Palatino Linotype"/>
              <a:cs typeface="Palatino Linotyp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6749" y="3060900"/>
            <a:ext cx="1504876" cy="3705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800" y="-19539"/>
            <a:ext cx="48564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Arbori</a:t>
            </a:r>
            <a:r>
              <a:rPr spc="175" dirty="0"/>
              <a:t> </a:t>
            </a:r>
            <a:r>
              <a:rPr spc="320" dirty="0"/>
              <a:t>Binari</a:t>
            </a:r>
            <a:r>
              <a:rPr spc="180" dirty="0"/>
              <a:t> </a:t>
            </a:r>
            <a:r>
              <a:rPr spc="420" dirty="0"/>
              <a:t>de</a:t>
            </a:r>
            <a:r>
              <a:rPr spc="180" dirty="0"/>
              <a:t> </a:t>
            </a:r>
            <a:r>
              <a:rPr spc="360" dirty="0"/>
              <a:t>Căutare </a:t>
            </a:r>
            <a:r>
              <a:rPr spc="320" dirty="0"/>
              <a:t>Construiți</a:t>
            </a:r>
            <a:r>
              <a:rPr spc="180" dirty="0"/>
              <a:t> </a:t>
            </a:r>
            <a:r>
              <a:rPr spc="290" dirty="0"/>
              <a:t>Aleator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400" y="1264396"/>
            <a:ext cx="8475345" cy="232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700" b="1" i="1" dirty="0">
                <a:solidFill>
                  <a:srgbClr val="1C1C1B"/>
                </a:solidFill>
                <a:latin typeface="Palatino Linotype"/>
                <a:cs typeface="Palatino Linotype"/>
              </a:rPr>
              <a:t>Lema</a:t>
            </a:r>
            <a:r>
              <a:rPr sz="1700" b="1" i="1" spc="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i="1" spc="80" dirty="0">
                <a:solidFill>
                  <a:srgbClr val="1C1C1B"/>
                </a:solidFill>
                <a:latin typeface="Palatino Linotype"/>
                <a:cs typeface="Palatino Linotype"/>
              </a:rPr>
              <a:t>13.5.</a:t>
            </a:r>
            <a:r>
              <a:rPr sz="1700" b="1" i="1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Fie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5" dirty="0">
                <a:solidFill>
                  <a:srgbClr val="1C1C1B"/>
                </a:solidFill>
                <a:latin typeface="Palatino Linotype"/>
                <a:cs typeface="Palatino Linotype"/>
              </a:rPr>
              <a:t>k₁,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5" dirty="0">
                <a:solidFill>
                  <a:srgbClr val="1C1C1B"/>
                </a:solidFill>
                <a:latin typeface="Palatino Linotype"/>
                <a:cs typeface="Palatino Linotype"/>
              </a:rPr>
              <a:t>k₂,</a:t>
            </a:r>
            <a:r>
              <a:rPr sz="1700" spc="-1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...,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22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spc="22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spc="2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permutare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oarecare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unei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mulţimi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numere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distincte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şi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ﬁe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95" dirty="0">
                <a:solidFill>
                  <a:srgbClr val="1C1C1B"/>
                </a:solidFill>
                <a:latin typeface="Palatino Linotype"/>
                <a:cs typeface="Palatino Linotype"/>
              </a:rPr>
              <a:t>|S|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variabilă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aleatoare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reprezentând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cardinalul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mulţimii.</a:t>
            </a:r>
            <a:endParaRPr sz="1700">
              <a:latin typeface="Palatino Linotype"/>
              <a:cs typeface="Palatino Linotype"/>
            </a:endParaRPr>
          </a:p>
          <a:p>
            <a:pPr marL="521970">
              <a:lnSpc>
                <a:spcPct val="100000"/>
              </a:lnSpc>
              <a:spcBef>
                <a:spcPts val="885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{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700" spc="-1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125" dirty="0">
                <a:solidFill>
                  <a:srgbClr val="1C1C1B"/>
                </a:solidFill>
                <a:latin typeface="Palatino Linotype"/>
                <a:cs typeface="Palatino Linotype"/>
              </a:rPr>
              <a:t>: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1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≤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≤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şi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22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spc="22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spc="-1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&gt;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700" spc="-1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pentru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orice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&lt;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}</a:t>
            </a:r>
            <a:r>
              <a:rPr sz="1700" spc="39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75" dirty="0">
                <a:solidFill>
                  <a:srgbClr val="1C1C1B"/>
                </a:solidFill>
                <a:latin typeface="Palatino Linotype"/>
                <a:cs typeface="Palatino Linotype"/>
              </a:rPr>
              <a:t>(13.1)</a:t>
            </a:r>
            <a:endParaRPr sz="1700">
              <a:latin typeface="Palatino Linotype"/>
              <a:cs typeface="Palatino Linotype"/>
            </a:endParaRPr>
          </a:p>
          <a:p>
            <a:pPr marL="12700" marR="18415">
              <a:lnSpc>
                <a:spcPct val="113999"/>
              </a:lnSpc>
              <a:spcBef>
                <a:spcPts val="595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Atunci</a:t>
            </a:r>
            <a:r>
              <a:rPr sz="1700" spc="1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Pr{</a:t>
            </a:r>
            <a:r>
              <a:rPr sz="1700" spc="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95" dirty="0">
                <a:solidFill>
                  <a:srgbClr val="1C1C1B"/>
                </a:solidFill>
                <a:latin typeface="Palatino Linotype"/>
                <a:cs typeface="Palatino Linotype"/>
              </a:rPr>
              <a:t>|S|</a:t>
            </a:r>
            <a:r>
              <a:rPr sz="1700" spc="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≥</a:t>
            </a:r>
            <a:r>
              <a:rPr sz="1700" spc="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β</a:t>
            </a:r>
            <a:r>
              <a:rPr sz="1700" spc="10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+</a:t>
            </a:r>
            <a:r>
              <a:rPr sz="1700" spc="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100" dirty="0">
                <a:solidFill>
                  <a:srgbClr val="1C1C1B"/>
                </a:solidFill>
                <a:latin typeface="Palatino Linotype"/>
                <a:cs typeface="Palatino Linotype"/>
              </a:rPr>
              <a:t>1)H</a:t>
            </a:r>
            <a:r>
              <a:rPr sz="1700" spc="100" dirty="0">
                <a:solidFill>
                  <a:srgbClr val="1C1C1B"/>
                </a:solidFill>
                <a:latin typeface="Times New Roman"/>
                <a:cs typeface="Times New Roman"/>
              </a:rPr>
              <a:t>ₘ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}</a:t>
            </a:r>
            <a:r>
              <a:rPr sz="1700" spc="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≤</a:t>
            </a:r>
            <a:r>
              <a:rPr sz="1700" spc="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1/(n²),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unde</a:t>
            </a:r>
            <a:r>
              <a:rPr sz="1700" spc="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160" dirty="0">
                <a:solidFill>
                  <a:srgbClr val="1C1C1B"/>
                </a:solidFill>
                <a:latin typeface="Palatino Linotype"/>
                <a:cs typeface="Palatino Linotype"/>
              </a:rPr>
              <a:t>H</a:t>
            </a:r>
            <a:r>
              <a:rPr sz="1700" spc="16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spc="10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700" spc="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al</a:t>
            </a:r>
            <a:r>
              <a:rPr sz="1700" spc="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n-lea</a:t>
            </a:r>
            <a:r>
              <a:rPr sz="1700" spc="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număr</a:t>
            </a:r>
            <a:r>
              <a:rPr sz="1700" spc="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armonic,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iar</a:t>
            </a:r>
            <a:r>
              <a:rPr sz="1700" spc="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β</a:t>
            </a:r>
            <a:r>
              <a:rPr sz="1700" spc="10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≈</a:t>
            </a:r>
            <a:r>
              <a:rPr sz="1700" spc="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4,32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veriﬁcă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ecuaţia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(ln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β</a:t>
            </a:r>
            <a:r>
              <a:rPr sz="1700" spc="1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−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1)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β</a:t>
            </a:r>
            <a:r>
              <a:rPr sz="1700" spc="1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2.</a:t>
            </a:r>
            <a:endParaRPr sz="1700">
              <a:latin typeface="Palatino Linotype"/>
              <a:cs typeface="Palatino Linotype"/>
            </a:endParaRPr>
          </a:p>
          <a:p>
            <a:pPr marL="12700" marR="1097915">
              <a:lnSpc>
                <a:spcPct val="113999"/>
              </a:lnSpc>
              <a:spcBef>
                <a:spcPts val="600"/>
              </a:spcBef>
            </a:pP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Prin</a:t>
            </a:r>
            <a:r>
              <a:rPr sz="1700" b="1" spc="1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60" dirty="0">
                <a:solidFill>
                  <a:srgbClr val="1C1C1B"/>
                </a:solidFill>
                <a:latin typeface="Palatino Linotype"/>
                <a:cs typeface="Palatino Linotype"/>
              </a:rPr>
              <a:t>urmare,</a:t>
            </a:r>
            <a:r>
              <a:rPr sz="1700" b="1" spc="55" dirty="0">
                <a:solidFill>
                  <a:srgbClr val="1C1C1B"/>
                </a:solidFill>
                <a:latin typeface="Palatino Linotype"/>
                <a:cs typeface="Palatino Linotype"/>
              </a:rPr>
              <a:t> e</a:t>
            </a:r>
            <a:r>
              <a:rPr sz="1700" b="1" spc="1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50" dirty="0">
                <a:solidFill>
                  <a:srgbClr val="1C1C1B"/>
                </a:solidFill>
                <a:latin typeface="Palatino Linotype"/>
                <a:cs typeface="Palatino Linotype"/>
              </a:rPr>
              <a:t>foarte</a:t>
            </a:r>
            <a:r>
              <a:rPr sz="1700" b="1" spc="1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probabil</a:t>
            </a:r>
            <a:r>
              <a:rPr sz="1700" b="1" spc="1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să</a:t>
            </a:r>
            <a:r>
              <a:rPr sz="1700" b="1" spc="1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avem</a:t>
            </a:r>
            <a:r>
              <a:rPr sz="1700" b="1" spc="1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50" dirty="0">
                <a:solidFill>
                  <a:srgbClr val="1C1C1B"/>
                </a:solidFill>
                <a:latin typeface="Palatino Linotype"/>
                <a:cs typeface="Palatino Linotype"/>
              </a:rPr>
              <a:t>maxim</a:t>
            </a:r>
            <a:r>
              <a:rPr sz="1700" b="1" spc="1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O(</a:t>
            </a:r>
            <a:r>
              <a:rPr sz="1700" b="1" spc="1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log(n)</a:t>
            </a:r>
            <a:r>
              <a:rPr sz="1700" b="1" spc="1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65" dirty="0">
                <a:solidFill>
                  <a:srgbClr val="1C1C1B"/>
                </a:solidFill>
                <a:latin typeface="Palatino Linotype"/>
                <a:cs typeface="Palatino Linotype"/>
              </a:rPr>
              <a:t>)</a:t>
            </a:r>
            <a:r>
              <a:rPr sz="1700" b="1" spc="1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modiﬁcări</a:t>
            </a:r>
            <a:r>
              <a:rPr sz="1700" b="1" spc="1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-25" dirty="0">
                <a:solidFill>
                  <a:srgbClr val="1C1C1B"/>
                </a:solidFill>
                <a:latin typeface="Palatino Linotype"/>
                <a:cs typeface="Palatino Linotype"/>
              </a:rPr>
              <a:t>ale </a:t>
            </a:r>
            <a:r>
              <a:rPr sz="1700" b="1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minimului.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Arbori</a:t>
            </a:r>
            <a:r>
              <a:rPr spc="175" dirty="0"/>
              <a:t> </a:t>
            </a:r>
            <a:r>
              <a:rPr spc="320" dirty="0"/>
              <a:t>Binari</a:t>
            </a:r>
            <a:r>
              <a:rPr spc="180" dirty="0"/>
              <a:t> </a:t>
            </a:r>
            <a:r>
              <a:rPr spc="420" dirty="0"/>
              <a:t>de</a:t>
            </a:r>
            <a:r>
              <a:rPr spc="180" dirty="0"/>
              <a:t> </a:t>
            </a:r>
            <a:r>
              <a:rPr spc="360" dirty="0"/>
              <a:t>Căutare </a:t>
            </a:r>
            <a:r>
              <a:rPr spc="320" dirty="0"/>
              <a:t>Construiți</a:t>
            </a:r>
            <a:r>
              <a:rPr spc="180" dirty="0"/>
              <a:t> </a:t>
            </a:r>
            <a:r>
              <a:rPr spc="290" dirty="0"/>
              <a:t>Aleator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400" y="1264396"/>
            <a:ext cx="8082915" cy="61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700" b="1" i="1" dirty="0">
                <a:solidFill>
                  <a:srgbClr val="1C1C1B"/>
                </a:solidFill>
                <a:latin typeface="Palatino Linotype"/>
                <a:cs typeface="Palatino Linotype"/>
              </a:rPr>
              <a:t>Teorema</a:t>
            </a:r>
            <a:r>
              <a:rPr sz="1700" b="1" i="1" spc="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i="1" spc="80" dirty="0">
                <a:solidFill>
                  <a:srgbClr val="1C1C1B"/>
                </a:solidFill>
                <a:latin typeface="Palatino Linotype"/>
                <a:cs typeface="Palatino Linotype"/>
              </a:rPr>
              <a:t>13.6.</a:t>
            </a:r>
            <a:r>
              <a:rPr sz="1700" b="1" i="1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Înălţimea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medie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unui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arbore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binar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căutare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construit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aleator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n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chei</a:t>
            </a:r>
            <a:r>
              <a:rPr sz="17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distincte</a:t>
            </a:r>
            <a:r>
              <a:rPr sz="17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7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O(lg</a:t>
            </a:r>
            <a:r>
              <a:rPr sz="17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n).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800" y="-19539"/>
            <a:ext cx="48564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Arbori</a:t>
            </a:r>
            <a:r>
              <a:rPr spc="175" dirty="0"/>
              <a:t> </a:t>
            </a:r>
            <a:r>
              <a:rPr spc="320" dirty="0"/>
              <a:t>Binari</a:t>
            </a:r>
            <a:r>
              <a:rPr spc="180" dirty="0"/>
              <a:t> </a:t>
            </a:r>
            <a:r>
              <a:rPr spc="420" dirty="0"/>
              <a:t>de</a:t>
            </a:r>
            <a:r>
              <a:rPr spc="180" dirty="0"/>
              <a:t> </a:t>
            </a:r>
            <a:r>
              <a:rPr spc="360" dirty="0"/>
              <a:t>Căutare </a:t>
            </a:r>
            <a:r>
              <a:rPr spc="320" dirty="0"/>
              <a:t>Construiți</a:t>
            </a:r>
            <a:r>
              <a:rPr spc="180" dirty="0"/>
              <a:t> </a:t>
            </a:r>
            <a:r>
              <a:rPr spc="290" dirty="0"/>
              <a:t>Aleator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400" y="1264396"/>
            <a:ext cx="8486775" cy="272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8940" algn="just">
              <a:lnSpc>
                <a:spcPct val="113999"/>
              </a:lnSpc>
              <a:spcBef>
                <a:spcPts val="100"/>
              </a:spcBef>
            </a:pPr>
            <a:r>
              <a:rPr sz="1700" b="1" i="1" dirty="0">
                <a:solidFill>
                  <a:srgbClr val="1C1C1B"/>
                </a:solidFill>
                <a:latin typeface="Palatino Linotype"/>
                <a:cs typeface="Palatino Linotype"/>
              </a:rPr>
              <a:t>Teorema</a:t>
            </a:r>
            <a:r>
              <a:rPr sz="1700" b="1" i="1" spc="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i="1" spc="80" dirty="0">
                <a:solidFill>
                  <a:srgbClr val="1C1C1B"/>
                </a:solidFill>
                <a:latin typeface="Palatino Linotype"/>
                <a:cs typeface="Palatino Linotype"/>
              </a:rPr>
              <a:t>13.6.</a:t>
            </a:r>
            <a:r>
              <a:rPr sz="1700" b="1" i="1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Înălţimea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medie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unui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arbore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binar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căutare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construit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aleator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n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chei</a:t>
            </a:r>
            <a:r>
              <a:rPr sz="17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distincte</a:t>
            </a:r>
            <a:r>
              <a:rPr sz="17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7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O(lg</a:t>
            </a:r>
            <a:r>
              <a:rPr sz="17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n).</a:t>
            </a:r>
            <a:endParaRPr sz="1700">
              <a:latin typeface="Palatino Linotype"/>
              <a:cs typeface="Palatino Linotype"/>
            </a:endParaRPr>
          </a:p>
          <a:p>
            <a:pPr marL="12700" marR="5080" algn="just">
              <a:lnSpc>
                <a:spcPct val="113500"/>
              </a:lnSpc>
              <a:spcBef>
                <a:spcPts val="605"/>
              </a:spcBef>
            </a:pPr>
            <a:r>
              <a:rPr sz="16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</a:rPr>
              <a:t>Demonstrație:</a:t>
            </a:r>
            <a:r>
              <a:rPr sz="1600" spc="49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Fie</a:t>
            </a:r>
            <a:r>
              <a:rPr sz="16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5" dirty="0">
                <a:solidFill>
                  <a:srgbClr val="1C1C1B"/>
                </a:solidFill>
                <a:latin typeface="Palatino Linotype"/>
                <a:cs typeface="Palatino Linotype"/>
              </a:rPr>
              <a:t>k₁,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k₂,</a:t>
            </a:r>
            <a:r>
              <a:rPr sz="1700" spc="-9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...,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215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spc="215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spc="2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6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permutare</a:t>
            </a:r>
            <a:r>
              <a:rPr sz="16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oarecare</a:t>
            </a:r>
            <a:r>
              <a:rPr sz="16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a</a:t>
            </a:r>
            <a:r>
              <a:rPr sz="16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celor</a:t>
            </a:r>
            <a:r>
              <a:rPr sz="16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r>
              <a:rPr sz="16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chei</a:t>
            </a:r>
            <a:r>
              <a:rPr sz="16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şi</a:t>
            </a:r>
            <a:r>
              <a:rPr sz="16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ﬁe</a:t>
            </a:r>
            <a:r>
              <a:rPr sz="16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T</a:t>
            </a:r>
            <a:r>
              <a:rPr sz="16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arborele</a:t>
            </a:r>
            <a:r>
              <a:rPr sz="16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binar</a:t>
            </a:r>
            <a:r>
              <a:rPr sz="16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de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căutare</a:t>
            </a:r>
            <a:r>
              <a:rPr sz="1600" spc="29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care</a:t>
            </a:r>
            <a:r>
              <a:rPr sz="1600" spc="29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rezultă</a:t>
            </a:r>
            <a:r>
              <a:rPr sz="1600" spc="29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prin</a:t>
            </a:r>
            <a:r>
              <a:rPr sz="1600" spc="29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inserarea</a:t>
            </a:r>
            <a:r>
              <a:rPr sz="1600" spc="3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cheilor</a:t>
            </a:r>
            <a:r>
              <a:rPr sz="1600" spc="29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600" spc="29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ordinea</a:t>
            </a:r>
            <a:r>
              <a:rPr sz="1600" spc="29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speciﬁcată,</a:t>
            </a:r>
            <a:r>
              <a:rPr sz="1600" spc="2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pornind</a:t>
            </a:r>
            <a:r>
              <a:rPr sz="1600" spc="29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600" spc="3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600" spc="29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600" spc="29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arbore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iniţial</a:t>
            </a:r>
            <a:r>
              <a:rPr sz="16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vid.</a:t>
            </a:r>
            <a:r>
              <a:rPr sz="16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Vom</a:t>
            </a:r>
            <a:r>
              <a:rPr sz="16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discuta</a:t>
            </a:r>
            <a:r>
              <a:rPr sz="1600" spc="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prima</a:t>
            </a:r>
            <a:r>
              <a:rPr sz="16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dată</a:t>
            </a:r>
            <a:r>
              <a:rPr sz="1600" spc="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probabilitatea</a:t>
            </a:r>
            <a:r>
              <a:rPr sz="16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ca</a:t>
            </a:r>
            <a:r>
              <a:rPr sz="16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adâncimea</a:t>
            </a:r>
            <a:r>
              <a:rPr sz="1600" spc="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d(k</a:t>
            </a:r>
            <a:r>
              <a:rPr sz="1600" spc="75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6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T)</a:t>
            </a:r>
            <a:r>
              <a:rPr sz="16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a</a:t>
            </a:r>
            <a:r>
              <a:rPr sz="1600" spc="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unei</a:t>
            </a:r>
            <a:r>
              <a:rPr sz="16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chei</a:t>
            </a:r>
            <a:r>
              <a:rPr sz="16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date</a:t>
            </a:r>
            <a:r>
              <a:rPr sz="1600" spc="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185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600" spc="185" dirty="0">
                <a:solidFill>
                  <a:srgbClr val="1C1C1B"/>
                </a:solidFill>
                <a:latin typeface="Times New Roman"/>
                <a:cs typeface="Times New Roman"/>
              </a:rPr>
              <a:t>ₘ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să</a:t>
            </a:r>
            <a:r>
              <a:rPr sz="1600" spc="114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ﬁe</a:t>
            </a:r>
            <a:r>
              <a:rPr sz="1600" spc="114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cel</a:t>
            </a:r>
            <a:r>
              <a:rPr sz="1600" spc="1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puţin</a:t>
            </a:r>
            <a:r>
              <a:rPr sz="1600" spc="114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55" dirty="0">
                <a:solidFill>
                  <a:srgbClr val="1C1C1B"/>
                </a:solidFill>
                <a:latin typeface="Palatino Linotype"/>
                <a:cs typeface="Palatino Linotype"/>
              </a:rPr>
              <a:t>t,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pentru</a:t>
            </a:r>
            <a:r>
              <a:rPr sz="1600" spc="114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600" spc="114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valoare</a:t>
            </a:r>
            <a:r>
              <a:rPr sz="1600" spc="1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65" dirty="0">
                <a:solidFill>
                  <a:srgbClr val="1C1C1B"/>
                </a:solidFill>
                <a:latin typeface="Palatino Linotype"/>
                <a:cs typeface="Palatino Linotype"/>
              </a:rPr>
              <a:t>t</a:t>
            </a:r>
            <a:r>
              <a:rPr sz="1600" spc="114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arbitrară.</a:t>
            </a:r>
            <a:r>
              <a:rPr sz="1600" spc="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Conform</a:t>
            </a:r>
            <a:r>
              <a:rPr sz="1600" spc="114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caracterizării</a:t>
            </a:r>
            <a:r>
              <a:rPr sz="1600" spc="114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adâncimii</a:t>
            </a:r>
            <a:r>
              <a:rPr sz="1600" spc="1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d(k</a:t>
            </a:r>
            <a:r>
              <a:rPr sz="1600" spc="75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6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6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T)</a:t>
            </a:r>
            <a:r>
              <a:rPr sz="1600" spc="1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din </a:t>
            </a:r>
            <a:r>
              <a:rPr sz="1600" b="1" i="1" dirty="0">
                <a:solidFill>
                  <a:srgbClr val="1C1C1B"/>
                </a:solidFill>
                <a:latin typeface="Palatino Linotype"/>
                <a:cs typeface="Palatino Linotype"/>
              </a:rPr>
              <a:t>corolarul</a:t>
            </a:r>
            <a:r>
              <a:rPr sz="1600" b="1" i="1" spc="2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b="1" i="1" spc="75" dirty="0">
                <a:solidFill>
                  <a:srgbClr val="1C1C1B"/>
                </a:solidFill>
                <a:latin typeface="Palatino Linotype"/>
                <a:cs typeface="Palatino Linotype"/>
              </a:rPr>
              <a:t>13.4</a:t>
            </a:r>
            <a:r>
              <a:rPr sz="16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600" spc="1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dacă</a:t>
            </a:r>
            <a:r>
              <a:rPr sz="1600" spc="2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adâncimea</a:t>
            </a:r>
            <a:r>
              <a:rPr sz="1600" spc="2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lui</a:t>
            </a:r>
            <a:r>
              <a:rPr sz="1600" spc="2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21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600" spc="21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600" spc="23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600" spc="2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cel</a:t>
            </a:r>
            <a:r>
              <a:rPr sz="1600" spc="2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puţin</a:t>
            </a:r>
            <a:r>
              <a:rPr sz="1600" spc="2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55" dirty="0">
                <a:solidFill>
                  <a:srgbClr val="1C1C1B"/>
                </a:solidFill>
                <a:latin typeface="Palatino Linotype"/>
                <a:cs typeface="Palatino Linotype"/>
              </a:rPr>
              <a:t>t,</a:t>
            </a:r>
            <a:r>
              <a:rPr sz="1600" spc="1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atunci</a:t>
            </a:r>
            <a:r>
              <a:rPr sz="1600" spc="2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cardinalul</a:t>
            </a:r>
            <a:r>
              <a:rPr sz="1600" spc="2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uneia</a:t>
            </a:r>
            <a:r>
              <a:rPr sz="1600" spc="2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dintre</a:t>
            </a:r>
            <a:r>
              <a:rPr sz="1600" spc="2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cele două</a:t>
            </a:r>
            <a:r>
              <a:rPr sz="16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mulţimi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180" dirty="0">
                <a:solidFill>
                  <a:srgbClr val="1C1C1B"/>
                </a:solidFill>
                <a:latin typeface="Palatino Linotype"/>
                <a:cs typeface="Palatino Linotype"/>
              </a:rPr>
              <a:t>G</a:t>
            </a:r>
            <a:r>
              <a:rPr sz="1600" spc="18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600" spc="-1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şi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190" dirty="0">
                <a:solidFill>
                  <a:srgbClr val="1C1C1B"/>
                </a:solidFill>
                <a:latin typeface="Palatino Linotype"/>
                <a:cs typeface="Palatino Linotype"/>
              </a:rPr>
              <a:t>L</a:t>
            </a:r>
            <a:r>
              <a:rPr sz="1600" spc="19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600" spc="-1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trebuie</a:t>
            </a:r>
            <a:r>
              <a:rPr sz="16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să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ﬁe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cel</a:t>
            </a:r>
            <a:r>
              <a:rPr sz="16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puţin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t/2.</a:t>
            </a:r>
            <a:endParaRPr sz="1600">
              <a:latin typeface="Palatino Linotype"/>
              <a:cs typeface="Palatino Linotype"/>
            </a:endParaRPr>
          </a:p>
          <a:p>
            <a:pPr marL="12700" algn="just">
              <a:lnSpc>
                <a:spcPct val="100000"/>
              </a:lnSpc>
              <a:spcBef>
                <a:spcPts val="855"/>
              </a:spcBef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Prin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urmare,</a:t>
            </a:r>
            <a:r>
              <a:rPr sz="16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Pr{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d(k</a:t>
            </a:r>
            <a:r>
              <a:rPr sz="1600" spc="75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6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6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T)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≥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65" dirty="0">
                <a:solidFill>
                  <a:srgbClr val="1C1C1B"/>
                </a:solidFill>
                <a:latin typeface="Palatino Linotype"/>
                <a:cs typeface="Palatino Linotype"/>
              </a:rPr>
              <a:t>t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}</a:t>
            </a:r>
            <a:r>
              <a:rPr sz="1600" spc="220" dirty="0">
                <a:solidFill>
                  <a:srgbClr val="1C1C1B"/>
                </a:solidFill>
                <a:latin typeface="Palatino Linotype"/>
                <a:cs typeface="Palatino Linotype"/>
              </a:rPr>
              <a:t> 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≤</a:t>
            </a:r>
            <a:r>
              <a:rPr sz="1600" spc="225" dirty="0">
                <a:solidFill>
                  <a:srgbClr val="1C1C1B"/>
                </a:solidFill>
                <a:latin typeface="Palatino Linotype"/>
                <a:cs typeface="Palatino Linotype"/>
              </a:rPr>
              <a:t> 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Pr{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30" dirty="0">
                <a:solidFill>
                  <a:srgbClr val="1C1C1B"/>
                </a:solidFill>
                <a:latin typeface="Palatino Linotype"/>
                <a:cs typeface="Palatino Linotype"/>
              </a:rPr>
              <a:t>|G</a:t>
            </a:r>
            <a:r>
              <a:rPr sz="1600" spc="-13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600" spc="-130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≥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t/2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}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+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Pr{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25" dirty="0">
                <a:solidFill>
                  <a:srgbClr val="1C1C1B"/>
                </a:solidFill>
                <a:latin typeface="Palatino Linotype"/>
                <a:cs typeface="Palatino Linotype"/>
              </a:rPr>
              <a:t>|L</a:t>
            </a:r>
            <a:r>
              <a:rPr sz="1600" spc="-125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600" spc="-125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≥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t/2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}</a:t>
            </a:r>
            <a:r>
              <a:rPr sz="16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.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800" y="-19539"/>
            <a:ext cx="48564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Arbori</a:t>
            </a:r>
            <a:r>
              <a:rPr spc="175" dirty="0"/>
              <a:t> </a:t>
            </a:r>
            <a:r>
              <a:rPr spc="320" dirty="0"/>
              <a:t>Binari</a:t>
            </a:r>
            <a:r>
              <a:rPr spc="180" dirty="0"/>
              <a:t> </a:t>
            </a:r>
            <a:r>
              <a:rPr spc="420" dirty="0"/>
              <a:t>de</a:t>
            </a:r>
            <a:r>
              <a:rPr spc="180" dirty="0"/>
              <a:t> </a:t>
            </a:r>
            <a:r>
              <a:rPr spc="360" dirty="0"/>
              <a:t>Căutare </a:t>
            </a:r>
            <a:r>
              <a:rPr spc="320" dirty="0"/>
              <a:t>Construiți</a:t>
            </a:r>
            <a:r>
              <a:rPr spc="180" dirty="0"/>
              <a:t> </a:t>
            </a:r>
            <a:r>
              <a:rPr spc="290" dirty="0"/>
              <a:t>Aleator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999236"/>
            <a:ext cx="8368030" cy="387350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Să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examinăm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început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Pr{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30" dirty="0">
                <a:solidFill>
                  <a:srgbClr val="1C1C1B"/>
                </a:solidFill>
                <a:latin typeface="Palatino Linotype"/>
                <a:cs typeface="Palatino Linotype"/>
              </a:rPr>
              <a:t>|G</a:t>
            </a:r>
            <a:r>
              <a:rPr sz="1600" spc="-13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600" spc="-130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≥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t/2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}.</a:t>
            </a:r>
            <a:r>
              <a:rPr sz="1600" spc="-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Avem</a:t>
            </a:r>
            <a:endParaRPr sz="1600">
              <a:latin typeface="Palatino Linotype"/>
              <a:cs typeface="Palatino Linotype"/>
            </a:endParaRPr>
          </a:p>
          <a:p>
            <a:pPr marL="456565">
              <a:lnSpc>
                <a:spcPct val="100000"/>
              </a:lnSpc>
              <a:spcBef>
                <a:spcPts val="855"/>
              </a:spcBef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Pr{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30" dirty="0">
                <a:solidFill>
                  <a:srgbClr val="1C1C1B"/>
                </a:solidFill>
                <a:latin typeface="Palatino Linotype"/>
                <a:cs typeface="Palatino Linotype"/>
              </a:rPr>
              <a:t>|G</a:t>
            </a:r>
            <a:r>
              <a:rPr sz="1600" spc="-13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600" spc="-130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≥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t/2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}</a:t>
            </a:r>
            <a:r>
              <a:rPr sz="1600" spc="4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Pr{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25" dirty="0">
                <a:solidFill>
                  <a:srgbClr val="1C1C1B"/>
                </a:solidFill>
                <a:latin typeface="Palatino Linotype"/>
                <a:cs typeface="Palatino Linotype"/>
              </a:rPr>
              <a:t>|{k</a:t>
            </a:r>
            <a:r>
              <a:rPr sz="1600" spc="-125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600" spc="1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600" spc="120" dirty="0">
                <a:solidFill>
                  <a:srgbClr val="1C1C1B"/>
                </a:solidFill>
                <a:latin typeface="Palatino Linotype"/>
                <a:cs typeface="Palatino Linotype"/>
              </a:rPr>
              <a:t>: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1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≤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&lt;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85" dirty="0">
                <a:solidFill>
                  <a:srgbClr val="1C1C1B"/>
                </a:solidFill>
                <a:latin typeface="Palatino Linotype"/>
                <a:cs typeface="Palatino Linotype"/>
              </a:rPr>
              <a:t>j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şi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204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600" spc="204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600" spc="1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&gt;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60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600" spc="2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&gt;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15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600" spc="15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600" spc="15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6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MS PGothic"/>
                <a:cs typeface="MS PGothic"/>
              </a:rPr>
              <a:t>∀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&lt;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40" dirty="0">
                <a:solidFill>
                  <a:srgbClr val="1C1C1B"/>
                </a:solidFill>
                <a:latin typeface="Palatino Linotype"/>
                <a:cs typeface="Palatino Linotype"/>
              </a:rPr>
              <a:t>i}|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≥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t/2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}</a:t>
            </a:r>
            <a:endParaRPr sz="16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855"/>
              </a:spcBef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≤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Pr{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25" dirty="0">
                <a:solidFill>
                  <a:srgbClr val="1C1C1B"/>
                </a:solidFill>
                <a:latin typeface="Palatino Linotype"/>
                <a:cs typeface="Palatino Linotype"/>
              </a:rPr>
              <a:t>|{k</a:t>
            </a:r>
            <a:r>
              <a:rPr sz="1600" spc="-125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600" spc="2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600" spc="120" dirty="0">
                <a:solidFill>
                  <a:srgbClr val="1C1C1B"/>
                </a:solidFill>
                <a:latin typeface="Palatino Linotype"/>
                <a:cs typeface="Palatino Linotype"/>
              </a:rPr>
              <a:t>: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≤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şi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204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600" spc="204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600" spc="2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&gt;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600" spc="-1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6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MS PGothic"/>
                <a:cs typeface="MS PGothic"/>
              </a:rPr>
              <a:t>∀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&lt;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40" dirty="0">
                <a:solidFill>
                  <a:srgbClr val="1C1C1B"/>
                </a:solidFill>
                <a:latin typeface="Palatino Linotype"/>
                <a:cs typeface="Palatino Linotype"/>
              </a:rPr>
              <a:t>i}|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≥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t/2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}</a:t>
            </a:r>
            <a:endParaRPr sz="1600">
              <a:latin typeface="Palatino Linotype"/>
              <a:cs typeface="Palatino Linotype"/>
            </a:endParaRPr>
          </a:p>
          <a:p>
            <a:pPr marL="456565">
              <a:lnSpc>
                <a:spcPct val="100000"/>
              </a:lnSpc>
              <a:spcBef>
                <a:spcPts val="855"/>
              </a:spcBef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6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Pr{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280" dirty="0">
                <a:solidFill>
                  <a:srgbClr val="1C1C1B"/>
                </a:solidFill>
                <a:latin typeface="Palatino Linotype"/>
                <a:cs typeface="Palatino Linotype"/>
              </a:rPr>
              <a:t>|S|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≥</a:t>
            </a:r>
            <a:r>
              <a:rPr sz="16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t/2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}</a:t>
            </a:r>
            <a:r>
              <a:rPr sz="16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endParaRPr sz="1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unde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deﬁnit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relaţia</a:t>
            </a:r>
            <a:r>
              <a:rPr sz="16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b="1" spc="75" dirty="0">
                <a:solidFill>
                  <a:srgbClr val="1C1C1B"/>
                </a:solidFill>
                <a:latin typeface="Palatino Linotype"/>
                <a:cs typeface="Palatino Linotype"/>
              </a:rPr>
              <a:t>(13.1.)</a:t>
            </a:r>
            <a:r>
              <a:rPr sz="1600" b="1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{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60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600" spc="1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600" spc="120" dirty="0">
                <a:solidFill>
                  <a:srgbClr val="1C1C1B"/>
                </a:solidFill>
                <a:latin typeface="Palatino Linotype"/>
                <a:cs typeface="Palatino Linotype"/>
              </a:rPr>
              <a:t>: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1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≤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≤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şi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204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600" spc="204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600" spc="1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&gt;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600" spc="-1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6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MS PGothic"/>
                <a:cs typeface="MS PGothic"/>
              </a:rPr>
              <a:t>∀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&lt;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}</a:t>
            </a:r>
            <a:r>
              <a:rPr sz="16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.</a:t>
            </a:r>
            <a:endParaRPr sz="1600">
              <a:latin typeface="Palatino Linotype"/>
              <a:cs typeface="Palatino Linotype"/>
            </a:endParaRPr>
          </a:p>
          <a:p>
            <a:pPr marL="12700" marR="5080">
              <a:lnSpc>
                <a:spcPct val="113300"/>
              </a:lnSpc>
              <a:spcBef>
                <a:spcPts val="600"/>
              </a:spcBef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sprijinul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acestei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aﬁrmaţii,</a:t>
            </a:r>
            <a:r>
              <a:rPr sz="16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să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observăm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că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probabilitatea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nu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va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descreşte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dacă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vom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extinde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intervalul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de variaţie al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lui i de la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i &lt; </a:t>
            </a:r>
            <a:r>
              <a:rPr sz="1600" spc="85" dirty="0">
                <a:solidFill>
                  <a:srgbClr val="1C1C1B"/>
                </a:solidFill>
                <a:latin typeface="Palatino Linotype"/>
                <a:cs typeface="Palatino Linotype"/>
              </a:rPr>
              <a:t>j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la i ≤ n,</a:t>
            </a:r>
            <a:r>
              <a:rPr sz="16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deoarece,</a:t>
            </a:r>
            <a:r>
              <a:rPr sz="16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prin extindere,</a:t>
            </a:r>
            <a:r>
              <a:rPr sz="16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se </a:t>
            </a:r>
            <a:r>
              <a:rPr sz="16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vor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adăuga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elemente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noi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mulţime.</a:t>
            </a:r>
            <a:r>
              <a:rPr sz="1600" spc="-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Analog,</a:t>
            </a:r>
            <a:r>
              <a:rPr sz="16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probabilitatea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nu</a:t>
            </a:r>
            <a:r>
              <a:rPr sz="16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va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descreşte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dacă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renunţă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condiţia</a:t>
            </a:r>
            <a:r>
              <a:rPr sz="1600" spc="5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60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600" spc="-1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&gt;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204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600" spc="204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600" spc="-7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6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6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deoarece,</a:t>
            </a:r>
            <a:r>
              <a:rPr sz="16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prin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aceasta,</a:t>
            </a:r>
            <a:r>
              <a:rPr sz="16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înlocuieşte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permutare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a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(de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regulă)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puţin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b="1" spc="-50" dirty="0">
                <a:solidFill>
                  <a:srgbClr val="1C1C1B"/>
                </a:solidFill>
                <a:latin typeface="Palatino Linotype"/>
                <a:cs typeface="Palatino Linotype"/>
              </a:rPr>
              <a:t>n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elemente</a:t>
            </a:r>
            <a:r>
              <a:rPr sz="16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(şi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anume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acele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chei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60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600" spc="1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care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sunt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mari</a:t>
            </a:r>
            <a:r>
              <a:rPr sz="16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decât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14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600" spc="14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600" spc="140" dirty="0">
                <a:solidFill>
                  <a:srgbClr val="1C1C1B"/>
                </a:solidFill>
                <a:latin typeface="Palatino Linotype"/>
                <a:cs typeface="Palatino Linotype"/>
              </a:rPr>
              <a:t>)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altă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permutare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oarecare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6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elemente.</a:t>
            </a:r>
            <a:r>
              <a:rPr sz="16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Folosind</a:t>
            </a:r>
            <a:r>
              <a:rPr sz="16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argumentare</a:t>
            </a:r>
            <a:r>
              <a:rPr sz="16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similară,</a:t>
            </a:r>
            <a:r>
              <a:rPr sz="16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putem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demonstra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că</a:t>
            </a:r>
            <a:endParaRPr sz="1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Pr{</a:t>
            </a:r>
            <a:r>
              <a:rPr sz="16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25" dirty="0">
                <a:solidFill>
                  <a:srgbClr val="1C1C1B"/>
                </a:solidFill>
                <a:latin typeface="Palatino Linotype"/>
                <a:cs typeface="Palatino Linotype"/>
              </a:rPr>
              <a:t>|L</a:t>
            </a:r>
            <a:r>
              <a:rPr sz="1600" spc="-125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600" spc="-125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6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425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6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≥</a:t>
            </a:r>
            <a:r>
              <a:rPr sz="16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t/2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}</a:t>
            </a:r>
            <a:r>
              <a:rPr sz="16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≤</a:t>
            </a:r>
            <a:r>
              <a:rPr sz="16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Pr{</a:t>
            </a:r>
            <a:r>
              <a:rPr sz="16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280" dirty="0">
                <a:solidFill>
                  <a:srgbClr val="1C1C1B"/>
                </a:solidFill>
                <a:latin typeface="Palatino Linotype"/>
                <a:cs typeface="Palatino Linotype"/>
              </a:rPr>
              <a:t>|S|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≥</a:t>
            </a:r>
            <a:r>
              <a:rPr sz="16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t/2</a:t>
            </a:r>
            <a:r>
              <a:rPr sz="16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}.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800" y="-19539"/>
            <a:ext cx="48564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Arbori</a:t>
            </a:r>
            <a:r>
              <a:rPr spc="175" dirty="0"/>
              <a:t> </a:t>
            </a:r>
            <a:r>
              <a:rPr spc="320" dirty="0"/>
              <a:t>Binari</a:t>
            </a:r>
            <a:r>
              <a:rPr spc="180" dirty="0"/>
              <a:t> </a:t>
            </a:r>
            <a:r>
              <a:rPr spc="420" dirty="0"/>
              <a:t>de</a:t>
            </a:r>
            <a:r>
              <a:rPr spc="180" dirty="0"/>
              <a:t> </a:t>
            </a:r>
            <a:r>
              <a:rPr spc="360" dirty="0"/>
              <a:t>Căutare </a:t>
            </a:r>
            <a:r>
              <a:rPr spc="320" dirty="0"/>
              <a:t>Construiți</a:t>
            </a:r>
            <a:r>
              <a:rPr spc="180" dirty="0"/>
              <a:t> </a:t>
            </a:r>
            <a:r>
              <a:rPr spc="290" dirty="0"/>
              <a:t>Aleator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400" y="1188197"/>
            <a:ext cx="8241665" cy="292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marR="3038475" indent="-367665">
              <a:lnSpc>
                <a:spcPct val="143400"/>
              </a:lnSpc>
              <a:spcBef>
                <a:spcPts val="100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Folosind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argumentare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similară,</a:t>
            </a:r>
            <a:r>
              <a:rPr sz="1700" spc="-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putem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demonstra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că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Pr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{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|L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spc="-2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-455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≥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t/2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}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≤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Pr{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95" dirty="0">
                <a:solidFill>
                  <a:srgbClr val="1C1C1B"/>
                </a:solidFill>
                <a:latin typeface="Palatino Linotype"/>
                <a:cs typeface="Palatino Linotype"/>
              </a:rPr>
              <a:t>|S|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≥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t/2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}</a:t>
            </a:r>
            <a:endParaRPr sz="1700">
              <a:latin typeface="Palatino Linotype"/>
              <a:cs typeface="Palatino Linotype"/>
            </a:endParaRPr>
          </a:p>
          <a:p>
            <a:pPr marL="379730" marR="3891279" indent="-367665">
              <a:lnSpc>
                <a:spcPct val="143400"/>
              </a:lnSpc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şi</a:t>
            </a:r>
            <a:r>
              <a:rPr sz="1700" spc="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apoi,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folosind</a:t>
            </a:r>
            <a:r>
              <a:rPr sz="1700" spc="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inegalitatea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80" dirty="0">
                <a:solidFill>
                  <a:srgbClr val="1C1C1B"/>
                </a:solidFill>
                <a:latin typeface="Palatino Linotype"/>
                <a:cs typeface="Palatino Linotype"/>
              </a:rPr>
              <a:t>(13.2)</a:t>
            </a:r>
            <a:r>
              <a:rPr sz="17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obţinem: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Pr{ </a:t>
            </a:r>
            <a:r>
              <a:rPr sz="17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d(k</a:t>
            </a:r>
            <a:r>
              <a:rPr sz="1700" spc="8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T)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≥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70" dirty="0">
                <a:solidFill>
                  <a:srgbClr val="1C1C1B"/>
                </a:solidFill>
                <a:latin typeface="Palatino Linotype"/>
                <a:cs typeface="Palatino Linotype"/>
              </a:rPr>
              <a:t>t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}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≤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2*Pr{ </a:t>
            </a:r>
            <a:r>
              <a:rPr sz="1700" spc="-295" dirty="0">
                <a:solidFill>
                  <a:srgbClr val="1C1C1B"/>
                </a:solidFill>
                <a:latin typeface="Palatino Linotype"/>
                <a:cs typeface="Palatino Linotype"/>
              </a:rPr>
              <a:t>|S|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≥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t/2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}</a:t>
            </a:r>
            <a:r>
              <a:rPr sz="17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.</a:t>
            </a:r>
            <a:endParaRPr sz="1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Palatino Linotype"/>
              <a:cs typeface="Palatino Linotype"/>
            </a:endParaRPr>
          </a:p>
          <a:p>
            <a:pPr marL="12700" marR="5080">
              <a:lnSpc>
                <a:spcPct val="113999"/>
              </a:lnSpc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Dacă alegem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70" dirty="0">
                <a:solidFill>
                  <a:srgbClr val="1C1C1B"/>
                </a:solidFill>
                <a:latin typeface="Palatino Linotype"/>
                <a:cs typeface="Palatino Linotype"/>
              </a:rPr>
              <a:t>t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2(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β</a:t>
            </a:r>
            <a:r>
              <a:rPr sz="1700" spc="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+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90" dirty="0">
                <a:solidFill>
                  <a:srgbClr val="1C1C1B"/>
                </a:solidFill>
                <a:latin typeface="Palatino Linotype"/>
                <a:cs typeface="Palatino Linotype"/>
              </a:rPr>
              <a:t>1)H</a:t>
            </a:r>
            <a:r>
              <a:rPr sz="1700" spc="9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spc="9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unde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165" dirty="0">
                <a:solidFill>
                  <a:srgbClr val="1C1C1B"/>
                </a:solidFill>
                <a:latin typeface="Palatino Linotype"/>
                <a:cs typeface="Palatino Linotype"/>
              </a:rPr>
              <a:t>H</a:t>
            </a:r>
            <a:r>
              <a:rPr sz="1700" spc="165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spc="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 al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n-lea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număr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armonic,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iar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β</a:t>
            </a:r>
            <a:r>
              <a:rPr sz="1700" spc="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≈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4.32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veriﬁcă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ecuaţia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(ln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β</a:t>
            </a:r>
            <a:r>
              <a:rPr sz="1700" spc="1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−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1)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β</a:t>
            </a:r>
            <a:r>
              <a:rPr sz="1700" spc="1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2,</a:t>
            </a:r>
            <a:r>
              <a:rPr sz="17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putem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aplica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lema</a:t>
            </a:r>
            <a:r>
              <a:rPr sz="1700" b="1" spc="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95" dirty="0">
                <a:solidFill>
                  <a:srgbClr val="1C1C1B"/>
                </a:solidFill>
                <a:latin typeface="Palatino Linotype"/>
                <a:cs typeface="Palatino Linotype"/>
              </a:rPr>
              <a:t>13.5</a:t>
            </a:r>
            <a:r>
              <a:rPr sz="1700" b="1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pentru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concluziona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că</a:t>
            </a:r>
            <a:endParaRPr sz="1700">
              <a:latin typeface="Palatino Linotype"/>
              <a:cs typeface="Palatino Linotype"/>
            </a:endParaRPr>
          </a:p>
          <a:p>
            <a:pPr marL="484505">
              <a:lnSpc>
                <a:spcPct val="100000"/>
              </a:lnSpc>
              <a:spcBef>
                <a:spcPts val="885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Pr{ </a:t>
            </a:r>
            <a:r>
              <a:rPr sz="1700" spc="90" dirty="0">
                <a:solidFill>
                  <a:srgbClr val="1C1C1B"/>
                </a:solidFill>
                <a:latin typeface="Palatino Linotype"/>
                <a:cs typeface="Palatino Linotype"/>
              </a:rPr>
              <a:t>d(k</a:t>
            </a:r>
            <a:r>
              <a:rPr sz="1700" spc="9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spc="-7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T)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≥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2(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β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+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100" dirty="0">
                <a:solidFill>
                  <a:srgbClr val="1C1C1B"/>
                </a:solidFill>
                <a:latin typeface="Palatino Linotype"/>
                <a:cs typeface="Palatino Linotype"/>
              </a:rPr>
              <a:t>1)H</a:t>
            </a:r>
            <a:r>
              <a:rPr sz="1700" spc="10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}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≤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2*Pr{ </a:t>
            </a:r>
            <a:r>
              <a:rPr sz="1700" spc="-295" dirty="0">
                <a:solidFill>
                  <a:srgbClr val="1C1C1B"/>
                </a:solidFill>
                <a:latin typeface="Palatino Linotype"/>
                <a:cs typeface="Palatino Linotype"/>
              </a:rPr>
              <a:t>|S|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≥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(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β</a:t>
            </a:r>
            <a:r>
              <a:rPr sz="1700" spc="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+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100" dirty="0">
                <a:solidFill>
                  <a:srgbClr val="1C1C1B"/>
                </a:solidFill>
                <a:latin typeface="Palatino Linotype"/>
                <a:cs typeface="Palatino Linotype"/>
              </a:rPr>
              <a:t>1)H</a:t>
            </a:r>
            <a:r>
              <a:rPr sz="1700" spc="10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}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≤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70" dirty="0">
                <a:solidFill>
                  <a:srgbClr val="1C1C1B"/>
                </a:solidFill>
                <a:latin typeface="Palatino Linotype"/>
                <a:cs typeface="Palatino Linotype"/>
              </a:rPr>
              <a:t>2/n²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.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800" y="-19539"/>
            <a:ext cx="48564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Arbori</a:t>
            </a:r>
            <a:r>
              <a:rPr spc="175" dirty="0"/>
              <a:t> </a:t>
            </a:r>
            <a:r>
              <a:rPr spc="320" dirty="0"/>
              <a:t>Binari</a:t>
            </a:r>
            <a:r>
              <a:rPr spc="180" dirty="0"/>
              <a:t> </a:t>
            </a:r>
            <a:r>
              <a:rPr spc="420" dirty="0"/>
              <a:t>de</a:t>
            </a:r>
            <a:r>
              <a:rPr spc="180" dirty="0"/>
              <a:t> </a:t>
            </a:r>
            <a:r>
              <a:rPr spc="360" dirty="0"/>
              <a:t>Căutare </a:t>
            </a:r>
            <a:r>
              <a:rPr spc="320" dirty="0"/>
              <a:t>Construiți</a:t>
            </a:r>
            <a:r>
              <a:rPr spc="180" dirty="0"/>
              <a:t> </a:t>
            </a:r>
            <a:r>
              <a:rPr spc="290" dirty="0"/>
              <a:t>Aleator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56869"/>
            <a:ext cx="830707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Deoarece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discutăm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despre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 arbore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binar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 căutare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construit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aleator şi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cel mult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n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noduri,</a:t>
            </a:r>
            <a:r>
              <a:rPr sz="17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probabilitatea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ca adâncimea oricăruia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dintre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noduri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să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ﬁe cel puţin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2(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β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+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1)H</a:t>
            </a:r>
            <a:r>
              <a:rPr sz="1700" spc="80" dirty="0">
                <a:solidFill>
                  <a:srgbClr val="1C1C1B"/>
                </a:solidFill>
                <a:latin typeface="Times New Roman"/>
                <a:cs typeface="Times New Roman"/>
              </a:rPr>
              <a:t>ₘ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este,</a:t>
            </a:r>
            <a:r>
              <a:rPr sz="17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folosind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i="1" dirty="0">
                <a:solidFill>
                  <a:srgbClr val="1C1C1B"/>
                </a:solidFill>
                <a:latin typeface="Calibri"/>
                <a:cs typeface="Calibri"/>
              </a:rPr>
              <a:t>inegalitatea</a:t>
            </a:r>
            <a:r>
              <a:rPr sz="1700" i="1" spc="80" dirty="0">
                <a:solidFill>
                  <a:srgbClr val="1C1C1B"/>
                </a:solidFill>
                <a:latin typeface="Calibri"/>
                <a:cs typeface="Calibri"/>
              </a:rPr>
              <a:t> </a:t>
            </a:r>
            <a:r>
              <a:rPr sz="1700" i="1" spc="65" dirty="0">
                <a:solidFill>
                  <a:srgbClr val="1C1C1B"/>
                </a:solidFill>
                <a:latin typeface="Calibri"/>
                <a:cs typeface="Calibri"/>
              </a:rPr>
              <a:t>lui</a:t>
            </a:r>
            <a:r>
              <a:rPr sz="1700" i="1" spc="75" dirty="0">
                <a:solidFill>
                  <a:srgbClr val="1C1C1B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1C1C1B"/>
                </a:solidFill>
                <a:latin typeface="Calibri"/>
                <a:cs typeface="Calibri"/>
              </a:rPr>
              <a:t>Boole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*,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cel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mult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65" dirty="0">
                <a:solidFill>
                  <a:srgbClr val="1C1C1B"/>
                </a:solidFill>
                <a:latin typeface="Palatino Linotype"/>
                <a:cs typeface="Palatino Linotype"/>
              </a:rPr>
              <a:t>n*(2/n²</a:t>
            </a:r>
            <a:r>
              <a:rPr sz="1700" spc="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)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2/n.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Prin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urmare,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cel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puţin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1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−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2/n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din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cazuri,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înălţimea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arborelui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binar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căutare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construit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aleator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mai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mică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decât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2(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β</a:t>
            </a:r>
            <a:r>
              <a:rPr sz="1700" spc="2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+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100" dirty="0">
                <a:solidFill>
                  <a:srgbClr val="1C1C1B"/>
                </a:solidFill>
                <a:latin typeface="Palatino Linotype"/>
                <a:cs typeface="Palatino Linotype"/>
              </a:rPr>
              <a:t>1)H</a:t>
            </a:r>
            <a:r>
              <a:rPr sz="1700" spc="10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spc="2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şi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cel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mult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2/n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din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cazuri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înălţimea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cel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mult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n.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În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concluzie,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înălţimea</a:t>
            </a:r>
            <a:r>
              <a:rPr sz="1700" spc="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medie</a:t>
            </a:r>
            <a:r>
              <a:rPr sz="1700" spc="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700" spc="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cel</a:t>
            </a:r>
            <a:r>
              <a:rPr sz="1700" spc="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mult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2(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β</a:t>
            </a:r>
            <a:r>
              <a:rPr sz="1700" spc="2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+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100" dirty="0">
                <a:solidFill>
                  <a:srgbClr val="1C1C1B"/>
                </a:solidFill>
                <a:latin typeface="Palatino Linotype"/>
                <a:cs typeface="Palatino Linotype"/>
              </a:rPr>
              <a:t>1)H</a:t>
            </a:r>
            <a:r>
              <a:rPr sz="1700" spc="10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spc="2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)(1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−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2/n)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+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n(2/n)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O(lg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n).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3771469"/>
            <a:ext cx="236918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400"/>
              </a:lnSpc>
              <a:spcBef>
                <a:spcPts val="100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*</a:t>
            </a:r>
            <a:r>
              <a:rPr sz="1700" i="1" dirty="0">
                <a:solidFill>
                  <a:srgbClr val="1C1C1B"/>
                </a:solidFill>
                <a:latin typeface="Calibri"/>
                <a:cs typeface="Calibri"/>
              </a:rPr>
              <a:t>Inegalitatea</a:t>
            </a:r>
            <a:r>
              <a:rPr sz="1700" i="1" spc="250" dirty="0">
                <a:solidFill>
                  <a:srgbClr val="1C1C1B"/>
                </a:solidFill>
                <a:latin typeface="Calibri"/>
                <a:cs typeface="Calibri"/>
              </a:rPr>
              <a:t> </a:t>
            </a:r>
            <a:r>
              <a:rPr sz="1700" i="1" spc="65" dirty="0">
                <a:solidFill>
                  <a:srgbClr val="1C1C1B"/>
                </a:solidFill>
                <a:latin typeface="Calibri"/>
                <a:cs typeface="Calibri"/>
              </a:rPr>
              <a:t>lui</a:t>
            </a:r>
            <a:r>
              <a:rPr sz="1700" i="1" spc="254" dirty="0">
                <a:solidFill>
                  <a:srgbClr val="1C1C1B"/>
                </a:solidFill>
                <a:latin typeface="Calibri"/>
                <a:cs typeface="Calibri"/>
              </a:rPr>
              <a:t> </a:t>
            </a:r>
            <a:r>
              <a:rPr sz="1700" i="1" spc="-10" dirty="0">
                <a:solidFill>
                  <a:srgbClr val="1C1C1B"/>
                </a:solidFill>
                <a:latin typeface="Calibri"/>
                <a:cs typeface="Calibri"/>
              </a:rPr>
              <a:t>Boole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: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Fie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A₁,</a:t>
            </a:r>
            <a:r>
              <a:rPr sz="1700" spc="-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A₂,</a:t>
            </a:r>
            <a:r>
              <a:rPr sz="1700" spc="-1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…,</a:t>
            </a:r>
            <a:r>
              <a:rPr sz="1700" spc="-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165" dirty="0">
                <a:solidFill>
                  <a:srgbClr val="1C1C1B"/>
                </a:solidFill>
                <a:latin typeface="Palatino Linotype"/>
                <a:cs typeface="Palatino Linotype"/>
              </a:rPr>
              <a:t>A</a:t>
            </a:r>
            <a:r>
              <a:rPr sz="1700" spc="165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spc="2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55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5116" y="4255339"/>
            <a:ext cx="160972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2450" algn="l"/>
              </a:tabLst>
            </a:pP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≠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0.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	Atunci:</a:t>
            </a:r>
            <a:r>
              <a:rPr sz="17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Pr(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4027" y="4255339"/>
            <a:ext cx="32004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)</a:t>
            </a:r>
            <a:r>
              <a:rPr sz="1700" spc="4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≥</a:t>
            </a:r>
            <a:endParaRPr sz="1700">
              <a:latin typeface="Palatino Linotype"/>
              <a:cs typeface="Palatino Linotyp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3125" y="4151200"/>
            <a:ext cx="1653540" cy="5669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4577" y="4196912"/>
            <a:ext cx="434237" cy="4754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1127" y="4151187"/>
            <a:ext cx="511809" cy="56692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45" dirty="0"/>
              <a:t>Red</a:t>
            </a:r>
            <a:r>
              <a:rPr spc="175" dirty="0"/>
              <a:t> </a:t>
            </a:r>
            <a:r>
              <a:rPr spc="434" dirty="0"/>
              <a:t>Black</a:t>
            </a:r>
            <a:r>
              <a:rPr spc="175" dirty="0"/>
              <a:t> </a:t>
            </a:r>
            <a:r>
              <a:rPr spc="32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055" y="892921"/>
            <a:ext cx="5274945" cy="179705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22580" indent="-310515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322580" algn="l"/>
                <a:tab pos="323215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Reguli:</a:t>
            </a:r>
            <a:endParaRPr sz="1700">
              <a:latin typeface="Palatino Linotype"/>
              <a:cs typeface="Palatino Linotype"/>
            </a:endParaRPr>
          </a:p>
          <a:p>
            <a:pPr marL="682625" lvl="1" indent="-400685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■"/>
              <a:tabLst>
                <a:tab pos="682625" algn="l"/>
                <a:tab pos="68326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Fiecare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nod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ﬁe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roșu,</a:t>
            </a:r>
            <a:r>
              <a:rPr sz="17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ﬁe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negru</a:t>
            </a:r>
            <a:endParaRPr sz="1700">
              <a:latin typeface="Palatino Linotype"/>
              <a:cs typeface="Palatino Linotype"/>
            </a:endParaRPr>
          </a:p>
          <a:p>
            <a:pPr marL="682625" lvl="1" indent="-400685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■"/>
              <a:tabLst>
                <a:tab pos="682625" algn="l"/>
                <a:tab pos="68326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Rădăcina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</a:t>
            </a:r>
            <a:r>
              <a:rPr sz="17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mereu</a:t>
            </a:r>
            <a:r>
              <a:rPr sz="17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neagră</a:t>
            </a:r>
            <a:endParaRPr sz="1700">
              <a:latin typeface="Palatino Linotype"/>
              <a:cs typeface="Palatino Linotype"/>
            </a:endParaRPr>
          </a:p>
          <a:p>
            <a:pPr marL="682625" lvl="1" indent="-400685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■"/>
              <a:tabLst>
                <a:tab pos="682625" algn="l"/>
                <a:tab pos="683260" algn="l"/>
              </a:tabLst>
            </a:pPr>
            <a:r>
              <a:rPr sz="1700" spc="-114" dirty="0">
                <a:solidFill>
                  <a:srgbClr val="1C1C1B"/>
                </a:solidFill>
                <a:latin typeface="Palatino Linotype"/>
                <a:cs typeface="Palatino Linotype"/>
              </a:rPr>
              <a:t>Nu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putem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avea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două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noduri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adiacente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roșii</a:t>
            </a:r>
            <a:endParaRPr sz="1700">
              <a:latin typeface="Palatino Linotype"/>
              <a:cs typeface="Palatino Linotype"/>
            </a:endParaRPr>
          </a:p>
          <a:p>
            <a:pPr marL="682625" marR="5080" lvl="1" indent="-400685">
              <a:lnSpc>
                <a:spcPct val="113999"/>
              </a:lnSpc>
              <a:buClr>
                <a:srgbClr val="C0B5BB"/>
              </a:buClr>
              <a:buFont typeface="Arial"/>
              <a:buChar char="■"/>
              <a:tabLst>
                <a:tab pos="682625" algn="l"/>
                <a:tab pos="68326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Orice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drum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nod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descendent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95" dirty="0">
                <a:solidFill>
                  <a:srgbClr val="1C1C1B"/>
                </a:solidFill>
                <a:latin typeface="Palatino Linotype"/>
                <a:cs typeface="Palatino Linotype"/>
              </a:rPr>
              <a:t>NULL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are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același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număr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noduri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negre</a:t>
            </a:r>
            <a:endParaRPr sz="17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2275" y="2616200"/>
            <a:ext cx="3060874" cy="21335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45" dirty="0"/>
              <a:t>Red</a:t>
            </a:r>
            <a:r>
              <a:rPr spc="175" dirty="0"/>
              <a:t> </a:t>
            </a:r>
            <a:r>
              <a:rPr spc="434" dirty="0"/>
              <a:t>Black</a:t>
            </a:r>
            <a:r>
              <a:rPr spc="175" dirty="0"/>
              <a:t> </a:t>
            </a:r>
            <a:r>
              <a:rPr spc="32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055" y="871966"/>
            <a:ext cx="4220210" cy="92265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22580" indent="-310515">
              <a:lnSpc>
                <a:spcPct val="100000"/>
              </a:lnSpc>
              <a:spcBef>
                <a:spcPts val="430"/>
              </a:spcBef>
              <a:buClr>
                <a:srgbClr val="C0B5BB"/>
              </a:buClr>
              <a:buFont typeface="Arial"/>
              <a:buChar char="○"/>
              <a:tabLst>
                <a:tab pos="322580" algn="l"/>
                <a:tab pos="323215" algn="l"/>
              </a:tabLst>
            </a:pP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Red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Black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Trees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(nu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veți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avea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examen)</a:t>
            </a:r>
            <a:endParaRPr sz="1700">
              <a:latin typeface="Palatino Linotype"/>
              <a:cs typeface="Palatino Linotype"/>
            </a:endParaRPr>
          </a:p>
          <a:p>
            <a:pPr marL="648335" lvl="1" indent="-359410">
              <a:lnSpc>
                <a:spcPct val="100000"/>
              </a:lnSpc>
              <a:spcBef>
                <a:spcPts val="330"/>
              </a:spcBef>
              <a:buClr>
                <a:srgbClr val="C0B5BB"/>
              </a:buClr>
              <a:buFont typeface="Arial"/>
              <a:buChar char="■"/>
              <a:tabLst>
                <a:tab pos="648335" algn="l"/>
                <a:tab pos="648970" algn="l"/>
              </a:tabLst>
            </a:pPr>
            <a:r>
              <a:rPr sz="1700" u="heavy" spc="-35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2"/>
              </a:rPr>
              <a:t>MIT</a:t>
            </a:r>
            <a:r>
              <a:rPr sz="1700" u="heavy" spc="-6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2"/>
              </a:rPr>
              <a:t> </a:t>
            </a:r>
            <a:r>
              <a:rPr sz="1700" u="heavy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2"/>
              </a:rPr>
              <a:t>Video</a:t>
            </a:r>
            <a:endParaRPr sz="1700">
              <a:latin typeface="Palatino Linotype"/>
              <a:cs typeface="Palatino Linotype"/>
            </a:endParaRPr>
          </a:p>
          <a:p>
            <a:pPr marL="648335" lvl="1" indent="-359410">
              <a:lnSpc>
                <a:spcPct val="100000"/>
              </a:lnSpc>
              <a:spcBef>
                <a:spcPts val="285"/>
              </a:spcBef>
              <a:buClr>
                <a:srgbClr val="C0B5BB"/>
              </a:buClr>
              <a:buFont typeface="Arial"/>
              <a:buChar char="■"/>
              <a:tabLst>
                <a:tab pos="648335" algn="l"/>
                <a:tab pos="648970" algn="l"/>
              </a:tabLst>
            </a:pPr>
            <a:r>
              <a:rPr sz="1700" u="heavy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3"/>
              </a:rPr>
              <a:t>MIT</a:t>
            </a:r>
            <a:r>
              <a:rPr sz="1700" u="heavy" spc="-55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3"/>
              </a:rPr>
              <a:t> </a:t>
            </a:r>
            <a:r>
              <a:rPr sz="17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3"/>
              </a:rPr>
              <a:t>Lecture</a:t>
            </a:r>
            <a:r>
              <a:rPr sz="1700" u="heavy" spc="-55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3"/>
              </a:rPr>
              <a:t> </a:t>
            </a:r>
            <a:r>
              <a:rPr sz="1700" u="heavy" spc="-2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3"/>
              </a:rPr>
              <a:t>Notes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45" dirty="0"/>
              <a:t>Red</a:t>
            </a:r>
            <a:r>
              <a:rPr spc="175" dirty="0"/>
              <a:t> </a:t>
            </a:r>
            <a:r>
              <a:rPr spc="434" dirty="0"/>
              <a:t>Black</a:t>
            </a:r>
            <a:r>
              <a:rPr spc="175" dirty="0"/>
              <a:t> </a:t>
            </a:r>
            <a:r>
              <a:rPr spc="320" dirty="0"/>
              <a:t>Trees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4350" y="1255650"/>
            <a:ext cx="4395299" cy="302694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40" dirty="0"/>
              <a:t>Organizatorice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45" dirty="0"/>
              <a:t>Red</a:t>
            </a:r>
            <a:r>
              <a:rPr spc="175" dirty="0"/>
              <a:t> </a:t>
            </a:r>
            <a:r>
              <a:rPr spc="434" dirty="0"/>
              <a:t>Black</a:t>
            </a:r>
            <a:r>
              <a:rPr spc="175" dirty="0"/>
              <a:t> </a:t>
            </a:r>
            <a:r>
              <a:rPr spc="330" dirty="0"/>
              <a:t>Trees</a:t>
            </a:r>
            <a:r>
              <a:rPr spc="170" dirty="0"/>
              <a:t> </a:t>
            </a:r>
            <a:r>
              <a:rPr spc="409" dirty="0"/>
              <a:t>AVL</a:t>
            </a:r>
          </a:p>
        </p:txBody>
      </p:sp>
      <p:sp>
        <p:nvSpPr>
          <p:cNvPr id="3" name="object 3"/>
          <p:cNvSpPr/>
          <p:nvPr/>
        </p:nvSpPr>
        <p:spPr>
          <a:xfrm>
            <a:off x="1055500" y="471314"/>
            <a:ext cx="3193415" cy="34290"/>
          </a:xfrm>
          <a:custGeom>
            <a:avLst/>
            <a:gdLst/>
            <a:ahLst/>
            <a:cxnLst/>
            <a:rect l="l" t="t" r="r" b="b"/>
            <a:pathLst>
              <a:path w="3193415" h="34290">
                <a:moveTo>
                  <a:pt x="3193158" y="34289"/>
                </a:moveTo>
                <a:lnTo>
                  <a:pt x="0" y="34289"/>
                </a:lnTo>
                <a:lnTo>
                  <a:pt x="0" y="0"/>
                </a:lnTo>
                <a:lnTo>
                  <a:pt x="3193158" y="0"/>
                </a:lnTo>
                <a:lnTo>
                  <a:pt x="3193158" y="34289"/>
                </a:lnTo>
                <a:close/>
              </a:path>
            </a:pathLst>
          </a:custGeom>
          <a:solidFill>
            <a:srgbClr val="1C1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500" y="1563400"/>
            <a:ext cx="5714999" cy="285749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9" dirty="0"/>
              <a:t>AVL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655" y="892921"/>
            <a:ext cx="8183245" cy="91122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Construcția</a:t>
            </a:r>
            <a:r>
              <a:rPr sz="17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45" dirty="0">
                <a:solidFill>
                  <a:srgbClr val="1C1C1B"/>
                </a:solidFill>
                <a:latin typeface="Palatino Linotype"/>
                <a:cs typeface="Palatino Linotype"/>
              </a:rPr>
              <a:t>AVL-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urilor:</a:t>
            </a:r>
            <a:endParaRPr sz="1700">
              <a:latin typeface="Palatino Linotype"/>
              <a:cs typeface="Palatino Linotype"/>
            </a:endParaRPr>
          </a:p>
          <a:p>
            <a:pPr marL="657225" marR="5080" indent="-416559">
              <a:lnSpc>
                <a:spcPct val="113999"/>
              </a:lnSpc>
              <a:tabLst>
                <a:tab pos="657225" algn="l"/>
              </a:tabLst>
            </a:pPr>
            <a:r>
              <a:rPr sz="1700" spc="-50" dirty="0">
                <a:solidFill>
                  <a:srgbClr val="C0B5BB"/>
                </a:solidFill>
                <a:latin typeface="Times New Roman"/>
                <a:cs typeface="Times New Roman"/>
              </a:rPr>
              <a:t>□</a:t>
            </a:r>
            <a:r>
              <a:rPr sz="1700" dirty="0">
                <a:solidFill>
                  <a:srgbClr val="C0B5BB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pentru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ﬁecare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nod,</a:t>
            </a:r>
            <a:r>
              <a:rPr sz="17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diferența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dintre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înălțimile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ﬁilor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drept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și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stâng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trebuie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să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ﬁe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maxim</a:t>
            </a:r>
            <a:r>
              <a:rPr sz="17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1</a:t>
            </a:r>
            <a:endParaRPr sz="17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6699" y="2253200"/>
            <a:ext cx="5590600" cy="24575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9" dirty="0"/>
              <a:t>AVL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655" y="892921"/>
            <a:ext cx="7535545" cy="61595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Factorul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echilibru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al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unui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nod:</a:t>
            </a:r>
            <a:endParaRPr sz="1700">
              <a:latin typeface="Palatino Linotype"/>
              <a:cs typeface="Palatino Linotype"/>
            </a:endParaRPr>
          </a:p>
          <a:p>
            <a:pPr marL="241935">
              <a:lnSpc>
                <a:spcPct val="100000"/>
              </a:lnSpc>
              <a:spcBef>
                <a:spcPts val="284"/>
              </a:spcBef>
              <a:tabLst>
                <a:tab pos="657225" algn="l"/>
              </a:tabLst>
            </a:pPr>
            <a:r>
              <a:rPr sz="1700" spc="-50" dirty="0">
                <a:solidFill>
                  <a:srgbClr val="C0B5BB"/>
                </a:solidFill>
                <a:latin typeface="Courier New"/>
                <a:cs typeface="Courier New"/>
              </a:rPr>
              <a:t>□</a:t>
            </a:r>
            <a:r>
              <a:rPr sz="1700" dirty="0">
                <a:solidFill>
                  <a:srgbClr val="C0B5BB"/>
                </a:solidFill>
                <a:latin typeface="Courier New"/>
                <a:cs typeface="Courier New"/>
              </a:rPr>
              <a:t>	</a:t>
            </a:r>
            <a:r>
              <a:rPr sz="1700" dirty="0">
                <a:solidFill>
                  <a:srgbClr val="1C1C1B"/>
                </a:solidFill>
                <a:latin typeface="Courier New"/>
                <a:cs typeface="Courier New"/>
              </a:rPr>
              <a:t>BF(X)</a:t>
            </a:r>
            <a:r>
              <a:rPr sz="1700" spc="-3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1C1C1B"/>
                </a:solidFill>
                <a:latin typeface="Courier New"/>
                <a:cs typeface="Courier New"/>
              </a:rPr>
              <a:t>=</a:t>
            </a:r>
            <a:r>
              <a:rPr sz="1700" spc="-3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1C1C1B"/>
                </a:solidFill>
                <a:latin typeface="Courier New"/>
                <a:cs typeface="Courier New"/>
              </a:rPr>
              <a:t>h(subarbore_drept(X))</a:t>
            </a:r>
            <a:r>
              <a:rPr sz="1700" spc="-3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1C1C1B"/>
                </a:solidFill>
                <a:latin typeface="Courier New"/>
                <a:cs typeface="Courier New"/>
              </a:rPr>
              <a:t>-</a:t>
            </a:r>
            <a:r>
              <a:rPr sz="1700" spc="-3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Courier New"/>
                <a:cs typeface="Courier New"/>
              </a:rPr>
              <a:t>h(subarbore_stang(X))</a:t>
            </a:r>
            <a:endParaRPr sz="17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6699" y="2253200"/>
            <a:ext cx="5590600" cy="24575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4" dirty="0"/>
              <a:t>AVL</a:t>
            </a:r>
            <a:r>
              <a:rPr spc="170" dirty="0"/>
              <a:t> </a:t>
            </a:r>
            <a:r>
              <a:rPr spc="235" dirty="0"/>
              <a:t>-</a:t>
            </a:r>
            <a:r>
              <a:rPr spc="175" dirty="0"/>
              <a:t> </a:t>
            </a:r>
            <a:r>
              <a:rPr spc="320" dirty="0"/>
              <a:t>Reechilibrare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400" y="892032"/>
            <a:ext cx="5527040" cy="4102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69900" indent="-344170">
              <a:lnSpc>
                <a:spcPct val="100000"/>
              </a:lnSpc>
              <a:spcBef>
                <a:spcPts val="400"/>
              </a:spcBef>
              <a:buClr>
                <a:srgbClr val="C0B5BB"/>
              </a:buClr>
              <a:buFont typeface="Arial"/>
              <a:buChar char="○"/>
              <a:tabLst>
                <a:tab pos="469265" algn="l"/>
                <a:tab pos="469900" algn="l"/>
              </a:tabLst>
            </a:pP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Rotații:</a:t>
            </a:r>
            <a:endParaRPr sz="1500">
              <a:latin typeface="Palatino Linotype"/>
              <a:cs typeface="Palatino Linotype"/>
            </a:endParaRPr>
          </a:p>
          <a:p>
            <a:pPr marL="469900" indent="-407670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AutoNum type="arabicParenR"/>
              <a:tabLst>
                <a:tab pos="469265" algn="l"/>
                <a:tab pos="469900" algn="l"/>
              </a:tabLst>
            </a:pPr>
            <a:r>
              <a:rPr sz="1500" b="1" dirty="0">
                <a:solidFill>
                  <a:srgbClr val="1C1C1B"/>
                </a:solidFill>
                <a:latin typeface="Palatino Linotype"/>
                <a:cs typeface="Palatino Linotype"/>
              </a:rPr>
              <a:t>Rotație</a:t>
            </a:r>
            <a:r>
              <a:rPr sz="1500" b="1" spc="3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b="1" spc="55" dirty="0">
                <a:solidFill>
                  <a:srgbClr val="1C1C1B"/>
                </a:solidFill>
                <a:latin typeface="Palatino Linotype"/>
                <a:cs typeface="Palatino Linotype"/>
              </a:rPr>
              <a:t>stânga-</a:t>
            </a:r>
            <a:r>
              <a:rPr sz="1500" b="1" spc="45" dirty="0">
                <a:solidFill>
                  <a:srgbClr val="1C1C1B"/>
                </a:solidFill>
                <a:latin typeface="Palatino Linotype"/>
                <a:cs typeface="Palatino Linotype"/>
              </a:rPr>
              <a:t>stânga</a:t>
            </a:r>
            <a:endParaRPr sz="1500">
              <a:latin typeface="Palatino Linotype"/>
              <a:cs typeface="Palatino Linotype"/>
            </a:endParaRPr>
          </a:p>
          <a:p>
            <a:pPr marL="927100" lvl="1" indent="-344170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Times New Roman"/>
              <a:buChar char="□"/>
              <a:tabLst>
                <a:tab pos="926465" algn="l"/>
                <a:tab pos="927100" algn="l"/>
              </a:tabLst>
            </a:pP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când</a:t>
            </a:r>
            <a:r>
              <a:rPr sz="15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5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nod</a:t>
            </a:r>
            <a:r>
              <a:rPr sz="15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5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inserat</a:t>
            </a:r>
            <a:r>
              <a:rPr sz="15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5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stânga</a:t>
            </a:r>
            <a:r>
              <a:rPr sz="15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subarborelui</a:t>
            </a:r>
            <a:r>
              <a:rPr sz="15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stâng</a:t>
            </a:r>
            <a:endParaRPr sz="1500">
              <a:latin typeface="Palatino Linotype"/>
              <a:cs typeface="Palatino Linotype"/>
            </a:endParaRPr>
          </a:p>
          <a:p>
            <a:pPr marL="927100" lvl="1" indent="-344170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Times New Roman"/>
              <a:buChar char="□"/>
              <a:tabLst>
                <a:tab pos="926465" algn="l"/>
                <a:tab pos="927100" algn="l"/>
              </a:tabLst>
            </a:pP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5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realizează</a:t>
            </a:r>
            <a:r>
              <a:rPr sz="15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5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rotație</a:t>
            </a:r>
            <a:r>
              <a:rPr sz="15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5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dreapta</a:t>
            </a:r>
            <a:endParaRPr sz="1500">
              <a:latin typeface="Palatino Linotype"/>
              <a:cs typeface="Palatino Linotype"/>
            </a:endParaRPr>
          </a:p>
          <a:p>
            <a:pPr marL="469900" indent="-407670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AutoNum type="arabicParenR"/>
              <a:tabLst>
                <a:tab pos="469265" algn="l"/>
                <a:tab pos="469900" algn="l"/>
              </a:tabLst>
            </a:pPr>
            <a:r>
              <a:rPr sz="1500" b="1" dirty="0">
                <a:solidFill>
                  <a:srgbClr val="1C1C1B"/>
                </a:solidFill>
                <a:latin typeface="Palatino Linotype"/>
                <a:cs typeface="Palatino Linotype"/>
              </a:rPr>
              <a:t>Rotație</a:t>
            </a:r>
            <a:r>
              <a:rPr sz="1500" b="1" spc="120" dirty="0">
                <a:solidFill>
                  <a:srgbClr val="1C1C1B"/>
                </a:solidFill>
                <a:latin typeface="Palatino Linotype"/>
                <a:cs typeface="Palatino Linotype"/>
              </a:rPr>
              <a:t>  </a:t>
            </a:r>
            <a:r>
              <a:rPr sz="1500" b="1" dirty="0">
                <a:solidFill>
                  <a:srgbClr val="1C1C1B"/>
                </a:solidFill>
                <a:latin typeface="Palatino Linotype"/>
                <a:cs typeface="Palatino Linotype"/>
              </a:rPr>
              <a:t>dreapta-</a:t>
            </a:r>
            <a:r>
              <a:rPr sz="1500" b="1" spc="55" dirty="0">
                <a:solidFill>
                  <a:srgbClr val="1C1C1B"/>
                </a:solidFill>
                <a:latin typeface="Palatino Linotype"/>
                <a:cs typeface="Palatino Linotype"/>
              </a:rPr>
              <a:t>dreapta</a:t>
            </a:r>
            <a:endParaRPr sz="1500">
              <a:latin typeface="Palatino Linotype"/>
              <a:cs typeface="Palatino Linotype"/>
            </a:endParaRPr>
          </a:p>
          <a:p>
            <a:pPr marL="927100" lvl="1" indent="-344170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Times New Roman"/>
              <a:buChar char="□"/>
              <a:tabLst>
                <a:tab pos="926465" algn="l"/>
                <a:tab pos="927100" algn="l"/>
              </a:tabLst>
            </a:pP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când</a:t>
            </a:r>
            <a:r>
              <a:rPr sz="15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un nod este inserat în dreapta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subarborelui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drept</a:t>
            </a:r>
            <a:endParaRPr sz="1500">
              <a:latin typeface="Palatino Linotype"/>
              <a:cs typeface="Palatino Linotype"/>
            </a:endParaRPr>
          </a:p>
          <a:p>
            <a:pPr marL="927100" lvl="1" indent="-344170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Times New Roman"/>
              <a:buChar char="□"/>
              <a:tabLst>
                <a:tab pos="926465" algn="l"/>
                <a:tab pos="927100" algn="l"/>
              </a:tabLst>
            </a:pP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5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realizează</a:t>
            </a:r>
            <a:r>
              <a:rPr sz="15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5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rotație</a:t>
            </a:r>
            <a:r>
              <a:rPr sz="15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5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stânga</a:t>
            </a:r>
            <a:endParaRPr sz="1500">
              <a:latin typeface="Palatino Linotype"/>
              <a:cs typeface="Palatino Linotype"/>
            </a:endParaRPr>
          </a:p>
          <a:p>
            <a:pPr marL="469900" indent="-407670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AutoNum type="arabicParenR"/>
              <a:tabLst>
                <a:tab pos="469265" algn="l"/>
                <a:tab pos="469900" algn="l"/>
              </a:tabLst>
            </a:pPr>
            <a:r>
              <a:rPr sz="1500" b="1" dirty="0">
                <a:solidFill>
                  <a:srgbClr val="1C1C1B"/>
                </a:solidFill>
                <a:latin typeface="Palatino Linotype"/>
                <a:cs typeface="Palatino Linotype"/>
              </a:rPr>
              <a:t>Rotație</a:t>
            </a:r>
            <a:r>
              <a:rPr sz="1500" b="1" spc="135" dirty="0">
                <a:solidFill>
                  <a:srgbClr val="1C1C1B"/>
                </a:solidFill>
                <a:latin typeface="Palatino Linotype"/>
                <a:cs typeface="Palatino Linotype"/>
              </a:rPr>
              <a:t>  </a:t>
            </a:r>
            <a:r>
              <a:rPr sz="1500" b="1" dirty="0">
                <a:solidFill>
                  <a:srgbClr val="1C1C1B"/>
                </a:solidFill>
                <a:latin typeface="Palatino Linotype"/>
                <a:cs typeface="Palatino Linotype"/>
              </a:rPr>
              <a:t>dreapta-</a:t>
            </a:r>
            <a:r>
              <a:rPr sz="1500" b="1" spc="60" dirty="0">
                <a:solidFill>
                  <a:srgbClr val="1C1C1B"/>
                </a:solidFill>
                <a:latin typeface="Palatino Linotype"/>
                <a:cs typeface="Palatino Linotype"/>
              </a:rPr>
              <a:t>stânga</a:t>
            </a:r>
            <a:endParaRPr sz="1500">
              <a:latin typeface="Palatino Linotype"/>
              <a:cs typeface="Palatino Linotype"/>
            </a:endParaRPr>
          </a:p>
          <a:p>
            <a:pPr marL="927100" lvl="1" indent="-344170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Times New Roman"/>
              <a:buChar char="□"/>
              <a:tabLst>
                <a:tab pos="926465" algn="l"/>
                <a:tab pos="927100" algn="l"/>
              </a:tabLst>
            </a:pP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când</a:t>
            </a:r>
            <a:r>
              <a:rPr sz="15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un nod</a:t>
            </a:r>
            <a:r>
              <a:rPr sz="15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este inserat</a:t>
            </a:r>
            <a:r>
              <a:rPr sz="15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la dreapta</a:t>
            </a:r>
            <a:r>
              <a:rPr sz="15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subarborelui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stâng</a:t>
            </a:r>
            <a:endParaRPr sz="1500">
              <a:latin typeface="Palatino Linotype"/>
              <a:cs typeface="Palatino Linotype"/>
            </a:endParaRPr>
          </a:p>
          <a:p>
            <a:pPr marL="927100" lvl="1" indent="-344170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Times New Roman"/>
              <a:buChar char="□"/>
              <a:tabLst>
                <a:tab pos="926465" algn="l"/>
                <a:tab pos="927100" algn="l"/>
              </a:tabLst>
            </a:pP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5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realizează</a:t>
            </a:r>
            <a:r>
              <a:rPr sz="15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două</a:t>
            </a:r>
            <a:r>
              <a:rPr sz="15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rotații</a:t>
            </a:r>
            <a:endParaRPr sz="1500">
              <a:latin typeface="Palatino Linotype"/>
              <a:cs typeface="Palatino Linotype"/>
            </a:endParaRPr>
          </a:p>
          <a:p>
            <a:pPr marL="469900" indent="-407670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AutoNum type="arabicParenR"/>
              <a:tabLst>
                <a:tab pos="469265" algn="l"/>
                <a:tab pos="469900" algn="l"/>
              </a:tabLst>
            </a:pPr>
            <a:r>
              <a:rPr sz="1500" b="1" dirty="0">
                <a:solidFill>
                  <a:srgbClr val="1C1C1B"/>
                </a:solidFill>
                <a:latin typeface="Palatino Linotype"/>
                <a:cs typeface="Palatino Linotype"/>
              </a:rPr>
              <a:t>Rotație</a:t>
            </a:r>
            <a:r>
              <a:rPr sz="1500" b="1" spc="3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b="1" spc="45" dirty="0">
                <a:solidFill>
                  <a:srgbClr val="1C1C1B"/>
                </a:solidFill>
                <a:latin typeface="Palatino Linotype"/>
                <a:cs typeface="Palatino Linotype"/>
              </a:rPr>
              <a:t>stânga-</a:t>
            </a:r>
            <a:r>
              <a:rPr sz="1500" b="1" spc="50" dirty="0">
                <a:solidFill>
                  <a:srgbClr val="1C1C1B"/>
                </a:solidFill>
                <a:latin typeface="Palatino Linotype"/>
                <a:cs typeface="Palatino Linotype"/>
              </a:rPr>
              <a:t>dreapta</a:t>
            </a:r>
            <a:endParaRPr sz="1500">
              <a:latin typeface="Palatino Linotype"/>
              <a:cs typeface="Palatino Linotype"/>
            </a:endParaRPr>
          </a:p>
          <a:p>
            <a:pPr marL="927100" lvl="1" indent="-344170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Times New Roman"/>
              <a:buChar char="□"/>
              <a:tabLst>
                <a:tab pos="926465" algn="l"/>
                <a:tab pos="927100" algn="l"/>
              </a:tabLst>
            </a:pP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când</a:t>
            </a:r>
            <a:r>
              <a:rPr sz="15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5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nod</a:t>
            </a:r>
            <a:r>
              <a:rPr sz="15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5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inserat</a:t>
            </a:r>
            <a:r>
              <a:rPr sz="15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5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stânga</a:t>
            </a:r>
            <a:r>
              <a:rPr sz="15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subarborelui</a:t>
            </a:r>
            <a:r>
              <a:rPr sz="15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drept</a:t>
            </a:r>
            <a:endParaRPr sz="1500">
              <a:latin typeface="Palatino Linotype"/>
              <a:cs typeface="Palatino Linotype"/>
            </a:endParaRPr>
          </a:p>
          <a:p>
            <a:pPr marL="927100" lvl="1" indent="-344170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Times New Roman"/>
              <a:buChar char="□"/>
              <a:tabLst>
                <a:tab pos="926465" algn="l"/>
                <a:tab pos="927100" algn="l"/>
              </a:tabLst>
            </a:pP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5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realizează</a:t>
            </a:r>
            <a:r>
              <a:rPr sz="15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două</a:t>
            </a:r>
            <a:r>
              <a:rPr sz="15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rotații</a:t>
            </a:r>
            <a:endParaRPr sz="15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5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500" spc="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multe</a:t>
            </a:r>
            <a:r>
              <a:rPr sz="1500" spc="1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informații:</a:t>
            </a:r>
            <a:r>
              <a:rPr sz="1500" spc="1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u="heavy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2"/>
              </a:rPr>
              <a:t>https://www.guru99.com/avl-tree.html</a:t>
            </a:r>
            <a:endParaRPr sz="15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9" dirty="0"/>
              <a:t>AVL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400" y="816721"/>
            <a:ext cx="2489835" cy="106362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700" spc="-185" dirty="0">
                <a:solidFill>
                  <a:srgbClr val="1C1C1B"/>
                </a:solidFill>
                <a:latin typeface="Palatino Linotype"/>
                <a:cs typeface="Palatino Linotype"/>
              </a:rPr>
              <a:t>AVL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(veți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avea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examen)</a:t>
            </a:r>
            <a:endParaRPr sz="1700">
              <a:latin typeface="Palatino Linotype"/>
              <a:cs typeface="Palatino Linotype"/>
            </a:endParaRPr>
          </a:p>
          <a:p>
            <a:pPr marL="469900" indent="-359410">
              <a:lnSpc>
                <a:spcPct val="100000"/>
              </a:lnSpc>
              <a:spcBef>
                <a:spcPts val="885"/>
              </a:spcBef>
              <a:buClr>
                <a:srgbClr val="C0B5BB"/>
              </a:buClr>
              <a:buFont typeface="Arial"/>
              <a:buChar char="○"/>
              <a:tabLst>
                <a:tab pos="469265" algn="l"/>
                <a:tab pos="469900" algn="l"/>
              </a:tabLst>
            </a:pPr>
            <a:r>
              <a:rPr sz="17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2"/>
              </a:rPr>
              <a:t>Video</a:t>
            </a:r>
            <a:r>
              <a:rPr sz="1700" spc="-1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(MIT).</a:t>
            </a:r>
            <a:endParaRPr sz="1700">
              <a:latin typeface="Palatino Linotype"/>
              <a:cs typeface="Palatino Linotype"/>
            </a:endParaRPr>
          </a:p>
          <a:p>
            <a:pPr marL="469900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469265" algn="l"/>
                <a:tab pos="469900" algn="l"/>
              </a:tabLst>
            </a:pPr>
            <a:r>
              <a:rPr sz="17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3"/>
              </a:rPr>
              <a:t>Lecture</a:t>
            </a:r>
            <a:r>
              <a:rPr sz="1700" u="heavy" spc="-25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3"/>
              </a:rPr>
              <a:t> </a:t>
            </a:r>
            <a:r>
              <a:rPr sz="1700" u="heavy" spc="-2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3"/>
              </a:rPr>
              <a:t>Notes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MD" spc="315" dirty="0"/>
              <a:t>Căutare binară</a:t>
            </a:r>
            <a:endParaRPr spc="31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94400" y="816721"/>
            <a:ext cx="8392400" cy="1777666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/>
              <a:t>sol</a:t>
            </a:r>
            <a:r>
              <a:rPr spc="-10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spc="-25" dirty="0"/>
              <a:t>0;</a:t>
            </a:r>
            <a:r>
              <a:rPr lang="ro-MD" spc="-25" dirty="0"/>
              <a:t> // Inițializăm soluția cu 0, care reprezintă indexul unde valoarea este mai mică sau egală cu x.</a:t>
            </a:r>
            <a:endParaRPr spc="-25" dirty="0"/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/>
              <a:t>for</a:t>
            </a:r>
            <a:r>
              <a:rPr spc="-25" dirty="0"/>
              <a:t> </a:t>
            </a:r>
            <a:r>
              <a:rPr dirty="0"/>
              <a:t>(t</a:t>
            </a:r>
            <a:r>
              <a:rPr spc="-10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dirty="0"/>
              <a:t>1</a:t>
            </a:r>
            <a:r>
              <a:rPr spc="-10" dirty="0"/>
              <a:t> </a:t>
            </a:r>
            <a:r>
              <a:rPr dirty="0"/>
              <a:t>&lt;&lt;</a:t>
            </a:r>
            <a:r>
              <a:rPr spc="-10" dirty="0"/>
              <a:t> </a:t>
            </a:r>
            <a:r>
              <a:rPr dirty="0"/>
              <a:t>30;</a:t>
            </a:r>
            <a:r>
              <a:rPr spc="-15" dirty="0"/>
              <a:t> </a:t>
            </a:r>
            <a:r>
              <a:rPr dirty="0"/>
              <a:t>t</a:t>
            </a:r>
            <a:r>
              <a:rPr spc="-10" dirty="0"/>
              <a:t> </a:t>
            </a:r>
            <a:r>
              <a:rPr dirty="0"/>
              <a:t>&gt;</a:t>
            </a:r>
            <a:r>
              <a:rPr spc="-10" dirty="0"/>
              <a:t> </a:t>
            </a:r>
            <a:r>
              <a:rPr dirty="0"/>
              <a:t>0;</a:t>
            </a:r>
            <a:r>
              <a:rPr spc="-10" dirty="0"/>
              <a:t> </a:t>
            </a:r>
            <a:r>
              <a:rPr dirty="0"/>
              <a:t>t&gt;&gt;=1)</a:t>
            </a:r>
            <a:r>
              <a:rPr spc="-10" dirty="0"/>
              <a:t> </a:t>
            </a:r>
            <a:r>
              <a:rPr spc="-50" dirty="0"/>
              <a:t>{</a:t>
            </a:r>
          </a:p>
          <a:p>
            <a:pPr marL="927100" marR="5080" indent="-457200">
              <a:lnSpc>
                <a:spcPct val="143400"/>
              </a:lnSpc>
            </a:pPr>
            <a:r>
              <a:rPr dirty="0"/>
              <a:t>if</a:t>
            </a:r>
            <a:r>
              <a:rPr spc="-25" dirty="0"/>
              <a:t> </a:t>
            </a:r>
            <a:r>
              <a:rPr dirty="0"/>
              <a:t>(sol</a:t>
            </a:r>
            <a:r>
              <a:rPr spc="-15" dirty="0"/>
              <a:t> </a:t>
            </a:r>
            <a:r>
              <a:rPr dirty="0"/>
              <a:t>+</a:t>
            </a:r>
            <a:r>
              <a:rPr spc="-10" dirty="0"/>
              <a:t> </a:t>
            </a:r>
            <a:r>
              <a:rPr dirty="0"/>
              <a:t>t</a:t>
            </a:r>
            <a:r>
              <a:rPr spc="-15" dirty="0"/>
              <a:t> </a:t>
            </a:r>
            <a:r>
              <a:rPr dirty="0"/>
              <a:t>&lt;</a:t>
            </a:r>
            <a:r>
              <a:rPr spc="-15" dirty="0"/>
              <a:t> </a:t>
            </a:r>
            <a:r>
              <a:rPr dirty="0"/>
              <a:t>v.size()</a:t>
            </a:r>
            <a:r>
              <a:rPr spc="-10" dirty="0"/>
              <a:t> </a:t>
            </a:r>
            <a:r>
              <a:rPr dirty="0"/>
              <a:t>&amp;&amp;</a:t>
            </a:r>
            <a:r>
              <a:rPr spc="-15" dirty="0"/>
              <a:t> </a:t>
            </a:r>
            <a:r>
              <a:rPr dirty="0"/>
              <a:t>v[sol</a:t>
            </a:r>
            <a:r>
              <a:rPr spc="-15" dirty="0"/>
              <a:t> </a:t>
            </a:r>
            <a:r>
              <a:rPr dirty="0"/>
              <a:t>+</a:t>
            </a:r>
            <a:r>
              <a:rPr spc="-10" dirty="0"/>
              <a:t> </a:t>
            </a:r>
            <a:r>
              <a:rPr dirty="0"/>
              <a:t>t]</a:t>
            </a:r>
            <a:r>
              <a:rPr spc="-15" dirty="0"/>
              <a:t> </a:t>
            </a:r>
            <a:r>
              <a:rPr dirty="0"/>
              <a:t>&lt;=</a:t>
            </a:r>
            <a:r>
              <a:rPr spc="-10" dirty="0"/>
              <a:t> </a:t>
            </a:r>
            <a:r>
              <a:rPr spc="-25" dirty="0"/>
              <a:t>x) </a:t>
            </a:r>
            <a:r>
              <a:rPr dirty="0"/>
              <a:t>sol</a:t>
            </a:r>
            <a:r>
              <a:rPr spc="-15" dirty="0"/>
              <a:t> </a:t>
            </a:r>
            <a:r>
              <a:rPr dirty="0"/>
              <a:t>+=</a:t>
            </a:r>
            <a:r>
              <a:rPr spc="-10" dirty="0"/>
              <a:t> </a:t>
            </a:r>
            <a:r>
              <a:rPr spc="-25" dirty="0"/>
              <a:t>t;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/>
              <a:t>}</a:t>
            </a: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MD" spc="315" dirty="0"/>
              <a:t>Căutare binară</a:t>
            </a:r>
            <a:endParaRPr spc="31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/>
              <a:t>sol</a:t>
            </a:r>
            <a:r>
              <a:rPr spc="-10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spc="-25" dirty="0"/>
              <a:t>0;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/>
              <a:t>for</a:t>
            </a:r>
            <a:r>
              <a:rPr spc="-25" dirty="0"/>
              <a:t> </a:t>
            </a:r>
            <a:r>
              <a:rPr dirty="0"/>
              <a:t>(t</a:t>
            </a:r>
            <a:r>
              <a:rPr spc="-10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dirty="0"/>
              <a:t>1</a:t>
            </a:r>
            <a:r>
              <a:rPr spc="-10" dirty="0"/>
              <a:t> </a:t>
            </a:r>
            <a:r>
              <a:rPr dirty="0"/>
              <a:t>&lt;&lt;</a:t>
            </a:r>
            <a:r>
              <a:rPr spc="-10" dirty="0"/>
              <a:t> </a:t>
            </a:r>
            <a:r>
              <a:rPr dirty="0"/>
              <a:t>30;</a:t>
            </a:r>
            <a:r>
              <a:rPr spc="-15" dirty="0"/>
              <a:t> </a:t>
            </a:r>
            <a:r>
              <a:rPr dirty="0"/>
              <a:t>t</a:t>
            </a:r>
            <a:r>
              <a:rPr spc="-10" dirty="0"/>
              <a:t> </a:t>
            </a:r>
            <a:r>
              <a:rPr dirty="0"/>
              <a:t>&gt;</a:t>
            </a:r>
            <a:r>
              <a:rPr spc="-10" dirty="0"/>
              <a:t> </a:t>
            </a:r>
            <a:r>
              <a:rPr dirty="0"/>
              <a:t>0;</a:t>
            </a:r>
            <a:r>
              <a:rPr spc="-10" dirty="0"/>
              <a:t> </a:t>
            </a:r>
            <a:r>
              <a:rPr dirty="0"/>
              <a:t>t&gt;&gt;=1)</a:t>
            </a:r>
            <a:r>
              <a:rPr spc="-10" dirty="0"/>
              <a:t> </a:t>
            </a:r>
            <a:r>
              <a:rPr spc="-50" dirty="0"/>
              <a:t>{</a:t>
            </a:r>
          </a:p>
          <a:p>
            <a:pPr marL="927100" marR="5080" indent="-457200">
              <a:lnSpc>
                <a:spcPct val="143400"/>
              </a:lnSpc>
            </a:pPr>
            <a:r>
              <a:rPr dirty="0"/>
              <a:t>if</a:t>
            </a:r>
            <a:r>
              <a:rPr spc="-25" dirty="0"/>
              <a:t> </a:t>
            </a:r>
            <a:r>
              <a:rPr dirty="0"/>
              <a:t>(sol</a:t>
            </a:r>
            <a:r>
              <a:rPr spc="-15" dirty="0"/>
              <a:t> </a:t>
            </a:r>
            <a:r>
              <a:rPr dirty="0"/>
              <a:t>+</a:t>
            </a:r>
            <a:r>
              <a:rPr spc="-10" dirty="0"/>
              <a:t> </a:t>
            </a:r>
            <a:r>
              <a:rPr dirty="0"/>
              <a:t>t</a:t>
            </a:r>
            <a:r>
              <a:rPr spc="-15" dirty="0"/>
              <a:t> </a:t>
            </a:r>
            <a:r>
              <a:rPr dirty="0"/>
              <a:t>&lt;</a:t>
            </a:r>
            <a:r>
              <a:rPr spc="-15" dirty="0"/>
              <a:t> </a:t>
            </a:r>
            <a:r>
              <a:rPr dirty="0"/>
              <a:t>v.size()</a:t>
            </a:r>
            <a:r>
              <a:rPr spc="-10" dirty="0"/>
              <a:t> </a:t>
            </a:r>
            <a:r>
              <a:rPr dirty="0"/>
              <a:t>&amp;&amp;</a:t>
            </a:r>
            <a:r>
              <a:rPr spc="-15" dirty="0"/>
              <a:t> </a:t>
            </a:r>
            <a:r>
              <a:rPr dirty="0"/>
              <a:t>v[sol</a:t>
            </a:r>
            <a:r>
              <a:rPr spc="-15" dirty="0"/>
              <a:t> </a:t>
            </a:r>
            <a:r>
              <a:rPr dirty="0"/>
              <a:t>+</a:t>
            </a:r>
            <a:r>
              <a:rPr spc="-10" dirty="0"/>
              <a:t> </a:t>
            </a:r>
            <a:r>
              <a:rPr dirty="0"/>
              <a:t>t]</a:t>
            </a:r>
            <a:r>
              <a:rPr spc="-15" dirty="0"/>
              <a:t> </a:t>
            </a:r>
            <a:r>
              <a:rPr dirty="0"/>
              <a:t>&lt;=</a:t>
            </a:r>
            <a:r>
              <a:rPr spc="-10" dirty="0"/>
              <a:t> </a:t>
            </a:r>
            <a:r>
              <a:rPr spc="-25" dirty="0"/>
              <a:t>x) </a:t>
            </a:r>
            <a:r>
              <a:rPr dirty="0"/>
              <a:t>sol</a:t>
            </a:r>
            <a:r>
              <a:rPr spc="-15" dirty="0"/>
              <a:t> </a:t>
            </a:r>
            <a:r>
              <a:rPr dirty="0"/>
              <a:t>+=</a:t>
            </a:r>
            <a:r>
              <a:rPr spc="-10" dirty="0"/>
              <a:t> </a:t>
            </a:r>
            <a:r>
              <a:rPr spc="-25" dirty="0"/>
              <a:t>t;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400" y="3529441"/>
            <a:ext cx="5353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x=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32</a:t>
            </a:r>
            <a:endParaRPr sz="1700">
              <a:latin typeface="Palatino Linotype"/>
              <a:cs typeface="Palatino Linotyp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47637" y="3960162"/>
          <a:ext cx="7233915" cy="783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49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62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68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82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84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93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97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MD" spc="315" dirty="0"/>
              <a:t>Căutare binară</a:t>
            </a:r>
            <a:endParaRPr spc="31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/>
              <a:t>sol</a:t>
            </a:r>
            <a:r>
              <a:rPr spc="-10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dirty="0"/>
              <a:t>0;</a:t>
            </a:r>
            <a:r>
              <a:rPr spc="-5" dirty="0"/>
              <a:t> </a:t>
            </a:r>
            <a:r>
              <a:rPr dirty="0"/>
              <a:t>x</a:t>
            </a:r>
            <a:r>
              <a:rPr spc="-10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spc="-25" dirty="0"/>
              <a:t>32;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/>
              <a:t>for</a:t>
            </a:r>
            <a:r>
              <a:rPr spc="-25" dirty="0"/>
              <a:t> </a:t>
            </a:r>
            <a:r>
              <a:rPr dirty="0"/>
              <a:t>(t</a:t>
            </a:r>
            <a:r>
              <a:rPr spc="-10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dirty="0"/>
              <a:t>1</a:t>
            </a:r>
            <a:r>
              <a:rPr spc="-10" dirty="0"/>
              <a:t> </a:t>
            </a:r>
            <a:r>
              <a:rPr dirty="0"/>
              <a:t>&lt;&lt;</a:t>
            </a:r>
            <a:r>
              <a:rPr spc="-10" dirty="0"/>
              <a:t> </a:t>
            </a:r>
            <a:r>
              <a:rPr dirty="0"/>
              <a:t>30;</a:t>
            </a:r>
            <a:r>
              <a:rPr spc="-15" dirty="0"/>
              <a:t> </a:t>
            </a:r>
            <a:r>
              <a:rPr dirty="0"/>
              <a:t>t</a:t>
            </a:r>
            <a:r>
              <a:rPr spc="-10" dirty="0"/>
              <a:t> </a:t>
            </a:r>
            <a:r>
              <a:rPr dirty="0"/>
              <a:t>&gt;</a:t>
            </a:r>
            <a:r>
              <a:rPr spc="-10" dirty="0"/>
              <a:t> </a:t>
            </a:r>
            <a:r>
              <a:rPr dirty="0"/>
              <a:t>0;</a:t>
            </a:r>
            <a:r>
              <a:rPr spc="-10" dirty="0"/>
              <a:t> </a:t>
            </a:r>
            <a:r>
              <a:rPr dirty="0"/>
              <a:t>t&gt;&gt;=1)</a:t>
            </a:r>
            <a:r>
              <a:rPr spc="-10" dirty="0"/>
              <a:t> </a:t>
            </a:r>
            <a:r>
              <a:rPr spc="-50" dirty="0"/>
              <a:t>{</a:t>
            </a:r>
          </a:p>
          <a:p>
            <a:pPr marL="927100" marR="5080" indent="-457200">
              <a:lnSpc>
                <a:spcPct val="143400"/>
              </a:lnSpc>
            </a:pPr>
            <a:r>
              <a:rPr dirty="0"/>
              <a:t>if</a:t>
            </a:r>
            <a:r>
              <a:rPr spc="-25" dirty="0"/>
              <a:t> </a:t>
            </a:r>
            <a:r>
              <a:rPr dirty="0"/>
              <a:t>(sol</a:t>
            </a:r>
            <a:r>
              <a:rPr spc="-15" dirty="0"/>
              <a:t> </a:t>
            </a:r>
            <a:r>
              <a:rPr dirty="0"/>
              <a:t>+</a:t>
            </a:r>
            <a:r>
              <a:rPr spc="-10" dirty="0"/>
              <a:t> </a:t>
            </a:r>
            <a:r>
              <a:rPr dirty="0"/>
              <a:t>t</a:t>
            </a:r>
            <a:r>
              <a:rPr spc="-15" dirty="0"/>
              <a:t> </a:t>
            </a:r>
            <a:r>
              <a:rPr dirty="0"/>
              <a:t>&lt;</a:t>
            </a:r>
            <a:r>
              <a:rPr spc="-15" dirty="0"/>
              <a:t> </a:t>
            </a:r>
            <a:r>
              <a:rPr dirty="0"/>
              <a:t>v.size()</a:t>
            </a:r>
            <a:r>
              <a:rPr spc="-10" dirty="0"/>
              <a:t> </a:t>
            </a:r>
            <a:r>
              <a:rPr dirty="0"/>
              <a:t>&amp;&amp;</a:t>
            </a:r>
            <a:r>
              <a:rPr spc="-15" dirty="0"/>
              <a:t> </a:t>
            </a:r>
            <a:r>
              <a:rPr dirty="0"/>
              <a:t>v[sol</a:t>
            </a:r>
            <a:r>
              <a:rPr spc="-15" dirty="0"/>
              <a:t> </a:t>
            </a:r>
            <a:r>
              <a:rPr dirty="0"/>
              <a:t>+</a:t>
            </a:r>
            <a:r>
              <a:rPr spc="-10" dirty="0"/>
              <a:t> </a:t>
            </a:r>
            <a:r>
              <a:rPr dirty="0"/>
              <a:t>t]</a:t>
            </a:r>
            <a:r>
              <a:rPr spc="-15" dirty="0"/>
              <a:t> </a:t>
            </a:r>
            <a:r>
              <a:rPr dirty="0"/>
              <a:t>&lt;=</a:t>
            </a:r>
            <a:r>
              <a:rPr spc="-10" dirty="0"/>
              <a:t> </a:t>
            </a:r>
            <a:r>
              <a:rPr spc="-25" dirty="0"/>
              <a:t>x) </a:t>
            </a:r>
            <a:r>
              <a:rPr dirty="0"/>
              <a:t>sol</a:t>
            </a:r>
            <a:r>
              <a:rPr spc="-15" dirty="0"/>
              <a:t> </a:t>
            </a:r>
            <a:r>
              <a:rPr dirty="0"/>
              <a:t>+=</a:t>
            </a:r>
            <a:r>
              <a:rPr spc="-10" dirty="0"/>
              <a:t> </a:t>
            </a:r>
            <a:r>
              <a:rPr spc="-25" dirty="0"/>
              <a:t>t;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/>
              <a:t>}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7637" y="3960162"/>
          <a:ext cx="7233915" cy="783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49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62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68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82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84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93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97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0" dirty="0"/>
              <a:t>Căutare</a:t>
            </a:r>
            <a:r>
              <a:rPr spc="185" dirty="0"/>
              <a:t> </a:t>
            </a:r>
            <a:r>
              <a:rPr spc="315" dirty="0"/>
              <a:t>binară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/>
              <a:t>sol</a:t>
            </a:r>
            <a:r>
              <a:rPr spc="-10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dirty="0"/>
              <a:t>0;</a:t>
            </a:r>
            <a:r>
              <a:rPr spc="-5" dirty="0"/>
              <a:t> </a:t>
            </a:r>
            <a:r>
              <a:rPr dirty="0"/>
              <a:t>x</a:t>
            </a:r>
            <a:r>
              <a:rPr spc="-10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spc="-25" dirty="0"/>
              <a:t>32;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/>
              <a:t>for</a:t>
            </a:r>
            <a:r>
              <a:rPr spc="-25" dirty="0"/>
              <a:t> </a:t>
            </a:r>
            <a:r>
              <a:rPr dirty="0"/>
              <a:t>(t</a:t>
            </a:r>
            <a:r>
              <a:rPr spc="-10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dirty="0"/>
              <a:t>1</a:t>
            </a:r>
            <a:r>
              <a:rPr spc="-10" dirty="0"/>
              <a:t> </a:t>
            </a:r>
            <a:r>
              <a:rPr dirty="0"/>
              <a:t>&lt;&lt;</a:t>
            </a:r>
            <a:r>
              <a:rPr spc="-10" dirty="0"/>
              <a:t> </a:t>
            </a:r>
            <a:r>
              <a:rPr dirty="0"/>
              <a:t>30;</a:t>
            </a:r>
            <a:r>
              <a:rPr spc="-15" dirty="0"/>
              <a:t> </a:t>
            </a:r>
            <a:r>
              <a:rPr dirty="0"/>
              <a:t>t</a:t>
            </a:r>
            <a:r>
              <a:rPr spc="-10" dirty="0"/>
              <a:t> </a:t>
            </a:r>
            <a:r>
              <a:rPr dirty="0"/>
              <a:t>&gt;</a:t>
            </a:r>
            <a:r>
              <a:rPr spc="-10" dirty="0"/>
              <a:t> </a:t>
            </a:r>
            <a:r>
              <a:rPr dirty="0"/>
              <a:t>0;</a:t>
            </a:r>
            <a:r>
              <a:rPr spc="-10" dirty="0"/>
              <a:t> </a:t>
            </a:r>
            <a:r>
              <a:rPr dirty="0"/>
              <a:t>t&gt;&gt;=1)</a:t>
            </a:r>
            <a:r>
              <a:rPr spc="-10" dirty="0"/>
              <a:t> </a:t>
            </a:r>
            <a:r>
              <a:rPr spc="-50" dirty="0"/>
              <a:t>{</a:t>
            </a:r>
          </a:p>
          <a:p>
            <a:pPr marL="927100" marR="5080" indent="-457200">
              <a:lnSpc>
                <a:spcPct val="143400"/>
              </a:lnSpc>
            </a:pPr>
            <a:r>
              <a:rPr dirty="0"/>
              <a:t>if</a:t>
            </a:r>
            <a:r>
              <a:rPr spc="-25" dirty="0"/>
              <a:t> </a:t>
            </a:r>
            <a:r>
              <a:rPr dirty="0"/>
              <a:t>(sol</a:t>
            </a:r>
            <a:r>
              <a:rPr spc="-15" dirty="0"/>
              <a:t> </a:t>
            </a:r>
            <a:r>
              <a:rPr dirty="0"/>
              <a:t>+</a:t>
            </a:r>
            <a:r>
              <a:rPr spc="-10" dirty="0"/>
              <a:t> </a:t>
            </a:r>
            <a:r>
              <a:rPr dirty="0"/>
              <a:t>t</a:t>
            </a:r>
            <a:r>
              <a:rPr spc="-15" dirty="0"/>
              <a:t> </a:t>
            </a:r>
            <a:r>
              <a:rPr dirty="0"/>
              <a:t>&lt;</a:t>
            </a:r>
            <a:r>
              <a:rPr spc="-15" dirty="0"/>
              <a:t> </a:t>
            </a:r>
            <a:r>
              <a:rPr dirty="0"/>
              <a:t>v.size()</a:t>
            </a:r>
            <a:r>
              <a:rPr spc="-10" dirty="0"/>
              <a:t> </a:t>
            </a:r>
            <a:r>
              <a:rPr dirty="0"/>
              <a:t>&amp;&amp;</a:t>
            </a:r>
            <a:r>
              <a:rPr spc="-15" dirty="0"/>
              <a:t> </a:t>
            </a:r>
            <a:r>
              <a:rPr dirty="0"/>
              <a:t>v[sol</a:t>
            </a:r>
            <a:r>
              <a:rPr spc="-15" dirty="0"/>
              <a:t> </a:t>
            </a:r>
            <a:r>
              <a:rPr dirty="0"/>
              <a:t>+</a:t>
            </a:r>
            <a:r>
              <a:rPr spc="-10" dirty="0"/>
              <a:t> </a:t>
            </a:r>
            <a:r>
              <a:rPr dirty="0"/>
              <a:t>t]</a:t>
            </a:r>
            <a:r>
              <a:rPr spc="-15" dirty="0"/>
              <a:t> </a:t>
            </a:r>
            <a:r>
              <a:rPr dirty="0"/>
              <a:t>&lt;=</a:t>
            </a:r>
            <a:r>
              <a:rPr spc="-10" dirty="0"/>
              <a:t> </a:t>
            </a:r>
            <a:r>
              <a:rPr spc="-25" dirty="0"/>
              <a:t>x) </a:t>
            </a:r>
            <a:r>
              <a:rPr dirty="0"/>
              <a:t>sol</a:t>
            </a:r>
            <a:r>
              <a:rPr spc="-15" dirty="0"/>
              <a:t> </a:t>
            </a:r>
            <a:r>
              <a:rPr dirty="0"/>
              <a:t>+=</a:t>
            </a:r>
            <a:r>
              <a:rPr spc="-10" dirty="0"/>
              <a:t> </a:t>
            </a:r>
            <a:r>
              <a:rPr spc="-25" dirty="0"/>
              <a:t>t;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</a:pPr>
            <a:endParaRPr sz="2200"/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pc="-10" dirty="0">
                <a:latin typeface="Palatino Linotype"/>
                <a:cs typeface="Palatino Linotype"/>
              </a:rPr>
              <a:t>Complexitate?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7637" y="3960162"/>
          <a:ext cx="7233915" cy="783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49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62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68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82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84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93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97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0" dirty="0"/>
              <a:t>Căutare</a:t>
            </a:r>
            <a:r>
              <a:rPr spc="185" dirty="0"/>
              <a:t> </a:t>
            </a:r>
            <a:r>
              <a:rPr spc="315" dirty="0"/>
              <a:t>binară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/>
              <a:t>sol</a:t>
            </a:r>
            <a:r>
              <a:rPr spc="-10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dirty="0"/>
              <a:t>0;</a:t>
            </a:r>
            <a:r>
              <a:rPr spc="-5" dirty="0"/>
              <a:t> </a:t>
            </a:r>
            <a:r>
              <a:rPr dirty="0"/>
              <a:t>x</a:t>
            </a:r>
            <a:r>
              <a:rPr spc="-10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spc="-25" dirty="0"/>
              <a:t>32;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/>
              <a:t>for</a:t>
            </a:r>
            <a:r>
              <a:rPr spc="-25" dirty="0"/>
              <a:t> </a:t>
            </a:r>
            <a:r>
              <a:rPr dirty="0"/>
              <a:t>(t</a:t>
            </a:r>
            <a:r>
              <a:rPr spc="-10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dirty="0"/>
              <a:t>1</a:t>
            </a:r>
            <a:r>
              <a:rPr spc="-10" dirty="0"/>
              <a:t> </a:t>
            </a:r>
            <a:r>
              <a:rPr dirty="0"/>
              <a:t>&lt;&lt;</a:t>
            </a:r>
            <a:r>
              <a:rPr spc="-10" dirty="0"/>
              <a:t> </a:t>
            </a:r>
            <a:r>
              <a:rPr dirty="0"/>
              <a:t>30;</a:t>
            </a:r>
            <a:r>
              <a:rPr spc="-15" dirty="0"/>
              <a:t> </a:t>
            </a:r>
            <a:r>
              <a:rPr dirty="0"/>
              <a:t>t</a:t>
            </a:r>
            <a:r>
              <a:rPr spc="-10" dirty="0"/>
              <a:t> </a:t>
            </a:r>
            <a:r>
              <a:rPr dirty="0"/>
              <a:t>&gt;</a:t>
            </a:r>
            <a:r>
              <a:rPr spc="-10" dirty="0"/>
              <a:t> </a:t>
            </a:r>
            <a:r>
              <a:rPr dirty="0"/>
              <a:t>0;</a:t>
            </a:r>
            <a:r>
              <a:rPr spc="-10" dirty="0"/>
              <a:t> </a:t>
            </a:r>
            <a:r>
              <a:rPr dirty="0"/>
              <a:t>t&gt;&gt;=1)</a:t>
            </a:r>
            <a:r>
              <a:rPr spc="-10" dirty="0"/>
              <a:t> </a:t>
            </a:r>
            <a:r>
              <a:rPr spc="-50" dirty="0"/>
              <a:t>{</a:t>
            </a:r>
          </a:p>
          <a:p>
            <a:pPr marL="927100" marR="5080" indent="-457200">
              <a:lnSpc>
                <a:spcPct val="143400"/>
              </a:lnSpc>
            </a:pPr>
            <a:r>
              <a:rPr dirty="0"/>
              <a:t>if</a:t>
            </a:r>
            <a:r>
              <a:rPr spc="-25" dirty="0"/>
              <a:t> </a:t>
            </a:r>
            <a:r>
              <a:rPr dirty="0"/>
              <a:t>(sol</a:t>
            </a:r>
            <a:r>
              <a:rPr spc="-15" dirty="0"/>
              <a:t> </a:t>
            </a:r>
            <a:r>
              <a:rPr dirty="0"/>
              <a:t>+</a:t>
            </a:r>
            <a:r>
              <a:rPr spc="-10" dirty="0"/>
              <a:t> </a:t>
            </a:r>
            <a:r>
              <a:rPr dirty="0"/>
              <a:t>t</a:t>
            </a:r>
            <a:r>
              <a:rPr spc="-15" dirty="0"/>
              <a:t> </a:t>
            </a:r>
            <a:r>
              <a:rPr dirty="0"/>
              <a:t>&lt;</a:t>
            </a:r>
            <a:r>
              <a:rPr spc="-15" dirty="0"/>
              <a:t> </a:t>
            </a:r>
            <a:r>
              <a:rPr dirty="0"/>
              <a:t>v.size()</a:t>
            </a:r>
            <a:r>
              <a:rPr spc="-10" dirty="0"/>
              <a:t> </a:t>
            </a:r>
            <a:r>
              <a:rPr dirty="0"/>
              <a:t>&amp;&amp;</a:t>
            </a:r>
            <a:r>
              <a:rPr spc="-15" dirty="0"/>
              <a:t> </a:t>
            </a:r>
            <a:r>
              <a:rPr dirty="0"/>
              <a:t>v[sol</a:t>
            </a:r>
            <a:r>
              <a:rPr spc="-15" dirty="0"/>
              <a:t> </a:t>
            </a:r>
            <a:r>
              <a:rPr dirty="0"/>
              <a:t>+</a:t>
            </a:r>
            <a:r>
              <a:rPr spc="-10" dirty="0"/>
              <a:t> </a:t>
            </a:r>
            <a:r>
              <a:rPr dirty="0"/>
              <a:t>t]</a:t>
            </a:r>
            <a:r>
              <a:rPr spc="-15" dirty="0"/>
              <a:t> </a:t>
            </a:r>
            <a:r>
              <a:rPr dirty="0"/>
              <a:t>&lt;=</a:t>
            </a:r>
            <a:r>
              <a:rPr spc="-10" dirty="0"/>
              <a:t> </a:t>
            </a:r>
            <a:r>
              <a:rPr spc="-25" dirty="0"/>
              <a:t>x) </a:t>
            </a:r>
            <a:r>
              <a:rPr dirty="0"/>
              <a:t>sol</a:t>
            </a:r>
            <a:r>
              <a:rPr spc="-15" dirty="0"/>
              <a:t> </a:t>
            </a:r>
            <a:r>
              <a:rPr dirty="0"/>
              <a:t>+=</a:t>
            </a:r>
            <a:r>
              <a:rPr spc="-10" dirty="0"/>
              <a:t> </a:t>
            </a:r>
            <a:r>
              <a:rPr spc="-25" dirty="0"/>
              <a:t>t;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</a:pPr>
            <a:endParaRPr sz="2200"/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dirty="0">
                <a:latin typeface="Palatino Linotype"/>
                <a:cs typeface="Palatino Linotype"/>
              </a:rPr>
              <a:t>Complexitate</a:t>
            </a:r>
            <a:r>
              <a:rPr spc="-40" dirty="0">
                <a:latin typeface="Palatino Linotype"/>
                <a:cs typeface="Palatino Linotype"/>
              </a:rPr>
              <a:t> </a:t>
            </a:r>
            <a:r>
              <a:rPr b="1" dirty="0">
                <a:latin typeface="Palatino Linotype"/>
                <a:cs typeface="Palatino Linotype"/>
              </a:rPr>
              <a:t>O(log</a:t>
            </a:r>
            <a:r>
              <a:rPr b="1" spc="10" dirty="0">
                <a:latin typeface="Palatino Linotype"/>
                <a:cs typeface="Palatino Linotype"/>
              </a:rPr>
              <a:t> </a:t>
            </a:r>
            <a:r>
              <a:rPr b="1" spc="55" dirty="0">
                <a:latin typeface="Palatino Linotype"/>
                <a:cs typeface="Palatino Linotype"/>
              </a:rPr>
              <a:t>n)</a:t>
            </a:r>
            <a:r>
              <a:rPr b="1" spc="-95" dirty="0">
                <a:latin typeface="Palatino Linotype"/>
                <a:cs typeface="Palatino Linotype"/>
              </a:rPr>
              <a:t> </a:t>
            </a:r>
            <a:r>
              <a:rPr spc="150" dirty="0">
                <a:latin typeface="Palatino Linotype"/>
                <a:cs typeface="Palatino Linotype"/>
              </a:rPr>
              <a:t>-</a:t>
            </a:r>
            <a:r>
              <a:rPr spc="-95" dirty="0">
                <a:latin typeface="Palatino Linotype"/>
                <a:cs typeface="Palatino Linotype"/>
              </a:rPr>
              <a:t> </a:t>
            </a:r>
            <a:r>
              <a:rPr spc="-10" dirty="0">
                <a:latin typeface="Palatino Linotype"/>
                <a:cs typeface="Palatino Linotype"/>
              </a:rPr>
              <a:t>recomand</a:t>
            </a:r>
            <a:r>
              <a:rPr spc="-30" dirty="0">
                <a:latin typeface="Palatino Linotype"/>
                <a:cs typeface="Palatino Linotype"/>
              </a:rPr>
              <a:t> </a:t>
            </a:r>
            <a:r>
              <a:rPr dirty="0">
                <a:latin typeface="Palatino Linotype"/>
                <a:cs typeface="Palatino Linotype"/>
              </a:rPr>
              <a:t>cu</a:t>
            </a:r>
            <a:r>
              <a:rPr spc="-35" dirty="0">
                <a:latin typeface="Palatino Linotype"/>
                <a:cs typeface="Palatino Linotype"/>
              </a:rPr>
              <a:t> </a:t>
            </a:r>
            <a:r>
              <a:rPr spc="-10" dirty="0">
                <a:latin typeface="Palatino Linotype"/>
                <a:cs typeface="Palatino Linotype"/>
              </a:rPr>
              <a:t>căldură</a:t>
            </a:r>
            <a:r>
              <a:rPr spc="-30" dirty="0">
                <a:latin typeface="Palatino Linotype"/>
                <a:cs typeface="Palatino Linotype"/>
              </a:rPr>
              <a:t> </a:t>
            </a:r>
            <a:r>
              <a:rPr spc="40" dirty="0">
                <a:latin typeface="Palatino Linotype"/>
                <a:cs typeface="Palatino Linotype"/>
              </a:rPr>
              <a:t>:)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7637" y="3960162"/>
          <a:ext cx="7233915" cy="783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49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62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68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82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84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93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97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578C-5E05-D803-97F0-F35EFF9F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00" y="209060"/>
            <a:ext cx="4112895" cy="461665"/>
          </a:xfrm>
        </p:spPr>
        <p:txBody>
          <a:bodyPr/>
          <a:lstStyle/>
          <a:p>
            <a:r>
              <a:rPr lang="ro-MD" dirty="0"/>
              <a:t>Arbore binar de căutare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644ED-F3A9-ACD7-4297-B84D9506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400" y="816721"/>
            <a:ext cx="8392400" cy="2246769"/>
          </a:xfrm>
        </p:spPr>
        <p:txBody>
          <a:bodyPr/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Un </a:t>
            </a:r>
            <a:r>
              <a:rPr lang="en-US" b="1" dirty="0"/>
              <a:t>arbore </a:t>
            </a:r>
            <a:r>
              <a:rPr lang="en-US" b="1" dirty="0" err="1"/>
              <a:t>binar</a:t>
            </a:r>
            <a:r>
              <a:rPr lang="en-US" b="1" dirty="0"/>
              <a:t> de </a:t>
            </a:r>
            <a:r>
              <a:rPr lang="en-US" b="1" dirty="0" err="1"/>
              <a:t>căutare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arbore </a:t>
            </a:r>
            <a:r>
              <a:rPr lang="en-US" b="1" dirty="0" err="1"/>
              <a:t>binar</a:t>
            </a:r>
            <a:r>
              <a:rPr lang="en-US" b="1" dirty="0"/>
              <a:t> </a:t>
            </a:r>
            <a:r>
              <a:rPr lang="en-US" dirty="0"/>
              <a:t>care </a:t>
            </a:r>
            <a:r>
              <a:rPr lang="en-US" dirty="0" err="1"/>
              <a:t>satisface</a:t>
            </a:r>
            <a:r>
              <a:rPr lang="en-US" dirty="0"/>
              <a:t> </a:t>
            </a:r>
            <a:r>
              <a:rPr lang="en-US" dirty="0" err="1"/>
              <a:t>următoarea</a:t>
            </a:r>
            <a:r>
              <a:rPr lang="en-US" dirty="0"/>
              <a:t> </a:t>
            </a:r>
            <a:r>
              <a:rPr lang="en-US" dirty="0" err="1"/>
              <a:t>proprietate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Pentru</a:t>
            </a:r>
            <a:r>
              <a:rPr lang="en-US" dirty="0"/>
              <a:t> un nod x:</a:t>
            </a:r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b="1" dirty="0"/>
              <a:t>y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nod din </a:t>
            </a:r>
            <a:r>
              <a:rPr lang="en-US" dirty="0" err="1"/>
              <a:t>subarborele</a:t>
            </a:r>
            <a:r>
              <a:rPr lang="en-US" dirty="0"/>
              <a:t> </a:t>
            </a:r>
            <a:r>
              <a:rPr lang="en-US" i="1" u="sng" dirty="0" err="1"/>
              <a:t>stâng</a:t>
            </a:r>
            <a:r>
              <a:rPr lang="en-US" dirty="0"/>
              <a:t> al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cheie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[y] ≤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cheie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[x]</a:t>
            </a:r>
            <a:endParaRPr lang="en-US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b="1" dirty="0"/>
              <a:t>y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nod din </a:t>
            </a:r>
            <a:r>
              <a:rPr lang="en-US" dirty="0" err="1"/>
              <a:t>subarborele</a:t>
            </a:r>
            <a:r>
              <a:rPr lang="en-US" dirty="0"/>
              <a:t> </a:t>
            </a:r>
            <a:r>
              <a:rPr lang="en-US" i="1" u="sng" dirty="0" err="1"/>
              <a:t>drept</a:t>
            </a:r>
            <a:r>
              <a:rPr lang="en-US" dirty="0"/>
              <a:t> al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cheie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[x] ≤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cheie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[y]</a:t>
            </a:r>
          </a:p>
          <a:p>
            <a:endParaRPr lang="en-US" dirty="0"/>
          </a:p>
        </p:txBody>
      </p:sp>
      <p:pic>
        <p:nvPicPr>
          <p:cNvPr id="4" name="Google Shape;68;p13">
            <a:extLst>
              <a:ext uri="{FF2B5EF4-FFF2-40B4-BE49-F238E27FC236}">
                <a16:creationId xmlns:a16="http://schemas.microsoft.com/office/drawing/2014/main" id="{22639FD2-8169-7376-5B2F-2E0C300B97C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57400" y="2952750"/>
            <a:ext cx="5219700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9876971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C343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588099" y="3468287"/>
            <a:ext cx="3968115" cy="41275"/>
            <a:chOff x="2588099" y="3468287"/>
            <a:chExt cx="3968115" cy="41275"/>
          </a:xfrm>
        </p:grpSpPr>
        <p:sp>
          <p:nvSpPr>
            <p:cNvPr id="4" name="object 4"/>
            <p:cNvSpPr/>
            <p:nvPr/>
          </p:nvSpPr>
          <p:spPr>
            <a:xfrm>
              <a:off x="2624199" y="3488718"/>
              <a:ext cx="3895725" cy="0"/>
            </a:xfrm>
            <a:custGeom>
              <a:avLst/>
              <a:gdLst/>
              <a:ahLst/>
              <a:cxnLst/>
              <a:rect l="l" t="t" r="r" b="b"/>
              <a:pathLst>
                <a:path w="3895725">
                  <a:moveTo>
                    <a:pt x="389560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3EE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2862" y="3473050"/>
              <a:ext cx="3958590" cy="31750"/>
            </a:xfrm>
            <a:custGeom>
              <a:avLst/>
              <a:gdLst/>
              <a:ahLst/>
              <a:cxnLst/>
              <a:rect l="l" t="t" r="r" b="b"/>
              <a:pathLst>
                <a:path w="3958590" h="31750">
                  <a:moveTo>
                    <a:pt x="3958274" y="15668"/>
                  </a:moveTo>
                  <a:lnTo>
                    <a:pt x="3958274" y="24322"/>
                  </a:lnTo>
                  <a:lnTo>
                    <a:pt x="3951259" y="31337"/>
                  </a:lnTo>
                  <a:lnTo>
                    <a:pt x="3942606" y="31337"/>
                  </a:lnTo>
                  <a:lnTo>
                    <a:pt x="3933952" y="31337"/>
                  </a:lnTo>
                  <a:lnTo>
                    <a:pt x="3926937" y="24322"/>
                  </a:lnTo>
                  <a:lnTo>
                    <a:pt x="3926937" y="15668"/>
                  </a:lnTo>
                  <a:lnTo>
                    <a:pt x="3926937" y="7015"/>
                  </a:lnTo>
                  <a:lnTo>
                    <a:pt x="3933952" y="0"/>
                  </a:lnTo>
                  <a:lnTo>
                    <a:pt x="3942606" y="0"/>
                  </a:lnTo>
                  <a:lnTo>
                    <a:pt x="3951259" y="0"/>
                  </a:lnTo>
                  <a:lnTo>
                    <a:pt x="3958274" y="7015"/>
                  </a:lnTo>
                  <a:lnTo>
                    <a:pt x="3958274" y="15668"/>
                  </a:lnTo>
                  <a:close/>
                </a:path>
                <a:path w="395859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F3EE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1357" y="2112099"/>
            <a:ext cx="255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5" dirty="0">
                <a:solidFill>
                  <a:srgbClr val="F3EEEA"/>
                </a:solidFill>
              </a:rPr>
              <a:t>SKIP</a:t>
            </a:r>
            <a:r>
              <a:rPr sz="3600" spc="204" dirty="0">
                <a:solidFill>
                  <a:srgbClr val="F3EEEA"/>
                </a:solidFill>
              </a:rPr>
              <a:t> </a:t>
            </a:r>
            <a:r>
              <a:rPr sz="3600" spc="470" dirty="0">
                <a:solidFill>
                  <a:srgbClr val="F3EEEA"/>
                </a:solidFill>
              </a:rPr>
              <a:t>LISTS</a:t>
            </a:r>
            <a:endParaRPr sz="3600"/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Skip</a:t>
            </a:r>
            <a:r>
              <a:rPr spc="170" dirty="0"/>
              <a:t> </a:t>
            </a:r>
            <a:r>
              <a:rPr spc="335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555" y="892921"/>
            <a:ext cx="5455920" cy="254000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295275" algn="l"/>
                <a:tab pos="2959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Sunt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structuri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date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echilibrate</a:t>
            </a:r>
            <a:endParaRPr sz="1700">
              <a:latin typeface="Palatino Linotype"/>
              <a:cs typeface="Palatino Linotype"/>
            </a:endParaRPr>
          </a:p>
          <a:p>
            <a:pPr marL="295275" indent="-2832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295275" algn="l"/>
                <a:tab pos="2959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Alte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structuri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date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eﬁciente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</a:t>
            </a: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log</a:t>
            </a:r>
            <a:r>
              <a:rPr sz="1700" b="1" spc="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5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r>
              <a:rPr sz="1700" b="1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sau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bun):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Tabele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 dispersie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(hash tables)</a:t>
            </a:r>
            <a:r>
              <a:rPr sz="17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150" dirty="0">
                <a:solidFill>
                  <a:srgbClr val="1C1C1B"/>
                </a:solidFill>
                <a:latin typeface="Palatino Linotype"/>
                <a:cs typeface="Palatino Linotype"/>
              </a:rPr>
              <a:t>-</a:t>
            </a:r>
            <a:r>
              <a:rPr sz="17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nu sunt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sortate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Heap-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uri</a:t>
            </a: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150" dirty="0">
                <a:solidFill>
                  <a:srgbClr val="1C1C1B"/>
                </a:solidFill>
                <a:latin typeface="Palatino Linotype"/>
                <a:cs typeface="Palatino Linotype"/>
              </a:rPr>
              <a:t>-</a:t>
            </a: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nu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putem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căuta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ei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Arbori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binari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echilibrați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95" dirty="0">
                <a:solidFill>
                  <a:srgbClr val="1C1C1B"/>
                </a:solidFill>
                <a:latin typeface="Palatino Linotype"/>
                <a:cs typeface="Palatino Linotype"/>
              </a:rPr>
              <a:t>(AVL,</a:t>
            </a:r>
            <a:r>
              <a:rPr sz="17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Red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Black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Trees)</a:t>
            </a:r>
            <a:endParaRPr sz="170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C0B5BB"/>
              </a:buClr>
              <a:buFont typeface="Times New Roman"/>
              <a:buChar char="□"/>
            </a:pPr>
            <a:endParaRPr sz="2800">
              <a:latin typeface="Palatino Linotype"/>
              <a:cs typeface="Palatino Linotype"/>
            </a:endParaRPr>
          </a:p>
          <a:p>
            <a:pPr marL="295275" indent="-283210">
              <a:lnSpc>
                <a:spcPct val="100000"/>
              </a:lnSpc>
              <a:buClr>
                <a:srgbClr val="C0B5BB"/>
              </a:buClr>
              <a:buFont typeface="Arial"/>
              <a:buChar char="○"/>
              <a:tabLst>
                <a:tab pos="295275" algn="l"/>
                <a:tab pos="2959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Ajută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căutare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rapidă</a:t>
            </a:r>
            <a:endParaRPr sz="1700">
              <a:latin typeface="Palatino Linotype"/>
              <a:cs typeface="Palatino Linotype"/>
            </a:endParaRPr>
          </a:p>
          <a:p>
            <a:pPr marL="295275" indent="-283210">
              <a:lnSpc>
                <a:spcPct val="100000"/>
              </a:lnSpc>
              <a:spcBef>
                <a:spcPts val="285"/>
              </a:spcBef>
              <a:buClr>
                <a:srgbClr val="C0B5BB"/>
              </a:buClr>
              <a:buFont typeface="Arial"/>
              <a:buChar char="○"/>
              <a:tabLst>
                <a:tab pos="295275" algn="l"/>
                <a:tab pos="2959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Elementele</a:t>
            </a:r>
            <a:r>
              <a:rPr sz="17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sunt</a:t>
            </a:r>
            <a:r>
              <a:rPr sz="1700" spc="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sortate!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Skip</a:t>
            </a:r>
            <a:r>
              <a:rPr spc="170" dirty="0"/>
              <a:t> </a:t>
            </a:r>
            <a:r>
              <a:rPr spc="335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555" y="892921"/>
            <a:ext cx="7686040" cy="179705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295275" algn="l"/>
                <a:tab pos="2959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Sunt</a:t>
            </a:r>
            <a:r>
              <a:rPr sz="1700" spc="9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implementate</a:t>
            </a:r>
            <a:r>
              <a:rPr sz="1700" spc="9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ca</a:t>
            </a:r>
            <a:r>
              <a:rPr sz="1700" spc="9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liste</a:t>
            </a:r>
            <a:r>
              <a:rPr sz="1700" spc="9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înlănțuite</a:t>
            </a:r>
            <a:endParaRPr sz="1700">
              <a:latin typeface="Palatino Linotype"/>
              <a:cs typeface="Palatino Linotype"/>
            </a:endParaRPr>
          </a:p>
          <a:p>
            <a:pPr marL="295275" indent="-2832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295275" algn="l"/>
                <a:tab pos="2959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Ideea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implementare: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extinsă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multe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nivele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(mai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multe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liste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înlănțuite)</a:t>
            </a:r>
            <a:endParaRPr sz="1700">
              <a:latin typeface="Palatino Linotype"/>
              <a:cs typeface="Palatino Linotype"/>
            </a:endParaRPr>
          </a:p>
          <a:p>
            <a:pPr marL="695325" marR="5080" lvl="1" indent="-416559">
              <a:lnSpc>
                <a:spcPct val="113999"/>
              </a:lnSpc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ﬁecare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nivel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adăugat,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sărim</a:t>
            </a:r>
            <a:r>
              <a:rPr sz="1700" b="1" spc="1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peste</a:t>
            </a:r>
            <a:r>
              <a:rPr sz="1700" b="1" spc="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55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700" b="1" spc="1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serie</a:t>
            </a:r>
            <a:r>
              <a:rPr sz="1700" b="1" spc="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b="1" spc="1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50" dirty="0">
                <a:solidFill>
                  <a:srgbClr val="1C1C1B"/>
                </a:solidFill>
                <a:latin typeface="Palatino Linotype"/>
                <a:cs typeface="Palatino Linotype"/>
              </a:rPr>
              <a:t>elemente</a:t>
            </a:r>
            <a:r>
              <a:rPr sz="1700" b="1" spc="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față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nivelul anterior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nivelele au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legături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între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ele</a:t>
            </a:r>
            <a:endParaRPr sz="17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3112" y="3044750"/>
            <a:ext cx="5057774" cy="170497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Skip</a:t>
            </a:r>
            <a:r>
              <a:rPr spc="170" dirty="0"/>
              <a:t> </a:t>
            </a:r>
            <a:r>
              <a:rPr spc="335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555" y="892921"/>
            <a:ext cx="7472045" cy="61595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295275" algn="l"/>
                <a:tab pos="2959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 err="1">
                <a:solidFill>
                  <a:srgbClr val="1C1C1B"/>
                </a:solidFill>
                <a:latin typeface="Palatino Linotype"/>
                <a:cs typeface="Palatino Linotype"/>
              </a:rPr>
              <a:t>pres</a:t>
            </a:r>
            <a:r>
              <a:rPr lang="ro-MD"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u</a:t>
            </a:r>
            <a:r>
              <a:rPr sz="1700" spc="-20" dirty="0" err="1">
                <a:solidFill>
                  <a:srgbClr val="1C1C1B"/>
                </a:solidFill>
                <a:latin typeface="Palatino Linotype"/>
                <a:cs typeface="Palatino Linotype"/>
              </a:rPr>
              <a:t>punem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avem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doar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liste</a:t>
            </a:r>
            <a:endParaRPr sz="1700" dirty="0">
              <a:latin typeface="Palatino Linotype"/>
              <a:cs typeface="Palatino Linotype"/>
            </a:endParaRPr>
          </a:p>
          <a:p>
            <a:pPr marL="279400">
              <a:lnSpc>
                <a:spcPct val="100000"/>
              </a:lnSpc>
              <a:spcBef>
                <a:spcPts val="284"/>
              </a:spcBef>
              <a:tabLst>
                <a:tab pos="695325" algn="l"/>
              </a:tabLst>
            </a:pPr>
            <a:r>
              <a:rPr sz="1700" spc="-50" dirty="0">
                <a:solidFill>
                  <a:srgbClr val="C0B5BB"/>
                </a:solidFill>
                <a:latin typeface="Times New Roman"/>
                <a:cs typeface="Times New Roman"/>
              </a:rPr>
              <a:t>□</a:t>
            </a:r>
            <a:r>
              <a:rPr sz="1700" dirty="0">
                <a:solidFill>
                  <a:srgbClr val="C0B5BB"/>
                </a:solidFill>
                <a:latin typeface="Times New Roman"/>
                <a:cs typeface="Times New Roman"/>
              </a:rPr>
              <a:t>	</a:t>
            </a: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Cum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putem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alege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elemente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trebui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transferate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nivelul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următor?</a:t>
            </a:r>
            <a:endParaRPr sz="1700" dirty="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2266950"/>
            <a:ext cx="5057774" cy="10366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47800" y="2424734"/>
            <a:ext cx="2628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Palatino Linotype"/>
                <a:cs typeface="Palatino Linotype"/>
              </a:rPr>
              <a:t>L</a:t>
            </a:r>
            <a:r>
              <a:rPr sz="1350" spc="-37" baseline="-33950" dirty="0">
                <a:latin typeface="Palatino Linotype"/>
                <a:cs typeface="Palatino Linotype"/>
              </a:rPr>
              <a:t>2</a:t>
            </a:r>
            <a:endParaRPr sz="1350" baseline="-3395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 dirty="0">
              <a:latin typeface="Palatino Linotype"/>
              <a:cs typeface="Palatino Linotype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latin typeface="Palatino Linotype"/>
                <a:cs typeface="Palatino Linotype"/>
              </a:rPr>
              <a:t>L</a:t>
            </a:r>
            <a:r>
              <a:rPr sz="1350" spc="-37" baseline="-33950" dirty="0">
                <a:latin typeface="Palatino Linotype"/>
                <a:cs typeface="Palatino Linotype"/>
              </a:rPr>
              <a:t>1</a:t>
            </a:r>
            <a:endParaRPr sz="1350" baseline="-3395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Skip</a:t>
            </a:r>
            <a:r>
              <a:rPr spc="175" dirty="0"/>
              <a:t> </a:t>
            </a:r>
            <a:r>
              <a:rPr spc="345" dirty="0"/>
              <a:t>Lists</a:t>
            </a:r>
            <a:r>
              <a:rPr spc="180" dirty="0"/>
              <a:t> </a:t>
            </a:r>
            <a:r>
              <a:rPr spc="240" dirty="0"/>
              <a:t>2</a:t>
            </a:r>
            <a:r>
              <a:rPr spc="175" dirty="0"/>
              <a:t> </a:t>
            </a:r>
            <a:r>
              <a:rPr spc="245" dirty="0"/>
              <a:t>liste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155" y="892921"/>
            <a:ext cx="7122795" cy="120650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20675" indent="-2832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320675" algn="l"/>
                <a:tab pos="321310" algn="l"/>
              </a:tabLst>
            </a:pP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Cum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putem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alege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elemente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trebui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transferate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nivelul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următor?</a:t>
            </a:r>
            <a:endParaRPr sz="1700">
              <a:latin typeface="Palatino Linotype"/>
              <a:cs typeface="Palatino Linotype"/>
            </a:endParaRPr>
          </a:p>
          <a:p>
            <a:pPr marL="7207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720725" algn="l"/>
                <a:tab pos="721360" algn="l"/>
              </a:tabLst>
            </a:pP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Cea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bună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metodă: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elemente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egal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depărtate</a:t>
            </a:r>
            <a:endParaRPr sz="1700">
              <a:latin typeface="Palatino Linotype"/>
              <a:cs typeface="Palatino Linotype"/>
            </a:endParaRPr>
          </a:p>
          <a:p>
            <a:pPr marL="7207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720725" algn="l"/>
                <a:tab pos="72136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Costul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căutării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4" dirty="0">
                <a:solidFill>
                  <a:srgbClr val="1C1C1B"/>
                </a:solidFill>
                <a:latin typeface="Palatino Linotype"/>
                <a:cs typeface="Palatino Linotype"/>
              </a:rPr>
              <a:t>|L</a:t>
            </a:r>
            <a:r>
              <a:rPr sz="1650" spc="-382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254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+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0" dirty="0">
                <a:solidFill>
                  <a:srgbClr val="1C1C1B"/>
                </a:solidFill>
                <a:latin typeface="Palatino Linotype"/>
                <a:cs typeface="Palatino Linotype"/>
              </a:rPr>
              <a:t>(|L</a:t>
            </a:r>
            <a:r>
              <a:rPr sz="1650" spc="-300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1</a:t>
            </a:r>
            <a:r>
              <a:rPr sz="1700" spc="-200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/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0" dirty="0">
                <a:solidFill>
                  <a:srgbClr val="1C1C1B"/>
                </a:solidFill>
                <a:latin typeface="Palatino Linotype"/>
                <a:cs typeface="Palatino Linotype"/>
              </a:rPr>
              <a:t>|L</a:t>
            </a:r>
            <a:r>
              <a:rPr sz="1650" spc="-300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200" dirty="0">
                <a:solidFill>
                  <a:srgbClr val="1C1C1B"/>
                </a:solidFill>
                <a:latin typeface="Palatino Linotype"/>
                <a:cs typeface="Palatino Linotype"/>
              </a:rPr>
              <a:t>|)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0" dirty="0">
                <a:solidFill>
                  <a:srgbClr val="1C1C1B"/>
                </a:solidFill>
                <a:latin typeface="Palatino Linotype"/>
                <a:cs typeface="Palatino Linotype"/>
              </a:rPr>
              <a:t>|L</a:t>
            </a:r>
            <a:r>
              <a:rPr sz="1650" spc="-375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250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+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(n /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|L</a:t>
            </a:r>
            <a:r>
              <a:rPr sz="1650" spc="-15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|)</a:t>
            </a:r>
            <a:endParaRPr sz="1700">
              <a:latin typeface="Palatino Linotype"/>
              <a:cs typeface="Palatino Linotype"/>
            </a:endParaRPr>
          </a:p>
          <a:p>
            <a:pPr marL="7207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720725" algn="l"/>
                <a:tab pos="721360" algn="l"/>
              </a:tabLst>
            </a:pP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Când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minim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acest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cost?</a:t>
            </a:r>
            <a:endParaRPr sz="17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3125" y="3713100"/>
            <a:ext cx="5057774" cy="10366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02375" y="3773975"/>
            <a:ext cx="2628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Palatino Linotype"/>
                <a:cs typeface="Palatino Linotype"/>
              </a:rPr>
              <a:t>L</a:t>
            </a:r>
            <a:r>
              <a:rPr sz="1350" spc="-37" baseline="-33950" dirty="0">
                <a:latin typeface="Palatino Linotype"/>
                <a:cs typeface="Palatino Linotype"/>
              </a:rPr>
              <a:t>2</a:t>
            </a:r>
            <a:endParaRPr sz="1350" baseline="-339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Palatino Linotype"/>
              <a:cs typeface="Palatino Linotype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latin typeface="Palatino Linotype"/>
                <a:cs typeface="Palatino Linotype"/>
              </a:rPr>
              <a:t>L</a:t>
            </a:r>
            <a:r>
              <a:rPr sz="1350" spc="-37" baseline="-33950" dirty="0">
                <a:latin typeface="Palatino Linotype"/>
                <a:cs typeface="Palatino Linotype"/>
              </a:rPr>
              <a:t>1</a:t>
            </a:r>
            <a:endParaRPr sz="1350" baseline="-3395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Skip</a:t>
            </a:r>
            <a:r>
              <a:rPr spc="175" dirty="0"/>
              <a:t> </a:t>
            </a:r>
            <a:r>
              <a:rPr spc="345" dirty="0"/>
              <a:t>Lists</a:t>
            </a:r>
            <a:r>
              <a:rPr spc="180" dirty="0"/>
              <a:t> </a:t>
            </a:r>
            <a:r>
              <a:rPr spc="240" dirty="0"/>
              <a:t>2</a:t>
            </a:r>
            <a:r>
              <a:rPr spc="175" dirty="0"/>
              <a:t> </a:t>
            </a:r>
            <a:r>
              <a:rPr spc="245" dirty="0"/>
              <a:t>liste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455" y="892921"/>
            <a:ext cx="7148195" cy="150177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33375" indent="-2832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333375" algn="l"/>
                <a:tab pos="334010" algn="l"/>
              </a:tabLst>
            </a:pP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Cum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putem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alege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elemente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trebui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transferate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nivelul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următor?</a:t>
            </a:r>
            <a:endParaRPr sz="1700">
              <a:latin typeface="Palatino Linotype"/>
              <a:cs typeface="Palatino Linotype"/>
            </a:endParaRPr>
          </a:p>
          <a:p>
            <a:pPr marL="7334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733425" algn="l"/>
                <a:tab pos="734060" algn="l"/>
              </a:tabLst>
            </a:pP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Cea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bună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metodă: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elemente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egal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depărtate</a:t>
            </a:r>
            <a:endParaRPr sz="1700">
              <a:latin typeface="Palatino Linotype"/>
              <a:cs typeface="Palatino Linotype"/>
            </a:endParaRPr>
          </a:p>
          <a:p>
            <a:pPr marL="7334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733425" algn="l"/>
                <a:tab pos="73406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Costul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căutării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4" dirty="0">
                <a:solidFill>
                  <a:srgbClr val="1C1C1B"/>
                </a:solidFill>
                <a:latin typeface="Palatino Linotype"/>
                <a:cs typeface="Palatino Linotype"/>
              </a:rPr>
              <a:t>|L</a:t>
            </a:r>
            <a:r>
              <a:rPr sz="1650" spc="-382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254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+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0" dirty="0">
                <a:solidFill>
                  <a:srgbClr val="1C1C1B"/>
                </a:solidFill>
                <a:latin typeface="Palatino Linotype"/>
                <a:cs typeface="Palatino Linotype"/>
              </a:rPr>
              <a:t>(|L</a:t>
            </a:r>
            <a:r>
              <a:rPr sz="1650" spc="-300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1</a:t>
            </a:r>
            <a:r>
              <a:rPr sz="1700" spc="-200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/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0" dirty="0">
                <a:solidFill>
                  <a:srgbClr val="1C1C1B"/>
                </a:solidFill>
                <a:latin typeface="Palatino Linotype"/>
                <a:cs typeface="Palatino Linotype"/>
              </a:rPr>
              <a:t>|L</a:t>
            </a:r>
            <a:r>
              <a:rPr sz="1650" spc="-300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200" dirty="0">
                <a:solidFill>
                  <a:srgbClr val="1C1C1B"/>
                </a:solidFill>
                <a:latin typeface="Palatino Linotype"/>
                <a:cs typeface="Palatino Linotype"/>
              </a:rPr>
              <a:t>|)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0" dirty="0">
                <a:solidFill>
                  <a:srgbClr val="1C1C1B"/>
                </a:solidFill>
                <a:latin typeface="Palatino Linotype"/>
                <a:cs typeface="Palatino Linotype"/>
              </a:rPr>
              <a:t>|L</a:t>
            </a:r>
            <a:r>
              <a:rPr sz="1650" spc="-375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250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+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(n /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|L</a:t>
            </a:r>
            <a:r>
              <a:rPr sz="1650" spc="-15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|)</a:t>
            </a:r>
            <a:endParaRPr sz="1700">
              <a:latin typeface="Palatino Linotype"/>
              <a:cs typeface="Palatino Linotype"/>
            </a:endParaRPr>
          </a:p>
          <a:p>
            <a:pPr marL="7334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733425" algn="l"/>
                <a:tab pos="734060" algn="l"/>
              </a:tabLst>
            </a:pP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Când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minim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acest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cost?</a:t>
            </a:r>
            <a:endParaRPr sz="1700">
              <a:latin typeface="Palatino Linotype"/>
              <a:cs typeface="Palatino Linotype"/>
            </a:endParaRPr>
          </a:p>
          <a:p>
            <a:pPr marL="1133475" lvl="2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1133475" algn="l"/>
                <a:tab pos="1134110" algn="l"/>
                <a:tab pos="3013710" algn="l"/>
                <a:tab pos="3439160" algn="l"/>
              </a:tabLst>
            </a:pP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Când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0" dirty="0">
                <a:solidFill>
                  <a:srgbClr val="1C1C1B"/>
                </a:solidFill>
                <a:latin typeface="Palatino Linotype"/>
                <a:cs typeface="Palatino Linotype"/>
              </a:rPr>
              <a:t>|L</a:t>
            </a:r>
            <a:r>
              <a:rPr sz="1650" spc="-375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250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 /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|L</a:t>
            </a:r>
            <a:r>
              <a:rPr sz="1650" spc="-30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	</a:t>
            </a:r>
            <a:r>
              <a:rPr sz="1700" spc="-50" dirty="0">
                <a:solidFill>
                  <a:srgbClr val="1C1C1B"/>
                </a:solidFill>
                <a:latin typeface="MS PGothic"/>
                <a:cs typeface="MS PGothic"/>
              </a:rPr>
              <a:t>⇒</a:t>
            </a:r>
            <a:r>
              <a:rPr sz="1700" dirty="0">
                <a:solidFill>
                  <a:srgbClr val="1C1C1B"/>
                </a:solidFill>
                <a:latin typeface="MS PGothic"/>
                <a:cs typeface="MS PGothic"/>
              </a:rPr>
              <a:t>	</a:t>
            </a:r>
            <a:r>
              <a:rPr sz="1700" b="1" spc="-229" dirty="0">
                <a:solidFill>
                  <a:srgbClr val="1C1C1B"/>
                </a:solidFill>
                <a:latin typeface="Palatino Linotype"/>
                <a:cs typeface="Palatino Linotype"/>
              </a:rPr>
              <a:t>|L</a:t>
            </a:r>
            <a:r>
              <a:rPr sz="1650" b="1" spc="-345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b="1" spc="-229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700" b="1" spc="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11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b="1" spc="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sqrt(n)</a:t>
            </a:r>
            <a:endParaRPr sz="17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3125" y="3713100"/>
            <a:ext cx="5057774" cy="10366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02375" y="3773975"/>
            <a:ext cx="2628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Palatino Linotype"/>
                <a:cs typeface="Palatino Linotype"/>
              </a:rPr>
              <a:t>L</a:t>
            </a:r>
            <a:r>
              <a:rPr sz="1350" spc="-37" baseline="-33950" dirty="0">
                <a:latin typeface="Palatino Linotype"/>
                <a:cs typeface="Palatino Linotype"/>
              </a:rPr>
              <a:t>2</a:t>
            </a:r>
            <a:endParaRPr sz="1350" baseline="-339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Palatino Linotype"/>
              <a:cs typeface="Palatino Linotype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latin typeface="Palatino Linotype"/>
                <a:cs typeface="Palatino Linotype"/>
              </a:rPr>
              <a:t>L</a:t>
            </a:r>
            <a:r>
              <a:rPr sz="1350" spc="-37" baseline="-33950" dirty="0">
                <a:latin typeface="Palatino Linotype"/>
                <a:cs typeface="Palatino Linotype"/>
              </a:rPr>
              <a:t>1</a:t>
            </a:r>
            <a:endParaRPr sz="1350" baseline="-3395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Skip</a:t>
            </a:r>
            <a:r>
              <a:rPr spc="175" dirty="0"/>
              <a:t> </a:t>
            </a:r>
            <a:r>
              <a:rPr spc="345" dirty="0"/>
              <a:t>Lists</a:t>
            </a:r>
            <a:r>
              <a:rPr spc="180" dirty="0"/>
              <a:t> </a:t>
            </a:r>
            <a:r>
              <a:rPr spc="240" dirty="0"/>
              <a:t>2</a:t>
            </a:r>
            <a:r>
              <a:rPr spc="175" dirty="0"/>
              <a:t> </a:t>
            </a:r>
            <a:r>
              <a:rPr spc="245" dirty="0"/>
              <a:t>liste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3125" y="3713100"/>
            <a:ext cx="5057774" cy="10366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5655" y="892921"/>
            <a:ext cx="7532370" cy="376047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84175" indent="-2832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384175" algn="l"/>
                <a:tab pos="384810" algn="l"/>
              </a:tabLst>
            </a:pP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Cum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putem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alege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elemente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trebui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transferate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nivelul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următor?</a:t>
            </a:r>
            <a:endParaRPr sz="1700" dirty="0">
              <a:latin typeface="Palatino Linotype"/>
              <a:cs typeface="Palatino Linotype"/>
            </a:endParaRPr>
          </a:p>
          <a:p>
            <a:pPr marL="7842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784225" algn="l"/>
                <a:tab pos="784860" algn="l"/>
              </a:tabLst>
            </a:pP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Cea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bună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metodă: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elemente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egal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depărtate</a:t>
            </a:r>
            <a:endParaRPr sz="1700" dirty="0">
              <a:latin typeface="Palatino Linotype"/>
              <a:cs typeface="Palatino Linotype"/>
            </a:endParaRPr>
          </a:p>
          <a:p>
            <a:pPr marL="7842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784225" algn="l"/>
                <a:tab pos="78486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Costul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căutării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4" dirty="0">
                <a:solidFill>
                  <a:srgbClr val="1C1C1B"/>
                </a:solidFill>
                <a:latin typeface="Palatino Linotype"/>
                <a:cs typeface="Palatino Linotype"/>
              </a:rPr>
              <a:t>|L</a:t>
            </a:r>
            <a:r>
              <a:rPr sz="1650" spc="-382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254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+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0" dirty="0">
                <a:solidFill>
                  <a:srgbClr val="1C1C1B"/>
                </a:solidFill>
                <a:latin typeface="Palatino Linotype"/>
                <a:cs typeface="Palatino Linotype"/>
              </a:rPr>
              <a:t>(|L</a:t>
            </a:r>
            <a:r>
              <a:rPr sz="1650" spc="-300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1</a:t>
            </a:r>
            <a:r>
              <a:rPr sz="1700" spc="-200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/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0" dirty="0">
                <a:solidFill>
                  <a:srgbClr val="1C1C1B"/>
                </a:solidFill>
                <a:latin typeface="Palatino Linotype"/>
                <a:cs typeface="Palatino Linotype"/>
              </a:rPr>
              <a:t>|L</a:t>
            </a:r>
            <a:r>
              <a:rPr sz="1650" spc="-300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200" dirty="0">
                <a:solidFill>
                  <a:srgbClr val="1C1C1B"/>
                </a:solidFill>
                <a:latin typeface="Palatino Linotype"/>
                <a:cs typeface="Palatino Linotype"/>
              </a:rPr>
              <a:t>|)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0" dirty="0">
                <a:solidFill>
                  <a:srgbClr val="1C1C1B"/>
                </a:solidFill>
                <a:latin typeface="Palatino Linotype"/>
                <a:cs typeface="Palatino Linotype"/>
              </a:rPr>
              <a:t>|L</a:t>
            </a:r>
            <a:r>
              <a:rPr sz="1650" spc="-375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250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+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(n /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|L</a:t>
            </a:r>
            <a:r>
              <a:rPr sz="1650" spc="-15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|)</a:t>
            </a:r>
            <a:endParaRPr sz="1700" dirty="0">
              <a:latin typeface="Palatino Linotype"/>
              <a:cs typeface="Palatino Linotype"/>
            </a:endParaRPr>
          </a:p>
          <a:p>
            <a:pPr marL="7842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784225" algn="l"/>
                <a:tab pos="784860" algn="l"/>
              </a:tabLst>
            </a:pP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Când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minim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acest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cost?</a:t>
            </a:r>
            <a:endParaRPr sz="1700" dirty="0">
              <a:latin typeface="Palatino Linotype"/>
              <a:cs typeface="Palatino Linotype"/>
            </a:endParaRPr>
          </a:p>
          <a:p>
            <a:pPr marL="1184275" lvl="2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1184275" algn="l"/>
                <a:tab pos="1184910" algn="l"/>
                <a:tab pos="3064510" algn="l"/>
                <a:tab pos="3489960" algn="l"/>
              </a:tabLst>
            </a:pP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Când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0" dirty="0">
                <a:solidFill>
                  <a:srgbClr val="1C1C1B"/>
                </a:solidFill>
                <a:latin typeface="Palatino Linotype"/>
                <a:cs typeface="Palatino Linotype"/>
              </a:rPr>
              <a:t>|L</a:t>
            </a:r>
            <a:r>
              <a:rPr sz="1650" spc="-375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250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 /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|L</a:t>
            </a:r>
            <a:r>
              <a:rPr sz="1650" spc="-30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	</a:t>
            </a:r>
            <a:r>
              <a:rPr sz="1700" spc="-50" dirty="0">
                <a:solidFill>
                  <a:srgbClr val="1C1C1B"/>
                </a:solidFill>
                <a:latin typeface="MS PGothic"/>
                <a:cs typeface="MS PGothic"/>
              </a:rPr>
              <a:t>⇒</a:t>
            </a:r>
            <a:r>
              <a:rPr sz="1700" dirty="0">
                <a:solidFill>
                  <a:srgbClr val="1C1C1B"/>
                </a:solidFill>
                <a:latin typeface="MS PGothic"/>
                <a:cs typeface="MS PGothic"/>
              </a:rPr>
              <a:t>	</a:t>
            </a:r>
            <a:r>
              <a:rPr sz="1700" b="1" spc="-229" dirty="0">
                <a:solidFill>
                  <a:srgbClr val="1C1C1B"/>
                </a:solidFill>
                <a:latin typeface="Palatino Linotype"/>
                <a:cs typeface="Palatino Linotype"/>
              </a:rPr>
              <a:t>|L</a:t>
            </a:r>
            <a:r>
              <a:rPr sz="1650" b="1" spc="-345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b="1" spc="-229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700" b="1" spc="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11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b="1" spc="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sqrt(n)</a:t>
            </a:r>
            <a:endParaRPr sz="1700" dirty="0">
              <a:latin typeface="Palatino Linotype"/>
              <a:cs typeface="Palatino Linotype"/>
            </a:endParaRPr>
          </a:p>
          <a:p>
            <a:pPr marL="7842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784225" algn="l"/>
                <a:tab pos="78486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Deci,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costul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minim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pentru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căutare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sqrt(n)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+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/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sqrt(n)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2*sqrt(n)</a:t>
            </a:r>
            <a:endParaRPr sz="1700" dirty="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C0B5BB"/>
              </a:buClr>
              <a:buFont typeface="Times New Roman"/>
              <a:buChar char="□"/>
            </a:pPr>
            <a:endParaRPr sz="2700" dirty="0">
              <a:latin typeface="Palatino Linotype"/>
              <a:cs typeface="Palatino Linotype"/>
            </a:endParaRPr>
          </a:p>
          <a:p>
            <a:pPr marL="784225" lvl="1" indent="-416559">
              <a:lnSpc>
                <a:spcPct val="100000"/>
              </a:lnSpc>
              <a:buClr>
                <a:srgbClr val="C0B5BB"/>
              </a:buClr>
              <a:buFont typeface="Times New Roman"/>
              <a:buChar char="□"/>
              <a:tabLst>
                <a:tab pos="784225" algn="l"/>
                <a:tab pos="78486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Complexitate: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O(sqrt(n))</a:t>
            </a:r>
            <a:r>
              <a:rPr sz="17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-</a:t>
            </a:r>
            <a:r>
              <a:rPr sz="1700" spc="125" dirty="0">
                <a:solidFill>
                  <a:srgbClr val="1C1C1B"/>
                </a:solidFill>
                <a:latin typeface="Palatino Linotype"/>
                <a:cs typeface="Palatino Linotype"/>
              </a:rPr>
              <a:t>&gt;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seam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pic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40" dirty="0">
                <a:solidFill>
                  <a:srgbClr val="1C1C1B"/>
                </a:solidFill>
                <a:latin typeface="Palatino Linotype"/>
                <a:cs typeface="Palatino Linotype"/>
              </a:rPr>
              <a:t>Batog</a:t>
            </a:r>
            <a:endParaRPr sz="1700" dirty="0">
              <a:latin typeface="Palatino Linotype"/>
              <a:cs typeface="Palatino Linotype"/>
            </a:endParaRPr>
          </a:p>
          <a:p>
            <a:pPr marL="1287145" marR="6075680">
              <a:lnSpc>
                <a:spcPts val="5040"/>
              </a:lnSpc>
              <a:spcBef>
                <a:spcPts val="175"/>
              </a:spcBef>
            </a:pPr>
            <a:r>
              <a:rPr sz="1400" spc="-45" dirty="0">
                <a:latin typeface="Palatino Linotype"/>
                <a:cs typeface="Palatino Linotype"/>
              </a:rPr>
              <a:t>L</a:t>
            </a:r>
            <a:r>
              <a:rPr sz="1350" spc="-67" baseline="-33950" dirty="0">
                <a:latin typeface="Palatino Linotype"/>
                <a:cs typeface="Palatino Linotype"/>
              </a:rPr>
              <a:t>2</a:t>
            </a:r>
            <a:r>
              <a:rPr sz="1350" spc="750" baseline="-33950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L</a:t>
            </a:r>
            <a:r>
              <a:rPr sz="1350" spc="-67" baseline="-33950" dirty="0">
                <a:latin typeface="Palatino Linotype"/>
                <a:cs typeface="Palatino Linotype"/>
              </a:rPr>
              <a:t>1</a:t>
            </a:r>
            <a:endParaRPr sz="1350" baseline="-3395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Skip</a:t>
            </a:r>
            <a:r>
              <a:rPr spc="170" dirty="0"/>
              <a:t> </a:t>
            </a:r>
            <a:r>
              <a:rPr spc="335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555" y="929116"/>
            <a:ext cx="57365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100"/>
              </a:spcBef>
              <a:buClr>
                <a:srgbClr val="C0B5BB"/>
              </a:buClr>
              <a:buFont typeface="Arial"/>
              <a:buChar char="○"/>
              <a:tabLst>
                <a:tab pos="295275" algn="l"/>
                <a:tab pos="295910" algn="l"/>
              </a:tabLst>
            </a:pP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Ce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întâmplă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când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avem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mult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liste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înlănțuite?</a:t>
            </a:r>
            <a:endParaRPr sz="17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3112" y="3044750"/>
            <a:ext cx="5057774" cy="170497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Skip</a:t>
            </a:r>
            <a:r>
              <a:rPr spc="170" dirty="0"/>
              <a:t> </a:t>
            </a:r>
            <a:r>
              <a:rPr spc="335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555" y="892921"/>
            <a:ext cx="5736590" cy="120650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295275" algn="l"/>
                <a:tab pos="295910" algn="l"/>
              </a:tabLst>
            </a:pP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Ce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întâmplă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când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avem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mult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liste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înlănțuite?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Costul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căutării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modiﬁcă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liste: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3</a:t>
            </a:r>
            <a:r>
              <a:rPr sz="17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liste:</a:t>
            </a:r>
            <a:r>
              <a:rPr sz="17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  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?</a:t>
            </a:r>
            <a:endParaRPr sz="17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3112" y="3044750"/>
            <a:ext cx="5057774" cy="1704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0941" y="1561299"/>
            <a:ext cx="618499" cy="27213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Skip</a:t>
            </a:r>
            <a:r>
              <a:rPr spc="170" dirty="0"/>
              <a:t> </a:t>
            </a:r>
            <a:r>
              <a:rPr spc="335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555" y="892921"/>
            <a:ext cx="5736590" cy="150177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295275" algn="l"/>
                <a:tab pos="295910" algn="l"/>
              </a:tabLst>
            </a:pP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Ce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întâmplă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când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avem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mult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liste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înlănțuite?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Costul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căutării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modiﬁcă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liste: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3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liste: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spc="-9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liste:</a:t>
            </a:r>
            <a:endParaRPr sz="17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3112" y="3044750"/>
            <a:ext cx="5057774" cy="1704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0941" y="1561299"/>
            <a:ext cx="618506" cy="5442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0956" y="2150049"/>
            <a:ext cx="618499" cy="2705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66800" y="209550"/>
            <a:ext cx="48564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Arbori</a:t>
            </a:r>
            <a:r>
              <a:rPr spc="175" dirty="0"/>
              <a:t> </a:t>
            </a:r>
            <a:r>
              <a:rPr spc="320" dirty="0"/>
              <a:t>Binari</a:t>
            </a:r>
            <a:r>
              <a:rPr spc="180" dirty="0"/>
              <a:t> </a:t>
            </a:r>
            <a:r>
              <a:rPr spc="420" dirty="0"/>
              <a:t>de</a:t>
            </a:r>
            <a:r>
              <a:rPr spc="180" dirty="0"/>
              <a:t> </a:t>
            </a:r>
            <a:r>
              <a:rPr spc="360" dirty="0"/>
              <a:t>Căutare </a:t>
            </a:r>
            <a:r>
              <a:rPr spc="320" dirty="0"/>
              <a:t>Construiți</a:t>
            </a:r>
            <a:r>
              <a:rPr spc="180" dirty="0"/>
              <a:t> </a:t>
            </a:r>
            <a:r>
              <a:rPr spc="290" dirty="0"/>
              <a:t>Aleator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284" y="1264396"/>
            <a:ext cx="7747634" cy="61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3999"/>
              </a:lnSpc>
              <a:spcBef>
                <a:spcPts val="100"/>
              </a:spcBef>
              <a:tabLst>
                <a:tab pos="332740" algn="l"/>
              </a:tabLst>
            </a:pPr>
            <a:r>
              <a:rPr sz="1700" spc="100" dirty="0">
                <a:solidFill>
                  <a:srgbClr val="C0B5BB"/>
                </a:solidFill>
                <a:latin typeface="Palatino Linotype"/>
                <a:cs typeface="Palatino Linotype"/>
              </a:rPr>
              <a:t>-</a:t>
            </a:r>
            <a:r>
              <a:rPr sz="1700" dirty="0">
                <a:solidFill>
                  <a:srgbClr val="C0B5BB"/>
                </a:solidFill>
                <a:latin typeface="Palatino Linotype"/>
                <a:cs typeface="Palatino Linotype"/>
              </a:rPr>
              <a:t>	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Amestecăm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bine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tot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și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inserăm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elementele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arborele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binar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căutare.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Ce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înălțime va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avea?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Skip</a:t>
            </a:r>
            <a:r>
              <a:rPr spc="170" dirty="0"/>
              <a:t> </a:t>
            </a:r>
            <a:r>
              <a:rPr spc="335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555" y="892921"/>
            <a:ext cx="5736590" cy="179705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295275" algn="l"/>
                <a:tab pos="295910" algn="l"/>
              </a:tabLst>
            </a:pP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Ce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întâmplă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când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avem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mult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liste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înlănțuite?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Costul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căutării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modiﬁcă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liste: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3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liste: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spc="-9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liste: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logn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liste:</a:t>
            </a:r>
            <a:endParaRPr sz="17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3112" y="3044750"/>
            <a:ext cx="5057774" cy="1704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0941" y="1561299"/>
            <a:ext cx="618506" cy="54428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800956" y="2150049"/>
            <a:ext cx="1319530" cy="560705"/>
            <a:chOff x="1800956" y="2150049"/>
            <a:chExt cx="1319530" cy="5607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0956" y="2150049"/>
              <a:ext cx="618499" cy="2705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1426" y="2439862"/>
              <a:ext cx="988493" cy="27060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Skip</a:t>
            </a:r>
            <a:r>
              <a:rPr spc="170" dirty="0"/>
              <a:t> </a:t>
            </a:r>
            <a:r>
              <a:rPr spc="335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555" y="892921"/>
            <a:ext cx="5736590" cy="179705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295275" algn="l"/>
                <a:tab pos="295910" algn="l"/>
              </a:tabLst>
            </a:pP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Ce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întâmplă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când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avem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mult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liste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înlănțuite?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Costul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căutării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modiﬁcă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liste: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3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liste: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spc="-9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liste: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  <a:tab pos="2853055" algn="l"/>
                <a:tab pos="524383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logn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liste: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	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?</a:t>
            </a:r>
            <a:r>
              <a:rPr sz="17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9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7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cât</a:t>
            </a:r>
            <a:r>
              <a:rPr sz="17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7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egal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	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?</a:t>
            </a:r>
            <a:endParaRPr sz="17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3112" y="3044750"/>
            <a:ext cx="5057774" cy="1704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0941" y="1561299"/>
            <a:ext cx="618506" cy="54428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800956" y="2150049"/>
            <a:ext cx="1319530" cy="560705"/>
            <a:chOff x="1800956" y="2150049"/>
            <a:chExt cx="1319530" cy="5607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0956" y="2150049"/>
              <a:ext cx="618499" cy="2705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1426" y="2439862"/>
              <a:ext cx="988493" cy="2706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33750" y="2439099"/>
            <a:ext cx="389479" cy="2721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Skip</a:t>
            </a:r>
            <a:r>
              <a:rPr spc="170" dirty="0"/>
              <a:t> </a:t>
            </a:r>
            <a:r>
              <a:rPr spc="335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555" y="892921"/>
            <a:ext cx="6724015" cy="179705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295275" algn="l"/>
                <a:tab pos="295910" algn="l"/>
              </a:tabLst>
            </a:pP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Ce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întâmplă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când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avem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mult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liste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înlănțuite?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Costul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căutării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modiﬁcă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liste: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3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liste: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spc="-9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liste:</a:t>
            </a:r>
            <a:endParaRPr sz="1700">
              <a:latin typeface="Palatino Linotype"/>
              <a:cs typeface="Palatino Linotype"/>
            </a:endParaRPr>
          </a:p>
          <a:p>
            <a:pPr marL="695325" lvl="1" indent="-416559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695325" algn="l"/>
                <a:tab pos="695960" algn="l"/>
                <a:tab pos="2853055" algn="l"/>
                <a:tab pos="4067175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logn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liste: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	=	</a:t>
            </a:r>
            <a:r>
              <a:rPr sz="1700" dirty="0">
                <a:solidFill>
                  <a:srgbClr val="1C1C1B"/>
                </a:solidFill>
                <a:latin typeface="MS PGothic"/>
                <a:cs typeface="MS PGothic"/>
              </a:rPr>
              <a:t>⇒</a:t>
            </a:r>
            <a:r>
              <a:rPr sz="1700" spc="390" dirty="0">
                <a:solidFill>
                  <a:srgbClr val="1C1C1B"/>
                </a:solidFill>
                <a:latin typeface="MS PGothic"/>
                <a:cs typeface="MS PGothic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Complexitate: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O(logn)</a:t>
            </a:r>
            <a:r>
              <a:rPr sz="1700" b="1" spc="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!</a:t>
            </a:r>
            <a:endParaRPr sz="17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3112" y="3044750"/>
            <a:ext cx="5057774" cy="1704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0941" y="1561299"/>
            <a:ext cx="618506" cy="54428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800956" y="2150049"/>
            <a:ext cx="1319530" cy="560705"/>
            <a:chOff x="1800956" y="2150049"/>
            <a:chExt cx="1319530" cy="5607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0956" y="2150049"/>
              <a:ext cx="618499" cy="2705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1426" y="2439862"/>
              <a:ext cx="988493" cy="2706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49950" y="2459150"/>
            <a:ext cx="705874" cy="2320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Skip</a:t>
            </a:r>
            <a:r>
              <a:rPr spc="175" dirty="0"/>
              <a:t> </a:t>
            </a:r>
            <a:r>
              <a:rPr spc="345" dirty="0"/>
              <a:t>Lists</a:t>
            </a:r>
            <a:r>
              <a:rPr spc="180" dirty="0"/>
              <a:t> </a:t>
            </a:r>
            <a:r>
              <a:rPr spc="235" dirty="0"/>
              <a:t>-</a:t>
            </a:r>
            <a:r>
              <a:rPr spc="175" dirty="0"/>
              <a:t> </a:t>
            </a:r>
            <a:r>
              <a:rPr spc="360" dirty="0"/>
              <a:t>Căutare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958" y="892921"/>
            <a:ext cx="5173345" cy="61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429895" algn="l"/>
              </a:tabLst>
            </a:pPr>
            <a:r>
              <a:rPr sz="1700" spc="-25" dirty="0">
                <a:solidFill>
                  <a:srgbClr val="C0B5BB"/>
                </a:solidFill>
                <a:latin typeface="Palatino Linotype"/>
                <a:cs typeface="Palatino Linotype"/>
              </a:rPr>
              <a:t>1)</a:t>
            </a:r>
            <a:r>
              <a:rPr sz="1700" dirty="0">
                <a:solidFill>
                  <a:srgbClr val="C0B5BB"/>
                </a:solidFill>
                <a:latin typeface="Palatino Linotype"/>
                <a:cs typeface="Palatino Linotype"/>
              </a:rPr>
              <a:t>	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Începem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căutarea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primul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nivel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(cel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sus) </a:t>
            </a:r>
            <a:r>
              <a:rPr sz="1700" spc="-25" dirty="0">
                <a:solidFill>
                  <a:srgbClr val="C0B5BB"/>
                </a:solidFill>
                <a:latin typeface="Palatino Linotype"/>
                <a:cs typeface="Palatino Linotype"/>
              </a:rPr>
              <a:t>2)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958" y="1188196"/>
            <a:ext cx="8378825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895" marR="5080">
              <a:lnSpc>
                <a:spcPct val="113999"/>
              </a:lnSpc>
              <a:spcBef>
                <a:spcPts val="100"/>
              </a:spcBef>
            </a:pPr>
            <a:r>
              <a:rPr sz="17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Avansăm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dreapta,</a:t>
            </a:r>
            <a:r>
              <a:rPr sz="1700" spc="-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până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când,</a:t>
            </a:r>
            <a:r>
              <a:rPr sz="1700" spc="-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dacă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am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avansa,</a:t>
            </a:r>
            <a:r>
              <a:rPr sz="1700" spc="-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am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merge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prea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departe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(adică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elementul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următor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prea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mare)</a:t>
            </a:r>
            <a:endParaRPr sz="1700">
              <a:latin typeface="Palatino Linotype"/>
              <a:cs typeface="Palatino Linotype"/>
            </a:endParaRPr>
          </a:p>
          <a:p>
            <a:pPr marL="429895" indent="-41783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AutoNum type="arabicParenR" startAt="3"/>
              <a:tabLst>
                <a:tab pos="429895" algn="l"/>
                <a:tab pos="430530" algn="l"/>
              </a:tabLst>
            </a:pP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Ne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mutăm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următoarea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listă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(mergem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jos)</a:t>
            </a:r>
            <a:endParaRPr sz="1700">
              <a:latin typeface="Palatino Linotype"/>
              <a:cs typeface="Palatino Linotype"/>
            </a:endParaRPr>
          </a:p>
          <a:p>
            <a:pPr marL="429895" indent="-41783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AutoNum type="arabicParenR" startAt="3"/>
              <a:tabLst>
                <a:tab pos="429895" algn="l"/>
                <a:tab pos="43053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Reluăm</a:t>
            </a: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algoritmul</a:t>
            </a:r>
            <a:r>
              <a:rPr sz="17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pasul</a:t>
            </a:r>
            <a:r>
              <a:rPr sz="17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2)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Skip</a:t>
            </a:r>
            <a:r>
              <a:rPr spc="175" dirty="0"/>
              <a:t> </a:t>
            </a:r>
            <a:r>
              <a:rPr spc="345" dirty="0"/>
              <a:t>Lists</a:t>
            </a:r>
            <a:r>
              <a:rPr spc="180" dirty="0"/>
              <a:t> </a:t>
            </a:r>
            <a:r>
              <a:rPr spc="235" dirty="0"/>
              <a:t>-</a:t>
            </a:r>
            <a:r>
              <a:rPr spc="175" dirty="0"/>
              <a:t> </a:t>
            </a:r>
            <a:r>
              <a:rPr spc="360" dirty="0"/>
              <a:t>Căutare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958" y="892921"/>
            <a:ext cx="5173345" cy="61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429895" algn="l"/>
              </a:tabLst>
            </a:pPr>
            <a:r>
              <a:rPr sz="1700" spc="-25" dirty="0">
                <a:solidFill>
                  <a:srgbClr val="C0B5BB"/>
                </a:solidFill>
                <a:latin typeface="Palatino Linotype"/>
                <a:cs typeface="Palatino Linotype"/>
              </a:rPr>
              <a:t>1)</a:t>
            </a:r>
            <a:r>
              <a:rPr sz="1700" dirty="0">
                <a:solidFill>
                  <a:srgbClr val="C0B5BB"/>
                </a:solidFill>
                <a:latin typeface="Palatino Linotype"/>
                <a:cs typeface="Palatino Linotype"/>
              </a:rPr>
              <a:t>	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Începem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căutarea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primul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nivel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(cel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sus) </a:t>
            </a:r>
            <a:r>
              <a:rPr sz="1700" spc="-25" dirty="0">
                <a:solidFill>
                  <a:srgbClr val="C0B5BB"/>
                </a:solidFill>
                <a:latin typeface="Palatino Linotype"/>
                <a:cs typeface="Palatino Linotype"/>
              </a:rPr>
              <a:t>2)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958" y="1188196"/>
            <a:ext cx="8378825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895" marR="5080">
              <a:lnSpc>
                <a:spcPct val="113999"/>
              </a:lnSpc>
              <a:spcBef>
                <a:spcPts val="100"/>
              </a:spcBef>
            </a:pPr>
            <a:r>
              <a:rPr sz="17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Avansăm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dreapta,</a:t>
            </a:r>
            <a:r>
              <a:rPr sz="1700" spc="-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până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când,</a:t>
            </a:r>
            <a:r>
              <a:rPr sz="1700" spc="-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dacă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am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avansa,</a:t>
            </a:r>
            <a:r>
              <a:rPr sz="1700" spc="-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am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merge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prea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departe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(adică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elementul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următor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prea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mare)</a:t>
            </a:r>
            <a:endParaRPr sz="1700">
              <a:latin typeface="Palatino Linotype"/>
              <a:cs typeface="Palatino Linotype"/>
            </a:endParaRPr>
          </a:p>
          <a:p>
            <a:pPr marL="429895" indent="-41783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AutoNum type="arabicParenR" startAt="3"/>
              <a:tabLst>
                <a:tab pos="429895" algn="l"/>
                <a:tab pos="430530" algn="l"/>
              </a:tabLst>
            </a:pP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Ne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mutăm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următoarea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listă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(mergem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jos)</a:t>
            </a:r>
            <a:endParaRPr sz="1700">
              <a:latin typeface="Palatino Linotype"/>
              <a:cs typeface="Palatino Linotype"/>
            </a:endParaRPr>
          </a:p>
          <a:p>
            <a:pPr marL="429895" indent="-41783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AutoNum type="arabicParenR" startAt="3"/>
              <a:tabLst>
                <a:tab pos="429895" algn="l"/>
                <a:tab pos="43053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Reluăm</a:t>
            </a: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algoritmul</a:t>
            </a:r>
            <a:r>
              <a:rPr sz="17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pasul</a:t>
            </a:r>
            <a:r>
              <a:rPr sz="17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2)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400" y="2776966"/>
            <a:ext cx="20974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3945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Exemplu: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	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search(22)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3600" y="2776966"/>
            <a:ext cx="21691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Complexitate:</a:t>
            </a:r>
            <a:r>
              <a:rPr sz="1700" spc="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O(logn)</a:t>
            </a:r>
            <a:endParaRPr sz="1700">
              <a:latin typeface="Palatino Linotype"/>
              <a:cs typeface="Palatino Linotyp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575" y="3282875"/>
            <a:ext cx="7562849" cy="146684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Skip</a:t>
            </a:r>
            <a:r>
              <a:rPr spc="175" dirty="0"/>
              <a:t> </a:t>
            </a:r>
            <a:r>
              <a:rPr spc="345" dirty="0"/>
              <a:t>Lists</a:t>
            </a:r>
            <a:r>
              <a:rPr spc="180" dirty="0"/>
              <a:t> </a:t>
            </a:r>
            <a:r>
              <a:rPr spc="235" dirty="0"/>
              <a:t>-</a:t>
            </a:r>
            <a:r>
              <a:rPr spc="175" dirty="0"/>
              <a:t> </a:t>
            </a:r>
            <a:r>
              <a:rPr spc="305" dirty="0"/>
              <a:t>Inserare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196" y="897239"/>
            <a:ext cx="5781675" cy="21113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87655" indent="-275590">
              <a:lnSpc>
                <a:spcPct val="100000"/>
              </a:lnSpc>
              <a:spcBef>
                <a:spcPts val="355"/>
              </a:spcBef>
              <a:buClr>
                <a:srgbClr val="C0B5BB"/>
              </a:buClr>
              <a:buFont typeface="Arial"/>
              <a:buChar char="○"/>
              <a:tabLst>
                <a:tab pos="287655" algn="l"/>
                <a:tab pos="288290" algn="l"/>
              </a:tabLst>
            </a:pPr>
            <a:r>
              <a:rPr sz="16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Vrem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să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inserăm</a:t>
            </a:r>
            <a:r>
              <a:rPr sz="16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elementul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x</a:t>
            </a:r>
            <a:endParaRPr sz="1600" dirty="0">
              <a:latin typeface="Palatino Linotype"/>
              <a:cs typeface="Palatino Linotype"/>
            </a:endParaRPr>
          </a:p>
          <a:p>
            <a:pPr marL="287655" indent="-275590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Arial"/>
              <a:buChar char="○"/>
              <a:tabLst>
                <a:tab pos="287655" algn="l"/>
                <a:tab pos="288290" algn="l"/>
              </a:tabLst>
            </a:pPr>
            <a:r>
              <a:rPr sz="1600" b="1" dirty="0">
                <a:solidFill>
                  <a:srgbClr val="1C1C1B"/>
                </a:solidFill>
                <a:latin typeface="Palatino Linotype"/>
                <a:cs typeface="Palatino Linotype"/>
              </a:rPr>
              <a:t>Observație:</a:t>
            </a:r>
            <a:r>
              <a:rPr sz="1600" b="1" spc="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Lista</a:t>
            </a:r>
            <a:r>
              <a:rPr sz="16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6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jos</a:t>
            </a:r>
            <a:r>
              <a:rPr sz="16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trebuie</a:t>
            </a:r>
            <a:r>
              <a:rPr sz="16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să</a:t>
            </a:r>
            <a:r>
              <a:rPr sz="16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conțină</a:t>
            </a:r>
            <a:r>
              <a:rPr sz="16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toate</a:t>
            </a:r>
            <a:r>
              <a:rPr sz="16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elementele!</a:t>
            </a:r>
            <a:endParaRPr sz="16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0B5BB"/>
              </a:buClr>
              <a:buFont typeface="Arial"/>
              <a:buChar char="○"/>
            </a:pPr>
            <a:endParaRPr sz="2650" dirty="0">
              <a:latin typeface="Palatino Linotype"/>
              <a:cs typeface="Palatino Linotype"/>
            </a:endParaRPr>
          </a:p>
          <a:p>
            <a:pPr marL="287655" indent="-275590">
              <a:lnSpc>
                <a:spcPct val="100000"/>
              </a:lnSpc>
              <a:spcBef>
                <a:spcPts val="5"/>
              </a:spcBef>
              <a:buClr>
                <a:srgbClr val="C0B5BB"/>
              </a:buClr>
              <a:buFont typeface="Arial"/>
              <a:buChar char="○"/>
              <a:tabLst>
                <a:tab pos="287655" algn="l"/>
                <a:tab pos="288290" algn="l"/>
              </a:tabLst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x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trebuie să ﬁe inserat cu siguranță în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nivelul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 cel mai de </a:t>
            </a: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jos</a:t>
            </a:r>
            <a:endParaRPr sz="1600" dirty="0">
              <a:latin typeface="Palatino Linotype"/>
              <a:cs typeface="Palatino Linotype"/>
            </a:endParaRPr>
          </a:p>
          <a:p>
            <a:pPr marL="687705" lvl="1" indent="-409575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Times New Roman"/>
              <a:buChar char="□"/>
              <a:tabLst>
                <a:tab pos="687705" algn="l"/>
                <a:tab pos="688340" algn="l"/>
              </a:tabLst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căutăm locul</a:t>
            </a:r>
            <a:r>
              <a:rPr sz="16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lui</a:t>
            </a:r>
            <a:r>
              <a:rPr sz="16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x</a:t>
            </a:r>
            <a:r>
              <a:rPr sz="16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în lista</a:t>
            </a:r>
            <a:r>
              <a:rPr sz="16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6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jos </a:t>
            </a:r>
            <a:r>
              <a:rPr sz="1600" dirty="0">
                <a:solidFill>
                  <a:srgbClr val="1C1C1B"/>
                </a:solidFill>
                <a:latin typeface="Times New Roman"/>
                <a:cs typeface="Times New Roman"/>
              </a:rPr>
              <a:t>→</a:t>
            </a:r>
            <a:r>
              <a:rPr sz="1600" spc="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search(x)</a:t>
            </a:r>
            <a:endParaRPr sz="1600" dirty="0">
              <a:latin typeface="Palatino Linotype"/>
              <a:cs typeface="Palatino Linotype"/>
            </a:endParaRPr>
          </a:p>
          <a:p>
            <a:pPr marL="687705" lvl="1" indent="-409575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Times New Roman"/>
              <a:buChar char="□"/>
              <a:tabLst>
                <a:tab pos="687705" algn="l"/>
                <a:tab pos="688340" algn="l"/>
              </a:tabLst>
            </a:pP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adăugăm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x în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locul găsit în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lista cea mai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de </a:t>
            </a: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jos</a:t>
            </a:r>
            <a:endParaRPr sz="1600" dirty="0">
              <a:latin typeface="Palatino Linotype"/>
              <a:cs typeface="Palatino Linotype"/>
            </a:endParaRPr>
          </a:p>
          <a:p>
            <a:pPr marL="287655" indent="-275590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Arial"/>
              <a:buChar char="○"/>
              <a:tabLst>
                <a:tab pos="287655" algn="l"/>
                <a:tab pos="288290" algn="l"/>
              </a:tabLst>
            </a:pPr>
            <a:r>
              <a:rPr sz="16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Cum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alegem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6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</a:t>
            </a: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â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te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liste</a:t>
            </a:r>
            <a:r>
              <a:rPr sz="16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să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ﬁe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adăugat?</a:t>
            </a:r>
            <a:endParaRPr sz="16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Skip</a:t>
            </a:r>
            <a:r>
              <a:rPr spc="175" dirty="0"/>
              <a:t> </a:t>
            </a:r>
            <a:r>
              <a:rPr spc="345" dirty="0"/>
              <a:t>Lists</a:t>
            </a:r>
            <a:r>
              <a:rPr spc="180" dirty="0"/>
              <a:t> </a:t>
            </a:r>
            <a:r>
              <a:rPr spc="235" dirty="0"/>
              <a:t>-</a:t>
            </a:r>
            <a:r>
              <a:rPr spc="175" dirty="0"/>
              <a:t> </a:t>
            </a:r>
            <a:r>
              <a:rPr spc="305" dirty="0"/>
              <a:t>Inserare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196" y="897236"/>
            <a:ext cx="8376920" cy="38925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87655" indent="-275590">
              <a:lnSpc>
                <a:spcPct val="100000"/>
              </a:lnSpc>
              <a:spcBef>
                <a:spcPts val="355"/>
              </a:spcBef>
              <a:buClr>
                <a:srgbClr val="C0B5BB"/>
              </a:buClr>
              <a:buFont typeface="Arial"/>
              <a:buChar char="○"/>
              <a:tabLst>
                <a:tab pos="287655" algn="l"/>
                <a:tab pos="288290" algn="l"/>
              </a:tabLst>
            </a:pPr>
            <a:r>
              <a:rPr sz="16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Vrem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să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inserăm</a:t>
            </a:r>
            <a:r>
              <a:rPr sz="16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elementul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x</a:t>
            </a:r>
            <a:endParaRPr sz="1600">
              <a:latin typeface="Palatino Linotype"/>
              <a:cs typeface="Palatino Linotype"/>
            </a:endParaRPr>
          </a:p>
          <a:p>
            <a:pPr marL="287655" indent="-275590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Arial"/>
              <a:buChar char="○"/>
              <a:tabLst>
                <a:tab pos="287655" algn="l"/>
                <a:tab pos="288290" algn="l"/>
              </a:tabLst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x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trebuie să ﬁe inserat cu siguranță în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nivelul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 cel mai de </a:t>
            </a: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jos</a:t>
            </a:r>
            <a:endParaRPr sz="1600">
              <a:latin typeface="Palatino Linotype"/>
              <a:cs typeface="Palatino Linotype"/>
            </a:endParaRPr>
          </a:p>
          <a:p>
            <a:pPr marL="287655" indent="-275590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Arial"/>
              <a:buChar char="○"/>
              <a:tabLst>
                <a:tab pos="287655" algn="l"/>
                <a:tab pos="288290" algn="l"/>
              </a:tabLst>
            </a:pPr>
            <a:r>
              <a:rPr sz="16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Cum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alegem</a:t>
            </a:r>
            <a:r>
              <a:rPr sz="16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ce</a:t>
            </a:r>
            <a:r>
              <a:rPr sz="16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altă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listă</a:t>
            </a:r>
            <a:r>
              <a:rPr sz="16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să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ﬁe</a:t>
            </a:r>
            <a:r>
              <a:rPr sz="16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adăugat?</a:t>
            </a:r>
            <a:endParaRPr sz="1600">
              <a:latin typeface="Palatino Linotype"/>
              <a:cs typeface="Palatino Linotype"/>
            </a:endParaRPr>
          </a:p>
          <a:p>
            <a:pPr marL="687705" lvl="1" indent="-409575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Times New Roman"/>
              <a:buChar char="□"/>
              <a:tabLst>
                <a:tab pos="687705" algn="l"/>
                <a:tab pos="688340" algn="l"/>
              </a:tabLst>
            </a:pPr>
            <a:r>
              <a:rPr sz="16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Alegem</a:t>
            </a:r>
            <a:r>
              <a:rPr sz="16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metoda</a:t>
            </a:r>
            <a:r>
              <a:rPr sz="16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probabilistică:</a:t>
            </a:r>
            <a:endParaRPr sz="1600">
              <a:latin typeface="Palatino Linotype"/>
              <a:cs typeface="Palatino Linotype"/>
            </a:endParaRPr>
          </a:p>
          <a:p>
            <a:pPr marL="1087755" lvl="2" indent="-351790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Arial"/>
              <a:buChar char="○"/>
              <a:tabLst>
                <a:tab pos="1087755" algn="l"/>
                <a:tab pos="1088390" algn="l"/>
              </a:tabLst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aruncăm</a:t>
            </a:r>
            <a:r>
              <a:rPr sz="16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6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monedă</a:t>
            </a:r>
            <a:endParaRPr sz="1600">
              <a:latin typeface="Palatino Linotype"/>
              <a:cs typeface="Palatino Linotype"/>
            </a:endParaRPr>
          </a:p>
          <a:p>
            <a:pPr marL="1544955" lvl="3" indent="-351790">
              <a:lnSpc>
                <a:spcPct val="100000"/>
              </a:lnSpc>
              <a:spcBef>
                <a:spcPts val="254"/>
              </a:spcBef>
              <a:buFont typeface="Times New Roman"/>
              <a:buChar char="□"/>
              <a:tabLst>
                <a:tab pos="1544955" algn="l"/>
                <a:tab pos="1545590" algn="l"/>
              </a:tabLst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dacă</a:t>
            </a:r>
            <a:r>
              <a:rPr sz="16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pică</a:t>
            </a:r>
            <a:r>
              <a:rPr sz="16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Stema</a:t>
            </a:r>
            <a:r>
              <a:rPr sz="16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140" dirty="0">
                <a:solidFill>
                  <a:srgbClr val="1C1C1B"/>
                </a:solidFill>
                <a:latin typeface="Palatino Linotype"/>
                <a:cs typeface="Palatino Linotype"/>
              </a:rPr>
              <a:t>-</a:t>
            </a:r>
            <a:r>
              <a:rPr sz="16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adăugăm</a:t>
            </a:r>
            <a:r>
              <a:rPr sz="16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6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lista</a:t>
            </a:r>
            <a:r>
              <a:rPr sz="16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următoare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și</a:t>
            </a:r>
            <a:r>
              <a:rPr sz="16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aruncăm</a:t>
            </a:r>
            <a:r>
              <a:rPr sz="16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din</a:t>
            </a:r>
            <a:r>
              <a:rPr sz="16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nou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moneda</a:t>
            </a:r>
            <a:endParaRPr sz="1600">
              <a:latin typeface="Palatino Linotype"/>
              <a:cs typeface="Palatino Linotype"/>
            </a:endParaRPr>
          </a:p>
          <a:p>
            <a:pPr marL="1544955" lvl="3" indent="-351790">
              <a:lnSpc>
                <a:spcPct val="100000"/>
              </a:lnSpc>
              <a:spcBef>
                <a:spcPts val="254"/>
              </a:spcBef>
              <a:buFont typeface="Times New Roman"/>
              <a:buChar char="□"/>
              <a:tabLst>
                <a:tab pos="1544955" algn="l"/>
                <a:tab pos="1545590" algn="l"/>
              </a:tabLst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dacă</a:t>
            </a:r>
            <a:r>
              <a:rPr sz="16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pică</a:t>
            </a:r>
            <a:r>
              <a:rPr sz="16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Banul</a:t>
            </a:r>
            <a:r>
              <a:rPr sz="1600" spc="-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140" dirty="0">
                <a:solidFill>
                  <a:srgbClr val="1C1C1B"/>
                </a:solidFill>
                <a:latin typeface="Palatino Linotype"/>
                <a:cs typeface="Palatino Linotype"/>
              </a:rPr>
              <a:t>-</a:t>
            </a:r>
            <a:r>
              <a:rPr sz="16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ne</a:t>
            </a:r>
            <a:r>
              <a:rPr sz="16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oprim</a:t>
            </a:r>
            <a:endParaRPr sz="1600">
              <a:latin typeface="Palatino Linotype"/>
              <a:cs typeface="Palatino Linotype"/>
            </a:endParaRPr>
          </a:p>
          <a:p>
            <a:pPr marL="1087755" lvl="2" indent="-351790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Arial"/>
              <a:buChar char="○"/>
              <a:tabLst>
                <a:tab pos="1087755" algn="l"/>
                <a:tab pos="1088390" algn="l"/>
              </a:tabLst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probabilitatea</a:t>
            </a:r>
            <a:r>
              <a:rPr sz="16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să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ﬁe</a:t>
            </a:r>
            <a:r>
              <a:rPr sz="16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inserat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și</a:t>
            </a:r>
            <a:r>
              <a:rPr sz="16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nivelul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următor:</a:t>
            </a:r>
            <a:r>
              <a:rPr sz="16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254" dirty="0">
                <a:solidFill>
                  <a:srgbClr val="1C1C1B"/>
                </a:solidFill>
                <a:latin typeface="Palatino Linotype"/>
                <a:cs typeface="Palatino Linotype"/>
              </a:rPr>
              <a:t>½</a:t>
            </a:r>
            <a:endParaRPr sz="1600">
              <a:latin typeface="Palatino Linotype"/>
              <a:cs typeface="Palatino Linotype"/>
            </a:endParaRPr>
          </a:p>
          <a:p>
            <a:pPr marL="287655" indent="-275590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Arial"/>
              <a:buChar char="○"/>
              <a:tabLst>
                <a:tab pos="287655" algn="l"/>
                <a:tab pos="288290" algn="l"/>
              </a:tabLst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medie:</a:t>
            </a:r>
            <a:endParaRPr sz="1600">
              <a:latin typeface="Palatino Linotype"/>
              <a:cs typeface="Palatino Linotype"/>
            </a:endParaRPr>
          </a:p>
          <a:p>
            <a:pPr marL="687705" lvl="1" indent="-409575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Times New Roman"/>
              <a:buChar char="□"/>
              <a:tabLst>
                <a:tab pos="687705" algn="l"/>
                <a:tab pos="688340" algn="l"/>
              </a:tabLst>
            </a:pPr>
            <a:r>
              <a:rPr sz="1600" spc="305" dirty="0">
                <a:solidFill>
                  <a:srgbClr val="1C1C1B"/>
                </a:solidFill>
                <a:latin typeface="Palatino Linotype"/>
                <a:cs typeface="Palatino Linotype"/>
              </a:rPr>
              <a:t>½</a:t>
            </a:r>
            <a:r>
              <a:rPr sz="16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elemente</a:t>
            </a:r>
            <a:r>
              <a:rPr sz="1600" spc="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nepromovate</a:t>
            </a:r>
            <a:endParaRPr sz="1600">
              <a:latin typeface="Palatino Linotype"/>
              <a:cs typeface="Palatino Linotype"/>
            </a:endParaRPr>
          </a:p>
          <a:p>
            <a:pPr marL="687705" lvl="1" indent="-409575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Times New Roman"/>
              <a:buChar char="□"/>
              <a:tabLst>
                <a:tab pos="687705" algn="l"/>
                <a:tab pos="688340" algn="l"/>
              </a:tabLst>
            </a:pPr>
            <a:r>
              <a:rPr sz="1600" spc="204" dirty="0">
                <a:solidFill>
                  <a:srgbClr val="1C1C1B"/>
                </a:solidFill>
                <a:latin typeface="Palatino Linotype"/>
                <a:cs typeface="Palatino Linotype"/>
              </a:rPr>
              <a:t>¼</a:t>
            </a:r>
            <a:r>
              <a:rPr sz="16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elemente</a:t>
            </a:r>
            <a:r>
              <a:rPr sz="16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promovate</a:t>
            </a:r>
            <a:r>
              <a:rPr sz="16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1</a:t>
            </a:r>
            <a:r>
              <a:rPr sz="1600" spc="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nivel</a:t>
            </a:r>
            <a:endParaRPr sz="1600">
              <a:latin typeface="Palatino Linotype"/>
              <a:cs typeface="Palatino Linotype"/>
            </a:endParaRPr>
          </a:p>
          <a:p>
            <a:pPr marL="687705" lvl="1" indent="-409575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Char char="□"/>
              <a:tabLst>
                <a:tab pos="687705" algn="l"/>
                <a:tab pos="688340" algn="l"/>
              </a:tabLst>
            </a:pPr>
            <a:r>
              <a:rPr sz="1600" dirty="0">
                <a:solidFill>
                  <a:srgbClr val="1C1C1B"/>
                </a:solidFill>
                <a:latin typeface="Times New Roman"/>
                <a:cs typeface="Times New Roman"/>
              </a:rPr>
              <a:t>⅛</a:t>
            </a:r>
            <a:r>
              <a:rPr sz="1600" spc="3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elemente</a:t>
            </a:r>
            <a:r>
              <a:rPr sz="16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promovate</a:t>
            </a:r>
            <a:r>
              <a:rPr sz="16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6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nivele</a:t>
            </a:r>
            <a:endParaRPr sz="1600">
              <a:latin typeface="Palatino Linotype"/>
              <a:cs typeface="Palatino Linotype"/>
            </a:endParaRPr>
          </a:p>
          <a:p>
            <a:pPr marL="687705" lvl="1" indent="-409575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Times New Roman"/>
              <a:buChar char="□"/>
              <a:tabLst>
                <a:tab pos="687705" algn="l"/>
                <a:tab pos="688340" algn="l"/>
              </a:tabLst>
            </a:pPr>
            <a:r>
              <a:rPr sz="16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etc.</a:t>
            </a:r>
            <a:endParaRPr sz="1600">
              <a:latin typeface="Palatino Linotype"/>
              <a:cs typeface="Palatino Linotype"/>
            </a:endParaRPr>
          </a:p>
          <a:p>
            <a:pPr marL="287655" indent="-275590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Arial"/>
              <a:buChar char="○"/>
              <a:tabLst>
                <a:tab pos="287655" algn="l"/>
                <a:tab pos="288290" algn="l"/>
              </a:tabLst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Complexitate:</a:t>
            </a:r>
            <a:r>
              <a:rPr sz="1600" spc="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O(logn)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Skip</a:t>
            </a:r>
            <a:r>
              <a:rPr spc="175" dirty="0"/>
              <a:t> </a:t>
            </a:r>
            <a:r>
              <a:rPr spc="345" dirty="0"/>
              <a:t>Lists</a:t>
            </a:r>
            <a:r>
              <a:rPr spc="180" dirty="0"/>
              <a:t> </a:t>
            </a:r>
            <a:r>
              <a:rPr spc="235" dirty="0"/>
              <a:t>-</a:t>
            </a:r>
            <a:r>
              <a:rPr spc="175" dirty="0"/>
              <a:t> </a:t>
            </a:r>
            <a:r>
              <a:rPr spc="350" dirty="0"/>
              <a:t>Ștergere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555" y="892918"/>
            <a:ext cx="5154930" cy="61595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295275" algn="l"/>
                <a:tab pos="2959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Ștergem</a:t>
            </a:r>
            <a:r>
              <a:rPr sz="1700" spc="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elementul</a:t>
            </a:r>
            <a:r>
              <a:rPr sz="1700" spc="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x</a:t>
            </a:r>
            <a:r>
              <a:rPr sz="1700" spc="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din</a:t>
            </a:r>
            <a:r>
              <a:rPr sz="1700" spc="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toate</a:t>
            </a:r>
            <a:r>
              <a:rPr sz="1700" spc="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listele</a:t>
            </a:r>
            <a:r>
              <a:rPr sz="1700" spc="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care</a:t>
            </a:r>
            <a:r>
              <a:rPr sz="1700" spc="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îl</a:t>
            </a:r>
            <a:r>
              <a:rPr sz="1700" spc="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conțin</a:t>
            </a:r>
            <a:endParaRPr sz="1700">
              <a:latin typeface="Palatino Linotype"/>
              <a:cs typeface="Palatino Linotype"/>
            </a:endParaRPr>
          </a:p>
          <a:p>
            <a:pPr marL="295275" indent="-2832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295275" algn="l"/>
                <a:tab pos="2959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Complexitate:</a:t>
            </a:r>
            <a:r>
              <a:rPr sz="1700" spc="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O(logn)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Skip</a:t>
            </a:r>
            <a:r>
              <a:rPr spc="170" dirty="0"/>
              <a:t> </a:t>
            </a:r>
            <a:r>
              <a:rPr spc="335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655" y="892921"/>
            <a:ext cx="1394460" cy="91122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u="heavy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2"/>
              </a:rPr>
              <a:t>Articol</a:t>
            </a:r>
            <a:endParaRPr sz="1700">
              <a:latin typeface="Palatino Linotype"/>
              <a:cs typeface="Palatino Linotype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u="heavy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3"/>
              </a:rPr>
              <a:t>Video</a:t>
            </a:r>
            <a:r>
              <a:rPr sz="1700" u="heavy" spc="-65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3"/>
              </a:rPr>
              <a:t> </a:t>
            </a:r>
            <a:r>
              <a:rPr sz="1700" u="heavy" spc="-25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3"/>
              </a:rPr>
              <a:t>MIT</a:t>
            </a:r>
            <a:endParaRPr sz="1700">
              <a:latin typeface="Palatino Linotype"/>
              <a:cs typeface="Palatino Linotype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u="heavy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4"/>
              </a:rPr>
              <a:t>Notes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0" dirty="0"/>
              <a:t>Bibliograﬁe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400" y="816721"/>
            <a:ext cx="7178040" cy="188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6580">
              <a:lnSpc>
                <a:spcPct val="143400"/>
              </a:lnSpc>
              <a:spcBef>
                <a:spcPts val="100"/>
              </a:spcBef>
            </a:pPr>
            <a:r>
              <a:rPr sz="17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2"/>
              </a:rPr>
              <a:t>http://ticki.github.io/blog/skip-lists-done-</a:t>
            </a:r>
            <a:r>
              <a:rPr sz="1700" u="heavy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2"/>
              </a:rPr>
              <a:t>right/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u="heavy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3"/>
              </a:rPr>
              <a:t>https://www.guru99.com/avl-tree.html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u="heavy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4"/>
              </a:rPr>
              <a:t>https://www.geeksforgeeks.org/red-black-</a:t>
            </a:r>
            <a:r>
              <a:rPr sz="1700" u="heavy" spc="6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4"/>
              </a:rPr>
              <a:t>tree-</a:t>
            </a:r>
            <a:r>
              <a:rPr sz="17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4"/>
              </a:rPr>
              <a:t>set-1-introduction-</a:t>
            </a:r>
            <a:r>
              <a:rPr sz="1700" u="heavy" spc="-25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4"/>
              </a:rPr>
              <a:t>2/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u="heavy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5"/>
              </a:rPr>
              <a:t>MIT</a:t>
            </a:r>
            <a:r>
              <a:rPr sz="1700" u="heavy" spc="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5"/>
              </a:rPr>
              <a:t> </a:t>
            </a:r>
            <a:r>
              <a:rPr sz="17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5"/>
              </a:rPr>
              <a:t>lecture</a:t>
            </a:r>
            <a:r>
              <a:rPr sz="1700" u="heavy" spc="15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5"/>
              </a:rPr>
              <a:t> </a:t>
            </a:r>
            <a:r>
              <a:rPr sz="17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5"/>
              </a:rPr>
              <a:t>notes</a:t>
            </a:r>
            <a:r>
              <a:rPr sz="1700" u="heavy" spc="15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5"/>
              </a:rPr>
              <a:t> </a:t>
            </a:r>
            <a:r>
              <a:rPr sz="17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5"/>
              </a:rPr>
              <a:t>on</a:t>
            </a:r>
            <a:r>
              <a:rPr sz="1700" u="heavy" spc="15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5"/>
              </a:rPr>
              <a:t> </a:t>
            </a:r>
            <a:r>
              <a:rPr sz="1700" u="heavy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5"/>
              </a:rPr>
              <a:t>skip</a:t>
            </a:r>
            <a:r>
              <a:rPr sz="1700" u="heavy" spc="15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5"/>
              </a:rPr>
              <a:t> </a:t>
            </a:r>
            <a:r>
              <a:rPr sz="1700" u="heavy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5"/>
              </a:rPr>
              <a:t>lists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7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6"/>
              </a:rPr>
              <a:t>Esoteric Data Structures: </a:t>
            </a:r>
            <a:r>
              <a:rPr sz="1700" u="heavy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6"/>
              </a:rPr>
              <a:t>Skip</a:t>
            </a:r>
            <a:r>
              <a:rPr sz="17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6"/>
              </a:rPr>
              <a:t> Lists</a:t>
            </a:r>
            <a:r>
              <a:rPr sz="1700" u="heavy" spc="5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6"/>
              </a:rPr>
              <a:t> </a:t>
            </a:r>
            <a:r>
              <a:rPr sz="17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6"/>
              </a:rPr>
              <a:t>and Bloom Filters</a:t>
            </a:r>
            <a:r>
              <a:rPr sz="1700" u="heavy" spc="-65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6"/>
              </a:rPr>
              <a:t> </a:t>
            </a:r>
            <a:r>
              <a:rPr sz="1700" u="heavy" spc="15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6"/>
              </a:rPr>
              <a:t>-</a:t>
            </a:r>
            <a:r>
              <a:rPr sz="1700" u="heavy" spc="-7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6"/>
              </a:rPr>
              <a:t> </a:t>
            </a:r>
            <a:r>
              <a:rPr sz="17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6"/>
              </a:rPr>
              <a:t>Stanford</a:t>
            </a:r>
            <a:r>
              <a:rPr sz="1700" u="heavy" spc="5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6"/>
              </a:rPr>
              <a:t> </a:t>
            </a:r>
            <a:r>
              <a:rPr sz="1700" u="heavy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6"/>
              </a:rPr>
              <a:t>University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100" y="3401498"/>
            <a:ext cx="5419724" cy="174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object 3"/>
          <p:cNvSpPr txBox="1"/>
          <p:nvPr/>
        </p:nvSpPr>
        <p:spPr>
          <a:xfrm>
            <a:off x="384725" y="863629"/>
            <a:ext cx="818705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1" i="1" dirty="0">
                <a:solidFill>
                  <a:srgbClr val="333333"/>
                </a:solidFill>
                <a:latin typeface="Palatino Linotype"/>
                <a:cs typeface="Palatino Linotype"/>
              </a:rPr>
              <a:t>Lema</a:t>
            </a:r>
            <a:r>
              <a:rPr sz="1500" b="1" i="1" spc="10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500" b="1" i="1" spc="70" dirty="0">
                <a:solidFill>
                  <a:srgbClr val="333333"/>
                </a:solidFill>
                <a:latin typeface="Palatino Linotype"/>
                <a:cs typeface="Palatino Linotype"/>
              </a:rPr>
              <a:t>13.3.</a:t>
            </a:r>
            <a:r>
              <a:rPr sz="1500" b="1" i="1" spc="125" dirty="0">
                <a:solidFill>
                  <a:srgbClr val="333333"/>
                </a:solidFill>
                <a:latin typeface="Palatino Linotype"/>
                <a:cs typeface="Palatino Linotype"/>
              </a:rPr>
              <a:t> </a:t>
            </a:r>
            <a:r>
              <a:rPr sz="1500" spc="55" dirty="0">
                <a:solidFill>
                  <a:srgbClr val="333333"/>
                </a:solidFill>
                <a:latin typeface="Calibri"/>
                <a:cs typeface="Calibri"/>
              </a:rPr>
              <a:t>Notăm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100" dirty="0">
                <a:solidFill>
                  <a:srgbClr val="333333"/>
                </a:solidFill>
                <a:latin typeface="Calibri"/>
                <a:cs typeface="Calibri"/>
              </a:rPr>
              <a:t>cu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120" dirty="0">
                <a:solidFill>
                  <a:srgbClr val="333333"/>
                </a:solidFill>
                <a:latin typeface="Calibri"/>
                <a:cs typeface="Calibri"/>
              </a:rPr>
              <a:t>T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arborele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55" dirty="0">
                <a:solidFill>
                  <a:srgbClr val="333333"/>
                </a:solidFill>
                <a:latin typeface="Calibri"/>
                <a:cs typeface="Calibri"/>
              </a:rPr>
              <a:t>care</a:t>
            </a:r>
            <a:r>
              <a:rPr sz="1500" spc="1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rezultă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prin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inserarea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8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1500" spc="1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55" dirty="0">
                <a:solidFill>
                  <a:srgbClr val="333333"/>
                </a:solidFill>
                <a:latin typeface="Calibri"/>
                <a:cs typeface="Calibri"/>
              </a:rPr>
              <a:t>chei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distincte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100" dirty="0">
                <a:solidFill>
                  <a:srgbClr val="333333"/>
                </a:solidFill>
                <a:latin typeface="Calibri"/>
                <a:cs typeface="Calibri"/>
              </a:rPr>
              <a:t>k₁,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55" dirty="0">
                <a:solidFill>
                  <a:srgbClr val="333333"/>
                </a:solidFill>
                <a:latin typeface="Calibri"/>
                <a:cs typeface="Calibri"/>
              </a:rPr>
              <a:t>k₂,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...,</a:t>
            </a:r>
            <a:r>
              <a:rPr sz="1500" spc="1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295" dirty="0">
                <a:solidFill>
                  <a:srgbClr val="333333"/>
                </a:solidFill>
                <a:latin typeface="Calibri"/>
                <a:cs typeface="Calibri"/>
              </a:rPr>
              <a:t>k</a:t>
            </a:r>
            <a:r>
              <a:rPr sz="1500" spc="295" dirty="0">
                <a:solidFill>
                  <a:srgbClr val="333333"/>
                </a:solidFill>
                <a:latin typeface="Times New Roman"/>
                <a:cs typeface="Times New Roman"/>
              </a:rPr>
              <a:t>ₘ</a:t>
            </a:r>
            <a:r>
              <a:rPr sz="150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333333"/>
                </a:solidFill>
                <a:latin typeface="Calibri"/>
                <a:cs typeface="Calibri"/>
              </a:rPr>
              <a:t>(în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ordine)</a:t>
            </a:r>
            <a:r>
              <a:rPr sz="1500" spc="1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alibri"/>
                <a:cs typeface="Calibri"/>
              </a:rPr>
              <a:t>într-</a:t>
            </a:r>
            <a:r>
              <a:rPr sz="1500" spc="75" dirty="0">
                <a:solidFill>
                  <a:srgbClr val="333333"/>
                </a:solidFill>
                <a:latin typeface="Calibri"/>
                <a:cs typeface="Calibri"/>
              </a:rPr>
              <a:t>un</a:t>
            </a:r>
            <a:r>
              <a:rPr sz="1500" spc="1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arbore</a:t>
            </a:r>
            <a:r>
              <a:rPr sz="1500" spc="1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binar</a:t>
            </a:r>
            <a:r>
              <a:rPr sz="1500" spc="1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70" dirty="0">
                <a:solidFill>
                  <a:srgbClr val="333333"/>
                </a:solidFill>
                <a:latin typeface="Calibri"/>
                <a:cs typeface="Calibri"/>
              </a:rPr>
              <a:t>de</a:t>
            </a:r>
            <a:r>
              <a:rPr sz="1500" spc="1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45" dirty="0">
                <a:solidFill>
                  <a:srgbClr val="333333"/>
                </a:solidFill>
                <a:latin typeface="Calibri"/>
                <a:cs typeface="Calibri"/>
              </a:rPr>
              <a:t>căutare</a:t>
            </a:r>
            <a:r>
              <a:rPr sz="1500" spc="1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iniţial</a:t>
            </a:r>
            <a:r>
              <a:rPr sz="1500" spc="1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vid.</a:t>
            </a:r>
            <a:r>
              <a:rPr sz="1500" spc="1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80" dirty="0">
                <a:solidFill>
                  <a:srgbClr val="333333"/>
                </a:solidFill>
                <a:latin typeface="Calibri"/>
                <a:cs typeface="Calibri"/>
              </a:rPr>
              <a:t>Cheia</a:t>
            </a:r>
            <a:r>
              <a:rPr sz="1500" spc="1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65" dirty="0">
                <a:solidFill>
                  <a:srgbClr val="333333"/>
                </a:solidFill>
                <a:latin typeface="Calibri"/>
                <a:cs typeface="Calibri"/>
              </a:rPr>
              <a:t>k</a:t>
            </a:r>
            <a:r>
              <a:rPr sz="1500" spc="65" dirty="0">
                <a:solidFill>
                  <a:srgbClr val="333333"/>
                </a:solidFill>
                <a:latin typeface="Arial"/>
                <a:cs typeface="Arial"/>
              </a:rPr>
              <a:t>ᵢ</a:t>
            </a:r>
            <a:r>
              <a:rPr sz="15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333333"/>
                </a:solidFill>
                <a:latin typeface="Calibri"/>
                <a:cs typeface="Calibri"/>
              </a:rPr>
              <a:t>este</a:t>
            </a:r>
            <a:r>
              <a:rPr sz="1500" spc="1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un</a:t>
            </a:r>
            <a:r>
              <a:rPr sz="1500" spc="1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60" dirty="0">
                <a:solidFill>
                  <a:srgbClr val="333333"/>
                </a:solidFill>
                <a:latin typeface="Calibri"/>
                <a:cs typeface="Calibri"/>
              </a:rPr>
              <a:t>strămoş</a:t>
            </a:r>
            <a:r>
              <a:rPr sz="1500" spc="1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al</a:t>
            </a:r>
            <a:r>
              <a:rPr sz="1500" spc="1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cheii</a:t>
            </a:r>
            <a:r>
              <a:rPr sz="1500" spc="1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280" dirty="0">
                <a:solidFill>
                  <a:srgbClr val="333333"/>
                </a:solidFill>
                <a:latin typeface="Calibri"/>
                <a:cs typeface="Calibri"/>
              </a:rPr>
              <a:t>k</a:t>
            </a:r>
            <a:r>
              <a:rPr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ₘ</a:t>
            </a:r>
            <a:r>
              <a:rPr sz="150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în</a:t>
            </a:r>
            <a:r>
              <a:rPr sz="1500" spc="1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T,</a:t>
            </a:r>
            <a:r>
              <a:rPr sz="1500" spc="1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alibri"/>
                <a:cs typeface="Calibri"/>
              </a:rPr>
              <a:t>pentru </a:t>
            </a:r>
            <a:r>
              <a:rPr sz="1500" spc="65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150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145" dirty="0">
                <a:solidFill>
                  <a:srgbClr val="333333"/>
                </a:solidFill>
                <a:latin typeface="Calibri"/>
                <a:cs typeface="Calibri"/>
              </a:rPr>
              <a:t>≤</a:t>
            </a:r>
            <a:r>
              <a:rPr sz="150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50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145" dirty="0">
                <a:solidFill>
                  <a:srgbClr val="333333"/>
                </a:solidFill>
                <a:latin typeface="Calibri"/>
                <a:cs typeface="Calibri"/>
              </a:rPr>
              <a:t>&lt;</a:t>
            </a:r>
            <a:r>
              <a:rPr sz="150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j</a:t>
            </a:r>
            <a:r>
              <a:rPr sz="150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145" dirty="0">
                <a:solidFill>
                  <a:srgbClr val="333333"/>
                </a:solidFill>
                <a:latin typeface="Calibri"/>
                <a:cs typeface="Calibri"/>
              </a:rPr>
              <a:t>≤</a:t>
            </a:r>
            <a:r>
              <a:rPr sz="150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n,</a:t>
            </a:r>
            <a:r>
              <a:rPr sz="150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100" dirty="0">
                <a:solidFill>
                  <a:srgbClr val="333333"/>
                </a:solidFill>
                <a:latin typeface="Calibri"/>
                <a:cs typeface="Calibri"/>
              </a:rPr>
              <a:t>dacă</a:t>
            </a:r>
            <a:r>
              <a:rPr sz="150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70" dirty="0">
                <a:solidFill>
                  <a:srgbClr val="333333"/>
                </a:solidFill>
                <a:latin typeface="Calibri"/>
                <a:cs typeface="Calibri"/>
              </a:rPr>
              <a:t>şi</a:t>
            </a:r>
            <a:r>
              <a:rPr sz="150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numai</a:t>
            </a:r>
            <a:r>
              <a:rPr sz="150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75" dirty="0">
                <a:solidFill>
                  <a:srgbClr val="333333"/>
                </a:solidFill>
                <a:latin typeface="Calibri"/>
                <a:cs typeface="Calibri"/>
              </a:rPr>
              <a:t>dacă:</a:t>
            </a:r>
            <a:endParaRPr sz="1500">
              <a:latin typeface="Calibri"/>
              <a:cs typeface="Calibri"/>
            </a:endParaRPr>
          </a:p>
          <a:p>
            <a:pPr marL="469900" marR="306705" indent="-344170">
              <a:lnSpc>
                <a:spcPct val="116700"/>
              </a:lnSpc>
              <a:buClr>
                <a:srgbClr val="C0B5BB"/>
              </a:buClr>
              <a:buFont typeface="Arial"/>
              <a:buChar char="○"/>
              <a:tabLst>
                <a:tab pos="469265" algn="l"/>
                <a:tab pos="469900" algn="l"/>
              </a:tabLst>
            </a:pPr>
            <a:r>
              <a:rPr sz="1500" b="1" spc="65" dirty="0">
                <a:solidFill>
                  <a:srgbClr val="333333"/>
                </a:solidFill>
                <a:latin typeface="Calibri"/>
                <a:cs typeface="Calibri"/>
              </a:rPr>
              <a:t>k</a:t>
            </a:r>
            <a:r>
              <a:rPr sz="1500" b="1" spc="65" dirty="0">
                <a:solidFill>
                  <a:srgbClr val="333333"/>
                </a:solidFill>
                <a:latin typeface="Arial"/>
                <a:cs typeface="Arial"/>
              </a:rPr>
              <a:t>ᵢ</a:t>
            </a:r>
            <a:r>
              <a:rPr sz="1500" b="1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145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1500" b="1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b="1" spc="50" dirty="0">
                <a:solidFill>
                  <a:srgbClr val="333333"/>
                </a:solidFill>
                <a:latin typeface="Calibri"/>
                <a:cs typeface="Calibri"/>
              </a:rPr>
              <a:t>min{</a:t>
            </a:r>
            <a:r>
              <a:rPr sz="1500" b="1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b="1" spc="280" dirty="0">
                <a:solidFill>
                  <a:srgbClr val="333333"/>
                </a:solidFill>
                <a:latin typeface="Calibri"/>
                <a:cs typeface="Calibri"/>
              </a:rPr>
              <a:t>k</a:t>
            </a:r>
            <a:r>
              <a:rPr sz="1500" b="1" spc="280" dirty="0">
                <a:solidFill>
                  <a:srgbClr val="333333"/>
                </a:solidFill>
                <a:latin typeface="Times New Roman"/>
                <a:cs typeface="Times New Roman"/>
              </a:rPr>
              <a:t>ₘ</a:t>
            </a:r>
            <a:r>
              <a:rPr sz="1500" b="1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r>
              <a:rPr sz="1500" b="1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b="1" spc="65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1500" b="1" spc="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b="1" spc="145" dirty="0">
                <a:solidFill>
                  <a:srgbClr val="333333"/>
                </a:solidFill>
                <a:latin typeface="Calibri"/>
                <a:cs typeface="Calibri"/>
              </a:rPr>
              <a:t>≤</a:t>
            </a:r>
            <a:r>
              <a:rPr sz="1500" b="1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1500" b="1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b="1" spc="145" dirty="0">
                <a:solidFill>
                  <a:srgbClr val="333333"/>
                </a:solidFill>
                <a:latin typeface="Calibri"/>
                <a:cs typeface="Calibri"/>
              </a:rPr>
              <a:t>≤</a:t>
            </a:r>
            <a:r>
              <a:rPr sz="1500" b="1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500" b="1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b="1" spc="105" dirty="0">
                <a:solidFill>
                  <a:srgbClr val="333333"/>
                </a:solidFill>
                <a:latin typeface="Calibri"/>
                <a:cs typeface="Calibri"/>
              </a:rPr>
              <a:t>şi</a:t>
            </a:r>
            <a:r>
              <a:rPr sz="1500" b="1" spc="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b="1" spc="285" dirty="0">
                <a:solidFill>
                  <a:srgbClr val="333333"/>
                </a:solidFill>
                <a:latin typeface="Calibri"/>
                <a:cs typeface="Calibri"/>
              </a:rPr>
              <a:t>k</a:t>
            </a:r>
            <a:r>
              <a:rPr sz="1500" b="1" spc="285" dirty="0">
                <a:solidFill>
                  <a:srgbClr val="333333"/>
                </a:solidFill>
                <a:latin typeface="Times New Roman"/>
                <a:cs typeface="Times New Roman"/>
              </a:rPr>
              <a:t>ₘ</a:t>
            </a:r>
            <a:r>
              <a:rPr sz="1500" b="1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spc="145" dirty="0">
                <a:solidFill>
                  <a:srgbClr val="333333"/>
                </a:solidFill>
                <a:latin typeface="Calibri"/>
                <a:cs typeface="Calibri"/>
              </a:rPr>
              <a:t>&gt;</a:t>
            </a:r>
            <a:r>
              <a:rPr sz="1500" b="1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b="1" spc="280" dirty="0">
                <a:solidFill>
                  <a:srgbClr val="333333"/>
                </a:solidFill>
                <a:latin typeface="Calibri"/>
                <a:cs typeface="Calibri"/>
              </a:rPr>
              <a:t>k</a:t>
            </a:r>
            <a:r>
              <a:rPr sz="1500" b="1" spc="280" dirty="0">
                <a:solidFill>
                  <a:srgbClr val="333333"/>
                </a:solidFill>
                <a:latin typeface="Times New Roman"/>
                <a:cs typeface="Times New Roman"/>
              </a:rPr>
              <a:t>ₘ</a:t>
            </a:r>
            <a:r>
              <a:rPr sz="1500" b="1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Calibri"/>
                <a:cs typeface="Calibri"/>
              </a:rPr>
              <a:t>}</a:t>
            </a:r>
            <a:r>
              <a:rPr sz="1500" b="1" spc="95" dirty="0">
                <a:solidFill>
                  <a:srgbClr val="333333"/>
                </a:solidFill>
                <a:latin typeface="Calibri"/>
                <a:cs typeface="Calibri"/>
              </a:rPr>
              <a:t>  </a:t>
            </a:r>
            <a:r>
              <a:rPr sz="1500" spc="-10" dirty="0">
                <a:solidFill>
                  <a:srgbClr val="333333"/>
                </a:solidFill>
                <a:latin typeface="Calibri"/>
                <a:cs typeface="Calibri"/>
              </a:rPr>
              <a:t>//</a:t>
            </a:r>
            <a:r>
              <a:rPr sz="150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k</a:t>
            </a:r>
            <a:r>
              <a:rPr sz="1500" dirty="0">
                <a:solidFill>
                  <a:srgbClr val="333333"/>
                </a:solidFill>
                <a:latin typeface="Arial"/>
                <a:cs typeface="Arial"/>
              </a:rPr>
              <a:t>ᵢ</a:t>
            </a:r>
            <a:r>
              <a:rPr sz="15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333333"/>
                </a:solidFill>
                <a:latin typeface="Calibri"/>
                <a:cs typeface="Calibri"/>
              </a:rPr>
              <a:t>este</a:t>
            </a:r>
            <a:r>
              <a:rPr sz="150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65" dirty="0">
                <a:solidFill>
                  <a:srgbClr val="333333"/>
                </a:solidFill>
                <a:latin typeface="Calibri"/>
                <a:cs typeface="Calibri"/>
              </a:rPr>
              <a:t>cel</a:t>
            </a:r>
            <a:r>
              <a:rPr sz="150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mai</a:t>
            </a:r>
            <a:r>
              <a:rPr sz="150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75" dirty="0">
                <a:solidFill>
                  <a:srgbClr val="333333"/>
                </a:solidFill>
                <a:latin typeface="Calibri"/>
                <a:cs typeface="Calibri"/>
              </a:rPr>
              <a:t>mic</a:t>
            </a:r>
            <a:r>
              <a:rPr sz="1500" spc="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număr</a:t>
            </a:r>
            <a:r>
              <a:rPr sz="150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mai</a:t>
            </a:r>
            <a:r>
              <a:rPr sz="150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mare</a:t>
            </a:r>
            <a:r>
              <a:rPr sz="150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70" dirty="0">
                <a:solidFill>
                  <a:srgbClr val="333333"/>
                </a:solidFill>
                <a:latin typeface="Calibri"/>
                <a:cs typeface="Calibri"/>
              </a:rPr>
              <a:t>decât</a:t>
            </a:r>
            <a:r>
              <a:rPr sz="150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285" dirty="0">
                <a:solidFill>
                  <a:srgbClr val="333333"/>
                </a:solidFill>
                <a:latin typeface="Calibri"/>
                <a:cs typeface="Calibri"/>
              </a:rPr>
              <a:t>k</a:t>
            </a:r>
            <a:r>
              <a:rPr sz="1500" spc="285" dirty="0">
                <a:solidFill>
                  <a:srgbClr val="333333"/>
                </a:solidFill>
                <a:latin typeface="Times New Roman"/>
                <a:cs typeface="Times New Roman"/>
              </a:rPr>
              <a:t>ₘ</a:t>
            </a:r>
            <a:r>
              <a:rPr sz="15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333333"/>
                </a:solidFill>
                <a:latin typeface="Calibri"/>
                <a:cs typeface="Calibri"/>
              </a:rPr>
              <a:t>din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primele</a:t>
            </a:r>
            <a:r>
              <a:rPr sz="150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i,</a:t>
            </a:r>
            <a:r>
              <a:rPr sz="15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55" dirty="0">
                <a:solidFill>
                  <a:srgbClr val="333333"/>
                </a:solidFill>
                <a:latin typeface="Calibri"/>
                <a:cs typeface="Calibri"/>
              </a:rPr>
              <a:t>practic</a:t>
            </a:r>
            <a:r>
              <a:rPr sz="15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în</a:t>
            </a:r>
            <a:r>
              <a:rPr sz="15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55" dirty="0">
                <a:solidFill>
                  <a:srgbClr val="333333"/>
                </a:solidFill>
                <a:latin typeface="Calibri"/>
                <a:cs typeface="Calibri"/>
              </a:rPr>
              <a:t>procesul</a:t>
            </a:r>
            <a:r>
              <a:rPr sz="15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70" dirty="0">
                <a:solidFill>
                  <a:srgbClr val="333333"/>
                </a:solidFill>
                <a:latin typeface="Calibri"/>
                <a:cs typeface="Calibri"/>
              </a:rPr>
              <a:t>de</a:t>
            </a:r>
            <a:r>
              <a:rPr sz="15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inserare</a:t>
            </a:r>
            <a:r>
              <a:rPr sz="150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85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5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lui</a:t>
            </a:r>
            <a:r>
              <a:rPr sz="15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j</a:t>
            </a:r>
            <a:r>
              <a:rPr sz="15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70" dirty="0">
                <a:solidFill>
                  <a:srgbClr val="333333"/>
                </a:solidFill>
                <a:latin typeface="Calibri"/>
                <a:cs typeface="Calibri"/>
              </a:rPr>
              <a:t>vom</a:t>
            </a:r>
            <a:r>
              <a:rPr sz="15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50" dirty="0">
                <a:solidFill>
                  <a:srgbClr val="333333"/>
                </a:solidFill>
                <a:latin typeface="Calibri"/>
                <a:cs typeface="Calibri"/>
              </a:rPr>
              <a:t>ajunge</a:t>
            </a:r>
            <a:r>
              <a:rPr sz="15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în</a:t>
            </a:r>
            <a:r>
              <a:rPr sz="150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60" dirty="0">
                <a:solidFill>
                  <a:srgbClr val="333333"/>
                </a:solidFill>
                <a:latin typeface="Calibri"/>
                <a:cs typeface="Calibri"/>
              </a:rPr>
              <a:t>k</a:t>
            </a:r>
            <a:r>
              <a:rPr sz="1500" spc="60" dirty="0">
                <a:solidFill>
                  <a:srgbClr val="333333"/>
                </a:solidFill>
                <a:latin typeface="Arial"/>
                <a:cs typeface="Arial"/>
              </a:rPr>
              <a:t>ᵢ</a:t>
            </a:r>
            <a:r>
              <a:rPr sz="15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70" dirty="0">
                <a:solidFill>
                  <a:srgbClr val="333333"/>
                </a:solidFill>
                <a:latin typeface="Calibri"/>
                <a:cs typeface="Calibri"/>
              </a:rPr>
              <a:t>și</a:t>
            </a:r>
            <a:r>
              <a:rPr sz="15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70" dirty="0">
                <a:solidFill>
                  <a:srgbClr val="333333"/>
                </a:solidFill>
                <a:latin typeface="Calibri"/>
                <a:cs typeface="Calibri"/>
              </a:rPr>
              <a:t>vom</a:t>
            </a:r>
            <a:r>
              <a:rPr sz="15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50" dirty="0">
                <a:solidFill>
                  <a:srgbClr val="333333"/>
                </a:solidFill>
                <a:latin typeface="Calibri"/>
                <a:cs typeface="Calibri"/>
              </a:rPr>
              <a:t>merge</a:t>
            </a:r>
            <a:r>
              <a:rPr sz="15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în</a:t>
            </a:r>
            <a:r>
              <a:rPr sz="15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65" dirty="0">
                <a:solidFill>
                  <a:srgbClr val="333333"/>
                </a:solidFill>
                <a:latin typeface="Calibri"/>
                <a:cs typeface="Calibri"/>
              </a:rPr>
              <a:t>stânga</a:t>
            </a:r>
            <a:endParaRPr sz="1500">
              <a:latin typeface="Calibri"/>
              <a:cs typeface="Calibri"/>
            </a:endParaRPr>
          </a:p>
          <a:p>
            <a:pPr marL="469900" indent="-344170">
              <a:lnSpc>
                <a:spcPct val="100000"/>
              </a:lnSpc>
              <a:spcBef>
                <a:spcPts val="295"/>
              </a:spcBef>
              <a:buClr>
                <a:srgbClr val="C0B5BB"/>
              </a:buClr>
              <a:buFont typeface="Arial"/>
              <a:buChar char="○"/>
              <a:tabLst>
                <a:tab pos="469265" algn="l"/>
                <a:tab pos="469900" algn="l"/>
              </a:tabLst>
            </a:pPr>
            <a:r>
              <a:rPr sz="1500" spc="150" dirty="0">
                <a:solidFill>
                  <a:srgbClr val="333333"/>
                </a:solidFill>
                <a:latin typeface="Calibri"/>
                <a:cs typeface="Calibri"/>
              </a:rPr>
              <a:t>SAU</a:t>
            </a:r>
            <a:r>
              <a:rPr sz="150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b="1" spc="65" dirty="0">
                <a:solidFill>
                  <a:srgbClr val="333333"/>
                </a:solidFill>
                <a:latin typeface="Calibri"/>
                <a:cs typeface="Calibri"/>
              </a:rPr>
              <a:t>k</a:t>
            </a:r>
            <a:r>
              <a:rPr sz="1500" b="1" spc="65" dirty="0">
                <a:solidFill>
                  <a:srgbClr val="333333"/>
                </a:solidFill>
                <a:latin typeface="Arial"/>
                <a:cs typeface="Arial"/>
              </a:rPr>
              <a:t>ᵢ</a:t>
            </a:r>
            <a:r>
              <a:rPr sz="15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145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1500" b="1" spc="80" dirty="0">
                <a:solidFill>
                  <a:srgbClr val="333333"/>
                </a:solidFill>
                <a:latin typeface="Calibri"/>
                <a:cs typeface="Calibri"/>
              </a:rPr>
              <a:t> max{</a:t>
            </a:r>
            <a:r>
              <a:rPr sz="1500" b="1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b="1" spc="280" dirty="0">
                <a:solidFill>
                  <a:srgbClr val="333333"/>
                </a:solidFill>
                <a:latin typeface="Calibri"/>
                <a:cs typeface="Calibri"/>
              </a:rPr>
              <a:t>k</a:t>
            </a:r>
            <a:r>
              <a:rPr sz="1500" b="1" spc="280" dirty="0">
                <a:solidFill>
                  <a:srgbClr val="333333"/>
                </a:solidFill>
                <a:latin typeface="Times New Roman"/>
                <a:cs typeface="Times New Roman"/>
              </a:rPr>
              <a:t>ₘ</a:t>
            </a:r>
            <a:r>
              <a:rPr sz="1500" b="1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r>
              <a:rPr sz="1500" b="1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b="1" spc="65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1500" b="1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b="1" spc="145" dirty="0">
                <a:solidFill>
                  <a:srgbClr val="333333"/>
                </a:solidFill>
                <a:latin typeface="Calibri"/>
                <a:cs typeface="Calibri"/>
              </a:rPr>
              <a:t>≤</a:t>
            </a:r>
            <a:r>
              <a:rPr sz="1500" b="1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333333"/>
                </a:solidFill>
                <a:latin typeface="Calibri"/>
                <a:cs typeface="Calibri"/>
              </a:rPr>
              <a:t>l</a:t>
            </a:r>
            <a:r>
              <a:rPr sz="1500" b="1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b="1" spc="145" dirty="0">
                <a:solidFill>
                  <a:srgbClr val="333333"/>
                </a:solidFill>
                <a:latin typeface="Calibri"/>
                <a:cs typeface="Calibri"/>
              </a:rPr>
              <a:t>≤</a:t>
            </a:r>
            <a:r>
              <a:rPr sz="1500" b="1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1500" b="1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b="1" spc="105" dirty="0">
                <a:solidFill>
                  <a:srgbClr val="333333"/>
                </a:solidFill>
                <a:latin typeface="Calibri"/>
                <a:cs typeface="Calibri"/>
              </a:rPr>
              <a:t>şi</a:t>
            </a:r>
            <a:r>
              <a:rPr sz="1500" b="1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b="1" spc="285" dirty="0">
                <a:solidFill>
                  <a:srgbClr val="333333"/>
                </a:solidFill>
                <a:latin typeface="Calibri"/>
                <a:cs typeface="Calibri"/>
              </a:rPr>
              <a:t>k</a:t>
            </a:r>
            <a:r>
              <a:rPr sz="1500" b="1" spc="285" dirty="0">
                <a:solidFill>
                  <a:srgbClr val="333333"/>
                </a:solidFill>
                <a:latin typeface="Times New Roman"/>
                <a:cs typeface="Times New Roman"/>
              </a:rPr>
              <a:t>ₘ</a:t>
            </a:r>
            <a:r>
              <a:rPr sz="1500" b="1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spc="145" dirty="0">
                <a:solidFill>
                  <a:srgbClr val="333333"/>
                </a:solidFill>
                <a:latin typeface="Calibri"/>
                <a:cs typeface="Calibri"/>
              </a:rPr>
              <a:t>&lt;</a:t>
            </a:r>
            <a:r>
              <a:rPr sz="1500" b="1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b="1" spc="280" dirty="0">
                <a:solidFill>
                  <a:srgbClr val="333333"/>
                </a:solidFill>
                <a:latin typeface="Calibri"/>
                <a:cs typeface="Calibri"/>
              </a:rPr>
              <a:t>k</a:t>
            </a:r>
            <a:r>
              <a:rPr sz="1500" b="1" spc="280" dirty="0">
                <a:solidFill>
                  <a:srgbClr val="333333"/>
                </a:solidFill>
                <a:latin typeface="Times New Roman"/>
                <a:cs typeface="Times New Roman"/>
              </a:rPr>
              <a:t>ₘ</a:t>
            </a:r>
            <a:r>
              <a:rPr sz="1500" b="1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spc="-50" dirty="0">
                <a:solidFill>
                  <a:srgbClr val="333333"/>
                </a:solidFill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  <a:p>
            <a:pPr marL="927100" lvl="1" indent="-344170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Arial"/>
              <a:buChar char="□"/>
              <a:tabLst>
                <a:tab pos="926465" algn="l"/>
                <a:tab pos="927100" algn="l"/>
              </a:tabLst>
            </a:pPr>
            <a:r>
              <a:rPr sz="1500" spc="65" dirty="0">
                <a:solidFill>
                  <a:srgbClr val="333333"/>
                </a:solidFill>
                <a:latin typeface="Calibri"/>
                <a:cs typeface="Calibri"/>
              </a:rPr>
              <a:t>13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5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ﬁu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al</a:t>
            </a:r>
            <a:r>
              <a:rPr sz="1500" spc="1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lui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65" dirty="0">
                <a:solidFill>
                  <a:srgbClr val="333333"/>
                </a:solidFill>
                <a:latin typeface="Calibri"/>
                <a:cs typeface="Calibri"/>
              </a:rPr>
              <a:t>7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(până</a:t>
            </a:r>
            <a:r>
              <a:rPr sz="1500" spc="1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la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momentul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inserării</a:t>
            </a:r>
            <a:r>
              <a:rPr sz="1500" spc="1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lui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55" dirty="0">
                <a:solidFill>
                  <a:srgbClr val="333333"/>
                </a:solidFill>
                <a:latin typeface="Calibri"/>
                <a:cs typeface="Calibri"/>
              </a:rPr>
              <a:t>13,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65" dirty="0">
                <a:solidFill>
                  <a:srgbClr val="333333"/>
                </a:solidFill>
                <a:latin typeface="Calibri"/>
                <a:cs typeface="Calibri"/>
              </a:rPr>
              <a:t>7</a:t>
            </a:r>
            <a:r>
              <a:rPr sz="1500" spc="1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era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65" dirty="0">
                <a:solidFill>
                  <a:srgbClr val="333333"/>
                </a:solidFill>
                <a:latin typeface="Calibri"/>
                <a:cs typeface="Calibri"/>
              </a:rPr>
              <a:t>cel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mai</a:t>
            </a:r>
            <a:r>
              <a:rPr sz="1500" spc="1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mare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număr</a:t>
            </a:r>
            <a:r>
              <a:rPr sz="1500" spc="1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mai</a:t>
            </a:r>
            <a:r>
              <a:rPr sz="1500" spc="1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333333"/>
                </a:solidFill>
                <a:latin typeface="Calibri"/>
                <a:cs typeface="Calibri"/>
              </a:rPr>
              <a:t>mic)</a:t>
            </a:r>
            <a:endParaRPr sz="1500">
              <a:latin typeface="Calibri"/>
              <a:cs typeface="Calibri"/>
            </a:endParaRPr>
          </a:p>
          <a:p>
            <a:pPr marL="927100" lvl="1" indent="-344170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Arial"/>
              <a:buChar char="□"/>
              <a:tabLst>
                <a:tab pos="926465" algn="l"/>
                <a:tab pos="927100" algn="l"/>
              </a:tabLst>
            </a:pP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Ulterior,</a:t>
            </a:r>
            <a:r>
              <a:rPr sz="1500" spc="1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proprietatea</a:t>
            </a:r>
            <a:r>
              <a:rPr sz="1500" spc="1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5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1500" spc="1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45" dirty="0">
                <a:solidFill>
                  <a:srgbClr val="333333"/>
                </a:solidFill>
                <a:latin typeface="Calibri"/>
                <a:cs typeface="Calibri"/>
              </a:rPr>
              <a:t>valabilă</a:t>
            </a:r>
            <a:r>
              <a:rPr sz="1500" spc="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70" dirty="0">
                <a:solidFill>
                  <a:srgbClr val="333333"/>
                </a:solidFill>
                <a:latin typeface="Calibri"/>
                <a:cs typeface="Calibri"/>
              </a:rPr>
              <a:t>și</a:t>
            </a:r>
            <a:r>
              <a:rPr sz="1500" spc="1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pentru</a:t>
            </a:r>
            <a:r>
              <a:rPr sz="1500" spc="1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65" dirty="0">
                <a:solidFill>
                  <a:srgbClr val="333333"/>
                </a:solidFill>
                <a:latin typeface="Calibri"/>
                <a:cs typeface="Calibri"/>
              </a:rPr>
              <a:t>9</a:t>
            </a:r>
            <a:r>
              <a:rPr sz="1500" spc="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70" dirty="0">
                <a:solidFill>
                  <a:srgbClr val="333333"/>
                </a:solidFill>
                <a:latin typeface="Calibri"/>
                <a:cs typeface="Calibri"/>
              </a:rPr>
              <a:t>și</a:t>
            </a:r>
            <a:r>
              <a:rPr sz="1500" spc="1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25" dirty="0">
                <a:solidFill>
                  <a:srgbClr val="333333"/>
                </a:solidFill>
                <a:latin typeface="Calibri"/>
                <a:cs typeface="Calibri"/>
              </a:rPr>
              <a:t>14.</a:t>
            </a:r>
            <a:endParaRPr sz="1500">
              <a:latin typeface="Calibri"/>
              <a:cs typeface="Calibri"/>
            </a:endParaRPr>
          </a:p>
          <a:p>
            <a:pPr marL="927100" lvl="1" indent="-344170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Arial"/>
              <a:buChar char="□"/>
              <a:tabLst>
                <a:tab pos="926465" algn="l"/>
                <a:tab pos="927100" algn="l"/>
              </a:tabLst>
            </a:pPr>
            <a:r>
              <a:rPr sz="1500" spc="165" dirty="0">
                <a:solidFill>
                  <a:srgbClr val="333333"/>
                </a:solidFill>
                <a:latin typeface="Calibri"/>
                <a:cs typeface="Calibri"/>
              </a:rPr>
              <a:t>Ce</a:t>
            </a:r>
            <a:r>
              <a:rPr sz="1500" spc="1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trebuia</a:t>
            </a:r>
            <a:r>
              <a:rPr sz="1500" spc="1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120" dirty="0">
                <a:solidFill>
                  <a:srgbClr val="333333"/>
                </a:solidFill>
                <a:latin typeface="Calibri"/>
                <a:cs typeface="Calibri"/>
              </a:rPr>
              <a:t>să </a:t>
            </a:r>
            <a:r>
              <a:rPr sz="1500" spc="105" dirty="0">
                <a:solidFill>
                  <a:srgbClr val="333333"/>
                </a:solidFill>
                <a:latin typeface="Calibri"/>
                <a:cs typeface="Calibri"/>
              </a:rPr>
              <a:t>se</a:t>
            </a:r>
            <a:r>
              <a:rPr sz="1500" spc="1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întâmple</a:t>
            </a:r>
            <a:r>
              <a:rPr sz="1500" spc="1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125" dirty="0">
                <a:solidFill>
                  <a:srgbClr val="333333"/>
                </a:solidFill>
                <a:latin typeface="Calibri"/>
                <a:cs typeface="Calibri"/>
              </a:rPr>
              <a:t>ca </a:t>
            </a:r>
            <a:r>
              <a:rPr sz="1500" spc="65" dirty="0">
                <a:solidFill>
                  <a:srgbClr val="333333"/>
                </a:solidFill>
                <a:latin typeface="Calibri"/>
                <a:cs typeface="Calibri"/>
              </a:rPr>
              <a:t>18</a:t>
            </a:r>
            <a:r>
              <a:rPr sz="1500" spc="120" dirty="0">
                <a:solidFill>
                  <a:srgbClr val="333333"/>
                </a:solidFill>
                <a:latin typeface="Calibri"/>
                <a:cs typeface="Calibri"/>
              </a:rPr>
              <a:t> să</a:t>
            </a:r>
            <a:r>
              <a:rPr sz="1500" spc="1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ﬁe</a:t>
            </a:r>
            <a:r>
              <a:rPr sz="1500" spc="1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ﬁu</a:t>
            </a:r>
            <a:r>
              <a:rPr sz="1500" spc="1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al</a:t>
            </a:r>
            <a:r>
              <a:rPr sz="1500" spc="1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alibri"/>
                <a:cs typeface="Calibri"/>
              </a:rPr>
              <a:t>lui</a:t>
            </a:r>
            <a:r>
              <a:rPr sz="1500" spc="1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00" spc="70" dirty="0">
                <a:solidFill>
                  <a:srgbClr val="333333"/>
                </a:solidFill>
                <a:latin typeface="Calibri"/>
                <a:cs typeface="Calibri"/>
              </a:rPr>
              <a:t>7?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2800" y="-19539"/>
            <a:ext cx="4856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Arbori</a:t>
            </a:r>
            <a:r>
              <a:rPr spc="175" dirty="0"/>
              <a:t> </a:t>
            </a:r>
            <a:r>
              <a:rPr spc="320" dirty="0"/>
              <a:t>Binari</a:t>
            </a:r>
            <a:r>
              <a:rPr spc="180" dirty="0"/>
              <a:t> </a:t>
            </a:r>
            <a:r>
              <a:rPr spc="420" dirty="0"/>
              <a:t>de</a:t>
            </a:r>
            <a:r>
              <a:rPr spc="180" dirty="0"/>
              <a:t> </a:t>
            </a:r>
            <a:r>
              <a:rPr spc="360" dirty="0"/>
              <a:t>Căutare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2800" y="437660"/>
            <a:ext cx="35579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20" dirty="0">
                <a:solidFill>
                  <a:srgbClr val="1C1C1B"/>
                </a:solidFill>
                <a:latin typeface="Calibri"/>
                <a:cs typeface="Calibri"/>
              </a:rPr>
              <a:t>Construiți</a:t>
            </a:r>
            <a:r>
              <a:rPr sz="3000" b="1" spc="180" dirty="0">
                <a:solidFill>
                  <a:srgbClr val="1C1C1B"/>
                </a:solidFill>
                <a:latin typeface="Calibri"/>
                <a:cs typeface="Calibri"/>
              </a:rPr>
              <a:t> </a:t>
            </a:r>
            <a:r>
              <a:rPr sz="3000" b="1" spc="290" dirty="0">
                <a:solidFill>
                  <a:srgbClr val="1C1C1B"/>
                </a:solidFill>
                <a:latin typeface="Calibri"/>
                <a:cs typeface="Calibri"/>
              </a:rPr>
              <a:t>Aleator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654D-C2F4-A33B-3B51-4E3DD00A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00" y="209060"/>
            <a:ext cx="4112895" cy="461665"/>
          </a:xfrm>
        </p:spPr>
        <p:txBody>
          <a:bodyPr/>
          <a:lstStyle/>
          <a:p>
            <a:r>
              <a:rPr lang="ro-MD" dirty="0"/>
              <a:t>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015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800" y="-19539"/>
            <a:ext cx="48564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Arbori</a:t>
            </a:r>
            <a:r>
              <a:rPr spc="175" dirty="0"/>
              <a:t> </a:t>
            </a:r>
            <a:r>
              <a:rPr spc="320" dirty="0"/>
              <a:t>Binari</a:t>
            </a:r>
            <a:r>
              <a:rPr spc="180" dirty="0"/>
              <a:t> </a:t>
            </a:r>
            <a:r>
              <a:rPr spc="420" dirty="0"/>
              <a:t>de</a:t>
            </a:r>
            <a:r>
              <a:rPr spc="180" dirty="0"/>
              <a:t> </a:t>
            </a:r>
            <a:r>
              <a:rPr spc="360" dirty="0"/>
              <a:t>Căutare </a:t>
            </a:r>
            <a:r>
              <a:rPr spc="320" dirty="0"/>
              <a:t>Construiți</a:t>
            </a:r>
            <a:r>
              <a:rPr spc="180" dirty="0"/>
              <a:t> </a:t>
            </a:r>
            <a:r>
              <a:rPr spc="290" dirty="0"/>
              <a:t>Aleator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400" y="816721"/>
            <a:ext cx="8372475" cy="337248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700" i="1" spc="-10" dirty="0">
                <a:solidFill>
                  <a:srgbClr val="1C1C1B"/>
                </a:solidFill>
                <a:latin typeface="Calibri"/>
                <a:cs typeface="Calibri"/>
              </a:rPr>
              <a:t>Demonstrație:</a:t>
            </a:r>
            <a:endParaRPr sz="1700">
              <a:latin typeface="Calibri"/>
              <a:cs typeface="Calibri"/>
            </a:endParaRPr>
          </a:p>
          <a:p>
            <a:pPr marL="12700" marR="8890">
              <a:lnSpc>
                <a:spcPct val="115799"/>
              </a:lnSpc>
              <a:spcBef>
                <a:spcPts val="560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‘</a:t>
            </a:r>
            <a:r>
              <a:rPr sz="1700" dirty="0">
                <a:solidFill>
                  <a:srgbClr val="1C1C1B"/>
                </a:solidFill>
                <a:latin typeface="MS PGothic"/>
                <a:cs typeface="MS PGothic"/>
              </a:rPr>
              <a:t>⇒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’:</a:t>
            </a:r>
            <a:r>
              <a:rPr sz="1700" spc="4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Presupunem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 că k</a:t>
            </a:r>
            <a:r>
              <a:rPr sz="140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400" spc="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este un strămoş al</a:t>
            </a:r>
            <a:r>
              <a:rPr sz="14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lui </a:t>
            </a:r>
            <a:r>
              <a:rPr sz="1400" spc="175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400" spc="175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400" spc="-6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.</a:t>
            </a:r>
            <a:r>
              <a:rPr sz="14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Notăm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 cu T</a:t>
            </a:r>
            <a:r>
              <a:rPr sz="1400" dirty="0">
                <a:solidFill>
                  <a:srgbClr val="1C1C1B"/>
                </a:solidFill>
                <a:latin typeface="Times New Roman"/>
                <a:cs typeface="Times New Roman"/>
              </a:rPr>
              <a:t>ᵢ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arborele</a:t>
            </a:r>
            <a:r>
              <a:rPr sz="14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care rezultă </a:t>
            </a:r>
            <a:r>
              <a:rPr sz="14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după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 ce</a:t>
            </a:r>
            <a:r>
              <a:rPr sz="14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au </a:t>
            </a:r>
            <a:r>
              <a:rPr sz="14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fost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inserate</a:t>
            </a:r>
            <a:r>
              <a:rPr sz="14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ordine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cheile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k₁,</a:t>
            </a:r>
            <a:r>
              <a:rPr sz="14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k₂,</a:t>
            </a:r>
            <a:r>
              <a:rPr sz="1400" spc="-1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.</a:t>
            </a:r>
            <a:r>
              <a:rPr sz="1400" spc="-1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.</a:t>
            </a:r>
            <a:r>
              <a:rPr sz="1400" spc="-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.</a:t>
            </a:r>
            <a:r>
              <a:rPr sz="1400" spc="-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4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400" spc="-2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4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.</a:t>
            </a:r>
            <a:r>
              <a:rPr sz="14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Drumul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rădăcină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nodul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40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400" spc="1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T</a:t>
            </a:r>
            <a:r>
              <a:rPr sz="140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400" spc="1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acelaşi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drumul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la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rădăcină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nodul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 k</a:t>
            </a:r>
            <a:r>
              <a:rPr sz="140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400" spc="34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T.</a:t>
            </a:r>
            <a:r>
              <a:rPr sz="14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aici,</a:t>
            </a:r>
            <a:r>
              <a:rPr sz="14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rezultă că,</a:t>
            </a:r>
            <a:r>
              <a:rPr sz="14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dacă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s-ar insera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în arborele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T</a:t>
            </a:r>
            <a:r>
              <a:rPr sz="1400" dirty="0">
                <a:solidFill>
                  <a:srgbClr val="1C1C1B"/>
                </a:solidFill>
                <a:latin typeface="Times New Roman"/>
                <a:cs typeface="Times New Roman"/>
              </a:rPr>
              <a:t>ᵢ 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nodul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13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400" spc="13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400" spc="13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4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acesta </a:t>
            </a:r>
            <a:r>
              <a:rPr sz="1400" spc="95" dirty="0">
                <a:solidFill>
                  <a:srgbClr val="1C1C1B"/>
                </a:solidFill>
                <a:latin typeface="Palatino Linotype"/>
                <a:cs typeface="Palatino Linotype"/>
              </a:rPr>
              <a:t>(k</a:t>
            </a:r>
            <a:r>
              <a:rPr sz="1400" spc="95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400" spc="95" dirty="0">
                <a:solidFill>
                  <a:srgbClr val="1C1C1B"/>
                </a:solidFill>
                <a:latin typeface="Palatino Linotype"/>
                <a:cs typeface="Palatino Linotype"/>
              </a:rPr>
              <a:t>)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ar 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deveni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ﬁe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ﬁu stâng,</a:t>
            </a:r>
            <a:r>
              <a:rPr sz="14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ﬁe ﬁu drept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al </a:t>
            </a:r>
            <a:r>
              <a:rPr sz="14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nodului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400" spc="-2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4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.</a:t>
            </a:r>
            <a:r>
              <a:rPr sz="14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Prin 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urmare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(vezi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exerciţiul </a:t>
            </a:r>
            <a:r>
              <a:rPr sz="14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13.2-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6),</a:t>
            </a:r>
            <a:r>
              <a:rPr sz="14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400" spc="-1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400" spc="-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este ﬁe cea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mai mică 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valoare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dintre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k₁,</a:t>
            </a:r>
            <a:r>
              <a:rPr sz="14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k₂,</a:t>
            </a:r>
            <a:r>
              <a:rPr sz="1400" spc="-1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60" dirty="0">
                <a:solidFill>
                  <a:srgbClr val="1C1C1B"/>
                </a:solidFill>
                <a:latin typeface="Palatino Linotype"/>
                <a:cs typeface="Palatino Linotype"/>
              </a:rPr>
              <a:t>...,</a:t>
            </a:r>
            <a:r>
              <a:rPr sz="14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40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400" spc="2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care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4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mare</a:t>
            </a:r>
            <a:r>
              <a:rPr sz="14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decât</a:t>
            </a:r>
            <a:r>
              <a:rPr sz="14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13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400" spc="13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400" spc="13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4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ﬁe</a:t>
            </a:r>
            <a:r>
              <a:rPr sz="14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cea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4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mare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valoare</a:t>
            </a:r>
            <a:r>
              <a:rPr sz="14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dintre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cheile</a:t>
            </a:r>
            <a:r>
              <a:rPr sz="14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k₁,</a:t>
            </a:r>
            <a:r>
              <a:rPr sz="14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k₂,</a:t>
            </a:r>
            <a:r>
              <a:rPr sz="1400" spc="-1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60" dirty="0">
                <a:solidFill>
                  <a:srgbClr val="1C1C1B"/>
                </a:solidFill>
                <a:latin typeface="Palatino Linotype"/>
                <a:cs typeface="Palatino Linotype"/>
              </a:rPr>
              <a:t>...,</a:t>
            </a:r>
            <a:r>
              <a:rPr sz="14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40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400" spc="2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care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este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mică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decât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175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400" spc="175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400" spc="-6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.</a:t>
            </a:r>
            <a:endParaRPr sz="1400">
              <a:latin typeface="Palatino Linotype"/>
              <a:cs typeface="Palatino Linotype"/>
            </a:endParaRPr>
          </a:p>
          <a:p>
            <a:pPr marL="12700" marR="180975">
              <a:lnSpc>
                <a:spcPct val="114599"/>
              </a:lnSpc>
              <a:spcBef>
                <a:spcPts val="560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‘</a:t>
            </a:r>
            <a:r>
              <a:rPr sz="1700" dirty="0">
                <a:solidFill>
                  <a:srgbClr val="1C1C1B"/>
                </a:solidFill>
                <a:latin typeface="MS PGothic"/>
                <a:cs typeface="MS PGothic"/>
              </a:rPr>
              <a:t>⇐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’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:</a:t>
            </a:r>
            <a:r>
              <a:rPr sz="1400" spc="3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Presupunem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că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40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400" spc="1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cea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mică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valoare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dintre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k₁,</a:t>
            </a:r>
            <a:r>
              <a:rPr sz="14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k₂,</a:t>
            </a:r>
            <a:r>
              <a:rPr sz="1400" spc="-1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60" dirty="0">
                <a:solidFill>
                  <a:srgbClr val="1C1C1B"/>
                </a:solidFill>
                <a:latin typeface="Palatino Linotype"/>
                <a:cs typeface="Palatino Linotype"/>
              </a:rPr>
              <a:t>...,</a:t>
            </a:r>
            <a:r>
              <a:rPr sz="14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40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400" spc="1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care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mare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decât</a:t>
            </a:r>
            <a:r>
              <a:rPr sz="14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175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400" spc="175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400" spc="-5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.</a:t>
            </a:r>
            <a:r>
              <a:rPr sz="14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(Cazul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când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40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400" spc="2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cea</a:t>
            </a:r>
            <a:r>
              <a:rPr sz="14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mare</a:t>
            </a:r>
            <a:r>
              <a:rPr sz="14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cheie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dintre</a:t>
            </a:r>
            <a:r>
              <a:rPr sz="14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k₁,</a:t>
            </a:r>
            <a:r>
              <a:rPr sz="14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k₂,</a:t>
            </a:r>
            <a:r>
              <a:rPr sz="1400" spc="-1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60" dirty="0">
                <a:solidFill>
                  <a:srgbClr val="1C1C1B"/>
                </a:solidFill>
                <a:latin typeface="Palatino Linotype"/>
                <a:cs typeface="Palatino Linotype"/>
              </a:rPr>
              <a:t>...,</a:t>
            </a:r>
            <a:r>
              <a:rPr sz="14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40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400" spc="2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care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4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mică</a:t>
            </a:r>
            <a:r>
              <a:rPr sz="14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decât</a:t>
            </a:r>
            <a:r>
              <a:rPr sz="14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175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400" spc="175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400" spc="1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4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tratează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simetric).</a:t>
            </a:r>
            <a:endParaRPr sz="1400">
              <a:latin typeface="Palatino Linotype"/>
              <a:cs typeface="Palatino Linotype"/>
            </a:endParaRPr>
          </a:p>
          <a:p>
            <a:pPr marL="12700" marR="5080">
              <a:lnSpc>
                <a:spcPct val="116100"/>
              </a:lnSpc>
            </a:pPr>
            <a:r>
              <a:rPr sz="14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Compararea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cheii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175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400" spc="175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400" spc="-1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oricare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dintre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cheile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drumul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rădăcină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400" spc="-1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400" spc="-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arborele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T</a:t>
            </a:r>
            <a:r>
              <a:rPr sz="14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produce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aceleaşi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rezultate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ca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şi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compararea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cheii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400" spc="-1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400" spc="2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cheile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respective.</a:t>
            </a:r>
            <a:r>
              <a:rPr sz="14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Prin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urmare,</a:t>
            </a:r>
            <a:r>
              <a:rPr sz="14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pentru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inserarea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lui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125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400" spc="125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400" spc="125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4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4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va 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parcurge</a:t>
            </a:r>
            <a:r>
              <a:rPr sz="14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drumul</a:t>
            </a:r>
            <a:r>
              <a:rPr sz="14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4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4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rădăcină</a:t>
            </a:r>
            <a:r>
              <a:rPr sz="14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4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400" spc="-1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4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400" spc="-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apoi</a:t>
            </a:r>
            <a:r>
              <a:rPr sz="14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18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400" spc="18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400" spc="-2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4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va</a:t>
            </a:r>
            <a:r>
              <a:rPr sz="14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insera</a:t>
            </a:r>
            <a:r>
              <a:rPr sz="14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ca</a:t>
            </a:r>
            <a:r>
              <a:rPr sz="14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descendent</a:t>
            </a:r>
            <a:r>
              <a:rPr sz="14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al</a:t>
            </a:r>
            <a:r>
              <a:rPr sz="14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1C1C1B"/>
                </a:solidFill>
                <a:latin typeface="Palatino Linotype"/>
                <a:cs typeface="Palatino Linotype"/>
              </a:rPr>
              <a:t>lui</a:t>
            </a:r>
            <a:r>
              <a:rPr sz="14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4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400" spc="-25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4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.</a:t>
            </a:r>
            <a:endParaRPr sz="1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800" y="-19539"/>
            <a:ext cx="48564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Arbori</a:t>
            </a:r>
            <a:r>
              <a:rPr spc="175" dirty="0"/>
              <a:t> </a:t>
            </a:r>
            <a:r>
              <a:rPr spc="320" dirty="0"/>
              <a:t>Binari</a:t>
            </a:r>
            <a:r>
              <a:rPr spc="180" dirty="0"/>
              <a:t> </a:t>
            </a:r>
            <a:r>
              <a:rPr spc="420" dirty="0"/>
              <a:t>de</a:t>
            </a:r>
            <a:r>
              <a:rPr spc="180" dirty="0"/>
              <a:t> </a:t>
            </a:r>
            <a:r>
              <a:rPr spc="360" dirty="0"/>
              <a:t>Căutare </a:t>
            </a:r>
            <a:r>
              <a:rPr spc="320" dirty="0"/>
              <a:t>Construiți</a:t>
            </a:r>
            <a:r>
              <a:rPr spc="180" dirty="0"/>
              <a:t> </a:t>
            </a:r>
            <a:r>
              <a:rPr spc="290" dirty="0"/>
              <a:t>Aleator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400" y="1264396"/>
            <a:ext cx="842835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Corolarul</a:t>
            </a:r>
            <a:r>
              <a:rPr sz="1700" b="1" spc="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95" dirty="0">
                <a:solidFill>
                  <a:srgbClr val="1C1C1B"/>
                </a:solidFill>
                <a:latin typeface="Palatino Linotype"/>
                <a:cs typeface="Palatino Linotype"/>
              </a:rPr>
              <a:t>13.4.</a:t>
            </a:r>
            <a:r>
              <a:rPr sz="1700" b="1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Fie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arborele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care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rezultă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prin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inserarea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chei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distincte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5" dirty="0">
                <a:solidFill>
                  <a:srgbClr val="1C1C1B"/>
                </a:solidFill>
                <a:latin typeface="Palatino Linotype"/>
                <a:cs typeface="Palatino Linotype"/>
              </a:rPr>
              <a:t>k₁,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5" dirty="0">
                <a:solidFill>
                  <a:srgbClr val="1C1C1B"/>
                </a:solidFill>
                <a:latin typeface="Palatino Linotype"/>
                <a:cs typeface="Palatino Linotype"/>
              </a:rPr>
              <a:t>k₂,</a:t>
            </a:r>
            <a:r>
              <a:rPr sz="1700" spc="-1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...,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18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spc="180" dirty="0">
                <a:solidFill>
                  <a:srgbClr val="1C1C1B"/>
                </a:solidFill>
                <a:latin typeface="Times New Roman"/>
                <a:cs typeface="Times New Roman"/>
              </a:rPr>
              <a:t>ₘ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(în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ordine)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într-un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arbore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binar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căutare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iniţial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vid.</a:t>
            </a:r>
            <a:r>
              <a:rPr sz="17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Pentru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cheie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204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spc="204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spc="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dată,</a:t>
            </a:r>
            <a:r>
              <a:rPr sz="17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1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≤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90" dirty="0">
                <a:solidFill>
                  <a:srgbClr val="1C1C1B"/>
                </a:solidFill>
                <a:latin typeface="Palatino Linotype"/>
                <a:cs typeface="Palatino Linotype"/>
              </a:rPr>
              <a:t>j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≤</a:t>
            </a:r>
            <a:r>
              <a:rPr sz="1700" spc="5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n,</a:t>
            </a: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deﬁnim mulţimile:</a:t>
            </a:r>
            <a:endParaRPr sz="1700">
              <a:latin typeface="Palatino Linotype"/>
              <a:cs typeface="Palatino Linotype"/>
            </a:endParaRPr>
          </a:p>
          <a:p>
            <a:pPr marL="469900" indent="-359410">
              <a:lnSpc>
                <a:spcPct val="100000"/>
              </a:lnSpc>
              <a:spcBef>
                <a:spcPts val="885"/>
              </a:spcBef>
              <a:buClr>
                <a:srgbClr val="C0B5BB"/>
              </a:buClr>
              <a:buFont typeface="Arial"/>
              <a:buChar char="○"/>
              <a:tabLst>
                <a:tab pos="469265" algn="l"/>
                <a:tab pos="469900" algn="l"/>
                <a:tab pos="3707129" algn="l"/>
              </a:tabLst>
            </a:pPr>
            <a:r>
              <a:rPr sz="1700" spc="190" dirty="0">
                <a:solidFill>
                  <a:srgbClr val="1C1C1B"/>
                </a:solidFill>
                <a:latin typeface="Palatino Linotype"/>
                <a:cs typeface="Palatino Linotype"/>
              </a:rPr>
              <a:t>G</a:t>
            </a:r>
            <a:r>
              <a:rPr sz="1700" spc="19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spc="-2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{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700" spc="-2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125" dirty="0">
                <a:solidFill>
                  <a:srgbClr val="1C1C1B"/>
                </a:solidFill>
                <a:latin typeface="Palatino Linotype"/>
                <a:cs typeface="Palatino Linotype"/>
              </a:rPr>
              <a:t>: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1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≤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&lt;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90" dirty="0">
                <a:solidFill>
                  <a:srgbClr val="1C1C1B"/>
                </a:solidFill>
                <a:latin typeface="Palatino Linotype"/>
                <a:cs typeface="Palatino Linotype"/>
              </a:rPr>
              <a:t>j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şi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22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spc="22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spc="-2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&gt;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700" spc="-1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&gt;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195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spc="195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pentru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toţi indicii l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&lt;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i cu </a:t>
            </a:r>
            <a:r>
              <a:rPr sz="1700" spc="215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spc="215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&gt;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22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spc="22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}</a:t>
            </a:r>
            <a:endParaRPr sz="1700">
              <a:latin typeface="Palatino Linotype"/>
              <a:cs typeface="Palatino Linotype"/>
            </a:endParaRPr>
          </a:p>
          <a:p>
            <a:pPr marL="469900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469265" algn="l"/>
                <a:tab pos="469900" algn="l"/>
                <a:tab pos="3729354" algn="l"/>
              </a:tabLst>
            </a:pPr>
            <a:r>
              <a:rPr sz="1700" spc="200" dirty="0">
                <a:solidFill>
                  <a:srgbClr val="1C1C1B"/>
                </a:solidFill>
                <a:latin typeface="Palatino Linotype"/>
                <a:cs typeface="Palatino Linotype"/>
              </a:rPr>
              <a:t>L</a:t>
            </a:r>
            <a:r>
              <a:rPr sz="1700" spc="20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spc="39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{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700" spc="-1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125" dirty="0">
                <a:solidFill>
                  <a:srgbClr val="1C1C1B"/>
                </a:solidFill>
                <a:latin typeface="Palatino Linotype"/>
                <a:cs typeface="Palatino Linotype"/>
              </a:rPr>
              <a:t>: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1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≤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&lt;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90" dirty="0">
                <a:solidFill>
                  <a:srgbClr val="1C1C1B"/>
                </a:solidFill>
                <a:latin typeface="Palatino Linotype"/>
                <a:cs typeface="Palatino Linotype"/>
              </a:rPr>
              <a:t>j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şi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22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spc="22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spc="-2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&lt;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ᵢ</a:t>
            </a:r>
            <a:r>
              <a:rPr sz="1700" spc="-2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&lt;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195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spc="195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pentru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toţi indicii l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&lt;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i cu </a:t>
            </a:r>
            <a:r>
              <a:rPr sz="1700" spc="215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spc="215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&lt;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22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spc="22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}</a:t>
            </a:r>
            <a:endParaRPr sz="1700">
              <a:latin typeface="Palatino Linotype"/>
              <a:cs typeface="Palatino Linotype"/>
            </a:endParaRPr>
          </a:p>
          <a:p>
            <a:pPr marL="12700" marR="490220">
              <a:lnSpc>
                <a:spcPct val="113999"/>
              </a:lnSpc>
              <a:spcBef>
                <a:spcPts val="595"/>
              </a:spcBef>
            </a:pP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Atunci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cheile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drumul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rădăcină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210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spc="21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spc="-2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sunt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chiar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cheile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din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190" dirty="0">
                <a:solidFill>
                  <a:srgbClr val="1C1C1B"/>
                </a:solidFill>
                <a:latin typeface="Palatino Linotype"/>
                <a:cs typeface="Palatino Linotype"/>
              </a:rPr>
              <a:t>G</a:t>
            </a:r>
            <a:r>
              <a:rPr sz="1700" spc="19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spc="-2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C1C1B"/>
                </a:solidFill>
                <a:latin typeface="MS PGothic"/>
                <a:cs typeface="MS PGothic"/>
              </a:rPr>
              <a:t>∪</a:t>
            </a:r>
            <a:r>
              <a:rPr sz="1700" spc="-110" dirty="0">
                <a:solidFill>
                  <a:srgbClr val="1C1C1B"/>
                </a:solidFill>
                <a:latin typeface="MS PGothic"/>
                <a:cs typeface="MS PGothic"/>
              </a:rPr>
              <a:t> </a:t>
            </a:r>
            <a:r>
              <a:rPr sz="1700" spc="150" dirty="0">
                <a:solidFill>
                  <a:srgbClr val="1C1C1B"/>
                </a:solidFill>
                <a:latin typeface="Palatino Linotype"/>
                <a:cs typeface="Palatino Linotype"/>
              </a:rPr>
              <a:t>L</a:t>
            </a:r>
            <a:r>
              <a:rPr sz="1700" spc="15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spc="15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700" spc="3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iar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adâncimea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oricărei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chei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215" dirty="0">
                <a:solidFill>
                  <a:srgbClr val="1C1C1B"/>
                </a:solidFill>
                <a:latin typeface="Palatino Linotype"/>
                <a:cs typeface="Palatino Linotype"/>
              </a:rPr>
              <a:t>k</a:t>
            </a:r>
            <a:r>
              <a:rPr sz="1700" spc="215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spc="1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din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d(k</a:t>
            </a:r>
            <a:r>
              <a:rPr sz="1700" spc="8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7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T)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35" dirty="0">
                <a:solidFill>
                  <a:srgbClr val="1C1C1B"/>
                </a:solidFill>
                <a:latin typeface="Palatino Linotype"/>
                <a:cs typeface="Palatino Linotype"/>
              </a:rPr>
              <a:t>|G</a:t>
            </a:r>
            <a:r>
              <a:rPr sz="1700" spc="-135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spc="-135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+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|L</a:t>
            </a:r>
            <a:r>
              <a:rPr sz="1700" spc="-1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|.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800" y="-19539"/>
            <a:ext cx="48564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Arbori</a:t>
            </a:r>
            <a:r>
              <a:rPr spc="175" dirty="0"/>
              <a:t> </a:t>
            </a:r>
            <a:r>
              <a:rPr spc="320" dirty="0"/>
              <a:t>Binari</a:t>
            </a:r>
            <a:r>
              <a:rPr spc="180" dirty="0"/>
              <a:t> </a:t>
            </a:r>
            <a:r>
              <a:rPr spc="420" dirty="0"/>
              <a:t>de</a:t>
            </a:r>
            <a:r>
              <a:rPr spc="180" dirty="0"/>
              <a:t> </a:t>
            </a:r>
            <a:r>
              <a:rPr spc="360" dirty="0"/>
              <a:t>Căutare </a:t>
            </a:r>
            <a:r>
              <a:rPr spc="320" dirty="0"/>
              <a:t>Construiți</a:t>
            </a:r>
            <a:r>
              <a:rPr spc="180" dirty="0"/>
              <a:t> </a:t>
            </a:r>
            <a:r>
              <a:rPr spc="290" dirty="0"/>
              <a:t>Aleator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938" y="1962150"/>
            <a:ext cx="7096124" cy="2981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object 4"/>
          <p:cNvSpPr txBox="1"/>
          <p:nvPr/>
        </p:nvSpPr>
        <p:spPr>
          <a:xfrm>
            <a:off x="294400" y="892921"/>
            <a:ext cx="8283575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999"/>
              </a:lnSpc>
              <a:spcBef>
                <a:spcPts val="100"/>
              </a:spcBef>
            </a:pPr>
            <a:r>
              <a:rPr sz="1700" spc="-9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negru sunt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nodurile care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sunt,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la inserarea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lor,</a:t>
            </a:r>
            <a:r>
              <a:rPr sz="17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cel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mai mic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element mai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mare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decât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19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(G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→</a:t>
            </a:r>
            <a:r>
              <a:rPr sz="1700" spc="2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greater).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Similar,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cele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alb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sunt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elemente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care,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inserarea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lor,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erau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cele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mai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mari elemente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mici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decât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19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(L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→</a:t>
            </a:r>
            <a:r>
              <a:rPr sz="1700" spc="5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lower).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800" y="-19539"/>
            <a:ext cx="48564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Arbori</a:t>
            </a:r>
            <a:r>
              <a:rPr spc="175" dirty="0"/>
              <a:t> </a:t>
            </a:r>
            <a:r>
              <a:rPr spc="320" dirty="0"/>
              <a:t>Binari</a:t>
            </a:r>
            <a:r>
              <a:rPr spc="180" dirty="0"/>
              <a:t> </a:t>
            </a:r>
            <a:r>
              <a:rPr spc="420" dirty="0"/>
              <a:t>de</a:t>
            </a:r>
            <a:r>
              <a:rPr spc="180" dirty="0"/>
              <a:t> </a:t>
            </a:r>
            <a:r>
              <a:rPr spc="360" dirty="0"/>
              <a:t>Căutare </a:t>
            </a:r>
            <a:r>
              <a:rPr spc="320" dirty="0"/>
              <a:t>Construiți</a:t>
            </a:r>
            <a:r>
              <a:rPr spc="180" dirty="0"/>
              <a:t> </a:t>
            </a:r>
            <a:r>
              <a:rPr spc="290" dirty="0"/>
              <a:t>Aleator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00" y="1264396"/>
            <a:ext cx="8333740" cy="165417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84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Practic,</a:t>
            </a:r>
            <a:r>
              <a:rPr sz="17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pentru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calcula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înălțimea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unui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arbore,</a:t>
            </a:r>
            <a:r>
              <a:rPr sz="17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trebuie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să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calculăm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85" dirty="0">
                <a:solidFill>
                  <a:srgbClr val="1C1C1B"/>
                </a:solidFill>
                <a:latin typeface="Palatino Linotype"/>
                <a:cs typeface="Palatino Linotype"/>
              </a:rPr>
              <a:t>max</a:t>
            </a:r>
            <a:r>
              <a:rPr sz="1650" b="1" spc="127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1</a:t>
            </a:r>
            <a:r>
              <a:rPr sz="1650" b="1" spc="82" baseline="-32828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50" b="1" baseline="-32828" dirty="0">
                <a:latin typeface="Arial"/>
                <a:cs typeface="Arial"/>
              </a:rPr>
              <a:t>≤</a:t>
            </a:r>
            <a:r>
              <a:rPr sz="1650" b="1" spc="44" baseline="-32828" dirty="0">
                <a:latin typeface="Arial"/>
                <a:cs typeface="Arial"/>
              </a:rPr>
              <a:t> </a:t>
            </a:r>
            <a:r>
              <a:rPr sz="1650" b="1" baseline="-32828" dirty="0">
                <a:latin typeface="Arial"/>
                <a:cs typeface="Arial"/>
              </a:rPr>
              <a:t>j</a:t>
            </a:r>
            <a:r>
              <a:rPr sz="1650" b="1" spc="44" baseline="-32828" dirty="0">
                <a:latin typeface="Arial"/>
                <a:cs typeface="Arial"/>
              </a:rPr>
              <a:t> </a:t>
            </a:r>
            <a:r>
              <a:rPr sz="1650" b="1" baseline="-32828" dirty="0">
                <a:latin typeface="Arial"/>
                <a:cs typeface="Arial"/>
              </a:rPr>
              <a:t>≤</a:t>
            </a:r>
            <a:r>
              <a:rPr sz="1650" b="1" spc="37" baseline="-32828" dirty="0">
                <a:latin typeface="Arial"/>
                <a:cs typeface="Arial"/>
              </a:rPr>
              <a:t> </a:t>
            </a:r>
            <a:r>
              <a:rPr sz="1650" b="1" spc="-127" baseline="-32828" dirty="0">
                <a:latin typeface="Arial"/>
                <a:cs typeface="Arial"/>
              </a:rPr>
              <a:t>n</a:t>
            </a:r>
            <a:r>
              <a:rPr sz="1700" b="1" spc="-85" dirty="0">
                <a:solidFill>
                  <a:srgbClr val="1C1C1B"/>
                </a:solidFill>
                <a:latin typeface="Palatino Linotype"/>
                <a:cs typeface="Palatino Linotype"/>
              </a:rPr>
              <a:t>(|G</a:t>
            </a:r>
            <a:r>
              <a:rPr sz="1700" b="1" spc="-85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b="1" spc="-85" dirty="0">
                <a:solidFill>
                  <a:srgbClr val="1C1C1B"/>
                </a:solidFill>
                <a:latin typeface="Palatino Linotype"/>
                <a:cs typeface="Palatino Linotype"/>
              </a:rPr>
              <a:t>|</a:t>
            </a:r>
            <a:r>
              <a:rPr sz="1700" b="1" spc="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60" dirty="0">
                <a:solidFill>
                  <a:srgbClr val="1C1C1B"/>
                </a:solidFill>
                <a:latin typeface="Palatino Linotype"/>
                <a:cs typeface="Palatino Linotype"/>
              </a:rPr>
              <a:t>+</a:t>
            </a:r>
            <a:endParaRPr sz="17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284"/>
              </a:spcBef>
            </a:pPr>
            <a:r>
              <a:rPr sz="1700" b="1" spc="-10" dirty="0">
                <a:solidFill>
                  <a:srgbClr val="1C1C1B"/>
                </a:solidFill>
                <a:latin typeface="Palatino Linotype"/>
                <a:cs typeface="Palatino Linotype"/>
              </a:rPr>
              <a:t>|L</a:t>
            </a:r>
            <a:r>
              <a:rPr sz="1700" b="1" spc="-10" dirty="0">
                <a:solidFill>
                  <a:srgbClr val="1C1C1B"/>
                </a:solidFill>
                <a:latin typeface="Times New Roman"/>
                <a:cs typeface="Times New Roman"/>
              </a:rPr>
              <a:t>ₘ</a:t>
            </a:r>
            <a:r>
              <a:rPr sz="1700" b="1" spc="-10" dirty="0">
                <a:solidFill>
                  <a:srgbClr val="1C1C1B"/>
                </a:solidFill>
                <a:latin typeface="Palatino Linotype"/>
                <a:cs typeface="Palatino Linotype"/>
              </a:rPr>
              <a:t>|)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.</a:t>
            </a:r>
            <a:endParaRPr sz="1700">
              <a:latin typeface="Palatino Linotype"/>
              <a:cs typeface="Palatino Linotype"/>
            </a:endParaRPr>
          </a:p>
          <a:p>
            <a:pPr marL="38100" marR="30480">
              <a:lnSpc>
                <a:spcPct val="113999"/>
              </a:lnSpc>
              <a:spcBef>
                <a:spcPts val="600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Simpliﬁcăm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și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discutăm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cum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calculăm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câte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ori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modiﬁcă,</a:t>
            </a:r>
            <a:r>
              <a:rPr sz="1700" spc="-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medie,</a:t>
            </a:r>
            <a:r>
              <a:rPr sz="1700" spc="-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minimul,</a:t>
            </a:r>
            <a:r>
              <a:rPr sz="1700" spc="-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dacă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inserăm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5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r>
              <a:rPr sz="1700" b="1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elemente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rând.</a:t>
            </a:r>
            <a:endParaRPr sz="17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sz="1700" b="1" i="1" dirty="0">
                <a:solidFill>
                  <a:srgbClr val="1C1C1B"/>
                </a:solidFill>
                <a:latin typeface="Palatino Linotype"/>
                <a:cs typeface="Palatino Linotype"/>
              </a:rPr>
              <a:t>Exercițiu:</a:t>
            </a:r>
            <a:r>
              <a:rPr sz="1700" b="1" i="1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Care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este probabilitatea ca k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ᵢ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să ﬁe minimul primelor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numere?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1C1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</TotalTime>
  <Words>3478</Words>
  <Application>Microsoft Office PowerPoint</Application>
  <PresentationFormat>On-screen Show (16:9)</PresentationFormat>
  <Paragraphs>399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MS PGothic</vt:lpstr>
      <vt:lpstr>Arial</vt:lpstr>
      <vt:lpstr>Calibri</vt:lpstr>
      <vt:lpstr>Courier New</vt:lpstr>
      <vt:lpstr>Palatino Linotype</vt:lpstr>
      <vt:lpstr>Times New Roman</vt:lpstr>
      <vt:lpstr>Office Theme</vt:lpstr>
      <vt:lpstr>ARBORI BINARI ECHILIBRAȚI</vt:lpstr>
      <vt:lpstr>Organizatorice</vt:lpstr>
      <vt:lpstr>Arbore binar de căutare</vt:lpstr>
      <vt:lpstr>Arbori Binari de Căutare Construiți Aleator</vt:lpstr>
      <vt:lpstr>Arbori Binari de Căutare</vt:lpstr>
      <vt:lpstr>Arbori Binari de Căutare Construiți Aleator</vt:lpstr>
      <vt:lpstr>Arbori Binari de Căutare Construiți Aleator</vt:lpstr>
      <vt:lpstr>Arbori Binari de Căutare Construiți Aleator</vt:lpstr>
      <vt:lpstr>Arbori Binari de Căutare Construiți Aleator</vt:lpstr>
      <vt:lpstr>Arbori Binari de Căutare Construiți Aleator</vt:lpstr>
      <vt:lpstr>Arbori Binari de Căutare Construiți Aleator</vt:lpstr>
      <vt:lpstr>Arbori Binari de Căutare Construiți Aleator</vt:lpstr>
      <vt:lpstr>Arbori Binari de Căutare Construiți Aleator</vt:lpstr>
      <vt:lpstr>Arbori Binari de Căutare Construiți Aleator</vt:lpstr>
      <vt:lpstr>Arbori Binari de Căutare Construiți Aleator</vt:lpstr>
      <vt:lpstr>Arbori Binari de Căutare Construiți Aleator</vt:lpstr>
      <vt:lpstr>Red Black Trees</vt:lpstr>
      <vt:lpstr>Red Black Trees</vt:lpstr>
      <vt:lpstr>Red Black Trees</vt:lpstr>
      <vt:lpstr>Red Black Trees AVL</vt:lpstr>
      <vt:lpstr>AVL</vt:lpstr>
      <vt:lpstr>AVL</vt:lpstr>
      <vt:lpstr>AVL - Reechilibrare</vt:lpstr>
      <vt:lpstr>AVL</vt:lpstr>
      <vt:lpstr>Căutare binară</vt:lpstr>
      <vt:lpstr>Căutare binară</vt:lpstr>
      <vt:lpstr>Căutare binară</vt:lpstr>
      <vt:lpstr>Căutare binară</vt:lpstr>
      <vt:lpstr>Căutare binară</vt:lpstr>
      <vt:lpstr>SKIP LISTS</vt:lpstr>
      <vt:lpstr>Skip Lists</vt:lpstr>
      <vt:lpstr>Skip Lists</vt:lpstr>
      <vt:lpstr>Skip Lists</vt:lpstr>
      <vt:lpstr>Skip Lists 2 liste</vt:lpstr>
      <vt:lpstr>Skip Lists 2 liste</vt:lpstr>
      <vt:lpstr>Skip Lists 2 liste</vt:lpstr>
      <vt:lpstr>Skip Lists</vt:lpstr>
      <vt:lpstr>Skip Lists</vt:lpstr>
      <vt:lpstr>Skip Lists</vt:lpstr>
      <vt:lpstr>Skip Lists</vt:lpstr>
      <vt:lpstr>Skip Lists</vt:lpstr>
      <vt:lpstr>Skip Lists</vt:lpstr>
      <vt:lpstr>Skip Lists - Căutare</vt:lpstr>
      <vt:lpstr>Skip Lists - Căutare</vt:lpstr>
      <vt:lpstr>Skip Lists - Inserare</vt:lpstr>
      <vt:lpstr>Skip Lists - Inserare</vt:lpstr>
      <vt:lpstr>Skip Lists - Ștergere</vt:lpstr>
      <vt:lpstr>Skip Lists</vt:lpstr>
      <vt:lpstr>Bibliograﬁe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ARBORI BINARI ECHILIBRAȚI</dc:title>
  <cp:lastModifiedBy>Cosmina Bianca</cp:lastModifiedBy>
  <cp:revision>1</cp:revision>
  <dcterms:created xsi:type="dcterms:W3CDTF">2024-04-15T15:06:03Z</dcterms:created>
  <dcterms:modified xsi:type="dcterms:W3CDTF">2024-04-16T14:31:29Z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