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45"/>
  </p:notesMasterIdLst>
  <p:sldIdLst>
    <p:sldId id="298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B35F2-B7A0-4C19-B697-ECB9B64F522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4214F-14EF-4B30-8698-A0A1718C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83ee73d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d83ee73d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2800" y="209060"/>
            <a:ext cx="275462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8043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C1C1B"/>
                </a:solidFill>
                <a:latin typeface="Palatino Linotype"/>
                <a:cs typeface="Palatino Linotype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9077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6809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2906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7552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bg>
      <p:bgPr>
        <a:solidFill>
          <a:srgbClr val="0C343D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01274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62600"/>
            <a:ext cx="631190" cy="5715"/>
          </a:xfrm>
          <a:custGeom>
            <a:avLst/>
            <a:gdLst/>
            <a:ahLst/>
            <a:cxnLst/>
            <a:rect l="l" t="t" r="r" b="b"/>
            <a:pathLst>
              <a:path w="631190" h="5715">
                <a:moveTo>
                  <a:pt x="631101" y="5675"/>
                </a:moveTo>
                <a:lnTo>
                  <a:pt x="0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1023" y="452670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413" y="15886"/>
                </a:moveTo>
                <a:lnTo>
                  <a:pt x="31335" y="24539"/>
                </a:lnTo>
                <a:lnTo>
                  <a:pt x="24258" y="31491"/>
                </a:lnTo>
                <a:lnTo>
                  <a:pt x="15604" y="31413"/>
                </a:lnTo>
                <a:lnTo>
                  <a:pt x="6951" y="31335"/>
                </a:lnTo>
                <a:lnTo>
                  <a:pt x="0" y="24258"/>
                </a:lnTo>
                <a:lnTo>
                  <a:pt x="77" y="15604"/>
                </a:lnTo>
                <a:lnTo>
                  <a:pt x="155" y="6951"/>
                </a:lnTo>
                <a:lnTo>
                  <a:pt x="7233" y="0"/>
                </a:lnTo>
                <a:lnTo>
                  <a:pt x="15886" y="77"/>
                </a:lnTo>
                <a:lnTo>
                  <a:pt x="24539" y="155"/>
                </a:lnTo>
                <a:lnTo>
                  <a:pt x="31491" y="7233"/>
                </a:lnTo>
                <a:lnTo>
                  <a:pt x="31413" y="15886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24224" y="465808"/>
            <a:ext cx="2720340" cy="1905"/>
          </a:xfrm>
          <a:custGeom>
            <a:avLst/>
            <a:gdLst/>
            <a:ahLst/>
            <a:cxnLst/>
            <a:rect l="l" t="t" r="r" b="b"/>
            <a:pathLst>
              <a:path w="2720340" h="1904">
                <a:moveTo>
                  <a:pt x="0" y="1767"/>
                </a:moveTo>
                <a:lnTo>
                  <a:pt x="2719775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392881" y="45191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5" y="15684"/>
                </a:moveTo>
                <a:lnTo>
                  <a:pt x="0" y="7030"/>
                </a:lnTo>
                <a:lnTo>
                  <a:pt x="7010" y="11"/>
                </a:lnTo>
                <a:lnTo>
                  <a:pt x="15663" y="5"/>
                </a:lnTo>
                <a:lnTo>
                  <a:pt x="24317" y="0"/>
                </a:lnTo>
                <a:lnTo>
                  <a:pt x="31337" y="7010"/>
                </a:lnTo>
                <a:lnTo>
                  <a:pt x="31342" y="15664"/>
                </a:lnTo>
                <a:lnTo>
                  <a:pt x="31348" y="24317"/>
                </a:lnTo>
                <a:lnTo>
                  <a:pt x="24337" y="31337"/>
                </a:lnTo>
                <a:lnTo>
                  <a:pt x="15684" y="31342"/>
                </a:lnTo>
                <a:lnTo>
                  <a:pt x="7030" y="31348"/>
                </a:lnTo>
                <a:lnTo>
                  <a:pt x="10" y="24337"/>
                </a:lnTo>
                <a:lnTo>
                  <a:pt x="5" y="15684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800" y="209060"/>
            <a:ext cx="388302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400" y="929116"/>
            <a:ext cx="6910705" cy="2513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C1C1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2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</p:sldLayoutIdLst>
  <p:transition spd="slow">
    <p:push dir="u"/>
  </p:transition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url?sa=t&amp;rct=j&amp;q&amp;esrc=s&amp;source=web&amp;cd&amp;ved=2ahUKEwiHrOrp1JHwAhXFlYsKHa6BAggQFjAEegQIBRAD&amp;url=https%3A%2F%2Fweb.stanford.edu%2Fclass%2Farchive%2Fcs%2Fcs166%2Fcs166.1146%2Flectures%2F02%2FSmall02.pdf&amp;usg=AOvVaw3g7WcbN9w5TFTIyiFR0qnY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google.com/url?sa=t&amp;rct=j&amp;q&amp;esrc=s&amp;source=web&amp;cd&amp;ved=2ahUKEwify9a8z5LwAhUyCBAIHeJ_AdwQFjAMegQIBBAD&amp;url=https%3A%2F%2Fwww.cs.helsinki.fi%2Fu%2Fmluukkai%2Ftirak2010%2FB-tree.pdf&amp;usg=AOvVaw2fCo9QUc5X5hizY01xrXR7" TargetMode="External"/><Relationship Id="rId12" Type="http://schemas.openxmlformats.org/officeDocument/2006/relationships/hyperlink" Target="https://www.programiz.com/dsa/deletion-from-a-b-tre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url?sa=t&amp;rct=j&amp;q&amp;esrc=s&amp;source=web&amp;cd&amp;ved=2ahUKEwj0hLae0JLwAhVx-SoKHSQfBSUQFjAAegQIBRAD&amp;url=http%3A%2F%2Fwww.ionivan.ro%2FANUL-UNIVERSITAR%25202010-2011%2FZZZZ-cartea%2520structuri%2520date%2FF00016000-arboriB.pdf&amp;usg=AOvVaw2JZitC6CP_vVOivWdhKuSx" TargetMode="External"/><Relationship Id="rId11" Type="http://schemas.openxmlformats.org/officeDocument/2006/relationships/hyperlink" Target="http://www.cs.cornell.edu/courses/cs312/2008sp/recitations/rec25.html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en.wikipedia.org/wiki/B-tree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infolab.usc.edu/csci585/Spring2010/den_ar/indexing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astebin.com/bFHYephh" TargetMode="External"/><Relationship Id="rId2" Type="http://schemas.openxmlformats.org/officeDocument/2006/relationships/hyperlink" Target="https://leetcode.com/problems/sort-an-array/submission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ort-an-array/submissions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www.hackerearth.com/practice/data-structures/advanced-data-structures/segment-trees/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o" sz="7000" dirty="0"/>
              <a:t>B-Arbori</a:t>
            </a:r>
            <a:endParaRPr sz="7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9A24D9-3686-72CD-69CF-AC1FFED85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3"/>
            <a:ext cx="9144000" cy="51406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7389" y="0"/>
              <a:ext cx="926610" cy="5909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916014"/>
              <a:ext cx="324521" cy="2274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206080"/>
              <a:ext cx="1103409" cy="9374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532679"/>
              <a:ext cx="1103023" cy="6108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2534" y="0"/>
            <a:ext cx="1151464" cy="10883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8374" y="1113952"/>
            <a:ext cx="1283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Exemplu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(t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=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2):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14640" y="514915"/>
            <a:ext cx="431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30" dirty="0"/>
              <a:t>Ștergerea</a:t>
            </a:r>
            <a:r>
              <a:rPr sz="2800" spc="160" dirty="0"/>
              <a:t> </a:t>
            </a:r>
            <a:r>
              <a:rPr sz="2800" spc="330" dirty="0"/>
              <a:t>din</a:t>
            </a:r>
            <a:r>
              <a:rPr sz="2800" spc="165" dirty="0"/>
              <a:t> </a:t>
            </a:r>
            <a:r>
              <a:rPr sz="2800" spc="355" dirty="0"/>
              <a:t>B-</a:t>
            </a:r>
            <a:r>
              <a:rPr sz="2800" spc="310" dirty="0"/>
              <a:t>Arbore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5886538" y="3375084"/>
            <a:ext cx="19411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Cheia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de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șters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se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află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Arial"/>
                <a:cs typeface="Arial"/>
              </a:rPr>
              <a:t>în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frunză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și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nu 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putem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împrumuta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de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 nicăieri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1842" y="1438487"/>
            <a:ext cx="4007849" cy="275420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85884" y="1438487"/>
            <a:ext cx="4007850" cy="121778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7389" y="0"/>
              <a:ext cx="926610" cy="5909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916014"/>
              <a:ext cx="324521" cy="2274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206080"/>
              <a:ext cx="1103409" cy="9374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532679"/>
              <a:ext cx="1103023" cy="6108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2534" y="0"/>
            <a:ext cx="1151464" cy="10883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8374" y="1113952"/>
            <a:ext cx="1283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Exemplu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(t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=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3):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14640" y="514915"/>
            <a:ext cx="431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30" dirty="0"/>
              <a:t>Ștergerea</a:t>
            </a:r>
            <a:r>
              <a:rPr sz="2800" spc="160" dirty="0"/>
              <a:t> </a:t>
            </a:r>
            <a:r>
              <a:rPr sz="2800" spc="330" dirty="0"/>
              <a:t>din</a:t>
            </a:r>
            <a:r>
              <a:rPr sz="2800" spc="165" dirty="0"/>
              <a:t> </a:t>
            </a:r>
            <a:r>
              <a:rPr sz="2800" spc="355" dirty="0"/>
              <a:t>B-</a:t>
            </a:r>
            <a:r>
              <a:rPr sz="2800" spc="310" dirty="0"/>
              <a:t>Arbore</a:t>
            </a:r>
            <a:endParaRPr sz="2800"/>
          </a:p>
        </p:txBody>
      </p:sp>
      <p:grpSp>
        <p:nvGrpSpPr>
          <p:cNvPr id="11" name="object 11"/>
          <p:cNvGrpSpPr/>
          <p:nvPr/>
        </p:nvGrpSpPr>
        <p:grpSpPr>
          <a:xfrm>
            <a:off x="1800927" y="1447174"/>
            <a:ext cx="5542280" cy="1485265"/>
            <a:chOff x="1800927" y="1447174"/>
            <a:chExt cx="5542280" cy="148526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0927" y="1447174"/>
              <a:ext cx="5542147" cy="148476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21380" y="1986601"/>
              <a:ext cx="388620" cy="360680"/>
            </a:xfrm>
            <a:custGeom>
              <a:avLst/>
              <a:gdLst/>
              <a:ahLst/>
              <a:cxnLst/>
              <a:rect l="l" t="t" r="r" b="b"/>
              <a:pathLst>
                <a:path w="388620" h="360680">
                  <a:moveTo>
                    <a:pt x="0" y="180149"/>
                  </a:moveTo>
                  <a:lnTo>
                    <a:pt x="6938" y="132258"/>
                  </a:lnTo>
                  <a:lnTo>
                    <a:pt x="26520" y="89224"/>
                  </a:lnTo>
                  <a:lnTo>
                    <a:pt x="56894" y="52764"/>
                  </a:lnTo>
                  <a:lnTo>
                    <a:pt x="96208" y="24595"/>
                  </a:lnTo>
                  <a:lnTo>
                    <a:pt x="142610" y="6435"/>
                  </a:lnTo>
                  <a:lnTo>
                    <a:pt x="194249" y="0"/>
                  </a:lnTo>
                  <a:lnTo>
                    <a:pt x="245889" y="6435"/>
                  </a:lnTo>
                  <a:lnTo>
                    <a:pt x="292291" y="24595"/>
                  </a:lnTo>
                  <a:lnTo>
                    <a:pt x="331605" y="52764"/>
                  </a:lnTo>
                  <a:lnTo>
                    <a:pt x="361979" y="89224"/>
                  </a:lnTo>
                  <a:lnTo>
                    <a:pt x="381561" y="132258"/>
                  </a:lnTo>
                  <a:lnTo>
                    <a:pt x="388499" y="180149"/>
                  </a:lnTo>
                  <a:lnTo>
                    <a:pt x="381561" y="228040"/>
                  </a:lnTo>
                  <a:lnTo>
                    <a:pt x="361979" y="271075"/>
                  </a:lnTo>
                  <a:lnTo>
                    <a:pt x="331605" y="307535"/>
                  </a:lnTo>
                  <a:lnTo>
                    <a:pt x="292291" y="335704"/>
                  </a:lnTo>
                  <a:lnTo>
                    <a:pt x="245889" y="353864"/>
                  </a:lnTo>
                  <a:lnTo>
                    <a:pt x="194249" y="360299"/>
                  </a:lnTo>
                  <a:lnTo>
                    <a:pt x="142610" y="353864"/>
                  </a:lnTo>
                  <a:lnTo>
                    <a:pt x="96208" y="335704"/>
                  </a:lnTo>
                  <a:lnTo>
                    <a:pt x="56894" y="307535"/>
                  </a:lnTo>
                  <a:lnTo>
                    <a:pt x="26520" y="271075"/>
                  </a:lnTo>
                  <a:lnTo>
                    <a:pt x="6938" y="228040"/>
                  </a:lnTo>
                  <a:lnTo>
                    <a:pt x="0" y="180149"/>
                  </a:lnTo>
                  <a:close/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90370" y="3149651"/>
            <a:ext cx="11912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76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Cheia</a:t>
            </a:r>
            <a:r>
              <a:rPr sz="1400" spc="-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de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șters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se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află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Arial"/>
                <a:cs typeface="Arial"/>
              </a:rPr>
              <a:t>în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nodul</a:t>
            </a:r>
            <a:r>
              <a:rPr sz="1400" spc="-3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intern</a:t>
            </a:r>
            <a:r>
              <a:rPr sz="1400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145561"/>
                </a:solidFill>
                <a:latin typeface="Arial"/>
                <a:cs typeface="Arial"/>
              </a:rPr>
              <a:t>x </a:t>
            </a:r>
            <a:r>
              <a:rPr sz="1400" spc="-25" dirty="0">
                <a:solidFill>
                  <a:srgbClr val="434343"/>
                </a:solidFill>
                <a:latin typeface="Arial"/>
                <a:cs typeface="Arial"/>
              </a:rPr>
              <a:t>ȘI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fiul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stâng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y</a:t>
            </a:r>
            <a:r>
              <a:rPr sz="1400" b="1" spc="-10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Arial"/>
                <a:cs typeface="Arial"/>
              </a:rPr>
              <a:t>are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cel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puțin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434343"/>
                </a:solidFill>
                <a:latin typeface="Arial"/>
                <a:cs typeface="Arial"/>
              </a:rPr>
              <a:t>t</a:t>
            </a:r>
            <a:r>
              <a:rPr sz="1400" i="1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Arial"/>
                <a:cs typeface="Arial"/>
              </a:rPr>
              <a:t>chei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29519" y="3188830"/>
            <a:ext cx="5284961" cy="148550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787661" y="2031095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7389" y="0"/>
              <a:ext cx="926610" cy="5909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916014"/>
              <a:ext cx="324521" cy="2274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206080"/>
              <a:ext cx="1103409" cy="9374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532679"/>
              <a:ext cx="1103023" cy="6108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2534" y="0"/>
            <a:ext cx="1151464" cy="10883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8374" y="1113952"/>
            <a:ext cx="1283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Exemplu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(t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=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3):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14640" y="514915"/>
            <a:ext cx="431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30" dirty="0"/>
              <a:t>Ștergerea</a:t>
            </a:r>
            <a:r>
              <a:rPr sz="2800" spc="160" dirty="0"/>
              <a:t> </a:t>
            </a:r>
            <a:r>
              <a:rPr sz="2800" spc="330" dirty="0"/>
              <a:t>din</a:t>
            </a:r>
            <a:r>
              <a:rPr sz="2800" spc="165" dirty="0"/>
              <a:t> </a:t>
            </a:r>
            <a:r>
              <a:rPr sz="2800" spc="355" dirty="0"/>
              <a:t>B-</a:t>
            </a:r>
            <a:r>
              <a:rPr sz="2800" spc="310" dirty="0"/>
              <a:t>Arbore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7537029" y="3347428"/>
            <a:ext cx="11715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Cheia</a:t>
            </a:r>
            <a:r>
              <a:rPr sz="1400" spc="-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de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șters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se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află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Arial"/>
                <a:cs typeface="Arial"/>
              </a:rPr>
              <a:t>în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nodul</a:t>
            </a:r>
            <a:r>
              <a:rPr sz="1400" spc="-3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intern</a:t>
            </a:r>
            <a:r>
              <a:rPr sz="1400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145561"/>
                </a:solidFill>
                <a:latin typeface="Arial"/>
                <a:cs typeface="Arial"/>
              </a:rPr>
              <a:t>x </a:t>
            </a:r>
            <a:r>
              <a:rPr sz="1400" spc="-25" dirty="0">
                <a:solidFill>
                  <a:srgbClr val="434343"/>
                </a:solidFill>
                <a:latin typeface="Arial"/>
                <a:cs typeface="Arial"/>
              </a:rPr>
              <a:t>ȘI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cei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2</a:t>
            </a: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fii</a:t>
            </a: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y</a:t>
            </a:r>
            <a:r>
              <a:rPr sz="1400" b="1" spc="-5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și </a:t>
            </a:r>
            <a:r>
              <a:rPr sz="1400" b="1" spc="-50" dirty="0">
                <a:solidFill>
                  <a:srgbClr val="145561"/>
                </a:solidFill>
                <a:latin typeface="Arial"/>
                <a:cs typeface="Arial"/>
              </a:rPr>
              <a:t>z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au </a:t>
            </a:r>
            <a:r>
              <a:rPr sz="1400" i="1" spc="-10" dirty="0">
                <a:solidFill>
                  <a:srgbClr val="434343"/>
                </a:solidFill>
                <a:latin typeface="Arial"/>
                <a:cs typeface="Arial"/>
              </a:rPr>
              <a:t>t-</a:t>
            </a:r>
            <a:r>
              <a:rPr sz="1400" i="1" dirty="0">
                <a:solidFill>
                  <a:srgbClr val="434343"/>
                </a:solidFill>
                <a:latin typeface="Arial"/>
                <a:cs typeface="Arial"/>
              </a:rPr>
              <a:t>1 </a:t>
            </a:r>
            <a:r>
              <a:rPr sz="1400" spc="-20" dirty="0">
                <a:solidFill>
                  <a:srgbClr val="434343"/>
                </a:solidFill>
                <a:latin typeface="Arial"/>
                <a:cs typeface="Arial"/>
              </a:rPr>
              <a:t>chei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29519" y="1431659"/>
            <a:ext cx="5284961" cy="148550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52419" y="3281162"/>
            <a:ext cx="4839162" cy="14809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844811" y="2038811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23260" y="2009093"/>
            <a:ext cx="388620" cy="360680"/>
          </a:xfrm>
          <a:custGeom>
            <a:avLst/>
            <a:gdLst/>
            <a:ahLst/>
            <a:cxnLst/>
            <a:rect l="l" t="t" r="r" b="b"/>
            <a:pathLst>
              <a:path w="388620" h="360680">
                <a:moveTo>
                  <a:pt x="0" y="180149"/>
                </a:moveTo>
                <a:lnTo>
                  <a:pt x="6938" y="132258"/>
                </a:lnTo>
                <a:lnTo>
                  <a:pt x="26520" y="89224"/>
                </a:lnTo>
                <a:lnTo>
                  <a:pt x="56894" y="52764"/>
                </a:lnTo>
                <a:lnTo>
                  <a:pt x="96208" y="24595"/>
                </a:lnTo>
                <a:lnTo>
                  <a:pt x="142610" y="6435"/>
                </a:lnTo>
                <a:lnTo>
                  <a:pt x="194249" y="0"/>
                </a:lnTo>
                <a:lnTo>
                  <a:pt x="245889" y="6435"/>
                </a:lnTo>
                <a:lnTo>
                  <a:pt x="292291" y="24595"/>
                </a:lnTo>
                <a:lnTo>
                  <a:pt x="331605" y="52764"/>
                </a:lnTo>
                <a:lnTo>
                  <a:pt x="361979" y="89224"/>
                </a:lnTo>
                <a:lnTo>
                  <a:pt x="381560" y="132258"/>
                </a:lnTo>
                <a:lnTo>
                  <a:pt x="388499" y="180149"/>
                </a:lnTo>
                <a:lnTo>
                  <a:pt x="381560" y="228041"/>
                </a:lnTo>
                <a:lnTo>
                  <a:pt x="361979" y="271075"/>
                </a:lnTo>
                <a:lnTo>
                  <a:pt x="331605" y="307535"/>
                </a:lnTo>
                <a:lnTo>
                  <a:pt x="292291" y="335704"/>
                </a:lnTo>
                <a:lnTo>
                  <a:pt x="245889" y="353864"/>
                </a:lnTo>
                <a:lnTo>
                  <a:pt x="194249" y="360299"/>
                </a:lnTo>
                <a:lnTo>
                  <a:pt x="142610" y="353864"/>
                </a:lnTo>
                <a:lnTo>
                  <a:pt x="96208" y="335704"/>
                </a:lnTo>
                <a:lnTo>
                  <a:pt x="56894" y="307535"/>
                </a:lnTo>
                <a:lnTo>
                  <a:pt x="26520" y="271075"/>
                </a:lnTo>
                <a:lnTo>
                  <a:pt x="6938" y="228041"/>
                </a:lnTo>
                <a:lnTo>
                  <a:pt x="0" y="180149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7389" y="0"/>
              <a:ext cx="926610" cy="5909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916014"/>
              <a:ext cx="324521" cy="2274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206080"/>
              <a:ext cx="1103409" cy="9374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532679"/>
              <a:ext cx="1103023" cy="6108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2534" y="0"/>
            <a:ext cx="1151464" cy="10883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8374" y="1113952"/>
            <a:ext cx="1283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Exemplu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(t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=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3):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14640" y="514915"/>
            <a:ext cx="431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30" dirty="0"/>
              <a:t>Ștergerea</a:t>
            </a:r>
            <a:r>
              <a:rPr sz="2800" spc="160" dirty="0"/>
              <a:t> </a:t>
            </a:r>
            <a:r>
              <a:rPr sz="2800" spc="330" dirty="0"/>
              <a:t>din</a:t>
            </a:r>
            <a:r>
              <a:rPr sz="2800" spc="165" dirty="0"/>
              <a:t> </a:t>
            </a:r>
            <a:r>
              <a:rPr sz="2800" spc="355" dirty="0"/>
              <a:t>B-</a:t>
            </a:r>
            <a:r>
              <a:rPr sz="2800" spc="310" dirty="0"/>
              <a:t>Arbore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7490443" y="3181694"/>
            <a:ext cx="11874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32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Cheia</a:t>
            </a:r>
            <a:r>
              <a:rPr sz="1400" spc="-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de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șters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NU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se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află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Arial"/>
                <a:cs typeface="Arial"/>
              </a:rPr>
              <a:t>în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nodul</a:t>
            </a:r>
            <a:r>
              <a:rPr sz="1400" spc="-3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intern</a:t>
            </a:r>
            <a:r>
              <a:rPr sz="1400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145561"/>
                </a:solidFill>
                <a:latin typeface="Arial"/>
                <a:cs typeface="Arial"/>
              </a:rPr>
              <a:t>x </a:t>
            </a:r>
            <a:r>
              <a:rPr sz="1400" spc="-25" dirty="0">
                <a:solidFill>
                  <a:srgbClr val="434343"/>
                </a:solidFill>
                <a:latin typeface="Arial"/>
                <a:cs typeface="Arial"/>
              </a:rPr>
              <a:t>ȘI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r’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și frații lui</a:t>
            </a:r>
            <a:r>
              <a:rPr sz="1400" spc="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Arial"/>
                <a:cs typeface="Arial"/>
              </a:rPr>
              <a:t>au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i="1" spc="-10" dirty="0">
                <a:solidFill>
                  <a:srgbClr val="434343"/>
                </a:solidFill>
                <a:latin typeface="Arial"/>
                <a:cs typeface="Arial"/>
              </a:rPr>
              <a:t>t-</a:t>
            </a:r>
            <a:r>
              <a:rPr sz="1400" i="1" dirty="0">
                <a:solidFill>
                  <a:srgbClr val="434343"/>
                </a:solidFill>
                <a:latin typeface="Arial"/>
                <a:cs typeface="Arial"/>
              </a:rPr>
              <a:t>1 </a:t>
            </a:r>
            <a:r>
              <a:rPr sz="1400" spc="-20" dirty="0">
                <a:solidFill>
                  <a:srgbClr val="434343"/>
                </a:solidFill>
                <a:latin typeface="Arial"/>
                <a:cs typeface="Arial"/>
              </a:rPr>
              <a:t>chei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96975" y="3067452"/>
            <a:ext cx="4915036" cy="148094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034913" y="1443370"/>
            <a:ext cx="4839335" cy="1481455"/>
            <a:chOff x="2034913" y="1443370"/>
            <a:chExt cx="4839335" cy="148145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34913" y="1443370"/>
              <a:ext cx="4839162" cy="14809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56310" y="2473342"/>
              <a:ext cx="388620" cy="360680"/>
            </a:xfrm>
            <a:custGeom>
              <a:avLst/>
              <a:gdLst/>
              <a:ahLst/>
              <a:cxnLst/>
              <a:rect l="l" t="t" r="r" b="b"/>
              <a:pathLst>
                <a:path w="388619" h="360680">
                  <a:moveTo>
                    <a:pt x="0" y="180149"/>
                  </a:moveTo>
                  <a:lnTo>
                    <a:pt x="6938" y="132258"/>
                  </a:lnTo>
                  <a:lnTo>
                    <a:pt x="26520" y="89224"/>
                  </a:lnTo>
                  <a:lnTo>
                    <a:pt x="56894" y="52764"/>
                  </a:lnTo>
                  <a:lnTo>
                    <a:pt x="96208" y="24595"/>
                  </a:lnTo>
                  <a:lnTo>
                    <a:pt x="142610" y="6435"/>
                  </a:lnTo>
                  <a:lnTo>
                    <a:pt x="194249" y="0"/>
                  </a:lnTo>
                  <a:lnTo>
                    <a:pt x="245889" y="6435"/>
                  </a:lnTo>
                  <a:lnTo>
                    <a:pt x="292291" y="24595"/>
                  </a:lnTo>
                  <a:lnTo>
                    <a:pt x="331605" y="52764"/>
                  </a:lnTo>
                  <a:lnTo>
                    <a:pt x="361979" y="89224"/>
                  </a:lnTo>
                  <a:lnTo>
                    <a:pt x="381561" y="132258"/>
                  </a:lnTo>
                  <a:lnTo>
                    <a:pt x="388499" y="180149"/>
                  </a:lnTo>
                  <a:lnTo>
                    <a:pt x="381561" y="228041"/>
                  </a:lnTo>
                  <a:lnTo>
                    <a:pt x="361979" y="271075"/>
                  </a:lnTo>
                  <a:lnTo>
                    <a:pt x="331605" y="307535"/>
                  </a:lnTo>
                  <a:lnTo>
                    <a:pt x="292291" y="335704"/>
                  </a:lnTo>
                  <a:lnTo>
                    <a:pt x="245889" y="353864"/>
                  </a:lnTo>
                  <a:lnTo>
                    <a:pt x="194249" y="360299"/>
                  </a:lnTo>
                  <a:lnTo>
                    <a:pt x="142610" y="353864"/>
                  </a:lnTo>
                  <a:lnTo>
                    <a:pt x="96208" y="335704"/>
                  </a:lnTo>
                  <a:lnTo>
                    <a:pt x="56894" y="307535"/>
                  </a:lnTo>
                  <a:lnTo>
                    <a:pt x="26520" y="271075"/>
                  </a:lnTo>
                  <a:lnTo>
                    <a:pt x="6938" y="228041"/>
                  </a:lnTo>
                  <a:lnTo>
                    <a:pt x="0" y="180149"/>
                  </a:lnTo>
                  <a:close/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56155" y="1569580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7389" y="0"/>
              <a:ext cx="926610" cy="5909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916014"/>
              <a:ext cx="324521" cy="2274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206080"/>
              <a:ext cx="1103409" cy="9374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532679"/>
              <a:ext cx="1103023" cy="6108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2534" y="0"/>
            <a:ext cx="1151464" cy="10883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8374" y="1113952"/>
            <a:ext cx="1283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Exemplu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(t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=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3):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14640" y="514915"/>
            <a:ext cx="431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30" dirty="0"/>
              <a:t>Ștergerea</a:t>
            </a:r>
            <a:r>
              <a:rPr sz="2800" spc="160" dirty="0"/>
              <a:t> </a:t>
            </a:r>
            <a:r>
              <a:rPr sz="2800" spc="330" dirty="0"/>
              <a:t>din</a:t>
            </a:r>
            <a:r>
              <a:rPr sz="2800" spc="165" dirty="0"/>
              <a:t> </a:t>
            </a:r>
            <a:r>
              <a:rPr sz="2800" spc="355" dirty="0"/>
              <a:t>B-</a:t>
            </a:r>
            <a:r>
              <a:rPr sz="2800" spc="310" dirty="0"/>
              <a:t>Arbore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7658950" y="3163540"/>
            <a:ext cx="1171575" cy="1518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Cheia</a:t>
            </a:r>
            <a:r>
              <a:rPr sz="1400" spc="-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de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șters </a:t>
            </a:r>
            <a:r>
              <a:rPr sz="1400" b="1" dirty="0">
                <a:solidFill>
                  <a:srgbClr val="434343"/>
                </a:solidFill>
                <a:latin typeface="Arial"/>
                <a:cs typeface="Arial"/>
              </a:rPr>
              <a:t>NU</a:t>
            </a:r>
            <a:r>
              <a:rPr sz="1400" b="1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se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află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Arial"/>
                <a:cs typeface="Arial"/>
              </a:rPr>
              <a:t>în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nodul</a:t>
            </a:r>
            <a:r>
              <a:rPr sz="1400" spc="-3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intern</a:t>
            </a:r>
            <a:r>
              <a:rPr sz="1400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145561"/>
                </a:solidFill>
                <a:latin typeface="Arial"/>
                <a:cs typeface="Arial"/>
              </a:rPr>
              <a:t>x </a:t>
            </a:r>
            <a:r>
              <a:rPr sz="1400" spc="-25" dirty="0">
                <a:solidFill>
                  <a:srgbClr val="434343"/>
                </a:solidFill>
                <a:latin typeface="Arial"/>
                <a:cs typeface="Arial"/>
              </a:rPr>
              <a:t>ȘI</a:t>
            </a:r>
            <a:endParaRPr sz="1400">
              <a:latin typeface="Arial"/>
              <a:cs typeface="Arial"/>
            </a:endParaRPr>
          </a:p>
          <a:p>
            <a:pPr marL="12700" marR="34290" algn="just">
              <a:lnSpc>
                <a:spcPct val="100000"/>
              </a:lnSpc>
            </a:pP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r’</a:t>
            </a:r>
            <a:r>
              <a:rPr sz="1400" b="1" spc="10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are</a:t>
            </a:r>
            <a:r>
              <a:rPr sz="1400" spc="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434343"/>
                </a:solidFill>
                <a:latin typeface="Arial"/>
                <a:cs typeface="Arial"/>
              </a:rPr>
              <a:t>t-</a:t>
            </a:r>
            <a:r>
              <a:rPr sz="1400" i="1" dirty="0">
                <a:solidFill>
                  <a:srgbClr val="434343"/>
                </a:solidFill>
                <a:latin typeface="Arial"/>
                <a:cs typeface="Arial"/>
              </a:rPr>
              <a:t>1</a:t>
            </a:r>
            <a:r>
              <a:rPr sz="1400" i="1" spc="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Arial"/>
                <a:cs typeface="Arial"/>
              </a:rPr>
              <a:t>chei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și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un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frate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cu </a:t>
            </a:r>
            <a:r>
              <a:rPr sz="1400" i="1" spc="-50" dirty="0">
                <a:solidFill>
                  <a:srgbClr val="434343"/>
                </a:solidFill>
                <a:latin typeface="Arial"/>
                <a:cs typeface="Arial"/>
              </a:rPr>
              <a:t>t </a:t>
            </a:r>
            <a:r>
              <a:rPr sz="1400" spc="-20" dirty="0">
                <a:solidFill>
                  <a:srgbClr val="434343"/>
                </a:solidFill>
                <a:latin typeface="Arial"/>
                <a:cs typeface="Arial"/>
              </a:rPr>
              <a:t>chei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88538" y="1532690"/>
            <a:ext cx="5775466" cy="12453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8538" y="3286944"/>
            <a:ext cx="5775465" cy="131705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785384" y="1700304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60175" y="2263973"/>
            <a:ext cx="388620" cy="360680"/>
          </a:xfrm>
          <a:custGeom>
            <a:avLst/>
            <a:gdLst/>
            <a:ahLst/>
            <a:cxnLst/>
            <a:rect l="l" t="t" r="r" b="b"/>
            <a:pathLst>
              <a:path w="388619" h="360680">
                <a:moveTo>
                  <a:pt x="0" y="180149"/>
                </a:moveTo>
                <a:lnTo>
                  <a:pt x="6938" y="132259"/>
                </a:lnTo>
                <a:lnTo>
                  <a:pt x="26520" y="89224"/>
                </a:lnTo>
                <a:lnTo>
                  <a:pt x="56894" y="52764"/>
                </a:lnTo>
                <a:lnTo>
                  <a:pt x="96208" y="24595"/>
                </a:lnTo>
                <a:lnTo>
                  <a:pt x="142610" y="6435"/>
                </a:lnTo>
                <a:lnTo>
                  <a:pt x="194249" y="0"/>
                </a:lnTo>
                <a:lnTo>
                  <a:pt x="245889" y="6435"/>
                </a:lnTo>
                <a:lnTo>
                  <a:pt x="292291" y="24595"/>
                </a:lnTo>
                <a:lnTo>
                  <a:pt x="331605" y="52764"/>
                </a:lnTo>
                <a:lnTo>
                  <a:pt x="361979" y="89224"/>
                </a:lnTo>
                <a:lnTo>
                  <a:pt x="381561" y="132259"/>
                </a:lnTo>
                <a:lnTo>
                  <a:pt x="388499" y="180149"/>
                </a:lnTo>
                <a:lnTo>
                  <a:pt x="381561" y="228041"/>
                </a:lnTo>
                <a:lnTo>
                  <a:pt x="361979" y="271075"/>
                </a:lnTo>
                <a:lnTo>
                  <a:pt x="331605" y="307535"/>
                </a:lnTo>
                <a:lnTo>
                  <a:pt x="292291" y="335704"/>
                </a:lnTo>
                <a:lnTo>
                  <a:pt x="245889" y="353864"/>
                </a:lnTo>
                <a:lnTo>
                  <a:pt x="194249" y="360299"/>
                </a:lnTo>
                <a:lnTo>
                  <a:pt x="142610" y="353864"/>
                </a:lnTo>
                <a:lnTo>
                  <a:pt x="96208" y="335704"/>
                </a:lnTo>
                <a:lnTo>
                  <a:pt x="56894" y="307535"/>
                </a:lnTo>
                <a:lnTo>
                  <a:pt x="26520" y="271075"/>
                </a:lnTo>
                <a:lnTo>
                  <a:pt x="6938" y="228041"/>
                </a:lnTo>
                <a:lnTo>
                  <a:pt x="0" y="180149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7389" y="0"/>
              <a:ext cx="926610" cy="5909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916014"/>
              <a:ext cx="324521" cy="2274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206080"/>
              <a:ext cx="1103409" cy="9374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532679"/>
              <a:ext cx="1103023" cy="6108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2534" y="0"/>
            <a:ext cx="1151464" cy="10883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00274" y="1113952"/>
            <a:ext cx="7089140" cy="263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45561"/>
                </a:solidFill>
                <a:latin typeface="Arial"/>
                <a:cs typeface="Arial"/>
              </a:rPr>
              <a:t>Complexitate: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Procedura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ștergere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într-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un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B-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Arbore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are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loc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descendent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și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fără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reveniri.</a:t>
            </a:r>
            <a:endParaRPr sz="1400">
              <a:latin typeface="Arial"/>
              <a:cs typeface="Arial"/>
            </a:endParaRPr>
          </a:p>
          <a:p>
            <a:pPr marL="50800" marR="17780">
              <a:lnSpc>
                <a:spcPct val="100000"/>
              </a:lnSpc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La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ștergerea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unei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dintr-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un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nod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intern,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are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loc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o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serie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înlocuiri,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pentru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ca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ștergerea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efectivă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să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realizeze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în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frunză.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Parcurgerea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unui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B-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Arbore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descendent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fără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reveniri: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1C1C1B"/>
                </a:solidFill>
                <a:latin typeface="Arial"/>
                <a:cs typeface="Arial"/>
              </a:rPr>
              <a:t>O(h)</a:t>
            </a:r>
            <a:endParaRPr sz="1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Operații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pe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nivel: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1C1C1B"/>
                </a:solidFill>
                <a:latin typeface="Arial"/>
                <a:cs typeface="Arial"/>
              </a:rPr>
              <a:t>O(t)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Complexitate</a:t>
            </a:r>
            <a:r>
              <a:rPr sz="1400" spc="-6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finală: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O(t</a:t>
            </a:r>
            <a:r>
              <a:rPr sz="17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*</a:t>
            </a:r>
            <a:r>
              <a:rPr sz="17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h)</a:t>
            </a:r>
            <a:r>
              <a:rPr sz="17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=</a:t>
            </a:r>
            <a:r>
              <a:rPr sz="17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145561"/>
                </a:solidFill>
                <a:latin typeface="Arial"/>
                <a:cs typeface="Arial"/>
              </a:rPr>
              <a:t>O(t</a:t>
            </a:r>
            <a:r>
              <a:rPr sz="1700" b="1" spc="-5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145561"/>
                </a:solidFill>
                <a:latin typeface="Arial"/>
                <a:cs typeface="Arial"/>
              </a:rPr>
              <a:t>log</a:t>
            </a:r>
            <a:r>
              <a:rPr sz="1650" b="1" spc="-15" baseline="-32828" dirty="0">
                <a:solidFill>
                  <a:srgbClr val="145561"/>
                </a:solidFill>
                <a:latin typeface="Arial"/>
                <a:cs typeface="Arial"/>
              </a:rPr>
              <a:t>t</a:t>
            </a:r>
            <a:r>
              <a:rPr sz="1700" b="1" spc="-10" dirty="0">
                <a:solidFill>
                  <a:srgbClr val="145561"/>
                </a:solidFill>
                <a:latin typeface="Arial"/>
                <a:cs typeface="Arial"/>
              </a:rPr>
              <a:t>n)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14640" y="514915"/>
            <a:ext cx="431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30" dirty="0"/>
              <a:t>Ștergerea</a:t>
            </a:r>
            <a:r>
              <a:rPr sz="2800" spc="160" dirty="0"/>
              <a:t> </a:t>
            </a:r>
            <a:r>
              <a:rPr sz="2800" spc="330" dirty="0"/>
              <a:t>din</a:t>
            </a:r>
            <a:r>
              <a:rPr sz="2800" spc="165" dirty="0"/>
              <a:t> </a:t>
            </a:r>
            <a:r>
              <a:rPr sz="2800" spc="355" dirty="0"/>
              <a:t>B-</a:t>
            </a:r>
            <a:r>
              <a:rPr sz="2800" spc="310" dirty="0"/>
              <a:t>Arbore</a:t>
            </a:r>
            <a:endParaRPr sz="2800"/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7389" y="0"/>
              <a:ext cx="926610" cy="5909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916014"/>
              <a:ext cx="324521" cy="2274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206080"/>
              <a:ext cx="1103409" cy="9374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532679"/>
              <a:ext cx="1103023" cy="6108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2534" y="0"/>
            <a:ext cx="1151464" cy="10883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97292" y="1112937"/>
            <a:ext cx="734250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840" indent="-316230">
              <a:lnSpc>
                <a:spcPts val="1920"/>
              </a:lnSpc>
              <a:spcBef>
                <a:spcPts val="100"/>
              </a:spcBef>
              <a:buClr>
                <a:srgbClr val="434343"/>
              </a:buClr>
              <a:buSzPct val="87500"/>
              <a:buFont typeface="Century Gothic"/>
              <a:buAutoNum type="romanUcPeriod"/>
              <a:tabLst>
                <a:tab pos="370840" algn="l"/>
                <a:tab pos="371475" algn="l"/>
              </a:tabLst>
            </a:pPr>
            <a:r>
              <a:rPr sz="1600" spc="-10" dirty="0">
                <a:solidFill>
                  <a:srgbClr val="1C1C1B"/>
                </a:solidFill>
                <a:latin typeface="Arial"/>
                <a:cs typeface="Arial"/>
              </a:rPr>
              <a:t>Căutare</a:t>
            </a:r>
            <a:endParaRPr sz="1600">
              <a:latin typeface="Arial"/>
              <a:cs typeface="Arial"/>
            </a:endParaRPr>
          </a:p>
          <a:p>
            <a:pPr marL="828040" marR="593090" lvl="1" indent="-368935">
              <a:lnSpc>
                <a:spcPts val="2039"/>
              </a:lnSpc>
              <a:spcBef>
                <a:spcPts val="65"/>
              </a:spcBef>
              <a:buClr>
                <a:srgbClr val="434343"/>
              </a:buClr>
              <a:buSzPct val="70588"/>
              <a:buAutoNum type="arabicPeriod"/>
              <a:tabLst>
                <a:tab pos="828040" algn="l"/>
                <a:tab pos="828675" algn="l"/>
              </a:tabLst>
            </a:pP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Cum</a:t>
            </a:r>
            <a:r>
              <a:rPr sz="1700" spc="-3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se</a:t>
            </a:r>
            <a:r>
              <a:rPr sz="17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poate</a:t>
            </a:r>
            <a:r>
              <a:rPr sz="17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găsi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cheia</a:t>
            </a:r>
            <a:r>
              <a:rPr sz="17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minimă</a:t>
            </a:r>
            <a:r>
              <a:rPr sz="17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din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arbore?</a:t>
            </a:r>
            <a:r>
              <a:rPr sz="17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Cum</a:t>
            </a:r>
            <a:r>
              <a:rPr sz="17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putem</a:t>
            </a:r>
            <a:r>
              <a:rPr sz="17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găsi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succesorul</a:t>
            </a:r>
            <a:r>
              <a:rPr sz="17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/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predecesorul</a:t>
            </a:r>
            <a:r>
              <a:rPr sz="17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unei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Arial"/>
                <a:cs typeface="Arial"/>
              </a:rPr>
              <a:t>chei?</a:t>
            </a:r>
            <a:endParaRPr sz="1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434343"/>
              </a:buClr>
              <a:buFont typeface="Arial"/>
              <a:buAutoNum type="arabicPeriod"/>
            </a:pPr>
            <a:endParaRPr sz="1700">
              <a:latin typeface="Arial"/>
              <a:cs typeface="Arial"/>
            </a:endParaRPr>
          </a:p>
          <a:p>
            <a:pPr marL="370840" indent="-358775">
              <a:lnSpc>
                <a:spcPts val="1920"/>
              </a:lnSpc>
              <a:buClr>
                <a:srgbClr val="434343"/>
              </a:buClr>
              <a:buSzPct val="87500"/>
              <a:buFont typeface="Century Gothic"/>
              <a:buAutoNum type="romanUcPeriod"/>
              <a:tabLst>
                <a:tab pos="370840" algn="l"/>
                <a:tab pos="371475" algn="l"/>
              </a:tabLst>
            </a:pPr>
            <a:r>
              <a:rPr sz="1600" spc="-10" dirty="0">
                <a:solidFill>
                  <a:srgbClr val="1C1C1B"/>
                </a:solidFill>
                <a:latin typeface="Arial"/>
                <a:cs typeface="Arial"/>
              </a:rPr>
              <a:t>Inserare</a:t>
            </a:r>
            <a:endParaRPr sz="1600">
              <a:latin typeface="Arial"/>
              <a:cs typeface="Arial"/>
            </a:endParaRPr>
          </a:p>
          <a:p>
            <a:pPr marL="828040" marR="5080" lvl="1" indent="-368935">
              <a:lnSpc>
                <a:spcPts val="2039"/>
              </a:lnSpc>
              <a:spcBef>
                <a:spcPts val="65"/>
              </a:spcBef>
              <a:buClr>
                <a:srgbClr val="434343"/>
              </a:buClr>
              <a:buSzPct val="70588"/>
              <a:buAutoNum type="arabicPeriod"/>
              <a:tabLst>
                <a:tab pos="828040" algn="l"/>
                <a:tab pos="828675" algn="l"/>
              </a:tabLst>
            </a:pP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Arătați</a:t>
            </a:r>
            <a:r>
              <a:rPr sz="1700" spc="-3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pașii</a:t>
            </a:r>
            <a:r>
              <a:rPr sz="17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intermediari</a:t>
            </a:r>
            <a:r>
              <a:rPr sz="17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și</a:t>
            </a:r>
            <a:r>
              <a:rPr sz="17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rezultatul</a:t>
            </a:r>
            <a:r>
              <a:rPr sz="17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inserării</a:t>
            </a:r>
            <a:r>
              <a:rPr sz="17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cheilor</a:t>
            </a:r>
            <a:r>
              <a:rPr sz="17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1C1C1B"/>
                </a:solidFill>
                <a:latin typeface="Arial"/>
                <a:cs typeface="Arial"/>
              </a:rPr>
              <a:t>V,</a:t>
            </a:r>
            <a:r>
              <a:rPr sz="17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D,</a:t>
            </a:r>
            <a:r>
              <a:rPr sz="17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I,</a:t>
            </a:r>
            <a:r>
              <a:rPr sz="17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R,</a:t>
            </a:r>
            <a:r>
              <a:rPr sz="17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B,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Arial"/>
                <a:cs typeface="Arial"/>
              </a:rPr>
              <a:t>G,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M,</a:t>
            </a:r>
            <a:r>
              <a:rPr sz="1700" spc="-4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C,</a:t>
            </a:r>
            <a:r>
              <a:rPr sz="17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U,</a:t>
            </a:r>
            <a:r>
              <a:rPr sz="17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spc="-110" dirty="0">
                <a:solidFill>
                  <a:srgbClr val="1C1C1B"/>
                </a:solidFill>
                <a:latin typeface="Arial"/>
                <a:cs typeface="Arial"/>
              </a:rPr>
              <a:t>P,</a:t>
            </a:r>
            <a:r>
              <a:rPr sz="17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S,</a:t>
            </a:r>
            <a:r>
              <a:rPr sz="17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L,</a:t>
            </a:r>
            <a:r>
              <a:rPr sz="1700" spc="-4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spc="-110" dirty="0">
                <a:solidFill>
                  <a:srgbClr val="1C1C1B"/>
                </a:solidFill>
                <a:latin typeface="Arial"/>
                <a:cs typeface="Arial"/>
              </a:rPr>
              <a:t>Y,</a:t>
            </a:r>
            <a:r>
              <a:rPr sz="17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E,</a:t>
            </a:r>
            <a:r>
              <a:rPr sz="1700" spc="-4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spc="-85" dirty="0">
                <a:solidFill>
                  <a:srgbClr val="1C1C1B"/>
                </a:solidFill>
                <a:latin typeface="Arial"/>
                <a:cs typeface="Arial"/>
              </a:rPr>
              <a:t>T,</a:t>
            </a:r>
            <a:r>
              <a:rPr sz="17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W,</a:t>
            </a:r>
            <a:r>
              <a:rPr sz="17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J,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Z,</a:t>
            </a:r>
            <a:r>
              <a:rPr sz="17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O,</a:t>
            </a:r>
            <a:r>
              <a:rPr sz="17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H,</a:t>
            </a:r>
            <a:r>
              <a:rPr sz="17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K,</a:t>
            </a:r>
            <a:r>
              <a:rPr sz="17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în</a:t>
            </a:r>
            <a:r>
              <a:rPr sz="17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această</a:t>
            </a:r>
            <a:r>
              <a:rPr sz="17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ordine,</a:t>
            </a:r>
            <a:r>
              <a:rPr sz="17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Arial"/>
                <a:cs typeface="Arial"/>
              </a:rPr>
              <a:t>într-</a:t>
            </a:r>
            <a:r>
              <a:rPr sz="1700" spc="-25" dirty="0">
                <a:solidFill>
                  <a:srgbClr val="1C1C1B"/>
                </a:solidFill>
                <a:latin typeface="Arial"/>
                <a:cs typeface="Arial"/>
              </a:rPr>
              <a:t>un </a:t>
            </a:r>
            <a:r>
              <a:rPr sz="1700" spc="-10" dirty="0">
                <a:solidFill>
                  <a:srgbClr val="1C1C1B"/>
                </a:solidFill>
                <a:latin typeface="Arial"/>
                <a:cs typeface="Arial"/>
              </a:rPr>
              <a:t>B-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Arbore</a:t>
            </a:r>
            <a:r>
              <a:rPr sz="17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inițial</a:t>
            </a:r>
            <a:r>
              <a:rPr sz="17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vid.</a:t>
            </a:r>
            <a:endParaRPr sz="1700">
              <a:latin typeface="Arial"/>
              <a:cs typeface="Arial"/>
            </a:endParaRPr>
          </a:p>
          <a:p>
            <a:pPr marL="828040" marR="739140" lvl="1" indent="-368935">
              <a:lnSpc>
                <a:spcPts val="2039"/>
              </a:lnSpc>
              <a:buClr>
                <a:srgbClr val="434343"/>
              </a:buClr>
              <a:buSzPct val="70588"/>
              <a:buAutoNum type="arabicPeriod"/>
              <a:tabLst>
                <a:tab pos="828040" algn="l"/>
                <a:tab pos="828675" algn="l"/>
              </a:tabLst>
            </a:pP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Inserăm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cheile</a:t>
            </a:r>
            <a:r>
              <a:rPr sz="17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{1,</a:t>
            </a:r>
            <a:r>
              <a:rPr sz="17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2,</a:t>
            </a:r>
            <a:r>
              <a:rPr sz="17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...,</a:t>
            </a:r>
            <a:r>
              <a:rPr sz="17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n}</a:t>
            </a:r>
            <a:r>
              <a:rPr sz="1700" spc="-10" dirty="0">
                <a:solidFill>
                  <a:srgbClr val="1C1C1B"/>
                </a:solidFill>
                <a:latin typeface="Arial"/>
                <a:cs typeface="Arial"/>
              </a:rPr>
              <a:t> într-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un</a:t>
            </a:r>
            <a:r>
              <a:rPr sz="1700" spc="-10" dirty="0">
                <a:solidFill>
                  <a:srgbClr val="1C1C1B"/>
                </a:solidFill>
                <a:latin typeface="Arial"/>
                <a:cs typeface="Arial"/>
              </a:rPr>
              <a:t> B-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Arbore</a:t>
            </a:r>
            <a:r>
              <a:rPr sz="17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inițial</a:t>
            </a:r>
            <a:r>
              <a:rPr sz="17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vid.</a:t>
            </a:r>
            <a:r>
              <a:rPr sz="1700" spc="-10" dirty="0">
                <a:solidFill>
                  <a:srgbClr val="1C1C1B"/>
                </a:solidFill>
                <a:latin typeface="Arial"/>
                <a:cs typeface="Arial"/>
              </a:rPr>
              <a:t> Gradul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arborelui</a:t>
            </a:r>
            <a:r>
              <a:rPr sz="1700" spc="-3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este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2.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Câte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noduri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va</a:t>
            </a:r>
            <a:r>
              <a:rPr sz="17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avea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în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final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acest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Arial"/>
                <a:cs typeface="Arial"/>
              </a:rPr>
              <a:t>arbore?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4466" y="3957737"/>
            <a:ext cx="1860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434343"/>
                </a:solidFill>
                <a:latin typeface="Century Gothic"/>
                <a:cs typeface="Century Gothic"/>
              </a:rPr>
              <a:t>III.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5874" y="3932337"/>
            <a:ext cx="689864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20"/>
              </a:lnSpc>
              <a:spcBef>
                <a:spcPts val="100"/>
              </a:spcBef>
            </a:pPr>
            <a:r>
              <a:rPr sz="1600" spc="-10" dirty="0">
                <a:solidFill>
                  <a:srgbClr val="1C1C1B"/>
                </a:solidFill>
                <a:latin typeface="Arial"/>
                <a:cs typeface="Arial"/>
              </a:rPr>
              <a:t>Ștergere</a:t>
            </a:r>
            <a:endParaRPr sz="1600">
              <a:latin typeface="Arial"/>
              <a:cs typeface="Arial"/>
            </a:endParaRPr>
          </a:p>
          <a:p>
            <a:pPr marL="469900" marR="5080" indent="-368935">
              <a:lnSpc>
                <a:spcPts val="2039"/>
              </a:lnSpc>
              <a:spcBef>
                <a:spcPts val="65"/>
              </a:spcBef>
              <a:tabLst>
                <a:tab pos="469265" algn="l"/>
              </a:tabLst>
            </a:pPr>
            <a:r>
              <a:rPr sz="1200" spc="-25" dirty="0">
                <a:solidFill>
                  <a:srgbClr val="434343"/>
                </a:solidFill>
                <a:latin typeface="Arial"/>
                <a:cs typeface="Arial"/>
              </a:rPr>
              <a:t>1.</a:t>
            </a:r>
            <a:r>
              <a:rPr sz="1200" dirty="0">
                <a:solidFill>
                  <a:srgbClr val="434343"/>
                </a:solidFill>
                <a:latin typeface="Arial"/>
                <a:cs typeface="Arial"/>
              </a:rPr>
              <a:t>	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Plecând</a:t>
            </a:r>
            <a:r>
              <a:rPr sz="1700" spc="-3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de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la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ultima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configurație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calculată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în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curs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la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algoritmul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Arial"/>
                <a:cs typeface="Arial"/>
              </a:rPr>
              <a:t>de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ștergere,</a:t>
            </a:r>
            <a:r>
              <a:rPr sz="1700" spc="-3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prezentați</a:t>
            </a:r>
            <a:r>
              <a:rPr sz="1700" spc="-3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rezultatele</a:t>
            </a:r>
            <a:r>
              <a:rPr sz="1700" spc="-3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obținute</a:t>
            </a:r>
            <a:r>
              <a:rPr sz="1700" spc="-3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prin</a:t>
            </a:r>
            <a:r>
              <a:rPr sz="1700" spc="-3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eliminarea,</a:t>
            </a:r>
            <a:r>
              <a:rPr sz="1700" spc="-3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în</a:t>
            </a:r>
            <a:r>
              <a:rPr sz="1700" spc="-3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ordine,</a:t>
            </a:r>
            <a:r>
              <a:rPr sz="1700" spc="-3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1C1C1B"/>
                </a:solidFill>
                <a:latin typeface="Arial"/>
                <a:cs typeface="Arial"/>
              </a:rPr>
              <a:t>a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cheilor</a:t>
            </a:r>
            <a:r>
              <a:rPr sz="17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C,</a:t>
            </a:r>
            <a:r>
              <a:rPr sz="17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spc="-110" dirty="0">
                <a:solidFill>
                  <a:srgbClr val="1C1C1B"/>
                </a:solidFill>
                <a:latin typeface="Arial"/>
                <a:cs typeface="Arial"/>
              </a:rPr>
              <a:t>P,</a:t>
            </a:r>
            <a:r>
              <a:rPr sz="17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Arial"/>
                <a:cs typeface="Arial"/>
              </a:rPr>
              <a:t>V.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08401" y="514915"/>
            <a:ext cx="1527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65" dirty="0"/>
              <a:t>Exerciții</a:t>
            </a:r>
            <a:endParaRPr sz="2800"/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7389" y="0"/>
              <a:ext cx="926610" cy="5909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206080"/>
              <a:ext cx="1103409" cy="9374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2534" y="0"/>
              <a:ext cx="1151464" cy="108836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70175" y="1371508"/>
            <a:ext cx="6793230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269367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Cormen</a:t>
            </a:r>
            <a:r>
              <a:rPr sz="1700" spc="-3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–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Introducere</a:t>
            </a:r>
            <a:r>
              <a:rPr sz="17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în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algoritmi,</a:t>
            </a:r>
            <a:r>
              <a:rPr sz="17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1C1C1B"/>
                </a:solidFill>
                <a:latin typeface="Arial"/>
                <a:cs typeface="Arial"/>
              </a:rPr>
              <a:t>Ediția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spc="-50" dirty="0">
                <a:solidFill>
                  <a:srgbClr val="1C1C1B"/>
                </a:solidFill>
                <a:latin typeface="Arial"/>
                <a:cs typeface="Arial"/>
              </a:rPr>
              <a:t>3 </a:t>
            </a: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6"/>
              </a:rPr>
              <a:t>Ion</a:t>
            </a:r>
            <a:r>
              <a:rPr sz="1700" u="heavy" spc="-15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6"/>
              </a:rPr>
              <a:t>Ivan</a:t>
            </a: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6"/>
              </a:rPr>
              <a:t>–</a:t>
            </a:r>
            <a:r>
              <a:rPr sz="1700" u="heavy" spc="-10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6"/>
              </a:rPr>
              <a:t>Arbori</a:t>
            </a: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1700" u="heavy" spc="-5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6"/>
              </a:rPr>
              <a:t>B</a:t>
            </a:r>
            <a:endParaRPr sz="1700">
              <a:latin typeface="Arial"/>
              <a:cs typeface="Arial"/>
            </a:endParaRPr>
          </a:p>
          <a:p>
            <a:pPr marL="38100" marR="3233420">
              <a:lnSpc>
                <a:spcPct val="100000"/>
              </a:lnSpc>
            </a:pP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7"/>
              </a:rPr>
              <a:t>Kerttu</a:t>
            </a:r>
            <a:r>
              <a:rPr sz="1700" u="heavy" spc="-5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7"/>
              </a:rPr>
              <a:t>Pollari-</a:t>
            </a: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7"/>
              </a:rPr>
              <a:t>Malmi – B</a:t>
            </a:r>
            <a:r>
              <a:rPr sz="1650" u="heavy" baseline="32828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7"/>
              </a:rPr>
              <a:t>+</a:t>
            </a: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7"/>
              </a:rPr>
              <a:t>-</a:t>
            </a: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7"/>
              </a:rPr>
              <a:t>trees</a:t>
            </a:r>
            <a:r>
              <a:rPr sz="17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8"/>
              </a:rPr>
              <a:t>Stanford</a:t>
            </a:r>
            <a:r>
              <a:rPr sz="1700" u="heavy" spc="-35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8"/>
              </a:rPr>
              <a:t>University</a:t>
            </a:r>
            <a:r>
              <a:rPr sz="1700" u="heavy" spc="-35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8"/>
              </a:rPr>
              <a:t>-</a:t>
            </a:r>
            <a:r>
              <a:rPr sz="1700" u="heavy" spc="-35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8"/>
              </a:rPr>
              <a:t>Balanced</a:t>
            </a:r>
            <a:r>
              <a:rPr sz="1700" u="heavy" spc="-6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8"/>
              </a:rPr>
              <a:t>Trees</a:t>
            </a:r>
            <a:endParaRPr sz="1700">
              <a:latin typeface="Arial"/>
              <a:cs typeface="Arial"/>
            </a:endParaRPr>
          </a:p>
          <a:p>
            <a:pPr marL="38100" marR="30480">
              <a:lnSpc>
                <a:spcPct val="100000"/>
              </a:lnSpc>
            </a:pP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9"/>
              </a:rPr>
              <a:t>https://infolab.usc.edu/csci585/Spring2010/den_ar/indexing.pdf</a:t>
            </a:r>
            <a:r>
              <a:rPr sz="17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10"/>
              </a:rPr>
              <a:t>https://en.wikipedia.org/wiki/B-</a:t>
            </a:r>
            <a:r>
              <a:rPr sz="1700" u="heavy" spc="-2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10"/>
              </a:rPr>
              <a:t>tree</a:t>
            </a:r>
            <a:r>
              <a:rPr sz="17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11"/>
              </a:rPr>
              <a:t>http://www.cs.cornell.edu/courses/cs312/2008sp/recitations/rec25.html</a:t>
            </a:r>
            <a:r>
              <a:rPr sz="17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12"/>
              </a:rPr>
              <a:t>https://www.programiz.com/dsa/deletion-from-</a:t>
            </a:r>
            <a:r>
              <a:rPr sz="1700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12"/>
              </a:rPr>
              <a:t>a-b-</a:t>
            </a:r>
            <a:r>
              <a:rPr sz="1700" u="heavy" spc="-2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Arial"/>
                <a:cs typeface="Arial"/>
                <a:hlinkClick r:id="rId12"/>
              </a:rPr>
              <a:t>tree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65471" y="514915"/>
            <a:ext cx="22136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35" dirty="0"/>
              <a:t>Bibliograﬁe</a:t>
            </a:r>
            <a:endParaRPr sz="2800"/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C343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588099" y="3468287"/>
            <a:ext cx="3968115" cy="41275"/>
            <a:chOff x="2588099" y="3468287"/>
            <a:chExt cx="3968115" cy="41275"/>
          </a:xfrm>
        </p:grpSpPr>
        <p:sp>
          <p:nvSpPr>
            <p:cNvPr id="4" name="object 4"/>
            <p:cNvSpPr/>
            <p:nvPr/>
          </p:nvSpPr>
          <p:spPr>
            <a:xfrm>
              <a:off x="2624199" y="3488718"/>
              <a:ext cx="3895725" cy="0"/>
            </a:xfrm>
            <a:custGeom>
              <a:avLst/>
              <a:gdLst/>
              <a:ahLst/>
              <a:cxnLst/>
              <a:rect l="l" t="t" r="r" b="b"/>
              <a:pathLst>
                <a:path w="3895725">
                  <a:moveTo>
                    <a:pt x="389560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3EE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2862" y="3473050"/>
              <a:ext cx="3958590" cy="31750"/>
            </a:xfrm>
            <a:custGeom>
              <a:avLst/>
              <a:gdLst/>
              <a:ahLst/>
              <a:cxnLst/>
              <a:rect l="l" t="t" r="r" b="b"/>
              <a:pathLst>
                <a:path w="3958590" h="31750">
                  <a:moveTo>
                    <a:pt x="3958274" y="15668"/>
                  </a:moveTo>
                  <a:lnTo>
                    <a:pt x="3958274" y="24322"/>
                  </a:lnTo>
                  <a:lnTo>
                    <a:pt x="3951259" y="31337"/>
                  </a:lnTo>
                  <a:lnTo>
                    <a:pt x="3942606" y="31337"/>
                  </a:lnTo>
                  <a:lnTo>
                    <a:pt x="3933952" y="31337"/>
                  </a:lnTo>
                  <a:lnTo>
                    <a:pt x="3926937" y="24322"/>
                  </a:lnTo>
                  <a:lnTo>
                    <a:pt x="3926937" y="15668"/>
                  </a:lnTo>
                  <a:lnTo>
                    <a:pt x="3926937" y="7015"/>
                  </a:lnTo>
                  <a:lnTo>
                    <a:pt x="3933952" y="0"/>
                  </a:lnTo>
                  <a:lnTo>
                    <a:pt x="3942606" y="0"/>
                  </a:lnTo>
                  <a:lnTo>
                    <a:pt x="3951259" y="0"/>
                  </a:lnTo>
                  <a:lnTo>
                    <a:pt x="3958274" y="7015"/>
                  </a:lnTo>
                  <a:lnTo>
                    <a:pt x="3958274" y="15668"/>
                  </a:lnTo>
                  <a:close/>
                </a:path>
                <a:path w="395859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F3EE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32319" y="2112099"/>
            <a:ext cx="4493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70" dirty="0">
                <a:solidFill>
                  <a:srgbClr val="F3EEEA"/>
                </a:solidFill>
              </a:rPr>
              <a:t>Arbori</a:t>
            </a:r>
            <a:r>
              <a:rPr sz="3600" spc="204" dirty="0">
                <a:solidFill>
                  <a:srgbClr val="F3EEEA"/>
                </a:solidFill>
              </a:rPr>
              <a:t> </a:t>
            </a:r>
            <a:r>
              <a:rPr sz="3600" spc="505" dirty="0">
                <a:solidFill>
                  <a:srgbClr val="F3EEEA"/>
                </a:solidFill>
              </a:rPr>
              <a:t>de</a:t>
            </a:r>
            <a:r>
              <a:rPr sz="3600" spc="204" dirty="0">
                <a:solidFill>
                  <a:srgbClr val="F3EEEA"/>
                </a:solidFill>
              </a:rPr>
              <a:t> </a:t>
            </a:r>
            <a:r>
              <a:rPr sz="3600" spc="345" dirty="0">
                <a:solidFill>
                  <a:srgbClr val="F3EEEA"/>
                </a:solidFill>
              </a:rPr>
              <a:t>intervale</a:t>
            </a:r>
            <a:endParaRPr sz="3600"/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Arbori</a:t>
            </a:r>
            <a:r>
              <a:rPr spc="180" dirty="0"/>
              <a:t> </a:t>
            </a:r>
            <a:r>
              <a:rPr spc="420" dirty="0"/>
              <a:t>de</a:t>
            </a:r>
            <a:r>
              <a:rPr spc="185" dirty="0"/>
              <a:t> </a:t>
            </a:r>
            <a:r>
              <a:rPr spc="285" dirty="0"/>
              <a:t>Intervale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b="1" dirty="0">
                <a:latin typeface="Palatino Linotype"/>
                <a:cs typeface="Palatino Linotype"/>
              </a:rPr>
              <a:t>Problemă.</a:t>
            </a:r>
            <a:r>
              <a:rPr b="1" spc="5" dirty="0">
                <a:latin typeface="Palatino Linotype"/>
                <a:cs typeface="Palatino Linotype"/>
              </a:rPr>
              <a:t> </a:t>
            </a:r>
            <a:r>
              <a:rPr dirty="0"/>
              <a:t>Se</a:t>
            </a:r>
            <a:r>
              <a:rPr spc="15" dirty="0"/>
              <a:t> </a:t>
            </a:r>
            <a:r>
              <a:rPr spc="-10" dirty="0"/>
              <a:t>dă</a:t>
            </a:r>
            <a:r>
              <a:rPr spc="10" dirty="0"/>
              <a:t> </a:t>
            </a:r>
            <a:r>
              <a:rPr dirty="0"/>
              <a:t>un</a:t>
            </a:r>
            <a:r>
              <a:rPr spc="15" dirty="0"/>
              <a:t> </a:t>
            </a:r>
            <a:r>
              <a:rPr dirty="0"/>
              <a:t>vector</a:t>
            </a:r>
            <a:r>
              <a:rPr spc="10" dirty="0"/>
              <a:t> </a:t>
            </a:r>
            <a:r>
              <a:rPr dirty="0"/>
              <a:t>cu</a:t>
            </a:r>
            <a:r>
              <a:rPr spc="15" dirty="0"/>
              <a:t> </a:t>
            </a:r>
            <a:r>
              <a:rPr dirty="0"/>
              <a:t>n</a:t>
            </a:r>
            <a:r>
              <a:rPr spc="10" dirty="0"/>
              <a:t> </a:t>
            </a:r>
            <a:r>
              <a:rPr dirty="0"/>
              <a:t>numere</a:t>
            </a:r>
            <a:r>
              <a:rPr spc="15" dirty="0"/>
              <a:t> </a:t>
            </a:r>
            <a:r>
              <a:rPr dirty="0"/>
              <a:t>și</a:t>
            </a:r>
            <a:r>
              <a:rPr spc="10" dirty="0"/>
              <a:t> </a:t>
            </a:r>
            <a:r>
              <a:rPr dirty="0"/>
              <a:t>operații</a:t>
            </a:r>
            <a:r>
              <a:rPr spc="15" dirty="0"/>
              <a:t> </a:t>
            </a:r>
            <a:r>
              <a:rPr dirty="0"/>
              <a:t>de</a:t>
            </a:r>
            <a:r>
              <a:rPr spc="15" dirty="0"/>
              <a:t> </a:t>
            </a:r>
            <a:r>
              <a:rPr spc="-10" dirty="0"/>
              <a:t>genul:</a:t>
            </a:r>
          </a:p>
          <a:p>
            <a:pPr marL="462280" indent="-311150">
              <a:lnSpc>
                <a:spcPct val="100000"/>
              </a:lnSpc>
              <a:spcBef>
                <a:spcPts val="885"/>
              </a:spcBef>
              <a:buClr>
                <a:srgbClr val="C0B5BB"/>
              </a:buClr>
              <a:buFont typeface="Arial"/>
              <a:buChar char="○"/>
              <a:tabLst>
                <a:tab pos="462280" algn="l"/>
                <a:tab pos="462915" algn="l"/>
              </a:tabLst>
            </a:pPr>
            <a:r>
              <a:rPr spc="-50" dirty="0"/>
              <a:t>Adăugăm</a:t>
            </a:r>
            <a:r>
              <a:rPr spc="-15" dirty="0"/>
              <a:t> </a:t>
            </a:r>
            <a:r>
              <a:rPr dirty="0"/>
              <a:t>la</a:t>
            </a:r>
            <a:r>
              <a:rPr spc="-15" dirty="0"/>
              <a:t> </a:t>
            </a:r>
            <a:r>
              <a:rPr dirty="0"/>
              <a:t>poziția</a:t>
            </a:r>
            <a:r>
              <a:rPr spc="-10" dirty="0"/>
              <a:t> </a:t>
            </a:r>
            <a:r>
              <a:rPr dirty="0"/>
              <a:t>i</a:t>
            </a:r>
            <a:r>
              <a:rPr spc="-15" dirty="0"/>
              <a:t> </a:t>
            </a:r>
            <a:r>
              <a:rPr dirty="0"/>
              <a:t>valoarea</a:t>
            </a:r>
            <a:r>
              <a:rPr spc="-10" dirty="0"/>
              <a:t> </a:t>
            </a:r>
            <a:r>
              <a:rPr dirty="0"/>
              <a:t>x</a:t>
            </a:r>
            <a:r>
              <a:rPr spc="-15" dirty="0"/>
              <a:t> </a:t>
            </a:r>
            <a:r>
              <a:rPr dirty="0"/>
              <a:t>(x</a:t>
            </a:r>
            <a:r>
              <a:rPr spc="-10" dirty="0"/>
              <a:t> </a:t>
            </a:r>
            <a:r>
              <a:rPr dirty="0"/>
              <a:t>poate</a:t>
            </a:r>
            <a:r>
              <a:rPr spc="-15" dirty="0"/>
              <a:t> </a:t>
            </a:r>
            <a:r>
              <a:rPr dirty="0"/>
              <a:t>ﬁ</a:t>
            </a:r>
            <a:r>
              <a:rPr spc="-15" dirty="0"/>
              <a:t> </a:t>
            </a:r>
            <a:r>
              <a:rPr dirty="0"/>
              <a:t>și</a:t>
            </a:r>
            <a:r>
              <a:rPr spc="-10" dirty="0"/>
              <a:t> negativ)</a:t>
            </a:r>
          </a:p>
          <a:p>
            <a:pPr marL="462280" indent="-31115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462280" algn="l"/>
                <a:tab pos="462915" algn="l"/>
              </a:tabLst>
            </a:pPr>
            <a:r>
              <a:rPr spc="-20" dirty="0"/>
              <a:t>Cerem</a:t>
            </a:r>
            <a:r>
              <a:rPr spc="-25" dirty="0"/>
              <a:t> </a:t>
            </a:r>
            <a:r>
              <a:rPr spc="-10" dirty="0"/>
              <a:t>maximul</a:t>
            </a:r>
            <a:r>
              <a:rPr spc="-25" dirty="0"/>
              <a:t> </a:t>
            </a:r>
            <a:r>
              <a:rPr dirty="0"/>
              <a:t>pe</a:t>
            </a:r>
            <a:r>
              <a:rPr spc="-20" dirty="0"/>
              <a:t> </a:t>
            </a:r>
            <a:r>
              <a:rPr dirty="0"/>
              <a:t>intervalul</a:t>
            </a:r>
            <a:r>
              <a:rPr spc="-25" dirty="0"/>
              <a:t> </a:t>
            </a:r>
            <a:r>
              <a:rPr dirty="0"/>
              <a:t>i,</a:t>
            </a:r>
            <a:r>
              <a:rPr spc="-85" dirty="0"/>
              <a:t> </a:t>
            </a:r>
            <a:r>
              <a:rPr spc="90" dirty="0"/>
              <a:t>j</a:t>
            </a:r>
            <a:r>
              <a:rPr spc="-20" dirty="0"/>
              <a:t> </a:t>
            </a:r>
            <a:r>
              <a:rPr dirty="0"/>
              <a:t>(ex</a:t>
            </a:r>
            <a:r>
              <a:rPr spc="-25" dirty="0"/>
              <a:t> </a:t>
            </a:r>
            <a:r>
              <a:rPr spc="50" dirty="0"/>
              <a:t>3</a:t>
            </a:r>
            <a:r>
              <a:rPr spc="-20" dirty="0"/>
              <a:t> </a:t>
            </a:r>
            <a:r>
              <a:rPr spc="-25" dirty="0"/>
              <a:t>6)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400" y="4196191"/>
            <a:ext cx="21355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Cum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putem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face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asta?</a:t>
            </a:r>
            <a:endParaRPr sz="1700">
              <a:latin typeface="Palatino Linotype"/>
              <a:cs typeface="Palatino Linotyp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47762" y="2743687"/>
          <a:ext cx="7240903" cy="783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4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7389" y="0"/>
              <a:ext cx="926610" cy="5909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206080"/>
              <a:ext cx="1103409" cy="9374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92534" y="0"/>
              <a:ext cx="1151464" cy="108836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35224" y="1113954"/>
            <a:ext cx="7042784" cy="3167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675">
              <a:lnSpc>
                <a:spcPts val="1675"/>
              </a:lnSpc>
              <a:spcBef>
                <a:spcPts val="100"/>
              </a:spcBef>
              <a:buClr>
                <a:srgbClr val="434343"/>
              </a:buClr>
              <a:buSzPct val="85714"/>
              <a:buChar char="●"/>
              <a:tabLst>
                <a:tab pos="332740" algn="l"/>
                <a:tab pos="333375" algn="l"/>
              </a:tabLst>
            </a:pPr>
            <a:r>
              <a:rPr sz="1600" spc="-10" dirty="0">
                <a:solidFill>
                  <a:srgbClr val="1C1C1B"/>
                </a:solidFill>
                <a:latin typeface="Palatino Linotype" panose="02040502050505030304" pitchFamily="18" charset="0"/>
              </a:rPr>
              <a:t>Re-</a:t>
            </a:r>
            <a:r>
              <a:rPr sz="1600" dirty="0" err="1">
                <a:solidFill>
                  <a:srgbClr val="1C1C1B"/>
                </a:solidFill>
                <a:latin typeface="Palatino Linotype" panose="02040502050505030304" pitchFamily="18" charset="0"/>
              </a:rPr>
              <a:t>Explicare</a:t>
            </a:r>
            <a:r>
              <a:rPr sz="1600" spc="-5" dirty="0">
                <a:solidFill>
                  <a:srgbClr val="1C1C1B"/>
                </a:solidFill>
                <a:latin typeface="Palatino Linotype" panose="02040502050505030304" pitchFamily="18" charset="0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</a:rPr>
              <a:t>cerin</a:t>
            </a:r>
            <a:r>
              <a:rPr lang="ro-MD" sz="1600" dirty="0">
                <a:solidFill>
                  <a:srgbClr val="1C1C1B"/>
                </a:solidFill>
                <a:latin typeface="Palatino Linotype" panose="02040502050505030304" pitchFamily="18" charset="0"/>
              </a:rPr>
              <a:t>ț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</a:rPr>
              <a:t>e </a:t>
            </a:r>
            <a:r>
              <a:rPr sz="1600" spc="-10" dirty="0">
                <a:solidFill>
                  <a:srgbClr val="1C1C1B"/>
                </a:solidFill>
                <a:latin typeface="Palatino Linotype" panose="02040502050505030304" pitchFamily="18" charset="0"/>
              </a:rPr>
              <a:t>laborator:</a:t>
            </a:r>
            <a:endParaRPr sz="1600" dirty="0">
              <a:latin typeface="Palatino Linotype" panose="02040502050505030304" pitchFamily="18" charset="0"/>
            </a:endParaRPr>
          </a:p>
          <a:p>
            <a:pPr marL="789940" lvl="1" indent="-320675">
              <a:lnSpc>
                <a:spcPts val="2035"/>
              </a:lnSpc>
              <a:buClr>
                <a:srgbClr val="434343"/>
              </a:buClr>
              <a:buSzPct val="70588"/>
              <a:buFont typeface="Arial"/>
              <a:buChar char="○"/>
              <a:tabLst>
                <a:tab pos="789940" algn="l"/>
                <a:tab pos="790575" algn="l"/>
              </a:tabLst>
            </a:pPr>
            <a:r>
              <a:rPr sz="1600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Tema</a:t>
            </a:r>
            <a:r>
              <a:rPr sz="1600" spc="-4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8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1:</a:t>
            </a:r>
            <a:r>
              <a:rPr sz="1600" spc="-4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5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10</a:t>
            </a:r>
            <a:r>
              <a:rPr sz="1600" spc="-4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p</a:t>
            </a:r>
            <a:r>
              <a:rPr sz="1600" spc="-4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(Sort</a:t>
            </a:r>
            <a:r>
              <a:rPr lang="ro-MD" sz="1600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ă</a:t>
            </a:r>
            <a:r>
              <a:rPr sz="1600" spc="-10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ri</a:t>
            </a:r>
            <a:r>
              <a:rPr sz="1600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)</a:t>
            </a:r>
            <a:endParaRPr sz="1600" dirty="0">
              <a:latin typeface="Palatino Linotype" panose="02040502050505030304" pitchFamily="18" charset="0"/>
              <a:cs typeface="Palatino Linotype"/>
            </a:endParaRPr>
          </a:p>
          <a:p>
            <a:pPr marL="789940" lvl="1" indent="-320675">
              <a:lnSpc>
                <a:spcPct val="100000"/>
              </a:lnSpc>
              <a:buClr>
                <a:srgbClr val="434343"/>
              </a:buClr>
              <a:buSzPct val="70588"/>
              <a:buFont typeface="Arial"/>
              <a:buChar char="○"/>
              <a:tabLst>
                <a:tab pos="789940" algn="l"/>
                <a:tab pos="790575" algn="l"/>
              </a:tabLst>
            </a:pPr>
            <a:r>
              <a:rPr sz="1600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Tema</a:t>
            </a:r>
            <a:r>
              <a:rPr sz="1600" spc="-3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8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3:</a:t>
            </a:r>
            <a:r>
              <a:rPr sz="1600" spc="-3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5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10</a:t>
            </a:r>
            <a:r>
              <a:rPr sz="1600" spc="-2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p</a:t>
            </a:r>
            <a:r>
              <a:rPr sz="1600" spc="-3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(Structura</a:t>
            </a:r>
            <a:r>
              <a:rPr sz="1600" spc="-2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de</a:t>
            </a:r>
            <a:r>
              <a:rPr sz="1600" spc="-3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date</a:t>
            </a:r>
            <a:r>
              <a:rPr sz="1600" spc="-3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complex</a:t>
            </a:r>
            <a:r>
              <a:rPr lang="ro-MD" sz="1600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ă</a:t>
            </a:r>
            <a:r>
              <a:rPr sz="1600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)</a:t>
            </a:r>
            <a:endParaRPr sz="1600" dirty="0">
              <a:latin typeface="Palatino Linotype" panose="02040502050505030304" pitchFamily="18" charset="0"/>
              <a:cs typeface="Palatino Linotype"/>
            </a:endParaRPr>
          </a:p>
          <a:p>
            <a:pPr marL="789940" marR="212090" lvl="1" indent="-320675">
              <a:lnSpc>
                <a:spcPct val="100000"/>
              </a:lnSpc>
              <a:buClr>
                <a:srgbClr val="434343"/>
              </a:buClr>
              <a:buSzPct val="70588"/>
              <a:buFont typeface="Arial"/>
              <a:buChar char="○"/>
              <a:tabLst>
                <a:tab pos="789940" algn="l"/>
                <a:tab pos="790575" algn="l"/>
              </a:tabLst>
            </a:pPr>
            <a:r>
              <a:rPr sz="1600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Tema</a:t>
            </a:r>
            <a:r>
              <a:rPr sz="1600" spc="-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8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2: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5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30</a:t>
            </a:r>
            <a:r>
              <a:rPr sz="1600" spc="-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p (Pentru 30p</a:t>
            </a:r>
            <a:r>
              <a:rPr sz="1600" spc="-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trebuie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ob</a:t>
            </a:r>
            <a:r>
              <a:rPr lang="ro-MD"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ț</a:t>
            </a:r>
            <a:r>
              <a:rPr sz="1600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inute</a:t>
            </a:r>
            <a:r>
              <a:rPr sz="1600" spc="-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100p din </a:t>
            </a:r>
            <a:r>
              <a:rPr sz="1600" spc="-10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problemele</a:t>
            </a:r>
            <a:r>
              <a:rPr sz="1600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lang="ro-MD" sz="1600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î</a:t>
            </a:r>
            <a:r>
              <a:rPr sz="1600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mp</a:t>
            </a:r>
            <a:r>
              <a:rPr lang="ro-MD"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ă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r</a:t>
            </a:r>
            <a:r>
              <a:rPr lang="ro-MD"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ț</a:t>
            </a:r>
            <a:r>
              <a:rPr sz="1600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ite</a:t>
            </a:r>
            <a:r>
              <a:rPr sz="1600" spc="1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lang="ro-MD" sz="1600" spc="1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î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n</a:t>
            </a:r>
            <a:r>
              <a:rPr sz="1600" spc="2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5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5</a:t>
            </a:r>
            <a:r>
              <a:rPr sz="1600" spc="2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sec</a:t>
            </a:r>
            <a:r>
              <a:rPr lang="ro-MD" sz="1600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ț</a:t>
            </a:r>
            <a:r>
              <a:rPr sz="1600" spc="-10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iuni</a:t>
            </a:r>
            <a:r>
              <a:rPr sz="1600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)</a:t>
            </a:r>
            <a:endParaRPr sz="1600" dirty="0">
              <a:latin typeface="Palatino Linotype" panose="02040502050505030304" pitchFamily="18" charset="0"/>
              <a:cs typeface="Palatino Linotype"/>
            </a:endParaRPr>
          </a:p>
          <a:p>
            <a:pPr marL="789940" marR="5080" lvl="1" indent="-320675" algn="just">
              <a:lnSpc>
                <a:spcPct val="100000"/>
              </a:lnSpc>
              <a:spcBef>
                <a:spcPts val="1680"/>
              </a:spcBef>
              <a:buClr>
                <a:srgbClr val="434343"/>
              </a:buClr>
              <a:buSzPct val="70588"/>
              <a:buFont typeface="Arial"/>
              <a:buChar char="○"/>
              <a:tabLst>
                <a:tab pos="790575" algn="l"/>
              </a:tabLst>
            </a:pPr>
            <a:r>
              <a:rPr sz="1600" spc="-3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U</a:t>
            </a:r>
            <a:r>
              <a:rPr lang="ro-MD" sz="1600" spc="-3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ș</a:t>
            </a:r>
            <a:r>
              <a:rPr sz="1600" spc="-30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urare</a:t>
            </a:r>
            <a:r>
              <a:rPr sz="1600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un</a:t>
            </a:r>
            <a:r>
              <a:rPr sz="1600" spc="-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pic</a:t>
            </a:r>
            <a:r>
              <a:rPr sz="1600" spc="-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a</a:t>
            </a:r>
            <a:r>
              <a:rPr sz="1600" spc="-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laboratorului.</a:t>
            </a:r>
            <a:r>
              <a:rPr sz="1600" spc="-7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Nota</a:t>
            </a:r>
            <a:r>
              <a:rPr sz="1600" spc="-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5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5</a:t>
            </a:r>
            <a:r>
              <a:rPr sz="1600" spc="-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cu</a:t>
            </a:r>
            <a:r>
              <a:rPr sz="1600" spc="-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20p,</a:t>
            </a:r>
            <a:r>
              <a:rPr sz="1600" spc="-7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nota</a:t>
            </a:r>
            <a:r>
              <a:rPr sz="1600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5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10</a:t>
            </a:r>
            <a:r>
              <a:rPr sz="1600" spc="-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tot</a:t>
            </a:r>
            <a:r>
              <a:rPr sz="1600" spc="-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cu</a:t>
            </a:r>
            <a:r>
              <a:rPr sz="1600" spc="-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-2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50p. </a:t>
            </a:r>
            <a:r>
              <a:rPr sz="1600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Practic</a:t>
            </a:r>
            <a:r>
              <a:rPr lang="ro-MD"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,</a:t>
            </a:r>
            <a:r>
              <a:rPr sz="1600" spc="-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primele 20p </a:t>
            </a:r>
            <a:r>
              <a:rPr sz="1600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valoreaz</a:t>
            </a:r>
            <a:r>
              <a:rPr lang="ro-MD"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ă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5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0.25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lang="ro-MD"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ș</a:t>
            </a:r>
            <a:r>
              <a:rPr sz="1600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i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urm</a:t>
            </a:r>
            <a:r>
              <a:rPr lang="ro-MD"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ătoarele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30p </a:t>
            </a:r>
            <a:r>
              <a:rPr sz="1600" spc="-10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valoreaz</a:t>
            </a:r>
            <a:r>
              <a:rPr lang="ro-MD" sz="1600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ă</a:t>
            </a:r>
            <a:r>
              <a:rPr sz="1600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0.1(6).</a:t>
            </a:r>
            <a:r>
              <a:rPr sz="1600" spc="-6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Dac</a:t>
            </a:r>
            <a:r>
              <a:rPr lang="ro-MD"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ă</a:t>
            </a:r>
            <a:r>
              <a:rPr sz="1600" spc="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ai</a:t>
            </a:r>
            <a:r>
              <a:rPr sz="1600" spc="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5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26</a:t>
            </a:r>
            <a:r>
              <a:rPr sz="1600" spc="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puncte</a:t>
            </a:r>
            <a:r>
              <a:rPr sz="1600" spc="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vei</a:t>
            </a:r>
            <a:r>
              <a:rPr sz="1600" spc="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-10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avea</a:t>
            </a:r>
            <a:r>
              <a:rPr sz="1600" spc="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lang="ro-MD" sz="1600" spc="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î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n</a:t>
            </a:r>
            <a:r>
              <a:rPr sz="1600" spc="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loc</a:t>
            </a:r>
            <a:r>
              <a:rPr sz="1600" spc="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de</a:t>
            </a:r>
            <a:r>
              <a:rPr sz="1600" spc="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5.2</a:t>
            </a:r>
            <a:r>
              <a:rPr sz="1600" spc="37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8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-</a:t>
            </a:r>
            <a:r>
              <a:rPr sz="1600" spc="12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&gt;</a:t>
            </a:r>
            <a:r>
              <a:rPr sz="1600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spc="1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6</a:t>
            </a:r>
            <a:r>
              <a:rPr sz="1600" b="1" spc="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(20</a:t>
            </a:r>
            <a:r>
              <a:rPr sz="1600" spc="-5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6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*0.25</a:t>
            </a:r>
            <a:r>
              <a:rPr sz="1600" spc="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5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+</a:t>
            </a:r>
            <a:r>
              <a:rPr sz="1600" spc="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5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6</a:t>
            </a:r>
            <a:r>
              <a:rPr sz="1600" spc="-6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spc="7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* </a:t>
            </a:r>
            <a:r>
              <a:rPr sz="1600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0.1*(6))</a:t>
            </a:r>
            <a:endParaRPr sz="1600" dirty="0">
              <a:latin typeface="Palatino Linotype" panose="02040502050505030304" pitchFamily="18" charset="0"/>
              <a:cs typeface="Palatino Linotype"/>
            </a:endParaRPr>
          </a:p>
          <a:p>
            <a:pPr marL="789940" lvl="1" indent="-320675" algn="just">
              <a:lnSpc>
                <a:spcPct val="100000"/>
              </a:lnSpc>
              <a:buClr>
                <a:srgbClr val="434343"/>
              </a:buClr>
              <a:buSzPct val="70588"/>
              <a:buFont typeface="Arial"/>
              <a:buChar char="○"/>
              <a:tabLst>
                <a:tab pos="790575" algn="l"/>
              </a:tabLst>
            </a:pPr>
            <a:r>
              <a:rPr sz="1600" b="1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Dar…</a:t>
            </a:r>
            <a:r>
              <a:rPr sz="1600" b="1" spc="8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 </a:t>
            </a:r>
            <a:r>
              <a:rPr sz="1600" b="1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vreau</a:t>
            </a:r>
            <a:r>
              <a:rPr sz="1600" b="1" spc="12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s</a:t>
            </a:r>
            <a:r>
              <a:rPr lang="ro-MD" sz="1600" b="1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ă</a:t>
            </a:r>
            <a:r>
              <a:rPr sz="1600" b="1" spc="114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nu</a:t>
            </a:r>
            <a:r>
              <a:rPr sz="1600" b="1" spc="12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ave</a:t>
            </a:r>
            <a:r>
              <a:rPr lang="ro-MD" sz="1600" b="1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ț</a:t>
            </a:r>
            <a:r>
              <a:rPr sz="1600" b="1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i</a:t>
            </a:r>
            <a:r>
              <a:rPr sz="1600" b="1" spc="12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probleme</a:t>
            </a:r>
            <a:r>
              <a:rPr sz="1600" b="1" spc="12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spc="-1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copiate…</a:t>
            </a:r>
            <a:endParaRPr sz="1600" dirty="0">
              <a:latin typeface="Palatino Linotype" panose="02040502050505030304" pitchFamily="18" charset="0"/>
              <a:cs typeface="Palatino Linotype"/>
            </a:endParaRPr>
          </a:p>
          <a:p>
            <a:pPr marL="789940" marR="776605" lvl="1" indent="-320675" algn="just">
              <a:lnSpc>
                <a:spcPct val="100000"/>
              </a:lnSpc>
              <a:buClr>
                <a:srgbClr val="434343"/>
              </a:buClr>
              <a:buSzPct val="70588"/>
              <a:buFont typeface="Arial"/>
              <a:buChar char="○"/>
              <a:tabLst>
                <a:tab pos="790575" algn="l"/>
              </a:tabLst>
            </a:pPr>
            <a:r>
              <a:rPr sz="1600" b="1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Scopul</a:t>
            </a:r>
            <a:r>
              <a:rPr sz="1600" b="1" spc="1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spc="5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e</a:t>
            </a:r>
            <a:r>
              <a:rPr sz="1600" b="1" spc="10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sa</a:t>
            </a:r>
            <a:r>
              <a:rPr sz="1600" b="1" spc="1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spc="80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treac</a:t>
            </a:r>
            <a:r>
              <a:rPr lang="ro-MD" sz="1600" b="1" spc="8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ă</a:t>
            </a:r>
            <a:r>
              <a:rPr sz="1600" b="1" spc="10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mai</a:t>
            </a:r>
            <a:r>
              <a:rPr sz="1600" b="1" spc="1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u</a:t>
            </a:r>
            <a:r>
              <a:rPr lang="ro-MD" sz="1600" b="1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ș</a:t>
            </a:r>
            <a:r>
              <a:rPr sz="1600" b="1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or</a:t>
            </a:r>
            <a:r>
              <a:rPr sz="1600" b="1" spc="10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cei</a:t>
            </a:r>
            <a:r>
              <a:rPr sz="1600" b="1" spc="10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spc="7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care</a:t>
            </a:r>
            <a:r>
              <a:rPr sz="1600" b="1" spc="1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fac</a:t>
            </a:r>
            <a:r>
              <a:rPr sz="1600" b="1" spc="10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cu</a:t>
            </a:r>
            <a:r>
              <a:rPr sz="1600" b="1" spc="10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chiu</a:t>
            </a:r>
            <a:r>
              <a:rPr sz="1600" b="1" spc="10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cu</a:t>
            </a:r>
            <a:r>
              <a:rPr sz="1600" b="1" spc="10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spc="-2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vai </a:t>
            </a:r>
            <a:r>
              <a:rPr sz="1600" b="1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problemele</a:t>
            </a:r>
            <a:r>
              <a:rPr sz="1600" b="1" spc="13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lang="ro-MD" sz="1600" b="1" spc="13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ș</a:t>
            </a:r>
            <a:r>
              <a:rPr sz="1600" b="1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i</a:t>
            </a:r>
            <a:r>
              <a:rPr sz="1600" b="1" spc="13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mai</a:t>
            </a:r>
            <a:r>
              <a:rPr sz="1600" b="1" spc="13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greu</a:t>
            </a:r>
            <a:r>
              <a:rPr sz="1600" b="1" spc="135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cei</a:t>
            </a:r>
            <a:r>
              <a:rPr sz="1600" b="1" spc="13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spc="7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care</a:t>
            </a:r>
            <a:r>
              <a:rPr sz="1600" b="1" spc="13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le</a:t>
            </a:r>
            <a:r>
              <a:rPr sz="1600" b="1" spc="13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 </a:t>
            </a:r>
            <a:r>
              <a:rPr sz="1600" b="1" spc="40" dirty="0" err="1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copieaz</a:t>
            </a:r>
            <a:r>
              <a:rPr lang="ro-MD" sz="1600" b="1" spc="4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ă</a:t>
            </a:r>
            <a:r>
              <a:rPr sz="1600" b="1" spc="40" dirty="0">
                <a:solidFill>
                  <a:srgbClr val="1C1C1B"/>
                </a:solidFill>
                <a:latin typeface="Palatino Linotype" panose="02040502050505030304" pitchFamily="18" charset="0"/>
                <a:cs typeface="Palatino Linotype"/>
              </a:rPr>
              <a:t>.!</a:t>
            </a:r>
            <a:endParaRPr sz="1600" dirty="0">
              <a:latin typeface="Palatino Linotype" panose="02040502050505030304" pitchFamily="18" charset="0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81386" y="514915"/>
            <a:ext cx="27825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15" dirty="0"/>
              <a:t>Organizatorice</a:t>
            </a:r>
            <a:endParaRPr sz="280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4" dirty="0"/>
              <a:t>Șmenul</a:t>
            </a:r>
            <a:r>
              <a:rPr spc="180" dirty="0"/>
              <a:t> </a:t>
            </a:r>
            <a:r>
              <a:rPr spc="254" dirty="0"/>
              <a:t>lui</a:t>
            </a:r>
            <a:r>
              <a:rPr spc="185" dirty="0"/>
              <a:t> </a:t>
            </a:r>
            <a:r>
              <a:rPr spc="420" dirty="0"/>
              <a:t>Batog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b="1" dirty="0">
                <a:latin typeface="Palatino Linotype"/>
                <a:cs typeface="Palatino Linotype"/>
              </a:rPr>
              <a:t>Problemă.</a:t>
            </a:r>
            <a:r>
              <a:rPr b="1" spc="5" dirty="0">
                <a:latin typeface="Palatino Linotype"/>
                <a:cs typeface="Palatino Linotype"/>
              </a:rPr>
              <a:t> </a:t>
            </a:r>
            <a:r>
              <a:rPr dirty="0"/>
              <a:t>Se</a:t>
            </a:r>
            <a:r>
              <a:rPr spc="15" dirty="0"/>
              <a:t> </a:t>
            </a:r>
            <a:r>
              <a:rPr spc="-10" dirty="0"/>
              <a:t>dă</a:t>
            </a:r>
            <a:r>
              <a:rPr spc="10" dirty="0"/>
              <a:t> </a:t>
            </a:r>
            <a:r>
              <a:rPr dirty="0"/>
              <a:t>un</a:t>
            </a:r>
            <a:r>
              <a:rPr spc="15" dirty="0"/>
              <a:t> </a:t>
            </a:r>
            <a:r>
              <a:rPr dirty="0"/>
              <a:t>vector</a:t>
            </a:r>
            <a:r>
              <a:rPr spc="10" dirty="0"/>
              <a:t> </a:t>
            </a:r>
            <a:r>
              <a:rPr dirty="0"/>
              <a:t>cu</a:t>
            </a:r>
            <a:r>
              <a:rPr spc="15" dirty="0"/>
              <a:t> </a:t>
            </a:r>
            <a:r>
              <a:rPr dirty="0"/>
              <a:t>n</a:t>
            </a:r>
            <a:r>
              <a:rPr spc="10" dirty="0"/>
              <a:t> </a:t>
            </a:r>
            <a:r>
              <a:rPr dirty="0"/>
              <a:t>numere</a:t>
            </a:r>
            <a:r>
              <a:rPr spc="15" dirty="0"/>
              <a:t> </a:t>
            </a:r>
            <a:r>
              <a:rPr dirty="0"/>
              <a:t>și</a:t>
            </a:r>
            <a:r>
              <a:rPr spc="10" dirty="0"/>
              <a:t> </a:t>
            </a:r>
            <a:r>
              <a:rPr dirty="0"/>
              <a:t>operații</a:t>
            </a:r>
            <a:r>
              <a:rPr spc="15" dirty="0"/>
              <a:t> </a:t>
            </a:r>
            <a:r>
              <a:rPr dirty="0"/>
              <a:t>de</a:t>
            </a:r>
            <a:r>
              <a:rPr spc="15" dirty="0"/>
              <a:t> </a:t>
            </a:r>
            <a:r>
              <a:rPr spc="-10" dirty="0"/>
              <a:t>genul:</a:t>
            </a:r>
          </a:p>
          <a:p>
            <a:pPr marL="462280" indent="-311150">
              <a:lnSpc>
                <a:spcPct val="100000"/>
              </a:lnSpc>
              <a:spcBef>
                <a:spcPts val="885"/>
              </a:spcBef>
              <a:buClr>
                <a:srgbClr val="C0B5BB"/>
              </a:buClr>
              <a:buFont typeface="Arial"/>
              <a:buChar char="○"/>
              <a:tabLst>
                <a:tab pos="462280" algn="l"/>
                <a:tab pos="462915" algn="l"/>
              </a:tabLst>
            </a:pPr>
            <a:r>
              <a:rPr spc="-50" dirty="0"/>
              <a:t>Adăugăm</a:t>
            </a:r>
            <a:r>
              <a:rPr spc="-15" dirty="0"/>
              <a:t> </a:t>
            </a:r>
            <a:r>
              <a:rPr dirty="0"/>
              <a:t>la</a:t>
            </a:r>
            <a:r>
              <a:rPr spc="-15" dirty="0"/>
              <a:t> </a:t>
            </a:r>
            <a:r>
              <a:rPr dirty="0"/>
              <a:t>poziția</a:t>
            </a:r>
            <a:r>
              <a:rPr spc="-10" dirty="0"/>
              <a:t> </a:t>
            </a:r>
            <a:r>
              <a:rPr dirty="0"/>
              <a:t>i</a:t>
            </a:r>
            <a:r>
              <a:rPr spc="-15" dirty="0"/>
              <a:t> </a:t>
            </a:r>
            <a:r>
              <a:rPr dirty="0"/>
              <a:t>valoarea</a:t>
            </a:r>
            <a:r>
              <a:rPr spc="-10" dirty="0"/>
              <a:t> </a:t>
            </a:r>
            <a:r>
              <a:rPr dirty="0"/>
              <a:t>x</a:t>
            </a:r>
            <a:r>
              <a:rPr spc="-15" dirty="0"/>
              <a:t> </a:t>
            </a:r>
            <a:r>
              <a:rPr dirty="0"/>
              <a:t>(x</a:t>
            </a:r>
            <a:r>
              <a:rPr spc="-10" dirty="0"/>
              <a:t> </a:t>
            </a:r>
            <a:r>
              <a:rPr dirty="0"/>
              <a:t>poate</a:t>
            </a:r>
            <a:r>
              <a:rPr spc="-15" dirty="0"/>
              <a:t> </a:t>
            </a:r>
            <a:r>
              <a:rPr dirty="0"/>
              <a:t>ﬁ</a:t>
            </a:r>
            <a:r>
              <a:rPr spc="-15" dirty="0"/>
              <a:t> </a:t>
            </a:r>
            <a:r>
              <a:rPr dirty="0"/>
              <a:t>și</a:t>
            </a:r>
            <a:r>
              <a:rPr spc="-10" dirty="0"/>
              <a:t> negativ)</a:t>
            </a:r>
          </a:p>
          <a:p>
            <a:pPr marL="462280" indent="-31115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462280" algn="l"/>
                <a:tab pos="462915" algn="l"/>
              </a:tabLst>
            </a:pPr>
            <a:r>
              <a:rPr spc="-20" dirty="0"/>
              <a:t>Cerem</a:t>
            </a:r>
            <a:r>
              <a:rPr spc="-25" dirty="0"/>
              <a:t> </a:t>
            </a:r>
            <a:r>
              <a:rPr dirty="0"/>
              <a:t>minimul</a:t>
            </a:r>
            <a:r>
              <a:rPr spc="-25" dirty="0"/>
              <a:t> </a:t>
            </a:r>
            <a:r>
              <a:rPr dirty="0"/>
              <a:t>pe</a:t>
            </a:r>
            <a:r>
              <a:rPr spc="-20" dirty="0"/>
              <a:t> </a:t>
            </a:r>
            <a:r>
              <a:rPr dirty="0"/>
              <a:t>intervalul</a:t>
            </a:r>
            <a:r>
              <a:rPr spc="-25" dirty="0"/>
              <a:t> </a:t>
            </a:r>
            <a:r>
              <a:rPr dirty="0"/>
              <a:t>i,</a:t>
            </a:r>
            <a:r>
              <a:rPr spc="-85" dirty="0"/>
              <a:t> </a:t>
            </a:r>
            <a:r>
              <a:rPr spc="90" dirty="0"/>
              <a:t>j</a:t>
            </a:r>
            <a:r>
              <a:rPr spc="-20" dirty="0"/>
              <a:t> </a:t>
            </a:r>
            <a:r>
              <a:rPr dirty="0"/>
              <a:t>(ex</a:t>
            </a:r>
            <a:r>
              <a:rPr spc="-25" dirty="0"/>
              <a:t> </a:t>
            </a:r>
            <a:r>
              <a:rPr spc="50" dirty="0"/>
              <a:t>3</a:t>
            </a:r>
            <a:r>
              <a:rPr spc="-20" dirty="0"/>
              <a:t> </a:t>
            </a:r>
            <a:r>
              <a:rPr spc="-25" dirty="0"/>
              <a:t>6)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4400" y="4196191"/>
            <a:ext cx="762762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Împărțim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vectorul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zone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20" dirty="0">
                <a:solidFill>
                  <a:srgbClr val="1C1C1B"/>
                </a:solidFill>
                <a:latin typeface="Palatino Linotype"/>
                <a:cs typeface="Palatino Linotype"/>
              </a:rPr>
              <a:t>L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(?)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calculăm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minimul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ﬁecare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zonă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parte.</a:t>
            </a:r>
            <a:endParaRPr sz="1700">
              <a:latin typeface="Palatino Linotype"/>
              <a:cs typeface="Palatino Linotyp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47762" y="2349212"/>
          <a:ext cx="7240903" cy="1200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4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400" y="816721"/>
            <a:ext cx="7832090" cy="165417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Problemă.</a:t>
            </a:r>
            <a:r>
              <a:rPr sz="1700" b="1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dă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vector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numere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operații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genul:</a:t>
            </a:r>
            <a:endParaRPr sz="1700">
              <a:latin typeface="Palatino Linotype"/>
              <a:cs typeface="Palatino Linotype"/>
            </a:endParaRPr>
          </a:p>
          <a:p>
            <a:pPr marL="462280" indent="-311150">
              <a:lnSpc>
                <a:spcPct val="100000"/>
              </a:lnSpc>
              <a:spcBef>
                <a:spcPts val="885"/>
              </a:spcBef>
              <a:buClr>
                <a:srgbClr val="C0B5BB"/>
              </a:buClr>
              <a:buFont typeface="Arial"/>
              <a:buChar char="○"/>
              <a:tabLst>
                <a:tab pos="462280" algn="l"/>
                <a:tab pos="462915" algn="l"/>
              </a:tabLst>
            </a:pP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Adăugăm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poziția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valoarea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x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(x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poate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ﬁ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negativ)</a:t>
            </a:r>
            <a:endParaRPr sz="1700">
              <a:latin typeface="Palatino Linotype"/>
              <a:cs typeface="Palatino Linotype"/>
            </a:endParaRPr>
          </a:p>
          <a:p>
            <a:pPr marL="1155700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1155065" algn="l"/>
                <a:tab pos="115570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Pentru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că,</a:t>
            </a:r>
            <a:r>
              <a:rPr sz="17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dacă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facem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maximul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mic,</a:t>
            </a:r>
            <a:r>
              <a:rPr sz="17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trebuie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să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găsim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noul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maxim</a:t>
            </a:r>
            <a:endParaRPr sz="1700">
              <a:latin typeface="Palatino Linotype"/>
              <a:cs typeface="Palatino Linotype"/>
            </a:endParaRPr>
          </a:p>
          <a:p>
            <a:pPr marL="1155700">
              <a:lnSpc>
                <a:spcPct val="100000"/>
              </a:lnSpc>
              <a:spcBef>
                <a:spcPts val="284"/>
              </a:spcBef>
            </a:pPr>
            <a:r>
              <a:rPr sz="1700" b="1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O(sqrt(n))</a:t>
            </a:r>
            <a:endParaRPr sz="1700">
              <a:latin typeface="Palatino Linotype"/>
              <a:cs typeface="Palatino Linotype"/>
            </a:endParaRPr>
          </a:p>
          <a:p>
            <a:pPr marL="462280" indent="-31115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462280" algn="l"/>
                <a:tab pos="462915" algn="l"/>
              </a:tabLst>
            </a:pP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Cerem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maximul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intervalul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i,</a:t>
            </a:r>
            <a:r>
              <a:rPr sz="1700" spc="-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90" dirty="0">
                <a:solidFill>
                  <a:srgbClr val="1C1C1B"/>
                </a:solidFill>
                <a:latin typeface="Palatino Linotype"/>
                <a:cs typeface="Palatino Linotype"/>
              </a:rPr>
              <a:t>j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(ex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3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6)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400" y="3931396"/>
            <a:ext cx="459803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400"/>
              </a:lnSpc>
              <a:spcBef>
                <a:spcPts val="100"/>
              </a:spcBef>
            </a:pP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Cum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răspundem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la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0,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8? 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Dar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la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0,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4? 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Dar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la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1,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7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?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Care</a:t>
            </a:r>
            <a:r>
              <a:rPr sz="17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complexitatea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?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4" dirty="0"/>
              <a:t>Șmenul</a:t>
            </a:r>
            <a:r>
              <a:rPr spc="180" dirty="0"/>
              <a:t> </a:t>
            </a:r>
            <a:r>
              <a:rPr spc="254" dirty="0"/>
              <a:t>lui</a:t>
            </a:r>
            <a:r>
              <a:rPr spc="185" dirty="0"/>
              <a:t> </a:t>
            </a:r>
            <a:r>
              <a:rPr spc="420" dirty="0"/>
              <a:t>Batog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47762" y="2656112"/>
          <a:ext cx="7240903" cy="1200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4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 gridSpan="3">
                  <a:txBody>
                    <a:bodyPr/>
                    <a:lstStyle/>
                    <a:p>
                      <a:pPr marR="36195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26289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3702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4" dirty="0"/>
              <a:t>Șmenul</a:t>
            </a:r>
            <a:r>
              <a:rPr spc="180" dirty="0"/>
              <a:t> </a:t>
            </a:r>
            <a:r>
              <a:rPr spc="254" dirty="0"/>
              <a:t>lui</a:t>
            </a:r>
            <a:r>
              <a:rPr spc="185" dirty="0"/>
              <a:t> </a:t>
            </a:r>
            <a:r>
              <a:rPr spc="420" dirty="0"/>
              <a:t>Batog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0225" y="818743"/>
            <a:ext cx="7282815" cy="151130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Complexitate</a:t>
            </a:r>
            <a:r>
              <a:rPr sz="1700" b="1" spc="9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query:</a:t>
            </a:r>
            <a:r>
              <a:rPr sz="1700" b="1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Împărțim</a:t>
            </a:r>
            <a:r>
              <a:rPr sz="17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n/L</a:t>
            </a:r>
            <a:r>
              <a:rPr sz="17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zone</a:t>
            </a:r>
            <a:r>
              <a:rPr sz="17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lungime</a:t>
            </a:r>
            <a:r>
              <a:rPr sz="17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L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O(n/L(nr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zone)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125" dirty="0">
                <a:solidFill>
                  <a:srgbClr val="1C1C1B"/>
                </a:solidFill>
                <a:latin typeface="Palatino Linotype"/>
                <a:cs typeface="Palatino Linotype"/>
              </a:rPr>
              <a:t>*</a:t>
            </a:r>
            <a:r>
              <a:rPr sz="17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L(2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zone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pot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itera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aproape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complet))</a:t>
            </a:r>
            <a:r>
              <a:rPr sz="17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→</a:t>
            </a:r>
            <a:r>
              <a:rPr sz="1700" spc="-1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spc="-120" dirty="0">
                <a:solidFill>
                  <a:srgbClr val="1C1C1B"/>
                </a:solidFill>
                <a:latin typeface="Palatino Linotype"/>
                <a:cs typeface="Palatino Linotype"/>
              </a:rPr>
              <a:t>L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sqrt(n)</a:t>
            </a:r>
            <a:endParaRPr sz="1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(sqrt(n)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125" dirty="0">
                <a:solidFill>
                  <a:srgbClr val="1C1C1B"/>
                </a:solidFill>
                <a:latin typeface="Palatino Linotype"/>
                <a:cs typeface="Palatino Linotype"/>
              </a:rPr>
              <a:t>*</a:t>
            </a:r>
            <a:r>
              <a:rPr sz="17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sqrt(n))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O(sqrt(n))</a:t>
            </a:r>
            <a:endParaRPr sz="1700">
              <a:latin typeface="Palatino Linotype"/>
              <a:cs typeface="Palatino Linotyp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762" y="2978137"/>
          <a:ext cx="7240903" cy="1200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4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 gridSpan="3">
                  <a:txBody>
                    <a:bodyPr/>
                    <a:lstStyle/>
                    <a:p>
                      <a:pPr marR="36195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26289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3702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4" dirty="0"/>
              <a:t>Șmenul</a:t>
            </a:r>
            <a:r>
              <a:rPr spc="180" dirty="0"/>
              <a:t> </a:t>
            </a:r>
            <a:r>
              <a:rPr spc="254" dirty="0"/>
              <a:t>lui</a:t>
            </a:r>
            <a:r>
              <a:rPr spc="185" dirty="0"/>
              <a:t> </a:t>
            </a:r>
            <a:r>
              <a:rPr spc="420" dirty="0"/>
              <a:t>Batog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400" y="816721"/>
            <a:ext cx="7845425" cy="254000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Împărțim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zone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de:</a:t>
            </a:r>
            <a:endParaRPr sz="1700">
              <a:latin typeface="Palatino Linotype"/>
              <a:cs typeface="Palatino Linotype"/>
            </a:endParaRPr>
          </a:p>
          <a:p>
            <a:pPr marL="469900" indent="-359410">
              <a:lnSpc>
                <a:spcPct val="100000"/>
              </a:lnSpc>
              <a:spcBef>
                <a:spcPts val="885"/>
              </a:spcBef>
              <a:buClr>
                <a:srgbClr val="C0B5BB"/>
              </a:buClr>
              <a:buFont typeface="Arial"/>
              <a:buChar char="○"/>
              <a:tabLst>
                <a:tab pos="469265" algn="l"/>
                <a:tab pos="46990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sqrt(n)</a:t>
            </a:r>
            <a:r>
              <a:rPr sz="1700" spc="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sau…</a:t>
            </a:r>
            <a:endParaRPr sz="1700">
              <a:latin typeface="Palatino Linotype"/>
              <a:cs typeface="Palatino Linotype"/>
            </a:endParaRPr>
          </a:p>
          <a:p>
            <a:pPr marL="469900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469265" algn="l"/>
                <a:tab pos="46990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sqrt(n)/2</a:t>
            </a:r>
            <a:endParaRPr sz="1700">
              <a:latin typeface="Palatino Linotype"/>
              <a:cs typeface="Palatino Linotype"/>
            </a:endParaRPr>
          </a:p>
          <a:p>
            <a:pPr marL="469900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469265" algn="l"/>
                <a:tab pos="46990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sqrt(n)</a:t>
            </a: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125" dirty="0">
                <a:solidFill>
                  <a:srgbClr val="1C1C1B"/>
                </a:solidFill>
                <a:latin typeface="Palatino Linotype"/>
                <a:cs typeface="Palatino Linotype"/>
              </a:rPr>
              <a:t>*</a:t>
            </a: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65" dirty="0">
                <a:solidFill>
                  <a:srgbClr val="1C1C1B"/>
                </a:solidFill>
                <a:latin typeface="Palatino Linotype"/>
                <a:cs typeface="Palatino Linotype"/>
              </a:rPr>
              <a:t>..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endParaRPr sz="1700">
              <a:latin typeface="Palatino Linotype"/>
              <a:cs typeface="Palatino Linotype"/>
            </a:endParaRPr>
          </a:p>
          <a:p>
            <a:pPr marL="469900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469265" algn="l"/>
                <a:tab pos="46990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Variațiuni</a:t>
            </a:r>
            <a:endParaRPr sz="1700">
              <a:latin typeface="Palatino Linotype"/>
              <a:cs typeface="Palatino Linotype"/>
            </a:endParaRPr>
          </a:p>
          <a:p>
            <a:pPr marL="469900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469265" algn="l"/>
                <a:tab pos="46990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ce?</a:t>
            </a:r>
            <a:endParaRPr sz="1700">
              <a:latin typeface="Palatino Linotype"/>
              <a:cs typeface="Palatino Linotype"/>
            </a:endParaRPr>
          </a:p>
          <a:p>
            <a:pPr marL="927100" marR="5080" indent="-359410">
              <a:lnSpc>
                <a:spcPct val="113999"/>
              </a:lnSpc>
              <a:tabLst>
                <a:tab pos="926465" algn="l"/>
              </a:tabLst>
            </a:pPr>
            <a:r>
              <a:rPr sz="1700" spc="-50" dirty="0">
                <a:solidFill>
                  <a:srgbClr val="C0B5BB"/>
                </a:solidFill>
                <a:latin typeface="Times New Roman"/>
                <a:cs typeface="Times New Roman"/>
              </a:rPr>
              <a:t>□</a:t>
            </a:r>
            <a:r>
              <a:rPr sz="1700" dirty="0">
                <a:solidFill>
                  <a:srgbClr val="C0B5BB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Pentru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că,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practică,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nu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sqrt(n)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va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ﬁ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cel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rapid.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Totuși,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sqrt(n)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o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alegere buna în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general.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34" dirty="0"/>
              <a:t>Șmenul</a:t>
            </a:r>
            <a:r>
              <a:rPr spc="180" dirty="0"/>
              <a:t> </a:t>
            </a:r>
            <a:r>
              <a:rPr spc="254" dirty="0"/>
              <a:t>lui</a:t>
            </a:r>
            <a:r>
              <a:rPr spc="185" dirty="0"/>
              <a:t> </a:t>
            </a:r>
            <a:r>
              <a:rPr spc="420" dirty="0"/>
              <a:t>Batog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0600" y="903489"/>
            <a:ext cx="4826635" cy="83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Problemă.</a:t>
            </a:r>
            <a:r>
              <a:rPr sz="1700" b="1" spc="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700" spc="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dă</a:t>
            </a:r>
            <a:r>
              <a:rPr sz="1700" spc="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700" spc="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vector</a:t>
            </a:r>
            <a:r>
              <a:rPr sz="1700" spc="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spc="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sz="1700" spc="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numere.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Sortați-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l!</a:t>
            </a:r>
            <a:endParaRPr sz="1700">
              <a:latin typeface="Palatino Linotype"/>
              <a:cs typeface="Palatino Linotype"/>
            </a:endParaRPr>
          </a:p>
          <a:p>
            <a:pPr marL="12700" marR="484505">
              <a:lnSpc>
                <a:spcPct val="159100"/>
              </a:lnSpc>
              <a:spcBef>
                <a:spcPts val="125"/>
              </a:spcBef>
            </a:pPr>
            <a:r>
              <a:rPr sz="1100" dirty="0">
                <a:solidFill>
                  <a:srgbClr val="1C1C1B"/>
                </a:solidFill>
                <a:latin typeface="Palatino Linotype"/>
                <a:cs typeface="Palatino Linotype"/>
              </a:rPr>
              <a:t>problemă:</a:t>
            </a:r>
            <a:r>
              <a:rPr sz="1100" spc="3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100" u="sng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2"/>
              </a:rPr>
              <a:t>https://leetcode.com/problems/sort-an-</a:t>
            </a:r>
            <a:r>
              <a:rPr sz="1100" u="sng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2"/>
              </a:rPr>
              <a:t>array/submissions/</a:t>
            </a:r>
            <a:r>
              <a:rPr sz="11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100" dirty="0">
                <a:solidFill>
                  <a:srgbClr val="1C1C1B"/>
                </a:solidFill>
                <a:latin typeface="Palatino Linotype"/>
                <a:cs typeface="Palatino Linotype"/>
              </a:rPr>
              <a:t>cod:</a:t>
            </a:r>
            <a:r>
              <a:rPr sz="11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100" u="sng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3"/>
              </a:rPr>
              <a:t>https://pastebin.com/bFHYephh</a:t>
            </a:r>
            <a:endParaRPr sz="1100">
              <a:latin typeface="Palatino Linotype"/>
              <a:cs typeface="Palatino Linotyp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2199" y="2931937"/>
          <a:ext cx="7240903" cy="1200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4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4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50001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 gridSpan="3">
                  <a:txBody>
                    <a:bodyPr/>
                    <a:lstStyle/>
                    <a:p>
                      <a:pPr marR="36195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46037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747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Arbori</a:t>
            </a:r>
            <a:r>
              <a:rPr spc="180" dirty="0"/>
              <a:t> </a:t>
            </a:r>
            <a:r>
              <a:rPr spc="420" dirty="0"/>
              <a:t>de</a:t>
            </a:r>
            <a:r>
              <a:rPr spc="185" dirty="0"/>
              <a:t> </a:t>
            </a:r>
            <a:r>
              <a:rPr spc="285" dirty="0"/>
              <a:t>Intervale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b="1" dirty="0">
                <a:latin typeface="Palatino Linotype"/>
                <a:cs typeface="Palatino Linotype"/>
              </a:rPr>
              <a:t>Problemă.</a:t>
            </a:r>
            <a:r>
              <a:rPr b="1" spc="5" dirty="0">
                <a:latin typeface="Palatino Linotype"/>
                <a:cs typeface="Palatino Linotype"/>
              </a:rPr>
              <a:t> </a:t>
            </a:r>
            <a:r>
              <a:rPr dirty="0"/>
              <a:t>Se</a:t>
            </a:r>
            <a:r>
              <a:rPr spc="15" dirty="0"/>
              <a:t> </a:t>
            </a:r>
            <a:r>
              <a:rPr spc="-10" dirty="0"/>
              <a:t>dă</a:t>
            </a:r>
            <a:r>
              <a:rPr spc="10" dirty="0"/>
              <a:t> </a:t>
            </a:r>
            <a:r>
              <a:rPr dirty="0"/>
              <a:t>un</a:t>
            </a:r>
            <a:r>
              <a:rPr spc="15" dirty="0"/>
              <a:t> </a:t>
            </a:r>
            <a:r>
              <a:rPr dirty="0"/>
              <a:t>vector</a:t>
            </a:r>
            <a:r>
              <a:rPr spc="10" dirty="0"/>
              <a:t> </a:t>
            </a:r>
            <a:r>
              <a:rPr dirty="0"/>
              <a:t>cu</a:t>
            </a:r>
            <a:r>
              <a:rPr spc="15" dirty="0"/>
              <a:t> </a:t>
            </a:r>
            <a:r>
              <a:rPr dirty="0"/>
              <a:t>n</a:t>
            </a:r>
            <a:r>
              <a:rPr spc="10" dirty="0"/>
              <a:t> </a:t>
            </a:r>
            <a:r>
              <a:rPr dirty="0"/>
              <a:t>numere</a:t>
            </a:r>
            <a:r>
              <a:rPr spc="15" dirty="0"/>
              <a:t> </a:t>
            </a:r>
            <a:r>
              <a:rPr dirty="0"/>
              <a:t>și</a:t>
            </a:r>
            <a:r>
              <a:rPr spc="10" dirty="0"/>
              <a:t> </a:t>
            </a:r>
            <a:r>
              <a:rPr dirty="0"/>
              <a:t>operații</a:t>
            </a:r>
            <a:r>
              <a:rPr spc="15" dirty="0"/>
              <a:t> </a:t>
            </a:r>
            <a:r>
              <a:rPr dirty="0"/>
              <a:t>de</a:t>
            </a:r>
            <a:r>
              <a:rPr spc="15" dirty="0"/>
              <a:t> </a:t>
            </a:r>
            <a:r>
              <a:rPr spc="-10" dirty="0"/>
              <a:t>genul:</a:t>
            </a:r>
          </a:p>
          <a:p>
            <a:pPr marL="469900" indent="-359410">
              <a:lnSpc>
                <a:spcPct val="100000"/>
              </a:lnSpc>
              <a:spcBef>
                <a:spcPts val="885"/>
              </a:spcBef>
              <a:buClr>
                <a:srgbClr val="C0B5BB"/>
              </a:buClr>
              <a:buFont typeface="Arial"/>
              <a:buChar char="○"/>
              <a:tabLst>
                <a:tab pos="469265" algn="l"/>
                <a:tab pos="469900" algn="l"/>
              </a:tabLst>
            </a:pPr>
            <a:r>
              <a:rPr spc="-50" dirty="0"/>
              <a:t>Adăugăm</a:t>
            </a:r>
            <a:r>
              <a:rPr spc="-15" dirty="0"/>
              <a:t> </a:t>
            </a:r>
            <a:r>
              <a:rPr dirty="0"/>
              <a:t>la</a:t>
            </a:r>
            <a:r>
              <a:rPr spc="-15" dirty="0"/>
              <a:t> </a:t>
            </a:r>
            <a:r>
              <a:rPr dirty="0"/>
              <a:t>poziția</a:t>
            </a:r>
            <a:r>
              <a:rPr spc="-10" dirty="0"/>
              <a:t> </a:t>
            </a:r>
            <a:r>
              <a:rPr dirty="0"/>
              <a:t>i</a:t>
            </a:r>
            <a:r>
              <a:rPr spc="-15" dirty="0"/>
              <a:t> </a:t>
            </a:r>
            <a:r>
              <a:rPr dirty="0"/>
              <a:t>valoarea</a:t>
            </a:r>
            <a:r>
              <a:rPr spc="-10" dirty="0"/>
              <a:t> </a:t>
            </a:r>
            <a:r>
              <a:rPr dirty="0"/>
              <a:t>x</a:t>
            </a:r>
            <a:r>
              <a:rPr spc="-15" dirty="0"/>
              <a:t> </a:t>
            </a:r>
            <a:r>
              <a:rPr dirty="0"/>
              <a:t>(x</a:t>
            </a:r>
            <a:r>
              <a:rPr spc="-10" dirty="0"/>
              <a:t> </a:t>
            </a:r>
            <a:r>
              <a:rPr dirty="0"/>
              <a:t>poate</a:t>
            </a:r>
            <a:r>
              <a:rPr spc="-15" dirty="0"/>
              <a:t> </a:t>
            </a:r>
            <a:r>
              <a:rPr dirty="0"/>
              <a:t>ﬁ</a:t>
            </a:r>
            <a:r>
              <a:rPr spc="-15" dirty="0"/>
              <a:t> </a:t>
            </a:r>
            <a:r>
              <a:rPr dirty="0"/>
              <a:t>și</a:t>
            </a:r>
            <a:r>
              <a:rPr spc="-10" dirty="0"/>
              <a:t> negativ)</a:t>
            </a:r>
          </a:p>
          <a:p>
            <a:pPr marL="469900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469265" algn="l"/>
                <a:tab pos="469900" algn="l"/>
              </a:tabLst>
            </a:pPr>
            <a:r>
              <a:rPr spc="-20" dirty="0"/>
              <a:t>Cerem</a:t>
            </a:r>
            <a:r>
              <a:rPr spc="-25" dirty="0"/>
              <a:t> </a:t>
            </a:r>
            <a:r>
              <a:rPr dirty="0"/>
              <a:t>minimul</a:t>
            </a:r>
            <a:r>
              <a:rPr spc="-25" dirty="0"/>
              <a:t> </a:t>
            </a:r>
            <a:r>
              <a:rPr dirty="0"/>
              <a:t>pe</a:t>
            </a:r>
            <a:r>
              <a:rPr spc="-20" dirty="0"/>
              <a:t> </a:t>
            </a:r>
            <a:r>
              <a:rPr dirty="0"/>
              <a:t>intervalul</a:t>
            </a:r>
            <a:r>
              <a:rPr spc="-25" dirty="0"/>
              <a:t> </a:t>
            </a:r>
            <a:r>
              <a:rPr dirty="0"/>
              <a:t>i,</a:t>
            </a:r>
            <a:r>
              <a:rPr spc="-85" dirty="0"/>
              <a:t> </a:t>
            </a:r>
            <a:r>
              <a:rPr spc="90" dirty="0"/>
              <a:t>j</a:t>
            </a:r>
            <a:r>
              <a:rPr spc="-20" dirty="0"/>
              <a:t> </a:t>
            </a:r>
            <a:r>
              <a:rPr dirty="0"/>
              <a:t>(ex</a:t>
            </a:r>
            <a:r>
              <a:rPr spc="-25" dirty="0"/>
              <a:t> </a:t>
            </a:r>
            <a:r>
              <a:rPr spc="50" dirty="0"/>
              <a:t>3</a:t>
            </a:r>
            <a:r>
              <a:rPr spc="-20" dirty="0"/>
              <a:t> </a:t>
            </a:r>
            <a:r>
              <a:rPr spc="-25" dirty="0"/>
              <a:t>6)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0474" y="2765937"/>
          <a:ext cx="7239000" cy="783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Arbori</a:t>
            </a:r>
            <a:r>
              <a:rPr spc="180" dirty="0"/>
              <a:t> </a:t>
            </a:r>
            <a:r>
              <a:rPr spc="420" dirty="0"/>
              <a:t>de</a:t>
            </a:r>
            <a:r>
              <a:rPr spc="185" dirty="0"/>
              <a:t> </a:t>
            </a:r>
            <a:r>
              <a:rPr spc="285" dirty="0"/>
              <a:t>Intervale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400" y="816718"/>
            <a:ext cx="8469630" cy="76835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Arbore</a:t>
            </a:r>
            <a:r>
              <a:rPr sz="17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rădăcina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ținând</a:t>
            </a:r>
            <a:r>
              <a:rPr sz="17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intervalul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[0,n)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Pentru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nod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ține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intervalul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[L,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R]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Times New Roman"/>
                <a:cs typeface="Times New Roman"/>
              </a:rPr>
              <a:t>→</a:t>
            </a:r>
            <a:r>
              <a:rPr sz="1700" spc="-10" dirty="0">
                <a:solidFill>
                  <a:srgbClr val="1C1C1B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ﬁul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stâng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ține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[L,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(L+R)/2],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cel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drept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[(L+R)/2,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R]</a:t>
            </a:r>
            <a:endParaRPr sz="1700">
              <a:latin typeface="Palatino Linotype"/>
              <a:cs typeface="Palatino Linotyp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781174" y="2811900"/>
          <a:ext cx="4260846" cy="783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0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0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0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375" y="1964925"/>
            <a:ext cx="4484850" cy="2488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Arbori</a:t>
            </a:r>
            <a:r>
              <a:rPr spc="180" dirty="0"/>
              <a:t> </a:t>
            </a:r>
            <a:r>
              <a:rPr spc="420" dirty="0"/>
              <a:t>de</a:t>
            </a:r>
            <a:r>
              <a:rPr spc="185" dirty="0"/>
              <a:t> </a:t>
            </a:r>
            <a:r>
              <a:rPr spc="285" dirty="0"/>
              <a:t>Intervale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975" y="3165391"/>
            <a:ext cx="159004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1C1C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/>
                <a:cs typeface="Palatino Linotype"/>
              </a:rPr>
              <a:t>Ținem</a:t>
            </a:r>
            <a:r>
              <a:rPr sz="1700" spc="30" dirty="0">
                <a:solidFill>
                  <a:srgbClr val="1C1C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/>
                <a:cs typeface="Palatino Linotype"/>
              </a:rPr>
              <a:t>minimul!</a:t>
            </a:r>
            <a:endParaRPr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/>
              <a:cs typeface="Palatino Linotyp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725" y="889537"/>
          <a:ext cx="7239000" cy="783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336" y="1842393"/>
            <a:ext cx="5734049" cy="3181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bject 6"/>
          <p:cNvSpPr txBox="1"/>
          <p:nvPr/>
        </p:nvSpPr>
        <p:spPr>
          <a:xfrm>
            <a:off x="4542625" y="2250363"/>
            <a:ext cx="1264920" cy="62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7350" y="33136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6775" y="38743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9876" y="43962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0748" y="43962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881" y="38743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9744" y="38743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60358" y="38743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5726" y="38743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7088" y="3874313"/>
            <a:ext cx="2101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12652" y="38743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53266" y="3874313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73900" y="4434938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34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04377" y="443493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68650" y="31976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7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634533" y="31976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63156" y="31976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49908" y="279171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Arbori</a:t>
            </a:r>
            <a:r>
              <a:rPr spc="180" dirty="0"/>
              <a:t> </a:t>
            </a:r>
            <a:r>
              <a:rPr spc="420" dirty="0"/>
              <a:t>de</a:t>
            </a:r>
            <a:r>
              <a:rPr spc="185" dirty="0"/>
              <a:t> </a:t>
            </a:r>
            <a:r>
              <a:rPr spc="285" dirty="0"/>
              <a:t>Intervale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1373" y="2266345"/>
            <a:ext cx="1835887" cy="725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400"/>
              </a:lnSpc>
              <a:spcBef>
                <a:spcPts val="100"/>
              </a:spcBef>
            </a:pPr>
            <a:r>
              <a:rPr sz="1700" b="1" spc="-75" dirty="0">
                <a:solidFill>
                  <a:srgbClr val="1C1C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/>
                <a:cs typeface="Palatino Linotype"/>
              </a:rPr>
              <a:t>Cum</a:t>
            </a:r>
            <a:r>
              <a:rPr sz="1700" b="1" spc="-15" dirty="0">
                <a:solidFill>
                  <a:srgbClr val="1C1C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/>
                <a:cs typeface="Palatino Linotype"/>
              </a:rPr>
              <a:t> </a:t>
            </a:r>
            <a:r>
              <a:rPr sz="1700" b="1" spc="-25" dirty="0">
                <a:solidFill>
                  <a:srgbClr val="1C1C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/>
                <a:cs typeface="Palatino Linotype"/>
              </a:rPr>
              <a:t>îl </a:t>
            </a:r>
            <a:r>
              <a:rPr sz="1700" b="1" spc="-10" dirty="0">
                <a:solidFill>
                  <a:srgbClr val="1C1C1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/>
                <a:cs typeface="Palatino Linotype"/>
              </a:rPr>
              <a:t>implementăm?</a:t>
            </a:r>
            <a:endParaRPr sz="17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/>
              <a:cs typeface="Palatino Linotyp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7725" y="889537"/>
          <a:ext cx="7239000" cy="783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3333" y="1767495"/>
            <a:ext cx="5734049" cy="3181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bject 6"/>
          <p:cNvSpPr txBox="1"/>
          <p:nvPr/>
        </p:nvSpPr>
        <p:spPr>
          <a:xfrm>
            <a:off x="5683074" y="22503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2625" y="26376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27350" y="33136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6775" y="38743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9876" y="43962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70748" y="43962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9881" y="38743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19744" y="38743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0358" y="38743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45726" y="38743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37088" y="3874313"/>
            <a:ext cx="2101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12652" y="38743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53266" y="3874313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73900" y="4434938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34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04377" y="443493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68650" y="31976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34533" y="31976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63156" y="31976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49908" y="279171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Arbori</a:t>
            </a:r>
            <a:r>
              <a:rPr spc="180" dirty="0"/>
              <a:t> </a:t>
            </a:r>
            <a:r>
              <a:rPr spc="420" dirty="0"/>
              <a:t>de</a:t>
            </a:r>
            <a:r>
              <a:rPr spc="185" dirty="0"/>
              <a:t> </a:t>
            </a:r>
            <a:r>
              <a:rPr spc="285" dirty="0"/>
              <a:t>Intervale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400" y="2302621"/>
            <a:ext cx="147383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400"/>
              </a:lnSpc>
              <a:spcBef>
                <a:spcPts val="100"/>
              </a:spcBef>
            </a:pP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Cum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îl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implementăm?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655" y="3121771"/>
            <a:ext cx="1443355" cy="61595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Arbore</a:t>
            </a:r>
            <a:r>
              <a:rPr sz="17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like</a:t>
            </a:r>
            <a:endParaRPr sz="170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b="1" spc="-10" dirty="0">
                <a:solidFill>
                  <a:srgbClr val="1C1C1B"/>
                </a:solidFill>
                <a:latin typeface="Palatino Linotype"/>
                <a:cs typeface="Palatino Linotype"/>
              </a:rPr>
              <a:t>Vector!</a:t>
            </a:r>
            <a:endParaRPr sz="1700">
              <a:latin typeface="Palatino Linotype"/>
              <a:cs typeface="Palatino Linotyp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47725" y="889537"/>
          <a:ext cx="7239000" cy="783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34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44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336" y="1780504"/>
            <a:ext cx="5734049" cy="3181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bject 7"/>
          <p:cNvSpPr txBox="1"/>
          <p:nvPr/>
        </p:nvSpPr>
        <p:spPr>
          <a:xfrm>
            <a:off x="5683074" y="22503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2625" y="26376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7350" y="33136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6775" y="38743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9876" y="43962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70748" y="439626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9881" y="38743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19744" y="38743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60358" y="38743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45726" y="38743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37088" y="3874313"/>
            <a:ext cx="2101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12652" y="387431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53266" y="3874313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44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73900" y="4434938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34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04377" y="443493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68650" y="31976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34533" y="31976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63156" y="3197688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49908" y="2791712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100487" y="4190262"/>
            <a:ext cx="1121410" cy="647700"/>
            <a:chOff x="4100487" y="4190262"/>
            <a:chExt cx="1121410" cy="647700"/>
          </a:xfrm>
        </p:grpSpPr>
        <p:sp>
          <p:nvSpPr>
            <p:cNvPr id="27" name="object 27"/>
            <p:cNvSpPr/>
            <p:nvPr/>
          </p:nvSpPr>
          <p:spPr>
            <a:xfrm>
              <a:off x="4105249" y="4195024"/>
              <a:ext cx="1111885" cy="638175"/>
            </a:xfrm>
            <a:custGeom>
              <a:avLst/>
              <a:gdLst/>
              <a:ahLst/>
              <a:cxnLst/>
              <a:rect l="l" t="t" r="r" b="b"/>
              <a:pathLst>
                <a:path w="1111885" h="638175">
                  <a:moveTo>
                    <a:pt x="555749" y="638099"/>
                  </a:moveTo>
                  <a:lnTo>
                    <a:pt x="495194" y="636227"/>
                  </a:lnTo>
                  <a:lnTo>
                    <a:pt x="436528" y="630741"/>
                  </a:lnTo>
                  <a:lnTo>
                    <a:pt x="380089" y="621834"/>
                  </a:lnTo>
                  <a:lnTo>
                    <a:pt x="326218" y="609702"/>
                  </a:lnTo>
                  <a:lnTo>
                    <a:pt x="275252" y="594540"/>
                  </a:lnTo>
                  <a:lnTo>
                    <a:pt x="227531" y="576541"/>
                  </a:lnTo>
                  <a:lnTo>
                    <a:pt x="183393" y="555902"/>
                  </a:lnTo>
                  <a:lnTo>
                    <a:pt x="143179" y="532815"/>
                  </a:lnTo>
                  <a:lnTo>
                    <a:pt x="107227" y="507476"/>
                  </a:lnTo>
                  <a:lnTo>
                    <a:pt x="75876" y="480080"/>
                  </a:lnTo>
                  <a:lnTo>
                    <a:pt x="49464" y="450821"/>
                  </a:lnTo>
                  <a:lnTo>
                    <a:pt x="12818" y="387493"/>
                  </a:lnTo>
                  <a:lnTo>
                    <a:pt x="0" y="319049"/>
                  </a:lnTo>
                  <a:lnTo>
                    <a:pt x="3261" y="284285"/>
                  </a:lnTo>
                  <a:lnTo>
                    <a:pt x="28332" y="218205"/>
                  </a:lnTo>
                  <a:lnTo>
                    <a:pt x="75876" y="158019"/>
                  </a:lnTo>
                  <a:lnTo>
                    <a:pt x="107227" y="130623"/>
                  </a:lnTo>
                  <a:lnTo>
                    <a:pt x="143179" y="105284"/>
                  </a:lnTo>
                  <a:lnTo>
                    <a:pt x="183393" y="82197"/>
                  </a:lnTo>
                  <a:lnTo>
                    <a:pt x="227531" y="61558"/>
                  </a:lnTo>
                  <a:lnTo>
                    <a:pt x="275252" y="43559"/>
                  </a:lnTo>
                  <a:lnTo>
                    <a:pt x="326218" y="28397"/>
                  </a:lnTo>
                  <a:lnTo>
                    <a:pt x="380089" y="16265"/>
                  </a:lnTo>
                  <a:lnTo>
                    <a:pt x="436528" y="7358"/>
                  </a:lnTo>
                  <a:lnTo>
                    <a:pt x="495194" y="1872"/>
                  </a:lnTo>
                  <a:lnTo>
                    <a:pt x="555749" y="0"/>
                  </a:lnTo>
                  <a:lnTo>
                    <a:pt x="616305" y="1872"/>
                  </a:lnTo>
                  <a:lnTo>
                    <a:pt x="674971" y="7358"/>
                  </a:lnTo>
                  <a:lnTo>
                    <a:pt x="731410" y="16265"/>
                  </a:lnTo>
                  <a:lnTo>
                    <a:pt x="785281" y="28397"/>
                  </a:lnTo>
                  <a:lnTo>
                    <a:pt x="836247" y="43559"/>
                  </a:lnTo>
                  <a:lnTo>
                    <a:pt x="883968" y="61558"/>
                  </a:lnTo>
                  <a:lnTo>
                    <a:pt x="928106" y="82197"/>
                  </a:lnTo>
                  <a:lnTo>
                    <a:pt x="968320" y="105284"/>
                  </a:lnTo>
                  <a:lnTo>
                    <a:pt x="1004272" y="130623"/>
                  </a:lnTo>
                  <a:lnTo>
                    <a:pt x="1035623" y="158019"/>
                  </a:lnTo>
                  <a:lnTo>
                    <a:pt x="1062035" y="187278"/>
                  </a:lnTo>
                  <a:lnTo>
                    <a:pt x="1098681" y="250606"/>
                  </a:lnTo>
                  <a:lnTo>
                    <a:pt x="1111499" y="319049"/>
                  </a:lnTo>
                  <a:lnTo>
                    <a:pt x="1108238" y="353814"/>
                  </a:lnTo>
                  <a:lnTo>
                    <a:pt x="1083167" y="419894"/>
                  </a:lnTo>
                  <a:lnTo>
                    <a:pt x="1035623" y="480080"/>
                  </a:lnTo>
                  <a:lnTo>
                    <a:pt x="1004272" y="507476"/>
                  </a:lnTo>
                  <a:lnTo>
                    <a:pt x="968320" y="532815"/>
                  </a:lnTo>
                  <a:lnTo>
                    <a:pt x="928106" y="555902"/>
                  </a:lnTo>
                  <a:lnTo>
                    <a:pt x="883968" y="576541"/>
                  </a:lnTo>
                  <a:lnTo>
                    <a:pt x="836247" y="594540"/>
                  </a:lnTo>
                  <a:lnTo>
                    <a:pt x="785281" y="609702"/>
                  </a:lnTo>
                  <a:lnTo>
                    <a:pt x="731410" y="621834"/>
                  </a:lnTo>
                  <a:lnTo>
                    <a:pt x="674971" y="630741"/>
                  </a:lnTo>
                  <a:lnTo>
                    <a:pt x="616305" y="636227"/>
                  </a:lnTo>
                  <a:lnTo>
                    <a:pt x="555749" y="63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05249" y="4195024"/>
              <a:ext cx="1111885" cy="638175"/>
            </a:xfrm>
            <a:custGeom>
              <a:avLst/>
              <a:gdLst/>
              <a:ahLst/>
              <a:cxnLst/>
              <a:rect l="l" t="t" r="r" b="b"/>
              <a:pathLst>
                <a:path w="1111885" h="638175">
                  <a:moveTo>
                    <a:pt x="0" y="319049"/>
                  </a:moveTo>
                  <a:lnTo>
                    <a:pt x="3261" y="284285"/>
                  </a:lnTo>
                  <a:lnTo>
                    <a:pt x="12818" y="250606"/>
                  </a:lnTo>
                  <a:lnTo>
                    <a:pt x="49464" y="187278"/>
                  </a:lnTo>
                  <a:lnTo>
                    <a:pt x="75876" y="158019"/>
                  </a:lnTo>
                  <a:lnTo>
                    <a:pt x="107227" y="130623"/>
                  </a:lnTo>
                  <a:lnTo>
                    <a:pt x="143179" y="105284"/>
                  </a:lnTo>
                  <a:lnTo>
                    <a:pt x="183393" y="82197"/>
                  </a:lnTo>
                  <a:lnTo>
                    <a:pt x="227531" y="61558"/>
                  </a:lnTo>
                  <a:lnTo>
                    <a:pt x="275252" y="43559"/>
                  </a:lnTo>
                  <a:lnTo>
                    <a:pt x="326218" y="28397"/>
                  </a:lnTo>
                  <a:lnTo>
                    <a:pt x="380089" y="16265"/>
                  </a:lnTo>
                  <a:lnTo>
                    <a:pt x="436528" y="7358"/>
                  </a:lnTo>
                  <a:lnTo>
                    <a:pt x="495194" y="1872"/>
                  </a:lnTo>
                  <a:lnTo>
                    <a:pt x="555749" y="0"/>
                  </a:lnTo>
                  <a:lnTo>
                    <a:pt x="616305" y="1872"/>
                  </a:lnTo>
                  <a:lnTo>
                    <a:pt x="674971" y="7358"/>
                  </a:lnTo>
                  <a:lnTo>
                    <a:pt x="731410" y="16265"/>
                  </a:lnTo>
                  <a:lnTo>
                    <a:pt x="785281" y="28397"/>
                  </a:lnTo>
                  <a:lnTo>
                    <a:pt x="836247" y="43559"/>
                  </a:lnTo>
                  <a:lnTo>
                    <a:pt x="883968" y="61558"/>
                  </a:lnTo>
                  <a:lnTo>
                    <a:pt x="928106" y="82197"/>
                  </a:lnTo>
                  <a:lnTo>
                    <a:pt x="968320" y="105284"/>
                  </a:lnTo>
                  <a:lnTo>
                    <a:pt x="1004272" y="130623"/>
                  </a:lnTo>
                  <a:lnTo>
                    <a:pt x="1035623" y="158019"/>
                  </a:lnTo>
                  <a:lnTo>
                    <a:pt x="1062035" y="187278"/>
                  </a:lnTo>
                  <a:lnTo>
                    <a:pt x="1098681" y="250606"/>
                  </a:lnTo>
                  <a:lnTo>
                    <a:pt x="1111499" y="319049"/>
                  </a:lnTo>
                  <a:lnTo>
                    <a:pt x="1098681" y="387493"/>
                  </a:lnTo>
                  <a:lnTo>
                    <a:pt x="1062035" y="450821"/>
                  </a:lnTo>
                  <a:lnTo>
                    <a:pt x="1035623" y="480080"/>
                  </a:lnTo>
                  <a:lnTo>
                    <a:pt x="1004272" y="507476"/>
                  </a:lnTo>
                  <a:lnTo>
                    <a:pt x="968320" y="532815"/>
                  </a:lnTo>
                  <a:lnTo>
                    <a:pt x="928106" y="555902"/>
                  </a:lnTo>
                  <a:lnTo>
                    <a:pt x="883968" y="576541"/>
                  </a:lnTo>
                  <a:lnTo>
                    <a:pt x="836247" y="594540"/>
                  </a:lnTo>
                  <a:lnTo>
                    <a:pt x="785281" y="609702"/>
                  </a:lnTo>
                  <a:lnTo>
                    <a:pt x="731410" y="621834"/>
                  </a:lnTo>
                  <a:lnTo>
                    <a:pt x="674971" y="630741"/>
                  </a:lnTo>
                  <a:lnTo>
                    <a:pt x="616305" y="636227"/>
                  </a:lnTo>
                  <a:lnTo>
                    <a:pt x="555749" y="638099"/>
                  </a:lnTo>
                  <a:lnTo>
                    <a:pt x="495194" y="636227"/>
                  </a:lnTo>
                  <a:lnTo>
                    <a:pt x="436528" y="630741"/>
                  </a:lnTo>
                  <a:lnTo>
                    <a:pt x="380089" y="621834"/>
                  </a:lnTo>
                  <a:lnTo>
                    <a:pt x="326218" y="609702"/>
                  </a:lnTo>
                  <a:lnTo>
                    <a:pt x="275252" y="594540"/>
                  </a:lnTo>
                  <a:lnTo>
                    <a:pt x="227531" y="576541"/>
                  </a:lnTo>
                  <a:lnTo>
                    <a:pt x="183393" y="555902"/>
                  </a:lnTo>
                  <a:lnTo>
                    <a:pt x="143179" y="532815"/>
                  </a:lnTo>
                  <a:lnTo>
                    <a:pt x="107227" y="507476"/>
                  </a:lnTo>
                  <a:lnTo>
                    <a:pt x="75876" y="480080"/>
                  </a:lnTo>
                  <a:lnTo>
                    <a:pt x="49464" y="450821"/>
                  </a:lnTo>
                  <a:lnTo>
                    <a:pt x="12818" y="387493"/>
                  </a:lnTo>
                  <a:lnTo>
                    <a:pt x="3261" y="353814"/>
                  </a:lnTo>
                  <a:lnTo>
                    <a:pt x="0" y="319049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7389" y="0"/>
              <a:ext cx="926610" cy="5909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916014"/>
              <a:ext cx="324521" cy="2274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206080"/>
              <a:ext cx="1103409" cy="9374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532679"/>
              <a:ext cx="1103023" cy="6108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2534" y="0"/>
            <a:ext cx="1151464" cy="10883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8374" y="1327313"/>
            <a:ext cx="73450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La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ștergere,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numărul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dintr-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un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nod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scade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cu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1,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deci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posibil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să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ajungem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să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avem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mai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puțin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1C1C1B"/>
                </a:solidFill>
                <a:latin typeface="Arial"/>
                <a:cs typeface="Arial"/>
              </a:rPr>
              <a:t>t</a:t>
            </a:r>
            <a:r>
              <a:rPr sz="1400" i="1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chei.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În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acest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caz,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este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nevoie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un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proces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fuziune</a:t>
            </a:r>
            <a:r>
              <a:rPr sz="1400" b="1" spc="-15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(invers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divizării).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Trebuie</a:t>
            </a:r>
            <a:r>
              <a:rPr sz="1400" spc="-3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să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ne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asigurăm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că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toate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nodurile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rămân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cu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cel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puțin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1C1C1B"/>
                </a:solidFill>
                <a:latin typeface="Arial"/>
                <a:cs typeface="Arial"/>
              </a:rPr>
              <a:t>t</a:t>
            </a:r>
            <a:r>
              <a:rPr sz="1400" i="1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chei.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8374" y="3034192"/>
            <a:ext cx="7244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În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procesul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fuziune,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coboară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într-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un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fiu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înainte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i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aplica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acestuia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(recursiv)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procesul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ștergere.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14640" y="514915"/>
            <a:ext cx="431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30" dirty="0"/>
              <a:t>Ștergerea</a:t>
            </a:r>
            <a:r>
              <a:rPr sz="2800" spc="160" dirty="0"/>
              <a:t> </a:t>
            </a:r>
            <a:r>
              <a:rPr sz="2800" spc="330" dirty="0"/>
              <a:t>din</a:t>
            </a:r>
            <a:r>
              <a:rPr sz="2800" spc="165" dirty="0"/>
              <a:t> </a:t>
            </a:r>
            <a:r>
              <a:rPr sz="2800" spc="355" dirty="0"/>
              <a:t>B-</a:t>
            </a:r>
            <a:r>
              <a:rPr sz="2800" spc="310" dirty="0"/>
              <a:t>Arbore</a:t>
            </a:r>
            <a:endParaRPr sz="2800"/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0"/>
            <a:ext cx="9153525" cy="5143500"/>
            <a:chOff x="-4762" y="0"/>
            <a:chExt cx="9153525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462600"/>
              <a:ext cx="631190" cy="5715"/>
            </a:xfrm>
            <a:custGeom>
              <a:avLst/>
              <a:gdLst/>
              <a:ahLst/>
              <a:cxnLst/>
              <a:rect l="l" t="t" r="r" b="b"/>
              <a:pathLst>
                <a:path w="631190" h="5715">
                  <a:moveTo>
                    <a:pt x="631101" y="567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1023" y="452670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413" y="15886"/>
                  </a:moveTo>
                  <a:lnTo>
                    <a:pt x="31335" y="24539"/>
                  </a:lnTo>
                  <a:lnTo>
                    <a:pt x="24258" y="31491"/>
                  </a:lnTo>
                  <a:lnTo>
                    <a:pt x="15604" y="31413"/>
                  </a:lnTo>
                  <a:lnTo>
                    <a:pt x="6951" y="31335"/>
                  </a:lnTo>
                  <a:lnTo>
                    <a:pt x="0" y="24258"/>
                  </a:lnTo>
                  <a:lnTo>
                    <a:pt x="77" y="15604"/>
                  </a:lnTo>
                  <a:lnTo>
                    <a:pt x="155" y="6951"/>
                  </a:lnTo>
                  <a:lnTo>
                    <a:pt x="7233" y="0"/>
                  </a:lnTo>
                  <a:lnTo>
                    <a:pt x="15886" y="77"/>
                  </a:lnTo>
                  <a:lnTo>
                    <a:pt x="24539" y="155"/>
                  </a:lnTo>
                  <a:lnTo>
                    <a:pt x="31491" y="7233"/>
                  </a:lnTo>
                  <a:lnTo>
                    <a:pt x="31413" y="15886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24224" y="465808"/>
              <a:ext cx="2720340" cy="1905"/>
            </a:xfrm>
            <a:custGeom>
              <a:avLst/>
              <a:gdLst/>
              <a:ahLst/>
              <a:cxnLst/>
              <a:rect l="l" t="t" r="r" b="b"/>
              <a:pathLst>
                <a:path w="2720340" h="1904">
                  <a:moveTo>
                    <a:pt x="0" y="1767"/>
                  </a:moveTo>
                  <a:lnTo>
                    <a:pt x="2719775" y="0"/>
                  </a:lnTo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92881" y="451912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5" y="15684"/>
                  </a:moveTo>
                  <a:lnTo>
                    <a:pt x="0" y="7030"/>
                  </a:lnTo>
                  <a:lnTo>
                    <a:pt x="7010" y="11"/>
                  </a:lnTo>
                  <a:lnTo>
                    <a:pt x="15663" y="5"/>
                  </a:lnTo>
                  <a:lnTo>
                    <a:pt x="24317" y="0"/>
                  </a:lnTo>
                  <a:lnTo>
                    <a:pt x="31337" y="7010"/>
                  </a:lnTo>
                  <a:lnTo>
                    <a:pt x="31342" y="15664"/>
                  </a:lnTo>
                  <a:lnTo>
                    <a:pt x="31348" y="24317"/>
                  </a:lnTo>
                  <a:lnTo>
                    <a:pt x="24337" y="31337"/>
                  </a:lnTo>
                  <a:lnTo>
                    <a:pt x="15684" y="31342"/>
                  </a:lnTo>
                  <a:lnTo>
                    <a:pt x="7030" y="31348"/>
                  </a:lnTo>
                  <a:lnTo>
                    <a:pt x="10" y="24337"/>
                  </a:lnTo>
                  <a:lnTo>
                    <a:pt x="5" y="15684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Arbori</a:t>
            </a:r>
            <a:r>
              <a:rPr spc="180" dirty="0"/>
              <a:t> </a:t>
            </a:r>
            <a:r>
              <a:rPr spc="420" dirty="0"/>
              <a:t>de</a:t>
            </a:r>
            <a:r>
              <a:rPr spc="185" dirty="0"/>
              <a:t> </a:t>
            </a:r>
            <a:r>
              <a:rPr spc="285" dirty="0"/>
              <a:t>Intervale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3300" y="979450"/>
            <a:ext cx="4571999" cy="3579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399" y="788525"/>
            <a:ext cx="3865324" cy="4202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5" dirty="0"/>
              <a:t>Arbori</a:t>
            </a:r>
            <a:r>
              <a:rPr spc="180" dirty="0"/>
              <a:t> </a:t>
            </a:r>
            <a:r>
              <a:rPr spc="420" dirty="0"/>
              <a:t>de</a:t>
            </a:r>
            <a:r>
              <a:rPr spc="185" dirty="0"/>
              <a:t> </a:t>
            </a:r>
            <a:r>
              <a:rPr spc="285" dirty="0"/>
              <a:t>Intervale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400" y="816721"/>
            <a:ext cx="8301355" cy="306387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Reprezentare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similară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heapul:</a:t>
            </a:r>
            <a:endParaRPr sz="1700">
              <a:latin typeface="Palatino Linotype"/>
              <a:cs typeface="Palatino Linotype"/>
            </a:endParaRPr>
          </a:p>
          <a:p>
            <a:pPr marL="469900" indent="-359410">
              <a:lnSpc>
                <a:spcPct val="100000"/>
              </a:lnSpc>
              <a:spcBef>
                <a:spcPts val="885"/>
              </a:spcBef>
              <a:buClr>
                <a:srgbClr val="C0B5BB"/>
              </a:buClr>
              <a:buFont typeface="Arial"/>
              <a:buChar char="○"/>
              <a:tabLst>
                <a:tab pos="469265" algn="l"/>
                <a:tab pos="46990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Rădăcina (1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multe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ori)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intervalul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[0,n)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[L,R)</a:t>
            </a:r>
            <a:endParaRPr sz="1700">
              <a:latin typeface="Palatino Linotype"/>
              <a:cs typeface="Palatino Linotype"/>
            </a:endParaRPr>
          </a:p>
          <a:p>
            <a:pPr marL="927100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Fiul stâng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[L,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(L+R)/2];</a:t>
            </a:r>
            <a:r>
              <a:rPr sz="1700" spc="434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el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poziția în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vector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i*2</a:t>
            </a:r>
            <a:endParaRPr sz="1700">
              <a:latin typeface="Palatino Linotype"/>
              <a:cs typeface="Palatino Linotype"/>
            </a:endParaRPr>
          </a:p>
          <a:p>
            <a:pPr marL="927100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Fiul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drept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[(L+R)/2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1,</a:t>
            </a:r>
            <a:r>
              <a:rPr sz="17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R];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el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poziția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vector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i*2+1</a:t>
            </a:r>
            <a:endParaRPr sz="1700">
              <a:latin typeface="Palatino Linotype"/>
              <a:cs typeface="Palatino Linotype"/>
            </a:endParaRPr>
          </a:p>
          <a:p>
            <a:pPr marL="927100" marR="5080" lvl="1" indent="-359410">
              <a:lnSpc>
                <a:spcPct val="113999"/>
              </a:lnSpc>
              <a:buClr>
                <a:srgbClr val="C0B5BB"/>
              </a:buClr>
              <a:buFont typeface="Arial"/>
              <a:buChar char="○"/>
              <a:tabLst>
                <a:tab pos="926465" algn="l"/>
                <a:tab pos="92710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Vectorul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poate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avea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niște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elemente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lipsă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ultimul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rând (vezi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slide-uri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mai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sus).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total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vectorul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65" dirty="0">
                <a:solidFill>
                  <a:srgbClr val="1C1C1B"/>
                </a:solidFill>
                <a:latin typeface="Palatino Linotype"/>
                <a:cs typeface="Palatino Linotype"/>
              </a:rPr>
              <a:t>2*n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noduri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“active”,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dar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poate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avea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pic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multe.</a:t>
            </a:r>
            <a:endParaRPr sz="1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O(n)</a:t>
            </a:r>
            <a:r>
              <a:rPr sz="1700" b="1" spc="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memorie.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Operații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655" y="892921"/>
            <a:ext cx="2244725" cy="179705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Query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index</a:t>
            </a:r>
            <a:endParaRPr sz="170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Query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interval</a:t>
            </a:r>
            <a:endParaRPr sz="170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Min</a:t>
            </a:r>
            <a:endParaRPr sz="170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Sum</a:t>
            </a:r>
            <a:endParaRPr sz="170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Modiﬁcare</a:t>
            </a:r>
            <a:r>
              <a:rPr sz="1700" spc="-9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element</a:t>
            </a:r>
            <a:endParaRPr sz="170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Modiﬁcare</a:t>
            </a:r>
            <a:r>
              <a:rPr sz="1700" spc="-9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interval</a:t>
            </a:r>
            <a:endParaRPr sz="17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9180" y="721516"/>
            <a:ext cx="5381300" cy="421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Operații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400" y="892918"/>
            <a:ext cx="5600065" cy="3986529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469900" indent="-3594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469265" algn="l"/>
                <a:tab pos="469900" algn="l"/>
              </a:tabLst>
            </a:pP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Query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index</a:t>
            </a:r>
            <a:endParaRPr sz="1700">
              <a:latin typeface="Palatino Linotype"/>
              <a:cs typeface="Palatino Linotype"/>
            </a:endParaRPr>
          </a:p>
          <a:p>
            <a:pPr marL="927100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926465" algn="l"/>
                <a:tab pos="92710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Ori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avem</a:t>
            </a:r>
            <a:r>
              <a:rPr sz="17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“pointeri”</a:t>
            </a:r>
            <a:r>
              <a:rPr sz="1700" spc="-9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spre</a:t>
            </a:r>
            <a:r>
              <a:rPr sz="17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frunze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7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răspund</a:t>
            </a:r>
            <a:r>
              <a:rPr sz="17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direct</a:t>
            </a:r>
            <a:endParaRPr sz="1700">
              <a:latin typeface="Palatino Linotype"/>
              <a:cs typeface="Palatino Linotype"/>
            </a:endParaRPr>
          </a:p>
          <a:p>
            <a:pPr marL="927100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926465" algn="l"/>
                <a:tab pos="92710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Ori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pornim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top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down</a:t>
            </a:r>
            <a:endParaRPr sz="1700">
              <a:latin typeface="Palatino Linotype"/>
              <a:cs typeface="Palatino Linotype"/>
            </a:endParaRPr>
          </a:p>
          <a:p>
            <a:pPr marL="469900" marR="725805" indent="-457200">
              <a:lnSpc>
                <a:spcPct val="139400"/>
              </a:lnSpc>
              <a:spcBef>
                <a:spcPts val="285"/>
              </a:spcBef>
            </a:pP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getValue(vector&lt;int&gt;</a:t>
            </a:r>
            <a:r>
              <a:rPr sz="1300" spc="-3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arb_int,</a:t>
            </a:r>
            <a:r>
              <a:rPr sz="1300" spc="-3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int</a:t>
            </a:r>
            <a:r>
              <a:rPr sz="1300" spc="-3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index,</a:t>
            </a:r>
            <a:r>
              <a:rPr sz="1300" spc="-3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int</a:t>
            </a:r>
            <a:r>
              <a:rPr sz="1300" spc="-3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n)</a:t>
            </a:r>
            <a:r>
              <a:rPr sz="1300" spc="-3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spc="-50" dirty="0">
                <a:solidFill>
                  <a:srgbClr val="1C1C1B"/>
                </a:solidFill>
                <a:latin typeface="Courier New"/>
                <a:cs typeface="Courier New"/>
              </a:rPr>
              <a:t>{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int</a:t>
            </a:r>
            <a:r>
              <a:rPr sz="1300" spc="-20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L</a:t>
            </a:r>
            <a:r>
              <a:rPr sz="1300" spc="-10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=</a:t>
            </a:r>
            <a:r>
              <a:rPr sz="1300" spc="-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0,</a:t>
            </a:r>
            <a:r>
              <a:rPr sz="1300" spc="-10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R</a:t>
            </a:r>
            <a:r>
              <a:rPr sz="1300" spc="-10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=</a:t>
            </a:r>
            <a:r>
              <a:rPr sz="1300" spc="-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n,</a:t>
            </a:r>
            <a:r>
              <a:rPr sz="1300" spc="-10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poz</a:t>
            </a:r>
            <a:r>
              <a:rPr sz="1300" spc="-10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=</a:t>
            </a:r>
            <a:r>
              <a:rPr sz="1300" spc="-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1C1C1B"/>
                </a:solidFill>
                <a:latin typeface="Courier New"/>
                <a:cs typeface="Courier New"/>
              </a:rPr>
              <a:t>1;</a:t>
            </a:r>
            <a:endParaRPr sz="13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while</a:t>
            </a:r>
            <a:r>
              <a:rPr sz="1300" spc="-1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(L</a:t>
            </a:r>
            <a:r>
              <a:rPr sz="1300" spc="-1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!=</a:t>
            </a:r>
            <a:r>
              <a:rPr sz="1300" spc="-1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R)</a:t>
            </a:r>
            <a:r>
              <a:rPr sz="1300" spc="-10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spc="-50" dirty="0">
                <a:solidFill>
                  <a:srgbClr val="1C1C1B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15"/>
              </a:spcBef>
            </a:pP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if</a:t>
            </a:r>
            <a:r>
              <a:rPr sz="1300" spc="-1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(index</a:t>
            </a:r>
            <a:r>
              <a:rPr sz="1300" spc="-1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&gt;</a:t>
            </a:r>
            <a:r>
              <a:rPr sz="1300" spc="-1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(L</a:t>
            </a:r>
            <a:r>
              <a:rPr sz="1300" spc="-1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+</a:t>
            </a:r>
            <a:r>
              <a:rPr sz="1300" spc="-1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R)/2)</a:t>
            </a:r>
            <a:r>
              <a:rPr sz="1300" spc="-10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spc="-50" dirty="0">
                <a:solidFill>
                  <a:srgbClr val="1C1C1B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615"/>
              </a:spcBef>
            </a:pP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L</a:t>
            </a:r>
            <a:r>
              <a:rPr sz="1300" spc="-1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=</a:t>
            </a:r>
            <a:r>
              <a:rPr sz="1300" spc="-10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(L</a:t>
            </a:r>
            <a:r>
              <a:rPr sz="1300" spc="-1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+R)/2,</a:t>
            </a:r>
            <a:r>
              <a:rPr sz="1300" spc="-10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poz</a:t>
            </a:r>
            <a:r>
              <a:rPr sz="1300" spc="-1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=</a:t>
            </a:r>
            <a:r>
              <a:rPr sz="1300" spc="-10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poz*2</a:t>
            </a:r>
            <a:r>
              <a:rPr sz="1300" spc="-1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+</a:t>
            </a:r>
            <a:r>
              <a:rPr sz="1300" spc="-10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1C1C1B"/>
                </a:solidFill>
                <a:latin typeface="Courier New"/>
                <a:cs typeface="Courier New"/>
              </a:rPr>
              <a:t>1;</a:t>
            </a:r>
            <a:endParaRPr sz="13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15"/>
              </a:spcBef>
            </a:pP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15"/>
              </a:spcBef>
            </a:pP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else</a:t>
            </a:r>
            <a:r>
              <a:rPr sz="1300" spc="-20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spc="-50" dirty="0">
                <a:solidFill>
                  <a:srgbClr val="1C1C1B"/>
                </a:solidFill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615"/>
              </a:spcBef>
            </a:pP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R</a:t>
            </a:r>
            <a:r>
              <a:rPr sz="1300" spc="-20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=</a:t>
            </a:r>
            <a:r>
              <a:rPr sz="1300" spc="-1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(L+R)/2,</a:t>
            </a:r>
            <a:r>
              <a:rPr sz="1300" spc="-1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poz</a:t>
            </a:r>
            <a:r>
              <a:rPr sz="1300" spc="-1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spc="-20" dirty="0">
                <a:solidFill>
                  <a:srgbClr val="1C1C1B"/>
                </a:solidFill>
                <a:latin typeface="Courier New"/>
                <a:cs typeface="Courier New"/>
              </a:rPr>
              <a:t>*=2;</a:t>
            </a:r>
            <a:endParaRPr sz="13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15"/>
              </a:spcBef>
            </a:pP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</a:pP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return</a:t>
            </a:r>
            <a:r>
              <a:rPr sz="1300" spc="-3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arb_int[poz];</a:t>
            </a:r>
            <a:r>
              <a:rPr sz="1300" spc="-2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//</a:t>
            </a:r>
            <a:r>
              <a:rPr sz="1300" spc="-20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L</a:t>
            </a:r>
            <a:r>
              <a:rPr sz="1300" spc="-25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=</a:t>
            </a:r>
            <a:r>
              <a:rPr sz="1300" spc="-20" dirty="0">
                <a:solidFill>
                  <a:srgbClr val="1C1C1B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1C1C1B"/>
                </a:solidFill>
                <a:latin typeface="Courier New"/>
                <a:cs typeface="Courier New"/>
              </a:rPr>
              <a:t>R;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300" dirty="0">
                <a:solidFill>
                  <a:srgbClr val="1C1C1B"/>
                </a:solidFill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114550"/>
            <a:ext cx="3728700" cy="2919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Operații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655" y="892921"/>
            <a:ext cx="5461000" cy="91122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Query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interval</a:t>
            </a:r>
            <a:endParaRPr sz="170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Evident,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nu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luăm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toate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valorile;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putea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ﬁ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liniar</a:t>
            </a:r>
            <a:endParaRPr sz="170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Q(1,5)</a:t>
            </a:r>
            <a:r>
              <a:rPr sz="17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min</a:t>
            </a:r>
            <a:endParaRPr sz="17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1657350"/>
            <a:ext cx="3728700" cy="2919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Operații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686" y="997792"/>
            <a:ext cx="4946650" cy="2159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07340" indent="-295275">
              <a:lnSpc>
                <a:spcPct val="100000"/>
              </a:lnSpc>
              <a:spcBef>
                <a:spcPts val="400"/>
              </a:spcBef>
              <a:buClr>
                <a:srgbClr val="C0B5BB"/>
              </a:buClr>
              <a:buFont typeface="Arial"/>
              <a:buChar char="○"/>
              <a:tabLst>
                <a:tab pos="307340" algn="l"/>
                <a:tab pos="307975" algn="l"/>
              </a:tabLst>
            </a:pPr>
            <a:r>
              <a:rPr sz="15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Query</a:t>
            </a:r>
            <a:r>
              <a:rPr sz="15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5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interval</a:t>
            </a:r>
            <a:endParaRPr sz="1500">
              <a:latin typeface="Palatino Linotype"/>
              <a:cs typeface="Palatino Linotype"/>
            </a:endParaRPr>
          </a:p>
          <a:p>
            <a:pPr marL="667385" lvl="1" indent="-29591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Times New Roman"/>
              <a:buChar char="□"/>
              <a:tabLst>
                <a:tab pos="667385" algn="l"/>
                <a:tab pos="668020" algn="l"/>
              </a:tabLst>
            </a:pP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Evident,</a:t>
            </a:r>
            <a:r>
              <a:rPr sz="15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nu</a:t>
            </a:r>
            <a:r>
              <a:rPr sz="15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luăm</a:t>
            </a:r>
            <a:r>
              <a:rPr sz="15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toate</a:t>
            </a:r>
            <a:r>
              <a:rPr sz="15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valorile;</a:t>
            </a:r>
            <a:r>
              <a:rPr sz="15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ar</a:t>
            </a:r>
            <a:r>
              <a:rPr sz="15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putea</a:t>
            </a:r>
            <a:r>
              <a:rPr sz="15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ﬁ</a:t>
            </a:r>
            <a:r>
              <a:rPr sz="15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liniar</a:t>
            </a:r>
            <a:endParaRPr sz="1500">
              <a:latin typeface="Palatino Linotype"/>
              <a:cs typeface="Palatino Linotype"/>
            </a:endParaRPr>
          </a:p>
          <a:p>
            <a:pPr marL="667385" lvl="1" indent="-29591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Times New Roman"/>
              <a:buChar char="□"/>
              <a:tabLst>
                <a:tab pos="667385" algn="l"/>
                <a:tab pos="668020" algn="l"/>
              </a:tabLst>
            </a:pP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Q(1,5)</a:t>
            </a:r>
            <a:r>
              <a:rPr sz="1500" spc="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min</a:t>
            </a:r>
            <a:endParaRPr sz="1500">
              <a:latin typeface="Palatino Linotype"/>
              <a:cs typeface="Palatino Linotype"/>
            </a:endParaRPr>
          </a:p>
          <a:p>
            <a:pPr marL="667385" lvl="1" indent="-29591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Times New Roman"/>
              <a:buChar char="□"/>
              <a:tabLst>
                <a:tab pos="667385" algn="l"/>
                <a:tab pos="668020" algn="l"/>
              </a:tabLst>
            </a:pP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Pornim</a:t>
            </a:r>
            <a:r>
              <a:rPr sz="15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din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rădăcina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mergem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recursiv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10" dirty="0">
                <a:solidFill>
                  <a:srgbClr val="1C1C1B"/>
                </a:solidFill>
                <a:latin typeface="Palatino Linotype"/>
                <a:cs typeface="Palatino Linotype"/>
              </a:rPr>
              <a:t>L</a:t>
            </a:r>
            <a:r>
              <a:rPr sz="15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R</a:t>
            </a:r>
            <a:endParaRPr sz="1500">
              <a:latin typeface="Palatino Linotype"/>
              <a:cs typeface="Palatino Linotype"/>
            </a:endParaRPr>
          </a:p>
          <a:p>
            <a:pPr marL="667385" lvl="1" indent="-29591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Times New Roman"/>
              <a:buChar char="□"/>
              <a:tabLst>
                <a:tab pos="667385" algn="l"/>
                <a:tab pos="668020" algn="l"/>
              </a:tabLst>
            </a:pP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Dacă</a:t>
            </a:r>
            <a:r>
              <a:rPr sz="15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intervalul</a:t>
            </a:r>
            <a:r>
              <a:rPr sz="15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nodului</a:t>
            </a:r>
            <a:r>
              <a:rPr sz="15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nu</a:t>
            </a:r>
            <a:r>
              <a:rPr sz="15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5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intersectează,</a:t>
            </a:r>
            <a:r>
              <a:rPr sz="15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oprim</a:t>
            </a:r>
            <a:endParaRPr sz="1500">
              <a:latin typeface="Palatino Linotype"/>
              <a:cs typeface="Palatino Linotype"/>
            </a:endParaRPr>
          </a:p>
          <a:p>
            <a:pPr marL="667385" marR="126364" lvl="1" indent="-295275">
              <a:lnSpc>
                <a:spcPct val="116700"/>
              </a:lnSpc>
              <a:buClr>
                <a:srgbClr val="C0B5BB"/>
              </a:buClr>
              <a:buFont typeface="Times New Roman"/>
              <a:buChar char="□"/>
              <a:tabLst>
                <a:tab pos="667385" algn="l"/>
                <a:tab pos="668020" algn="l"/>
              </a:tabLst>
            </a:pPr>
            <a:r>
              <a:rPr sz="1500" b="1" dirty="0">
                <a:solidFill>
                  <a:srgbClr val="1C1C1B"/>
                </a:solidFill>
                <a:latin typeface="Palatino Linotype"/>
                <a:cs typeface="Palatino Linotype"/>
              </a:rPr>
              <a:t>Dacă</a:t>
            </a:r>
            <a:r>
              <a:rPr sz="1500" b="1" spc="1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b="1" dirty="0">
                <a:solidFill>
                  <a:srgbClr val="1C1C1B"/>
                </a:solidFill>
                <a:latin typeface="Palatino Linotype"/>
                <a:cs typeface="Palatino Linotype"/>
              </a:rPr>
              <a:t>intervalul</a:t>
            </a:r>
            <a:r>
              <a:rPr sz="1500" b="1" spc="1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b="1" spc="50" dirty="0">
                <a:solidFill>
                  <a:srgbClr val="1C1C1B"/>
                </a:solidFill>
                <a:latin typeface="Palatino Linotype"/>
                <a:cs typeface="Palatino Linotype"/>
              </a:rPr>
              <a:t>e</a:t>
            </a:r>
            <a:r>
              <a:rPr sz="1500" b="1" spc="1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b="1" dirty="0">
                <a:solidFill>
                  <a:srgbClr val="1C1C1B"/>
                </a:solidFill>
                <a:latin typeface="Palatino Linotype"/>
                <a:cs typeface="Palatino Linotype"/>
              </a:rPr>
              <a:t>inclus</a:t>
            </a:r>
            <a:r>
              <a:rPr sz="1500" b="1" spc="1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b="1" dirty="0">
                <a:solidFill>
                  <a:srgbClr val="1C1C1B"/>
                </a:solidFill>
                <a:latin typeface="Palatino Linotype"/>
                <a:cs typeface="Palatino Linotype"/>
              </a:rPr>
              <a:t>complet,</a:t>
            </a:r>
            <a:r>
              <a:rPr sz="1500" b="1" spc="1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b="1" dirty="0">
                <a:solidFill>
                  <a:srgbClr val="1C1C1B"/>
                </a:solidFill>
                <a:latin typeface="Palatino Linotype"/>
                <a:cs typeface="Palatino Linotype"/>
              </a:rPr>
              <a:t>luăm</a:t>
            </a:r>
            <a:r>
              <a:rPr sz="1500" b="1" spc="1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b="1" dirty="0">
                <a:solidFill>
                  <a:srgbClr val="1C1C1B"/>
                </a:solidFill>
                <a:latin typeface="Palatino Linotype"/>
                <a:cs typeface="Palatino Linotype"/>
              </a:rPr>
              <a:t>info</a:t>
            </a:r>
            <a:r>
              <a:rPr sz="1500" b="1" spc="1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b="1" spc="35" dirty="0">
                <a:solidFill>
                  <a:srgbClr val="1C1C1B"/>
                </a:solidFill>
                <a:latin typeface="Palatino Linotype"/>
                <a:cs typeface="Palatino Linotype"/>
              </a:rPr>
              <a:t>&amp; </a:t>
            </a:r>
            <a:r>
              <a:rPr sz="1500" b="1" spc="50" dirty="0">
                <a:solidFill>
                  <a:srgbClr val="1C1C1B"/>
                </a:solidFill>
                <a:latin typeface="Palatino Linotype"/>
                <a:cs typeface="Palatino Linotype"/>
              </a:rPr>
              <a:t>ne</a:t>
            </a:r>
            <a:r>
              <a:rPr sz="1500" b="1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b="1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oprim</a:t>
            </a:r>
            <a:endParaRPr sz="1500">
              <a:latin typeface="Palatino Linotype"/>
              <a:cs typeface="Palatino Linotype"/>
            </a:endParaRPr>
          </a:p>
          <a:p>
            <a:pPr marL="667385" lvl="1" indent="-29591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Times New Roman"/>
              <a:buChar char="□"/>
              <a:tabLst>
                <a:tab pos="667385" algn="l"/>
                <a:tab pos="668020" algn="l"/>
              </a:tabLst>
            </a:pP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Câte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noduri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putem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parcurge?</a:t>
            </a:r>
            <a:endParaRPr sz="15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40336" y="1154223"/>
            <a:ext cx="3813175" cy="2991485"/>
            <a:chOff x="5334567" y="1170287"/>
            <a:chExt cx="3813175" cy="29914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0149" y="1242250"/>
              <a:ext cx="3728700" cy="29191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object 6"/>
            <p:cNvSpPr/>
            <p:nvPr/>
          </p:nvSpPr>
          <p:spPr>
            <a:xfrm>
              <a:off x="5560394" y="1175049"/>
              <a:ext cx="2813685" cy="2444750"/>
            </a:xfrm>
            <a:custGeom>
              <a:avLst/>
              <a:gdLst/>
              <a:ahLst/>
              <a:cxnLst/>
              <a:rect l="l" t="t" r="r" b="b"/>
              <a:pathLst>
                <a:path w="2813684" h="2444750">
                  <a:moveTo>
                    <a:pt x="476405" y="2010533"/>
                  </a:moveTo>
                  <a:lnTo>
                    <a:pt x="494941" y="2055656"/>
                  </a:lnTo>
                  <a:lnTo>
                    <a:pt x="508868" y="2102688"/>
                  </a:lnTo>
                  <a:lnTo>
                    <a:pt x="521260" y="2150356"/>
                  </a:lnTo>
                  <a:lnTo>
                    <a:pt x="535189" y="2197387"/>
                  </a:lnTo>
                  <a:lnTo>
                    <a:pt x="553730" y="2242508"/>
                  </a:lnTo>
                  <a:lnTo>
                    <a:pt x="581043" y="2269676"/>
                  </a:lnTo>
                  <a:lnTo>
                    <a:pt x="621055" y="2282410"/>
                  </a:lnTo>
                  <a:lnTo>
                    <a:pt x="666743" y="2289292"/>
                  </a:lnTo>
                  <a:lnTo>
                    <a:pt x="711083" y="2298905"/>
                  </a:lnTo>
                  <a:lnTo>
                    <a:pt x="747055" y="2319833"/>
                  </a:lnTo>
                  <a:lnTo>
                    <a:pt x="780971" y="2349508"/>
                  </a:lnTo>
                  <a:lnTo>
                    <a:pt x="820630" y="2376781"/>
                  </a:lnTo>
                  <a:lnTo>
                    <a:pt x="864596" y="2400724"/>
                  </a:lnTo>
                  <a:lnTo>
                    <a:pt x="911432" y="2420410"/>
                  </a:lnTo>
                  <a:lnTo>
                    <a:pt x="959705" y="2434911"/>
                  </a:lnTo>
                  <a:lnTo>
                    <a:pt x="1007978" y="2443299"/>
                  </a:lnTo>
                  <a:lnTo>
                    <a:pt x="1054815" y="2444645"/>
                  </a:lnTo>
                  <a:lnTo>
                    <a:pt x="1098780" y="2438022"/>
                  </a:lnTo>
                  <a:lnTo>
                    <a:pt x="1138439" y="2422502"/>
                  </a:lnTo>
                  <a:lnTo>
                    <a:pt x="1172355" y="2397158"/>
                  </a:lnTo>
                  <a:lnTo>
                    <a:pt x="1191289" y="2366137"/>
                  </a:lnTo>
                  <a:lnTo>
                    <a:pt x="1193637" y="2330636"/>
                  </a:lnTo>
                  <a:lnTo>
                    <a:pt x="1182570" y="2292150"/>
                  </a:lnTo>
                  <a:lnTo>
                    <a:pt x="1161261" y="2252170"/>
                  </a:lnTo>
                  <a:lnTo>
                    <a:pt x="1132880" y="2212191"/>
                  </a:lnTo>
                  <a:lnTo>
                    <a:pt x="1100601" y="2173704"/>
                  </a:lnTo>
                  <a:lnTo>
                    <a:pt x="1067593" y="2138204"/>
                  </a:lnTo>
                  <a:lnTo>
                    <a:pt x="1037030" y="2107183"/>
                  </a:lnTo>
                  <a:lnTo>
                    <a:pt x="1035251" y="2094605"/>
                  </a:lnTo>
                  <a:lnTo>
                    <a:pt x="1044705" y="2079615"/>
                  </a:lnTo>
                  <a:lnTo>
                    <a:pt x="1055152" y="2063909"/>
                  </a:lnTo>
                  <a:lnTo>
                    <a:pt x="1056355" y="2049183"/>
                  </a:lnTo>
                  <a:lnTo>
                    <a:pt x="1007471" y="1999162"/>
                  </a:lnTo>
                  <a:lnTo>
                    <a:pt x="940355" y="1971858"/>
                  </a:lnTo>
                  <a:lnTo>
                    <a:pt x="894086" y="1964083"/>
                  </a:lnTo>
                  <a:lnTo>
                    <a:pt x="847393" y="1962802"/>
                  </a:lnTo>
                  <a:lnTo>
                    <a:pt x="800351" y="1966526"/>
                  </a:lnTo>
                  <a:lnTo>
                    <a:pt x="753037" y="1973765"/>
                  </a:lnTo>
                  <a:lnTo>
                    <a:pt x="705527" y="1983028"/>
                  </a:lnTo>
                  <a:lnTo>
                    <a:pt x="657898" y="1992827"/>
                  </a:lnTo>
                  <a:lnTo>
                    <a:pt x="610225" y="2001670"/>
                  </a:lnTo>
                  <a:lnTo>
                    <a:pt x="562586" y="2008069"/>
                  </a:lnTo>
                  <a:lnTo>
                    <a:pt x="515055" y="2010533"/>
                  </a:lnTo>
                </a:path>
                <a:path w="2813684" h="2444750">
                  <a:moveTo>
                    <a:pt x="1211003" y="1391891"/>
                  </a:moveTo>
                  <a:lnTo>
                    <a:pt x="1184151" y="1429973"/>
                  </a:lnTo>
                  <a:lnTo>
                    <a:pt x="1154687" y="1469936"/>
                  </a:lnTo>
                  <a:lnTo>
                    <a:pt x="1125337" y="1511267"/>
                  </a:lnTo>
                  <a:lnTo>
                    <a:pt x="1098825" y="1553455"/>
                  </a:lnTo>
                  <a:lnTo>
                    <a:pt x="1077877" y="1595989"/>
                  </a:lnTo>
                  <a:lnTo>
                    <a:pt x="1065220" y="1638355"/>
                  </a:lnTo>
                  <a:lnTo>
                    <a:pt x="1063578" y="1680044"/>
                  </a:lnTo>
                  <a:lnTo>
                    <a:pt x="1075678" y="1720541"/>
                  </a:lnTo>
                  <a:lnTo>
                    <a:pt x="1098826" y="1751275"/>
                  </a:lnTo>
                  <a:lnTo>
                    <a:pt x="1130207" y="1770987"/>
                  </a:lnTo>
                  <a:lnTo>
                    <a:pt x="1168184" y="1781797"/>
                  </a:lnTo>
                  <a:lnTo>
                    <a:pt x="1211122" y="1785827"/>
                  </a:lnTo>
                  <a:lnTo>
                    <a:pt x="1257386" y="1785198"/>
                  </a:lnTo>
                  <a:lnTo>
                    <a:pt x="1305341" y="1782031"/>
                  </a:lnTo>
                  <a:lnTo>
                    <a:pt x="1353352" y="1778448"/>
                  </a:lnTo>
                  <a:lnTo>
                    <a:pt x="1399785" y="1776569"/>
                  </a:lnTo>
                  <a:lnTo>
                    <a:pt x="1443003" y="1778516"/>
                  </a:lnTo>
                  <a:lnTo>
                    <a:pt x="1486997" y="1785270"/>
                  </a:lnTo>
                  <a:lnTo>
                    <a:pt x="1532954" y="1794766"/>
                  </a:lnTo>
                  <a:lnTo>
                    <a:pt x="1579921" y="1805105"/>
                  </a:lnTo>
                  <a:lnTo>
                    <a:pt x="1626948" y="1814390"/>
                  </a:lnTo>
                  <a:lnTo>
                    <a:pt x="1673080" y="1820720"/>
                  </a:lnTo>
                  <a:lnTo>
                    <a:pt x="1717367" y="1822197"/>
                  </a:lnTo>
                  <a:lnTo>
                    <a:pt x="1758855" y="1816921"/>
                  </a:lnTo>
                  <a:lnTo>
                    <a:pt x="1796593" y="1802994"/>
                  </a:lnTo>
                  <a:lnTo>
                    <a:pt x="1829628" y="1778516"/>
                  </a:lnTo>
                  <a:lnTo>
                    <a:pt x="1838921" y="1753003"/>
                  </a:lnTo>
                  <a:lnTo>
                    <a:pt x="1829585" y="1722432"/>
                  </a:lnTo>
                  <a:lnTo>
                    <a:pt x="1810607" y="1690910"/>
                  </a:lnTo>
                  <a:lnTo>
                    <a:pt x="1790978" y="1662541"/>
                  </a:lnTo>
                  <a:lnTo>
                    <a:pt x="1770633" y="1622295"/>
                  </a:lnTo>
                  <a:lnTo>
                    <a:pt x="1757000" y="1577058"/>
                  </a:lnTo>
                  <a:lnTo>
                    <a:pt x="1747211" y="1529207"/>
                  </a:lnTo>
                  <a:lnTo>
                    <a:pt x="1738403" y="1481116"/>
                  </a:lnTo>
                  <a:lnTo>
                    <a:pt x="1727708" y="1435163"/>
                  </a:lnTo>
                  <a:lnTo>
                    <a:pt x="1712262" y="1393724"/>
                  </a:lnTo>
                  <a:lnTo>
                    <a:pt x="1689199" y="1359175"/>
                  </a:lnTo>
                  <a:lnTo>
                    <a:pt x="1655653" y="1333891"/>
                  </a:lnTo>
                  <a:lnTo>
                    <a:pt x="1613810" y="1320326"/>
                  </a:lnTo>
                  <a:lnTo>
                    <a:pt x="1570594" y="1318817"/>
                  </a:lnTo>
                  <a:lnTo>
                    <a:pt x="1526244" y="1326572"/>
                  </a:lnTo>
                  <a:lnTo>
                    <a:pt x="1480998" y="1340797"/>
                  </a:lnTo>
                  <a:lnTo>
                    <a:pt x="1435094" y="1358700"/>
                  </a:lnTo>
                  <a:lnTo>
                    <a:pt x="1388772" y="1377486"/>
                  </a:lnTo>
                  <a:lnTo>
                    <a:pt x="1342269" y="1394363"/>
                  </a:lnTo>
                  <a:lnTo>
                    <a:pt x="1295825" y="1406538"/>
                  </a:lnTo>
                  <a:lnTo>
                    <a:pt x="1249678" y="1411216"/>
                  </a:lnTo>
                </a:path>
                <a:path w="2813684" h="2444750">
                  <a:moveTo>
                    <a:pt x="1945630" y="1391895"/>
                  </a:moveTo>
                  <a:lnTo>
                    <a:pt x="1950760" y="1441552"/>
                  </a:lnTo>
                  <a:lnTo>
                    <a:pt x="1965660" y="1491235"/>
                  </a:lnTo>
                  <a:lnTo>
                    <a:pt x="1989595" y="1537355"/>
                  </a:lnTo>
                  <a:lnTo>
                    <a:pt x="2021830" y="1576322"/>
                  </a:lnTo>
                  <a:lnTo>
                    <a:pt x="2061630" y="1604545"/>
                  </a:lnTo>
                  <a:lnTo>
                    <a:pt x="2079942" y="1623690"/>
                  </a:lnTo>
                  <a:lnTo>
                    <a:pt x="2081961" y="1651304"/>
                  </a:lnTo>
                  <a:lnTo>
                    <a:pt x="2072872" y="1684905"/>
                  </a:lnTo>
                  <a:lnTo>
                    <a:pt x="2057861" y="1722012"/>
                  </a:lnTo>
                  <a:lnTo>
                    <a:pt x="2042111" y="1760143"/>
                  </a:lnTo>
                  <a:lnTo>
                    <a:pt x="2030808" y="1796817"/>
                  </a:lnTo>
                  <a:lnTo>
                    <a:pt x="2042280" y="1855870"/>
                  </a:lnTo>
                  <a:lnTo>
                    <a:pt x="2077328" y="1884732"/>
                  </a:lnTo>
                  <a:lnTo>
                    <a:pt x="2117205" y="1906926"/>
                  </a:lnTo>
                  <a:lnTo>
                    <a:pt x="2161011" y="1922867"/>
                  </a:lnTo>
                  <a:lnTo>
                    <a:pt x="2207845" y="1932972"/>
                  </a:lnTo>
                  <a:lnTo>
                    <a:pt x="2256809" y="1937656"/>
                  </a:lnTo>
                  <a:lnTo>
                    <a:pt x="2307001" y="1937335"/>
                  </a:lnTo>
                  <a:lnTo>
                    <a:pt x="2357523" y="1932424"/>
                  </a:lnTo>
                  <a:lnTo>
                    <a:pt x="2407475" y="1923339"/>
                  </a:lnTo>
                  <a:lnTo>
                    <a:pt x="2455955" y="1910496"/>
                  </a:lnTo>
                  <a:lnTo>
                    <a:pt x="2502065" y="1894309"/>
                  </a:lnTo>
                  <a:lnTo>
                    <a:pt x="2544905" y="1875195"/>
                  </a:lnTo>
                  <a:lnTo>
                    <a:pt x="2591501" y="1858696"/>
                  </a:lnTo>
                  <a:lnTo>
                    <a:pt x="2641470" y="1848837"/>
                  </a:lnTo>
                  <a:lnTo>
                    <a:pt x="2691341" y="1839496"/>
                  </a:lnTo>
                  <a:lnTo>
                    <a:pt x="2737643" y="1824548"/>
                  </a:lnTo>
                  <a:lnTo>
                    <a:pt x="2776905" y="1797870"/>
                  </a:lnTo>
                  <a:lnTo>
                    <a:pt x="2797947" y="1770417"/>
                  </a:lnTo>
                  <a:lnTo>
                    <a:pt x="2809916" y="1740078"/>
                  </a:lnTo>
                  <a:lnTo>
                    <a:pt x="2813569" y="1707392"/>
                  </a:lnTo>
                  <a:lnTo>
                    <a:pt x="2809662" y="1672898"/>
                  </a:lnTo>
                  <a:lnTo>
                    <a:pt x="2782191" y="1600651"/>
                  </a:lnTo>
                  <a:lnTo>
                    <a:pt x="2760139" y="1563976"/>
                  </a:lnTo>
                  <a:lnTo>
                    <a:pt x="2733550" y="1527655"/>
                  </a:lnTo>
                  <a:lnTo>
                    <a:pt x="2703182" y="1492226"/>
                  </a:lnTo>
                  <a:lnTo>
                    <a:pt x="2669789" y="1458230"/>
                  </a:lnTo>
                  <a:lnTo>
                    <a:pt x="2634128" y="1426206"/>
                  </a:lnTo>
                  <a:lnTo>
                    <a:pt x="2596954" y="1396694"/>
                  </a:lnTo>
                  <a:lnTo>
                    <a:pt x="2559024" y="1370235"/>
                  </a:lnTo>
                  <a:lnTo>
                    <a:pt x="2521093" y="1347368"/>
                  </a:lnTo>
                  <a:lnTo>
                    <a:pt x="2483918" y="1328633"/>
                  </a:lnTo>
                  <a:lnTo>
                    <a:pt x="2448255" y="1314570"/>
                  </a:lnTo>
                  <a:lnTo>
                    <a:pt x="2403714" y="1303450"/>
                  </a:lnTo>
                  <a:lnTo>
                    <a:pt x="2358482" y="1298925"/>
                  </a:lnTo>
                  <a:lnTo>
                    <a:pt x="2312712" y="1300124"/>
                  </a:lnTo>
                  <a:lnTo>
                    <a:pt x="2266558" y="1306176"/>
                  </a:lnTo>
                  <a:lnTo>
                    <a:pt x="2220173" y="1316210"/>
                  </a:lnTo>
                  <a:lnTo>
                    <a:pt x="2173712" y="1329353"/>
                  </a:lnTo>
                  <a:lnTo>
                    <a:pt x="2127328" y="1344735"/>
                  </a:lnTo>
                  <a:lnTo>
                    <a:pt x="2081174" y="1361484"/>
                  </a:lnTo>
                  <a:lnTo>
                    <a:pt x="2035404" y="1378729"/>
                  </a:lnTo>
                  <a:lnTo>
                    <a:pt x="1990171" y="1395598"/>
                  </a:lnTo>
                  <a:lnTo>
                    <a:pt x="1945630" y="1411220"/>
                  </a:lnTo>
                </a:path>
                <a:path w="2813684" h="2444750">
                  <a:moveTo>
                    <a:pt x="816076" y="1333897"/>
                  </a:moveTo>
                  <a:lnTo>
                    <a:pt x="769520" y="1324220"/>
                  </a:lnTo>
                  <a:lnTo>
                    <a:pt x="721718" y="1313975"/>
                  </a:lnTo>
                  <a:lnTo>
                    <a:pt x="673035" y="1303860"/>
                  </a:lnTo>
                  <a:lnTo>
                    <a:pt x="623836" y="1294574"/>
                  </a:lnTo>
                  <a:lnTo>
                    <a:pt x="574486" y="1286814"/>
                  </a:lnTo>
                  <a:lnTo>
                    <a:pt x="525350" y="1281279"/>
                  </a:lnTo>
                  <a:lnTo>
                    <a:pt x="476793" y="1278667"/>
                  </a:lnTo>
                  <a:lnTo>
                    <a:pt x="429178" y="1279677"/>
                  </a:lnTo>
                  <a:lnTo>
                    <a:pt x="382872" y="1285007"/>
                  </a:lnTo>
                  <a:lnTo>
                    <a:pt x="338239" y="1295355"/>
                  </a:lnTo>
                  <a:lnTo>
                    <a:pt x="295644" y="1311419"/>
                  </a:lnTo>
                  <a:lnTo>
                    <a:pt x="255451" y="1333897"/>
                  </a:lnTo>
                  <a:lnTo>
                    <a:pt x="219381" y="1364998"/>
                  </a:lnTo>
                  <a:lnTo>
                    <a:pt x="187793" y="1401566"/>
                  </a:lnTo>
                  <a:lnTo>
                    <a:pt x="156202" y="1438131"/>
                  </a:lnTo>
                  <a:lnTo>
                    <a:pt x="120126" y="1469222"/>
                  </a:lnTo>
                  <a:lnTo>
                    <a:pt x="84708" y="1493494"/>
                  </a:lnTo>
                  <a:lnTo>
                    <a:pt x="47840" y="1522497"/>
                  </a:lnTo>
                  <a:lnTo>
                    <a:pt x="17083" y="1554829"/>
                  </a:lnTo>
                  <a:lnTo>
                    <a:pt x="0" y="1589088"/>
                  </a:lnTo>
                  <a:lnTo>
                    <a:pt x="4151" y="1623872"/>
                  </a:lnTo>
                  <a:lnTo>
                    <a:pt x="43551" y="1684354"/>
                  </a:lnTo>
                  <a:lnTo>
                    <a:pt x="97404" y="1739805"/>
                  </a:lnTo>
                  <a:lnTo>
                    <a:pt x="129038" y="1765486"/>
                  </a:lnTo>
                  <a:lnTo>
                    <a:pt x="163432" y="1789720"/>
                  </a:lnTo>
                  <a:lnTo>
                    <a:pt x="200299" y="1812443"/>
                  </a:lnTo>
                  <a:lnTo>
                    <a:pt x="239355" y="1833591"/>
                  </a:lnTo>
                  <a:lnTo>
                    <a:pt x="280316" y="1853102"/>
                  </a:lnTo>
                  <a:lnTo>
                    <a:pt x="322896" y="1870912"/>
                  </a:lnTo>
                  <a:lnTo>
                    <a:pt x="366810" y="1886959"/>
                  </a:lnTo>
                  <a:lnTo>
                    <a:pt x="411775" y="1901177"/>
                  </a:lnTo>
                  <a:lnTo>
                    <a:pt x="457504" y="1913505"/>
                  </a:lnTo>
                  <a:lnTo>
                    <a:pt x="503713" y="1923878"/>
                  </a:lnTo>
                  <a:lnTo>
                    <a:pt x="550118" y="1932234"/>
                  </a:lnTo>
                  <a:lnTo>
                    <a:pt x="596433" y="1938510"/>
                  </a:lnTo>
                  <a:lnTo>
                    <a:pt x="642374" y="1942641"/>
                  </a:lnTo>
                  <a:lnTo>
                    <a:pt x="687655" y="1944564"/>
                  </a:lnTo>
                  <a:lnTo>
                    <a:pt x="731993" y="1944217"/>
                  </a:lnTo>
                  <a:lnTo>
                    <a:pt x="775101" y="1941536"/>
                  </a:lnTo>
                  <a:lnTo>
                    <a:pt x="816696" y="1936457"/>
                  </a:lnTo>
                  <a:lnTo>
                    <a:pt x="856493" y="1928917"/>
                  </a:lnTo>
                  <a:lnTo>
                    <a:pt x="894205" y="1918853"/>
                  </a:lnTo>
                  <a:lnTo>
                    <a:pt x="962242" y="1890900"/>
                  </a:lnTo>
                  <a:lnTo>
                    <a:pt x="1018526" y="1852089"/>
                  </a:lnTo>
                  <a:lnTo>
                    <a:pt x="1060781" y="1801916"/>
                  </a:lnTo>
                  <a:lnTo>
                    <a:pt x="1086726" y="1739872"/>
                  </a:lnTo>
                  <a:lnTo>
                    <a:pt x="1097248" y="1694378"/>
                  </a:lnTo>
                  <a:lnTo>
                    <a:pt x="1106224" y="1646520"/>
                  </a:lnTo>
                  <a:lnTo>
                    <a:pt x="1112729" y="1597353"/>
                  </a:lnTo>
                  <a:lnTo>
                    <a:pt x="1115838" y="1547930"/>
                  </a:lnTo>
                  <a:lnTo>
                    <a:pt x="1114626" y="1499306"/>
                  </a:lnTo>
                  <a:lnTo>
                    <a:pt x="1108169" y="1452537"/>
                  </a:lnTo>
                  <a:lnTo>
                    <a:pt x="1095542" y="1408675"/>
                  </a:lnTo>
                  <a:lnTo>
                    <a:pt x="1075819" y="1368778"/>
                  </a:lnTo>
                  <a:lnTo>
                    <a:pt x="1048076" y="1333897"/>
                  </a:lnTo>
                  <a:lnTo>
                    <a:pt x="1010939" y="1302013"/>
                  </a:lnTo>
                  <a:lnTo>
                    <a:pt x="968811" y="1274973"/>
                  </a:lnTo>
                  <a:lnTo>
                    <a:pt x="922745" y="1252968"/>
                  </a:lnTo>
                  <a:lnTo>
                    <a:pt x="873798" y="1236187"/>
                  </a:lnTo>
                  <a:lnTo>
                    <a:pt x="823025" y="1224818"/>
                  </a:lnTo>
                  <a:lnTo>
                    <a:pt x="771480" y="1219050"/>
                  </a:lnTo>
                  <a:lnTo>
                    <a:pt x="720221" y="1219073"/>
                  </a:lnTo>
                  <a:lnTo>
                    <a:pt x="670301" y="1225076"/>
                  </a:lnTo>
                  <a:lnTo>
                    <a:pt x="622776" y="1237247"/>
                  </a:lnTo>
                  <a:lnTo>
                    <a:pt x="577823" y="1254921"/>
                  </a:lnTo>
                  <a:lnTo>
                    <a:pt x="533503" y="1275763"/>
                  </a:lnTo>
                  <a:lnTo>
                    <a:pt x="489293" y="1296928"/>
                  </a:lnTo>
                  <a:lnTo>
                    <a:pt x="444674" y="1315569"/>
                  </a:lnTo>
                  <a:lnTo>
                    <a:pt x="399125" y="1328841"/>
                  </a:lnTo>
                  <a:lnTo>
                    <a:pt x="352126" y="1333897"/>
                  </a:lnTo>
                </a:path>
                <a:path w="2813684" h="2444750">
                  <a:moveTo>
                    <a:pt x="526114" y="637956"/>
                  </a:moveTo>
                  <a:lnTo>
                    <a:pt x="507572" y="683076"/>
                  </a:lnTo>
                  <a:lnTo>
                    <a:pt x="493641" y="730106"/>
                  </a:lnTo>
                  <a:lnTo>
                    <a:pt x="481248" y="777774"/>
                  </a:lnTo>
                  <a:lnTo>
                    <a:pt x="467321" y="824806"/>
                  </a:lnTo>
                  <a:lnTo>
                    <a:pt x="448789" y="869931"/>
                  </a:lnTo>
                  <a:lnTo>
                    <a:pt x="428055" y="906484"/>
                  </a:lnTo>
                  <a:lnTo>
                    <a:pt x="402611" y="947190"/>
                  </a:lnTo>
                  <a:lnTo>
                    <a:pt x="377220" y="989427"/>
                  </a:lnTo>
                  <a:lnTo>
                    <a:pt x="356646" y="1030574"/>
                  </a:lnTo>
                  <a:lnTo>
                    <a:pt x="345653" y="1068008"/>
                  </a:lnTo>
                  <a:lnTo>
                    <a:pt x="349004" y="1099110"/>
                  </a:lnTo>
                  <a:lnTo>
                    <a:pt x="416914" y="1142022"/>
                  </a:lnTo>
                  <a:lnTo>
                    <a:pt x="463577" y="1159644"/>
                  </a:lnTo>
                  <a:lnTo>
                    <a:pt x="511323" y="1174288"/>
                  </a:lnTo>
                  <a:lnTo>
                    <a:pt x="560026" y="1186121"/>
                  </a:lnTo>
                  <a:lnTo>
                    <a:pt x="609558" y="1195310"/>
                  </a:lnTo>
                  <a:lnTo>
                    <a:pt x="659790" y="1202020"/>
                  </a:lnTo>
                  <a:lnTo>
                    <a:pt x="710596" y="1206420"/>
                  </a:lnTo>
                  <a:lnTo>
                    <a:pt x="761846" y="1208674"/>
                  </a:lnTo>
                  <a:lnTo>
                    <a:pt x="813415" y="1208950"/>
                  </a:lnTo>
                  <a:lnTo>
                    <a:pt x="865173" y="1207414"/>
                  </a:lnTo>
                  <a:lnTo>
                    <a:pt x="916993" y="1204234"/>
                  </a:lnTo>
                  <a:lnTo>
                    <a:pt x="968748" y="1199575"/>
                  </a:lnTo>
                  <a:lnTo>
                    <a:pt x="1020309" y="1193603"/>
                  </a:lnTo>
                  <a:lnTo>
                    <a:pt x="1071549" y="1186487"/>
                  </a:lnTo>
                  <a:lnTo>
                    <a:pt x="1122340" y="1178392"/>
                  </a:lnTo>
                  <a:lnTo>
                    <a:pt x="1172554" y="1169484"/>
                  </a:lnTo>
                  <a:lnTo>
                    <a:pt x="1222064" y="1159931"/>
                  </a:lnTo>
                  <a:lnTo>
                    <a:pt x="1271060" y="1148945"/>
                  </a:lnTo>
                  <a:lnTo>
                    <a:pt x="1321655" y="1134477"/>
                  </a:lnTo>
                  <a:lnTo>
                    <a:pt x="1371376" y="1115840"/>
                  </a:lnTo>
                  <a:lnTo>
                    <a:pt x="1417748" y="1092352"/>
                  </a:lnTo>
                  <a:lnTo>
                    <a:pt x="1458298" y="1063327"/>
                  </a:lnTo>
                  <a:lnTo>
                    <a:pt x="1490553" y="1028082"/>
                  </a:lnTo>
                  <a:lnTo>
                    <a:pt x="1512039" y="985931"/>
                  </a:lnTo>
                  <a:lnTo>
                    <a:pt x="1520239" y="946809"/>
                  </a:lnTo>
                  <a:lnTo>
                    <a:pt x="1519453" y="907580"/>
                  </a:lnTo>
                  <a:lnTo>
                    <a:pt x="1510550" y="868608"/>
                  </a:lnTo>
                  <a:lnTo>
                    <a:pt x="1494399" y="830255"/>
                  </a:lnTo>
                  <a:lnTo>
                    <a:pt x="1471870" y="792884"/>
                  </a:lnTo>
                  <a:lnTo>
                    <a:pt x="1443829" y="756859"/>
                  </a:lnTo>
                  <a:lnTo>
                    <a:pt x="1411148" y="722542"/>
                  </a:lnTo>
                  <a:lnTo>
                    <a:pt x="1374694" y="690295"/>
                  </a:lnTo>
                  <a:lnTo>
                    <a:pt x="1335337" y="660483"/>
                  </a:lnTo>
                  <a:lnTo>
                    <a:pt x="1293946" y="633467"/>
                  </a:lnTo>
                  <a:lnTo>
                    <a:pt x="1251389" y="609611"/>
                  </a:lnTo>
                  <a:lnTo>
                    <a:pt x="1208535" y="589278"/>
                  </a:lnTo>
                  <a:lnTo>
                    <a:pt x="1166254" y="572830"/>
                  </a:lnTo>
                  <a:lnTo>
                    <a:pt x="1125414" y="560631"/>
                  </a:lnTo>
                  <a:lnTo>
                    <a:pt x="1081796" y="553093"/>
                  </a:lnTo>
                  <a:lnTo>
                    <a:pt x="1038271" y="551749"/>
                  </a:lnTo>
                  <a:lnTo>
                    <a:pt x="994810" y="555758"/>
                  </a:lnTo>
                  <a:lnTo>
                    <a:pt x="951385" y="564279"/>
                  </a:lnTo>
                  <a:lnTo>
                    <a:pt x="907969" y="576470"/>
                  </a:lnTo>
                  <a:lnTo>
                    <a:pt x="864534" y="591492"/>
                  </a:lnTo>
                  <a:lnTo>
                    <a:pt x="821050" y="608502"/>
                  </a:lnTo>
                  <a:lnTo>
                    <a:pt x="777492" y="626661"/>
                  </a:lnTo>
                  <a:lnTo>
                    <a:pt x="733829" y="645127"/>
                  </a:lnTo>
                  <a:lnTo>
                    <a:pt x="690036" y="663059"/>
                  </a:lnTo>
                  <a:lnTo>
                    <a:pt x="646082" y="679616"/>
                  </a:lnTo>
                  <a:lnTo>
                    <a:pt x="601941" y="693958"/>
                  </a:lnTo>
                  <a:lnTo>
                    <a:pt x="557585" y="705244"/>
                  </a:lnTo>
                  <a:lnTo>
                    <a:pt x="512985" y="712632"/>
                  </a:lnTo>
                  <a:lnTo>
                    <a:pt x="468114" y="715281"/>
                  </a:lnTo>
                </a:path>
                <a:path w="2813684" h="2444750">
                  <a:moveTo>
                    <a:pt x="1415390" y="0"/>
                  </a:moveTo>
                  <a:lnTo>
                    <a:pt x="1373331" y="14164"/>
                  </a:lnTo>
                  <a:lnTo>
                    <a:pt x="1328455" y="25191"/>
                  </a:lnTo>
                  <a:lnTo>
                    <a:pt x="1281811" y="34236"/>
                  </a:lnTo>
                  <a:lnTo>
                    <a:pt x="1234446" y="42455"/>
                  </a:lnTo>
                  <a:lnTo>
                    <a:pt x="1187408" y="51004"/>
                  </a:lnTo>
                  <a:lnTo>
                    <a:pt x="1141746" y="61039"/>
                  </a:lnTo>
                  <a:lnTo>
                    <a:pt x="1098509" y="73717"/>
                  </a:lnTo>
                  <a:lnTo>
                    <a:pt x="1058744" y="90193"/>
                  </a:lnTo>
                  <a:lnTo>
                    <a:pt x="1023499" y="111624"/>
                  </a:lnTo>
                  <a:lnTo>
                    <a:pt x="993823" y="139166"/>
                  </a:lnTo>
                  <a:lnTo>
                    <a:pt x="970764" y="173974"/>
                  </a:lnTo>
                  <a:lnTo>
                    <a:pt x="956654" y="216668"/>
                  </a:lnTo>
                  <a:lnTo>
                    <a:pt x="953626" y="262260"/>
                  </a:lnTo>
                  <a:lnTo>
                    <a:pt x="959534" y="309301"/>
                  </a:lnTo>
                  <a:lnTo>
                    <a:pt x="972233" y="356342"/>
                  </a:lnTo>
                  <a:lnTo>
                    <a:pt x="989575" y="401933"/>
                  </a:lnTo>
                  <a:lnTo>
                    <a:pt x="1009415" y="444624"/>
                  </a:lnTo>
                  <a:lnTo>
                    <a:pt x="1051486" y="470771"/>
                  </a:lnTo>
                  <a:lnTo>
                    <a:pt x="1079570" y="476186"/>
                  </a:lnTo>
                  <a:lnTo>
                    <a:pt x="1106090" y="483299"/>
                  </a:lnTo>
                  <a:lnTo>
                    <a:pt x="1154559" y="501421"/>
                  </a:lnTo>
                  <a:lnTo>
                    <a:pt x="1203854" y="517433"/>
                  </a:lnTo>
                  <a:lnTo>
                    <a:pt x="1253866" y="531416"/>
                  </a:lnTo>
                  <a:lnTo>
                    <a:pt x="1304486" y="543451"/>
                  </a:lnTo>
                  <a:lnTo>
                    <a:pt x="1355605" y="553620"/>
                  </a:lnTo>
                  <a:lnTo>
                    <a:pt x="1407115" y="562002"/>
                  </a:lnTo>
                  <a:lnTo>
                    <a:pt x="1458907" y="568679"/>
                  </a:lnTo>
                  <a:lnTo>
                    <a:pt x="1510871" y="573731"/>
                  </a:lnTo>
                  <a:lnTo>
                    <a:pt x="1562900" y="577240"/>
                  </a:lnTo>
                  <a:lnTo>
                    <a:pt x="1614884" y="579285"/>
                  </a:lnTo>
                  <a:lnTo>
                    <a:pt x="1666715" y="579949"/>
                  </a:lnTo>
                  <a:lnTo>
                    <a:pt x="1711494" y="582305"/>
                  </a:lnTo>
                  <a:lnTo>
                    <a:pt x="1759494" y="588151"/>
                  </a:lnTo>
                  <a:lnTo>
                    <a:pt x="1809318" y="595662"/>
                  </a:lnTo>
                  <a:lnTo>
                    <a:pt x="1859572" y="603009"/>
                  </a:lnTo>
                  <a:lnTo>
                    <a:pt x="1908861" y="608364"/>
                  </a:lnTo>
                  <a:lnTo>
                    <a:pt x="1955790" y="609900"/>
                  </a:lnTo>
                  <a:lnTo>
                    <a:pt x="1998965" y="605790"/>
                  </a:lnTo>
                  <a:lnTo>
                    <a:pt x="2036990" y="594205"/>
                  </a:lnTo>
                  <a:lnTo>
                    <a:pt x="2092015" y="541299"/>
                  </a:lnTo>
                  <a:lnTo>
                    <a:pt x="2108155" y="501658"/>
                  </a:lnTo>
                  <a:lnTo>
                    <a:pt x="2119471" y="457683"/>
                  </a:lnTo>
                  <a:lnTo>
                    <a:pt x="2125784" y="410919"/>
                  </a:lnTo>
                  <a:lnTo>
                    <a:pt x="2126912" y="362913"/>
                  </a:lnTo>
                  <a:lnTo>
                    <a:pt x="2122675" y="315209"/>
                  </a:lnTo>
                  <a:lnTo>
                    <a:pt x="2112892" y="269354"/>
                  </a:lnTo>
                  <a:lnTo>
                    <a:pt x="2097382" y="226892"/>
                  </a:lnTo>
                  <a:lnTo>
                    <a:pt x="2075966" y="189370"/>
                  </a:lnTo>
                  <a:lnTo>
                    <a:pt x="2048462" y="158332"/>
                  </a:lnTo>
                  <a:lnTo>
                    <a:pt x="2014690" y="135324"/>
                  </a:lnTo>
                  <a:lnTo>
                    <a:pt x="1968327" y="113427"/>
                  </a:lnTo>
                  <a:lnTo>
                    <a:pt x="1920912" y="93507"/>
                  </a:lnTo>
                  <a:lnTo>
                    <a:pt x="1872566" y="75551"/>
                  </a:lnTo>
                  <a:lnTo>
                    <a:pt x="1823409" y="59545"/>
                  </a:lnTo>
                  <a:lnTo>
                    <a:pt x="1773561" y="45475"/>
                  </a:lnTo>
                  <a:lnTo>
                    <a:pt x="1723143" y="33325"/>
                  </a:lnTo>
                  <a:lnTo>
                    <a:pt x="1672274" y="23084"/>
                  </a:lnTo>
                  <a:lnTo>
                    <a:pt x="1621076" y="14736"/>
                  </a:lnTo>
                  <a:lnTo>
                    <a:pt x="1569668" y="8268"/>
                  </a:lnTo>
                  <a:lnTo>
                    <a:pt x="1518171" y="3665"/>
                  </a:lnTo>
                  <a:lnTo>
                    <a:pt x="1466704" y="914"/>
                  </a:lnTo>
                  <a:lnTo>
                    <a:pt x="1415390" y="0"/>
                  </a:lnTo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26107" y="1658349"/>
              <a:ext cx="1235710" cy="793115"/>
            </a:xfrm>
            <a:custGeom>
              <a:avLst/>
              <a:gdLst/>
              <a:ahLst/>
              <a:cxnLst/>
              <a:rect l="l" t="t" r="r" b="b"/>
              <a:pathLst>
                <a:path w="1235709" h="793114">
                  <a:moveTo>
                    <a:pt x="751598" y="115999"/>
                  </a:moveTo>
                  <a:lnTo>
                    <a:pt x="673155" y="119136"/>
                  </a:lnTo>
                  <a:lnTo>
                    <a:pt x="629990" y="123035"/>
                  </a:lnTo>
                  <a:lnTo>
                    <a:pt x="584859" y="128466"/>
                  </a:lnTo>
                  <a:lnTo>
                    <a:pt x="538262" y="135415"/>
                  </a:lnTo>
                  <a:lnTo>
                    <a:pt x="490697" y="143866"/>
                  </a:lnTo>
                  <a:lnTo>
                    <a:pt x="442663" y="153805"/>
                  </a:lnTo>
                  <a:lnTo>
                    <a:pt x="394657" y="165215"/>
                  </a:lnTo>
                  <a:lnTo>
                    <a:pt x="347179" y="178082"/>
                  </a:lnTo>
                  <a:lnTo>
                    <a:pt x="300727" y="192390"/>
                  </a:lnTo>
                  <a:lnTo>
                    <a:pt x="255798" y="208125"/>
                  </a:lnTo>
                  <a:lnTo>
                    <a:pt x="212893" y="225270"/>
                  </a:lnTo>
                  <a:lnTo>
                    <a:pt x="172508" y="243811"/>
                  </a:lnTo>
                  <a:lnTo>
                    <a:pt x="135143" y="263733"/>
                  </a:lnTo>
                  <a:lnTo>
                    <a:pt x="101295" y="285019"/>
                  </a:lnTo>
                  <a:lnTo>
                    <a:pt x="46148" y="331626"/>
                  </a:lnTo>
                  <a:lnTo>
                    <a:pt x="11054" y="383511"/>
                  </a:lnTo>
                  <a:lnTo>
                    <a:pt x="0" y="440551"/>
                  </a:lnTo>
                  <a:lnTo>
                    <a:pt x="4734" y="470966"/>
                  </a:lnTo>
                  <a:lnTo>
                    <a:pt x="39941" y="540086"/>
                  </a:lnTo>
                  <a:lnTo>
                    <a:pt x="68382" y="572855"/>
                  </a:lnTo>
                  <a:lnTo>
                    <a:pt x="101597" y="601350"/>
                  </a:lnTo>
                  <a:lnTo>
                    <a:pt x="138889" y="625990"/>
                  </a:lnTo>
                  <a:lnTo>
                    <a:pt x="179561" y="647194"/>
                  </a:lnTo>
                  <a:lnTo>
                    <a:pt x="222914" y="665381"/>
                  </a:lnTo>
                  <a:lnTo>
                    <a:pt x="268251" y="680970"/>
                  </a:lnTo>
                  <a:lnTo>
                    <a:pt x="314874" y="694379"/>
                  </a:lnTo>
                  <a:lnTo>
                    <a:pt x="362086" y="706028"/>
                  </a:lnTo>
                  <a:lnTo>
                    <a:pt x="409188" y="716335"/>
                  </a:lnTo>
                  <a:lnTo>
                    <a:pt x="455483" y="725719"/>
                  </a:lnTo>
                  <a:lnTo>
                    <a:pt x="500273" y="734599"/>
                  </a:lnTo>
                  <a:lnTo>
                    <a:pt x="549498" y="744487"/>
                  </a:lnTo>
                  <a:lnTo>
                    <a:pt x="599560" y="754381"/>
                  </a:lnTo>
                  <a:lnTo>
                    <a:pt x="650267" y="763901"/>
                  </a:lnTo>
                  <a:lnTo>
                    <a:pt x="701429" y="772663"/>
                  </a:lnTo>
                  <a:lnTo>
                    <a:pt x="752857" y="780287"/>
                  </a:lnTo>
                  <a:lnTo>
                    <a:pt x="804359" y="786389"/>
                  </a:lnTo>
                  <a:lnTo>
                    <a:pt x="855745" y="790588"/>
                  </a:lnTo>
                  <a:lnTo>
                    <a:pt x="906826" y="792502"/>
                  </a:lnTo>
                  <a:lnTo>
                    <a:pt x="957410" y="791748"/>
                  </a:lnTo>
                  <a:lnTo>
                    <a:pt x="1007307" y="787946"/>
                  </a:lnTo>
                  <a:lnTo>
                    <a:pt x="1056327" y="780711"/>
                  </a:lnTo>
                  <a:lnTo>
                    <a:pt x="1104280" y="769664"/>
                  </a:lnTo>
                  <a:lnTo>
                    <a:pt x="1150976" y="754420"/>
                  </a:lnTo>
                  <a:lnTo>
                    <a:pt x="1196223" y="734599"/>
                  </a:lnTo>
                  <a:lnTo>
                    <a:pt x="1235320" y="685930"/>
                  </a:lnTo>
                  <a:lnTo>
                    <a:pt x="1235375" y="652873"/>
                  </a:lnTo>
                  <a:lnTo>
                    <a:pt x="1225003" y="615707"/>
                  </a:lnTo>
                  <a:lnTo>
                    <a:pt x="1206129" y="575713"/>
                  </a:lnTo>
                  <a:lnTo>
                    <a:pt x="1180681" y="534168"/>
                  </a:lnTo>
                  <a:lnTo>
                    <a:pt x="1150585" y="492353"/>
                  </a:lnTo>
                  <a:lnTo>
                    <a:pt x="1117767" y="451546"/>
                  </a:lnTo>
                  <a:lnTo>
                    <a:pt x="1084154" y="413028"/>
                  </a:lnTo>
                  <a:lnTo>
                    <a:pt x="1051672" y="378078"/>
                  </a:lnTo>
                  <a:lnTo>
                    <a:pt x="1022248" y="347974"/>
                  </a:lnTo>
                  <a:lnTo>
                    <a:pt x="990614" y="312989"/>
                  </a:lnTo>
                  <a:lnTo>
                    <a:pt x="960373" y="274101"/>
                  </a:lnTo>
                  <a:lnTo>
                    <a:pt x="930946" y="232834"/>
                  </a:lnTo>
                  <a:lnTo>
                    <a:pt x="901748" y="190713"/>
                  </a:lnTo>
                  <a:lnTo>
                    <a:pt x="872199" y="149262"/>
                  </a:lnTo>
                  <a:lnTo>
                    <a:pt x="841715" y="110006"/>
                  </a:lnTo>
                  <a:lnTo>
                    <a:pt x="809716" y="74469"/>
                  </a:lnTo>
                  <a:lnTo>
                    <a:pt x="775620" y="44175"/>
                  </a:lnTo>
                  <a:lnTo>
                    <a:pt x="738843" y="20649"/>
                  </a:lnTo>
                  <a:lnTo>
                    <a:pt x="698805" y="5416"/>
                  </a:lnTo>
                  <a:lnTo>
                    <a:pt x="654923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9330" y="2489003"/>
              <a:ext cx="3803650" cy="1071245"/>
            </a:xfrm>
            <a:custGeom>
              <a:avLst/>
              <a:gdLst/>
              <a:ahLst/>
              <a:cxnLst/>
              <a:rect l="l" t="t" r="r" b="b"/>
              <a:pathLst>
                <a:path w="3803650" h="1071245">
                  <a:moveTo>
                    <a:pt x="31893" y="1063876"/>
                  </a:moveTo>
                  <a:lnTo>
                    <a:pt x="81493" y="1064464"/>
                  </a:lnTo>
                  <a:lnTo>
                    <a:pt x="131630" y="1065918"/>
                  </a:lnTo>
                  <a:lnTo>
                    <a:pt x="182134" y="1067771"/>
                  </a:lnTo>
                  <a:lnTo>
                    <a:pt x="232833" y="1069559"/>
                  </a:lnTo>
                  <a:lnTo>
                    <a:pt x="283558" y="1070816"/>
                  </a:lnTo>
                  <a:lnTo>
                    <a:pt x="334138" y="1071075"/>
                  </a:lnTo>
                  <a:lnTo>
                    <a:pt x="384404" y="1069873"/>
                  </a:lnTo>
                  <a:lnTo>
                    <a:pt x="434184" y="1066742"/>
                  </a:lnTo>
                  <a:lnTo>
                    <a:pt x="483308" y="1061218"/>
                  </a:lnTo>
                  <a:lnTo>
                    <a:pt x="531606" y="1052835"/>
                  </a:lnTo>
                  <a:lnTo>
                    <a:pt x="578909" y="1041128"/>
                  </a:lnTo>
                  <a:lnTo>
                    <a:pt x="625044" y="1025630"/>
                  </a:lnTo>
                  <a:lnTo>
                    <a:pt x="669843" y="1005876"/>
                  </a:lnTo>
                  <a:lnTo>
                    <a:pt x="702451" y="980841"/>
                  </a:lnTo>
                  <a:lnTo>
                    <a:pt x="725348" y="945469"/>
                  </a:lnTo>
                  <a:lnTo>
                    <a:pt x="739496" y="902685"/>
                  </a:lnTo>
                  <a:lnTo>
                    <a:pt x="745857" y="855412"/>
                  </a:lnTo>
                  <a:lnTo>
                    <a:pt x="745393" y="806575"/>
                  </a:lnTo>
                  <a:lnTo>
                    <a:pt x="739068" y="759097"/>
                  </a:lnTo>
                  <a:lnTo>
                    <a:pt x="727843" y="715901"/>
                  </a:lnTo>
                  <a:lnTo>
                    <a:pt x="687041" y="690054"/>
                  </a:lnTo>
                  <a:lnTo>
                    <a:pt x="657843" y="685211"/>
                  </a:lnTo>
                  <a:lnTo>
                    <a:pt x="631193" y="677251"/>
                  </a:lnTo>
                  <a:lnTo>
                    <a:pt x="587449" y="658387"/>
                  </a:lnTo>
                  <a:lnTo>
                    <a:pt x="541482" y="644171"/>
                  </a:lnTo>
                  <a:lnTo>
                    <a:pt x="493784" y="634429"/>
                  </a:lnTo>
                  <a:lnTo>
                    <a:pt x="444850" y="628986"/>
                  </a:lnTo>
                  <a:lnTo>
                    <a:pt x="395174" y="627668"/>
                  </a:lnTo>
                  <a:lnTo>
                    <a:pt x="345251" y="630298"/>
                  </a:lnTo>
                  <a:lnTo>
                    <a:pt x="295574" y="636704"/>
                  </a:lnTo>
                  <a:lnTo>
                    <a:pt x="246638" y="646709"/>
                  </a:lnTo>
                  <a:lnTo>
                    <a:pt x="198937" y="660139"/>
                  </a:lnTo>
                  <a:lnTo>
                    <a:pt x="152966" y="676820"/>
                  </a:lnTo>
                  <a:lnTo>
                    <a:pt x="109218" y="696576"/>
                  </a:lnTo>
                  <a:lnTo>
                    <a:pt x="55653" y="748691"/>
                  </a:lnTo>
                  <a:lnTo>
                    <a:pt x="34531" y="787460"/>
                  </a:lnTo>
                  <a:lnTo>
                    <a:pt x="17880" y="831282"/>
                  </a:lnTo>
                  <a:lnTo>
                    <a:pt x="6225" y="877589"/>
                  </a:lnTo>
                  <a:lnTo>
                    <a:pt x="90" y="923815"/>
                  </a:lnTo>
                  <a:lnTo>
                    <a:pt x="0" y="967392"/>
                  </a:lnTo>
                  <a:lnTo>
                    <a:pt x="6478" y="1005753"/>
                  </a:lnTo>
                  <a:lnTo>
                    <a:pt x="20049" y="1036333"/>
                  </a:lnTo>
                  <a:lnTo>
                    <a:pt x="41238" y="1056563"/>
                  </a:lnTo>
                  <a:lnTo>
                    <a:pt x="70568" y="1063876"/>
                  </a:lnTo>
                </a:path>
                <a:path w="3803650" h="1071245">
                  <a:moveTo>
                    <a:pt x="3666298" y="19937"/>
                  </a:moveTo>
                  <a:lnTo>
                    <a:pt x="3615033" y="65743"/>
                  </a:lnTo>
                  <a:lnTo>
                    <a:pt x="3547105" y="101359"/>
                  </a:lnTo>
                  <a:lnTo>
                    <a:pt x="3508395" y="116059"/>
                  </a:lnTo>
                  <a:lnTo>
                    <a:pt x="3467322" y="129067"/>
                  </a:lnTo>
                  <a:lnTo>
                    <a:pt x="3424486" y="140669"/>
                  </a:lnTo>
                  <a:lnTo>
                    <a:pt x="3380489" y="151150"/>
                  </a:lnTo>
                  <a:lnTo>
                    <a:pt x="3335931" y="160796"/>
                  </a:lnTo>
                  <a:lnTo>
                    <a:pt x="3291413" y="169892"/>
                  </a:lnTo>
                  <a:lnTo>
                    <a:pt x="3247536" y="178723"/>
                  </a:lnTo>
                  <a:lnTo>
                    <a:pt x="3204901" y="187574"/>
                  </a:lnTo>
                  <a:lnTo>
                    <a:pt x="3164107" y="196732"/>
                  </a:lnTo>
                  <a:lnTo>
                    <a:pt x="3125757" y="206480"/>
                  </a:lnTo>
                  <a:lnTo>
                    <a:pt x="3058789" y="228893"/>
                  </a:lnTo>
                  <a:lnTo>
                    <a:pt x="3008803" y="257096"/>
                  </a:lnTo>
                  <a:lnTo>
                    <a:pt x="2980605" y="293370"/>
                  </a:lnTo>
                  <a:lnTo>
                    <a:pt x="2976178" y="315248"/>
                  </a:lnTo>
                  <a:lnTo>
                    <a:pt x="2979000" y="340001"/>
                  </a:lnTo>
                  <a:lnTo>
                    <a:pt x="3010970" y="403432"/>
                  </a:lnTo>
                  <a:lnTo>
                    <a:pt x="3037380" y="435751"/>
                  </a:lnTo>
                  <a:lnTo>
                    <a:pt x="3068375" y="464849"/>
                  </a:lnTo>
                  <a:lnTo>
                    <a:pt x="3103427" y="490711"/>
                  </a:lnTo>
                  <a:lnTo>
                    <a:pt x="3142008" y="513319"/>
                  </a:lnTo>
                  <a:lnTo>
                    <a:pt x="3183590" y="532655"/>
                  </a:lnTo>
                  <a:lnTo>
                    <a:pt x="3227643" y="548703"/>
                  </a:lnTo>
                  <a:lnTo>
                    <a:pt x="3273640" y="561445"/>
                  </a:lnTo>
                  <a:lnTo>
                    <a:pt x="3321053" y="570863"/>
                  </a:lnTo>
                  <a:lnTo>
                    <a:pt x="3369353" y="576942"/>
                  </a:lnTo>
                  <a:lnTo>
                    <a:pt x="3418011" y="579662"/>
                  </a:lnTo>
                  <a:lnTo>
                    <a:pt x="3466501" y="579008"/>
                  </a:lnTo>
                  <a:lnTo>
                    <a:pt x="3514293" y="574961"/>
                  </a:lnTo>
                  <a:lnTo>
                    <a:pt x="3560859" y="567504"/>
                  </a:lnTo>
                  <a:lnTo>
                    <a:pt x="3605671" y="556621"/>
                  </a:lnTo>
                  <a:lnTo>
                    <a:pt x="3648200" y="542294"/>
                  </a:lnTo>
                  <a:lnTo>
                    <a:pt x="3687919" y="524505"/>
                  </a:lnTo>
                  <a:lnTo>
                    <a:pt x="3724298" y="503237"/>
                  </a:lnTo>
                  <a:lnTo>
                    <a:pt x="3748549" y="470081"/>
                  </a:lnTo>
                  <a:lnTo>
                    <a:pt x="3755111" y="425028"/>
                  </a:lnTo>
                  <a:lnTo>
                    <a:pt x="3755930" y="375587"/>
                  </a:lnTo>
                  <a:lnTo>
                    <a:pt x="3762948" y="329262"/>
                  </a:lnTo>
                  <a:lnTo>
                    <a:pt x="3776115" y="287266"/>
                  </a:lnTo>
                  <a:lnTo>
                    <a:pt x="3788383" y="240895"/>
                  </a:lnTo>
                  <a:lnTo>
                    <a:pt x="3797976" y="192469"/>
                  </a:lnTo>
                  <a:lnTo>
                    <a:pt x="3803117" y="144304"/>
                  </a:lnTo>
                  <a:lnTo>
                    <a:pt x="3802029" y="98718"/>
                  </a:lnTo>
                  <a:lnTo>
                    <a:pt x="3792935" y="58029"/>
                  </a:lnTo>
                  <a:lnTo>
                    <a:pt x="3774059" y="24555"/>
                  </a:lnTo>
                  <a:lnTo>
                    <a:pt x="3743623" y="612"/>
                  </a:lnTo>
                  <a:lnTo>
                    <a:pt x="3715651" y="0"/>
                  </a:lnTo>
                  <a:lnTo>
                    <a:pt x="3691521" y="22081"/>
                  </a:lnTo>
                  <a:lnTo>
                    <a:pt x="3669010" y="56787"/>
                  </a:lnTo>
                  <a:lnTo>
                    <a:pt x="3645897" y="94045"/>
                  </a:lnTo>
                  <a:lnTo>
                    <a:pt x="3619958" y="123786"/>
                  </a:lnTo>
                  <a:lnTo>
                    <a:pt x="3588973" y="135937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Operații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286" y="1035904"/>
            <a:ext cx="17989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 indent="-295275">
              <a:lnSpc>
                <a:spcPct val="100000"/>
              </a:lnSpc>
              <a:spcBef>
                <a:spcPts val="100"/>
              </a:spcBef>
              <a:buClr>
                <a:srgbClr val="C0B5BB"/>
              </a:buClr>
              <a:buFont typeface="Arial"/>
              <a:buChar char="○"/>
              <a:tabLst>
                <a:tab pos="307340" algn="l"/>
                <a:tab pos="307975" algn="l"/>
              </a:tabLst>
            </a:pPr>
            <a:r>
              <a:rPr sz="15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Query</a:t>
            </a:r>
            <a:r>
              <a:rPr sz="15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5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interval</a:t>
            </a:r>
            <a:endParaRPr sz="15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287" y="1264504"/>
            <a:ext cx="4586605" cy="34925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07340" indent="-295275">
              <a:lnSpc>
                <a:spcPct val="100000"/>
              </a:lnSpc>
              <a:spcBef>
                <a:spcPts val="400"/>
              </a:spcBef>
              <a:buClr>
                <a:srgbClr val="C0B5BB"/>
              </a:buClr>
              <a:buFont typeface="Times New Roman"/>
              <a:buChar char="□"/>
              <a:tabLst>
                <a:tab pos="307340" algn="l"/>
                <a:tab pos="307975" algn="l"/>
              </a:tabLst>
            </a:pP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Evident,</a:t>
            </a:r>
            <a:r>
              <a:rPr sz="15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nu</a:t>
            </a:r>
            <a:r>
              <a:rPr sz="15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luăm</a:t>
            </a:r>
            <a:r>
              <a:rPr sz="15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toate</a:t>
            </a:r>
            <a:r>
              <a:rPr sz="15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valorile;</a:t>
            </a:r>
            <a:r>
              <a:rPr sz="15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ar</a:t>
            </a:r>
            <a:r>
              <a:rPr sz="15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putea</a:t>
            </a:r>
            <a:r>
              <a:rPr sz="15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ﬁ</a:t>
            </a:r>
            <a:r>
              <a:rPr sz="15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liniar</a:t>
            </a:r>
            <a:endParaRPr sz="1500">
              <a:latin typeface="Palatino Linotype"/>
              <a:cs typeface="Palatino Linotype"/>
            </a:endParaRPr>
          </a:p>
          <a:p>
            <a:pPr marL="307340" indent="-295275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Times New Roman"/>
              <a:buChar char="□"/>
              <a:tabLst>
                <a:tab pos="307340" algn="l"/>
                <a:tab pos="307975" algn="l"/>
              </a:tabLst>
            </a:pP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Q(1,5)</a:t>
            </a:r>
            <a:r>
              <a:rPr sz="1500" spc="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min</a:t>
            </a:r>
            <a:endParaRPr sz="1500">
              <a:latin typeface="Palatino Linotype"/>
              <a:cs typeface="Palatino Linotype"/>
            </a:endParaRPr>
          </a:p>
          <a:p>
            <a:pPr marL="307340" indent="-295275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Times New Roman"/>
              <a:buChar char="□"/>
              <a:tabLst>
                <a:tab pos="307340" algn="l"/>
                <a:tab pos="307975" algn="l"/>
              </a:tabLst>
            </a:pP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Pornim</a:t>
            </a:r>
            <a:r>
              <a:rPr sz="15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din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rădăcina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mergem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recursiv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10" dirty="0">
                <a:solidFill>
                  <a:srgbClr val="1C1C1B"/>
                </a:solidFill>
                <a:latin typeface="Palatino Linotype"/>
                <a:cs typeface="Palatino Linotype"/>
              </a:rPr>
              <a:t>L</a:t>
            </a:r>
            <a:r>
              <a:rPr sz="15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R</a:t>
            </a:r>
            <a:endParaRPr sz="1500">
              <a:latin typeface="Palatino Linotype"/>
              <a:cs typeface="Palatino Linotype"/>
            </a:endParaRPr>
          </a:p>
          <a:p>
            <a:pPr marL="307340" indent="-295275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Times New Roman"/>
              <a:buChar char="□"/>
              <a:tabLst>
                <a:tab pos="307340" algn="l"/>
                <a:tab pos="307975" algn="l"/>
              </a:tabLst>
            </a:pP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Dacă</a:t>
            </a:r>
            <a:r>
              <a:rPr sz="15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intervalul</a:t>
            </a:r>
            <a:r>
              <a:rPr sz="15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nodului</a:t>
            </a:r>
            <a:r>
              <a:rPr sz="15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nu</a:t>
            </a:r>
            <a:r>
              <a:rPr sz="15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5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intersectează,</a:t>
            </a:r>
            <a:r>
              <a:rPr sz="15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oprim</a:t>
            </a:r>
            <a:endParaRPr sz="1500">
              <a:latin typeface="Palatino Linotype"/>
              <a:cs typeface="Palatino Linotype"/>
            </a:endParaRPr>
          </a:p>
          <a:p>
            <a:pPr marL="307340" marR="126364" indent="-295275">
              <a:lnSpc>
                <a:spcPct val="116700"/>
              </a:lnSpc>
              <a:buClr>
                <a:srgbClr val="C0B5BB"/>
              </a:buClr>
              <a:buFont typeface="Times New Roman"/>
              <a:buChar char="□"/>
              <a:tabLst>
                <a:tab pos="307340" algn="l"/>
                <a:tab pos="307975" algn="l"/>
              </a:tabLst>
            </a:pPr>
            <a:r>
              <a:rPr sz="1500" b="1" dirty="0">
                <a:solidFill>
                  <a:srgbClr val="1C1C1B"/>
                </a:solidFill>
                <a:latin typeface="Palatino Linotype"/>
                <a:cs typeface="Palatino Linotype"/>
              </a:rPr>
              <a:t>Dacă</a:t>
            </a:r>
            <a:r>
              <a:rPr sz="1500" b="1" spc="1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b="1" dirty="0">
                <a:solidFill>
                  <a:srgbClr val="1C1C1B"/>
                </a:solidFill>
                <a:latin typeface="Palatino Linotype"/>
                <a:cs typeface="Palatino Linotype"/>
              </a:rPr>
              <a:t>intervalul</a:t>
            </a:r>
            <a:r>
              <a:rPr sz="1500" b="1" spc="1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b="1" spc="50" dirty="0">
                <a:solidFill>
                  <a:srgbClr val="1C1C1B"/>
                </a:solidFill>
                <a:latin typeface="Palatino Linotype"/>
                <a:cs typeface="Palatino Linotype"/>
              </a:rPr>
              <a:t>e</a:t>
            </a:r>
            <a:r>
              <a:rPr sz="1500" b="1" spc="1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b="1" dirty="0">
                <a:solidFill>
                  <a:srgbClr val="1C1C1B"/>
                </a:solidFill>
                <a:latin typeface="Palatino Linotype"/>
                <a:cs typeface="Palatino Linotype"/>
              </a:rPr>
              <a:t>inclus</a:t>
            </a:r>
            <a:r>
              <a:rPr sz="1500" b="1" spc="1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b="1" dirty="0">
                <a:solidFill>
                  <a:srgbClr val="1C1C1B"/>
                </a:solidFill>
                <a:latin typeface="Palatino Linotype"/>
                <a:cs typeface="Palatino Linotype"/>
              </a:rPr>
              <a:t>complet,</a:t>
            </a:r>
            <a:r>
              <a:rPr sz="1500" b="1" spc="1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b="1" dirty="0">
                <a:solidFill>
                  <a:srgbClr val="1C1C1B"/>
                </a:solidFill>
                <a:latin typeface="Palatino Linotype"/>
                <a:cs typeface="Palatino Linotype"/>
              </a:rPr>
              <a:t>luăm</a:t>
            </a:r>
            <a:r>
              <a:rPr sz="1500" b="1" spc="1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b="1" dirty="0">
                <a:solidFill>
                  <a:srgbClr val="1C1C1B"/>
                </a:solidFill>
                <a:latin typeface="Palatino Linotype"/>
                <a:cs typeface="Palatino Linotype"/>
              </a:rPr>
              <a:t>info</a:t>
            </a:r>
            <a:r>
              <a:rPr sz="1500" b="1" spc="1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b="1" spc="35" dirty="0">
                <a:solidFill>
                  <a:srgbClr val="1C1C1B"/>
                </a:solidFill>
                <a:latin typeface="Palatino Linotype"/>
                <a:cs typeface="Palatino Linotype"/>
              </a:rPr>
              <a:t>&amp; </a:t>
            </a:r>
            <a:r>
              <a:rPr sz="1500" b="1" spc="50" dirty="0">
                <a:solidFill>
                  <a:srgbClr val="1C1C1B"/>
                </a:solidFill>
                <a:latin typeface="Palatino Linotype"/>
                <a:cs typeface="Palatino Linotype"/>
              </a:rPr>
              <a:t>ne</a:t>
            </a:r>
            <a:r>
              <a:rPr sz="1500" b="1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b="1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oprim</a:t>
            </a:r>
            <a:endParaRPr sz="1500">
              <a:latin typeface="Palatino Linotype"/>
              <a:cs typeface="Palatino Linotype"/>
            </a:endParaRPr>
          </a:p>
          <a:p>
            <a:pPr marL="307340" indent="-295275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Times New Roman"/>
              <a:buChar char="□"/>
              <a:tabLst>
                <a:tab pos="307340" algn="l"/>
                <a:tab pos="307975" algn="l"/>
              </a:tabLst>
            </a:pP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Câte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noduri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putem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parcurge?</a:t>
            </a:r>
            <a:endParaRPr sz="1500">
              <a:latin typeface="Palatino Linotype"/>
              <a:cs typeface="Palatino Linotype"/>
            </a:endParaRPr>
          </a:p>
          <a:p>
            <a:pPr marL="958850" lvl="1" indent="-34417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Arial"/>
              <a:buChar char="○"/>
              <a:tabLst>
                <a:tab pos="958850" algn="l"/>
                <a:tab pos="959485" algn="l"/>
              </a:tabLst>
            </a:pP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Doar</a:t>
            </a:r>
            <a:r>
              <a:rPr sz="15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4*log</a:t>
            </a:r>
            <a:r>
              <a:rPr sz="15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endParaRPr sz="1500">
              <a:latin typeface="Palatino Linotype"/>
              <a:cs typeface="Palatino Linotype"/>
            </a:endParaRPr>
          </a:p>
          <a:p>
            <a:pPr marL="958850" lvl="1" indent="-34417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Arial"/>
              <a:buChar char="○"/>
              <a:tabLst>
                <a:tab pos="958850" algn="l"/>
                <a:tab pos="959485" algn="l"/>
              </a:tabLst>
            </a:pPr>
            <a:r>
              <a:rPr sz="15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Coborâm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5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ramură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până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facem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split</a:t>
            </a:r>
            <a:endParaRPr sz="1500">
              <a:latin typeface="Palatino Linotype"/>
              <a:cs typeface="Palatino Linotype"/>
            </a:endParaRPr>
          </a:p>
          <a:p>
            <a:pPr marL="1416050" marR="9525" indent="-344170">
              <a:lnSpc>
                <a:spcPct val="116700"/>
              </a:lnSpc>
              <a:tabLst>
                <a:tab pos="1416050" algn="l"/>
              </a:tabLst>
            </a:pPr>
            <a:r>
              <a:rPr sz="1500" spc="-50" dirty="0">
                <a:solidFill>
                  <a:srgbClr val="1C1C1B"/>
                </a:solidFill>
                <a:latin typeface="Times New Roman"/>
                <a:cs typeface="Times New Roman"/>
              </a:rPr>
              <a:t>□</a:t>
            </a:r>
            <a:r>
              <a:rPr sz="1500" dirty="0">
                <a:solidFill>
                  <a:srgbClr val="1C1C1B"/>
                </a:solidFill>
                <a:latin typeface="Times New Roman"/>
                <a:cs typeface="Times New Roman"/>
              </a:rPr>
              <a:t>	</a:t>
            </a:r>
            <a:r>
              <a:rPr sz="15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După</a:t>
            </a:r>
            <a:r>
              <a:rPr sz="15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split,</a:t>
            </a:r>
            <a:r>
              <a:rPr sz="15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5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ﬁecare</a:t>
            </a:r>
            <a:r>
              <a:rPr sz="15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parte,</a:t>
            </a:r>
            <a:r>
              <a:rPr sz="15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unul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dintre</a:t>
            </a:r>
            <a:r>
              <a:rPr sz="15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ﬁi</a:t>
            </a:r>
            <a:r>
              <a:rPr sz="15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va</a:t>
            </a:r>
            <a:r>
              <a:rPr sz="15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ﬁ</a:t>
            </a:r>
            <a:r>
              <a:rPr sz="15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ori</a:t>
            </a:r>
            <a:r>
              <a:rPr sz="15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cazul</a:t>
            </a:r>
            <a:r>
              <a:rPr sz="15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I,</a:t>
            </a:r>
            <a:r>
              <a:rPr sz="15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ori</a:t>
            </a:r>
            <a:r>
              <a:rPr sz="15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cazul</a:t>
            </a:r>
            <a:r>
              <a:rPr sz="15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II,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deci</a:t>
            </a:r>
            <a:r>
              <a:rPr sz="15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5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va</a:t>
            </a:r>
            <a:r>
              <a:rPr sz="15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coborî</a:t>
            </a:r>
            <a:r>
              <a:rPr sz="15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5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maxim</a:t>
            </a:r>
            <a:r>
              <a:rPr sz="15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5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drumuri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până</a:t>
            </a:r>
            <a:r>
              <a:rPr sz="15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jos.</a:t>
            </a:r>
            <a:endParaRPr sz="15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525" y="2163088"/>
            <a:ext cx="4222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Palatino Linotype"/>
                <a:cs typeface="Palatino Linotype"/>
              </a:rPr>
              <a:t>Caz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60" dirty="0">
                <a:latin typeface="Palatino Linotype"/>
                <a:cs typeface="Palatino Linotype"/>
              </a:rPr>
              <a:t>I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525" y="2684613"/>
            <a:ext cx="4851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latin typeface="Palatino Linotype"/>
                <a:cs typeface="Palatino Linotype"/>
              </a:rPr>
              <a:t>Caz</a:t>
            </a:r>
            <a:r>
              <a:rPr sz="1400" spc="-40" dirty="0">
                <a:latin typeface="Palatino Linotype"/>
                <a:cs typeface="Palatino Linotype"/>
              </a:rPr>
              <a:t> </a:t>
            </a:r>
            <a:r>
              <a:rPr sz="1400" spc="-35" dirty="0">
                <a:latin typeface="Palatino Linotype"/>
                <a:cs typeface="Palatino Linotype"/>
              </a:rPr>
              <a:t>II</a:t>
            </a:r>
            <a:endParaRPr sz="1400">
              <a:latin typeface="Palatino Linotype"/>
              <a:cs typeface="Palatino Linotyp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61514" y="1147571"/>
            <a:ext cx="3813175" cy="2991485"/>
            <a:chOff x="5334567" y="1170287"/>
            <a:chExt cx="3813175" cy="29914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0149" y="1242250"/>
              <a:ext cx="3728700" cy="29191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object 9"/>
            <p:cNvSpPr/>
            <p:nvPr/>
          </p:nvSpPr>
          <p:spPr>
            <a:xfrm>
              <a:off x="5560394" y="1175049"/>
              <a:ext cx="2813685" cy="2444750"/>
            </a:xfrm>
            <a:custGeom>
              <a:avLst/>
              <a:gdLst/>
              <a:ahLst/>
              <a:cxnLst/>
              <a:rect l="l" t="t" r="r" b="b"/>
              <a:pathLst>
                <a:path w="2813684" h="2444750">
                  <a:moveTo>
                    <a:pt x="476405" y="2010533"/>
                  </a:moveTo>
                  <a:lnTo>
                    <a:pt x="494941" y="2055656"/>
                  </a:lnTo>
                  <a:lnTo>
                    <a:pt x="508868" y="2102688"/>
                  </a:lnTo>
                  <a:lnTo>
                    <a:pt x="521260" y="2150356"/>
                  </a:lnTo>
                  <a:lnTo>
                    <a:pt x="535189" y="2197387"/>
                  </a:lnTo>
                  <a:lnTo>
                    <a:pt x="553730" y="2242508"/>
                  </a:lnTo>
                  <a:lnTo>
                    <a:pt x="581043" y="2269676"/>
                  </a:lnTo>
                  <a:lnTo>
                    <a:pt x="621055" y="2282410"/>
                  </a:lnTo>
                  <a:lnTo>
                    <a:pt x="666743" y="2289292"/>
                  </a:lnTo>
                  <a:lnTo>
                    <a:pt x="711083" y="2298905"/>
                  </a:lnTo>
                  <a:lnTo>
                    <a:pt x="747055" y="2319833"/>
                  </a:lnTo>
                  <a:lnTo>
                    <a:pt x="780971" y="2349508"/>
                  </a:lnTo>
                  <a:lnTo>
                    <a:pt x="820630" y="2376781"/>
                  </a:lnTo>
                  <a:lnTo>
                    <a:pt x="864596" y="2400724"/>
                  </a:lnTo>
                  <a:lnTo>
                    <a:pt x="911432" y="2420410"/>
                  </a:lnTo>
                  <a:lnTo>
                    <a:pt x="959705" y="2434911"/>
                  </a:lnTo>
                  <a:lnTo>
                    <a:pt x="1007978" y="2443299"/>
                  </a:lnTo>
                  <a:lnTo>
                    <a:pt x="1054815" y="2444645"/>
                  </a:lnTo>
                  <a:lnTo>
                    <a:pt x="1098780" y="2438022"/>
                  </a:lnTo>
                  <a:lnTo>
                    <a:pt x="1138439" y="2422502"/>
                  </a:lnTo>
                  <a:lnTo>
                    <a:pt x="1172355" y="2397158"/>
                  </a:lnTo>
                  <a:lnTo>
                    <a:pt x="1191289" y="2366137"/>
                  </a:lnTo>
                  <a:lnTo>
                    <a:pt x="1193637" y="2330636"/>
                  </a:lnTo>
                  <a:lnTo>
                    <a:pt x="1182570" y="2292150"/>
                  </a:lnTo>
                  <a:lnTo>
                    <a:pt x="1161261" y="2252170"/>
                  </a:lnTo>
                  <a:lnTo>
                    <a:pt x="1132880" y="2212191"/>
                  </a:lnTo>
                  <a:lnTo>
                    <a:pt x="1100601" y="2173704"/>
                  </a:lnTo>
                  <a:lnTo>
                    <a:pt x="1067593" y="2138204"/>
                  </a:lnTo>
                  <a:lnTo>
                    <a:pt x="1037030" y="2107183"/>
                  </a:lnTo>
                  <a:lnTo>
                    <a:pt x="1035251" y="2094605"/>
                  </a:lnTo>
                  <a:lnTo>
                    <a:pt x="1044705" y="2079615"/>
                  </a:lnTo>
                  <a:lnTo>
                    <a:pt x="1055152" y="2063909"/>
                  </a:lnTo>
                  <a:lnTo>
                    <a:pt x="1056355" y="2049183"/>
                  </a:lnTo>
                  <a:lnTo>
                    <a:pt x="1007471" y="1999162"/>
                  </a:lnTo>
                  <a:lnTo>
                    <a:pt x="940355" y="1971858"/>
                  </a:lnTo>
                  <a:lnTo>
                    <a:pt x="894086" y="1964083"/>
                  </a:lnTo>
                  <a:lnTo>
                    <a:pt x="847393" y="1962802"/>
                  </a:lnTo>
                  <a:lnTo>
                    <a:pt x="800351" y="1966526"/>
                  </a:lnTo>
                  <a:lnTo>
                    <a:pt x="753037" y="1973765"/>
                  </a:lnTo>
                  <a:lnTo>
                    <a:pt x="705527" y="1983028"/>
                  </a:lnTo>
                  <a:lnTo>
                    <a:pt x="657898" y="1992827"/>
                  </a:lnTo>
                  <a:lnTo>
                    <a:pt x="610225" y="2001670"/>
                  </a:lnTo>
                  <a:lnTo>
                    <a:pt x="562586" y="2008069"/>
                  </a:lnTo>
                  <a:lnTo>
                    <a:pt x="515055" y="2010533"/>
                  </a:lnTo>
                </a:path>
                <a:path w="2813684" h="2444750">
                  <a:moveTo>
                    <a:pt x="1211003" y="1391891"/>
                  </a:moveTo>
                  <a:lnTo>
                    <a:pt x="1184151" y="1429973"/>
                  </a:lnTo>
                  <a:lnTo>
                    <a:pt x="1154687" y="1469936"/>
                  </a:lnTo>
                  <a:lnTo>
                    <a:pt x="1125337" y="1511267"/>
                  </a:lnTo>
                  <a:lnTo>
                    <a:pt x="1098825" y="1553455"/>
                  </a:lnTo>
                  <a:lnTo>
                    <a:pt x="1077877" y="1595989"/>
                  </a:lnTo>
                  <a:lnTo>
                    <a:pt x="1065220" y="1638355"/>
                  </a:lnTo>
                  <a:lnTo>
                    <a:pt x="1063578" y="1680044"/>
                  </a:lnTo>
                  <a:lnTo>
                    <a:pt x="1075678" y="1720541"/>
                  </a:lnTo>
                  <a:lnTo>
                    <a:pt x="1098826" y="1751275"/>
                  </a:lnTo>
                  <a:lnTo>
                    <a:pt x="1130207" y="1770987"/>
                  </a:lnTo>
                  <a:lnTo>
                    <a:pt x="1168184" y="1781797"/>
                  </a:lnTo>
                  <a:lnTo>
                    <a:pt x="1211122" y="1785827"/>
                  </a:lnTo>
                  <a:lnTo>
                    <a:pt x="1257386" y="1785198"/>
                  </a:lnTo>
                  <a:lnTo>
                    <a:pt x="1305341" y="1782031"/>
                  </a:lnTo>
                  <a:lnTo>
                    <a:pt x="1353352" y="1778448"/>
                  </a:lnTo>
                  <a:lnTo>
                    <a:pt x="1399785" y="1776569"/>
                  </a:lnTo>
                  <a:lnTo>
                    <a:pt x="1443003" y="1778516"/>
                  </a:lnTo>
                  <a:lnTo>
                    <a:pt x="1486997" y="1785270"/>
                  </a:lnTo>
                  <a:lnTo>
                    <a:pt x="1532954" y="1794766"/>
                  </a:lnTo>
                  <a:lnTo>
                    <a:pt x="1579921" y="1805105"/>
                  </a:lnTo>
                  <a:lnTo>
                    <a:pt x="1626948" y="1814390"/>
                  </a:lnTo>
                  <a:lnTo>
                    <a:pt x="1673080" y="1820720"/>
                  </a:lnTo>
                  <a:lnTo>
                    <a:pt x="1717367" y="1822197"/>
                  </a:lnTo>
                  <a:lnTo>
                    <a:pt x="1758855" y="1816921"/>
                  </a:lnTo>
                  <a:lnTo>
                    <a:pt x="1796593" y="1802994"/>
                  </a:lnTo>
                  <a:lnTo>
                    <a:pt x="1829628" y="1778516"/>
                  </a:lnTo>
                  <a:lnTo>
                    <a:pt x="1838921" y="1753003"/>
                  </a:lnTo>
                  <a:lnTo>
                    <a:pt x="1829585" y="1722432"/>
                  </a:lnTo>
                  <a:lnTo>
                    <a:pt x="1810607" y="1690910"/>
                  </a:lnTo>
                  <a:lnTo>
                    <a:pt x="1790978" y="1662541"/>
                  </a:lnTo>
                  <a:lnTo>
                    <a:pt x="1770633" y="1622295"/>
                  </a:lnTo>
                  <a:lnTo>
                    <a:pt x="1757000" y="1577058"/>
                  </a:lnTo>
                  <a:lnTo>
                    <a:pt x="1747211" y="1529207"/>
                  </a:lnTo>
                  <a:lnTo>
                    <a:pt x="1738403" y="1481116"/>
                  </a:lnTo>
                  <a:lnTo>
                    <a:pt x="1727708" y="1435163"/>
                  </a:lnTo>
                  <a:lnTo>
                    <a:pt x="1712262" y="1393724"/>
                  </a:lnTo>
                  <a:lnTo>
                    <a:pt x="1689199" y="1359175"/>
                  </a:lnTo>
                  <a:lnTo>
                    <a:pt x="1655653" y="1333891"/>
                  </a:lnTo>
                  <a:lnTo>
                    <a:pt x="1613810" y="1320326"/>
                  </a:lnTo>
                  <a:lnTo>
                    <a:pt x="1570594" y="1318817"/>
                  </a:lnTo>
                  <a:lnTo>
                    <a:pt x="1526244" y="1326572"/>
                  </a:lnTo>
                  <a:lnTo>
                    <a:pt x="1480998" y="1340797"/>
                  </a:lnTo>
                  <a:lnTo>
                    <a:pt x="1435094" y="1358700"/>
                  </a:lnTo>
                  <a:lnTo>
                    <a:pt x="1388772" y="1377486"/>
                  </a:lnTo>
                  <a:lnTo>
                    <a:pt x="1342269" y="1394363"/>
                  </a:lnTo>
                  <a:lnTo>
                    <a:pt x="1295825" y="1406538"/>
                  </a:lnTo>
                  <a:lnTo>
                    <a:pt x="1249678" y="1411216"/>
                  </a:lnTo>
                </a:path>
                <a:path w="2813684" h="2444750">
                  <a:moveTo>
                    <a:pt x="1945630" y="1391895"/>
                  </a:moveTo>
                  <a:lnTo>
                    <a:pt x="1950760" y="1441552"/>
                  </a:lnTo>
                  <a:lnTo>
                    <a:pt x="1965660" y="1491235"/>
                  </a:lnTo>
                  <a:lnTo>
                    <a:pt x="1989595" y="1537355"/>
                  </a:lnTo>
                  <a:lnTo>
                    <a:pt x="2021830" y="1576322"/>
                  </a:lnTo>
                  <a:lnTo>
                    <a:pt x="2061630" y="1604545"/>
                  </a:lnTo>
                  <a:lnTo>
                    <a:pt x="2079942" y="1623690"/>
                  </a:lnTo>
                  <a:lnTo>
                    <a:pt x="2081961" y="1651304"/>
                  </a:lnTo>
                  <a:lnTo>
                    <a:pt x="2072872" y="1684905"/>
                  </a:lnTo>
                  <a:lnTo>
                    <a:pt x="2057861" y="1722012"/>
                  </a:lnTo>
                  <a:lnTo>
                    <a:pt x="2042111" y="1760143"/>
                  </a:lnTo>
                  <a:lnTo>
                    <a:pt x="2030808" y="1796817"/>
                  </a:lnTo>
                  <a:lnTo>
                    <a:pt x="2042280" y="1855870"/>
                  </a:lnTo>
                  <a:lnTo>
                    <a:pt x="2077328" y="1884732"/>
                  </a:lnTo>
                  <a:lnTo>
                    <a:pt x="2117205" y="1906926"/>
                  </a:lnTo>
                  <a:lnTo>
                    <a:pt x="2161011" y="1922867"/>
                  </a:lnTo>
                  <a:lnTo>
                    <a:pt x="2207845" y="1932972"/>
                  </a:lnTo>
                  <a:lnTo>
                    <a:pt x="2256809" y="1937656"/>
                  </a:lnTo>
                  <a:lnTo>
                    <a:pt x="2307001" y="1937335"/>
                  </a:lnTo>
                  <a:lnTo>
                    <a:pt x="2357523" y="1932424"/>
                  </a:lnTo>
                  <a:lnTo>
                    <a:pt x="2407475" y="1923339"/>
                  </a:lnTo>
                  <a:lnTo>
                    <a:pt x="2455955" y="1910496"/>
                  </a:lnTo>
                  <a:lnTo>
                    <a:pt x="2502065" y="1894309"/>
                  </a:lnTo>
                  <a:lnTo>
                    <a:pt x="2544905" y="1875195"/>
                  </a:lnTo>
                  <a:lnTo>
                    <a:pt x="2591501" y="1858696"/>
                  </a:lnTo>
                  <a:lnTo>
                    <a:pt x="2641470" y="1848837"/>
                  </a:lnTo>
                  <a:lnTo>
                    <a:pt x="2691341" y="1839496"/>
                  </a:lnTo>
                  <a:lnTo>
                    <a:pt x="2737643" y="1824548"/>
                  </a:lnTo>
                  <a:lnTo>
                    <a:pt x="2776905" y="1797870"/>
                  </a:lnTo>
                  <a:lnTo>
                    <a:pt x="2797947" y="1770417"/>
                  </a:lnTo>
                  <a:lnTo>
                    <a:pt x="2809916" y="1740078"/>
                  </a:lnTo>
                  <a:lnTo>
                    <a:pt x="2813569" y="1707392"/>
                  </a:lnTo>
                  <a:lnTo>
                    <a:pt x="2809662" y="1672898"/>
                  </a:lnTo>
                  <a:lnTo>
                    <a:pt x="2782191" y="1600651"/>
                  </a:lnTo>
                  <a:lnTo>
                    <a:pt x="2760139" y="1563976"/>
                  </a:lnTo>
                  <a:lnTo>
                    <a:pt x="2733550" y="1527655"/>
                  </a:lnTo>
                  <a:lnTo>
                    <a:pt x="2703182" y="1492226"/>
                  </a:lnTo>
                  <a:lnTo>
                    <a:pt x="2669789" y="1458230"/>
                  </a:lnTo>
                  <a:lnTo>
                    <a:pt x="2634128" y="1426206"/>
                  </a:lnTo>
                  <a:lnTo>
                    <a:pt x="2596954" y="1396694"/>
                  </a:lnTo>
                  <a:lnTo>
                    <a:pt x="2559024" y="1370235"/>
                  </a:lnTo>
                  <a:lnTo>
                    <a:pt x="2521093" y="1347368"/>
                  </a:lnTo>
                  <a:lnTo>
                    <a:pt x="2483918" y="1328633"/>
                  </a:lnTo>
                  <a:lnTo>
                    <a:pt x="2448255" y="1314570"/>
                  </a:lnTo>
                  <a:lnTo>
                    <a:pt x="2403714" y="1303450"/>
                  </a:lnTo>
                  <a:lnTo>
                    <a:pt x="2358482" y="1298925"/>
                  </a:lnTo>
                  <a:lnTo>
                    <a:pt x="2312712" y="1300124"/>
                  </a:lnTo>
                  <a:lnTo>
                    <a:pt x="2266558" y="1306176"/>
                  </a:lnTo>
                  <a:lnTo>
                    <a:pt x="2220173" y="1316210"/>
                  </a:lnTo>
                  <a:lnTo>
                    <a:pt x="2173712" y="1329353"/>
                  </a:lnTo>
                  <a:lnTo>
                    <a:pt x="2127328" y="1344735"/>
                  </a:lnTo>
                  <a:lnTo>
                    <a:pt x="2081174" y="1361484"/>
                  </a:lnTo>
                  <a:lnTo>
                    <a:pt x="2035404" y="1378729"/>
                  </a:lnTo>
                  <a:lnTo>
                    <a:pt x="1990171" y="1395598"/>
                  </a:lnTo>
                  <a:lnTo>
                    <a:pt x="1945630" y="1411220"/>
                  </a:lnTo>
                </a:path>
                <a:path w="2813684" h="2444750">
                  <a:moveTo>
                    <a:pt x="816076" y="1333897"/>
                  </a:moveTo>
                  <a:lnTo>
                    <a:pt x="769520" y="1324220"/>
                  </a:lnTo>
                  <a:lnTo>
                    <a:pt x="721718" y="1313975"/>
                  </a:lnTo>
                  <a:lnTo>
                    <a:pt x="673035" y="1303860"/>
                  </a:lnTo>
                  <a:lnTo>
                    <a:pt x="623836" y="1294574"/>
                  </a:lnTo>
                  <a:lnTo>
                    <a:pt x="574486" y="1286814"/>
                  </a:lnTo>
                  <a:lnTo>
                    <a:pt x="525350" y="1281279"/>
                  </a:lnTo>
                  <a:lnTo>
                    <a:pt x="476793" y="1278667"/>
                  </a:lnTo>
                  <a:lnTo>
                    <a:pt x="429178" y="1279677"/>
                  </a:lnTo>
                  <a:lnTo>
                    <a:pt x="382872" y="1285007"/>
                  </a:lnTo>
                  <a:lnTo>
                    <a:pt x="338239" y="1295355"/>
                  </a:lnTo>
                  <a:lnTo>
                    <a:pt x="295644" y="1311419"/>
                  </a:lnTo>
                  <a:lnTo>
                    <a:pt x="255451" y="1333897"/>
                  </a:lnTo>
                  <a:lnTo>
                    <a:pt x="219381" y="1364998"/>
                  </a:lnTo>
                  <a:lnTo>
                    <a:pt x="187793" y="1401566"/>
                  </a:lnTo>
                  <a:lnTo>
                    <a:pt x="156202" y="1438131"/>
                  </a:lnTo>
                  <a:lnTo>
                    <a:pt x="120126" y="1469222"/>
                  </a:lnTo>
                  <a:lnTo>
                    <a:pt x="84708" y="1493494"/>
                  </a:lnTo>
                  <a:lnTo>
                    <a:pt x="47840" y="1522497"/>
                  </a:lnTo>
                  <a:lnTo>
                    <a:pt x="17083" y="1554829"/>
                  </a:lnTo>
                  <a:lnTo>
                    <a:pt x="0" y="1589088"/>
                  </a:lnTo>
                  <a:lnTo>
                    <a:pt x="4151" y="1623872"/>
                  </a:lnTo>
                  <a:lnTo>
                    <a:pt x="43551" y="1684354"/>
                  </a:lnTo>
                  <a:lnTo>
                    <a:pt x="97404" y="1739805"/>
                  </a:lnTo>
                  <a:lnTo>
                    <a:pt x="129038" y="1765486"/>
                  </a:lnTo>
                  <a:lnTo>
                    <a:pt x="163432" y="1789720"/>
                  </a:lnTo>
                  <a:lnTo>
                    <a:pt x="200299" y="1812443"/>
                  </a:lnTo>
                  <a:lnTo>
                    <a:pt x="239355" y="1833591"/>
                  </a:lnTo>
                  <a:lnTo>
                    <a:pt x="280316" y="1853102"/>
                  </a:lnTo>
                  <a:lnTo>
                    <a:pt x="322896" y="1870912"/>
                  </a:lnTo>
                  <a:lnTo>
                    <a:pt x="366810" y="1886959"/>
                  </a:lnTo>
                  <a:lnTo>
                    <a:pt x="411775" y="1901177"/>
                  </a:lnTo>
                  <a:lnTo>
                    <a:pt x="457504" y="1913505"/>
                  </a:lnTo>
                  <a:lnTo>
                    <a:pt x="503713" y="1923878"/>
                  </a:lnTo>
                  <a:lnTo>
                    <a:pt x="550118" y="1932234"/>
                  </a:lnTo>
                  <a:lnTo>
                    <a:pt x="596433" y="1938510"/>
                  </a:lnTo>
                  <a:lnTo>
                    <a:pt x="642374" y="1942641"/>
                  </a:lnTo>
                  <a:lnTo>
                    <a:pt x="687655" y="1944564"/>
                  </a:lnTo>
                  <a:lnTo>
                    <a:pt x="731993" y="1944217"/>
                  </a:lnTo>
                  <a:lnTo>
                    <a:pt x="775101" y="1941536"/>
                  </a:lnTo>
                  <a:lnTo>
                    <a:pt x="816696" y="1936457"/>
                  </a:lnTo>
                  <a:lnTo>
                    <a:pt x="856493" y="1928917"/>
                  </a:lnTo>
                  <a:lnTo>
                    <a:pt x="894205" y="1918853"/>
                  </a:lnTo>
                  <a:lnTo>
                    <a:pt x="962242" y="1890900"/>
                  </a:lnTo>
                  <a:lnTo>
                    <a:pt x="1018526" y="1852089"/>
                  </a:lnTo>
                  <a:lnTo>
                    <a:pt x="1060781" y="1801916"/>
                  </a:lnTo>
                  <a:lnTo>
                    <a:pt x="1086726" y="1739872"/>
                  </a:lnTo>
                  <a:lnTo>
                    <a:pt x="1097248" y="1694378"/>
                  </a:lnTo>
                  <a:lnTo>
                    <a:pt x="1106224" y="1646520"/>
                  </a:lnTo>
                  <a:lnTo>
                    <a:pt x="1112729" y="1597353"/>
                  </a:lnTo>
                  <a:lnTo>
                    <a:pt x="1115838" y="1547930"/>
                  </a:lnTo>
                  <a:lnTo>
                    <a:pt x="1114626" y="1499306"/>
                  </a:lnTo>
                  <a:lnTo>
                    <a:pt x="1108169" y="1452537"/>
                  </a:lnTo>
                  <a:lnTo>
                    <a:pt x="1095542" y="1408675"/>
                  </a:lnTo>
                  <a:lnTo>
                    <a:pt x="1075819" y="1368778"/>
                  </a:lnTo>
                  <a:lnTo>
                    <a:pt x="1048076" y="1333897"/>
                  </a:lnTo>
                  <a:lnTo>
                    <a:pt x="1010939" y="1302013"/>
                  </a:lnTo>
                  <a:lnTo>
                    <a:pt x="968811" y="1274973"/>
                  </a:lnTo>
                  <a:lnTo>
                    <a:pt x="922745" y="1252968"/>
                  </a:lnTo>
                  <a:lnTo>
                    <a:pt x="873798" y="1236187"/>
                  </a:lnTo>
                  <a:lnTo>
                    <a:pt x="823025" y="1224818"/>
                  </a:lnTo>
                  <a:lnTo>
                    <a:pt x="771480" y="1219050"/>
                  </a:lnTo>
                  <a:lnTo>
                    <a:pt x="720221" y="1219073"/>
                  </a:lnTo>
                  <a:lnTo>
                    <a:pt x="670301" y="1225076"/>
                  </a:lnTo>
                  <a:lnTo>
                    <a:pt x="622776" y="1237247"/>
                  </a:lnTo>
                  <a:lnTo>
                    <a:pt x="577823" y="1254921"/>
                  </a:lnTo>
                  <a:lnTo>
                    <a:pt x="533503" y="1275763"/>
                  </a:lnTo>
                  <a:lnTo>
                    <a:pt x="489293" y="1296928"/>
                  </a:lnTo>
                  <a:lnTo>
                    <a:pt x="444674" y="1315569"/>
                  </a:lnTo>
                  <a:lnTo>
                    <a:pt x="399125" y="1328841"/>
                  </a:lnTo>
                  <a:lnTo>
                    <a:pt x="352126" y="1333897"/>
                  </a:lnTo>
                </a:path>
                <a:path w="2813684" h="2444750">
                  <a:moveTo>
                    <a:pt x="526114" y="637956"/>
                  </a:moveTo>
                  <a:lnTo>
                    <a:pt x="507572" y="683076"/>
                  </a:lnTo>
                  <a:lnTo>
                    <a:pt x="493641" y="730106"/>
                  </a:lnTo>
                  <a:lnTo>
                    <a:pt x="481248" y="777774"/>
                  </a:lnTo>
                  <a:lnTo>
                    <a:pt x="467321" y="824806"/>
                  </a:lnTo>
                  <a:lnTo>
                    <a:pt x="448789" y="869931"/>
                  </a:lnTo>
                  <a:lnTo>
                    <a:pt x="428055" y="906484"/>
                  </a:lnTo>
                  <a:lnTo>
                    <a:pt x="402611" y="947190"/>
                  </a:lnTo>
                  <a:lnTo>
                    <a:pt x="377220" y="989427"/>
                  </a:lnTo>
                  <a:lnTo>
                    <a:pt x="356646" y="1030574"/>
                  </a:lnTo>
                  <a:lnTo>
                    <a:pt x="345653" y="1068008"/>
                  </a:lnTo>
                  <a:lnTo>
                    <a:pt x="349004" y="1099110"/>
                  </a:lnTo>
                  <a:lnTo>
                    <a:pt x="416914" y="1142022"/>
                  </a:lnTo>
                  <a:lnTo>
                    <a:pt x="463577" y="1159644"/>
                  </a:lnTo>
                  <a:lnTo>
                    <a:pt x="511323" y="1174288"/>
                  </a:lnTo>
                  <a:lnTo>
                    <a:pt x="560026" y="1186121"/>
                  </a:lnTo>
                  <a:lnTo>
                    <a:pt x="609558" y="1195310"/>
                  </a:lnTo>
                  <a:lnTo>
                    <a:pt x="659790" y="1202020"/>
                  </a:lnTo>
                  <a:lnTo>
                    <a:pt x="710596" y="1206420"/>
                  </a:lnTo>
                  <a:lnTo>
                    <a:pt x="761846" y="1208674"/>
                  </a:lnTo>
                  <a:lnTo>
                    <a:pt x="813415" y="1208950"/>
                  </a:lnTo>
                  <a:lnTo>
                    <a:pt x="865173" y="1207414"/>
                  </a:lnTo>
                  <a:lnTo>
                    <a:pt x="916993" y="1204234"/>
                  </a:lnTo>
                  <a:lnTo>
                    <a:pt x="968748" y="1199575"/>
                  </a:lnTo>
                  <a:lnTo>
                    <a:pt x="1020309" y="1193603"/>
                  </a:lnTo>
                  <a:lnTo>
                    <a:pt x="1071549" y="1186487"/>
                  </a:lnTo>
                  <a:lnTo>
                    <a:pt x="1122340" y="1178392"/>
                  </a:lnTo>
                  <a:lnTo>
                    <a:pt x="1172554" y="1169484"/>
                  </a:lnTo>
                  <a:lnTo>
                    <a:pt x="1222064" y="1159931"/>
                  </a:lnTo>
                  <a:lnTo>
                    <a:pt x="1271060" y="1148945"/>
                  </a:lnTo>
                  <a:lnTo>
                    <a:pt x="1321655" y="1134477"/>
                  </a:lnTo>
                  <a:lnTo>
                    <a:pt x="1371376" y="1115840"/>
                  </a:lnTo>
                  <a:lnTo>
                    <a:pt x="1417748" y="1092352"/>
                  </a:lnTo>
                  <a:lnTo>
                    <a:pt x="1458298" y="1063327"/>
                  </a:lnTo>
                  <a:lnTo>
                    <a:pt x="1490553" y="1028082"/>
                  </a:lnTo>
                  <a:lnTo>
                    <a:pt x="1512039" y="985931"/>
                  </a:lnTo>
                  <a:lnTo>
                    <a:pt x="1520239" y="946809"/>
                  </a:lnTo>
                  <a:lnTo>
                    <a:pt x="1519453" y="907580"/>
                  </a:lnTo>
                  <a:lnTo>
                    <a:pt x="1510550" y="868608"/>
                  </a:lnTo>
                  <a:lnTo>
                    <a:pt x="1494399" y="830255"/>
                  </a:lnTo>
                  <a:lnTo>
                    <a:pt x="1471870" y="792884"/>
                  </a:lnTo>
                  <a:lnTo>
                    <a:pt x="1443829" y="756859"/>
                  </a:lnTo>
                  <a:lnTo>
                    <a:pt x="1411148" y="722542"/>
                  </a:lnTo>
                  <a:lnTo>
                    <a:pt x="1374694" y="690295"/>
                  </a:lnTo>
                  <a:lnTo>
                    <a:pt x="1335337" y="660483"/>
                  </a:lnTo>
                  <a:lnTo>
                    <a:pt x="1293946" y="633467"/>
                  </a:lnTo>
                  <a:lnTo>
                    <a:pt x="1251389" y="609611"/>
                  </a:lnTo>
                  <a:lnTo>
                    <a:pt x="1208535" y="589278"/>
                  </a:lnTo>
                  <a:lnTo>
                    <a:pt x="1166254" y="572830"/>
                  </a:lnTo>
                  <a:lnTo>
                    <a:pt x="1125414" y="560631"/>
                  </a:lnTo>
                  <a:lnTo>
                    <a:pt x="1081796" y="553093"/>
                  </a:lnTo>
                  <a:lnTo>
                    <a:pt x="1038271" y="551749"/>
                  </a:lnTo>
                  <a:lnTo>
                    <a:pt x="994810" y="555758"/>
                  </a:lnTo>
                  <a:lnTo>
                    <a:pt x="951385" y="564279"/>
                  </a:lnTo>
                  <a:lnTo>
                    <a:pt x="907969" y="576470"/>
                  </a:lnTo>
                  <a:lnTo>
                    <a:pt x="864534" y="591492"/>
                  </a:lnTo>
                  <a:lnTo>
                    <a:pt x="821050" y="608502"/>
                  </a:lnTo>
                  <a:lnTo>
                    <a:pt x="777492" y="626661"/>
                  </a:lnTo>
                  <a:lnTo>
                    <a:pt x="733829" y="645127"/>
                  </a:lnTo>
                  <a:lnTo>
                    <a:pt x="690036" y="663059"/>
                  </a:lnTo>
                  <a:lnTo>
                    <a:pt x="646082" y="679616"/>
                  </a:lnTo>
                  <a:lnTo>
                    <a:pt x="601941" y="693958"/>
                  </a:lnTo>
                  <a:lnTo>
                    <a:pt x="557585" y="705244"/>
                  </a:lnTo>
                  <a:lnTo>
                    <a:pt x="512985" y="712632"/>
                  </a:lnTo>
                  <a:lnTo>
                    <a:pt x="468114" y="715281"/>
                  </a:lnTo>
                </a:path>
                <a:path w="2813684" h="2444750">
                  <a:moveTo>
                    <a:pt x="1415390" y="0"/>
                  </a:moveTo>
                  <a:lnTo>
                    <a:pt x="1373331" y="14164"/>
                  </a:lnTo>
                  <a:lnTo>
                    <a:pt x="1328455" y="25191"/>
                  </a:lnTo>
                  <a:lnTo>
                    <a:pt x="1281811" y="34236"/>
                  </a:lnTo>
                  <a:lnTo>
                    <a:pt x="1234446" y="42455"/>
                  </a:lnTo>
                  <a:lnTo>
                    <a:pt x="1187408" y="51004"/>
                  </a:lnTo>
                  <a:lnTo>
                    <a:pt x="1141746" y="61039"/>
                  </a:lnTo>
                  <a:lnTo>
                    <a:pt x="1098509" y="73717"/>
                  </a:lnTo>
                  <a:lnTo>
                    <a:pt x="1058744" y="90193"/>
                  </a:lnTo>
                  <a:lnTo>
                    <a:pt x="1023499" y="111624"/>
                  </a:lnTo>
                  <a:lnTo>
                    <a:pt x="993823" y="139166"/>
                  </a:lnTo>
                  <a:lnTo>
                    <a:pt x="970764" y="173974"/>
                  </a:lnTo>
                  <a:lnTo>
                    <a:pt x="956654" y="216668"/>
                  </a:lnTo>
                  <a:lnTo>
                    <a:pt x="953626" y="262260"/>
                  </a:lnTo>
                  <a:lnTo>
                    <a:pt x="959534" y="309301"/>
                  </a:lnTo>
                  <a:lnTo>
                    <a:pt x="972233" y="356342"/>
                  </a:lnTo>
                  <a:lnTo>
                    <a:pt x="989575" y="401933"/>
                  </a:lnTo>
                  <a:lnTo>
                    <a:pt x="1009415" y="444624"/>
                  </a:lnTo>
                  <a:lnTo>
                    <a:pt x="1051486" y="470771"/>
                  </a:lnTo>
                  <a:lnTo>
                    <a:pt x="1079570" y="476186"/>
                  </a:lnTo>
                  <a:lnTo>
                    <a:pt x="1106090" y="483299"/>
                  </a:lnTo>
                  <a:lnTo>
                    <a:pt x="1154559" y="501421"/>
                  </a:lnTo>
                  <a:lnTo>
                    <a:pt x="1203854" y="517433"/>
                  </a:lnTo>
                  <a:lnTo>
                    <a:pt x="1253866" y="531416"/>
                  </a:lnTo>
                  <a:lnTo>
                    <a:pt x="1304486" y="543451"/>
                  </a:lnTo>
                  <a:lnTo>
                    <a:pt x="1355605" y="553620"/>
                  </a:lnTo>
                  <a:lnTo>
                    <a:pt x="1407115" y="562002"/>
                  </a:lnTo>
                  <a:lnTo>
                    <a:pt x="1458907" y="568679"/>
                  </a:lnTo>
                  <a:lnTo>
                    <a:pt x="1510871" y="573731"/>
                  </a:lnTo>
                  <a:lnTo>
                    <a:pt x="1562900" y="577240"/>
                  </a:lnTo>
                  <a:lnTo>
                    <a:pt x="1614884" y="579285"/>
                  </a:lnTo>
                  <a:lnTo>
                    <a:pt x="1666715" y="579949"/>
                  </a:lnTo>
                  <a:lnTo>
                    <a:pt x="1711494" y="582305"/>
                  </a:lnTo>
                  <a:lnTo>
                    <a:pt x="1759494" y="588151"/>
                  </a:lnTo>
                  <a:lnTo>
                    <a:pt x="1809318" y="595662"/>
                  </a:lnTo>
                  <a:lnTo>
                    <a:pt x="1859572" y="603009"/>
                  </a:lnTo>
                  <a:lnTo>
                    <a:pt x="1908861" y="608364"/>
                  </a:lnTo>
                  <a:lnTo>
                    <a:pt x="1955790" y="609900"/>
                  </a:lnTo>
                  <a:lnTo>
                    <a:pt x="1998965" y="605790"/>
                  </a:lnTo>
                  <a:lnTo>
                    <a:pt x="2036990" y="594205"/>
                  </a:lnTo>
                  <a:lnTo>
                    <a:pt x="2092015" y="541299"/>
                  </a:lnTo>
                  <a:lnTo>
                    <a:pt x="2108155" y="501658"/>
                  </a:lnTo>
                  <a:lnTo>
                    <a:pt x="2119471" y="457683"/>
                  </a:lnTo>
                  <a:lnTo>
                    <a:pt x="2125784" y="410919"/>
                  </a:lnTo>
                  <a:lnTo>
                    <a:pt x="2126912" y="362913"/>
                  </a:lnTo>
                  <a:lnTo>
                    <a:pt x="2122675" y="315209"/>
                  </a:lnTo>
                  <a:lnTo>
                    <a:pt x="2112892" y="269354"/>
                  </a:lnTo>
                  <a:lnTo>
                    <a:pt x="2097382" y="226892"/>
                  </a:lnTo>
                  <a:lnTo>
                    <a:pt x="2075966" y="189370"/>
                  </a:lnTo>
                  <a:lnTo>
                    <a:pt x="2048462" y="158332"/>
                  </a:lnTo>
                  <a:lnTo>
                    <a:pt x="2014690" y="135324"/>
                  </a:lnTo>
                  <a:lnTo>
                    <a:pt x="1968327" y="113427"/>
                  </a:lnTo>
                  <a:lnTo>
                    <a:pt x="1920912" y="93507"/>
                  </a:lnTo>
                  <a:lnTo>
                    <a:pt x="1872566" y="75551"/>
                  </a:lnTo>
                  <a:lnTo>
                    <a:pt x="1823409" y="59545"/>
                  </a:lnTo>
                  <a:lnTo>
                    <a:pt x="1773561" y="45475"/>
                  </a:lnTo>
                  <a:lnTo>
                    <a:pt x="1723143" y="33325"/>
                  </a:lnTo>
                  <a:lnTo>
                    <a:pt x="1672274" y="23084"/>
                  </a:lnTo>
                  <a:lnTo>
                    <a:pt x="1621076" y="14736"/>
                  </a:lnTo>
                  <a:lnTo>
                    <a:pt x="1569668" y="8268"/>
                  </a:lnTo>
                  <a:lnTo>
                    <a:pt x="1518171" y="3665"/>
                  </a:lnTo>
                  <a:lnTo>
                    <a:pt x="1466704" y="914"/>
                  </a:lnTo>
                  <a:lnTo>
                    <a:pt x="1415390" y="0"/>
                  </a:lnTo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26107" y="1658349"/>
              <a:ext cx="1235710" cy="793115"/>
            </a:xfrm>
            <a:custGeom>
              <a:avLst/>
              <a:gdLst/>
              <a:ahLst/>
              <a:cxnLst/>
              <a:rect l="l" t="t" r="r" b="b"/>
              <a:pathLst>
                <a:path w="1235709" h="793114">
                  <a:moveTo>
                    <a:pt x="751598" y="115999"/>
                  </a:moveTo>
                  <a:lnTo>
                    <a:pt x="673155" y="119136"/>
                  </a:lnTo>
                  <a:lnTo>
                    <a:pt x="629990" y="123035"/>
                  </a:lnTo>
                  <a:lnTo>
                    <a:pt x="584859" y="128466"/>
                  </a:lnTo>
                  <a:lnTo>
                    <a:pt x="538262" y="135415"/>
                  </a:lnTo>
                  <a:lnTo>
                    <a:pt x="490697" y="143866"/>
                  </a:lnTo>
                  <a:lnTo>
                    <a:pt x="442663" y="153805"/>
                  </a:lnTo>
                  <a:lnTo>
                    <a:pt x="394657" y="165215"/>
                  </a:lnTo>
                  <a:lnTo>
                    <a:pt x="347179" y="178082"/>
                  </a:lnTo>
                  <a:lnTo>
                    <a:pt x="300727" y="192390"/>
                  </a:lnTo>
                  <a:lnTo>
                    <a:pt x="255798" y="208125"/>
                  </a:lnTo>
                  <a:lnTo>
                    <a:pt x="212893" y="225270"/>
                  </a:lnTo>
                  <a:lnTo>
                    <a:pt x="172508" y="243811"/>
                  </a:lnTo>
                  <a:lnTo>
                    <a:pt x="135143" y="263733"/>
                  </a:lnTo>
                  <a:lnTo>
                    <a:pt x="101295" y="285019"/>
                  </a:lnTo>
                  <a:lnTo>
                    <a:pt x="46148" y="331626"/>
                  </a:lnTo>
                  <a:lnTo>
                    <a:pt x="11054" y="383511"/>
                  </a:lnTo>
                  <a:lnTo>
                    <a:pt x="0" y="440551"/>
                  </a:lnTo>
                  <a:lnTo>
                    <a:pt x="4734" y="470966"/>
                  </a:lnTo>
                  <a:lnTo>
                    <a:pt x="39941" y="540086"/>
                  </a:lnTo>
                  <a:lnTo>
                    <a:pt x="68382" y="572855"/>
                  </a:lnTo>
                  <a:lnTo>
                    <a:pt x="101597" y="601350"/>
                  </a:lnTo>
                  <a:lnTo>
                    <a:pt x="138889" y="625990"/>
                  </a:lnTo>
                  <a:lnTo>
                    <a:pt x="179561" y="647194"/>
                  </a:lnTo>
                  <a:lnTo>
                    <a:pt x="222914" y="665381"/>
                  </a:lnTo>
                  <a:lnTo>
                    <a:pt x="268251" y="680970"/>
                  </a:lnTo>
                  <a:lnTo>
                    <a:pt x="314874" y="694379"/>
                  </a:lnTo>
                  <a:lnTo>
                    <a:pt x="362086" y="706028"/>
                  </a:lnTo>
                  <a:lnTo>
                    <a:pt x="409188" y="716335"/>
                  </a:lnTo>
                  <a:lnTo>
                    <a:pt x="455483" y="725719"/>
                  </a:lnTo>
                  <a:lnTo>
                    <a:pt x="500273" y="734599"/>
                  </a:lnTo>
                  <a:lnTo>
                    <a:pt x="549498" y="744487"/>
                  </a:lnTo>
                  <a:lnTo>
                    <a:pt x="599560" y="754381"/>
                  </a:lnTo>
                  <a:lnTo>
                    <a:pt x="650267" y="763901"/>
                  </a:lnTo>
                  <a:lnTo>
                    <a:pt x="701429" y="772663"/>
                  </a:lnTo>
                  <a:lnTo>
                    <a:pt x="752857" y="780287"/>
                  </a:lnTo>
                  <a:lnTo>
                    <a:pt x="804359" y="786389"/>
                  </a:lnTo>
                  <a:lnTo>
                    <a:pt x="855745" y="790588"/>
                  </a:lnTo>
                  <a:lnTo>
                    <a:pt x="906826" y="792502"/>
                  </a:lnTo>
                  <a:lnTo>
                    <a:pt x="957410" y="791748"/>
                  </a:lnTo>
                  <a:lnTo>
                    <a:pt x="1007307" y="787946"/>
                  </a:lnTo>
                  <a:lnTo>
                    <a:pt x="1056327" y="780711"/>
                  </a:lnTo>
                  <a:lnTo>
                    <a:pt x="1104280" y="769664"/>
                  </a:lnTo>
                  <a:lnTo>
                    <a:pt x="1150976" y="754420"/>
                  </a:lnTo>
                  <a:lnTo>
                    <a:pt x="1196223" y="734599"/>
                  </a:lnTo>
                  <a:lnTo>
                    <a:pt x="1235320" y="685930"/>
                  </a:lnTo>
                  <a:lnTo>
                    <a:pt x="1235375" y="652873"/>
                  </a:lnTo>
                  <a:lnTo>
                    <a:pt x="1225003" y="615707"/>
                  </a:lnTo>
                  <a:lnTo>
                    <a:pt x="1206129" y="575713"/>
                  </a:lnTo>
                  <a:lnTo>
                    <a:pt x="1180681" y="534168"/>
                  </a:lnTo>
                  <a:lnTo>
                    <a:pt x="1150585" y="492353"/>
                  </a:lnTo>
                  <a:lnTo>
                    <a:pt x="1117767" y="451546"/>
                  </a:lnTo>
                  <a:lnTo>
                    <a:pt x="1084154" y="413028"/>
                  </a:lnTo>
                  <a:lnTo>
                    <a:pt x="1051672" y="378078"/>
                  </a:lnTo>
                  <a:lnTo>
                    <a:pt x="1022248" y="347974"/>
                  </a:lnTo>
                  <a:lnTo>
                    <a:pt x="990614" y="312989"/>
                  </a:lnTo>
                  <a:lnTo>
                    <a:pt x="960373" y="274101"/>
                  </a:lnTo>
                  <a:lnTo>
                    <a:pt x="930946" y="232834"/>
                  </a:lnTo>
                  <a:lnTo>
                    <a:pt x="901748" y="190713"/>
                  </a:lnTo>
                  <a:lnTo>
                    <a:pt x="872199" y="149262"/>
                  </a:lnTo>
                  <a:lnTo>
                    <a:pt x="841715" y="110006"/>
                  </a:lnTo>
                  <a:lnTo>
                    <a:pt x="809716" y="74469"/>
                  </a:lnTo>
                  <a:lnTo>
                    <a:pt x="775620" y="44175"/>
                  </a:lnTo>
                  <a:lnTo>
                    <a:pt x="738843" y="20649"/>
                  </a:lnTo>
                  <a:lnTo>
                    <a:pt x="698805" y="5416"/>
                  </a:lnTo>
                  <a:lnTo>
                    <a:pt x="654923" y="0"/>
                  </a:lnTo>
                </a:path>
              </a:pathLst>
            </a:custGeom>
            <a:ln w="95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9330" y="2489003"/>
              <a:ext cx="3803650" cy="1071245"/>
            </a:xfrm>
            <a:custGeom>
              <a:avLst/>
              <a:gdLst/>
              <a:ahLst/>
              <a:cxnLst/>
              <a:rect l="l" t="t" r="r" b="b"/>
              <a:pathLst>
                <a:path w="3803650" h="1071245">
                  <a:moveTo>
                    <a:pt x="31893" y="1063876"/>
                  </a:moveTo>
                  <a:lnTo>
                    <a:pt x="81493" y="1064464"/>
                  </a:lnTo>
                  <a:lnTo>
                    <a:pt x="131630" y="1065918"/>
                  </a:lnTo>
                  <a:lnTo>
                    <a:pt x="182134" y="1067771"/>
                  </a:lnTo>
                  <a:lnTo>
                    <a:pt x="232833" y="1069559"/>
                  </a:lnTo>
                  <a:lnTo>
                    <a:pt x="283558" y="1070816"/>
                  </a:lnTo>
                  <a:lnTo>
                    <a:pt x="334138" y="1071075"/>
                  </a:lnTo>
                  <a:lnTo>
                    <a:pt x="384404" y="1069873"/>
                  </a:lnTo>
                  <a:lnTo>
                    <a:pt x="434184" y="1066742"/>
                  </a:lnTo>
                  <a:lnTo>
                    <a:pt x="483308" y="1061218"/>
                  </a:lnTo>
                  <a:lnTo>
                    <a:pt x="531606" y="1052835"/>
                  </a:lnTo>
                  <a:lnTo>
                    <a:pt x="578909" y="1041128"/>
                  </a:lnTo>
                  <a:lnTo>
                    <a:pt x="625044" y="1025630"/>
                  </a:lnTo>
                  <a:lnTo>
                    <a:pt x="669843" y="1005876"/>
                  </a:lnTo>
                  <a:lnTo>
                    <a:pt x="702451" y="980841"/>
                  </a:lnTo>
                  <a:lnTo>
                    <a:pt x="725348" y="945469"/>
                  </a:lnTo>
                  <a:lnTo>
                    <a:pt x="739496" y="902685"/>
                  </a:lnTo>
                  <a:lnTo>
                    <a:pt x="745857" y="855412"/>
                  </a:lnTo>
                  <a:lnTo>
                    <a:pt x="745393" y="806575"/>
                  </a:lnTo>
                  <a:lnTo>
                    <a:pt x="739068" y="759097"/>
                  </a:lnTo>
                  <a:lnTo>
                    <a:pt x="727843" y="715901"/>
                  </a:lnTo>
                  <a:lnTo>
                    <a:pt x="687041" y="690054"/>
                  </a:lnTo>
                  <a:lnTo>
                    <a:pt x="657843" y="685211"/>
                  </a:lnTo>
                  <a:lnTo>
                    <a:pt x="631193" y="677251"/>
                  </a:lnTo>
                  <a:lnTo>
                    <a:pt x="587449" y="658387"/>
                  </a:lnTo>
                  <a:lnTo>
                    <a:pt x="541482" y="644171"/>
                  </a:lnTo>
                  <a:lnTo>
                    <a:pt x="493784" y="634429"/>
                  </a:lnTo>
                  <a:lnTo>
                    <a:pt x="444850" y="628986"/>
                  </a:lnTo>
                  <a:lnTo>
                    <a:pt x="395174" y="627668"/>
                  </a:lnTo>
                  <a:lnTo>
                    <a:pt x="345251" y="630298"/>
                  </a:lnTo>
                  <a:lnTo>
                    <a:pt x="295574" y="636704"/>
                  </a:lnTo>
                  <a:lnTo>
                    <a:pt x="246638" y="646709"/>
                  </a:lnTo>
                  <a:lnTo>
                    <a:pt x="198937" y="660139"/>
                  </a:lnTo>
                  <a:lnTo>
                    <a:pt x="152966" y="676820"/>
                  </a:lnTo>
                  <a:lnTo>
                    <a:pt x="109218" y="696576"/>
                  </a:lnTo>
                  <a:lnTo>
                    <a:pt x="55653" y="748691"/>
                  </a:lnTo>
                  <a:lnTo>
                    <a:pt x="34531" y="787460"/>
                  </a:lnTo>
                  <a:lnTo>
                    <a:pt x="17880" y="831282"/>
                  </a:lnTo>
                  <a:lnTo>
                    <a:pt x="6225" y="877589"/>
                  </a:lnTo>
                  <a:lnTo>
                    <a:pt x="90" y="923815"/>
                  </a:lnTo>
                  <a:lnTo>
                    <a:pt x="0" y="967392"/>
                  </a:lnTo>
                  <a:lnTo>
                    <a:pt x="6478" y="1005753"/>
                  </a:lnTo>
                  <a:lnTo>
                    <a:pt x="20049" y="1036333"/>
                  </a:lnTo>
                  <a:lnTo>
                    <a:pt x="41238" y="1056563"/>
                  </a:lnTo>
                  <a:lnTo>
                    <a:pt x="70568" y="1063876"/>
                  </a:lnTo>
                </a:path>
                <a:path w="3803650" h="1071245">
                  <a:moveTo>
                    <a:pt x="3666298" y="19937"/>
                  </a:moveTo>
                  <a:lnTo>
                    <a:pt x="3615033" y="65743"/>
                  </a:lnTo>
                  <a:lnTo>
                    <a:pt x="3547105" y="101359"/>
                  </a:lnTo>
                  <a:lnTo>
                    <a:pt x="3508395" y="116059"/>
                  </a:lnTo>
                  <a:lnTo>
                    <a:pt x="3467322" y="129067"/>
                  </a:lnTo>
                  <a:lnTo>
                    <a:pt x="3424486" y="140669"/>
                  </a:lnTo>
                  <a:lnTo>
                    <a:pt x="3380489" y="151150"/>
                  </a:lnTo>
                  <a:lnTo>
                    <a:pt x="3335931" y="160796"/>
                  </a:lnTo>
                  <a:lnTo>
                    <a:pt x="3291413" y="169892"/>
                  </a:lnTo>
                  <a:lnTo>
                    <a:pt x="3247536" y="178723"/>
                  </a:lnTo>
                  <a:lnTo>
                    <a:pt x="3204901" y="187574"/>
                  </a:lnTo>
                  <a:lnTo>
                    <a:pt x="3164107" y="196732"/>
                  </a:lnTo>
                  <a:lnTo>
                    <a:pt x="3125757" y="206480"/>
                  </a:lnTo>
                  <a:lnTo>
                    <a:pt x="3058789" y="228893"/>
                  </a:lnTo>
                  <a:lnTo>
                    <a:pt x="3008803" y="257096"/>
                  </a:lnTo>
                  <a:lnTo>
                    <a:pt x="2980605" y="293370"/>
                  </a:lnTo>
                  <a:lnTo>
                    <a:pt x="2976178" y="315248"/>
                  </a:lnTo>
                  <a:lnTo>
                    <a:pt x="2979000" y="340001"/>
                  </a:lnTo>
                  <a:lnTo>
                    <a:pt x="3010970" y="403432"/>
                  </a:lnTo>
                  <a:lnTo>
                    <a:pt x="3037380" y="435751"/>
                  </a:lnTo>
                  <a:lnTo>
                    <a:pt x="3068375" y="464849"/>
                  </a:lnTo>
                  <a:lnTo>
                    <a:pt x="3103427" y="490711"/>
                  </a:lnTo>
                  <a:lnTo>
                    <a:pt x="3142008" y="513319"/>
                  </a:lnTo>
                  <a:lnTo>
                    <a:pt x="3183590" y="532655"/>
                  </a:lnTo>
                  <a:lnTo>
                    <a:pt x="3227643" y="548703"/>
                  </a:lnTo>
                  <a:lnTo>
                    <a:pt x="3273640" y="561445"/>
                  </a:lnTo>
                  <a:lnTo>
                    <a:pt x="3321053" y="570863"/>
                  </a:lnTo>
                  <a:lnTo>
                    <a:pt x="3369353" y="576942"/>
                  </a:lnTo>
                  <a:lnTo>
                    <a:pt x="3418011" y="579662"/>
                  </a:lnTo>
                  <a:lnTo>
                    <a:pt x="3466501" y="579008"/>
                  </a:lnTo>
                  <a:lnTo>
                    <a:pt x="3514293" y="574961"/>
                  </a:lnTo>
                  <a:lnTo>
                    <a:pt x="3560859" y="567504"/>
                  </a:lnTo>
                  <a:lnTo>
                    <a:pt x="3605671" y="556621"/>
                  </a:lnTo>
                  <a:lnTo>
                    <a:pt x="3648200" y="542294"/>
                  </a:lnTo>
                  <a:lnTo>
                    <a:pt x="3687919" y="524505"/>
                  </a:lnTo>
                  <a:lnTo>
                    <a:pt x="3724298" y="503237"/>
                  </a:lnTo>
                  <a:lnTo>
                    <a:pt x="3748549" y="470081"/>
                  </a:lnTo>
                  <a:lnTo>
                    <a:pt x="3755111" y="425028"/>
                  </a:lnTo>
                  <a:lnTo>
                    <a:pt x="3755930" y="375587"/>
                  </a:lnTo>
                  <a:lnTo>
                    <a:pt x="3762948" y="329262"/>
                  </a:lnTo>
                  <a:lnTo>
                    <a:pt x="3776115" y="287266"/>
                  </a:lnTo>
                  <a:lnTo>
                    <a:pt x="3788383" y="240895"/>
                  </a:lnTo>
                  <a:lnTo>
                    <a:pt x="3797976" y="192469"/>
                  </a:lnTo>
                  <a:lnTo>
                    <a:pt x="3803117" y="144304"/>
                  </a:lnTo>
                  <a:lnTo>
                    <a:pt x="3802029" y="98718"/>
                  </a:lnTo>
                  <a:lnTo>
                    <a:pt x="3792935" y="58029"/>
                  </a:lnTo>
                  <a:lnTo>
                    <a:pt x="3774059" y="24555"/>
                  </a:lnTo>
                  <a:lnTo>
                    <a:pt x="3743623" y="612"/>
                  </a:lnTo>
                  <a:lnTo>
                    <a:pt x="3715651" y="0"/>
                  </a:lnTo>
                  <a:lnTo>
                    <a:pt x="3691521" y="22081"/>
                  </a:lnTo>
                  <a:lnTo>
                    <a:pt x="3669010" y="56787"/>
                  </a:lnTo>
                  <a:lnTo>
                    <a:pt x="3645897" y="94045"/>
                  </a:lnTo>
                  <a:lnTo>
                    <a:pt x="3619958" y="123786"/>
                  </a:lnTo>
                  <a:lnTo>
                    <a:pt x="3588973" y="135937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Operații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655" y="892921"/>
            <a:ext cx="2059939" cy="120650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Query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index</a:t>
            </a:r>
            <a:endParaRPr sz="170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Query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interval</a:t>
            </a:r>
            <a:endParaRPr sz="170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Sum</a:t>
            </a:r>
            <a:r>
              <a:rPr sz="1700" b="1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80" dirty="0">
                <a:solidFill>
                  <a:srgbClr val="1C1C1B"/>
                </a:solidFill>
                <a:latin typeface="Palatino Linotype"/>
                <a:cs typeface="Palatino Linotype"/>
              </a:rPr>
              <a:t>(1,5)</a:t>
            </a:r>
            <a:endParaRPr sz="1700">
              <a:latin typeface="Palatino Linotype"/>
              <a:cs typeface="Palatino Linotype"/>
            </a:endParaRPr>
          </a:p>
          <a:p>
            <a:pPr marL="1285875" lvl="2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1285875" algn="l"/>
                <a:tab pos="1286510" algn="l"/>
              </a:tabLst>
            </a:pPr>
            <a:r>
              <a:rPr sz="1700" b="1" spc="70" dirty="0">
                <a:solidFill>
                  <a:srgbClr val="1C1C1B"/>
                </a:solidFill>
                <a:latin typeface="Palatino Linotype"/>
                <a:cs typeface="Palatino Linotype"/>
              </a:rPr>
              <a:t>?</a:t>
            </a:r>
            <a:endParaRPr sz="17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1047750"/>
            <a:ext cx="4149829" cy="32971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Operații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655" y="892921"/>
            <a:ext cx="7623175" cy="268287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Modiﬁcare</a:t>
            </a:r>
            <a:r>
              <a:rPr sz="1700" spc="-9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element</a:t>
            </a:r>
            <a:endParaRPr sz="170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Dacă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țin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suma,</a:t>
            </a:r>
            <a:r>
              <a:rPr sz="17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pot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face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top-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down</a:t>
            </a:r>
            <a:endParaRPr sz="170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Dacă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țin minim,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pot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face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ori:</a:t>
            </a:r>
            <a:endParaRPr sz="1700">
              <a:latin typeface="Palatino Linotype"/>
              <a:cs typeface="Palatino Linotype"/>
            </a:endParaRPr>
          </a:p>
          <a:p>
            <a:pPr marL="1285875" lvl="2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1285875" algn="l"/>
                <a:tab pos="1286510" algn="l"/>
              </a:tabLst>
            </a:pPr>
            <a:r>
              <a:rPr sz="17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Top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down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up</a:t>
            </a:r>
            <a:endParaRPr sz="1700">
              <a:latin typeface="Palatino Linotype"/>
              <a:cs typeface="Palatino Linotype"/>
            </a:endParaRPr>
          </a:p>
          <a:p>
            <a:pPr marL="1743075" lvl="3" indent="-359410">
              <a:lnSpc>
                <a:spcPct val="100000"/>
              </a:lnSpc>
              <a:spcBef>
                <a:spcPts val="284"/>
              </a:spcBef>
              <a:buFont typeface="Times New Roman"/>
              <a:buChar char="□"/>
              <a:tabLst>
                <a:tab pos="1743075" algn="l"/>
                <a:tab pos="17437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coborâm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din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rădăcină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până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găsim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frunza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care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modiﬁcăm</a:t>
            </a:r>
            <a:endParaRPr sz="1700">
              <a:latin typeface="Palatino Linotype"/>
              <a:cs typeface="Palatino Linotype"/>
            </a:endParaRPr>
          </a:p>
          <a:p>
            <a:pPr marL="1743075" lvl="3" indent="-359410">
              <a:lnSpc>
                <a:spcPct val="100000"/>
              </a:lnSpc>
              <a:spcBef>
                <a:spcPts val="284"/>
              </a:spcBef>
              <a:buFont typeface="Times New Roman"/>
              <a:buChar char="□"/>
              <a:tabLst>
                <a:tab pos="1743075" algn="l"/>
                <a:tab pos="1743710" algn="l"/>
              </a:tabLst>
            </a:pP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urcare,</a:t>
            </a: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facem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update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tata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=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min(cei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ﬁi)</a:t>
            </a:r>
            <a:endParaRPr sz="1700">
              <a:latin typeface="Palatino Linotype"/>
              <a:cs typeface="Palatino Linotype"/>
            </a:endParaRPr>
          </a:p>
          <a:p>
            <a:pPr marL="1285875" lvl="2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1285875" algn="l"/>
                <a:tab pos="12865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Bottom</a:t>
            </a:r>
            <a:r>
              <a:rPr sz="1700" spc="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up</a:t>
            </a:r>
            <a:endParaRPr sz="1700">
              <a:latin typeface="Palatino Linotype"/>
              <a:cs typeface="Palatino Linotype"/>
            </a:endParaRPr>
          </a:p>
          <a:p>
            <a:pPr marL="1743075" lvl="3" indent="-359410">
              <a:lnSpc>
                <a:spcPct val="100000"/>
              </a:lnSpc>
              <a:spcBef>
                <a:spcPts val="284"/>
              </a:spcBef>
              <a:buFont typeface="Times New Roman"/>
              <a:buChar char="□"/>
              <a:tabLst>
                <a:tab pos="1743075" algn="l"/>
                <a:tab pos="17437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Exact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sus,</a:t>
            </a:r>
            <a:r>
              <a:rPr sz="1700" spc="-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dar avem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deja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indexul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ținut</a:t>
            </a:r>
            <a:endParaRPr sz="170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Înapoi</a:t>
            </a:r>
            <a:r>
              <a:rPr sz="1700" spc="1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700" spc="1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sortare</a:t>
            </a:r>
            <a:r>
              <a:rPr sz="1700" spc="1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</a:t>
            </a:r>
            <a:r>
              <a:rPr sz="1100" u="sng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2"/>
              </a:rPr>
              <a:t>https://leetcode.com/problems/sort-an-</a:t>
            </a:r>
            <a:r>
              <a:rPr sz="1100" u="sng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2"/>
              </a:rPr>
              <a:t>array/submissions/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)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Operații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937" y="892030"/>
            <a:ext cx="4100829" cy="2959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56235" indent="-344170">
              <a:lnSpc>
                <a:spcPct val="100000"/>
              </a:lnSpc>
              <a:spcBef>
                <a:spcPts val="400"/>
              </a:spcBef>
              <a:buClr>
                <a:srgbClr val="C0B5BB"/>
              </a:buClr>
              <a:buFont typeface="Arial"/>
              <a:buChar char="○"/>
              <a:tabLst>
                <a:tab pos="356235" algn="l"/>
                <a:tab pos="356870" algn="l"/>
              </a:tabLst>
            </a:pP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Modiﬁcare</a:t>
            </a:r>
            <a:r>
              <a:rPr sz="15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5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interval</a:t>
            </a:r>
            <a:endParaRPr sz="1500">
              <a:latin typeface="Palatino Linotype"/>
              <a:cs typeface="Palatino Linotype"/>
            </a:endParaRPr>
          </a:p>
          <a:p>
            <a:pPr marL="813435" lvl="1" indent="-344805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Times New Roman"/>
              <a:buChar char="□"/>
              <a:tabLst>
                <a:tab pos="813435" algn="l"/>
                <a:tab pos="814069" algn="l"/>
              </a:tabLst>
            </a:pP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Similar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query</a:t>
            </a:r>
            <a:r>
              <a:rPr sz="15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5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interval</a:t>
            </a:r>
            <a:endParaRPr sz="1500">
              <a:latin typeface="Palatino Linotype"/>
              <a:cs typeface="Palatino Linotype"/>
            </a:endParaRPr>
          </a:p>
          <a:p>
            <a:pPr marL="813435" lvl="1" indent="-344805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Times New Roman"/>
              <a:buChar char="□"/>
              <a:tabLst>
                <a:tab pos="813435" algn="l"/>
                <a:tab pos="814069" algn="l"/>
              </a:tabLst>
            </a:pPr>
            <a:r>
              <a:rPr sz="15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Merg</a:t>
            </a:r>
            <a:r>
              <a:rPr sz="15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recursiv</a:t>
            </a:r>
            <a:r>
              <a:rPr sz="15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5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ambii</a:t>
            </a:r>
            <a:r>
              <a:rPr sz="15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ﬁi</a:t>
            </a:r>
            <a:endParaRPr sz="1500">
              <a:latin typeface="Palatino Linotype"/>
              <a:cs typeface="Palatino Linotype"/>
            </a:endParaRPr>
          </a:p>
          <a:p>
            <a:pPr marL="1270635" lvl="2" indent="-344170">
              <a:lnSpc>
                <a:spcPct val="100000"/>
              </a:lnSpc>
              <a:spcBef>
                <a:spcPts val="300"/>
              </a:spcBef>
              <a:buClr>
                <a:srgbClr val="C0B5BB"/>
              </a:buClr>
              <a:buFont typeface="Arial"/>
              <a:buChar char="○"/>
              <a:tabLst>
                <a:tab pos="1270635" algn="l"/>
                <a:tab pos="1271270" algn="l"/>
              </a:tabLst>
            </a:pPr>
            <a:r>
              <a:rPr sz="15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Mă</a:t>
            </a:r>
            <a:r>
              <a:rPr sz="15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opresc</a:t>
            </a:r>
            <a:r>
              <a:rPr sz="15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dacă</a:t>
            </a:r>
            <a:r>
              <a:rPr sz="15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nu</a:t>
            </a:r>
            <a:r>
              <a:rPr sz="15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am</a:t>
            </a:r>
            <a:r>
              <a:rPr sz="15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intersecție</a:t>
            </a:r>
            <a:endParaRPr sz="1500">
              <a:latin typeface="Palatino Linotype"/>
              <a:cs typeface="Palatino Linotype"/>
            </a:endParaRPr>
          </a:p>
          <a:p>
            <a:pPr marL="1270635" marR="223520" lvl="2" indent="-344170">
              <a:lnSpc>
                <a:spcPct val="116700"/>
              </a:lnSpc>
              <a:buClr>
                <a:srgbClr val="C0B5BB"/>
              </a:buClr>
              <a:buFont typeface="Arial"/>
              <a:buChar char="○"/>
              <a:tabLst>
                <a:tab pos="1270635" algn="l"/>
                <a:tab pos="1271270" algn="l"/>
              </a:tabLst>
            </a:pPr>
            <a:r>
              <a:rPr sz="15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Modiﬁc</a:t>
            </a:r>
            <a:r>
              <a:rPr sz="15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doar</a:t>
            </a:r>
            <a:r>
              <a:rPr sz="15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nodul</a:t>
            </a:r>
            <a:r>
              <a:rPr sz="15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actual</a:t>
            </a:r>
            <a:r>
              <a:rPr sz="15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dacă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5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inclus</a:t>
            </a:r>
            <a:r>
              <a:rPr sz="15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5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tot</a:t>
            </a:r>
            <a:r>
              <a:rPr sz="15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5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interval</a:t>
            </a:r>
            <a:endParaRPr sz="1500">
              <a:latin typeface="Palatino Linotype"/>
              <a:cs typeface="Palatino Linotype"/>
            </a:endParaRPr>
          </a:p>
          <a:p>
            <a:pPr marL="1727835" marR="19050" indent="-344170">
              <a:lnSpc>
                <a:spcPct val="116700"/>
              </a:lnSpc>
              <a:tabLst>
                <a:tab pos="1727835" algn="l"/>
              </a:tabLst>
            </a:pPr>
            <a:r>
              <a:rPr sz="1500" spc="-50" dirty="0">
                <a:solidFill>
                  <a:srgbClr val="1C1C1B"/>
                </a:solidFill>
                <a:latin typeface="Times New Roman"/>
                <a:cs typeface="Times New Roman"/>
              </a:rPr>
              <a:t>□</a:t>
            </a:r>
            <a:r>
              <a:rPr sz="1500" dirty="0">
                <a:solidFill>
                  <a:srgbClr val="1C1C1B"/>
                </a:solidFill>
                <a:latin typeface="Times New Roman"/>
                <a:cs typeface="Times New Roman"/>
              </a:rPr>
              <a:t>	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Aici</a:t>
            </a:r>
            <a:r>
              <a:rPr sz="15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trebuie</a:t>
            </a:r>
            <a:r>
              <a:rPr sz="15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să</a:t>
            </a:r>
            <a:r>
              <a:rPr sz="15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ținem</a:t>
            </a:r>
            <a:r>
              <a:rPr sz="15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5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nod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5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informație</a:t>
            </a:r>
            <a:r>
              <a:rPr sz="15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suplimentară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(toate</a:t>
            </a:r>
            <a:r>
              <a:rPr sz="15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nodurile</a:t>
            </a:r>
            <a:r>
              <a:rPr sz="15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cresc</a:t>
            </a:r>
            <a:r>
              <a:rPr sz="15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5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o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anumită</a:t>
            </a:r>
            <a:r>
              <a:rPr sz="15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valoare)</a:t>
            </a:r>
            <a:endParaRPr sz="1500">
              <a:latin typeface="Palatino Linotype"/>
              <a:cs typeface="Palatino Linotype"/>
            </a:endParaRPr>
          </a:p>
          <a:p>
            <a:pPr marL="1270635" lvl="2" indent="-344170">
              <a:lnSpc>
                <a:spcPct val="100000"/>
              </a:lnSpc>
              <a:spcBef>
                <a:spcPts val="295"/>
              </a:spcBef>
              <a:buClr>
                <a:srgbClr val="C0B5BB"/>
              </a:buClr>
              <a:buFont typeface="Arial"/>
              <a:buChar char="○"/>
              <a:tabLst>
                <a:tab pos="1270635" algn="l"/>
                <a:tab pos="1271270" algn="l"/>
              </a:tabLst>
            </a:pPr>
            <a:r>
              <a:rPr sz="15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Cobor</a:t>
            </a:r>
            <a:r>
              <a:rPr sz="15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dacă</a:t>
            </a:r>
            <a:r>
              <a:rPr sz="15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e</a:t>
            </a:r>
            <a:r>
              <a:rPr sz="15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dirty="0">
                <a:solidFill>
                  <a:srgbClr val="1C1C1B"/>
                </a:solidFill>
                <a:latin typeface="Palatino Linotype"/>
                <a:cs typeface="Palatino Linotype"/>
              </a:rPr>
              <a:t>intersectie</a:t>
            </a:r>
            <a:r>
              <a:rPr sz="15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5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parțială</a:t>
            </a:r>
            <a:endParaRPr sz="15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3652" y="1219850"/>
            <a:ext cx="4149829" cy="32971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374" y="1540673"/>
            <a:ext cx="72155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Dacă,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în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urma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ștergerii,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rădăcina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rămâne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fără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nicio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(deci,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cu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un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singur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nod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fiu),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atunci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acest</a:t>
            </a:r>
            <a:r>
              <a:rPr sz="1400" spc="-3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nod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rădăcină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gol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este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eliminat,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iar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noua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rădăcină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devine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unicul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fiu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al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rădăcinei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vechi.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Astfel,</a:t>
            </a:r>
            <a:r>
              <a:rPr sz="1400" spc="-3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înălțimea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arborelui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scade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cu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1.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Ștergerea</a:t>
            </a:r>
            <a:r>
              <a:rPr spc="160" dirty="0"/>
              <a:t> </a:t>
            </a:r>
            <a:r>
              <a:rPr spc="330" dirty="0"/>
              <a:t>din</a:t>
            </a:r>
            <a:r>
              <a:rPr spc="165" dirty="0"/>
              <a:t> </a:t>
            </a:r>
            <a:r>
              <a:rPr spc="355" dirty="0"/>
              <a:t>B-</a:t>
            </a:r>
            <a:r>
              <a:rPr spc="310" dirty="0"/>
              <a:t>Arbore</a:t>
            </a:r>
          </a:p>
        </p:txBody>
      </p:sp>
    </p:spTree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Operații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655" y="892918"/>
            <a:ext cx="3829050" cy="120650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Modiﬁcare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interval</a:t>
            </a:r>
            <a:endParaRPr sz="170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Add(3,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1,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3)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(adaugă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3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ﬁecare</a:t>
            </a:r>
            <a:endParaRPr sz="1700">
              <a:latin typeface="Palatino Linotype"/>
              <a:cs typeface="Palatino Linotype"/>
            </a:endParaRPr>
          </a:p>
          <a:p>
            <a:pPr marR="386080" algn="r">
              <a:lnSpc>
                <a:spcPct val="100000"/>
              </a:lnSpc>
              <a:spcBef>
                <a:spcPts val="284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element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din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intervalul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1,</a:t>
            </a: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3)</a:t>
            </a:r>
            <a:endParaRPr sz="1700">
              <a:latin typeface="Palatino Linotype"/>
              <a:cs typeface="Palatino Linotype"/>
            </a:endParaRPr>
          </a:p>
          <a:p>
            <a:pPr marL="358775" marR="401955" lvl="1" indent="-359410" algn="r">
              <a:lnSpc>
                <a:spcPct val="100000"/>
              </a:lnSpc>
              <a:spcBef>
                <a:spcPts val="285"/>
              </a:spcBef>
              <a:buClr>
                <a:srgbClr val="C0B5BB"/>
              </a:buClr>
              <a:buFont typeface="Times New Roman"/>
              <a:buChar char="□"/>
              <a:tabLst>
                <a:tab pos="358775" algn="l"/>
                <a:tab pos="3594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7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mică</a:t>
            </a:r>
            <a:r>
              <a:rPr sz="17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atenție</a:t>
            </a:r>
            <a:r>
              <a:rPr sz="17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7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query-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uri</a:t>
            </a:r>
            <a:endParaRPr sz="17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89852" y="1218987"/>
            <a:ext cx="4150360" cy="3297554"/>
            <a:chOff x="4689852" y="1218987"/>
            <a:chExt cx="4150360" cy="329755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9852" y="1218987"/>
              <a:ext cx="4149829" cy="32971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612512" y="3317087"/>
              <a:ext cx="304800" cy="402590"/>
            </a:xfrm>
            <a:custGeom>
              <a:avLst/>
              <a:gdLst/>
              <a:ahLst/>
              <a:cxnLst/>
              <a:rect l="l" t="t" r="r" b="b"/>
              <a:pathLst>
                <a:path w="304800" h="402589">
                  <a:moveTo>
                    <a:pt x="0" y="0"/>
                  </a:moveTo>
                  <a:lnTo>
                    <a:pt x="304499" y="0"/>
                  </a:lnTo>
                  <a:lnTo>
                    <a:pt x="304499" y="402299"/>
                  </a:lnTo>
                  <a:lnTo>
                    <a:pt x="0" y="402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698237" y="3402812"/>
            <a:ext cx="111760" cy="21336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438" y="2237725"/>
            <a:ext cx="2020452" cy="2690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5" dirty="0"/>
              <a:t>Câte</a:t>
            </a:r>
            <a:r>
              <a:rPr spc="190" dirty="0"/>
              <a:t> </a:t>
            </a:r>
            <a:r>
              <a:rPr spc="295" dirty="0"/>
              <a:t>intersecții</a:t>
            </a:r>
            <a:r>
              <a:rPr spc="190" dirty="0"/>
              <a:t> </a:t>
            </a:r>
            <a:r>
              <a:rPr spc="400" dirty="0"/>
              <a:t>am?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400" y="4175619"/>
            <a:ext cx="270573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400"/>
              </a:lnSpc>
              <a:spcBef>
                <a:spcPts val="100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Problemă</a:t>
            </a:r>
            <a:r>
              <a:rPr sz="17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pentru</a:t>
            </a:r>
            <a:r>
              <a:rPr sz="17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seminar</a:t>
            </a:r>
            <a:r>
              <a:rPr sz="17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6!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1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80" dirty="0">
                <a:solidFill>
                  <a:srgbClr val="1C1C1B"/>
                </a:solidFill>
                <a:latin typeface="Palatino Linotype"/>
                <a:cs typeface="Palatino Linotype"/>
              </a:rPr>
              <a:t>5</a:t>
            </a:r>
            <a:r>
              <a:rPr sz="17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7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100" dirty="0">
                <a:solidFill>
                  <a:srgbClr val="1C1C1B"/>
                </a:solidFill>
                <a:latin typeface="Palatino Linotype"/>
                <a:cs typeface="Palatino Linotype"/>
              </a:rPr>
              <a:t>8,</a:t>
            </a:r>
            <a:r>
              <a:rPr sz="1700" b="1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3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80" dirty="0">
                <a:solidFill>
                  <a:srgbClr val="1C1C1B"/>
                </a:solidFill>
                <a:latin typeface="Palatino Linotype"/>
                <a:cs typeface="Palatino Linotype"/>
              </a:rPr>
              <a:t>4</a:t>
            </a:r>
            <a:r>
              <a:rPr sz="17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7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7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1,</a:t>
            </a:r>
            <a:r>
              <a:rPr sz="17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8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3,</a:t>
            </a:r>
            <a:r>
              <a:rPr sz="17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8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7</a:t>
            </a:r>
            <a:endParaRPr sz="1700">
              <a:latin typeface="Palatino Linotype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7737" y="1042987"/>
            <a:ext cx="7248525" cy="3148965"/>
            <a:chOff x="947737" y="1042987"/>
            <a:chExt cx="7248525" cy="3148965"/>
          </a:xfrm>
        </p:grpSpPr>
        <p:sp>
          <p:nvSpPr>
            <p:cNvPr id="5" name="object 5"/>
            <p:cNvSpPr/>
            <p:nvPr/>
          </p:nvSpPr>
          <p:spPr>
            <a:xfrm>
              <a:off x="947749" y="1042999"/>
              <a:ext cx="7248525" cy="3148965"/>
            </a:xfrm>
            <a:custGeom>
              <a:avLst/>
              <a:gdLst/>
              <a:ahLst/>
              <a:cxnLst/>
              <a:rect l="l" t="t" r="r" b="b"/>
              <a:pathLst>
                <a:path w="7248525" h="3148965">
                  <a:moveTo>
                    <a:pt x="4749" y="0"/>
                  </a:moveTo>
                  <a:lnTo>
                    <a:pt x="4749" y="3148699"/>
                  </a:lnTo>
                </a:path>
                <a:path w="7248525" h="3148965">
                  <a:moveTo>
                    <a:pt x="3624249" y="0"/>
                  </a:moveTo>
                  <a:lnTo>
                    <a:pt x="3624249" y="3148699"/>
                  </a:lnTo>
                </a:path>
                <a:path w="7248525" h="3148965">
                  <a:moveTo>
                    <a:pt x="7243749" y="0"/>
                  </a:moveTo>
                  <a:lnTo>
                    <a:pt x="7243749" y="3148699"/>
                  </a:lnTo>
                </a:path>
                <a:path w="7248525" h="3148965">
                  <a:moveTo>
                    <a:pt x="0" y="4749"/>
                  </a:moveTo>
                  <a:lnTo>
                    <a:pt x="7248499" y="4749"/>
                  </a:lnTo>
                </a:path>
                <a:path w="7248525" h="3148965">
                  <a:moveTo>
                    <a:pt x="0" y="397149"/>
                  </a:moveTo>
                  <a:lnTo>
                    <a:pt x="7248499" y="397149"/>
                  </a:lnTo>
                </a:path>
                <a:path w="7248525" h="3148965">
                  <a:moveTo>
                    <a:pt x="0" y="789549"/>
                  </a:moveTo>
                  <a:lnTo>
                    <a:pt x="7248499" y="789549"/>
                  </a:lnTo>
                </a:path>
                <a:path w="7248525" h="3148965">
                  <a:moveTo>
                    <a:pt x="0" y="1181949"/>
                  </a:moveTo>
                  <a:lnTo>
                    <a:pt x="7248499" y="1181949"/>
                  </a:lnTo>
                </a:path>
                <a:path w="7248525" h="3148965">
                  <a:moveTo>
                    <a:pt x="0" y="1574349"/>
                  </a:moveTo>
                  <a:lnTo>
                    <a:pt x="7248499" y="1574349"/>
                  </a:lnTo>
                </a:path>
                <a:path w="7248525" h="3148965">
                  <a:moveTo>
                    <a:pt x="0" y="1966749"/>
                  </a:moveTo>
                  <a:lnTo>
                    <a:pt x="7248499" y="1966749"/>
                  </a:lnTo>
                </a:path>
                <a:path w="7248525" h="3148965">
                  <a:moveTo>
                    <a:pt x="0" y="2359149"/>
                  </a:moveTo>
                  <a:lnTo>
                    <a:pt x="7248499" y="2359149"/>
                  </a:lnTo>
                </a:path>
                <a:path w="7248525" h="3148965">
                  <a:moveTo>
                    <a:pt x="0" y="2751549"/>
                  </a:moveTo>
                  <a:lnTo>
                    <a:pt x="7248499" y="2751549"/>
                  </a:lnTo>
                </a:path>
                <a:path w="7248525" h="3148965">
                  <a:moveTo>
                    <a:pt x="0" y="3143949"/>
                  </a:moveTo>
                  <a:lnTo>
                    <a:pt x="7248499" y="314394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8250" y="1216924"/>
              <a:ext cx="3634740" cy="2726055"/>
            </a:xfrm>
            <a:custGeom>
              <a:avLst/>
              <a:gdLst/>
              <a:ahLst/>
              <a:cxnLst/>
              <a:rect l="l" t="t" r="r" b="b"/>
              <a:pathLst>
                <a:path w="3634740" h="2726054">
                  <a:moveTo>
                    <a:pt x="48774" y="0"/>
                  </a:moveTo>
                  <a:lnTo>
                    <a:pt x="3586074" y="1589999"/>
                  </a:lnTo>
                </a:path>
                <a:path w="3634740" h="2726054">
                  <a:moveTo>
                    <a:pt x="3553499" y="32449"/>
                  </a:moveTo>
                  <a:lnTo>
                    <a:pt x="0" y="2320249"/>
                  </a:lnTo>
                </a:path>
                <a:path w="3634740" h="2726054">
                  <a:moveTo>
                    <a:pt x="3553499" y="746374"/>
                  </a:moveTo>
                  <a:lnTo>
                    <a:pt x="32399" y="2725774"/>
                  </a:lnTo>
                </a:path>
                <a:path w="3634740" h="2726054">
                  <a:moveTo>
                    <a:pt x="64999" y="746374"/>
                  </a:moveTo>
                  <a:lnTo>
                    <a:pt x="3537199" y="1216774"/>
                  </a:lnTo>
                </a:path>
                <a:path w="3634740" h="2726054">
                  <a:moveTo>
                    <a:pt x="48774" y="2709649"/>
                  </a:moveTo>
                  <a:lnTo>
                    <a:pt x="3634674" y="2320249"/>
                  </a:lnTo>
                </a:path>
                <a:path w="3634740" h="2726054">
                  <a:moveTo>
                    <a:pt x="3585949" y="2725874"/>
                  </a:moveTo>
                  <a:lnTo>
                    <a:pt x="113749" y="357074"/>
                  </a:lnTo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38225" y="1113663"/>
            <a:ext cx="11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6946" y="1113663"/>
            <a:ext cx="11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8225" y="1506063"/>
            <a:ext cx="11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6946" y="1506063"/>
            <a:ext cx="11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8225" y="1898462"/>
            <a:ext cx="11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06946" y="1898462"/>
            <a:ext cx="11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8225" y="2290863"/>
            <a:ext cx="11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06946" y="2290863"/>
            <a:ext cx="11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8225" y="2683263"/>
            <a:ext cx="11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06946" y="2683263"/>
            <a:ext cx="11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8225" y="3075663"/>
            <a:ext cx="11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06946" y="3075663"/>
            <a:ext cx="11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8225" y="3468063"/>
            <a:ext cx="11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06946" y="3468063"/>
            <a:ext cx="11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8225" y="3860463"/>
            <a:ext cx="11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06946" y="3860463"/>
            <a:ext cx="111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5" dirty="0"/>
              <a:t>Implementare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655" y="1005316"/>
            <a:ext cx="693864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100"/>
              </a:spcBef>
              <a:buClr>
                <a:srgbClr val="C0B5BB"/>
              </a:buClr>
              <a:buSzPct val="154545"/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100" u="sng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2"/>
              </a:rPr>
              <a:t>https://www.hackerearth.com/practice/data-structures/advanced-data-structures/segment-</a:t>
            </a:r>
            <a:r>
              <a:rPr sz="1100" u="sng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2"/>
              </a:rPr>
              <a:t>trees/tutorial/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8700" y="1897650"/>
            <a:ext cx="3846974" cy="2578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775" y="1307625"/>
            <a:ext cx="3358324" cy="3758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9F8C-55CE-BD0D-12E0-FEA9374B4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800" y="209060"/>
            <a:ext cx="3883025" cy="461665"/>
          </a:xfrm>
        </p:spPr>
        <p:txBody>
          <a:bodyPr/>
          <a:lstStyle/>
          <a:p>
            <a:r>
              <a:rPr lang="ro-MD" dirty="0"/>
              <a:t>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2267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7389" y="0"/>
              <a:ext cx="926610" cy="5909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916014"/>
              <a:ext cx="324521" cy="2274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206080"/>
              <a:ext cx="1103409" cy="9374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532679"/>
              <a:ext cx="1103023" cy="6108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2534" y="0"/>
            <a:ext cx="1151464" cy="10883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66375" y="1113952"/>
            <a:ext cx="746061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Avem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trei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cazuri: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401955" indent="-389890">
              <a:lnSpc>
                <a:spcPct val="100000"/>
              </a:lnSpc>
              <a:buClr>
                <a:srgbClr val="434343"/>
              </a:buClr>
              <a:buAutoNum type="arabicPeriod"/>
              <a:tabLst>
                <a:tab pos="401955" algn="l"/>
                <a:tab pos="402590" algn="l"/>
              </a:tabLst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Cheia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șters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k</a:t>
            </a:r>
            <a:r>
              <a:rPr sz="1400" b="1" spc="-15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este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într-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un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nod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frunză</a:t>
            </a:r>
            <a:r>
              <a:rPr sz="1400" b="1" spc="-10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.</a:t>
            </a:r>
            <a:r>
              <a:rPr sz="1400" spc="-8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Avem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2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subcazuri:</a:t>
            </a:r>
            <a:endParaRPr sz="1400">
              <a:latin typeface="Arial"/>
              <a:cs typeface="Arial"/>
            </a:endParaRPr>
          </a:p>
          <a:p>
            <a:pPr marL="859155" marR="5080" lvl="1" indent="-399415">
              <a:lnSpc>
                <a:spcPct val="100000"/>
              </a:lnSpc>
              <a:buClr>
                <a:srgbClr val="434343"/>
              </a:buClr>
              <a:buAutoNum type="alphaLcParenR"/>
              <a:tabLst>
                <a:tab pos="859155" algn="l"/>
                <a:tab pos="859790" algn="l"/>
              </a:tabLst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Dacă,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după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ștergere,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nodul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rămâne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cu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suficiente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chei,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atunci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șterge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cheia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k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,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fără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nicio</a:t>
            </a:r>
            <a:r>
              <a:rPr sz="1400" spc="-3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altă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modificare.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434343"/>
              </a:buClr>
              <a:buFont typeface="Arial"/>
              <a:buAutoNum type="alphaLcParenR"/>
            </a:pPr>
            <a:endParaRPr sz="1450">
              <a:latin typeface="Arial"/>
              <a:cs typeface="Arial"/>
            </a:endParaRPr>
          </a:p>
          <a:p>
            <a:pPr marL="859155" lvl="1" indent="-400050">
              <a:lnSpc>
                <a:spcPct val="100000"/>
              </a:lnSpc>
              <a:buClr>
                <a:srgbClr val="434343"/>
              </a:buClr>
              <a:buAutoNum type="alphaLcParenR"/>
              <a:tabLst>
                <a:tab pos="859155" algn="l"/>
                <a:tab pos="859790" algn="l"/>
              </a:tabLst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Dacă,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după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ștergere,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nu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rămân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suficiente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chei,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atunci:</a:t>
            </a:r>
            <a:endParaRPr sz="1400">
              <a:latin typeface="Arial"/>
              <a:cs typeface="Arial"/>
            </a:endParaRPr>
          </a:p>
          <a:p>
            <a:pPr marL="1284605" lvl="2" indent="-250190">
              <a:lnSpc>
                <a:spcPct val="100000"/>
              </a:lnSpc>
              <a:buClr>
                <a:srgbClr val="434343"/>
              </a:buClr>
              <a:buSzPct val="64285"/>
              <a:buChar char="•"/>
              <a:tabLst>
                <a:tab pos="1284605" algn="l"/>
                <a:tab pos="1285240" algn="l"/>
              </a:tabLst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Încercăm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să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împrumutăm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la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fratele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din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stânga.</a:t>
            </a:r>
            <a:endParaRPr sz="1400">
              <a:latin typeface="Arial"/>
              <a:cs typeface="Arial"/>
            </a:endParaRPr>
          </a:p>
          <a:p>
            <a:pPr marL="1284605" marR="527685" lvl="2" indent="-250190">
              <a:lnSpc>
                <a:spcPct val="100000"/>
              </a:lnSpc>
              <a:buClr>
                <a:srgbClr val="434343"/>
              </a:buClr>
              <a:buSzPct val="64285"/>
              <a:buChar char="•"/>
              <a:tabLst>
                <a:tab pos="1284605" algn="l"/>
                <a:tab pos="1285240" algn="l"/>
              </a:tabLst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Dacă</a:t>
            </a:r>
            <a:r>
              <a:rPr sz="1400" spc="-3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nu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putem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(rămâne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și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stânga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cu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prea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puține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chei),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atunci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încercăm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împrumutul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la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dreapta.</a:t>
            </a:r>
            <a:endParaRPr sz="1400">
              <a:latin typeface="Arial"/>
              <a:cs typeface="Arial"/>
            </a:endParaRPr>
          </a:p>
          <a:p>
            <a:pPr marL="1284605" marR="44450" lvl="2" indent="-250190">
              <a:lnSpc>
                <a:spcPct val="100000"/>
              </a:lnSpc>
              <a:buClr>
                <a:srgbClr val="434343"/>
              </a:buClr>
              <a:buSzPct val="64285"/>
              <a:buChar char="•"/>
              <a:tabLst>
                <a:tab pos="1284605" algn="l"/>
                <a:tab pos="1285240" algn="l"/>
              </a:tabLst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Dacă</a:t>
            </a:r>
            <a:r>
              <a:rPr sz="1400" spc="-3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nu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putem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împrumuta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nici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la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stânga,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nici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la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dreapta,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atunci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aplicăm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fuziunea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unul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din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frați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și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cheia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părinte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corespunzătoare.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14640" y="514915"/>
            <a:ext cx="431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30" dirty="0"/>
              <a:t>Ștergerea</a:t>
            </a:r>
            <a:r>
              <a:rPr sz="2800" spc="160" dirty="0"/>
              <a:t> </a:t>
            </a:r>
            <a:r>
              <a:rPr sz="2800" spc="330" dirty="0"/>
              <a:t>din</a:t>
            </a:r>
            <a:r>
              <a:rPr sz="2800" spc="165" dirty="0"/>
              <a:t> </a:t>
            </a:r>
            <a:r>
              <a:rPr sz="2800" spc="355" dirty="0"/>
              <a:t>B-</a:t>
            </a:r>
            <a:r>
              <a:rPr sz="2800" spc="310" dirty="0"/>
              <a:t>Arbore</a:t>
            </a:r>
            <a:endParaRPr sz="280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7389" y="0"/>
              <a:ext cx="926610" cy="5909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916014"/>
              <a:ext cx="324521" cy="2274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206080"/>
              <a:ext cx="1103409" cy="9374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532679"/>
              <a:ext cx="1103023" cy="6108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2534" y="0"/>
            <a:ext cx="1151464" cy="10883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66375" y="1113952"/>
            <a:ext cx="743140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Avem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trei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cazuri: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401955" indent="-389890">
              <a:lnSpc>
                <a:spcPct val="100000"/>
              </a:lnSpc>
              <a:buClr>
                <a:srgbClr val="434343"/>
              </a:buClr>
              <a:buAutoNum type="arabicPeriod" startAt="2"/>
              <a:tabLst>
                <a:tab pos="401955" algn="l"/>
                <a:tab pos="402590" algn="l"/>
              </a:tabLst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Cheia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șters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k</a:t>
            </a:r>
            <a:r>
              <a:rPr sz="1400" b="1" spc="-10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este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într-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un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nod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intern</a:t>
            </a:r>
            <a:r>
              <a:rPr sz="1400" b="1" spc="-10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.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disting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3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subcazuri:</a:t>
            </a:r>
            <a:endParaRPr sz="1400">
              <a:latin typeface="Arial"/>
              <a:cs typeface="Arial"/>
            </a:endParaRPr>
          </a:p>
          <a:p>
            <a:pPr marL="859155" marR="5080" lvl="1" indent="-399415">
              <a:lnSpc>
                <a:spcPct val="100000"/>
              </a:lnSpc>
              <a:buClr>
                <a:srgbClr val="434343"/>
              </a:buClr>
              <a:buAutoNum type="alphaLcParenR"/>
              <a:tabLst>
                <a:tab pos="859155" algn="l"/>
                <a:tab pos="859790" algn="l"/>
              </a:tabLst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Dacă</a:t>
            </a:r>
            <a:r>
              <a:rPr sz="1400" spc="-3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fiul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y</a:t>
            </a:r>
            <a:r>
              <a:rPr sz="1400" b="1" spc="-15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din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stânga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lui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k</a:t>
            </a:r>
            <a:r>
              <a:rPr sz="1400" b="1" spc="-15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are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cel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puțin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1C1C1B"/>
                </a:solidFill>
                <a:latin typeface="Arial"/>
                <a:cs typeface="Arial"/>
              </a:rPr>
              <a:t>t</a:t>
            </a:r>
            <a:r>
              <a:rPr sz="1400" i="1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chei,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atunci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caută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predecesorul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k’</a:t>
            </a:r>
            <a:r>
              <a:rPr sz="1400" b="1" spc="-15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al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lui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k</a:t>
            </a:r>
            <a:r>
              <a:rPr sz="1400" b="1" spc="-20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în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subarborele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rădăcină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.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șterge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k’</a:t>
            </a:r>
            <a:r>
              <a:rPr sz="1400" b="1" spc="-5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și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înlocuiește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k</a:t>
            </a:r>
            <a:r>
              <a:rPr sz="1400" b="1" spc="-10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din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x</a:t>
            </a:r>
            <a:r>
              <a:rPr sz="1400" b="1" spc="-10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cu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k’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.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Se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aplică</a:t>
            </a:r>
            <a:r>
              <a:rPr sz="1400" spc="-3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mai</a:t>
            </a:r>
            <a:r>
              <a:rPr sz="1400" spc="-3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departe</a:t>
            </a:r>
            <a:r>
              <a:rPr sz="1400" spc="-3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procesul,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recursiv.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434343"/>
              </a:buClr>
              <a:buFont typeface="Arial"/>
              <a:buAutoNum type="alphaLcParenR"/>
            </a:pPr>
            <a:endParaRPr sz="1450">
              <a:latin typeface="Arial"/>
              <a:cs typeface="Arial"/>
            </a:endParaRPr>
          </a:p>
          <a:p>
            <a:pPr marL="859155" lvl="1" indent="-400050">
              <a:lnSpc>
                <a:spcPct val="100000"/>
              </a:lnSpc>
              <a:buClr>
                <a:srgbClr val="434343"/>
              </a:buClr>
              <a:buAutoNum type="alphaLcParenR"/>
              <a:tabLst>
                <a:tab pos="859155" algn="l"/>
                <a:tab pos="859790" algn="l"/>
              </a:tabLst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Analog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pentru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fiul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z</a:t>
            </a:r>
            <a:r>
              <a:rPr sz="1400" b="1" spc="-10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din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dreapta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lui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k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,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căutându-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succesorul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k’</a:t>
            </a:r>
            <a:r>
              <a:rPr sz="1400" b="1" spc="-10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al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lui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145561"/>
                </a:solidFill>
                <a:latin typeface="Arial"/>
                <a:cs typeface="Arial"/>
              </a:rPr>
              <a:t>k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434343"/>
              </a:buClr>
              <a:buFont typeface="Arial"/>
              <a:buAutoNum type="alphaLcParenR"/>
            </a:pPr>
            <a:endParaRPr sz="1450">
              <a:latin typeface="Arial"/>
              <a:cs typeface="Arial"/>
            </a:endParaRPr>
          </a:p>
          <a:p>
            <a:pPr marL="859155" marR="24130" lvl="1" indent="-389890">
              <a:lnSpc>
                <a:spcPct val="100000"/>
              </a:lnSpc>
              <a:buClr>
                <a:srgbClr val="434343"/>
              </a:buClr>
              <a:buAutoNum type="alphaLcParenR"/>
              <a:tabLst>
                <a:tab pos="859155" algn="l"/>
                <a:tab pos="859790" algn="l"/>
              </a:tabLst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Dacă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și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,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și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z</a:t>
            </a:r>
            <a:r>
              <a:rPr sz="1400" b="1" spc="-10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au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C1C1B"/>
                </a:solidFill>
                <a:latin typeface="Arial"/>
                <a:cs typeface="Arial"/>
              </a:rPr>
              <a:t>t-</a:t>
            </a:r>
            <a:r>
              <a:rPr sz="1400" i="1" dirty="0">
                <a:solidFill>
                  <a:srgbClr val="1C1C1B"/>
                </a:solidFill>
                <a:latin typeface="Arial"/>
                <a:cs typeface="Arial"/>
              </a:rPr>
              <a:t>1</a:t>
            </a:r>
            <a:r>
              <a:rPr sz="1400" i="1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chei,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aplică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fuziunea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cele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două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noduri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(adăugându-se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și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cheia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k</a:t>
            </a:r>
            <a:r>
              <a:rPr sz="1400" b="1" spc="-15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în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y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).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În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urma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procesului,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nodul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y</a:t>
            </a:r>
            <a:r>
              <a:rPr sz="1400" b="1" spc="-10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va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avea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C1C1B"/>
                </a:solidFill>
                <a:latin typeface="Arial"/>
                <a:cs typeface="Arial"/>
              </a:rPr>
              <a:t>2t-</a:t>
            </a:r>
            <a:r>
              <a:rPr sz="1400" i="1" dirty="0">
                <a:solidFill>
                  <a:srgbClr val="1C1C1B"/>
                </a:solidFill>
                <a:latin typeface="Arial"/>
                <a:cs typeface="Arial"/>
              </a:rPr>
              <a:t>1</a:t>
            </a:r>
            <a:r>
              <a:rPr sz="1400" i="1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chei.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aplică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mai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departe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procesul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ștergere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recursivă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lui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k</a:t>
            </a:r>
            <a:r>
              <a:rPr sz="1400" b="1" spc="-15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din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145561"/>
                </a:solidFill>
                <a:latin typeface="Arial"/>
                <a:cs typeface="Arial"/>
              </a:rPr>
              <a:t>y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14640" y="514915"/>
            <a:ext cx="431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30" dirty="0"/>
              <a:t>Ștergerea</a:t>
            </a:r>
            <a:r>
              <a:rPr sz="2800" spc="160" dirty="0"/>
              <a:t> </a:t>
            </a:r>
            <a:r>
              <a:rPr sz="2800" spc="330" dirty="0"/>
              <a:t>din</a:t>
            </a:r>
            <a:r>
              <a:rPr sz="2800" spc="165" dirty="0"/>
              <a:t> </a:t>
            </a:r>
            <a:r>
              <a:rPr sz="2800" spc="355" dirty="0"/>
              <a:t>B-</a:t>
            </a:r>
            <a:r>
              <a:rPr sz="2800" spc="310" dirty="0"/>
              <a:t>Arbore</a:t>
            </a:r>
            <a:endParaRPr sz="280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7389" y="0"/>
              <a:ext cx="926610" cy="5909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916014"/>
              <a:ext cx="324521" cy="2274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206080"/>
              <a:ext cx="1103409" cy="9374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532679"/>
              <a:ext cx="1103023" cy="6108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2534" y="0"/>
            <a:ext cx="1151464" cy="10883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66375" y="1113952"/>
            <a:ext cx="7458075" cy="237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Avem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trei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cazuri: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/>
              <a:cs typeface="Arial"/>
            </a:endParaRPr>
          </a:p>
          <a:p>
            <a:pPr marL="401955" indent="-389890">
              <a:lnSpc>
                <a:spcPct val="100000"/>
              </a:lnSpc>
              <a:buClr>
                <a:srgbClr val="434343"/>
              </a:buClr>
              <a:buAutoNum type="arabicPeriod" startAt="3"/>
              <a:tabLst>
                <a:tab pos="401955" algn="l"/>
                <a:tab pos="402590" algn="l"/>
              </a:tabLst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Cheia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șters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k</a:t>
            </a:r>
            <a:r>
              <a:rPr sz="1400" b="1" spc="-10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nu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găsește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în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nodul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intern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145561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marL="859155" lvl="1" indent="-304165">
              <a:lnSpc>
                <a:spcPct val="100000"/>
              </a:lnSpc>
              <a:buClr>
                <a:srgbClr val="434343"/>
              </a:buClr>
              <a:buChar char="•"/>
              <a:tabLst>
                <a:tab pos="859155" algn="l"/>
                <a:tab pos="859790" algn="l"/>
              </a:tabLst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Determinăm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rădăcina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r’</a:t>
            </a:r>
            <a:r>
              <a:rPr sz="1400" b="1" spc="-10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(fiu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al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lui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)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care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indică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subarborele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în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care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găsește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145561"/>
                </a:solidFill>
                <a:latin typeface="Arial"/>
                <a:cs typeface="Arial"/>
              </a:rPr>
              <a:t>k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859155" marR="34290" indent="-399415">
              <a:lnSpc>
                <a:spcPct val="100000"/>
              </a:lnSpc>
              <a:buClr>
                <a:srgbClr val="434343"/>
              </a:buClr>
              <a:buAutoNum type="alphaLcParenR"/>
              <a:tabLst>
                <a:tab pos="859155" algn="l"/>
                <a:tab pos="859790" algn="l"/>
              </a:tabLst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Dacă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r’</a:t>
            </a:r>
            <a:r>
              <a:rPr sz="1400" b="1" spc="-10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are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1C1C1B"/>
                </a:solidFill>
                <a:latin typeface="Arial"/>
                <a:cs typeface="Arial"/>
              </a:rPr>
              <a:t>t-</a:t>
            </a:r>
            <a:r>
              <a:rPr sz="1400" i="1" dirty="0">
                <a:solidFill>
                  <a:srgbClr val="1C1C1B"/>
                </a:solidFill>
                <a:latin typeface="Arial"/>
                <a:cs typeface="Arial"/>
              </a:rPr>
              <a:t>1</a:t>
            </a:r>
            <a:r>
              <a:rPr sz="1400" i="1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chei,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dar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are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un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frate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în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stânga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sau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în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dreapta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care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are</a:t>
            </a:r>
            <a:r>
              <a:rPr sz="1400" spc="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1C1C1B"/>
                </a:solidFill>
                <a:latin typeface="Arial"/>
                <a:cs typeface="Arial"/>
              </a:rPr>
              <a:t>t</a:t>
            </a:r>
            <a:r>
              <a:rPr sz="1400" i="1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chei,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atunci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mutăm</a:t>
            </a:r>
            <a:r>
              <a:rPr sz="1400" spc="-2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din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x</a:t>
            </a:r>
            <a:r>
              <a:rPr sz="1400" b="1" spc="-10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în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r’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,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apoi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mutăm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din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unul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din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cei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2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frați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înapoi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în</a:t>
            </a:r>
            <a:r>
              <a:rPr sz="1400" spc="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145561"/>
                </a:solidFill>
                <a:latin typeface="Arial"/>
                <a:cs typeface="Arial"/>
              </a:rPr>
              <a:t>x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434343"/>
              </a:buClr>
              <a:buFont typeface="Arial"/>
              <a:buAutoNum type="alphaLcParenR"/>
            </a:pPr>
            <a:endParaRPr sz="1450">
              <a:latin typeface="Arial"/>
              <a:cs typeface="Arial"/>
            </a:endParaRPr>
          </a:p>
          <a:p>
            <a:pPr marL="859155" marR="5080" indent="-399415">
              <a:lnSpc>
                <a:spcPct val="100000"/>
              </a:lnSpc>
              <a:buClr>
                <a:srgbClr val="434343"/>
              </a:buClr>
              <a:buAutoNum type="alphaLcParenR"/>
              <a:tabLst>
                <a:tab pos="859155" algn="l"/>
                <a:tab pos="859790" algn="l"/>
              </a:tabLst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Dacă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r’</a:t>
            </a:r>
            <a:r>
              <a:rPr sz="1400" b="1" spc="-85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și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cei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2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frați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din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stânga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și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din</a:t>
            </a:r>
            <a:r>
              <a:rPr sz="1400" spc="-1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dreapta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au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câte </a:t>
            </a:r>
            <a:r>
              <a:rPr sz="1400" i="1" spc="-10" dirty="0">
                <a:solidFill>
                  <a:srgbClr val="1C1C1B"/>
                </a:solidFill>
                <a:latin typeface="Arial"/>
                <a:cs typeface="Arial"/>
              </a:rPr>
              <a:t>t-</a:t>
            </a:r>
            <a:r>
              <a:rPr sz="1400" i="1" dirty="0">
                <a:solidFill>
                  <a:srgbClr val="1C1C1B"/>
                </a:solidFill>
                <a:latin typeface="Arial"/>
                <a:cs typeface="Arial"/>
              </a:rPr>
              <a:t>1</a:t>
            </a:r>
            <a:r>
              <a:rPr sz="1400" i="1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chei,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aplicăm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procesul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de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fuziune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pe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r’</a:t>
            </a:r>
            <a:r>
              <a:rPr sz="1400" b="1" spc="-10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și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unul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din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cei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2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frați.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Se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mută,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asemenea,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cheie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din </a:t>
            </a:r>
            <a:r>
              <a:rPr sz="1400" b="1" dirty="0">
                <a:solidFill>
                  <a:srgbClr val="145561"/>
                </a:solidFill>
                <a:latin typeface="Arial"/>
                <a:cs typeface="Arial"/>
              </a:rPr>
              <a:t>x</a:t>
            </a:r>
            <a:r>
              <a:rPr sz="1400" b="1" spc="-10" dirty="0">
                <a:solidFill>
                  <a:srgbClr val="14556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în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noul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nod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rezultat,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ca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și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cheie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mediană.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14640" y="514915"/>
            <a:ext cx="431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30" dirty="0"/>
              <a:t>Ștergerea</a:t>
            </a:r>
            <a:r>
              <a:rPr sz="2800" spc="160" dirty="0"/>
              <a:t> </a:t>
            </a:r>
            <a:r>
              <a:rPr sz="2800" spc="330" dirty="0"/>
              <a:t>din</a:t>
            </a:r>
            <a:r>
              <a:rPr sz="2800" spc="165" dirty="0"/>
              <a:t> </a:t>
            </a:r>
            <a:r>
              <a:rPr sz="2800" spc="355" dirty="0"/>
              <a:t>B-</a:t>
            </a:r>
            <a:r>
              <a:rPr sz="2800" spc="310" dirty="0"/>
              <a:t>Arbore</a:t>
            </a:r>
            <a:endParaRPr sz="280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7389" y="0"/>
              <a:ext cx="926610" cy="5909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916014"/>
              <a:ext cx="324521" cy="2274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206080"/>
              <a:ext cx="1103409" cy="9374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532679"/>
              <a:ext cx="1103023" cy="6108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2534" y="0"/>
            <a:ext cx="1151464" cy="10883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8374" y="1113952"/>
            <a:ext cx="1283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Exemplu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(t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=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3):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14640" y="514915"/>
            <a:ext cx="431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30" dirty="0"/>
              <a:t>Ștergerea</a:t>
            </a:r>
            <a:r>
              <a:rPr sz="2800" spc="160" dirty="0"/>
              <a:t> </a:t>
            </a:r>
            <a:r>
              <a:rPr sz="2800" spc="330" dirty="0"/>
              <a:t>din</a:t>
            </a:r>
            <a:r>
              <a:rPr sz="2800" spc="165" dirty="0"/>
              <a:t> </a:t>
            </a:r>
            <a:r>
              <a:rPr sz="2800" spc="355" dirty="0"/>
              <a:t>B-</a:t>
            </a:r>
            <a:r>
              <a:rPr sz="2800" spc="310" dirty="0"/>
              <a:t>Arbore</a:t>
            </a:r>
            <a:endParaRPr sz="2800"/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0926" y="3324807"/>
            <a:ext cx="5542146" cy="1484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2" name="object 12"/>
          <p:cNvGrpSpPr/>
          <p:nvPr/>
        </p:nvGrpSpPr>
        <p:grpSpPr>
          <a:xfrm>
            <a:off x="2051898" y="1440907"/>
            <a:ext cx="5040630" cy="1491615"/>
            <a:chOff x="2051898" y="1440907"/>
            <a:chExt cx="5040630" cy="149161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51898" y="1440907"/>
              <a:ext cx="5040202" cy="149103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object 14"/>
            <p:cNvSpPr/>
            <p:nvPr/>
          </p:nvSpPr>
          <p:spPr>
            <a:xfrm>
              <a:off x="3154679" y="2495550"/>
              <a:ext cx="388620" cy="360680"/>
            </a:xfrm>
            <a:custGeom>
              <a:avLst/>
              <a:gdLst/>
              <a:ahLst/>
              <a:cxnLst/>
              <a:rect l="l" t="t" r="r" b="b"/>
              <a:pathLst>
                <a:path w="388620" h="360680">
                  <a:moveTo>
                    <a:pt x="0" y="180149"/>
                  </a:moveTo>
                  <a:lnTo>
                    <a:pt x="6938" y="132258"/>
                  </a:lnTo>
                  <a:lnTo>
                    <a:pt x="26520" y="89224"/>
                  </a:lnTo>
                  <a:lnTo>
                    <a:pt x="56894" y="52764"/>
                  </a:lnTo>
                  <a:lnTo>
                    <a:pt x="96208" y="24595"/>
                  </a:lnTo>
                  <a:lnTo>
                    <a:pt x="142610" y="6435"/>
                  </a:lnTo>
                  <a:lnTo>
                    <a:pt x="194249" y="0"/>
                  </a:lnTo>
                  <a:lnTo>
                    <a:pt x="245889" y="6435"/>
                  </a:lnTo>
                  <a:lnTo>
                    <a:pt x="292291" y="24595"/>
                  </a:lnTo>
                  <a:lnTo>
                    <a:pt x="331605" y="52764"/>
                  </a:lnTo>
                  <a:lnTo>
                    <a:pt x="361979" y="89224"/>
                  </a:lnTo>
                  <a:lnTo>
                    <a:pt x="381561" y="132258"/>
                  </a:lnTo>
                  <a:lnTo>
                    <a:pt x="388499" y="180149"/>
                  </a:lnTo>
                  <a:lnTo>
                    <a:pt x="381561" y="228041"/>
                  </a:lnTo>
                  <a:lnTo>
                    <a:pt x="361979" y="271075"/>
                  </a:lnTo>
                  <a:lnTo>
                    <a:pt x="331605" y="307535"/>
                  </a:lnTo>
                  <a:lnTo>
                    <a:pt x="292291" y="335704"/>
                  </a:lnTo>
                  <a:lnTo>
                    <a:pt x="245889" y="353864"/>
                  </a:lnTo>
                  <a:lnTo>
                    <a:pt x="194249" y="360299"/>
                  </a:lnTo>
                  <a:lnTo>
                    <a:pt x="142610" y="353864"/>
                  </a:lnTo>
                  <a:lnTo>
                    <a:pt x="96208" y="335704"/>
                  </a:lnTo>
                  <a:lnTo>
                    <a:pt x="56894" y="307535"/>
                  </a:lnTo>
                  <a:lnTo>
                    <a:pt x="26520" y="271075"/>
                  </a:lnTo>
                  <a:lnTo>
                    <a:pt x="6938" y="228041"/>
                  </a:lnTo>
                  <a:lnTo>
                    <a:pt x="0" y="180149"/>
                  </a:lnTo>
                  <a:close/>
                </a:path>
              </a:pathLst>
            </a:custGeom>
            <a:ln w="253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598198" y="3392980"/>
            <a:ext cx="98361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Cheia</a:t>
            </a:r>
            <a:r>
              <a:rPr sz="1400" spc="-25" dirty="0">
                <a:solidFill>
                  <a:srgbClr val="434343"/>
                </a:solidFill>
                <a:latin typeface="Arial"/>
                <a:cs typeface="Arial"/>
              </a:rPr>
              <a:t> de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șters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se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Arial"/>
                <a:cs typeface="Arial"/>
              </a:rPr>
              <a:t>află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în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frunza</a:t>
            </a: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145561"/>
                </a:solidFill>
                <a:latin typeface="Arial"/>
                <a:cs typeface="Arial"/>
              </a:rPr>
              <a:t>x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și</a:t>
            </a:r>
            <a:r>
              <a:rPr sz="1400" spc="-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putem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șterge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Arial"/>
                <a:cs typeface="Arial"/>
              </a:rPr>
              <a:t>ușor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0525" y="2353681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61554" y="3460157"/>
            <a:ext cx="161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a)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17389" y="0"/>
              <a:ext cx="926610" cy="5909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916014"/>
              <a:ext cx="324521" cy="2274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206080"/>
              <a:ext cx="1103409" cy="9374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4532679"/>
              <a:ext cx="1103023" cy="6108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2534" y="0"/>
            <a:ext cx="1151464" cy="10883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38374" y="1113952"/>
            <a:ext cx="1283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Exemplu</a:t>
            </a:r>
            <a:r>
              <a:rPr sz="1400" spc="-10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(t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C1C1B"/>
                </a:solidFill>
                <a:latin typeface="Arial"/>
                <a:cs typeface="Arial"/>
              </a:rPr>
              <a:t>=</a:t>
            </a:r>
            <a:r>
              <a:rPr sz="1400" spc="-5" dirty="0">
                <a:solidFill>
                  <a:srgbClr val="1C1C1B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1C1C1B"/>
                </a:solidFill>
                <a:latin typeface="Arial"/>
                <a:cs typeface="Arial"/>
              </a:rPr>
              <a:t>2):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414640" y="514915"/>
            <a:ext cx="431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330" dirty="0"/>
              <a:t>Ștergerea</a:t>
            </a:r>
            <a:r>
              <a:rPr sz="2800" spc="160" dirty="0"/>
              <a:t> </a:t>
            </a:r>
            <a:r>
              <a:rPr sz="2800" spc="330" dirty="0"/>
              <a:t>din</a:t>
            </a:r>
            <a:r>
              <a:rPr sz="2800" spc="165" dirty="0"/>
              <a:t> </a:t>
            </a:r>
            <a:r>
              <a:rPr sz="2800" spc="355" dirty="0"/>
              <a:t>B-</a:t>
            </a:r>
            <a:r>
              <a:rPr sz="2800" spc="310" dirty="0"/>
              <a:t>Arbore</a:t>
            </a:r>
            <a:endParaRPr sz="2800" dirty="0"/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5649" y="1463016"/>
            <a:ext cx="3851523" cy="2564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66830" y="1463016"/>
            <a:ext cx="4275574" cy="1259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object 13"/>
          <p:cNvSpPr txBox="1"/>
          <p:nvPr/>
        </p:nvSpPr>
        <p:spPr>
          <a:xfrm>
            <a:off x="5556841" y="3307002"/>
            <a:ext cx="2484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Cheia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de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șters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se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află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în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 frunză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și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putem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împrumuta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434343"/>
                </a:solidFill>
                <a:latin typeface="Arial"/>
                <a:cs typeface="Arial"/>
              </a:rPr>
              <a:t>din</a:t>
            </a:r>
            <a:r>
              <a:rPr sz="14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Arial"/>
                <a:cs typeface="Arial"/>
              </a:rPr>
              <a:t>stânga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1C1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B14DF284-886C-4F59-AC69-2E7816B70D32}" vid="{80128EC2-DA15-482A-ACA5-6CF0ED749F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2541</Words>
  <Application>Microsoft Office PowerPoint</Application>
  <PresentationFormat>On-screen Show (16:9)</PresentationFormat>
  <Paragraphs>518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Century Gothic</vt:lpstr>
      <vt:lpstr>Courier New</vt:lpstr>
      <vt:lpstr>Palatino Linotype</vt:lpstr>
      <vt:lpstr>Rubik Light</vt:lpstr>
      <vt:lpstr>Times New Roman</vt:lpstr>
      <vt:lpstr>Theme2</vt:lpstr>
      <vt:lpstr>B-Arbori</vt:lpstr>
      <vt:lpstr>Organizatorice</vt:lpstr>
      <vt:lpstr>Ștergerea din B-Arbore</vt:lpstr>
      <vt:lpstr>Ștergerea din B-Arbore</vt:lpstr>
      <vt:lpstr>Ștergerea din B-Arbore</vt:lpstr>
      <vt:lpstr>Ștergerea din B-Arbore</vt:lpstr>
      <vt:lpstr>Ștergerea din B-Arbore</vt:lpstr>
      <vt:lpstr>Ștergerea din B-Arbore</vt:lpstr>
      <vt:lpstr>Ștergerea din B-Arbore</vt:lpstr>
      <vt:lpstr>Ștergerea din B-Arbore</vt:lpstr>
      <vt:lpstr>Ștergerea din B-Arbore</vt:lpstr>
      <vt:lpstr>Ștergerea din B-Arbore</vt:lpstr>
      <vt:lpstr>Ștergerea din B-Arbore</vt:lpstr>
      <vt:lpstr>Ștergerea din B-Arbore</vt:lpstr>
      <vt:lpstr>Ștergerea din B-Arbore</vt:lpstr>
      <vt:lpstr>Exerciții</vt:lpstr>
      <vt:lpstr>Bibliograﬁe</vt:lpstr>
      <vt:lpstr>Arbori de intervale</vt:lpstr>
      <vt:lpstr>Arbori de Intervale</vt:lpstr>
      <vt:lpstr>Șmenul lui Batog</vt:lpstr>
      <vt:lpstr>Șmenul lui Batog</vt:lpstr>
      <vt:lpstr>Șmenul lui Batog</vt:lpstr>
      <vt:lpstr>Șmenul lui Batog</vt:lpstr>
      <vt:lpstr>Șmenul lui Batog</vt:lpstr>
      <vt:lpstr>Arbori de Intervale</vt:lpstr>
      <vt:lpstr>Arbori de Intervale</vt:lpstr>
      <vt:lpstr>Arbori de Intervale</vt:lpstr>
      <vt:lpstr>Arbori de Intervale</vt:lpstr>
      <vt:lpstr>Arbori de Intervale</vt:lpstr>
      <vt:lpstr>Arbori de Intervale</vt:lpstr>
      <vt:lpstr>Arbori de Intervale</vt:lpstr>
      <vt:lpstr>Operații</vt:lpstr>
      <vt:lpstr>Operații</vt:lpstr>
      <vt:lpstr>Operații</vt:lpstr>
      <vt:lpstr>Operații</vt:lpstr>
      <vt:lpstr>Operații</vt:lpstr>
      <vt:lpstr>Operații</vt:lpstr>
      <vt:lpstr>Operații</vt:lpstr>
      <vt:lpstr>Operații</vt:lpstr>
      <vt:lpstr>Operații</vt:lpstr>
      <vt:lpstr>Câte intersecții am?</vt:lpstr>
      <vt:lpstr>Implementare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B-Arbori</dc:title>
  <cp:lastModifiedBy>Cosmina Bianca</cp:lastModifiedBy>
  <cp:revision>1</cp:revision>
  <dcterms:created xsi:type="dcterms:W3CDTF">2024-04-16T15:37:49Z</dcterms:created>
  <dcterms:modified xsi:type="dcterms:W3CDTF">2024-04-16T15:47:02Z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