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99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00" r:id="rId25"/>
    <p:sldId id="30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Palatino Linotype" panose="02040502050505030304" pitchFamily="18" charset="0"/>
      <p:regular r:id="rId50"/>
      <p:bold r:id="rId51"/>
      <p:italic r:id="rId52"/>
      <p:boldItalic r:id="rId53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bfhOXdzUB3od0naTvvDnL/2cL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3DE35-EF07-42F3-A9D0-E1BB7C32339E}">
  <a:tblStyle styleId="{8F33DE35-EF07-42F3-A9D0-E1BB7C32339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19990167241482"/>
          <c:y val="5.4866141732283463E-2"/>
          <c:w val="0.82176196183131933"/>
          <c:h val="0.721749492653624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      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680</c:v>
                </c:pt>
                <c:pt idx="2">
                  <c:v>2000</c:v>
                </c:pt>
                <c:pt idx="3">
                  <c:v>4000</c:v>
                </c:pt>
                <c:pt idx="4">
                  <c:v>7000</c:v>
                </c:pt>
                <c:pt idx="5">
                  <c:v>10000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3E-4267-A443-84CFD757F6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       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900</c:v>
                </c:pt>
                <c:pt idx="2">
                  <c:v>2000</c:v>
                </c:pt>
                <c:pt idx="3">
                  <c:v>2500</c:v>
                </c:pt>
                <c:pt idx="4">
                  <c:v>3500</c:v>
                </c:pt>
                <c:pt idx="5">
                  <c:v>4400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3E-4267-A443-84CFD757F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7096287"/>
        <c:axId val="1817097727"/>
      </c:scatterChart>
      <c:valAx>
        <c:axId val="181709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97727"/>
        <c:crosses val="autoZero"/>
        <c:crossBetween val="midCat"/>
      </c:valAx>
      <c:valAx>
        <c:axId val="1817097727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96287"/>
        <c:crosses val="autoZero"/>
        <c:crossBetween val="midCat"/>
        <c:majorUnit val="2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19990167241482"/>
          <c:y val="5.4866141732283463E-2"/>
          <c:w val="0.82176196183131933"/>
          <c:h val="0.721749492653624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       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5-4FCA-90F7-C5F328FFA817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14C5-4FCA-90F7-C5F328FFA817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14C5-4FCA-90F7-C5F328FFA817}"/>
              </c:ext>
            </c:extLst>
          </c:dPt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680</c:v>
                </c:pt>
                <c:pt idx="2">
                  <c:v>2000</c:v>
                </c:pt>
                <c:pt idx="3">
                  <c:v>4000</c:v>
                </c:pt>
                <c:pt idx="4">
                  <c:v>7000</c:v>
                </c:pt>
                <c:pt idx="5">
                  <c:v>10000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C5-4FCA-90F7-C5F328FFA8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       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900</c:v>
                </c:pt>
                <c:pt idx="2">
                  <c:v>2000</c:v>
                </c:pt>
                <c:pt idx="3">
                  <c:v>2500</c:v>
                </c:pt>
                <c:pt idx="4">
                  <c:v>3500</c:v>
                </c:pt>
                <c:pt idx="5">
                  <c:v>4400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4C5-4FCA-90F7-C5F328FFA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7096287"/>
        <c:axId val="1817097727"/>
      </c:scatterChart>
      <c:valAx>
        <c:axId val="181709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97727"/>
        <c:crosses val="autoZero"/>
        <c:crossBetween val="midCat"/>
      </c:valAx>
      <c:valAx>
        <c:axId val="1817097727"/>
        <c:scaling>
          <c:orientation val="minMax"/>
          <c:max val="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96287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19990167241482"/>
          <c:y val="5.4866141732283463E-2"/>
          <c:w val="0.82176196183131933"/>
          <c:h val="0.7217494926536245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               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44-4309-8FDC-1103F4331BC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44-4309-8FDC-1103F4331BC2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144-4309-8FDC-1103F4331BC2}"/>
              </c:ext>
            </c:extLst>
          </c:dPt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1000</c:v>
                </c:pt>
                <c:pt idx="2">
                  <c:v>3300</c:v>
                </c:pt>
                <c:pt idx="3">
                  <c:v>8000</c:v>
                </c:pt>
                <c:pt idx="4">
                  <c:v>14000</c:v>
                </c:pt>
                <c:pt idx="5">
                  <c:v>20000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7144-4309-8FDC-1103F4331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        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1000</c:v>
                </c:pt>
                <c:pt idx="2">
                  <c:v>3300</c:v>
                </c:pt>
                <c:pt idx="3">
                  <c:v>6000</c:v>
                </c:pt>
                <c:pt idx="4">
                  <c:v>10000</c:v>
                </c:pt>
                <c:pt idx="5">
                  <c:v>15000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7144-4309-8FDC-1103F4331B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   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800</c:v>
                </c:pt>
                <c:pt idx="2">
                  <c:v>2200</c:v>
                </c:pt>
                <c:pt idx="3">
                  <c:v>3500</c:v>
                </c:pt>
                <c:pt idx="4">
                  <c:v>6000</c:v>
                </c:pt>
                <c:pt idx="5">
                  <c:v>9000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7144-4309-8FDC-1103F4331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7096287"/>
        <c:axId val="1817097727"/>
      </c:scatterChart>
      <c:valAx>
        <c:axId val="181709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97727"/>
        <c:crosses val="autoZero"/>
        <c:crossBetween val="midCat"/>
      </c:valAx>
      <c:valAx>
        <c:axId val="1817097727"/>
        <c:scaling>
          <c:orientation val="minMax"/>
          <c:max val="2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096287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7a68f8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7a68f8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7a68f804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17a68f804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7a68f80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17a68f80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7a68f80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17a68f80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06263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9518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15292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66104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6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0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09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1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bn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icksort#Choice_of_pivo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Block_sor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Sort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ucketSor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Sort</a:t>
            </a:r>
            <a:r>
              <a:rPr lang="ro-MD" dirty="0"/>
              <a:t>ă</a:t>
            </a:r>
            <a:r>
              <a:rPr lang="en" dirty="0"/>
              <a:t>ri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Bucket, Radix, Quick, Merge, Heap 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CDD68-0FC6-8929-EEA0-9795AA54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" y="0"/>
            <a:ext cx="912243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C</a:t>
            </a:r>
            <a:r>
              <a:rPr lang="ro-MD" sz="1800" dirty="0">
                <a:latin typeface="Palatino Linotype" panose="02040502050505030304" pitchFamily="18" charset="0"/>
              </a:rPr>
              <a:t>â</a:t>
            </a:r>
            <a:r>
              <a:rPr lang="en" sz="1800" dirty="0">
                <a:latin typeface="Palatino Linotype" panose="02040502050505030304" pitchFamily="18" charset="0"/>
              </a:rPr>
              <a:t>te bucketuri ?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Dacă sunt foarte multe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ini</a:t>
            </a:r>
            <a:r>
              <a:rPr lang="ro-MD" dirty="0">
                <a:latin typeface="Palatino Linotype" panose="02040502050505030304" pitchFamily="18" charset="0"/>
              </a:rPr>
              <a:t>ț</a:t>
            </a:r>
            <a:r>
              <a:rPr lang="en" dirty="0">
                <a:latin typeface="Palatino Linotype" panose="02040502050505030304" pitchFamily="18" charset="0"/>
              </a:rPr>
              <a:t>ializ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m spațiu prea mare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Dacă sunt prea puține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nu dispers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m suficient…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Ce se </a:t>
            </a:r>
            <a:r>
              <a:rPr lang="ro-MD" dirty="0">
                <a:latin typeface="Palatino Linotype" panose="02040502050505030304" pitchFamily="18" charset="0"/>
              </a:rPr>
              <a:t>î</a:t>
            </a:r>
            <a:r>
              <a:rPr lang="en" dirty="0">
                <a:latin typeface="Palatino Linotype" panose="02040502050505030304" pitchFamily="18" charset="0"/>
              </a:rPr>
              <a:t>nt</a:t>
            </a:r>
            <a:r>
              <a:rPr lang="ro-MD" dirty="0">
                <a:latin typeface="Palatino Linotype" panose="02040502050505030304" pitchFamily="18" charset="0"/>
              </a:rPr>
              <a:t>â</a:t>
            </a:r>
            <a:r>
              <a:rPr lang="en" dirty="0">
                <a:latin typeface="Palatino Linotype" panose="02040502050505030304" pitchFamily="18" charset="0"/>
              </a:rPr>
              <a:t>mpl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dacă toate pic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în același bucket ?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Conteaz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foarte mult și distribuția inputului.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311700" y="6531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1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Palatino Linotype" panose="02040502050505030304" pitchFamily="18" charset="0"/>
              </a:rPr>
              <a:t>Complexitate?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Timp: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Average O(n+k)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Worst case O(n^2)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Palatino Linotype" panose="02040502050505030304" pitchFamily="18" charset="0"/>
              </a:rPr>
              <a:t>Algoritm bun dacă avem o distribuție uniform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a numerelor...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Spațiu: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O(n+k)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311700" y="956075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Este un algoritm folosit în special pentru ordonarea șirurilor de caractere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Pentru numere - funcționează pe aceeași idee</a:t>
            </a:r>
            <a:endParaRPr dirty="0">
              <a:latin typeface="Palatino Linotype" panose="0204050205050503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Asemănător cu bucket sort - este o generalizare pentru numere mari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Împărțim în </a:t>
            </a:r>
            <a:r>
              <a:rPr lang="en" b="1" dirty="0">
                <a:latin typeface="Palatino Linotype" panose="02040502050505030304" pitchFamily="18" charset="0"/>
              </a:rPr>
              <a:t>B</a:t>
            </a:r>
            <a:r>
              <a:rPr lang="en" dirty="0">
                <a:latin typeface="Palatino Linotype" panose="02040502050505030304" pitchFamily="18" charset="0"/>
              </a:rPr>
              <a:t> bucketuri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unde </a:t>
            </a:r>
            <a:r>
              <a:rPr lang="en" b="1" dirty="0">
                <a:latin typeface="Palatino Linotype" panose="02040502050505030304" pitchFamily="18" charset="0"/>
              </a:rPr>
              <a:t>B</a:t>
            </a:r>
            <a:r>
              <a:rPr lang="en" dirty="0">
                <a:latin typeface="Palatino Linotype" panose="02040502050505030304" pitchFamily="18" charset="0"/>
              </a:rPr>
              <a:t> este baza în care vrem sa considerăm numerele(putem folosi 10 sau 100 sau 10^4 sau 2 sau 2^4, 2^6 ...)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Presupunem că vectorul de sortat </a:t>
            </a:r>
            <a:r>
              <a:rPr lang="en" b="1" dirty="0">
                <a:latin typeface="Palatino Linotype" panose="02040502050505030304" pitchFamily="18" charset="0"/>
              </a:rPr>
              <a:t>v</a:t>
            </a:r>
            <a:r>
              <a:rPr lang="en" dirty="0">
                <a:latin typeface="Palatino Linotype" panose="02040502050505030304" pitchFamily="18" charset="0"/>
              </a:rPr>
              <a:t> conține elemente întregi, cu cifre din mulțimea {0, …, B-1}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311700" y="956075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Cum sunt utilizate bucket-urile?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Elementele sunt sortate după fiecare cifră, pe rând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Bucket</a:t>
            </a:r>
            <a:r>
              <a:rPr lang="ro-MD" dirty="0">
                <a:latin typeface="Palatino Linotype" panose="02040502050505030304" pitchFamily="18" charset="0"/>
              </a:rPr>
              <a:t>-u</a:t>
            </a:r>
            <a:r>
              <a:rPr lang="en" dirty="0">
                <a:latin typeface="Palatino Linotype" panose="02040502050505030304" pitchFamily="18" charset="0"/>
              </a:rPr>
              <a:t>rile sunt cifrele numerelor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Fiecare bucket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b[i]</a:t>
            </a:r>
            <a:r>
              <a:rPr lang="en" dirty="0">
                <a:latin typeface="Palatino Linotype" panose="02040502050505030304" pitchFamily="18" charset="0"/>
              </a:rPr>
              <a:t> conține, la un pas, elementele care au cifra curentă = i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Numărul de bucket-uri necesare?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Baza în care sunt scrise numerele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311700" y="956075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latin typeface="Palatino Linotype" panose="02040502050505030304" pitchFamily="18" charset="0"/>
              </a:rPr>
              <a:t>Complexitate?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Timp: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O(n log max) (discu</a:t>
            </a:r>
            <a:r>
              <a:rPr lang="ro-MD" dirty="0">
                <a:latin typeface="Palatino Linotype" panose="02040502050505030304" pitchFamily="18" charset="0"/>
              </a:rPr>
              <a:t>ț</a:t>
            </a:r>
            <a:r>
              <a:rPr lang="en" dirty="0">
                <a:latin typeface="Palatino Linotype" panose="02040502050505030304" pitchFamily="18" charset="0"/>
              </a:rPr>
              <a:t>ie mai lung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)</a:t>
            </a:r>
            <a:endParaRPr dirty="0">
              <a:latin typeface="Palatino Linotype" panose="0204050205050503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Spațiu: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O(n+b)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311700" y="669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311700" y="956075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Vizualizare: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https://visualgo.net/bn/sorting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311700" y="62620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 - LSD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11700" y="1246459"/>
            <a:ext cx="8520600" cy="79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LSD = </a:t>
            </a:r>
            <a:r>
              <a:rPr lang="en" b="1" dirty="0"/>
              <a:t>L</a:t>
            </a:r>
            <a:r>
              <a:rPr lang="en" dirty="0"/>
              <a:t>east </a:t>
            </a:r>
            <a:r>
              <a:rPr lang="en" b="1" dirty="0"/>
              <a:t>S</a:t>
            </a:r>
            <a:r>
              <a:rPr lang="en" dirty="0"/>
              <a:t>ignificant </a:t>
            </a:r>
            <a:r>
              <a:rPr lang="en" b="1" dirty="0"/>
              <a:t>D</a:t>
            </a:r>
            <a:r>
              <a:rPr lang="en" dirty="0"/>
              <a:t>igit  (iterativ rapid)</a:t>
            </a:r>
            <a:endParaRPr lang="ro-MD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F8779-CB37-79D1-FCE5-BC67C25CEE01}"/>
              </a:ext>
            </a:extLst>
          </p:cNvPr>
          <p:cNvSpPr txBox="1"/>
          <p:nvPr/>
        </p:nvSpPr>
        <p:spPr>
          <a:xfrm>
            <a:off x="311700" y="2207435"/>
            <a:ext cx="45757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Calibri"/>
              </a:rPr>
              <a:t>Radix Sort - MSD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1487A-7A1F-119D-1320-854A5B568E0C}"/>
              </a:ext>
            </a:extLst>
          </p:cNvPr>
          <p:cNvSpPr txBox="1"/>
          <p:nvPr/>
        </p:nvSpPr>
        <p:spPr>
          <a:xfrm>
            <a:off x="311700" y="2856537"/>
            <a:ext cx="661692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MSD = </a:t>
            </a:r>
            <a:r>
              <a:rPr lang="en-US" b="1" dirty="0"/>
              <a:t>M</a:t>
            </a:r>
            <a:r>
              <a:rPr lang="en-US" dirty="0"/>
              <a:t>ost </a:t>
            </a:r>
            <a:r>
              <a:rPr lang="en-US" b="1" dirty="0"/>
              <a:t>S</a:t>
            </a:r>
            <a:r>
              <a:rPr lang="en-US" dirty="0"/>
              <a:t>ignificant </a:t>
            </a:r>
            <a:r>
              <a:rPr lang="en-US" b="1" dirty="0"/>
              <a:t>D</a:t>
            </a:r>
            <a:r>
              <a:rPr lang="en-US" dirty="0"/>
              <a:t>igit (</a:t>
            </a:r>
            <a:r>
              <a:rPr lang="en-US" dirty="0" err="1"/>
              <a:t>recursiv</a:t>
            </a:r>
            <a:r>
              <a:rPr lang="en-US" dirty="0"/>
              <a:t>, ca bucket 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Algoritm Divide et Impera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Este un algoritm eficient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în practic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(implementarea este foarte importantă)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CC0000"/>
                </a:solidFill>
                <a:latin typeface="Palatino Linotype" panose="02040502050505030304" pitchFamily="18" charset="0"/>
              </a:rPr>
              <a:t>Divide:</a:t>
            </a:r>
            <a:r>
              <a:rPr lang="en" b="1" dirty="0">
                <a:latin typeface="Palatino Linotype" panose="02040502050505030304" pitchFamily="18" charset="0"/>
              </a:rPr>
              <a:t> </a:t>
            </a:r>
            <a:r>
              <a:rPr lang="en" dirty="0">
                <a:latin typeface="Palatino Linotype" panose="02040502050505030304" pitchFamily="18" charset="0"/>
              </a:rPr>
              <a:t>se împarte vectorul în doi subvectori în funcție de un </a:t>
            </a:r>
            <a:r>
              <a:rPr lang="en" b="1" dirty="0">
                <a:solidFill>
                  <a:srgbClr val="CC0000"/>
                </a:solidFill>
                <a:latin typeface="Palatino Linotype" panose="02040502050505030304" pitchFamily="18" charset="0"/>
              </a:rPr>
              <a:t>pivot</a:t>
            </a:r>
            <a:r>
              <a:rPr lang="en" dirty="0">
                <a:latin typeface="Palatino Linotype" panose="02040502050505030304" pitchFamily="18" charset="0"/>
              </a:rPr>
              <a:t> </a:t>
            </a:r>
            <a:r>
              <a:rPr lang="en" b="1" dirty="0">
                <a:latin typeface="Palatino Linotype" panose="02040502050505030304" pitchFamily="18" charset="0"/>
              </a:rPr>
              <a:t>x</a:t>
            </a:r>
            <a:r>
              <a:rPr lang="ro-MD" b="1" dirty="0">
                <a:latin typeface="Palatino Linotype" panose="02040502050505030304" pitchFamily="18" charset="0"/>
              </a:rPr>
              <a:t>, </a:t>
            </a:r>
            <a:r>
              <a:rPr lang="en" dirty="0">
                <a:latin typeface="Palatino Linotype" panose="02040502050505030304" pitchFamily="18" charset="0"/>
              </a:rPr>
              <a:t>astfel încât elementele din subvectorul din stânga sunt </a:t>
            </a:r>
            <a:r>
              <a:rPr lang="en" b="1" dirty="0">
                <a:latin typeface="Palatino Linotype" panose="02040502050505030304" pitchFamily="18" charset="0"/>
              </a:rPr>
              <a:t>≤ x ≤</a:t>
            </a:r>
            <a:r>
              <a:rPr lang="en" dirty="0">
                <a:latin typeface="Palatino Linotype" panose="02040502050505030304" pitchFamily="18" charset="0"/>
              </a:rPr>
              <a:t> elementele din subvectorul din dreapta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CC0000"/>
                </a:solidFill>
                <a:latin typeface="Palatino Linotype" panose="02040502050505030304" pitchFamily="18" charset="0"/>
              </a:rPr>
              <a:t>Impera:</a:t>
            </a:r>
            <a:r>
              <a:rPr lang="en" b="1" dirty="0">
                <a:latin typeface="Palatino Linotype" panose="02040502050505030304" pitchFamily="18" charset="0"/>
              </a:rPr>
              <a:t> </a:t>
            </a:r>
            <a:r>
              <a:rPr lang="en" dirty="0">
                <a:latin typeface="Palatino Linotype" panose="02040502050505030304" pitchFamily="18" charset="0"/>
              </a:rPr>
              <a:t>se sortează recursiv cei doi subvectori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Quick sort - exemplu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Pivot ales la coad</a:t>
            </a:r>
            <a:r>
              <a:rPr lang="ro-MD" dirty="0"/>
              <a:t>ă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Contraexemplu ?</a:t>
            </a:r>
            <a:endParaRPr dirty="0"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679" y="1152475"/>
            <a:ext cx="5007201" cy="3631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În cel mai bun caz, pivotul x este chiar mediana, adică împarte vectorul în 2 subvectori de n/2 elemente fiecare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952500" y="1924050"/>
          <a:ext cx="4594200" cy="396210"/>
        </p:xfrm>
        <a:graphic>
          <a:graphicData uri="http://schemas.openxmlformats.org/drawingml/2006/table">
            <a:tbl>
              <a:tblPr>
                <a:noFill/>
                <a:tableStyleId>{8F33DE35-EF07-42F3-A9D0-E1BB7C32339E}</a:tableStyleId>
              </a:tblPr>
              <a:tblGrid>
                <a:gridCol w="45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n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952500" y="2571750"/>
          <a:ext cx="4594200" cy="396210"/>
        </p:xfrm>
        <a:graphic>
          <a:graphicData uri="http://schemas.openxmlformats.org/drawingml/2006/table">
            <a:tbl>
              <a:tblPr>
                <a:noFill/>
                <a:tableStyleId>{8F33DE35-EF07-42F3-A9D0-E1BB7C32339E}</a:tableStyleId>
              </a:tblPr>
              <a:tblGrid>
                <a:gridCol w="229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n/2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R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n/2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1"/>
          <p:cNvGraphicFramePr/>
          <p:nvPr/>
        </p:nvGraphicFramePr>
        <p:xfrm>
          <a:off x="952500" y="3219450"/>
          <a:ext cx="4594200" cy="396210"/>
        </p:xfrm>
        <a:graphic>
          <a:graphicData uri="http://schemas.openxmlformats.org/drawingml/2006/table">
            <a:tbl>
              <a:tblPr>
                <a:noFill/>
                <a:tableStyleId>{8F33DE35-EF07-42F3-A9D0-E1BB7C32339E}</a:tableStyleId>
              </a:tblPr>
              <a:tblGrid>
                <a:gridCol w="114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n/4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R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n/4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n/4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n/4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952500" y="4378900"/>
          <a:ext cx="4594200" cy="396210"/>
        </p:xfrm>
        <a:graphic>
          <a:graphicData uri="http://schemas.openxmlformats.org/drawingml/2006/table">
            <a:tbl>
              <a:tblPr>
                <a:noFill/>
                <a:tableStyleId>{8F33DE35-EF07-42F3-A9D0-E1BB7C32339E}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2483900" y="3517225"/>
            <a:ext cx="27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5706775" y="1922050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1 partiție * n = O(n)</a:t>
            </a:r>
            <a:endParaRPr sz="14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5706775" y="2567750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2 partiții * n/2 = O(n)</a:t>
            </a:r>
            <a:endParaRPr sz="14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706775" y="3213450"/>
            <a:ext cx="211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4 partiții * n/4 = O(n)</a:t>
            </a:r>
            <a:endParaRPr sz="14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629425" y="3517225"/>
            <a:ext cx="27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5706775" y="4376900"/>
            <a:ext cx="32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logn nivele, O(n) / nivel = O(n logn)</a:t>
            </a:r>
            <a:endParaRPr sz="14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44551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549593" y="10177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Elementele vectorului sunt distribuite în bucket-uri după anumite criterii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Bucket-urile sunt reprezentate de elemente ale unui vector de liste înlănțuite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Fiecare bucket conține elemente care îndeplinesc aceleași condiții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IDEE: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Fie </a:t>
            </a:r>
            <a:r>
              <a:rPr lang="en" b="1" dirty="0"/>
              <a:t>v</a:t>
            </a:r>
            <a:r>
              <a:rPr lang="en" dirty="0"/>
              <a:t> vectorul de sortat și </a:t>
            </a:r>
            <a:r>
              <a:rPr lang="en" b="1" dirty="0"/>
              <a:t>b</a:t>
            </a:r>
            <a:r>
              <a:rPr lang="en" dirty="0"/>
              <a:t> vectorul de buckets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inițializează vectorul auxiliar cu liste (buckets) goale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Iterăm prin </a:t>
            </a:r>
            <a:r>
              <a:rPr lang="en" b="1" dirty="0"/>
              <a:t>v</a:t>
            </a:r>
            <a:r>
              <a:rPr lang="en" dirty="0"/>
              <a:t> și adăugăm fiecare element în bucket-ul corespunzător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Sort</a:t>
            </a:r>
            <a:r>
              <a:rPr lang="ro-MD" dirty="0"/>
              <a:t>ă</a:t>
            </a:r>
            <a:r>
              <a:rPr lang="en" dirty="0"/>
              <a:t>m fiecare bucket (discutam cum)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Iterăm prin fiecare bucket, de la primul la ultimul, adăugând elementele înapoi în </a:t>
            </a:r>
            <a:r>
              <a:rPr lang="en" b="1" dirty="0"/>
              <a:t>v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Palatino Linotype" panose="02040502050505030304" pitchFamily="18" charset="0"/>
              </a:rPr>
              <a:t>Worst case?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Când alegem cel mai mic sau cel mai mare element din vector la fiecare pas</a:t>
            </a:r>
            <a:endParaRPr lang="ro-MD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-MD" dirty="0">
                <a:latin typeface="Palatino Linotype" panose="02040502050505030304" pitchFamily="18" charset="0"/>
              </a:rPr>
              <a:t>U</a:t>
            </a:r>
            <a:r>
              <a:rPr lang="en" dirty="0">
                <a:latin typeface="Palatino Linotype" panose="02040502050505030304" pitchFamily="18" charset="0"/>
              </a:rPr>
              <a:t>na din cele două partiții va fi goală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Cealaltă partiție are restul elementelor, mai puțin pivotul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Număr de apeluri recursive?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n - 1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Lungime partiție?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n - k   (unde k = numărul apelului recursiv)  </a:t>
            </a:r>
            <a:r>
              <a:rPr lang="en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→  O(n - k) comparații</a:t>
            </a:r>
            <a:endParaRPr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Complexitate finală?</a:t>
            </a:r>
            <a:endParaRPr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O(n</a:t>
            </a:r>
            <a:r>
              <a:rPr lang="en" sz="1500" baseline="300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2</a:t>
            </a:r>
            <a:r>
              <a:rPr lang="en" sz="1500" dirty="0"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)</a:t>
            </a:r>
            <a:endParaRPr sz="1500" dirty="0"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78500" y="54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 dirty="0"/>
              <a:t>Cum alegem pivotul?</a:t>
            </a:r>
            <a:endParaRPr dirty="0"/>
          </a:p>
          <a:p>
            <a:pPr marL="45720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</a:rPr>
              <a:t>Primul element</a:t>
            </a:r>
            <a:endParaRPr dirty="0">
              <a:solidFill>
                <a:srgbClr val="FF0000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</a:rPr>
              <a:t>Elementul din mijloc</a:t>
            </a:r>
            <a:endParaRPr dirty="0">
              <a:solidFill>
                <a:srgbClr val="FF0000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dirty="0">
                <a:solidFill>
                  <a:srgbClr val="FF0000"/>
                </a:solidFill>
              </a:rPr>
              <a:t>Ultimul element</a:t>
            </a:r>
            <a:endParaRPr dirty="0">
              <a:solidFill>
                <a:srgbClr val="FF0000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ct val="100000"/>
              <a:buChar char="●"/>
            </a:pPr>
            <a:r>
              <a:rPr lang="en" dirty="0">
                <a:solidFill>
                  <a:srgbClr val="F1C232"/>
                </a:solidFill>
              </a:rPr>
              <a:t>Un element random</a:t>
            </a:r>
            <a:endParaRPr dirty="0">
              <a:solidFill>
                <a:srgbClr val="F1C232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dirty="0">
                <a:solidFill>
                  <a:srgbClr val="00FF00"/>
                </a:solidFill>
              </a:rPr>
              <a:t>Mediana din 3</a:t>
            </a:r>
            <a:endParaRPr dirty="0">
              <a:solidFill>
                <a:srgbClr val="00FF00"/>
              </a:solidFill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Char char="●"/>
            </a:pPr>
            <a:r>
              <a:rPr lang="en" dirty="0">
                <a:solidFill>
                  <a:srgbClr val="00FF00"/>
                </a:solidFill>
              </a:rPr>
              <a:t>Mediana din 5,7  (atenție cand vectorul devine mic, facem mult calcul pentru pu</a:t>
            </a:r>
            <a:r>
              <a:rPr lang="ro-MD" dirty="0">
                <a:solidFill>
                  <a:srgbClr val="00FF00"/>
                </a:solidFill>
              </a:rPr>
              <a:t>ț</a:t>
            </a:r>
            <a:r>
              <a:rPr lang="en" dirty="0">
                <a:solidFill>
                  <a:srgbClr val="00FF00"/>
                </a:solidFill>
              </a:rPr>
              <a:t>in)</a:t>
            </a:r>
            <a:endParaRPr dirty="0">
              <a:solidFill>
                <a:srgbClr val="00FF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https://en.wikipedia.org/wiki/Quicksort#Choice_of_pivot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11700" y="57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124911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Algoritm Divide et Impera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CC0000"/>
                </a:solidFill>
              </a:rPr>
              <a:t>Divide:</a:t>
            </a:r>
            <a:r>
              <a:rPr lang="en" sz="1800" b="1" dirty="0"/>
              <a:t> </a:t>
            </a:r>
            <a:r>
              <a:rPr lang="en" sz="1800" dirty="0"/>
              <a:t>se împarte vectorul în jumătate și se sortează independent fiecare parte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solidFill>
                  <a:srgbClr val="CC0000"/>
                </a:solidFill>
              </a:rPr>
              <a:t>Impera:</a:t>
            </a:r>
            <a:r>
              <a:rPr lang="en" sz="1800" b="1" dirty="0"/>
              <a:t> </a:t>
            </a:r>
            <a:r>
              <a:rPr lang="en" sz="1800" dirty="0"/>
              <a:t>se sortează recursiv cei doi subvectori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- example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325" y="285750"/>
            <a:ext cx="4752975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B98-8E87-ECB8-5806-F9B6BEA2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61665"/>
          </a:xfrm>
        </p:spPr>
        <p:txBody>
          <a:bodyPr/>
          <a:lstStyle/>
          <a:p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E3E19-468C-E4E0-1A20-B526C126409C}"/>
              </a:ext>
            </a:extLst>
          </p:cNvPr>
          <p:cNvSpPr txBox="1"/>
          <p:nvPr/>
        </p:nvSpPr>
        <p:spPr>
          <a:xfrm>
            <a:off x="595024" y="876909"/>
            <a:ext cx="371533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mergeSort</a:t>
            </a:r>
            <a:r>
              <a:rPr lang="en-US" sz="1200" dirty="0"/>
              <a:t>(double </a:t>
            </a:r>
            <a:r>
              <a:rPr lang="en-US" sz="1200" dirty="0" err="1"/>
              <a:t>arr</a:t>
            </a:r>
            <a:r>
              <a:rPr lang="en-US" sz="1200" dirty="0"/>
              <a:t>[], int start, int end) {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// </a:t>
            </a:r>
            <a:r>
              <a:rPr lang="en-US" sz="1200" dirty="0" err="1">
                <a:solidFill>
                  <a:srgbClr val="00B050"/>
                </a:solidFill>
              </a:rPr>
              <a:t>Verifică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dacă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există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cel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puțin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două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elemente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în</a:t>
            </a:r>
            <a:r>
              <a:rPr lang="en-US" sz="1200" dirty="0">
                <a:solidFill>
                  <a:srgbClr val="00B050"/>
                </a:solidFill>
              </a:rPr>
              <a:t> array</a:t>
            </a:r>
          </a:p>
          <a:p>
            <a:r>
              <a:rPr lang="en-US" sz="1200" dirty="0"/>
              <a:t>    if (start &lt; end) {</a:t>
            </a:r>
          </a:p>
          <a:p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Găsește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mijlocul</a:t>
            </a:r>
            <a:r>
              <a:rPr lang="en-US" sz="1200" dirty="0">
                <a:solidFill>
                  <a:srgbClr val="00B050"/>
                </a:solidFill>
              </a:rPr>
              <a:t> array-</a:t>
            </a:r>
            <a:r>
              <a:rPr lang="en-US" sz="1200" dirty="0" err="1">
                <a:solidFill>
                  <a:srgbClr val="00B050"/>
                </a:solidFill>
              </a:rPr>
              <a:t>ului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int mid = (start + end) / 2;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Aplică</a:t>
            </a:r>
            <a:r>
              <a:rPr lang="en-US" sz="1200" dirty="0">
                <a:solidFill>
                  <a:srgbClr val="00B050"/>
                </a:solidFill>
              </a:rPr>
              <a:t> Merge Sort </a:t>
            </a:r>
            <a:r>
              <a:rPr lang="en-US" sz="1200" dirty="0" err="1">
                <a:solidFill>
                  <a:srgbClr val="00B050"/>
                </a:solidFill>
              </a:rPr>
              <a:t>pentru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jumătatea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stângă</a:t>
            </a:r>
            <a:r>
              <a:rPr lang="en-US" sz="1200" dirty="0">
                <a:solidFill>
                  <a:srgbClr val="00B050"/>
                </a:solidFill>
              </a:rPr>
              <a:t> a array-</a:t>
            </a:r>
            <a:r>
              <a:rPr lang="en-US" sz="1200" dirty="0" err="1">
                <a:solidFill>
                  <a:srgbClr val="00B050"/>
                </a:solidFill>
              </a:rPr>
              <a:t>ului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</a:t>
            </a:r>
            <a:r>
              <a:rPr lang="en-US" sz="1200" dirty="0" err="1"/>
              <a:t>mergeSort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start, mid);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Aplică</a:t>
            </a:r>
            <a:r>
              <a:rPr lang="en-US" sz="1200" dirty="0">
                <a:solidFill>
                  <a:srgbClr val="00B050"/>
                </a:solidFill>
              </a:rPr>
              <a:t> Merge Sort </a:t>
            </a:r>
            <a:r>
              <a:rPr lang="en-US" sz="1200" dirty="0" err="1">
                <a:solidFill>
                  <a:srgbClr val="00B050"/>
                </a:solidFill>
              </a:rPr>
              <a:t>pentru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jumătatea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dreaptă</a:t>
            </a:r>
            <a:r>
              <a:rPr lang="en-US" sz="1200" dirty="0">
                <a:solidFill>
                  <a:srgbClr val="00B050"/>
                </a:solidFill>
              </a:rPr>
              <a:t> a array-</a:t>
            </a:r>
            <a:r>
              <a:rPr lang="en-US" sz="1200" dirty="0" err="1">
                <a:solidFill>
                  <a:srgbClr val="00B050"/>
                </a:solidFill>
              </a:rPr>
              <a:t>ului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</a:t>
            </a:r>
            <a:r>
              <a:rPr lang="en-US" sz="1200" dirty="0" err="1"/>
              <a:t>mergeSort</a:t>
            </a:r>
            <a:r>
              <a:rPr lang="en-US" sz="1200" dirty="0"/>
              <a:t>(</a:t>
            </a:r>
            <a:r>
              <a:rPr lang="en-US" sz="1200" dirty="0" err="1"/>
              <a:t>arr</a:t>
            </a:r>
            <a:r>
              <a:rPr lang="en-US" sz="1200" dirty="0"/>
              <a:t>, mid + 1, end);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Combină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cele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două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jumătăți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sortate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merge(</a:t>
            </a:r>
            <a:r>
              <a:rPr lang="en-US" sz="1200" dirty="0" err="1"/>
              <a:t>arr</a:t>
            </a:r>
            <a:r>
              <a:rPr lang="en-US" sz="1200" dirty="0"/>
              <a:t>, start, mid, end);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4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B98-8E87-ECB8-5806-F9B6BEA2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61665"/>
          </a:xfrm>
        </p:spPr>
        <p:txBody>
          <a:bodyPr/>
          <a:lstStyle/>
          <a:p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BD8A9-A106-4BFC-CF33-8D9619D64FD1}"/>
              </a:ext>
            </a:extLst>
          </p:cNvPr>
          <p:cNvSpPr txBox="1"/>
          <p:nvPr/>
        </p:nvSpPr>
        <p:spPr>
          <a:xfrm>
            <a:off x="309521" y="828122"/>
            <a:ext cx="4258733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void merge(double </a:t>
            </a:r>
            <a:r>
              <a:rPr lang="en-US" sz="1100" dirty="0" err="1"/>
              <a:t>arr</a:t>
            </a:r>
            <a:r>
              <a:rPr lang="en-US" sz="1100" dirty="0"/>
              <a:t>[], int start, int mid, int end) {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i</a:t>
            </a:r>
            <a:r>
              <a:rPr lang="en-US" sz="1100" dirty="0"/>
              <a:t>, j, k;</a:t>
            </a:r>
          </a:p>
          <a:p>
            <a:r>
              <a:rPr lang="en-US" sz="1100" dirty="0"/>
              <a:t>    int n1 = mid - start + 1;  </a:t>
            </a:r>
            <a:r>
              <a:rPr lang="en-US" sz="1100" dirty="0">
                <a:solidFill>
                  <a:srgbClr val="00B050"/>
                </a:solidFill>
              </a:rPr>
              <a:t>// Nr de </a:t>
            </a:r>
            <a:r>
              <a:rPr lang="en-US" sz="1100" dirty="0" err="1">
                <a:solidFill>
                  <a:srgbClr val="00B050"/>
                </a:solidFill>
              </a:rPr>
              <a:t>elemente</a:t>
            </a:r>
            <a:r>
              <a:rPr lang="en-US" sz="1100" dirty="0">
                <a:solidFill>
                  <a:srgbClr val="00B050"/>
                </a:solidFill>
              </a:rPr>
              <a:t> din sub-array-</a:t>
            </a:r>
            <a:r>
              <a:rPr lang="en-US" sz="1100" dirty="0" err="1">
                <a:solidFill>
                  <a:srgbClr val="00B050"/>
                </a:solidFill>
              </a:rPr>
              <a:t>ul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stâng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/>
              <a:t>    int n2 = end - mid;         </a:t>
            </a:r>
            <a:r>
              <a:rPr lang="en-US" sz="1100" dirty="0">
                <a:solidFill>
                  <a:srgbClr val="00B050"/>
                </a:solidFill>
              </a:rPr>
              <a:t>// Nr de </a:t>
            </a:r>
            <a:r>
              <a:rPr lang="en-US" sz="1100" dirty="0" err="1">
                <a:solidFill>
                  <a:srgbClr val="00B050"/>
                </a:solidFill>
              </a:rPr>
              <a:t>elemente</a:t>
            </a:r>
            <a:r>
              <a:rPr lang="en-US" sz="1100" dirty="0">
                <a:solidFill>
                  <a:srgbClr val="00B050"/>
                </a:solidFill>
              </a:rPr>
              <a:t> din sub-array-</a:t>
            </a:r>
            <a:r>
              <a:rPr lang="en-US" sz="1100" dirty="0" err="1">
                <a:solidFill>
                  <a:srgbClr val="00B050"/>
                </a:solidFill>
              </a:rPr>
              <a:t>ul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drept</a:t>
            </a:r>
            <a:endParaRPr lang="en-US" sz="1100" dirty="0">
              <a:solidFill>
                <a:srgbClr val="00B050"/>
              </a:solidFill>
            </a:endParaRPr>
          </a:p>
          <a:p>
            <a:endParaRPr lang="en-US" sz="1100" dirty="0"/>
          </a:p>
          <a:p>
            <a:r>
              <a:rPr lang="en-US" sz="1100" dirty="0"/>
              <a:t>    double left[n1], right[n2]; </a:t>
            </a:r>
            <a:r>
              <a:rPr lang="en-US" sz="1100" dirty="0">
                <a:solidFill>
                  <a:srgbClr val="00B050"/>
                </a:solidFill>
              </a:rPr>
              <a:t>// </a:t>
            </a:r>
            <a:r>
              <a:rPr lang="en-US" sz="1100" dirty="0" err="1">
                <a:solidFill>
                  <a:srgbClr val="00B050"/>
                </a:solidFill>
              </a:rPr>
              <a:t>Declar</a:t>
            </a:r>
            <a:r>
              <a:rPr lang="ro-MD" sz="1100" dirty="0">
                <a:solidFill>
                  <a:srgbClr val="00B050"/>
                </a:solidFill>
              </a:rPr>
              <a:t>ăm </a:t>
            </a:r>
            <a:r>
              <a:rPr lang="en-US" sz="1100" dirty="0">
                <a:solidFill>
                  <a:srgbClr val="00B050"/>
                </a:solidFill>
              </a:rPr>
              <a:t>sub-array-urile </a:t>
            </a:r>
            <a:r>
              <a:rPr lang="en-US" sz="1100" dirty="0" err="1">
                <a:solidFill>
                  <a:srgbClr val="00B050"/>
                </a:solidFill>
              </a:rPr>
              <a:t>stâng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și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drept</a:t>
            </a:r>
            <a:endParaRPr lang="en-US" sz="1100" dirty="0">
              <a:solidFill>
                <a:srgbClr val="00B050"/>
              </a:solidFill>
            </a:endParaRPr>
          </a:p>
          <a:p>
            <a:endParaRPr lang="en-US" sz="1200" dirty="0"/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50"/>
                </a:solidFill>
              </a:rPr>
              <a:t>// </a:t>
            </a:r>
            <a:r>
              <a:rPr lang="en-US" sz="1100" dirty="0" err="1">
                <a:solidFill>
                  <a:srgbClr val="00B050"/>
                </a:solidFill>
              </a:rPr>
              <a:t>Copiază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elementele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în</a:t>
            </a:r>
            <a:r>
              <a:rPr lang="en-US" sz="1100" dirty="0">
                <a:solidFill>
                  <a:srgbClr val="00B050"/>
                </a:solidFill>
              </a:rPr>
              <a:t> array-urile </a:t>
            </a:r>
            <a:r>
              <a:rPr lang="en-US" sz="1100" dirty="0" err="1">
                <a:solidFill>
                  <a:srgbClr val="00B050"/>
                </a:solidFill>
              </a:rPr>
              <a:t>temporare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/>
              <a:t>    for (</a:t>
            </a:r>
            <a:r>
              <a:rPr lang="en-US" sz="1100" dirty="0" err="1"/>
              <a:t>i</a:t>
            </a:r>
            <a:r>
              <a:rPr lang="en-US" sz="1100" dirty="0"/>
              <a:t> = 0; </a:t>
            </a:r>
            <a:r>
              <a:rPr lang="en-US" sz="1100" dirty="0" err="1"/>
              <a:t>i</a:t>
            </a:r>
            <a:r>
              <a:rPr lang="en-US" sz="1100" dirty="0"/>
              <a:t> &lt; n1; </a:t>
            </a:r>
            <a:r>
              <a:rPr lang="en-US" sz="1100" dirty="0" err="1"/>
              <a:t>i</a:t>
            </a:r>
            <a:r>
              <a:rPr lang="en-US" sz="1100" dirty="0"/>
              <a:t>++)</a:t>
            </a:r>
          </a:p>
          <a:p>
            <a:r>
              <a:rPr lang="en-US" sz="1100" dirty="0"/>
              <a:t>        left[</a:t>
            </a:r>
            <a:r>
              <a:rPr lang="en-US" sz="1100" dirty="0" err="1"/>
              <a:t>i</a:t>
            </a:r>
            <a:r>
              <a:rPr lang="en-US" sz="1100" dirty="0"/>
              <a:t>] = </a:t>
            </a:r>
            <a:r>
              <a:rPr lang="en-US" sz="1100" dirty="0" err="1"/>
              <a:t>arr</a:t>
            </a:r>
            <a:r>
              <a:rPr lang="en-US" sz="1100" dirty="0"/>
              <a:t>[start + </a:t>
            </a:r>
            <a:r>
              <a:rPr lang="en-US" sz="1100" dirty="0" err="1"/>
              <a:t>i</a:t>
            </a:r>
            <a:r>
              <a:rPr lang="en-US" sz="1100" dirty="0"/>
              <a:t>];</a:t>
            </a:r>
          </a:p>
          <a:p>
            <a:r>
              <a:rPr lang="en-US" sz="1100" dirty="0"/>
              <a:t>    for (j = 0; j &lt; n2; </a:t>
            </a:r>
            <a:r>
              <a:rPr lang="en-US" sz="1100" dirty="0" err="1"/>
              <a:t>j++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right[j] = </a:t>
            </a:r>
            <a:r>
              <a:rPr lang="en-US" sz="1100" dirty="0" err="1"/>
              <a:t>arr</a:t>
            </a:r>
            <a:r>
              <a:rPr lang="en-US" sz="1100" dirty="0"/>
              <a:t>[mid + 1 + j];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50"/>
                </a:solidFill>
              </a:rPr>
              <a:t>// </a:t>
            </a:r>
            <a:r>
              <a:rPr lang="en-US" sz="1100" dirty="0" err="1">
                <a:solidFill>
                  <a:srgbClr val="00B050"/>
                </a:solidFill>
              </a:rPr>
              <a:t>Inițializează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indicii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pentru</a:t>
            </a:r>
            <a:r>
              <a:rPr lang="en-US" sz="1100" dirty="0">
                <a:solidFill>
                  <a:srgbClr val="00B050"/>
                </a:solidFill>
              </a:rPr>
              <a:t> array-urile </a:t>
            </a:r>
            <a:r>
              <a:rPr lang="en-US" sz="1100" dirty="0" err="1">
                <a:solidFill>
                  <a:srgbClr val="00B050"/>
                </a:solidFill>
              </a:rPr>
              <a:t>temporare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și</a:t>
            </a:r>
            <a:r>
              <a:rPr lang="en-US" sz="1100" dirty="0">
                <a:solidFill>
                  <a:srgbClr val="00B050"/>
                </a:solidFill>
              </a:rPr>
              <a:t> array-</a:t>
            </a:r>
            <a:r>
              <a:rPr lang="en-US" sz="1100" dirty="0" err="1">
                <a:solidFill>
                  <a:srgbClr val="00B050"/>
                </a:solidFill>
              </a:rPr>
              <a:t>ul</a:t>
            </a:r>
            <a:r>
              <a:rPr lang="en-US" sz="1100" dirty="0">
                <a:solidFill>
                  <a:srgbClr val="00B050"/>
                </a:solidFill>
              </a:rPr>
              <a:t> final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i</a:t>
            </a:r>
            <a:r>
              <a:rPr lang="en-US" sz="1100" dirty="0"/>
              <a:t> = 0;</a:t>
            </a:r>
          </a:p>
          <a:p>
            <a:r>
              <a:rPr lang="en-US" sz="1100" dirty="0"/>
              <a:t>    j = 0;</a:t>
            </a:r>
          </a:p>
          <a:p>
            <a:r>
              <a:rPr lang="en-US" sz="1100" dirty="0"/>
              <a:t>    k = start;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6A62-DA2A-6D5C-71A7-EF90E77523D3}"/>
              </a:ext>
            </a:extLst>
          </p:cNvPr>
          <p:cNvSpPr txBox="1"/>
          <p:nvPr/>
        </p:nvSpPr>
        <p:spPr>
          <a:xfrm>
            <a:off x="4568254" y="581900"/>
            <a:ext cx="45757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// </a:t>
            </a:r>
            <a:r>
              <a:rPr lang="en-US" sz="1100" dirty="0" err="1">
                <a:solidFill>
                  <a:srgbClr val="00B050"/>
                </a:solidFill>
              </a:rPr>
              <a:t>Combin</a:t>
            </a:r>
            <a:r>
              <a:rPr lang="ro-MD" sz="1100" dirty="0">
                <a:solidFill>
                  <a:srgbClr val="00B050"/>
                </a:solidFill>
              </a:rPr>
              <a:t>ă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elementele</a:t>
            </a:r>
            <a:r>
              <a:rPr lang="en-US" sz="1100" dirty="0">
                <a:solidFill>
                  <a:srgbClr val="00B050"/>
                </a:solidFill>
              </a:rPr>
              <a:t> din </a:t>
            </a:r>
            <a:r>
              <a:rPr lang="en-US" sz="1100" dirty="0" err="1">
                <a:solidFill>
                  <a:srgbClr val="00B050"/>
                </a:solidFill>
              </a:rPr>
              <a:t>cele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două</a:t>
            </a:r>
            <a:r>
              <a:rPr lang="en-US" sz="1100" dirty="0">
                <a:solidFill>
                  <a:srgbClr val="00B050"/>
                </a:solidFill>
              </a:rPr>
              <a:t> sub-array-</a:t>
            </a:r>
            <a:r>
              <a:rPr lang="en-US" sz="1100" dirty="0" err="1">
                <a:solidFill>
                  <a:srgbClr val="00B050"/>
                </a:solidFill>
              </a:rPr>
              <a:t>uri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în</a:t>
            </a:r>
            <a:r>
              <a:rPr lang="en-US" sz="1100" dirty="0">
                <a:solidFill>
                  <a:srgbClr val="00B050"/>
                </a:solidFill>
              </a:rPr>
              <a:t> array-</a:t>
            </a:r>
            <a:r>
              <a:rPr lang="en-US" sz="1100" dirty="0" err="1">
                <a:solidFill>
                  <a:srgbClr val="00B050"/>
                </a:solidFill>
              </a:rPr>
              <a:t>ul</a:t>
            </a:r>
            <a:r>
              <a:rPr lang="en-US" sz="1100" dirty="0">
                <a:solidFill>
                  <a:srgbClr val="00B050"/>
                </a:solidFill>
              </a:rPr>
              <a:t> final</a:t>
            </a:r>
          </a:p>
          <a:p>
            <a:r>
              <a:rPr lang="en-US" sz="1100" dirty="0"/>
              <a:t>    while (</a:t>
            </a:r>
            <a:r>
              <a:rPr lang="en-US" sz="1100" dirty="0" err="1"/>
              <a:t>i</a:t>
            </a:r>
            <a:r>
              <a:rPr lang="en-US" sz="1100" dirty="0"/>
              <a:t> &lt; n1 &amp;&amp; j &lt; n2) {</a:t>
            </a:r>
          </a:p>
          <a:p>
            <a:r>
              <a:rPr lang="en-US" sz="1100" dirty="0"/>
              <a:t>        if (left[</a:t>
            </a:r>
            <a:r>
              <a:rPr lang="en-US" sz="1100" dirty="0" err="1"/>
              <a:t>i</a:t>
            </a:r>
            <a:r>
              <a:rPr lang="en-US" sz="1100" dirty="0"/>
              <a:t>] &lt;= right[j])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arr</a:t>
            </a:r>
            <a:r>
              <a:rPr lang="en-US" sz="1100" dirty="0"/>
              <a:t>[k] = left[</a:t>
            </a:r>
            <a:r>
              <a:rPr lang="en-US" sz="1100" dirty="0" err="1"/>
              <a:t>i</a:t>
            </a:r>
            <a:r>
              <a:rPr lang="en-US" sz="1100" dirty="0"/>
              <a:t>];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i</a:t>
            </a:r>
            <a:r>
              <a:rPr lang="en-US" sz="1100" dirty="0"/>
              <a:t>++;</a:t>
            </a:r>
          </a:p>
          <a:p>
            <a:r>
              <a:rPr lang="en-US" sz="1100" dirty="0"/>
              <a:t>        } else {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arr</a:t>
            </a:r>
            <a:r>
              <a:rPr lang="en-US" sz="1100" dirty="0"/>
              <a:t>[k] = right[j];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j++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}</a:t>
            </a:r>
          </a:p>
          <a:p>
            <a:r>
              <a:rPr lang="en-US" sz="1100" dirty="0"/>
              <a:t>        k++;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</a:t>
            </a:r>
            <a:r>
              <a:rPr lang="en-US" sz="1100" dirty="0">
                <a:solidFill>
                  <a:srgbClr val="00B050"/>
                </a:solidFill>
              </a:rPr>
              <a:t>// </a:t>
            </a:r>
            <a:r>
              <a:rPr lang="en-US" sz="1100" dirty="0" err="1">
                <a:solidFill>
                  <a:srgbClr val="00B050"/>
                </a:solidFill>
              </a:rPr>
              <a:t>Copiază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orice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elemente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rămase</a:t>
            </a:r>
            <a:r>
              <a:rPr lang="en-US" sz="1100" dirty="0">
                <a:solidFill>
                  <a:srgbClr val="00B050"/>
                </a:solidFill>
              </a:rPr>
              <a:t> din sub-array-</a:t>
            </a:r>
            <a:r>
              <a:rPr lang="en-US" sz="1100" dirty="0" err="1">
                <a:solidFill>
                  <a:srgbClr val="00B050"/>
                </a:solidFill>
              </a:rPr>
              <a:t>ul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stâng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/>
              <a:t>    while (</a:t>
            </a:r>
            <a:r>
              <a:rPr lang="en-US" sz="1100" dirty="0" err="1"/>
              <a:t>i</a:t>
            </a:r>
            <a:r>
              <a:rPr lang="en-US" sz="1100" dirty="0"/>
              <a:t> &lt; n1)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arr</a:t>
            </a:r>
            <a:r>
              <a:rPr lang="en-US" sz="1100" dirty="0"/>
              <a:t>[k] = left[</a:t>
            </a:r>
            <a:r>
              <a:rPr lang="en-US" sz="1100" dirty="0" err="1"/>
              <a:t>i</a:t>
            </a:r>
            <a:r>
              <a:rPr lang="en-US" sz="1100" dirty="0"/>
              <a:t>];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i</a:t>
            </a:r>
            <a:r>
              <a:rPr lang="en-US" sz="1100" dirty="0"/>
              <a:t>++;</a:t>
            </a:r>
          </a:p>
          <a:p>
            <a:r>
              <a:rPr lang="en-US" sz="1100" dirty="0"/>
              <a:t>        k++;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// </a:t>
            </a:r>
            <a:r>
              <a:rPr lang="en-US" sz="1100" dirty="0" err="1">
                <a:solidFill>
                  <a:srgbClr val="00B050"/>
                </a:solidFill>
              </a:rPr>
              <a:t>Copiază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orice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elemente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rămase</a:t>
            </a:r>
            <a:r>
              <a:rPr lang="en-US" sz="1100" dirty="0">
                <a:solidFill>
                  <a:srgbClr val="00B050"/>
                </a:solidFill>
              </a:rPr>
              <a:t> din sub-array-</a:t>
            </a:r>
            <a:r>
              <a:rPr lang="en-US" sz="1100" dirty="0" err="1">
                <a:solidFill>
                  <a:srgbClr val="00B050"/>
                </a:solidFill>
              </a:rPr>
              <a:t>ul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 err="1">
                <a:solidFill>
                  <a:srgbClr val="00B050"/>
                </a:solidFill>
              </a:rPr>
              <a:t>drept</a:t>
            </a:r>
            <a:endParaRPr lang="en-US" sz="1100" dirty="0">
              <a:solidFill>
                <a:srgbClr val="00B050"/>
              </a:solidFill>
            </a:endParaRPr>
          </a:p>
          <a:p>
            <a:r>
              <a:rPr lang="en-US" sz="1100" dirty="0"/>
              <a:t>    while (j &lt; n2)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arr</a:t>
            </a:r>
            <a:r>
              <a:rPr lang="en-US" sz="1100" dirty="0"/>
              <a:t>[k] = right[j];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j++</a:t>
            </a:r>
            <a:r>
              <a:rPr lang="en-US" sz="1100" dirty="0"/>
              <a:t>;</a:t>
            </a:r>
          </a:p>
          <a:p>
            <a:r>
              <a:rPr lang="en-US" sz="1100" dirty="0"/>
              <a:t>        k++;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29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519857" y="57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</a:t>
            </a:r>
            <a:endParaRPr dirty="0"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Când se oprește recursivitatea?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Când vectorul ajunge de lungime 1 sau 2 (depinde de implementare)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La fel ca și la quicksort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ne-am putea opri mai repede ca s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evitam multe opera</a:t>
            </a:r>
            <a:r>
              <a:rPr lang="ro-MD" dirty="0">
                <a:latin typeface="Palatino Linotype" panose="02040502050505030304" pitchFamily="18" charset="0"/>
              </a:rPr>
              <a:t>ț</a:t>
            </a:r>
            <a:r>
              <a:rPr lang="en" dirty="0">
                <a:latin typeface="Palatino Linotype" panose="02040502050505030304" pitchFamily="18" charset="0"/>
              </a:rPr>
              <a:t>ii pentru pu</a:t>
            </a:r>
            <a:r>
              <a:rPr lang="ro-MD" dirty="0">
                <a:latin typeface="Palatino Linotype" panose="02040502050505030304" pitchFamily="18" charset="0"/>
              </a:rPr>
              <a:t>ț</a:t>
            </a:r>
            <a:r>
              <a:rPr lang="en" dirty="0">
                <a:latin typeface="Palatino Linotype" panose="02040502050505030304" pitchFamily="18" charset="0"/>
              </a:rPr>
              <a:t>ine numere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Algoritm de merging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Creem un vector temporar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Iterăm cele două jumătăți sortate de la stânga la dreapta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Copiem în vectorul temporar elementul mai mic dintre cele două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Merge Sort Vs Quick Sort	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De ce Quick Sort</a:t>
            </a:r>
            <a:r>
              <a:rPr lang="ro-MD" dirty="0"/>
              <a:t>? M</a:t>
            </a:r>
            <a:r>
              <a:rPr lang="en" dirty="0"/>
              <a:t>ai rapid în practic</a:t>
            </a:r>
            <a:r>
              <a:rPr lang="ro-MD" dirty="0"/>
              <a:t>ă,</a:t>
            </a:r>
            <a:r>
              <a:rPr lang="en" dirty="0"/>
              <a:t> c</a:t>
            </a:r>
            <a:r>
              <a:rPr lang="ro-MD" dirty="0"/>
              <a:t>â</a:t>
            </a:r>
            <a:r>
              <a:rPr lang="en" dirty="0"/>
              <a:t>nd cazul ideal de la Quick Sort e c</a:t>
            </a:r>
            <a:r>
              <a:rPr lang="ro-MD" dirty="0"/>
              <a:t>ă</a:t>
            </a:r>
            <a:r>
              <a:rPr lang="en" dirty="0"/>
              <a:t> împărțim în 2</a:t>
            </a:r>
            <a:r>
              <a:rPr lang="ro-MD" dirty="0"/>
              <a:t>. 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-MD" dirty="0"/>
              <a:t>C</a:t>
            </a:r>
            <a:r>
              <a:rPr lang="en" dirty="0"/>
              <a:t>e face Merge Sort</a:t>
            </a:r>
            <a:r>
              <a:rPr lang="ro-MD" dirty="0"/>
              <a:t>-</a:t>
            </a:r>
            <a:r>
              <a:rPr lang="en" dirty="0"/>
              <a:t>ul?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Merge Sort</a:t>
            </a:r>
            <a:r>
              <a:rPr lang="ro-MD" dirty="0"/>
              <a:t>-</a:t>
            </a:r>
            <a:r>
              <a:rPr lang="en" dirty="0"/>
              <a:t>ul are nevoie de un vector suplimentar și face multe mut</a:t>
            </a:r>
            <a:r>
              <a:rPr lang="ro-MD" dirty="0"/>
              <a:t>ă</a:t>
            </a:r>
            <a:r>
              <a:rPr lang="en" dirty="0"/>
              <a:t>ri suplimentare.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Sortul e </a:t>
            </a:r>
            <a:r>
              <a:rPr lang="ro-MD" dirty="0"/>
              <a:t>i</a:t>
            </a:r>
            <a:r>
              <a:rPr lang="en" dirty="0"/>
              <a:t>n place… memoria suplimentară e pentru stiv</a:t>
            </a:r>
            <a:r>
              <a:rPr lang="ro-MD" dirty="0"/>
              <a:t>ă</a:t>
            </a:r>
            <a:r>
              <a:rPr lang="en" dirty="0"/>
              <a:t>...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In-Place Merge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Nu folosim vector suplimentar</a:t>
            </a:r>
            <a:r>
              <a:rPr lang="ro-MD" sz="1800" dirty="0"/>
              <a:t>,</a:t>
            </a:r>
            <a:r>
              <a:rPr lang="en" sz="1800" dirty="0"/>
              <a:t> ca în cazul Merge Sort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Nu este O(n logn)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Mai complicat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 alt</a:t>
            </a:r>
            <a:r>
              <a:rPr lang="ro-MD" sz="1800" dirty="0"/>
              <a:t>ă</a:t>
            </a:r>
            <a:r>
              <a:rPr lang="en" sz="1800" dirty="0"/>
              <a:t> op</a:t>
            </a:r>
            <a:r>
              <a:rPr lang="ro-MD" sz="1800" dirty="0"/>
              <a:t>ț</a:t>
            </a:r>
            <a:r>
              <a:rPr lang="en" sz="1800" dirty="0"/>
              <a:t>iune este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Block Sort</a:t>
            </a:r>
            <a:r>
              <a:rPr lang="en" sz="1800" dirty="0"/>
              <a:t>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7a68f8048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8" name="Google Shape;238;g117a68f8048_0_0"/>
          <p:cNvSpPr txBox="1">
            <a:spLocks noGrp="1"/>
          </p:cNvSpPr>
          <p:nvPr>
            <p:ph type="body" idx="1"/>
          </p:nvPr>
        </p:nvSpPr>
        <p:spPr>
          <a:xfrm>
            <a:off x="408344" y="1052463"/>
            <a:ext cx="85206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Vizualizare: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https://www.cs.usfca.edu/~galles/visualization/HeapSort.html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236" name="Google Shape;236;g117a68f804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0995" y="2103863"/>
            <a:ext cx="3442009" cy="259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17a68f8048_0_0"/>
          <p:cNvSpPr txBox="1"/>
          <p:nvPr/>
        </p:nvSpPr>
        <p:spPr>
          <a:xfrm>
            <a:off x="185275" y="3881400"/>
            <a:ext cx="86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7721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894088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Vizualizare: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https://www.cs.usfca.edu/~galles/visualization/BucketSort.html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7a68f8048_0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Scurtă introducere în heap-uri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4" name="Google Shape;244;g117a68f8048_0_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latin typeface="Palatino Linotype" panose="02040502050505030304" pitchFamily="18" charset="0"/>
              </a:rPr>
              <a:t>Ce este un heap?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Arbore binar aproape complet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Are înălțimea h = logn</a:t>
            </a:r>
            <a:br>
              <a:rPr lang="en" sz="1600" dirty="0">
                <a:latin typeface="Palatino Linotype" panose="02040502050505030304" pitchFamily="18" charset="0"/>
              </a:rPr>
            </a:br>
            <a:endParaRPr sz="16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latin typeface="Palatino Linotype" panose="02040502050505030304" pitchFamily="18" charset="0"/>
              </a:rPr>
              <a:t>Max-heap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Pentru orice nod X, fie T tatăl lui X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T are valoarea </a:t>
            </a:r>
            <a:r>
              <a:rPr lang="en" sz="1600" dirty="0">
                <a:solidFill>
                  <a:srgbClr val="424242"/>
                </a:solidFill>
                <a:highlight>
                  <a:srgbClr val="FFFFFF"/>
                </a:highlight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≥ </a:t>
            </a:r>
            <a:r>
              <a:rPr lang="en" sz="1600" dirty="0">
                <a:latin typeface="Palatino Linotype" panose="02040502050505030304" pitchFamily="18" charset="0"/>
              </a:rPr>
              <a:t>decât valoarea lui X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Elementul maxim este în rădăcină</a:t>
            </a:r>
            <a:br>
              <a:rPr lang="en" sz="1600" dirty="0">
                <a:latin typeface="Palatino Linotype" panose="02040502050505030304" pitchFamily="18" charset="0"/>
              </a:rPr>
            </a:br>
            <a:endParaRPr sz="16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latin typeface="Palatino Linotype" panose="02040502050505030304" pitchFamily="18" charset="0"/>
              </a:rPr>
              <a:t>Min-heap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Pentru orice nod X, fie T tatăl lui X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T are valoarea </a:t>
            </a:r>
            <a:r>
              <a:rPr lang="en" sz="1600" dirty="0">
                <a:solidFill>
                  <a:srgbClr val="424242"/>
                </a:solidFill>
                <a:highlight>
                  <a:srgbClr val="FFFFFF"/>
                </a:highlight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≤ </a:t>
            </a:r>
            <a:r>
              <a:rPr lang="en" sz="1600" dirty="0">
                <a:latin typeface="Palatino Linotype" panose="02040502050505030304" pitchFamily="18" charset="0"/>
              </a:rPr>
              <a:t>decât valoarea lui X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Elementul minim este în rădăcină</a:t>
            </a:r>
            <a:endParaRPr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a68f8048_0_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Scurtă introducere în heap-uri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0" name="Google Shape;250;g117a68f8048_0_12"/>
          <p:cNvPicPr preferRelativeResize="0"/>
          <p:nvPr/>
        </p:nvPicPr>
        <p:blipFill rotWithShape="1">
          <a:blip r:embed="rId3">
            <a:alphaModFix/>
          </a:blip>
          <a:srcRect l="13083" t="24895" r="20669" b="32489"/>
          <a:stretch/>
        </p:blipFill>
        <p:spPr>
          <a:xfrm>
            <a:off x="264225" y="1072325"/>
            <a:ext cx="4661601" cy="299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1" name="Google Shape;251;g117a68f8048_0_12"/>
          <p:cNvPicPr preferRelativeResize="0"/>
          <p:nvPr/>
        </p:nvPicPr>
        <p:blipFill rotWithShape="1">
          <a:blip r:embed="rId4">
            <a:alphaModFix/>
          </a:blip>
          <a:srcRect l="23701" t="5043" r="27489" b="50679"/>
          <a:stretch/>
        </p:blipFill>
        <p:spPr>
          <a:xfrm>
            <a:off x="5360751" y="1072325"/>
            <a:ext cx="3519024" cy="299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2" name="Google Shape;252;g117a68f8048_0_12"/>
          <p:cNvSpPr txBox="1"/>
          <p:nvPr/>
        </p:nvSpPr>
        <p:spPr>
          <a:xfrm>
            <a:off x="1717075" y="4111575"/>
            <a:ext cx="2060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Max-heap</a:t>
            </a:r>
            <a:endParaRPr sz="1700" b="1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Ultima poziție: 14</a:t>
            </a:r>
            <a:endParaRPr sz="17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g117a68f8048_0_12"/>
          <p:cNvSpPr txBox="1"/>
          <p:nvPr/>
        </p:nvSpPr>
        <p:spPr>
          <a:xfrm>
            <a:off x="6441475" y="4111575"/>
            <a:ext cx="2060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Min-heap</a:t>
            </a:r>
            <a:endParaRPr sz="1700" b="1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Ultima poziție: 89</a:t>
            </a:r>
            <a:endParaRPr sz="1700" b="0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7a68f8048_0_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9" name="Google Shape;259;g117a68f8048_0_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În funcție de sortarea dorită (ascendentă sau descendentă) - se folosește max-heap sau min-heap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</a:t>
            </a:r>
            <a:r>
              <a:rPr lang="ro-MD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dee</a:t>
            </a:r>
            <a:r>
              <a:rPr lang="e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  <a:endParaRPr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Elementele vectorului inițial sunt adăugate într-un heap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La fiecare pas, este reparat heap-ul după condiția de min/max-heap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Cât timp mai sunt elemente în heap: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 dirty="0">
                <a:latin typeface="Palatino Linotype" panose="02040502050505030304" pitchFamily="18" charset="0"/>
              </a:rPr>
              <a:t>Fie X elementul maxim</a:t>
            </a:r>
            <a:endParaRPr sz="17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 dirty="0">
                <a:latin typeface="Palatino Linotype" panose="02040502050505030304" pitchFamily="18" charset="0"/>
              </a:rPr>
              <a:t>X este interschimbat cu cel de pe ultima poziție în heap</a:t>
            </a:r>
            <a:endParaRPr sz="17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 dirty="0">
                <a:latin typeface="Palatino Linotype" panose="02040502050505030304" pitchFamily="18" charset="0"/>
              </a:rPr>
              <a:t>X este adăugat la vectorul sortat (final)</a:t>
            </a:r>
            <a:endParaRPr sz="17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 dirty="0">
                <a:latin typeface="Palatino Linotype" panose="02040502050505030304" pitchFamily="18" charset="0"/>
              </a:rPr>
              <a:t>X este eliminat din heap</a:t>
            </a:r>
            <a:endParaRPr sz="17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700" dirty="0">
                <a:latin typeface="Palatino Linotype" panose="02040502050505030304" pitchFamily="18" charset="0"/>
              </a:rPr>
              <a:t>Heap-ul este reparat după condiția de min/max-heap</a:t>
            </a:r>
            <a:endParaRPr sz="17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238225" y="1141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Se mai numește Introspective Sort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Este sortarea din anumite implementări ale STL-ului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Este un algoritm hibrid (combină mai mulți algoritmi care rezolvă aceeași problemă)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Este format din Quick Sort, Heap Sort și Insertion Sort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</a:t>
            </a:r>
            <a:r>
              <a:rPr lang="ro-MD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dee</a:t>
            </a: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Algoritmul începe cu Quick Sort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Trece în Heap Sort dacă nivelul recursivității crește peste log</a:t>
            </a:r>
            <a:r>
              <a:rPr lang="ro-MD" dirty="0">
                <a:latin typeface="Palatino Linotype" panose="02040502050505030304" pitchFamily="18" charset="0"/>
              </a:rPr>
              <a:t> </a:t>
            </a:r>
            <a:r>
              <a:rPr lang="en" dirty="0">
                <a:latin typeface="Palatino Linotype" panose="02040502050505030304" pitchFamily="18" charset="0"/>
              </a:rPr>
              <a:t>n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Trece în Insertion Sort dacă numărul de elemente de sortat scade sub o anumită limită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TimSort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Sortarea din python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Este un algoritm hibrid care îmbin</a:t>
            </a:r>
            <a:r>
              <a:rPr lang="ro-MD" sz="1800" dirty="0"/>
              <a:t>ă</a:t>
            </a:r>
            <a:r>
              <a:rPr lang="en" sz="1800" dirty="0"/>
              <a:t> MergeSort cu sortare</a:t>
            </a:r>
            <a:r>
              <a:rPr lang="ro-MD" sz="1800" dirty="0"/>
              <a:t>,</a:t>
            </a:r>
            <a:r>
              <a:rPr lang="en" sz="1800" dirty="0"/>
              <a:t> prin inserare.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ro-MD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Algoritmul începe cu Merge Sort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Trece în Insertion Sort dacă numărul de elemente de sortat scade sub o anumită limită (32, 64)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311700" y="57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Sortări prin comparație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Vizualizare: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Quick Sort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Merge Sort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Algoritmi elementari de sortare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1217032" y="1360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de complexitate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166920" y="701562"/>
            <a:ext cx="8635109" cy="136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-MD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Notația O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-MD" dirty="0"/>
              <a:t>Ilustrare grafică/ Pentru valori mai mari ale lui n, f(n) este marginită superior de g(n) multiplicată cu o constantă pozitivă.</a:t>
            </a: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84E0021-7094-C57A-4BDA-EFE264EE3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210050"/>
              </p:ext>
            </p:extLst>
          </p:nvPr>
        </p:nvGraphicFramePr>
        <p:xfrm>
          <a:off x="1321110" y="1927734"/>
          <a:ext cx="4847063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A123B1-B280-A23B-3E19-3ED167F72ABF}"/>
              </a:ext>
            </a:extLst>
          </p:cNvPr>
          <p:cNvSpPr txBox="1"/>
          <p:nvPr/>
        </p:nvSpPr>
        <p:spPr>
          <a:xfrm>
            <a:off x="5358933" y="3098277"/>
            <a:ext cx="212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>
                <a:solidFill>
                  <a:srgbClr val="FF0000"/>
                </a:solidFill>
              </a:rPr>
              <a:t>f(n) = 10*n lg n + 5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3479E-5890-95B9-59AE-C79BEFB3A16D}"/>
              </a:ext>
            </a:extLst>
          </p:cNvPr>
          <p:cNvSpPr txBox="1"/>
          <p:nvPr/>
        </p:nvSpPr>
        <p:spPr>
          <a:xfrm>
            <a:off x="5249591" y="1743068"/>
            <a:ext cx="486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dirty="0">
                <a:solidFill>
                  <a:schemeClr val="tx2"/>
                </a:solidFill>
              </a:rPr>
              <a:t>cg(n) =n</a:t>
            </a:r>
            <a:r>
              <a:rPr lang="ro-MD" baseline="30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C379D-A675-BAF1-A333-43E9F901FDA1}"/>
              </a:ext>
            </a:extLst>
          </p:cNvPr>
          <p:cNvSpPr txBox="1"/>
          <p:nvPr/>
        </p:nvSpPr>
        <p:spPr>
          <a:xfrm>
            <a:off x="3233312" y="2202418"/>
            <a:ext cx="5058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dirty="0">
                <a:solidFill>
                  <a:schemeClr val="tx2"/>
                </a:solidFill>
              </a:rPr>
              <a:t>f(n)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ro-MD" dirty="0">
                <a:solidFill>
                  <a:schemeClr val="tx2"/>
                </a:solidFill>
              </a:rPr>
              <a:t>=</a:t>
            </a:r>
            <a:r>
              <a:rPr lang="en-US" dirty="0">
                <a:solidFill>
                  <a:schemeClr val="tx2"/>
                </a:solidFill>
              </a:rPr>
              <a:t>cg(n)</a:t>
            </a:r>
            <a:endParaRPr lang="ro-MD" baseline="300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74201-AEFF-2BB9-7B15-46FDAD9477A4}"/>
              </a:ext>
            </a:extLst>
          </p:cNvPr>
          <p:cNvSpPr txBox="1"/>
          <p:nvPr/>
        </p:nvSpPr>
        <p:spPr>
          <a:xfrm>
            <a:off x="2053683" y="3052110"/>
            <a:ext cx="1484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baseline="30000" dirty="0">
                <a:solidFill>
                  <a:schemeClr val="tx1"/>
                </a:solidFill>
                <a:latin typeface="Palatino Linotype" panose="02040502050505030304" pitchFamily="18" charset="0"/>
              </a:rPr>
              <a:t>Pentru valori mai mici ale lui n, comportarea nu este relevantă.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O -&gt; m</a:t>
            </a:r>
            <a:r>
              <a:rPr lang="ro-MD" sz="1800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rginire superioară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Un algoritm care face 3 n operații este și O(n)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dar și O(n^2) și O(n!)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În general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vom vrea totu</a:t>
            </a:r>
            <a:r>
              <a:rPr lang="ro-MD" dirty="0">
                <a:latin typeface="Palatino Linotype" panose="02040502050505030304" pitchFamily="18" charset="0"/>
              </a:rPr>
              <a:t>ș</a:t>
            </a:r>
            <a:r>
              <a:rPr lang="en" dirty="0">
                <a:latin typeface="Palatino Linotype" panose="02040502050505030304" pitchFamily="18" charset="0"/>
              </a:rPr>
              <a:t>i marginea str</a:t>
            </a:r>
            <a:r>
              <a:rPr lang="ro-MD" dirty="0">
                <a:latin typeface="Palatino Linotype" panose="02040502050505030304" pitchFamily="18" charset="0"/>
              </a:rPr>
              <a:t>â</a:t>
            </a:r>
            <a:r>
              <a:rPr lang="en" dirty="0">
                <a:latin typeface="Palatino Linotype" panose="02040502050505030304" pitchFamily="18" charset="0"/>
              </a:rPr>
              <a:t>ns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care este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de fapt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</a:t>
            </a:r>
            <a:r>
              <a:rPr lang="el-GR" b="1" dirty="0">
                <a:solidFill>
                  <a:srgbClr val="40424E"/>
                </a:solidFill>
                <a:highlight>
                  <a:srgbClr val="FFFFFF"/>
                </a:highlight>
                <a:latin typeface="Palatino Linotype" panose="02040502050505030304" pitchFamily="18" charset="0"/>
              </a:rPr>
              <a:t>Ꝋ</a:t>
            </a:r>
            <a:r>
              <a:rPr lang="ro-MD" b="1" dirty="0">
                <a:solidFill>
                  <a:srgbClr val="40424E"/>
                </a:solidFill>
                <a:highlight>
                  <a:srgbClr val="FFFFFF"/>
                </a:highlight>
                <a:latin typeface="Palatino Linotype" panose="02040502050505030304" pitchFamily="18" charset="0"/>
              </a:rPr>
              <a:t> 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807000" y="1917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de complexitate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FFFE8-8E81-44D4-F151-5E19875E42FA}"/>
              </a:ext>
            </a:extLst>
          </p:cNvPr>
          <p:cNvSpPr txBox="1"/>
          <p:nvPr/>
        </p:nvSpPr>
        <p:spPr>
          <a:xfrm>
            <a:off x="271185" y="722575"/>
            <a:ext cx="8583255" cy="12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-M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Notația </a:t>
            </a:r>
            <a:r>
              <a:rPr lang="el-G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endParaRPr lang="ro-M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-MD" dirty="0"/>
              <a:t>Ilustrare grafică</a:t>
            </a:r>
            <a:r>
              <a:rPr lang="en-US" dirty="0"/>
              <a:t>.</a:t>
            </a:r>
            <a:r>
              <a:rPr lang="ro-MD" dirty="0"/>
              <a:t> Pentru valori mai mari ale lui n, f(n) este marginită inferior de g(n) multiplicată, eventual, de o constantă pozitivă.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375D21-2ADB-7476-AFC6-7284CB763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64776"/>
              </p:ext>
            </p:extLst>
          </p:nvPr>
        </p:nvGraphicFramePr>
        <p:xfrm>
          <a:off x="2148468" y="2003567"/>
          <a:ext cx="4847063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B8B85D-C8AB-78A4-0C3D-A49160291193}"/>
              </a:ext>
            </a:extLst>
          </p:cNvPr>
          <p:cNvSpPr txBox="1"/>
          <p:nvPr/>
        </p:nvSpPr>
        <p:spPr>
          <a:xfrm>
            <a:off x="4767074" y="183293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>
                <a:solidFill>
                  <a:srgbClr val="00B050"/>
                </a:solidFill>
              </a:rPr>
              <a:t>cg(n) = 20n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80EFA-82E3-024B-93E7-E447FB631158}"/>
              </a:ext>
            </a:extLst>
          </p:cNvPr>
          <p:cNvSpPr txBox="1"/>
          <p:nvPr/>
        </p:nvSpPr>
        <p:spPr>
          <a:xfrm>
            <a:off x="5919266" y="207366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>
                <a:solidFill>
                  <a:srgbClr val="FF0000"/>
                </a:solidFill>
              </a:rPr>
              <a:t>f(n) = 10n lg n + 5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5657C-4A38-9481-FD2C-9A7928A7803F}"/>
              </a:ext>
            </a:extLst>
          </p:cNvPr>
          <p:cNvSpPr txBox="1"/>
          <p:nvPr/>
        </p:nvSpPr>
        <p:spPr>
          <a:xfrm>
            <a:off x="5067300" y="32426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>
                <a:solidFill>
                  <a:schemeClr val="tx1"/>
                </a:solidFill>
              </a:rPr>
              <a:t>cg(n)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ro-MD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f(n)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F495B-B923-55A6-7D17-1F2EA2C54C24}"/>
              </a:ext>
            </a:extLst>
          </p:cNvPr>
          <p:cNvSpPr txBox="1"/>
          <p:nvPr/>
        </p:nvSpPr>
        <p:spPr>
          <a:xfrm>
            <a:off x="2700142" y="1564140"/>
            <a:ext cx="430887" cy="250367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Nu are </a:t>
            </a:r>
            <a:r>
              <a:rPr lang="en-US" sz="1600" dirty="0" err="1">
                <a:solidFill>
                  <a:schemeClr val="tx1"/>
                </a:solidFill>
              </a:rPr>
              <a:t>importan</a:t>
            </a:r>
            <a:r>
              <a:rPr lang="ro-MD" sz="1600" dirty="0">
                <a:solidFill>
                  <a:schemeClr val="tx1"/>
                </a:solidFill>
              </a:rPr>
              <a:t>ță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854392" y="8075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de complexitate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B66F9-854D-3480-F1F1-B0D705578DFB}"/>
              </a:ext>
            </a:extLst>
          </p:cNvPr>
          <p:cNvSpPr txBox="1"/>
          <p:nvPr/>
        </p:nvSpPr>
        <p:spPr>
          <a:xfrm>
            <a:off x="211606" y="653452"/>
            <a:ext cx="8720788" cy="12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-MD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Notația </a:t>
            </a:r>
            <a:r>
              <a:rPr lang="el-G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Θ</a:t>
            </a:r>
            <a:endParaRPr lang="ro-MD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o-MD" dirty="0"/>
              <a:t>Ilustrare grafică</a:t>
            </a:r>
            <a:r>
              <a:rPr lang="en-US" dirty="0"/>
              <a:t>.</a:t>
            </a:r>
            <a:r>
              <a:rPr lang="ro-MD" dirty="0"/>
              <a:t> Pentru valori mai mari ale lui n, f(n) este marginită, atât superior, cât și inferior de g(n) înmulțit cu niște constante pozitive.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541B68-2C4D-729C-E175-50FA236BA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96490"/>
              </p:ext>
            </p:extLst>
          </p:nvPr>
        </p:nvGraphicFramePr>
        <p:xfrm>
          <a:off x="479688" y="1982998"/>
          <a:ext cx="4847063" cy="3079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E19429-9C23-0568-F4FA-CFA24C43EFF5}"/>
              </a:ext>
            </a:extLst>
          </p:cNvPr>
          <p:cNvSpPr txBox="1"/>
          <p:nvPr/>
        </p:nvSpPr>
        <p:spPr>
          <a:xfrm>
            <a:off x="4360312" y="2669482"/>
            <a:ext cx="26798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sz="1600" dirty="0">
                <a:solidFill>
                  <a:srgbClr val="FF0000"/>
                </a:solidFill>
              </a:rPr>
              <a:t>f(n) = n</a:t>
            </a:r>
            <a:r>
              <a:rPr lang="ro-MD" sz="1600" baseline="30000" dirty="0">
                <a:solidFill>
                  <a:srgbClr val="FF0000"/>
                </a:solidFill>
              </a:rPr>
              <a:t>2 </a:t>
            </a:r>
            <a:r>
              <a:rPr lang="ro-MD" sz="1600" dirty="0">
                <a:solidFill>
                  <a:srgbClr val="FF0000"/>
                </a:solidFill>
              </a:rPr>
              <a:t>+ 10 lg n + 5</a:t>
            </a:r>
            <a:endParaRPr lang="ro-MD" sz="1600" baseline="30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BA5E2-2DF7-42BB-4CF1-96E0730DB9A8}"/>
              </a:ext>
            </a:extLst>
          </p:cNvPr>
          <p:cNvSpPr txBox="1"/>
          <p:nvPr/>
        </p:nvSpPr>
        <p:spPr>
          <a:xfrm>
            <a:off x="4462440" y="3966487"/>
            <a:ext cx="795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>
                <a:solidFill>
                  <a:srgbClr val="FF0000"/>
                </a:solidFill>
              </a:rPr>
              <a:t>Θ</a:t>
            </a:r>
            <a:r>
              <a:rPr lang="ro-MD" sz="1600" dirty="0">
                <a:solidFill>
                  <a:srgbClr val="FF0000"/>
                </a:solidFill>
              </a:rPr>
              <a:t>(n</a:t>
            </a:r>
            <a:r>
              <a:rPr lang="ro-MD" sz="1600" baseline="30000" dirty="0">
                <a:solidFill>
                  <a:srgbClr val="FF0000"/>
                </a:solidFill>
              </a:rPr>
              <a:t>2</a:t>
            </a:r>
            <a:r>
              <a:rPr lang="ro-MD" sz="1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C2A7C-7E76-7B0C-28BC-B13CF1620283}"/>
              </a:ext>
            </a:extLst>
          </p:cNvPr>
          <p:cNvSpPr txBox="1"/>
          <p:nvPr/>
        </p:nvSpPr>
        <p:spPr>
          <a:xfrm>
            <a:off x="4481025" y="3199707"/>
            <a:ext cx="1918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sz="1800" dirty="0">
                <a:solidFill>
                  <a:srgbClr val="0070C0"/>
                </a:solidFill>
              </a:rPr>
              <a:t>C</a:t>
            </a:r>
            <a:r>
              <a:rPr lang="ro-MD" sz="1800" baseline="-25000" dirty="0">
                <a:solidFill>
                  <a:srgbClr val="0070C0"/>
                </a:solidFill>
              </a:rPr>
              <a:t>1</a:t>
            </a:r>
            <a:r>
              <a:rPr lang="ro-MD" sz="1800" dirty="0">
                <a:solidFill>
                  <a:srgbClr val="0070C0"/>
                </a:solidFill>
              </a:rPr>
              <a:t>g(n) = n</a:t>
            </a:r>
            <a:r>
              <a:rPr lang="ro-MD" sz="1800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BB8C2-B81F-143B-9A37-D459684FCEDD}"/>
              </a:ext>
            </a:extLst>
          </p:cNvPr>
          <p:cNvSpPr txBox="1"/>
          <p:nvPr/>
        </p:nvSpPr>
        <p:spPr>
          <a:xfrm>
            <a:off x="1084453" y="3199707"/>
            <a:ext cx="1836235" cy="64633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ro-MD" baseline="30000" dirty="0">
                <a:solidFill>
                  <a:schemeClr val="tx1"/>
                </a:solidFill>
              </a:rPr>
              <a:t>Pentru valori mici ale lui n, nu are relevanță comportarea sa.</a:t>
            </a:r>
            <a:endParaRPr lang="ro-MD" sz="1800" baseline="30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7798B-B3E5-6448-EA0A-C7E803483BFE}"/>
              </a:ext>
            </a:extLst>
          </p:cNvPr>
          <p:cNvSpPr txBox="1"/>
          <p:nvPr/>
        </p:nvSpPr>
        <p:spPr>
          <a:xfrm>
            <a:off x="4438185" y="1833574"/>
            <a:ext cx="1546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sz="1600" dirty="0">
                <a:solidFill>
                  <a:srgbClr val="00B050"/>
                </a:solidFill>
              </a:rPr>
              <a:t>C</a:t>
            </a:r>
            <a:r>
              <a:rPr lang="ro-MD" sz="1600" baseline="-25000" dirty="0">
                <a:solidFill>
                  <a:srgbClr val="00B050"/>
                </a:solidFill>
              </a:rPr>
              <a:t>2</a:t>
            </a:r>
            <a:r>
              <a:rPr lang="ro-MD" sz="1600" dirty="0">
                <a:solidFill>
                  <a:srgbClr val="00B050"/>
                </a:solidFill>
              </a:rPr>
              <a:t>g(n) = 2n</a:t>
            </a:r>
            <a:r>
              <a:rPr lang="ro-MD" sz="1600" baseline="30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695B2-59B7-7320-4EB7-6F656476FC94}"/>
              </a:ext>
            </a:extLst>
          </p:cNvPr>
          <p:cNvSpPr txBox="1"/>
          <p:nvPr/>
        </p:nvSpPr>
        <p:spPr>
          <a:xfrm>
            <a:off x="1768396" y="2081028"/>
            <a:ext cx="2387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MD" sz="1600" dirty="0">
                <a:solidFill>
                  <a:schemeClr val="tx1"/>
                </a:solidFill>
              </a:rPr>
              <a:t>C</a:t>
            </a:r>
            <a:r>
              <a:rPr lang="ro-MD" sz="1600" baseline="-25000" dirty="0">
                <a:solidFill>
                  <a:schemeClr val="tx1"/>
                </a:solidFill>
              </a:rPr>
              <a:t>1</a:t>
            </a:r>
            <a:r>
              <a:rPr lang="ro-MD" sz="1600" dirty="0">
                <a:solidFill>
                  <a:schemeClr val="tx1"/>
                </a:solidFill>
              </a:rPr>
              <a:t>g(n) </a:t>
            </a:r>
            <a:r>
              <a:rPr lang="en-US" sz="1600" dirty="0">
                <a:solidFill>
                  <a:schemeClr val="tx1"/>
                </a:solidFill>
              </a:rPr>
              <a:t>&lt;= f(n) &lt;= </a:t>
            </a:r>
            <a:r>
              <a:rPr lang="ro-MD" sz="1600" dirty="0">
                <a:solidFill>
                  <a:schemeClr val="tx1"/>
                </a:solidFill>
              </a:rPr>
              <a:t>C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  <a:r>
              <a:rPr lang="ro-MD" sz="1600" dirty="0">
                <a:solidFill>
                  <a:schemeClr val="tx1"/>
                </a:solidFill>
              </a:rPr>
              <a:t>g(n)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ro-MD" sz="160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Cum adăugăm elementele în bucket-ul corespunzător?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Complexitatea minim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pentru o sortare prin comparație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" name="Google Shape;316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latin typeface="Palatino Linotype" panose="02040502050505030304" pitchFamily="18" charset="0"/>
              </a:rPr>
              <a:t>Teorem</a:t>
            </a:r>
            <a:r>
              <a:rPr lang="ro-MD" sz="1800" b="1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: Orice algoritm de sortare care se bazeaz</a:t>
            </a:r>
            <a:r>
              <a:rPr lang="ro-MD" sz="1800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 pe compara</a:t>
            </a:r>
            <a:r>
              <a:rPr lang="ro-MD" sz="1800" dirty="0">
                <a:latin typeface="Palatino Linotype" panose="02040502050505030304" pitchFamily="18" charset="0"/>
              </a:rPr>
              <a:t>ț</a:t>
            </a:r>
            <a:r>
              <a:rPr lang="en" sz="1800" dirty="0">
                <a:latin typeface="Palatino Linotype" panose="02040502050505030304" pitchFamily="18" charset="0"/>
              </a:rPr>
              <a:t>ii face cel pu</a:t>
            </a:r>
            <a:r>
              <a:rPr lang="ro-MD" sz="1800" dirty="0">
                <a:latin typeface="Palatino Linotype" panose="02040502050505030304" pitchFamily="18" charset="0"/>
              </a:rPr>
              <a:t>ț</a:t>
            </a:r>
            <a:r>
              <a:rPr lang="en" sz="1800" dirty="0">
                <a:latin typeface="Palatino Linotype" panose="02040502050505030304" pitchFamily="18" charset="0"/>
              </a:rPr>
              <a:t>in  Ω(n log n) compara</a:t>
            </a:r>
            <a:r>
              <a:rPr lang="ro-MD" sz="1800" dirty="0">
                <a:latin typeface="Palatino Linotype" panose="02040502050505030304" pitchFamily="18" charset="0"/>
              </a:rPr>
              <a:t>ț</a:t>
            </a:r>
            <a:r>
              <a:rPr lang="en" sz="1800" dirty="0">
                <a:latin typeface="Palatino Linotype" panose="02040502050505030304" pitchFamily="18" charset="0"/>
              </a:rPr>
              <a:t>ii.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 b="1" dirty="0">
                <a:latin typeface="Palatino Linotype" panose="02040502050505030304" pitchFamily="18" charset="0"/>
              </a:rPr>
              <a:t>Schi</a:t>
            </a:r>
            <a:r>
              <a:rPr lang="ro-MD" sz="1800" b="1" dirty="0">
                <a:latin typeface="Palatino Linotype" panose="02040502050505030304" pitchFamily="18" charset="0"/>
              </a:rPr>
              <a:t>ță</a:t>
            </a:r>
            <a:r>
              <a:rPr lang="en" sz="1800" b="1" dirty="0">
                <a:latin typeface="Palatino Linotype" panose="02040502050505030304" pitchFamily="18" charset="0"/>
              </a:rPr>
              <a:t> </a:t>
            </a:r>
            <a:r>
              <a:rPr lang="ro-MD" sz="1800" b="1" dirty="0">
                <a:latin typeface="Palatino Linotype" panose="02040502050505030304" pitchFamily="18" charset="0"/>
              </a:rPr>
              <a:t>d</a:t>
            </a:r>
            <a:r>
              <a:rPr lang="en" sz="1800" b="1" dirty="0">
                <a:latin typeface="Palatino Linotype" panose="02040502050505030304" pitchFamily="18" charset="0"/>
              </a:rPr>
              <a:t>emonstrație</a:t>
            </a:r>
            <a:r>
              <a:rPr lang="en" sz="1800" dirty="0">
                <a:latin typeface="Palatino Linotype" panose="02040502050505030304" pitchFamily="18" charset="0"/>
              </a:rPr>
              <a:t>: Sunt în total n! permut</a:t>
            </a:r>
            <a:r>
              <a:rPr lang="ro-MD" sz="1800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ri. Algoritmul nostru de sortare trebuie s</a:t>
            </a:r>
            <a:r>
              <a:rPr lang="ro-MD" sz="1800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 sorteze toate aceste n! permutări. La fiecare pas</a:t>
            </a:r>
            <a:r>
              <a:rPr lang="ro-MD" sz="1800" dirty="0">
                <a:latin typeface="Palatino Linotype" panose="02040502050505030304" pitchFamily="18" charset="0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pe baza unei compara</a:t>
            </a:r>
            <a:r>
              <a:rPr lang="ro-MD" sz="1800" dirty="0">
                <a:latin typeface="Palatino Linotype" panose="02040502050505030304" pitchFamily="18" charset="0"/>
              </a:rPr>
              <a:t>ț</a:t>
            </a:r>
            <a:r>
              <a:rPr lang="en" sz="1800" dirty="0">
                <a:latin typeface="Palatino Linotype" panose="02040502050505030304" pitchFamily="18" charset="0"/>
              </a:rPr>
              <a:t>ii </a:t>
            </a:r>
            <a:r>
              <a:rPr lang="ro-MD" sz="1800" dirty="0">
                <a:latin typeface="Palatino Linotype" panose="02040502050505030304" pitchFamily="18" charset="0"/>
              </a:rPr>
              <a:t>î</a:t>
            </a:r>
            <a:r>
              <a:rPr lang="en" sz="1800" dirty="0">
                <a:latin typeface="Palatino Linotype" panose="02040502050505030304" pitchFamily="18" charset="0"/>
              </a:rPr>
              <a:t>ntre 2 elemente putem</a:t>
            </a:r>
            <a:r>
              <a:rPr lang="ro-MD" sz="1800" dirty="0">
                <a:latin typeface="Palatino Linotype" panose="02040502050505030304" pitchFamily="18" charset="0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în funcție de răspuns</a:t>
            </a:r>
            <a:r>
              <a:rPr lang="ro-MD" sz="1800" dirty="0">
                <a:latin typeface="Palatino Linotype" panose="02040502050505030304" pitchFamily="18" charset="0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s</a:t>
            </a:r>
            <a:r>
              <a:rPr lang="ro-MD" sz="1800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 eliminăm o parte din compara</a:t>
            </a:r>
            <a:r>
              <a:rPr lang="ro-MD" sz="1800" dirty="0">
                <a:latin typeface="Palatino Linotype" panose="02040502050505030304" pitchFamily="18" charset="0"/>
              </a:rPr>
              <a:t>ț</a:t>
            </a:r>
            <a:r>
              <a:rPr lang="en" sz="1800" dirty="0">
                <a:latin typeface="Palatino Linotype" panose="02040502050505030304" pitchFamily="18" charset="0"/>
              </a:rPr>
              <a:t>ii. La fiecare pas</a:t>
            </a:r>
            <a:r>
              <a:rPr lang="ro-MD" sz="1800" dirty="0">
                <a:latin typeface="Palatino Linotype" panose="02040502050505030304" pitchFamily="18" charset="0"/>
              </a:rPr>
              <a:t>,</a:t>
            </a:r>
            <a:r>
              <a:rPr lang="en" sz="1800" dirty="0">
                <a:latin typeface="Palatino Linotype" panose="02040502050505030304" pitchFamily="18" charset="0"/>
              </a:rPr>
              <a:t> putem </a:t>
            </a:r>
            <a:r>
              <a:rPr lang="ro-MD" sz="1800" dirty="0">
                <a:latin typeface="Palatino Linotype" panose="02040502050505030304" pitchFamily="18" charset="0"/>
              </a:rPr>
              <a:t>î</a:t>
            </a:r>
            <a:r>
              <a:rPr lang="en" sz="1800" dirty="0">
                <a:latin typeface="Palatino Linotype" panose="02040502050505030304" pitchFamily="18" charset="0"/>
              </a:rPr>
              <a:t>njum</a:t>
            </a:r>
            <a:r>
              <a:rPr lang="ro-MD" sz="1800" dirty="0">
                <a:latin typeface="Palatino Linotype" panose="02040502050505030304" pitchFamily="18" charset="0"/>
              </a:rPr>
              <a:t>ă</a:t>
            </a:r>
            <a:r>
              <a:rPr lang="en" sz="1800" dirty="0">
                <a:latin typeface="Palatino Linotype" panose="02040502050505030304" pitchFamily="18" charset="0"/>
              </a:rPr>
              <a:t>t</a:t>
            </a:r>
            <a:r>
              <a:rPr lang="ro-MD" sz="1800" dirty="0">
                <a:latin typeface="Palatino Linotype" panose="02040502050505030304" pitchFamily="18" charset="0"/>
              </a:rPr>
              <a:t>ăț</a:t>
            </a:r>
            <a:r>
              <a:rPr lang="en" sz="1800" dirty="0">
                <a:latin typeface="Palatino Linotype" panose="02040502050505030304" pitchFamily="18" charset="0"/>
              </a:rPr>
              <a:t>i numărul de permutări -&gt; obținem minim:   log2 (n!) compara</a:t>
            </a:r>
            <a:r>
              <a:rPr lang="ro-MD" sz="1800" dirty="0">
                <a:latin typeface="Palatino Linotype" panose="02040502050505030304" pitchFamily="18" charset="0"/>
              </a:rPr>
              <a:t>ț</a:t>
            </a:r>
            <a:r>
              <a:rPr lang="en" sz="1800" dirty="0">
                <a:latin typeface="Palatino Linotype" panose="02040502050505030304" pitchFamily="18" charset="0"/>
              </a:rPr>
              <a:t>ii,</a:t>
            </a:r>
            <a:r>
              <a:rPr lang="ro-MD" sz="1800" dirty="0">
                <a:latin typeface="Palatino Linotype" panose="02040502050505030304" pitchFamily="18" charset="0"/>
              </a:rPr>
              <a:t> </a:t>
            </a:r>
            <a:r>
              <a:rPr lang="en" sz="1800" dirty="0">
                <a:latin typeface="Palatino Linotype" panose="02040502050505030304" pitchFamily="18" charset="0"/>
              </a:rPr>
              <a:t>dar log2 (n!) = log2 (n) + log2 (n − 1) + ... + log2 (2) = Ω(n log n).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81774" y="452460"/>
            <a:ext cx="9367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Complexitatea minim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pentru o sortare prin comparație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208156" y="1152474"/>
            <a:ext cx="8624144" cy="385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 sz="2100" b="1" dirty="0">
                <a:latin typeface="Palatino Linotype" panose="02040502050505030304" pitchFamily="18" charset="0"/>
              </a:rPr>
              <a:t>Teorem</a:t>
            </a:r>
            <a:r>
              <a:rPr lang="ro-MD" sz="2100" b="1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: Orice algoritm de sortare care se bazeaz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 pe compara</a:t>
            </a:r>
            <a:r>
              <a:rPr lang="ro-MD" sz="2100" dirty="0">
                <a:latin typeface="Palatino Linotype" panose="02040502050505030304" pitchFamily="18" charset="0"/>
              </a:rPr>
              <a:t>ț</a:t>
            </a:r>
            <a:r>
              <a:rPr lang="en" sz="2100" dirty="0">
                <a:latin typeface="Palatino Linotype" panose="02040502050505030304" pitchFamily="18" charset="0"/>
              </a:rPr>
              <a:t>ii face cel pu</a:t>
            </a:r>
            <a:r>
              <a:rPr lang="ro-MD" sz="2100" dirty="0">
                <a:latin typeface="Palatino Linotype" panose="02040502050505030304" pitchFamily="18" charset="0"/>
              </a:rPr>
              <a:t>ț</a:t>
            </a:r>
            <a:r>
              <a:rPr lang="en" sz="2100" dirty="0">
                <a:latin typeface="Palatino Linotype" panose="02040502050505030304" pitchFamily="18" charset="0"/>
              </a:rPr>
              <a:t>in  Ω(n log n) compara</a:t>
            </a:r>
            <a:r>
              <a:rPr lang="ro-MD" sz="2100" dirty="0">
                <a:latin typeface="Palatino Linotype" panose="02040502050505030304" pitchFamily="18" charset="0"/>
              </a:rPr>
              <a:t>ț</a:t>
            </a:r>
            <a:r>
              <a:rPr lang="en" sz="2100" dirty="0">
                <a:latin typeface="Palatino Linotype" panose="02040502050505030304" pitchFamily="18" charset="0"/>
              </a:rPr>
              <a:t>ii.</a:t>
            </a:r>
            <a:endParaRPr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endParaRPr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sz="2100" b="1" dirty="0">
                <a:latin typeface="Palatino Linotype" panose="02040502050505030304" pitchFamily="18" charset="0"/>
              </a:rPr>
              <a:t>Exemplu</a:t>
            </a:r>
            <a:r>
              <a:rPr lang="en" sz="2100" dirty="0">
                <a:latin typeface="Palatino Linotype" panose="02040502050505030304" pitchFamily="18" charset="0"/>
              </a:rPr>
              <a:t>: N = 3, vrem sa sort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m orice permutare a vectorului {1,2,3}:</a:t>
            </a:r>
            <a:endParaRPr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sz="2100" dirty="0">
                <a:latin typeface="Palatino Linotype" panose="02040502050505030304" pitchFamily="18" charset="0"/>
              </a:rPr>
              <a:t>          (1,2,3) (1,3,2) (2,1,3) (2,3,1) (3,1,2) (3,2,1)</a:t>
            </a:r>
            <a:endParaRPr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sz="2100" dirty="0">
                <a:latin typeface="Palatino Linotype" panose="02040502050505030304" pitchFamily="18" charset="0"/>
              </a:rPr>
              <a:t>Facem o prim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 comparație</a:t>
            </a:r>
            <a:r>
              <a:rPr lang="ro-MD" sz="2100" dirty="0">
                <a:latin typeface="Palatino Linotype" panose="02040502050505030304" pitchFamily="18" charset="0"/>
              </a:rPr>
              <a:t>,</a:t>
            </a:r>
            <a:r>
              <a:rPr lang="en" sz="2100" dirty="0">
                <a:latin typeface="Palatino Linotype" panose="02040502050505030304" pitchFamily="18" charset="0"/>
              </a:rPr>
              <a:t> s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 zicem a1 ? a2. </a:t>
            </a:r>
            <a:endParaRPr lang="ro-MD"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sz="2100" dirty="0">
                <a:latin typeface="Palatino Linotype" panose="02040502050505030304" pitchFamily="18" charset="0"/>
              </a:rPr>
              <a:t>S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 zicem c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 a1 &gt; a2 -&gt; r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m</a:t>
            </a:r>
            <a:r>
              <a:rPr lang="ro-MD" sz="2100" dirty="0">
                <a:latin typeface="Palatino Linotype" panose="02040502050505030304" pitchFamily="18" charset="0"/>
              </a:rPr>
              <a:t>â</a:t>
            </a:r>
            <a:r>
              <a:rPr lang="en" sz="2100" dirty="0">
                <a:latin typeface="Palatino Linotype" panose="02040502050505030304" pitchFamily="18" charset="0"/>
              </a:rPr>
              <a:t>n 3 posibilit</a:t>
            </a:r>
            <a:r>
              <a:rPr lang="ro-MD" sz="2100" dirty="0">
                <a:latin typeface="Palatino Linotype" panose="02040502050505030304" pitchFamily="18" charset="0"/>
              </a:rPr>
              <a:t>ăț</a:t>
            </a:r>
            <a:r>
              <a:rPr lang="en" sz="2100" dirty="0">
                <a:latin typeface="Palatino Linotype" panose="02040502050505030304" pitchFamily="18" charset="0"/>
              </a:rPr>
              <a:t>i:  (1,2,3) (1,3,2), (2,3,1)</a:t>
            </a:r>
            <a:endParaRPr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sz="2100" dirty="0">
                <a:latin typeface="Palatino Linotype" panose="02040502050505030304" pitchFamily="18" charset="0"/>
              </a:rPr>
              <a:t>Dacă ulterior compar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m 1 cu 3 … atunci</a:t>
            </a:r>
            <a:r>
              <a:rPr lang="ro-MD" sz="2100" dirty="0">
                <a:latin typeface="Palatino Linotype" panose="02040502050505030304" pitchFamily="18" charset="0"/>
              </a:rPr>
              <a:t>,</a:t>
            </a:r>
            <a:r>
              <a:rPr lang="en" sz="2100" dirty="0">
                <a:latin typeface="Palatino Linotype" panose="02040502050505030304" pitchFamily="18" charset="0"/>
              </a:rPr>
              <a:t> dacă 3 &gt; 1 am terminat</a:t>
            </a:r>
            <a:r>
              <a:rPr lang="ro-MD" sz="2100" dirty="0">
                <a:latin typeface="Palatino Linotype" panose="02040502050505030304" pitchFamily="18" charset="0"/>
              </a:rPr>
              <a:t>,</a:t>
            </a:r>
            <a:r>
              <a:rPr lang="en" sz="2100" dirty="0">
                <a:latin typeface="Palatino Linotype" panose="02040502050505030304" pitchFamily="18" charset="0"/>
              </a:rPr>
              <a:t> dar dacă 1 &gt; 3 ram</a:t>
            </a:r>
            <a:r>
              <a:rPr lang="ro-MD" sz="2100" dirty="0">
                <a:latin typeface="Palatino Linotype" panose="02040502050505030304" pitchFamily="18" charset="0"/>
              </a:rPr>
              <a:t>â</a:t>
            </a:r>
            <a:r>
              <a:rPr lang="en" sz="2100" dirty="0">
                <a:latin typeface="Palatino Linotype" panose="02040502050505030304" pitchFamily="18" charset="0"/>
              </a:rPr>
              <a:t>nem cu  (1,2,3) (1,3,2) și mai trebuie s</a:t>
            </a:r>
            <a:r>
              <a:rPr lang="ro-MD" sz="2100" dirty="0">
                <a:latin typeface="Palatino Linotype" panose="02040502050505030304" pitchFamily="18" charset="0"/>
              </a:rPr>
              <a:t>ă</a:t>
            </a:r>
            <a:r>
              <a:rPr lang="en" sz="2100" dirty="0">
                <a:latin typeface="Palatino Linotype" panose="02040502050505030304" pitchFamily="18" charset="0"/>
              </a:rPr>
              <a:t> facem a 3-a compara</a:t>
            </a:r>
            <a:r>
              <a:rPr lang="ro-MD" sz="2100" dirty="0">
                <a:latin typeface="Palatino Linotype" panose="02040502050505030304" pitchFamily="18" charset="0"/>
              </a:rPr>
              <a:t>ț</a:t>
            </a:r>
            <a:r>
              <a:rPr lang="en" sz="2100" dirty="0">
                <a:latin typeface="Palatino Linotype" panose="02040502050505030304" pitchFamily="18" charset="0"/>
              </a:rPr>
              <a:t>ie...</a:t>
            </a:r>
            <a:endParaRPr sz="2100"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797B-0A7B-612E-039D-05D2E9BB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26" y="149586"/>
            <a:ext cx="3883025" cy="553998"/>
          </a:xfrm>
        </p:spPr>
        <p:txBody>
          <a:bodyPr/>
          <a:lstStyle/>
          <a:p>
            <a:r>
              <a:rPr lang="ro-M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Kahoot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974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467817" y="6234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Sort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072507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dirty="0"/>
              <a:t>Cum adăugăm elementele în bucket-ul corespunzător?</a:t>
            </a:r>
            <a:endParaRPr sz="2000" dirty="0"/>
          </a:p>
          <a:p>
            <a:pPr marL="9144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Metoda clasică este sa împărțim la o valoare și</a:t>
            </a:r>
            <a:r>
              <a:rPr lang="ro-MD" sz="2000" dirty="0"/>
              <a:t>,</a:t>
            </a:r>
            <a:r>
              <a:rPr lang="en" sz="2000" dirty="0"/>
              <a:t> în funcție de c</a:t>
            </a:r>
            <a:r>
              <a:rPr lang="ro-MD" sz="2000" dirty="0"/>
              <a:t>â</a:t>
            </a:r>
            <a:r>
              <a:rPr lang="en" sz="2000" dirty="0"/>
              <a:t>tul împărțirii punem valoarea în bucket</a:t>
            </a:r>
            <a:r>
              <a:rPr lang="ro-MD" sz="2000" dirty="0"/>
              <a:t>-</a:t>
            </a:r>
            <a:r>
              <a:rPr lang="en" sz="2000" dirty="0"/>
              <a:t>ul corespunzător.</a:t>
            </a:r>
            <a:endParaRPr sz="20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În animație foloseam 30 de bucket</a:t>
            </a:r>
            <a:r>
              <a:rPr lang="ro-MD" sz="2000" dirty="0"/>
              <a:t>-</a:t>
            </a:r>
            <a:r>
              <a:rPr lang="en" sz="2000" dirty="0"/>
              <a:t>uri și</a:t>
            </a:r>
            <a:r>
              <a:rPr lang="ro-MD" sz="2000" dirty="0"/>
              <a:t>, </a:t>
            </a:r>
            <a:r>
              <a:rPr lang="en" sz="2000" dirty="0"/>
              <a:t>cum numerele erau p</a:t>
            </a:r>
            <a:r>
              <a:rPr lang="ro-MD" sz="2000" dirty="0"/>
              <a:t>â</a:t>
            </a:r>
            <a:r>
              <a:rPr lang="en" sz="2000" dirty="0"/>
              <a:t>n</a:t>
            </a:r>
            <a:r>
              <a:rPr lang="ro-MD" sz="2000" dirty="0"/>
              <a:t>ă</a:t>
            </a:r>
            <a:r>
              <a:rPr lang="en" sz="2000" dirty="0"/>
              <a:t> la 1000, </a:t>
            </a:r>
            <a:r>
              <a:rPr lang="ro-MD" sz="2000" dirty="0"/>
              <a:t>î</a:t>
            </a:r>
            <a:r>
              <a:rPr lang="en" sz="2000" dirty="0"/>
              <a:t>nmul</a:t>
            </a:r>
            <a:r>
              <a:rPr lang="ro-MD" sz="2000" dirty="0"/>
              <a:t>ț</a:t>
            </a:r>
            <a:r>
              <a:rPr lang="en" sz="2000" dirty="0"/>
              <a:t>eam cu 30 și </a:t>
            </a:r>
            <a:r>
              <a:rPr lang="ro-MD" sz="2000" dirty="0"/>
              <a:t>î</a:t>
            </a:r>
            <a:r>
              <a:rPr lang="en" sz="2000" dirty="0"/>
              <a:t>mp</a:t>
            </a:r>
            <a:r>
              <a:rPr lang="ro-MD" sz="2000" dirty="0"/>
              <a:t>ă</a:t>
            </a:r>
            <a:r>
              <a:rPr lang="en" sz="2000" dirty="0"/>
              <a:t>r</a:t>
            </a:r>
            <a:r>
              <a:rPr lang="ro-MD" sz="2000" dirty="0"/>
              <a:t>ț</a:t>
            </a:r>
            <a:r>
              <a:rPr lang="en" sz="2000" dirty="0"/>
              <a:t>eam la 1000</a:t>
            </a:r>
            <a:endParaRPr sz="20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0;p5">
            <a:extLst>
              <a:ext uri="{FF2B5EF4-FFF2-40B4-BE49-F238E27FC236}">
                <a16:creationId xmlns:a16="http://schemas.microsoft.com/office/drawing/2014/main" id="{67EB69BF-D635-0D3E-A2A1-0935C8D2B8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9863" y="527824"/>
            <a:ext cx="7284273" cy="4467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1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Cum adăugăm elementele în bucket-ul corespunzător?</a:t>
            </a:r>
            <a:endParaRPr dirty="0"/>
          </a:p>
          <a:p>
            <a:pPr marL="9144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Metoda clasică este sa împărțim la o valoare și în funcție de cat sa punem în bucketul corespunzător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Cum sort</a:t>
            </a:r>
            <a:r>
              <a:rPr lang="ro-MD" dirty="0"/>
              <a:t>ă</a:t>
            </a:r>
            <a:r>
              <a:rPr lang="en" dirty="0"/>
              <a:t>m bucketurile ?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Palatino Linotype" panose="02040502050505030304" pitchFamily="18" charset="0"/>
              </a:rPr>
              <a:t>Cum adăugăm elementele în bucket-ul corespunzător?</a:t>
            </a:r>
            <a:endParaRPr dirty="0">
              <a:latin typeface="Palatino Linotype" panose="02040502050505030304" pitchFamily="18" charset="0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Metoda clasică este sa împărțim la o valoare și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în funcție de c</a:t>
            </a:r>
            <a:r>
              <a:rPr lang="ro-MD" dirty="0">
                <a:latin typeface="Palatino Linotype" panose="02040502050505030304" pitchFamily="18" charset="0"/>
              </a:rPr>
              <a:t>â</a:t>
            </a:r>
            <a:r>
              <a:rPr lang="en" dirty="0">
                <a:latin typeface="Palatino Linotype" panose="02040502050505030304" pitchFamily="18" charset="0"/>
              </a:rPr>
              <a:t>t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s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punem în bucket</a:t>
            </a:r>
            <a:r>
              <a:rPr lang="ro-MD" dirty="0">
                <a:latin typeface="Palatino Linotype" panose="02040502050505030304" pitchFamily="18" charset="0"/>
              </a:rPr>
              <a:t>-</a:t>
            </a:r>
            <a:r>
              <a:rPr lang="en" dirty="0">
                <a:latin typeface="Palatino Linotype" panose="02040502050505030304" pitchFamily="18" charset="0"/>
              </a:rPr>
              <a:t>ul corespunzător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Palatino Linotype" panose="02040502050505030304" pitchFamily="18" charset="0"/>
              </a:rPr>
              <a:t>Cum sort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m bucket</a:t>
            </a:r>
            <a:r>
              <a:rPr lang="ro-MD" dirty="0">
                <a:latin typeface="Palatino Linotype" panose="02040502050505030304" pitchFamily="18" charset="0"/>
              </a:rPr>
              <a:t>-</a:t>
            </a:r>
            <a:r>
              <a:rPr lang="en" dirty="0">
                <a:latin typeface="Palatino Linotype" panose="02040502050505030304" pitchFamily="18" charset="0"/>
              </a:rPr>
              <a:t>urile ?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Putem aplica recursiv tot </a:t>
            </a:r>
            <a:r>
              <a:rPr lang="ro-MD" dirty="0">
                <a:latin typeface="Palatino Linotype" panose="02040502050505030304" pitchFamily="18" charset="0"/>
              </a:rPr>
              <a:t>B</a:t>
            </a:r>
            <a:r>
              <a:rPr lang="en" dirty="0">
                <a:latin typeface="Palatino Linotype" panose="02040502050505030304" pitchFamily="18" charset="0"/>
              </a:rPr>
              <a:t>ucket</a:t>
            </a:r>
            <a:r>
              <a:rPr lang="ro-MD" dirty="0">
                <a:latin typeface="Palatino Linotype" panose="02040502050505030304" pitchFamily="18" charset="0"/>
              </a:rPr>
              <a:t>S</a:t>
            </a:r>
            <a:r>
              <a:rPr lang="en" dirty="0">
                <a:latin typeface="Palatino Linotype" panose="02040502050505030304" pitchFamily="18" charset="0"/>
              </a:rPr>
              <a:t>ort sau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dacă avem puține elemente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s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folosim o sortare simpl</a:t>
            </a:r>
            <a:r>
              <a:rPr lang="ro-MD" dirty="0">
                <a:latin typeface="Palatino Linotype" panose="02040502050505030304" pitchFamily="18" charset="0"/>
              </a:rPr>
              <a:t>ă</a:t>
            </a:r>
            <a:r>
              <a:rPr lang="en" dirty="0">
                <a:latin typeface="Palatino Linotype" panose="02040502050505030304" pitchFamily="18" charset="0"/>
              </a:rPr>
              <a:t> (insertion/selection/bubble sort) ….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Cum adic</a:t>
            </a:r>
            <a:r>
              <a:rPr lang="ro-MD" dirty="0">
                <a:solidFill>
                  <a:srgbClr val="FF0000"/>
                </a:solidFill>
                <a:latin typeface="Palatino Linotype" panose="02040502050505030304" pitchFamily="18" charset="0"/>
              </a:rPr>
              <a:t>ă</a:t>
            </a: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 s</a:t>
            </a:r>
            <a:r>
              <a:rPr lang="ro-MD" dirty="0">
                <a:solidFill>
                  <a:srgbClr val="FF0000"/>
                </a:solidFill>
                <a:latin typeface="Palatino Linotype" panose="02040502050505030304" pitchFamily="18" charset="0"/>
              </a:rPr>
              <a:t>ă</a:t>
            </a: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 folosim bubble sort</a:t>
            </a:r>
            <a:r>
              <a:rPr lang="ro-MD" dirty="0">
                <a:solidFill>
                  <a:srgbClr val="FF0000"/>
                </a:solidFill>
                <a:latin typeface="Palatino Linotype" panose="02040502050505030304" pitchFamily="18" charset="0"/>
              </a:rPr>
              <a:t>?</a:t>
            </a: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ro-MD" dirty="0">
                <a:solidFill>
                  <a:srgbClr val="FF0000"/>
                </a:solidFill>
                <a:latin typeface="Palatino Linotype" panose="02040502050505030304" pitchFamily="18" charset="0"/>
              </a:rPr>
              <a:t>D</a:t>
            </a:r>
            <a:r>
              <a:rPr lang="en" dirty="0">
                <a:solidFill>
                  <a:srgbClr val="FF0000"/>
                </a:solidFill>
                <a:latin typeface="Palatino Linotype" panose="02040502050505030304" pitchFamily="18" charset="0"/>
              </a:rPr>
              <a:t>e ce nu quick sort ???</a:t>
            </a:r>
            <a:endParaRPr lang="ro-MD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lvl="2" rtl="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Pentru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n mic </a:t>
            </a: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constanta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de la quicksort, </a:t>
            </a: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face ca </a:t>
            </a: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sortarea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s</a:t>
            </a:r>
            <a:r>
              <a:rPr lang="ro-MD" dirty="0">
                <a:solidFill>
                  <a:srgbClr val="FF0000"/>
                </a:solidFill>
                <a:latin typeface="Palatino Linotype" panose="02040502050505030304" pitchFamily="18" charset="0"/>
              </a:rPr>
              <a:t>ă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fie </a:t>
            </a: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mai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înceată</a:t>
            </a:r>
            <a:endParaRPr lang="en-US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lvl="2" rtl="0">
              <a:buClr>
                <a:srgbClr val="FF0000"/>
              </a:buClr>
              <a:buChar char="○"/>
            </a:pP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 bucketuri ?</a:t>
            </a:r>
            <a:endParaRPr sz="18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14DF284-886C-4F59-AC69-2E7816B70D32}" vid="{80128EC2-DA15-482A-ACA5-6CF0ED749F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30</TotalTime>
  <Words>2531</Words>
  <Application>Microsoft Office PowerPoint</Application>
  <PresentationFormat>On-screen Show (16:9)</PresentationFormat>
  <Paragraphs>323</Paragraphs>
  <Slides>43</Slides>
  <Notes>39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Open Sans</vt:lpstr>
      <vt:lpstr>Arial</vt:lpstr>
      <vt:lpstr>Wingdings</vt:lpstr>
      <vt:lpstr>Palatino Linotype</vt:lpstr>
      <vt:lpstr>Theme2</vt:lpstr>
      <vt:lpstr>Sortări</vt:lpstr>
      <vt:lpstr>Bucket Sort</vt:lpstr>
      <vt:lpstr>Bucket Sort</vt:lpstr>
      <vt:lpstr>Bucket Sort</vt:lpstr>
      <vt:lpstr>Bucket Sort</vt:lpstr>
      <vt:lpstr>PowerPoint Presentation</vt:lpstr>
      <vt:lpstr>Bucket Sort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Radix Sort</vt:lpstr>
      <vt:lpstr>Radix Sort - LSD</vt:lpstr>
      <vt:lpstr>Quick Sort</vt:lpstr>
      <vt:lpstr>Quick sort - exemplu</vt:lpstr>
      <vt:lpstr>Quick Sort</vt:lpstr>
      <vt:lpstr>Quick Sort</vt:lpstr>
      <vt:lpstr>Quick Sort</vt:lpstr>
      <vt:lpstr>Merge Sort</vt:lpstr>
      <vt:lpstr>Merge Sort - example</vt:lpstr>
      <vt:lpstr>Cod - Partea I</vt:lpstr>
      <vt:lpstr>Cod - Partea II</vt:lpstr>
      <vt:lpstr>Merge Sort</vt:lpstr>
      <vt:lpstr>Merge Sort Vs Quick Sort </vt:lpstr>
      <vt:lpstr>In-Place Merge Sort</vt:lpstr>
      <vt:lpstr>Heap Sort</vt:lpstr>
      <vt:lpstr>Scurtă introducere în heap-uri</vt:lpstr>
      <vt:lpstr>Scurtă introducere în heap-uri</vt:lpstr>
      <vt:lpstr>Heap Sort</vt:lpstr>
      <vt:lpstr>Intro Sort</vt:lpstr>
      <vt:lpstr>TimSort</vt:lpstr>
      <vt:lpstr>Sortări prin comparație</vt:lpstr>
      <vt:lpstr>Clase de complexitate</vt:lpstr>
      <vt:lpstr>Big O</vt:lpstr>
      <vt:lpstr>Clase de complexitate</vt:lpstr>
      <vt:lpstr>Clase de complexitate</vt:lpstr>
      <vt:lpstr>Complexitatea minimă pentru o sortare prin comparație</vt:lpstr>
      <vt:lpstr>Complexitatea minimă pentru o sortare prin comparație</vt:lpstr>
      <vt:lpstr>Kahoot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cp:lastModifiedBy>Cosmina Bianca</cp:lastModifiedBy>
  <cp:revision>3</cp:revision>
  <dcterms:modified xsi:type="dcterms:W3CDTF">2024-04-22T12:29:36Z</dcterms:modified>
</cp:coreProperties>
</file>