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25"/>
      <p:bold r:id="rId26"/>
      <p:italic r:id="rId27"/>
      <p:boldItalic r:id="rId28"/>
    </p:embeddedFont>
    <p:embeddedFont>
      <p:font typeface="Palatino Linotype" panose="02040502050505030304" pitchFamily="18" charset="0"/>
      <p:regular r:id="rId29"/>
      <p:bold r:id="rId30"/>
      <p:italic r:id="rId31"/>
      <p:boldItalic r:id="rId32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9C9"/>
    <a:srgbClr val="0C343D"/>
    <a:srgbClr val="FBF3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64B9F7-F012-436A-86A6-7F93887B8DA4}">
  <a:tblStyle styleId="{7C64B9F7-F012-436A-86A6-7F93887B8D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1e8e0316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1e8e0316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1e8e0316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1e8e0316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1e8e0316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1e8e0316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7c4ac18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7c4ac18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bd6bb01c71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bd6bb01c71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1e8e0316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1e8e0316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1e8e0316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c1e8e0316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c1e8e0316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c1e8e0316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1e8e0316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1e8e0316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1e8e0316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c1e8e0316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7295c88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7295c88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1e8e0316b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1e8e0316b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1e8e0316b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1e8e0316b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d6bb01c71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d6bb01c71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1e8e031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1e8e031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1e8e0316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1e8e0316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1e8e0316b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1e8e0316b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1e8e0316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1e8e0316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1e8e0316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1e8e0316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1e8e0316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1e8e0316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1e8e0316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c1e8e0316b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800" y="209060"/>
            <a:ext cx="2754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3690487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582385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01592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3648119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4057608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5993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9262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08947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2490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2600"/>
            <a:ext cx="631190" cy="5715"/>
          </a:xfrm>
          <a:custGeom>
            <a:avLst/>
            <a:gdLst/>
            <a:ahLst/>
            <a:cxnLst/>
            <a:rect l="l" t="t" r="r" b="b"/>
            <a:pathLst>
              <a:path w="631190" h="5715">
                <a:moveTo>
                  <a:pt x="631101" y="567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023" y="45267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24224" y="465808"/>
            <a:ext cx="2720340" cy="1905"/>
          </a:xfrm>
          <a:custGeom>
            <a:avLst/>
            <a:gdLst/>
            <a:ahLst/>
            <a:cxnLst/>
            <a:rect l="l" t="t" r="r" b="b"/>
            <a:pathLst>
              <a:path w="2720340" h="1904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2881" y="4519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4481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ransition spd="slow">
    <p:push dir="u"/>
  </p:transition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plusplus.com/reference/list/list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earn-c.org/en/Linked_lists#:~:text=A%20linked%20list%20is%20a,one%20value%20and%20one%20pointer.&amp;text=If%20the%20pointer%20is%20NULL,first%20item%20of%20the%20list.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Structuri de Date Elementare</a:t>
            </a:r>
            <a:endParaRPr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Liste Vectori Stive Cozi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5DF5CD-4220-C311-E1A0-510BE2355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20"/>
            <a:ext cx="9144000" cy="511406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062549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vs Liste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 b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4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Array-ul ocupă poziții consecutive din memorie și reține informații de același fel.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Ocupare optimă a memoriei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Mai rapizi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Probleme cu alocarea (trebuie să găsești un spațiu suficient de mare să aloci)... </a:t>
            </a:r>
            <a:br>
              <a:rPr lang="en" dirty="0"/>
            </a:br>
            <a:br>
              <a:rPr lang="en" dirty="0"/>
            </a:br>
            <a:r>
              <a:rPr lang="en" b="1" dirty="0"/>
              <a:t>Exemplu: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În tabelul de mai jos, nu putem aloca un vector de 4 elemente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b="1" dirty="0"/>
              <a:t>Propriet</a:t>
            </a:r>
            <a:r>
              <a:rPr lang="ro-MD" sz="1800" b="1" dirty="0"/>
              <a:t>ăț</a:t>
            </a:r>
            <a:r>
              <a:rPr lang="en" sz="1800" b="1" dirty="0"/>
              <a:t>i:</a:t>
            </a:r>
            <a:endParaRPr sz="1800" b="1" dirty="0"/>
          </a:p>
          <a:p>
            <a:pPr marL="914400" lvl="1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Putem ocupa memorie degeaba V[1000][100000]...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Putem șterge și adăuga doar în capătul din dreapta în complexitate constantă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Putem accesa în O(1) elemente de pe anumite poziții...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23" name="Google Shape;123;p22"/>
          <p:cNvGraphicFramePr/>
          <p:nvPr>
            <p:extLst>
              <p:ext uri="{D42A27DB-BD31-4B8C-83A1-F6EECF244321}">
                <p14:modId xmlns:p14="http://schemas.microsoft.com/office/powerpoint/2010/main" val="3636750435"/>
              </p:ext>
            </p:extLst>
          </p:nvPr>
        </p:nvGraphicFramePr>
        <p:xfrm>
          <a:off x="952475" y="4392207"/>
          <a:ext cx="7239050" cy="457170"/>
        </p:xfrm>
        <a:graphic>
          <a:graphicData uri="http://schemas.openxmlformats.org/drawingml/2006/table">
            <a:tbl>
              <a:tblPr>
                <a:noFill/>
                <a:tableStyleId>{7C64B9F7-F012-436A-86A6-7F93887B8DA4}</a:tableStyleId>
              </a:tblPr>
              <a:tblGrid>
                <a:gridCol w="51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7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1084852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vs Liste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 b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3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Lista permite alocarea memoriei când avem nevoie de ea</a:t>
            </a:r>
            <a:r>
              <a:rPr lang="ro-MD" sz="1800" dirty="0">
                <a:latin typeface="Palatino Linotype" panose="02040502050505030304" pitchFamily="18" charset="0"/>
              </a:rPr>
              <a:t>.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O(1) inserare/ștergere oriunde, </a:t>
            </a:r>
            <a:r>
              <a:rPr lang="en" b="1" dirty="0">
                <a:latin typeface="Palatino Linotype" panose="02040502050505030304" pitchFamily="18" charset="0"/>
              </a:rPr>
              <a:t>dacă</a:t>
            </a:r>
            <a:r>
              <a:rPr lang="en" dirty="0">
                <a:latin typeface="Palatino Linotype" panose="02040502050505030304" pitchFamily="18" charset="0"/>
              </a:rPr>
              <a:t> avem pointer</a:t>
            </a:r>
            <a:r>
              <a:rPr lang="ro-MD" dirty="0">
                <a:latin typeface="Palatino Linotype" panose="02040502050505030304" pitchFamily="18" charset="0"/>
              </a:rPr>
              <a:t>-</a:t>
            </a:r>
            <a:r>
              <a:rPr lang="en" dirty="0">
                <a:latin typeface="Palatino Linotype" panose="02040502050505030304" pitchFamily="18" charset="0"/>
              </a:rPr>
              <a:t>ul de care avem nevoie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Nu putem găsi ușor al k-lea element din listă 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(skip lists can help)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Trebuie să avem grijă să alocăm/ștergem memoria (cel puțin în C++)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1107153" y="1228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vs Liste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587298" y="631950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Complexitate</a:t>
            </a:r>
            <a:r>
              <a:rPr lang="en" dirty="0"/>
              <a:t>:  (s</a:t>
            </a:r>
            <a:r>
              <a:rPr lang="ro-MD" dirty="0"/>
              <a:t>ă</a:t>
            </a:r>
            <a:r>
              <a:rPr lang="en" dirty="0"/>
              <a:t> completam </a:t>
            </a:r>
            <a:r>
              <a:rPr lang="ro-MD" dirty="0"/>
              <a:t>î</a:t>
            </a:r>
            <a:r>
              <a:rPr lang="en" dirty="0"/>
              <a:t>mpreun</a:t>
            </a:r>
            <a:r>
              <a:rPr lang="ro-MD" dirty="0"/>
              <a:t>ă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36" name="Google Shape;136;p24"/>
          <p:cNvGraphicFramePr/>
          <p:nvPr>
            <p:extLst>
              <p:ext uri="{D42A27DB-BD31-4B8C-83A1-F6EECF244321}">
                <p14:modId xmlns:p14="http://schemas.microsoft.com/office/powerpoint/2010/main" val="2235082233"/>
              </p:ext>
            </p:extLst>
          </p:nvPr>
        </p:nvGraphicFramePr>
        <p:xfrm>
          <a:off x="683941" y="997497"/>
          <a:ext cx="7278030" cy="402315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{7C64B9F7-F012-436A-86A6-7F93887B8DA4}</a:tableStyleId>
              </a:tblPr>
              <a:tblGrid>
                <a:gridCol w="242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6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Liste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Array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Inserare oriunde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8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Inserare/ștergere la capăt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8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Afișarea celui de-al k-lea element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Sortare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885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Căutare în structura sortată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Redimensionare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906432" y="8736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vs Liste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759210" y="631950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Complexitate: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143" name="Google Shape;143;p25"/>
          <p:cNvGraphicFramePr/>
          <p:nvPr>
            <p:extLst>
              <p:ext uri="{D42A27DB-BD31-4B8C-83A1-F6EECF244321}">
                <p14:modId xmlns:p14="http://schemas.microsoft.com/office/powerpoint/2010/main" val="3289817919"/>
              </p:ext>
            </p:extLst>
          </p:nvPr>
        </p:nvGraphicFramePr>
        <p:xfrm>
          <a:off x="759210" y="1032990"/>
          <a:ext cx="6399873" cy="402315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{7C64B9F7-F012-436A-86A6-7F93887B8DA4}</a:tableStyleId>
              </a:tblPr>
              <a:tblGrid>
                <a:gridCol w="213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3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Liste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FFFF"/>
                          </a:solidFill>
                        </a:rPr>
                        <a:t>Array</a:t>
                      </a:r>
                      <a:endParaRPr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Inserare oriunde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În caz bun, O(1)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8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Inserare/ștergere la capăt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O(1)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8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Afișarea celui de-al k-lea element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O(k)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3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Sortare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O(n logn)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O(n logn)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78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Căutare în structura sortată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O(n)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O(logn)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3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Redimensionare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O(1)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O(n)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BE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1129456" y="14951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vs Vector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În array, alocăm de la început memoria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De obicei facem risipă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Trebuie să reținem noi câte elemente folosim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Foarte rapizi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Folosesc memoria eficient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Vector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Alocăm </a:t>
            </a:r>
            <a:r>
              <a:rPr lang="en" b="1" dirty="0">
                <a:latin typeface="Palatino Linotype" panose="02040502050505030304" pitchFamily="18" charset="0"/>
              </a:rPr>
              <a:t>niște</a:t>
            </a:r>
            <a:r>
              <a:rPr lang="en" dirty="0">
                <a:latin typeface="Palatino Linotype" panose="02040502050505030304" pitchFamily="18" charset="0"/>
              </a:rPr>
              <a:t> memorie de la început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Redimensionăm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936169" y="104913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vs Vector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110978" y="656195"/>
            <a:ext cx="8520600" cy="3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Vector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Array alocat dinamic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Putem aloca din start un număr de elemente: </a:t>
            </a: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vector&lt;double&gt; values(500, 3.14);</a:t>
            </a:r>
            <a:endParaRPr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Putem rezerva locuri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values.reserve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(1000000);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813" y="2423659"/>
            <a:ext cx="4732015" cy="250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973339" y="13603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vs Vector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 dirty="0">
                <a:latin typeface="Palatino Linotype" panose="02040502050505030304" pitchFamily="18" charset="0"/>
              </a:rPr>
              <a:t>Vector</a:t>
            </a:r>
            <a:endParaRPr sz="1800" b="1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Sau putem să adăugăm la final … (de ce la final?)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Să nu mutăm toate elementele</a:t>
            </a:r>
            <a:endParaRPr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3" name="Google Shape;16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881" y="2010200"/>
            <a:ext cx="5399350" cy="1820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xfrm>
            <a:off x="854393" y="11978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Vector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185319" y="574950"/>
            <a:ext cx="8891773" cy="39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Redimensionare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Vectorul începe cu un număr de locuri rezervate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Dacă vrem să adăugăm un element și nu mai avem spațiu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Mărim vectorul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Cu cât?</a:t>
            </a:r>
            <a:endParaRPr dirty="0">
              <a:latin typeface="Palatino Linotype" panose="02040502050505030304" pitchFamily="18" charset="0"/>
            </a:endParaRPr>
          </a:p>
          <a:p>
            <a:pPr marL="228600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Dublăm sau 1.5x sau 3x, ca să rămânem amortizat în O(1) pe operație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Ce se întâmplă dacă nu mai e loc în continuare?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Dacă tot eliminăm elemente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Trebuie să micșorăm vectorul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Când?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Cu cât?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Dacă dublăm, complexitatea amortizată e O(1) pe operație!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Avantajele array-urilor, dar cu alocare dinamică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Viteza este totuși mai mică decât array-urile. Dacă viteza e vitală, folosiți array!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876695" y="14951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înlănțuite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Python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marR="152400" lvl="0" indent="-342900" algn="l" rtl="0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my_list = [</a:t>
            </a:r>
            <a:r>
              <a:rPr lang="en" sz="1800" dirty="0">
                <a:solidFill>
                  <a:srgbClr val="50A14F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"mouse"</a:t>
            </a:r>
            <a:r>
              <a:rPr lang="en" sz="18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, [</a:t>
            </a:r>
            <a:r>
              <a:rPr lang="en" sz="1800" dirty="0">
                <a:solidFill>
                  <a:srgbClr val="986801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8</a:t>
            </a:r>
            <a:r>
              <a:rPr lang="en" sz="18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, </a:t>
            </a:r>
            <a:r>
              <a:rPr lang="en" sz="1800" dirty="0">
                <a:solidFill>
                  <a:srgbClr val="986801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4</a:t>
            </a:r>
            <a:r>
              <a:rPr lang="en" sz="18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, </a:t>
            </a:r>
            <a:r>
              <a:rPr lang="en" sz="1800" dirty="0">
                <a:solidFill>
                  <a:srgbClr val="986801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6</a:t>
            </a:r>
            <a:r>
              <a:rPr lang="en" sz="18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], [</a:t>
            </a:r>
            <a:r>
              <a:rPr lang="en" sz="1800" dirty="0">
                <a:solidFill>
                  <a:srgbClr val="50A14F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'a'</a:t>
            </a:r>
            <a:r>
              <a:rPr lang="en" sz="18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]]</a:t>
            </a:r>
            <a:endParaRPr sz="1800" dirty="0">
              <a:solidFill>
                <a:srgbClr val="383A42"/>
              </a:solidFill>
              <a:highlight>
                <a:srgbClr val="F5F5F5"/>
              </a:highlight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sz="1800" dirty="0"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my_list.append(“Prim</a:t>
            </a:r>
            <a:r>
              <a:rPr lang="ro-MD" sz="1800" dirty="0"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ă</a:t>
            </a:r>
            <a:r>
              <a:rPr lang="en" sz="1800" dirty="0"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vara e frumoas</a:t>
            </a:r>
            <a:r>
              <a:rPr lang="ro-MD" sz="1800" dirty="0"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ă</a:t>
            </a:r>
            <a:r>
              <a:rPr lang="en" sz="1800" dirty="0"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”);</a:t>
            </a:r>
            <a:br>
              <a:rPr lang="en" sz="1800" dirty="0"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endParaRPr sz="1800" dirty="0">
              <a:highlight>
                <a:srgbClr val="F5F5F5"/>
              </a:highlight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Putem avea elemente de tipuri diferite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Alocarea/dealocarea se fac behind the scenes</a:t>
            </a: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869261" y="127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înlănțuite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Liste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Simplu înlănțuite 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Dublu înlănțuite 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Circulare</a:t>
            </a:r>
            <a:endParaRPr dirty="0">
              <a:latin typeface="Palatino Linotype" panose="02040502050505030304" pitchFamily="18" charset="0"/>
            </a:endParaRPr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45675"/>
            <a:ext cx="6324600" cy="2800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797" y="44475"/>
            <a:ext cx="4960480" cy="21567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7662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Organizatorice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Examen: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839524" y="112347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înlănțuite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latin typeface="Palatino Linotype" panose="02040502050505030304" pitchFamily="18" charset="0"/>
              </a:rPr>
              <a:t>C++</a:t>
            </a:r>
            <a:endParaRPr sz="1800" b="1" dirty="0">
              <a:solidFill>
                <a:srgbClr val="383A42"/>
              </a:solidFill>
              <a:highlight>
                <a:srgbClr val="F5F5F5"/>
              </a:highlight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Două opțiuni: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Container din C++ similar cu vectorul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Alocate de mână</a:t>
            </a:r>
            <a:endParaRPr dirty="0">
              <a:latin typeface="Palatino Linotype" panose="02040502050505030304" pitchFamily="18" charset="0"/>
            </a:endParaRPr>
          </a:p>
        </p:txBody>
      </p:sp>
      <p:pic>
        <p:nvPicPr>
          <p:cNvPr id="190" name="Google Shape;19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318" y="2408199"/>
            <a:ext cx="5238750" cy="2247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3"/>
          <p:cNvSpPr txBox="1">
            <a:spLocks noGrp="1"/>
          </p:cNvSpPr>
          <p:nvPr>
            <p:ph type="title"/>
          </p:nvPr>
        </p:nvSpPr>
        <p:spPr>
          <a:xfrm>
            <a:off x="869261" y="2164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 înlănțuite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6" name="Google Shape;196;p33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C++</a:t>
            </a:r>
            <a:endParaRPr sz="1800" b="1" dirty="0">
              <a:solidFill>
                <a:srgbClr val="383A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5F5F5"/>
              </a:highlight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Două opțiuni: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Containere din STL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Liste alocate dinamic 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>
            <a:spLocks noGrp="1"/>
          </p:cNvSpPr>
          <p:nvPr>
            <p:ph type="title"/>
          </p:nvPr>
        </p:nvSpPr>
        <p:spPr>
          <a:xfrm>
            <a:off x="817221" y="1346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78607" y="47662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Exercițiu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Se citesc numere de la tastatură p</a:t>
            </a:r>
            <a:r>
              <a:rPr lang="ro-MD" dirty="0">
                <a:latin typeface="Palatino Linotype" panose="02040502050505030304" pitchFamily="18" charset="0"/>
              </a:rPr>
              <a:t>â</a:t>
            </a:r>
            <a:r>
              <a:rPr lang="en" dirty="0">
                <a:latin typeface="Palatino Linotype" panose="02040502050505030304" pitchFamily="18" charset="0"/>
              </a:rPr>
              <a:t>nă se citește 0. Sortați acele numere!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Opțiuni folosite: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Vector din STL în C++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Array din C++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Nu știm câtă memorie să alocăm </a:t>
            </a:r>
            <a:endParaRPr dirty="0">
              <a:latin typeface="Palatino Linotype" panose="02040502050505030304" pitchFamily="18" charset="0"/>
            </a:endParaRPr>
          </a:p>
          <a:p>
            <a:pPr marL="228600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1.000 → probabil prea puțin ⇒ segmentation fault</a:t>
            </a:r>
            <a:endParaRPr dirty="0">
              <a:latin typeface="Palatino Linotype" panose="02040502050505030304" pitchFamily="18" charset="0"/>
            </a:endParaRPr>
          </a:p>
          <a:p>
            <a:pPr marL="2286000" lvl="4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10.000.000 → probabil prea mult ⇒ risipă de memorie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Array din C++ alocat dinamic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În cazul de față, nu e corect, pentru că nu știm câte elemente inserăm, dar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în general</a:t>
            </a:r>
            <a:r>
              <a:rPr lang="ro-MD" dirty="0">
                <a:latin typeface="Palatino Linotype" panose="02040502050505030304" pitchFamily="18" charset="0"/>
              </a:rPr>
              <a:t>,</a:t>
            </a:r>
            <a:r>
              <a:rPr lang="en" dirty="0">
                <a:latin typeface="Palatino Linotype" panose="02040502050505030304" pitchFamily="18" charset="0"/>
              </a:rPr>
              <a:t> ar putea fi o soluție bună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Liste în Python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Priority queue 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97554" y="42458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Exercițiu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Se citesc n &lt;= 10</a:t>
            </a:r>
            <a:r>
              <a:rPr lang="en" baseline="30000" dirty="0">
                <a:latin typeface="Palatino Linotype" panose="02040502050505030304" pitchFamily="18" charset="0"/>
              </a:rPr>
              <a:t>7</a:t>
            </a:r>
            <a:r>
              <a:rPr lang="en" dirty="0">
                <a:latin typeface="Palatino Linotype" panose="02040502050505030304" pitchFamily="18" charset="0"/>
              </a:rPr>
              <a:t> numere, care fac parte din unul din cele m &lt;= 10</a:t>
            </a:r>
            <a:r>
              <a:rPr lang="en" baseline="30000" dirty="0">
                <a:latin typeface="Palatino Linotype" panose="02040502050505030304" pitchFamily="18" charset="0"/>
              </a:rPr>
              <a:t>6</a:t>
            </a:r>
            <a:r>
              <a:rPr lang="en" dirty="0">
                <a:latin typeface="Palatino Linotype" panose="02040502050505030304" pitchFamily="18" charset="0"/>
              </a:rPr>
              <a:t> grupuri. La final se pun întrebări de tipul: </a:t>
            </a:r>
            <a:r>
              <a:rPr lang="en" b="1" dirty="0">
                <a:latin typeface="Palatino Linotype" panose="02040502050505030304" pitchFamily="18" charset="0"/>
              </a:rPr>
              <a:t>care e al k-lea număr din grupul j?</a:t>
            </a:r>
            <a:br>
              <a:rPr lang="en" b="1" dirty="0">
                <a:latin typeface="Palatino Linotype" panose="02040502050505030304" pitchFamily="18" charset="0"/>
              </a:rPr>
            </a:br>
            <a:endParaRPr b="1"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N = 8, M = 3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 9    3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12   3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13   1 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 4    2 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 6    2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 7    2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11   1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12   3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Q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2 2 → 6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3 3 → 12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" dirty="0">
                <a:latin typeface="Palatino Linotype" panose="02040502050505030304" pitchFamily="18" charset="0"/>
              </a:rPr>
              <a:t>1 1 → 13  (nu în ordinea sortării, ci în ordinea citirii)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title"/>
          </p:nvPr>
        </p:nvSpPr>
        <p:spPr>
          <a:xfrm>
            <a:off x="393476" y="43201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Exercițiu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Se citesc n &lt;= 10</a:t>
            </a:r>
            <a:r>
              <a:rPr lang="en" baseline="30000" dirty="0">
                <a:latin typeface="Palatino Linotype" panose="02040502050505030304" pitchFamily="18" charset="0"/>
              </a:rPr>
              <a:t>6</a:t>
            </a:r>
            <a:r>
              <a:rPr lang="en" dirty="0">
                <a:latin typeface="Palatino Linotype" panose="02040502050505030304" pitchFamily="18" charset="0"/>
              </a:rPr>
              <a:t> numere, care fac parte din unul din cele m &lt;= 10</a:t>
            </a:r>
            <a:r>
              <a:rPr lang="en" baseline="30000" dirty="0">
                <a:latin typeface="Palatino Linotype" panose="02040502050505030304" pitchFamily="18" charset="0"/>
              </a:rPr>
              <a:t>3</a:t>
            </a:r>
            <a:r>
              <a:rPr lang="en" dirty="0">
                <a:latin typeface="Palatino Linotype" panose="02040502050505030304" pitchFamily="18" charset="0"/>
              </a:rPr>
              <a:t> grupuri. La final se pun întrebări de tipul: </a:t>
            </a:r>
            <a:r>
              <a:rPr lang="en" b="1" dirty="0">
                <a:latin typeface="Palatino Linotype" panose="02040502050505030304" pitchFamily="18" charset="0"/>
              </a:rPr>
              <a:t>care e al k-lea număr din grupul j?</a:t>
            </a:r>
            <a:r>
              <a:rPr lang="en" dirty="0">
                <a:latin typeface="Palatino Linotype" panose="02040502050505030304" pitchFamily="18" charset="0"/>
              </a:rPr>
              <a:t> </a:t>
            </a:r>
            <a:br>
              <a:rPr lang="en" dirty="0">
                <a:latin typeface="Palatino Linotype" panose="02040502050505030304" pitchFamily="18" charset="0"/>
              </a:rPr>
            </a:br>
            <a:endParaRPr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>
                <a:latin typeface="Palatino Linotype" panose="02040502050505030304" pitchFamily="18" charset="0"/>
              </a:rPr>
              <a:t>Soluții</a:t>
            </a:r>
            <a:r>
              <a:rPr lang="en" dirty="0">
                <a:latin typeface="Palatino Linotype" panose="02040502050505030304" pitchFamily="18" charset="0"/>
              </a:rPr>
              <a:t>: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Matrice[n][m] → 4GB 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Ocupă foarte multă memorie și dacă m = 10</a:t>
            </a:r>
            <a:r>
              <a:rPr lang="en" baseline="30000" dirty="0">
                <a:latin typeface="Palatino Linotype" panose="02040502050505030304" pitchFamily="18" charset="0"/>
              </a:rPr>
              <a:t>5</a:t>
            </a:r>
            <a:r>
              <a:rPr lang="en" dirty="0">
                <a:latin typeface="Palatino Linotype" panose="02040502050505030304" pitchFamily="18" charset="0"/>
              </a:rPr>
              <a:t>! Clar soluția nu merge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Risipă de 99.9%!!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Listă de liste sau vectori de liste… 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Soluție bună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Un vector lung care ține toate elementele cu un alt vector de next-uri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97554" y="424581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Alocare statică vs Alocare Dinamică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Alocare statică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C++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Array: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int v[1000]; int n = 733;</a:t>
            </a:r>
            <a:r>
              <a:rPr lang="en" dirty="0">
                <a:latin typeface="Palatino Linotype" panose="02040502050505030304" pitchFamily="18" charset="0"/>
              </a:rPr>
              <a:t> → Trebuie să reținem noi lungimea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int v[1000][1000000];</a:t>
            </a:r>
            <a:r>
              <a:rPr lang="en" dirty="0">
                <a:latin typeface="Palatino Linotype" panose="02040502050505030304" pitchFamily="18" charset="0"/>
              </a:rPr>
              <a:t> → problematic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Static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Vector</a:t>
            </a:r>
            <a:endParaRPr dirty="0">
              <a:latin typeface="Palatino Linotype" panose="02040502050505030304" pitchFamily="18" charset="0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vector &lt;int&gt; v;</a:t>
            </a:r>
            <a:endParaRPr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for (int i = 0; i &lt; n; ++i) { </a:t>
            </a:r>
            <a:b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	cin&gt;&gt; x; </a:t>
            </a:r>
            <a:b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	v.push_back(x);</a:t>
            </a:r>
            <a:b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</a:b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}</a:t>
            </a:r>
            <a:endParaRPr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" dirty="0"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vector &lt;int&gt; matrix[1000]; </a:t>
            </a:r>
            <a:endParaRPr dirty="0"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latin typeface="Palatino Linotype" panose="02040502050505030304" pitchFamily="18" charset="0"/>
              </a:rPr>
              <a:t>Nu prea static (vom discuta mai mult)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5251" y="48875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Alocare statică vs Alocare Dinamică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63739" y="110224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>
                <a:latin typeface="Palatino Linotype" panose="02040502050505030304" pitchFamily="18" charset="0"/>
              </a:rPr>
              <a:t>Alocare statică</a:t>
            </a:r>
            <a:endParaRPr sz="2000" b="1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000" dirty="0">
                <a:latin typeface="Palatino Linotype" panose="02040502050505030304" pitchFamily="18" charset="0"/>
              </a:rPr>
              <a:t>Python</a:t>
            </a:r>
            <a:endParaRPr sz="2000" dirty="0">
              <a:latin typeface="Palatino Linotype" panose="02040502050505030304" pitchFamily="18" charset="0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A626A4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import</a:t>
            </a:r>
            <a:r>
              <a:rPr lang="en" sz="20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array </a:t>
            </a:r>
            <a:r>
              <a:rPr lang="en" sz="2000" dirty="0">
                <a:solidFill>
                  <a:srgbClr val="A626A4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as</a:t>
            </a:r>
            <a:r>
              <a:rPr lang="en" sz="20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arr 	</a:t>
            </a:r>
            <a:r>
              <a:rPr lang="en" sz="2000" dirty="0">
                <a:solidFill>
                  <a:srgbClr val="383A42"/>
                </a:solidFill>
                <a:highlight>
                  <a:srgbClr val="FFFFFF"/>
                </a:highlight>
                <a:latin typeface="Palatino Linotype" panose="02040502050505030304" pitchFamily="18" charset="0"/>
              </a:rPr>
              <a:t>sau</a:t>
            </a:r>
            <a:r>
              <a:rPr lang="en" sz="20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 </a:t>
            </a:r>
            <a:endParaRPr sz="2000" dirty="0">
              <a:solidFill>
                <a:srgbClr val="383A42"/>
              </a:solidFill>
              <a:highlight>
                <a:srgbClr val="F5F5F5"/>
              </a:highlight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R="152400" lvl="2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 = arr.array(</a:t>
            </a:r>
            <a:r>
              <a:rPr lang="en" sz="2000" dirty="0">
                <a:solidFill>
                  <a:srgbClr val="50A14F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'd'</a:t>
            </a:r>
            <a:r>
              <a:rPr lang="en" sz="20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, [</a:t>
            </a:r>
            <a:r>
              <a:rPr lang="en" sz="2000" dirty="0">
                <a:solidFill>
                  <a:srgbClr val="986801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1.1</a:t>
            </a:r>
            <a:r>
              <a:rPr lang="en" sz="20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, </a:t>
            </a:r>
            <a:r>
              <a:rPr lang="en" sz="2000" dirty="0">
                <a:solidFill>
                  <a:srgbClr val="986801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3.5</a:t>
            </a:r>
            <a:r>
              <a:rPr lang="en" sz="20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, </a:t>
            </a:r>
            <a:r>
              <a:rPr lang="en" sz="2000" dirty="0">
                <a:solidFill>
                  <a:srgbClr val="986801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4.5</a:t>
            </a:r>
            <a:r>
              <a:rPr lang="en" sz="2000" dirty="0">
                <a:solidFill>
                  <a:srgbClr val="383A42"/>
                </a:solidFill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])</a:t>
            </a:r>
            <a:endParaRPr sz="2000" dirty="0">
              <a:solidFill>
                <a:srgbClr val="383A42"/>
              </a:solidFill>
              <a:highlight>
                <a:srgbClr val="F5F5F5"/>
              </a:highlight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R="152400" lvl="2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latin typeface="Palatino Linotype" panose="02040502050505030304" pitchFamily="18" charset="0"/>
              </a:rPr>
              <a:t>Sau direct:  </a:t>
            </a:r>
            <a:r>
              <a:rPr lang="en" sz="2000" dirty="0"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array_2 = np.array(["numbers", 3, 6, 9, 12])</a:t>
            </a:r>
            <a:endParaRPr sz="2000" dirty="0">
              <a:highlight>
                <a:srgbClr val="F5F5F5"/>
              </a:highlight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latin typeface="Palatino Linotype" panose="02040502050505030304" pitchFamily="18" charset="0"/>
              </a:rPr>
              <a:t>Wrapper la array-ul din C++</a:t>
            </a:r>
            <a:endParaRPr sz="2000" dirty="0">
              <a:latin typeface="Palatino Linotype" panose="02040502050505030304" pitchFamily="18" charset="0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latin typeface="Palatino Linotype" panose="02040502050505030304" pitchFamily="18" charset="0"/>
              </a:rPr>
              <a:t>Lumea folosește</a:t>
            </a:r>
            <a:r>
              <a:rPr lang="ro-MD" sz="2000" dirty="0">
                <a:latin typeface="Palatino Linotype" panose="02040502050505030304" pitchFamily="18" charset="0"/>
              </a:rPr>
              <a:t>,</a:t>
            </a:r>
            <a:r>
              <a:rPr lang="en" sz="2000" dirty="0">
                <a:latin typeface="Palatino Linotype" panose="02040502050505030304" pitchFamily="18" charset="0"/>
              </a:rPr>
              <a:t> de obicei</a:t>
            </a:r>
            <a:r>
              <a:rPr lang="ro-MD" sz="2000" dirty="0">
                <a:latin typeface="Palatino Linotype" panose="02040502050505030304" pitchFamily="18" charset="0"/>
              </a:rPr>
              <a:t>,</a:t>
            </a:r>
            <a:r>
              <a:rPr lang="en" sz="2000" dirty="0">
                <a:latin typeface="Palatino Linotype" panose="02040502050505030304" pitchFamily="18" charset="0"/>
              </a:rPr>
              <a:t> liste</a:t>
            </a:r>
            <a:endParaRPr sz="2000" dirty="0">
              <a:latin typeface="Palatino Linotype" panose="02040502050505030304" pitchFamily="18" charset="0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latin typeface="Palatino Linotype" panose="02040502050505030304" pitchFamily="18" charset="0"/>
              </a:rPr>
              <a:t>Nu prea static…</a:t>
            </a:r>
            <a:endParaRPr sz="2000" dirty="0">
              <a:latin typeface="Palatino Linotype" panose="02040502050505030304" pitchFamily="18" charset="0"/>
            </a:endParaRPr>
          </a:p>
          <a:p>
            <a:pPr lvl="2" algn="l" rtl="0"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2000" dirty="0">
                <a:highlight>
                  <a:srgbClr val="F5F5F5"/>
                </a:highlight>
                <a:latin typeface="Palatino Linotype" panose="02040502050505030304" pitchFamily="18" charset="0"/>
                <a:ea typeface="Courier New"/>
                <a:cs typeface="Courier New"/>
                <a:sym typeface="Courier New"/>
              </a:rPr>
              <a:t>a.append(45)</a:t>
            </a:r>
            <a:endParaRPr sz="2000" dirty="0">
              <a:highlight>
                <a:srgbClr val="F5F5F5"/>
              </a:highlight>
              <a:latin typeface="Palatino Linotype" panose="02040502050505030304" pitchFamily="18" charset="0"/>
              <a:ea typeface="Courier New"/>
              <a:cs typeface="Courier New"/>
              <a:sym typeface="Courier New"/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491488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Alocare statică vs Alocare Dinamică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124547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Array vs Liste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Păreri ?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Array</a:t>
            </a:r>
            <a:r>
              <a:rPr lang="ro-MD" dirty="0">
                <a:latin typeface="Palatino Linotype" panose="02040502050505030304" pitchFamily="18" charset="0"/>
              </a:rPr>
              <a:t> - urile</a:t>
            </a:r>
            <a:r>
              <a:rPr lang="en" dirty="0">
                <a:latin typeface="Palatino Linotype" panose="02040502050505030304" pitchFamily="18" charset="0"/>
              </a:rPr>
              <a:t> sunt mai rapi</a:t>
            </a:r>
            <a:r>
              <a:rPr lang="ro-MD" dirty="0">
                <a:latin typeface="Palatino Linotype" panose="02040502050505030304" pitchFamily="18" charset="0"/>
              </a:rPr>
              <a:t>de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Pot cauza risipă de memorie, că nu tot timpul știm câtă memorie să alocăm de la început</a:t>
            </a:r>
            <a:endParaRPr dirty="0">
              <a:latin typeface="Palatino Linotype" panose="02040502050505030304" pitchFamily="18" charset="0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>
                <a:latin typeface="Palatino Linotype" panose="02040502050505030304" pitchFamily="18" charset="0"/>
              </a:rPr>
              <a:t>Putem avea probleme să alocăm o secvență continuă lungă sau să o extindem</a:t>
            </a:r>
            <a:endParaRPr dirty="0">
              <a:latin typeface="Palatino Linotype" panose="02040502050505030304" pitchFamily="18" charset="0"/>
            </a:endParaRPr>
          </a:p>
          <a:p>
            <a:pPr marL="13716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dirty="0"/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71173" y="5701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Alocare statică vs Alocare Dinamică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923825"/>
            <a:ext cx="8520600" cy="38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MD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ro-MD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Array </a:t>
            </a:r>
            <a:r>
              <a:rPr lang="en" b="1" dirty="0"/>
              <a:t>vs </a:t>
            </a:r>
            <a:r>
              <a:rPr lang="en" dirty="0"/>
              <a:t>Liste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Păreri 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Inserare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18288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8990" y="1364275"/>
            <a:ext cx="5599025" cy="3247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C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B14DF284-886C-4F59-AC69-2E7816B70D32}" vid="{80128EC2-DA15-482A-ACA5-6CF0ED749F9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444</TotalTime>
  <Words>1063</Words>
  <Application>Microsoft Office PowerPoint</Application>
  <PresentationFormat>On-screen Show (16:9)</PresentationFormat>
  <Paragraphs>181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Open Sans</vt:lpstr>
      <vt:lpstr>Wingdings</vt:lpstr>
      <vt:lpstr>Palatino Linotype</vt:lpstr>
      <vt:lpstr>Courier New</vt:lpstr>
      <vt:lpstr>Theme2</vt:lpstr>
      <vt:lpstr>Structuri de Date Elementare</vt:lpstr>
      <vt:lpstr>Organizatorice</vt:lpstr>
      <vt:lpstr>Exercițiu</vt:lpstr>
      <vt:lpstr>Exercițiu</vt:lpstr>
      <vt:lpstr>Exercițiu</vt:lpstr>
      <vt:lpstr>Alocare statică vs Alocare Dinamică</vt:lpstr>
      <vt:lpstr>Alocare statică vs Alocare Dinamică</vt:lpstr>
      <vt:lpstr>Alocare statică vs Alocare Dinamică</vt:lpstr>
      <vt:lpstr>Alocare statică vs Alocare Dinamică</vt:lpstr>
      <vt:lpstr>Array vs Liste </vt:lpstr>
      <vt:lpstr>Array vs Liste </vt:lpstr>
      <vt:lpstr>Array vs Liste</vt:lpstr>
      <vt:lpstr>Array vs Liste</vt:lpstr>
      <vt:lpstr>Array vs Vector</vt:lpstr>
      <vt:lpstr>Array vs Vector</vt:lpstr>
      <vt:lpstr>Array vs Vector</vt:lpstr>
      <vt:lpstr>Vector</vt:lpstr>
      <vt:lpstr>Liste înlănțuite</vt:lpstr>
      <vt:lpstr>Liste înlănțuite</vt:lpstr>
      <vt:lpstr>Liste înlănțuite</vt:lpstr>
      <vt:lpstr>Liste înlănțuite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Structuri de Date Elementare</dc:title>
  <cp:lastModifiedBy>Cosmina Bianca</cp:lastModifiedBy>
  <cp:revision>1</cp:revision>
  <dcterms:modified xsi:type="dcterms:W3CDTF">2024-04-15T18:19:51Z</dcterms:modified>
</cp:coreProperties>
</file>