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1"/>
  </p:notesMasterIdLst>
  <p:sldIdLst>
    <p:sldId id="256" r:id="rId2"/>
    <p:sldId id="274" r:id="rId3"/>
    <p:sldId id="27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3500" type="screen16x9"/>
  <p:notesSz cx="6858000" cy="9144000"/>
  <p:embeddedFontLst>
    <p:embeddedFont>
      <p:font typeface="Palatino Linotype" panose="02040502050505030304" pitchFamily="18" charset="0"/>
      <p:regular r:id="rId22"/>
      <p:bold r:id="rId23"/>
      <p:italic r:id="rId24"/>
      <p:boldItalic r:id="rId25"/>
    </p:embeddedFont>
  </p:embeddedFontLst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093"/>
    <a:srgbClr val="0C34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068A31-80F4-4ED7-AA62-E60474DC89FA}">
  <a:tblStyle styleId="{C6068A31-80F4-4ED7-AA62-E60474DC89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5fda4fb58_0_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5fda4fb58_0_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55f909ef3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55f909ef3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55f909ef3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55f909ef3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55f909ef3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55f909ef3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55f909ef3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55f909ef3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55f909ef3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55f909ef3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55f909ef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55f909ef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55f909ef3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55f909ef3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55f909ef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55f909ef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55f909ef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55f909ef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55f909ef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55f909ef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55f909ef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55f909ef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55f909ef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55f909ef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55f909ef3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55f909ef3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55f909ef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55f909ef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55f909ef3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55f909ef3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42800" y="209060"/>
            <a:ext cx="2754629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1C1C1B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155586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1C1C1B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1C1C1B"/>
                </a:solidFill>
                <a:latin typeface="Palatino Linotype"/>
                <a:cs typeface="Palatino Linotype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96788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1C1C1B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42889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1C1C1B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818882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619409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1704400" y="3420475"/>
            <a:ext cx="5735100" cy="3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169999" y="1330925"/>
            <a:ext cx="6804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59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269389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201375" y="176850"/>
            <a:ext cx="521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201375" y="798300"/>
            <a:ext cx="8730900" cy="4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3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172520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462600"/>
            <a:ext cx="631190" cy="5715"/>
          </a:xfrm>
          <a:custGeom>
            <a:avLst/>
            <a:gdLst/>
            <a:ahLst/>
            <a:cxnLst/>
            <a:rect l="l" t="t" r="r" b="b"/>
            <a:pathLst>
              <a:path w="631190" h="5715">
                <a:moveTo>
                  <a:pt x="631101" y="5675"/>
                </a:moveTo>
                <a:lnTo>
                  <a:pt x="0" y="0"/>
                </a:lnTo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31023" y="452670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413" y="15886"/>
                </a:moveTo>
                <a:lnTo>
                  <a:pt x="31335" y="24539"/>
                </a:lnTo>
                <a:lnTo>
                  <a:pt x="24258" y="31491"/>
                </a:lnTo>
                <a:lnTo>
                  <a:pt x="15604" y="31413"/>
                </a:lnTo>
                <a:lnTo>
                  <a:pt x="6951" y="31335"/>
                </a:lnTo>
                <a:lnTo>
                  <a:pt x="0" y="24258"/>
                </a:lnTo>
                <a:lnTo>
                  <a:pt x="77" y="15604"/>
                </a:lnTo>
                <a:lnTo>
                  <a:pt x="155" y="6951"/>
                </a:lnTo>
                <a:lnTo>
                  <a:pt x="7233" y="0"/>
                </a:lnTo>
                <a:lnTo>
                  <a:pt x="15886" y="77"/>
                </a:lnTo>
                <a:lnTo>
                  <a:pt x="24539" y="155"/>
                </a:lnTo>
                <a:lnTo>
                  <a:pt x="31491" y="7233"/>
                </a:lnTo>
                <a:lnTo>
                  <a:pt x="31413" y="15886"/>
                </a:lnTo>
                <a:close/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424224" y="465808"/>
            <a:ext cx="2720340" cy="1905"/>
          </a:xfrm>
          <a:custGeom>
            <a:avLst/>
            <a:gdLst/>
            <a:ahLst/>
            <a:cxnLst/>
            <a:rect l="l" t="t" r="r" b="b"/>
            <a:pathLst>
              <a:path w="2720340" h="1904">
                <a:moveTo>
                  <a:pt x="0" y="1767"/>
                </a:moveTo>
                <a:lnTo>
                  <a:pt x="2719775" y="0"/>
                </a:lnTo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392881" y="451912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5" y="15684"/>
                </a:moveTo>
                <a:lnTo>
                  <a:pt x="0" y="7030"/>
                </a:lnTo>
                <a:lnTo>
                  <a:pt x="7010" y="11"/>
                </a:lnTo>
                <a:lnTo>
                  <a:pt x="15663" y="5"/>
                </a:lnTo>
                <a:lnTo>
                  <a:pt x="24317" y="0"/>
                </a:lnTo>
                <a:lnTo>
                  <a:pt x="31337" y="7010"/>
                </a:lnTo>
                <a:lnTo>
                  <a:pt x="31342" y="15664"/>
                </a:lnTo>
                <a:lnTo>
                  <a:pt x="31348" y="24317"/>
                </a:lnTo>
                <a:lnTo>
                  <a:pt x="24337" y="31337"/>
                </a:lnTo>
                <a:lnTo>
                  <a:pt x="15684" y="31342"/>
                </a:lnTo>
                <a:lnTo>
                  <a:pt x="7030" y="31348"/>
                </a:lnTo>
                <a:lnTo>
                  <a:pt x="10" y="24337"/>
                </a:lnTo>
                <a:lnTo>
                  <a:pt x="5" y="15684"/>
                </a:lnTo>
                <a:close/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2800" y="209060"/>
            <a:ext cx="388302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1C1C1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4400" y="929116"/>
            <a:ext cx="6910705" cy="2513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1C1C1B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992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</p:sldLayoutIdLst>
  <p:transition spd="slow">
    <p:push dir="u"/>
  </p:transition>
  <p:hf sldNum="0" hdr="0" ftr="0" dt="0"/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two-sum/submission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astebin.com/nDKGhyTb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astebin.com/ApULWPc2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hyperlink" Target="https://leetcode.com/problems/two-sum/submissions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arena.ro/problema/strmatch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rabin-karp-algorithm-for-pattern-searchin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rabin-karp-algorithm-for-pattern-searchin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arena.ro/problema/strmatch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hyperlink" Target="https://www.infoarena.ro/job_detail/143514?action=view-source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Tabele cu adresare directă. Tabele de dispersie</a:t>
            </a:r>
            <a:endParaRPr dirty="0"/>
          </a:p>
        </p:txBody>
      </p:sp>
      <p:sp>
        <p:nvSpPr>
          <p:cNvPr id="103" name="Google Shape;103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Hash-uri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349771-7120-4D46-FCA9-5F85C7C39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190721" cy="51435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796106" y="176850"/>
            <a:ext cx="521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Tabele cu adresare directă</a:t>
            </a:r>
            <a:endParaRPr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201375" y="749550"/>
            <a:ext cx="8520600" cy="40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Problemă: </a:t>
            </a:r>
            <a:r>
              <a:rPr lang="en" sz="1800" dirty="0">
                <a:latin typeface="Palatino Linotype" panose="02040502050505030304" pitchFamily="18" charset="0"/>
              </a:rPr>
              <a:t>Se dau 2 tipuri de operații pe numere de la 1 la N (N</a:t>
            </a:r>
            <a:r>
              <a:rPr lang="en" sz="1800" b="1" dirty="0">
                <a:latin typeface="Palatino Linotype" panose="02040502050505030304" pitchFamily="18" charset="0"/>
              </a:rPr>
              <a:t>  </a:t>
            </a:r>
            <a:r>
              <a:rPr lang="en" sz="1800" dirty="0">
                <a:latin typeface="Palatino Linotype" panose="02040502050505030304" pitchFamily="18" charset="0"/>
                <a:ea typeface="Arial"/>
                <a:cs typeface="Arial"/>
                <a:sym typeface="Arial"/>
              </a:rPr>
              <a:t>≤ </a:t>
            </a:r>
            <a:r>
              <a:rPr lang="en" sz="1800" dirty="0">
                <a:latin typeface="Palatino Linotype" panose="02040502050505030304" pitchFamily="18" charset="0"/>
              </a:rPr>
              <a:t>10</a:t>
            </a:r>
            <a:r>
              <a:rPr lang="en" sz="1800" baseline="30000" dirty="0">
                <a:latin typeface="Palatino Linotype" panose="02040502050505030304" pitchFamily="18" charset="0"/>
              </a:rPr>
              <a:t>6</a:t>
            </a:r>
            <a:r>
              <a:rPr lang="en" sz="1800" dirty="0">
                <a:latin typeface="Palatino Linotype" panose="02040502050505030304" pitchFamily="18" charset="0"/>
              </a:rPr>
              <a:t>).</a:t>
            </a:r>
            <a:endParaRPr sz="1800"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Palatino Linotype" panose="0204050205050503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>
                <a:latin typeface="Palatino Linotype" panose="02040502050505030304" pitchFamily="18" charset="0"/>
              </a:rPr>
              <a:t>Putem ține un vector binar: </a:t>
            </a:r>
            <a:r>
              <a:rPr lang="en" sz="1800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a[i]=1</a:t>
            </a:r>
            <a:r>
              <a:rPr lang="ro-MD" sz="1800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,</a:t>
            </a:r>
            <a:r>
              <a:rPr lang="en" sz="1800" dirty="0">
                <a:latin typeface="Palatino Linotype" panose="02040502050505030304" pitchFamily="18" charset="0"/>
              </a:rPr>
              <a:t> dacă elementul s-a dat</a:t>
            </a:r>
            <a:r>
              <a:rPr lang="ro-MD" sz="1800" dirty="0">
                <a:latin typeface="Palatino Linotype" panose="02040502050505030304" pitchFamily="18" charset="0"/>
              </a:rPr>
              <a:t>, </a:t>
            </a:r>
            <a:r>
              <a:rPr lang="en" sz="1800" dirty="0">
                <a:latin typeface="Palatino Linotype" panose="02040502050505030304" pitchFamily="18" charset="0"/>
              </a:rPr>
              <a:t> și </a:t>
            </a:r>
            <a:r>
              <a:rPr lang="en" sz="1800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a[i]=0 </a:t>
            </a:r>
            <a:r>
              <a:rPr lang="en" sz="1800" dirty="0">
                <a:latin typeface="Palatino Linotype" panose="02040502050505030304" pitchFamily="18" charset="0"/>
              </a:rPr>
              <a:t>dacă elementul nu a fost dat. Inițial este totul 0.</a:t>
            </a:r>
            <a:endParaRPr sz="1800" dirty="0">
              <a:latin typeface="Palatino Linotype" panose="02040502050505030304" pitchFamily="18" charset="0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Complexitate?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>
                <a:latin typeface="Palatino Linotype" panose="02040502050505030304" pitchFamily="18" charset="0"/>
              </a:rPr>
              <a:t>O(1) inserare, căutare și ștergere</a:t>
            </a:r>
            <a:endParaRPr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Unde apare problema?</a:t>
            </a:r>
            <a:endParaRPr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  <a:p>
            <a:pPr lvl="0" indent="-330200" algn="l">
              <a:buSzPts val="1600"/>
            </a:pPr>
            <a:r>
              <a:rPr lang="en-US" sz="1800" b="1" dirty="0" err="1">
                <a:latin typeface="Palatino Linotype" panose="02040502050505030304" pitchFamily="18" charset="0"/>
              </a:rPr>
              <a:t>Limita</a:t>
            </a:r>
            <a:r>
              <a:rPr lang="en-US" sz="1800" b="1" dirty="0">
                <a:latin typeface="Palatino Linotype" panose="02040502050505030304" pitchFamily="18" charset="0"/>
              </a:rPr>
              <a:t> de N  </a:t>
            </a:r>
            <a:r>
              <a:rPr lang="en-US" sz="1800" b="1" dirty="0">
                <a:latin typeface="Palatino Linotype" panose="02040502050505030304" pitchFamily="18" charset="0"/>
                <a:ea typeface="Arial"/>
                <a:cs typeface="Arial"/>
                <a:sym typeface="Arial"/>
              </a:rPr>
              <a:t>≤ </a:t>
            </a:r>
            <a:r>
              <a:rPr lang="en-US" sz="1800" b="1" dirty="0">
                <a:latin typeface="Palatino Linotype" panose="02040502050505030304" pitchFamily="18" charset="0"/>
              </a:rPr>
              <a:t>10</a:t>
            </a:r>
            <a:r>
              <a:rPr lang="en-US" sz="1800" b="1" baseline="30000" dirty="0">
                <a:latin typeface="Palatino Linotype" panose="02040502050505030304" pitchFamily="18" charset="0"/>
              </a:rPr>
              <a:t>6</a:t>
            </a:r>
            <a:r>
              <a:rPr lang="en-US" sz="1800" b="1" dirty="0">
                <a:latin typeface="Palatino Linotype" panose="02040502050505030304" pitchFamily="18" charset="0"/>
              </a:rPr>
              <a:t>. </a:t>
            </a:r>
          </a:p>
          <a:p>
            <a:pPr lvl="1" indent="-323850" algn="l">
              <a:buSzPts val="1500"/>
            </a:pPr>
            <a:r>
              <a:rPr lang="en-US" dirty="0" err="1">
                <a:latin typeface="Palatino Linotype" panose="02040502050505030304" pitchFamily="18" charset="0"/>
              </a:rPr>
              <a:t>Dacă</a:t>
            </a:r>
            <a:r>
              <a:rPr lang="en-US" dirty="0">
                <a:latin typeface="Palatino Linotype" panose="02040502050505030304" pitchFamily="18" charset="0"/>
              </a:rPr>
              <a:t> am </a:t>
            </a:r>
            <a:r>
              <a:rPr lang="en-US" dirty="0" err="1">
                <a:latin typeface="Palatino Linotype" panose="02040502050505030304" pitchFamily="18" charset="0"/>
              </a:rPr>
              <a:t>numere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mai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mari</a:t>
            </a:r>
            <a:r>
              <a:rPr lang="en-US" dirty="0">
                <a:latin typeface="Palatino Linotype" panose="02040502050505030304" pitchFamily="18" charset="0"/>
              </a:rPr>
              <a:t>? </a:t>
            </a:r>
            <a:r>
              <a:rPr lang="en-US" dirty="0" err="1">
                <a:latin typeface="Palatino Linotype" panose="02040502050505030304" pitchFamily="18" charset="0"/>
              </a:rPr>
              <a:t>Dacă</a:t>
            </a:r>
            <a:r>
              <a:rPr lang="en-US" dirty="0">
                <a:latin typeface="Palatino Linotype" panose="02040502050505030304" pitchFamily="18" charset="0"/>
              </a:rPr>
              <a:t> am </a:t>
            </a:r>
            <a:r>
              <a:rPr lang="en-US" dirty="0" err="1">
                <a:latin typeface="Palatino Linotype" panose="02040502050505030304" pitchFamily="18" charset="0"/>
              </a:rPr>
              <a:t>cuvinte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sau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altfel</a:t>
            </a:r>
            <a:r>
              <a:rPr lang="en-US" dirty="0">
                <a:latin typeface="Palatino Linotype" panose="02040502050505030304" pitchFamily="18" charset="0"/>
              </a:rPr>
              <a:t> de </a:t>
            </a:r>
            <a:r>
              <a:rPr lang="en-US" dirty="0" err="1">
                <a:latin typeface="Palatino Linotype" panose="02040502050505030304" pitchFamily="18" charset="0"/>
              </a:rPr>
              <a:t>obiecte</a:t>
            </a:r>
            <a:r>
              <a:rPr lang="en-US" dirty="0">
                <a:latin typeface="Palatino Linotype" panose="02040502050505030304" pitchFamily="18" charset="0"/>
              </a:rPr>
              <a:t>? </a:t>
            </a:r>
            <a:r>
              <a:rPr lang="en-US" dirty="0" err="1">
                <a:latin typeface="Palatino Linotype" panose="02040502050505030304" pitchFamily="18" charset="0"/>
              </a:rPr>
              <a:t>Dacă</a:t>
            </a:r>
            <a:r>
              <a:rPr lang="en-US" dirty="0">
                <a:latin typeface="Palatino Linotype" panose="02040502050505030304" pitchFamily="18" charset="0"/>
              </a:rPr>
              <a:t> am </a:t>
            </a:r>
            <a:r>
              <a:rPr lang="en-US" dirty="0" err="1">
                <a:latin typeface="Palatino Linotype" panose="02040502050505030304" pitchFamily="18" charset="0"/>
              </a:rPr>
              <a:t>numere</a:t>
            </a:r>
            <a:r>
              <a:rPr lang="en-US" dirty="0">
                <a:latin typeface="Palatino Linotype" panose="02040502050505030304" pitchFamily="18" charset="0"/>
              </a:rPr>
              <a:t> negative?</a:t>
            </a:r>
          </a:p>
          <a:p>
            <a:pPr lvl="0" indent="-323850" algn="l">
              <a:buSzPts val="1500"/>
            </a:pPr>
            <a:r>
              <a:rPr lang="en-US" sz="1800" u="sng" dirty="0">
                <a:solidFill>
                  <a:schemeClr val="hlink"/>
                </a:solidFill>
                <a:latin typeface="Palatino Linotype" panose="02040502050505030304" pitchFamily="18" charset="0"/>
                <a:hlinkClick r:id="rId3"/>
              </a:rPr>
              <a:t>https://leetcode.com/problems/two-sum/</a:t>
            </a:r>
            <a:r>
              <a:rPr lang="en-US" sz="1800" b="1" dirty="0">
                <a:latin typeface="Palatino Linotype" panose="02040502050505030304" pitchFamily="18" charset="0"/>
              </a:rPr>
              <a:t> (</a:t>
            </a:r>
            <a:r>
              <a:rPr lang="en-US" sz="1800" b="1" dirty="0" err="1">
                <a:latin typeface="Palatino Linotype" panose="02040502050505030304" pitchFamily="18" charset="0"/>
              </a:rPr>
              <a:t>problemă</a:t>
            </a:r>
            <a:r>
              <a:rPr lang="en-US" sz="1800" b="1" dirty="0">
                <a:latin typeface="Palatino Linotype" panose="02040502050505030304" pitchFamily="18" charset="0"/>
              </a:rPr>
              <a:t> </a:t>
            </a:r>
            <a:r>
              <a:rPr lang="en-US" sz="1800" b="1" dirty="0" err="1">
                <a:latin typeface="Palatino Linotype" panose="02040502050505030304" pitchFamily="18" charset="0"/>
              </a:rPr>
              <a:t>clasică</a:t>
            </a:r>
            <a:r>
              <a:rPr lang="en-US" sz="1800" b="1" dirty="0">
                <a:latin typeface="Palatino Linotype" panose="02040502050505030304" pitchFamily="18" charset="0"/>
              </a:rPr>
              <a:t> de </a:t>
            </a:r>
            <a:r>
              <a:rPr lang="en-US" sz="1800" b="1" dirty="0" err="1">
                <a:latin typeface="Palatino Linotype" panose="02040502050505030304" pitchFamily="18" charset="0"/>
              </a:rPr>
              <a:t>interviuri</a:t>
            </a:r>
            <a:r>
              <a:rPr lang="en-US" sz="1800" b="1" dirty="0">
                <a:latin typeface="Palatino Linotype" panose="02040502050505030304" pitchFamily="18" charset="0"/>
              </a:rPr>
              <a:t>) (</a:t>
            </a:r>
            <a:r>
              <a:rPr lang="en-US" sz="1800" b="1" u="sng" dirty="0">
                <a:solidFill>
                  <a:schemeClr val="hlink"/>
                </a:solidFill>
                <a:latin typeface="Palatino Linotype" panose="02040502050505030304" pitchFamily="18" charset="0"/>
                <a:hlinkClick r:id="rId4"/>
              </a:rPr>
              <a:t>cod1</a:t>
            </a:r>
            <a:r>
              <a:rPr lang="en-US" sz="1800" b="1" dirty="0">
                <a:latin typeface="Palatino Linotype" panose="02040502050505030304" pitchFamily="18" charset="0"/>
              </a:rPr>
              <a:t> </a:t>
            </a:r>
            <a:r>
              <a:rPr lang="en-US" sz="1800" b="1" dirty="0" err="1">
                <a:latin typeface="Palatino Linotype" panose="02040502050505030304" pitchFamily="18" charset="0"/>
              </a:rPr>
              <a:t>va</a:t>
            </a:r>
            <a:r>
              <a:rPr lang="en-US" sz="1800" b="1" dirty="0">
                <a:latin typeface="Palatino Linotype" panose="02040502050505030304" pitchFamily="18" charset="0"/>
              </a:rPr>
              <a:t> merge </a:t>
            </a:r>
            <a:r>
              <a:rPr lang="en-US" sz="1800" b="1" dirty="0" err="1">
                <a:latin typeface="Palatino Linotype" panose="02040502050505030304" pitchFamily="18" charset="0"/>
              </a:rPr>
              <a:t>doar</a:t>
            </a:r>
            <a:r>
              <a:rPr lang="en-US" sz="1800" b="1" dirty="0">
                <a:latin typeface="Palatino Linotype" panose="02040502050505030304" pitchFamily="18" charset="0"/>
              </a:rPr>
              <a:t> pt N mic ~= 10</a:t>
            </a:r>
            <a:r>
              <a:rPr lang="en-US" sz="1800" b="1" baseline="30000" dirty="0">
                <a:latin typeface="Palatino Linotype" panose="02040502050505030304" pitchFamily="18" charset="0"/>
              </a:rPr>
              <a:t>7</a:t>
            </a:r>
            <a:r>
              <a:rPr lang="en-US" sz="1800" b="1" dirty="0">
                <a:latin typeface="Palatino Linotype" panose="02040502050505030304" pitchFamily="18" charset="0"/>
              </a:rPr>
              <a:t>, nu </a:t>
            </a:r>
            <a:r>
              <a:rPr lang="en-US" sz="1800" b="1" dirty="0" err="1">
                <a:latin typeface="Palatino Linotype" panose="02040502050505030304" pitchFamily="18" charset="0"/>
              </a:rPr>
              <a:t>putem</a:t>
            </a:r>
            <a:r>
              <a:rPr lang="en-US" sz="1800" b="1" dirty="0">
                <a:latin typeface="Palatino Linotype" panose="02040502050505030304" pitchFamily="18" charset="0"/>
              </a:rPr>
              <a:t> </a:t>
            </a:r>
            <a:r>
              <a:rPr lang="en-US" sz="1800" b="1" dirty="0" err="1">
                <a:latin typeface="Palatino Linotype" panose="02040502050505030304" pitchFamily="18" charset="0"/>
              </a:rPr>
              <a:t>aloca</a:t>
            </a:r>
            <a:r>
              <a:rPr lang="en-US" sz="1800" b="1" dirty="0">
                <a:latin typeface="Palatino Linotype" panose="02040502050505030304" pitchFamily="18" charset="0"/>
              </a:rPr>
              <a:t> </a:t>
            </a:r>
            <a:r>
              <a:rPr lang="en-US" sz="1800" b="1" dirty="0" err="1">
                <a:latin typeface="Palatino Linotype" panose="02040502050505030304" pitchFamily="18" charset="0"/>
              </a:rPr>
              <a:t>oricâtă</a:t>
            </a:r>
            <a:r>
              <a:rPr lang="en-US" sz="1800" b="1" dirty="0">
                <a:latin typeface="Palatino Linotype" panose="02040502050505030304" pitchFamily="18" charset="0"/>
              </a:rPr>
              <a:t> </a:t>
            </a:r>
            <a:r>
              <a:rPr lang="en-US" sz="1800" b="1" dirty="0" err="1">
                <a:latin typeface="Palatino Linotype" panose="02040502050505030304" pitchFamily="18" charset="0"/>
              </a:rPr>
              <a:t>memorie</a:t>
            </a:r>
            <a:r>
              <a:rPr lang="en-US" sz="1800" b="1" dirty="0">
                <a:latin typeface="Palatino Linotype" panose="02040502050505030304" pitchFamily="18" charset="0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877883" y="134287"/>
            <a:ext cx="521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Tabele de dispersie</a:t>
            </a:r>
            <a:endParaRPr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" name="Google Shape;163;p24"/>
          <p:cNvSpPr txBox="1">
            <a:spLocks noGrp="1"/>
          </p:cNvSpPr>
          <p:nvPr>
            <p:ph type="body" idx="1"/>
          </p:nvPr>
        </p:nvSpPr>
        <p:spPr>
          <a:xfrm>
            <a:off x="201375" y="749550"/>
            <a:ext cx="4728000" cy="38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Palatino Linotype" panose="02040502050505030304" pitchFamily="18" charset="0"/>
              </a:rPr>
              <a:t>Trebuie să luăm elementele</a:t>
            </a:r>
            <a:r>
              <a:rPr lang="ro-MD" sz="1800" dirty="0">
                <a:latin typeface="Palatino Linotype" panose="02040502050505030304" pitchFamily="18" charset="0"/>
              </a:rPr>
              <a:t> și</a:t>
            </a:r>
            <a:r>
              <a:rPr lang="en" sz="1800" dirty="0">
                <a:latin typeface="Palatino Linotype" panose="02040502050505030304" pitchFamily="18" charset="0"/>
              </a:rPr>
              <a:t> să le dispersăm</a:t>
            </a:r>
            <a:r>
              <a:rPr lang="ro-MD" sz="1800" dirty="0">
                <a:latin typeface="Palatino Linotype" panose="02040502050505030304" pitchFamily="18" charset="0"/>
              </a:rPr>
              <a:t>.</a:t>
            </a:r>
            <a:endParaRPr sz="1800" dirty="0">
              <a:latin typeface="Palatino Linotype" panose="02040502050505030304" pitchFamily="18" charset="0"/>
            </a:endParaRPr>
          </a:p>
          <a:p>
            <a:pPr lvl="0" indent="-330200" algn="l">
              <a:buSzPts val="1600"/>
            </a:pPr>
            <a:r>
              <a:rPr lang="en-US" sz="1800" dirty="0" err="1">
                <a:latin typeface="Palatino Linotype" panose="02040502050505030304" pitchFamily="18" charset="0"/>
              </a:rPr>
              <a:t>Unde</a:t>
            </a:r>
            <a:r>
              <a:rPr lang="en-US" sz="1800" dirty="0">
                <a:latin typeface="Palatino Linotype" panose="02040502050505030304" pitchFamily="18" charset="0"/>
              </a:rPr>
              <a:t> sunt </a:t>
            </a:r>
            <a:r>
              <a:rPr lang="en-US" sz="1800" dirty="0" err="1">
                <a:latin typeface="Palatino Linotype" panose="02040502050505030304" pitchFamily="18" charset="0"/>
              </a:rPr>
              <a:t>problemele</a:t>
            </a:r>
            <a:r>
              <a:rPr lang="en-US" sz="1800" dirty="0">
                <a:latin typeface="Palatino Linotype" panose="02040502050505030304" pitchFamily="18" charset="0"/>
              </a:rPr>
              <a:t>?</a:t>
            </a:r>
          </a:p>
          <a:p>
            <a:pPr lvl="1" indent="-330200" algn="l">
              <a:buSzPts val="1600"/>
            </a:pPr>
            <a:r>
              <a:rPr lang="en-US" dirty="0">
                <a:latin typeface="Palatino Linotype" panose="02040502050505030304" pitchFamily="18" charset="0"/>
              </a:rPr>
              <a:t>Mai </a:t>
            </a:r>
            <a:r>
              <a:rPr lang="en-US" dirty="0" err="1">
                <a:latin typeface="Palatino Linotype" panose="02040502050505030304" pitchFamily="18" charset="0"/>
              </a:rPr>
              <a:t>multe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elemente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pică</a:t>
            </a:r>
            <a:r>
              <a:rPr lang="en-US" dirty="0">
                <a:latin typeface="Palatino Linotype" panose="02040502050505030304" pitchFamily="18" charset="0"/>
              </a:rPr>
              <a:t> pe </a:t>
            </a:r>
            <a:r>
              <a:rPr lang="en-US" dirty="0" err="1">
                <a:latin typeface="Palatino Linotype" panose="02040502050505030304" pitchFamily="18" charset="0"/>
              </a:rPr>
              <a:t>același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câmp</a:t>
            </a:r>
            <a:r>
              <a:rPr lang="en-US" dirty="0">
                <a:latin typeface="Palatino Linotype" panose="02040502050505030304" pitchFamily="18" charset="0"/>
              </a:rPr>
              <a:t> → </a:t>
            </a:r>
            <a:r>
              <a:rPr lang="en-US" b="1" dirty="0" err="1">
                <a:latin typeface="Palatino Linotype" panose="02040502050505030304" pitchFamily="18" charset="0"/>
              </a:rPr>
              <a:t>coliziune</a:t>
            </a:r>
            <a:endParaRPr lang="en-US" b="1" dirty="0">
              <a:latin typeface="Palatino Linotype" panose="02040502050505030304" pitchFamily="18" charset="0"/>
            </a:endParaRPr>
          </a:p>
          <a:p>
            <a:pPr lvl="1" indent="-330200" algn="l">
              <a:buSzPts val="1600"/>
            </a:pPr>
            <a:r>
              <a:rPr lang="en-US" dirty="0">
                <a:latin typeface="Palatino Linotype" panose="02040502050505030304" pitchFamily="18" charset="0"/>
              </a:rPr>
              <a:t>Cam </a:t>
            </a:r>
            <a:r>
              <a:rPr lang="en-US" dirty="0" err="1">
                <a:latin typeface="Palatino Linotype" panose="02040502050505030304" pitchFamily="18" charset="0"/>
              </a:rPr>
              <a:t>toate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elementele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pică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în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același</a:t>
            </a:r>
            <a:r>
              <a:rPr lang="en-US" dirty="0">
                <a:latin typeface="Palatino Linotype" panose="02040502050505030304" pitchFamily="18" charset="0"/>
              </a:rPr>
              <a:t> loc → </a:t>
            </a:r>
            <a:r>
              <a:rPr lang="en-US" b="1" dirty="0" err="1">
                <a:latin typeface="Palatino Linotype" panose="02040502050505030304" pitchFamily="18" charset="0"/>
              </a:rPr>
              <a:t>funcție</a:t>
            </a:r>
            <a:r>
              <a:rPr lang="en-US" b="1" dirty="0">
                <a:latin typeface="Palatino Linotype" panose="02040502050505030304" pitchFamily="18" charset="0"/>
              </a:rPr>
              <a:t> de </a:t>
            </a:r>
            <a:r>
              <a:rPr lang="en-US" b="1" dirty="0" err="1">
                <a:latin typeface="Palatino Linotype" panose="02040502050505030304" pitchFamily="18" charset="0"/>
              </a:rPr>
              <a:t>dispersie</a:t>
            </a:r>
            <a:r>
              <a:rPr lang="en-US" b="1" dirty="0">
                <a:latin typeface="Palatino Linotype" panose="02040502050505030304" pitchFamily="18" charset="0"/>
              </a:rPr>
              <a:t> </a:t>
            </a:r>
            <a:r>
              <a:rPr lang="en-US" b="1" dirty="0" err="1">
                <a:latin typeface="Palatino Linotype" panose="02040502050505030304" pitchFamily="18" charset="0"/>
              </a:rPr>
              <a:t>proastă</a:t>
            </a:r>
            <a:r>
              <a:rPr lang="en-US" dirty="0">
                <a:latin typeface="Palatino Linotype" panose="02040502050505030304" pitchFamily="18" charset="0"/>
              </a:rPr>
              <a:t>!</a:t>
            </a:r>
          </a:p>
          <a:p>
            <a:pPr lvl="2" indent="-330200" algn="l">
              <a:spcBef>
                <a:spcPts val="0"/>
              </a:spcBef>
              <a:buSzPts val="1600"/>
            </a:pPr>
            <a:r>
              <a:rPr lang="en-US" dirty="0">
                <a:latin typeface="Palatino Linotype" panose="02040502050505030304" pitchFamily="18" charset="0"/>
              </a:rPr>
              <a:t>Ex: %100 la </a:t>
            </a:r>
            <a:r>
              <a:rPr lang="en-US" dirty="0" err="1">
                <a:latin typeface="Palatino Linotype" panose="02040502050505030304" pitchFamily="18" charset="0"/>
              </a:rPr>
              <a:t>prețuri</a:t>
            </a:r>
            <a:r>
              <a:rPr lang="en-US" dirty="0">
                <a:latin typeface="Palatino Linotype" panose="02040502050505030304" pitchFamily="18" charset="0"/>
              </a:rPr>
              <a:t> de </a:t>
            </a:r>
            <a:r>
              <a:rPr lang="en-US" dirty="0" err="1">
                <a:latin typeface="Palatino Linotype" panose="02040502050505030304" pitchFamily="18" charset="0"/>
              </a:rPr>
              <a:t>televizor</a:t>
            </a:r>
            <a:br>
              <a:rPr lang="en-US" dirty="0">
                <a:latin typeface="Palatino Linotype" panose="02040502050505030304" pitchFamily="18" charset="0"/>
              </a:rPr>
            </a:br>
            <a:endParaRPr lang="en-US" dirty="0">
              <a:latin typeface="Palatino Linotype" panose="02040502050505030304" pitchFamily="18" charset="0"/>
            </a:endParaRPr>
          </a:p>
          <a:p>
            <a:pPr lvl="0" indent="-330200" algn="l">
              <a:buSzPts val="1600"/>
            </a:pPr>
            <a:r>
              <a:rPr lang="en-US" sz="1800" b="1" dirty="0">
                <a:latin typeface="Palatino Linotype" panose="02040502050505030304" pitchFamily="18" charset="0"/>
              </a:rPr>
              <a:t>Cum le </a:t>
            </a:r>
            <a:r>
              <a:rPr lang="en-US" sz="1800" b="1" dirty="0" err="1">
                <a:latin typeface="Palatino Linotype" panose="02040502050505030304" pitchFamily="18" charset="0"/>
              </a:rPr>
              <a:t>rezolvăm</a:t>
            </a:r>
            <a:r>
              <a:rPr lang="en-US" sz="1800" b="1" dirty="0">
                <a:latin typeface="Palatino Linotype" panose="02040502050505030304" pitchFamily="18" charset="0"/>
              </a:rPr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Palatino Linotype" panose="02040502050505030304" pitchFamily="18" charset="0"/>
            </a:endParaRPr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258" y="850012"/>
            <a:ext cx="3886200" cy="3686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885317" y="177638"/>
            <a:ext cx="521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Tabele de dispersie</a:t>
            </a:r>
            <a:endParaRPr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0" name="Google Shape;170;p25"/>
          <p:cNvSpPr txBox="1">
            <a:spLocks noGrp="1"/>
          </p:cNvSpPr>
          <p:nvPr>
            <p:ph type="body" idx="1"/>
          </p:nvPr>
        </p:nvSpPr>
        <p:spPr>
          <a:xfrm>
            <a:off x="201375" y="750338"/>
            <a:ext cx="8531400" cy="4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Trebuie să luăm elementele să le dispersăm</a:t>
            </a:r>
            <a:endParaRPr sz="18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800" dirty="0"/>
              <a:t>În realitate elementele se suprapun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575" y="750338"/>
            <a:ext cx="3886200" cy="3686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2" name="Google Shape;17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375" y="1646650"/>
            <a:ext cx="4267200" cy="2486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title"/>
          </p:nvPr>
        </p:nvSpPr>
        <p:spPr>
          <a:xfrm>
            <a:off x="803541" y="124811"/>
            <a:ext cx="521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Tabele de dispersie</a:t>
            </a:r>
            <a:endParaRPr dirty="0"/>
          </a:p>
        </p:txBody>
      </p:sp>
      <p:sp>
        <p:nvSpPr>
          <p:cNvPr id="178" name="Google Shape;178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800" dirty="0">
                <a:latin typeface="Palatino Linotype" panose="02040502050505030304" pitchFamily="18" charset="0"/>
              </a:rPr>
              <a:t>Există mai multe metode de dispersie </a:t>
            </a:r>
            <a:br>
              <a:rPr lang="en" sz="1800" dirty="0">
                <a:latin typeface="Palatino Linotype" panose="02040502050505030304" pitchFamily="18" charset="0"/>
              </a:rPr>
            </a:br>
            <a:endParaRPr sz="1800" dirty="0">
              <a:latin typeface="Palatino Linotype" panose="02040502050505030304" pitchFamily="18" charset="0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800" dirty="0">
                <a:latin typeface="Palatino Linotype" panose="02040502050505030304" pitchFamily="18" charset="0"/>
              </a:rPr>
              <a:t>Astăzi ne vom axa pe una simplă și eficientă </a:t>
            </a:r>
            <a:br>
              <a:rPr lang="en" sz="1800" dirty="0">
                <a:latin typeface="Palatino Linotype" panose="02040502050505030304" pitchFamily="18" charset="0"/>
              </a:rPr>
            </a:br>
            <a:endParaRPr sz="1800" dirty="0">
              <a:latin typeface="Palatino Linotype" panose="02040502050505030304" pitchFamily="18" charset="0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800" dirty="0">
                <a:latin typeface="Palatino Linotype" panose="02040502050505030304" pitchFamily="18" charset="0"/>
              </a:rPr>
              <a:t>În practică,</a:t>
            </a:r>
            <a:r>
              <a:rPr lang="en" sz="1800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 h(x) = x % p</a:t>
            </a:r>
            <a:r>
              <a:rPr lang="en" sz="1800" dirty="0">
                <a:latin typeface="Palatino Linotype" panose="02040502050505030304" pitchFamily="18" charset="0"/>
              </a:rPr>
              <a:t> , unde p este un număr prim</a:t>
            </a:r>
            <a:br>
              <a:rPr lang="en" sz="1800" dirty="0">
                <a:latin typeface="Palatino Linotype" panose="02040502050505030304" pitchFamily="18" charset="0"/>
              </a:rPr>
            </a:br>
            <a:endParaRPr sz="1800" dirty="0">
              <a:latin typeface="Palatino Linotype" panose="02040502050505030304" pitchFamily="18" charset="0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800" dirty="0">
                <a:latin typeface="Palatino Linotype" panose="02040502050505030304" pitchFamily="18" charset="0"/>
              </a:rPr>
              <a:t>Vom discuta în detaliu la cursul următor despre metodele de alegere ale funcției de dispersie</a:t>
            </a:r>
            <a:r>
              <a:rPr lang="ro-MD" sz="1800" dirty="0">
                <a:latin typeface="Palatino Linotype" panose="02040502050505030304" pitchFamily="18" charset="0"/>
              </a:rPr>
              <a:t>.</a:t>
            </a:r>
            <a:endParaRPr sz="18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>
            <a:off x="900184" y="150600"/>
            <a:ext cx="521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Rezolvarea coliziunilor</a:t>
            </a:r>
            <a:endParaRPr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4" name="Google Shape;184;p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800" dirty="0">
                <a:latin typeface="Palatino Linotype" panose="02040502050505030304" pitchFamily="18" charset="0"/>
              </a:rPr>
              <a:t>Vom discuta în cursul următor mai multe metode, pentru moment, voi alege înlănțuire. </a:t>
            </a:r>
            <a:br>
              <a:rPr lang="en" sz="1800" dirty="0">
                <a:latin typeface="Palatino Linotype" panose="02040502050505030304" pitchFamily="18" charset="0"/>
              </a:rPr>
            </a:br>
            <a:endParaRPr sz="1800" dirty="0">
              <a:latin typeface="Palatino Linotype" panose="02040502050505030304" pitchFamily="18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800" dirty="0">
                <a:latin typeface="Palatino Linotype" panose="02040502050505030304" pitchFamily="18" charset="0"/>
              </a:rPr>
              <a:t>Hai să </a:t>
            </a:r>
            <a:r>
              <a:rPr lang="en" sz="1800" u="sng" dirty="0">
                <a:solidFill>
                  <a:schemeClr val="hlink"/>
                </a:solidFill>
                <a:latin typeface="Palatino Linotype" panose="02040502050505030304" pitchFamily="18" charset="0"/>
                <a:hlinkClick r:id="rId3"/>
              </a:rPr>
              <a:t>codăm</a:t>
            </a:r>
            <a:r>
              <a:rPr lang="en" sz="1800" dirty="0">
                <a:latin typeface="Palatino Linotype" panose="02040502050505030304" pitchFamily="18" charset="0"/>
              </a:rPr>
              <a:t> :)</a:t>
            </a:r>
            <a:endParaRPr sz="1800" dirty="0">
              <a:latin typeface="Palatino Linotype" panose="02040502050505030304" pitchFamily="18" charset="0"/>
            </a:endParaRPr>
          </a:p>
          <a:p>
            <a:pPr marL="137160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u="sng" dirty="0">
                <a:solidFill>
                  <a:schemeClr val="hlink"/>
                </a:solidFill>
                <a:latin typeface="Palatino Linotype" panose="02040502050505030304" pitchFamily="18" charset="0"/>
                <a:hlinkClick r:id="rId4"/>
              </a:rPr>
              <a:t>https://leetcode.com/problems/two-sum/</a:t>
            </a:r>
            <a:endParaRPr dirty="0">
              <a:latin typeface="Palatino Linotype" panose="02040502050505030304" pitchFamily="18" charset="0"/>
            </a:endParaRPr>
          </a:p>
          <a:p>
            <a:pPr marL="13716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Practic implementăm de mână inserarea și căutarea într-un hash</a:t>
            </a:r>
            <a:endParaRPr dirty="0">
              <a:latin typeface="Palatino Linotype" panose="02040502050505030304" pitchFamily="18" charset="0"/>
            </a:endParaRPr>
          </a:p>
        </p:txBody>
      </p:sp>
      <p:pic>
        <p:nvPicPr>
          <p:cNvPr id="185" name="Google Shape;18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8913" y="2726550"/>
            <a:ext cx="3666175" cy="2053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>
            <a:spLocks noGrp="1"/>
          </p:cNvSpPr>
          <p:nvPr>
            <p:ph type="title"/>
          </p:nvPr>
        </p:nvSpPr>
        <p:spPr>
          <a:xfrm>
            <a:off x="1004263" y="107156"/>
            <a:ext cx="521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Problemă</a:t>
            </a:r>
            <a:endParaRPr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1" name="Google Shape;191;p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 dirty="0">
                <a:solidFill>
                  <a:schemeClr val="hlink"/>
                </a:solidFill>
                <a:hlinkClick r:id="rId3"/>
              </a:rPr>
              <a:t>https://www.infoarena.ro/problema/strmatch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Vrem să calculăm toate aparițiile unui șir mai mic (subșir) într-un șir mai mare</a:t>
            </a:r>
            <a:endParaRPr sz="1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 dirty="0"/>
              <a:t>Soluții? </a:t>
            </a:r>
            <a:endParaRPr sz="1800" b="1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004" y="1711966"/>
            <a:ext cx="4468050" cy="2437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840712" y="87213"/>
            <a:ext cx="521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 Matching</a:t>
            </a:r>
            <a:endParaRPr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8" name="Google Shape;198;p29"/>
          <p:cNvSpPr txBox="1">
            <a:spLocks noGrp="1"/>
          </p:cNvSpPr>
          <p:nvPr>
            <p:ph type="body" idx="1"/>
          </p:nvPr>
        </p:nvSpPr>
        <p:spPr>
          <a:xfrm>
            <a:off x="206550" y="749550"/>
            <a:ext cx="8730900" cy="4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Algoritmul </a:t>
            </a:r>
            <a:r>
              <a:rPr lang="en" sz="1800" b="1" u="sng" dirty="0">
                <a:solidFill>
                  <a:schemeClr val="hlink"/>
                </a:solidFill>
                <a:hlinkClick r:id="rId3"/>
              </a:rPr>
              <a:t>Rabin Karp!</a:t>
            </a:r>
            <a:br>
              <a:rPr lang="en" sz="1800" b="1" dirty="0"/>
            </a:br>
            <a:endParaRPr sz="1800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Calculăm hash-ul pentru șirul mai mic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Calculăm hash-ul pentru toate șirurile de aceeași lungime din șirul mai mare</a:t>
            </a:r>
            <a:endParaRPr sz="1800"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pic>
        <p:nvPicPr>
          <p:cNvPr id="199" name="Google Shape;19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7975" y="2279088"/>
            <a:ext cx="4468050" cy="2437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>
            <a:spLocks noGrp="1"/>
          </p:cNvSpPr>
          <p:nvPr>
            <p:ph type="title"/>
          </p:nvPr>
        </p:nvSpPr>
        <p:spPr>
          <a:xfrm>
            <a:off x="877883" y="143963"/>
            <a:ext cx="521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 Matching</a:t>
            </a:r>
            <a:endParaRPr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" name="Google Shape;205;p30"/>
          <p:cNvSpPr txBox="1">
            <a:spLocks noGrp="1"/>
          </p:cNvSpPr>
          <p:nvPr>
            <p:ph type="body" idx="1"/>
          </p:nvPr>
        </p:nvSpPr>
        <p:spPr>
          <a:xfrm>
            <a:off x="206550" y="749550"/>
            <a:ext cx="8730900" cy="4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Algoritmul </a:t>
            </a:r>
            <a:r>
              <a:rPr lang="en" sz="1800" b="1" u="sng" dirty="0">
                <a:solidFill>
                  <a:schemeClr val="hlink"/>
                </a:solidFill>
                <a:hlinkClick r:id="rId3"/>
              </a:rPr>
              <a:t>Rabin Karp!</a:t>
            </a:r>
            <a:br>
              <a:rPr lang="en" sz="1800" b="1" dirty="0"/>
            </a:br>
            <a:endParaRPr sz="1800"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800" dirty="0"/>
              <a:t>Calculăm hash-ul pentru șirul mai mic</a:t>
            </a:r>
            <a:endParaRPr sz="18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800" dirty="0"/>
              <a:t>Calculăm hash-ul pentru toate șirurile de aceeași lungime din șirul mai mare</a:t>
            </a:r>
            <a:endParaRPr sz="1800"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pic>
        <p:nvPicPr>
          <p:cNvPr id="206" name="Google Shape;20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928" y="2049503"/>
            <a:ext cx="3415960" cy="24371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7" name="Google Shape;20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9400" y="2049488"/>
            <a:ext cx="4468050" cy="2437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>
            <a:spLocks noGrp="1"/>
          </p:cNvSpPr>
          <p:nvPr>
            <p:ph type="title"/>
          </p:nvPr>
        </p:nvSpPr>
        <p:spPr>
          <a:xfrm>
            <a:off x="855580" y="117377"/>
            <a:ext cx="521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 Matching </a:t>
            </a:r>
            <a:endParaRPr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3" name="Google Shape;213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Cum calculăm rolling hash?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Ce probleme ar putea apărea?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Dacă două șiruri au hash-uri egale? Sunt egale?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Soluții?</a:t>
            </a:r>
            <a:endParaRPr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Verificăm fiecare potrivire</a:t>
            </a:r>
            <a:endParaRPr sz="1600" dirty="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 dirty="0"/>
              <a:t>Ce se întâmplă dacă avem:</a:t>
            </a:r>
            <a:endParaRPr sz="1600" dirty="0"/>
          </a:p>
          <a:p>
            <a:pPr marL="1828800" lvl="3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aaa</a:t>
            </a:r>
            <a:endParaRPr sz="1600" dirty="0"/>
          </a:p>
          <a:p>
            <a:pPr marL="1828800" lvl="3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aaaaaaaaaaa</a:t>
            </a:r>
            <a:endParaRPr sz="1600" dirty="0"/>
          </a:p>
          <a:p>
            <a:pPr marL="1828800" lvl="3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O(n*m)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Facem 2 hash-uri și vedem dacă ambele sunt egale</a:t>
            </a:r>
            <a:endParaRPr sz="1600" dirty="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 dirty="0"/>
              <a:t>Dacă ambele sunt egale, atunci suntem OK.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Codăm: 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 dirty="0">
                <a:solidFill>
                  <a:schemeClr val="hlink"/>
                </a:solidFill>
                <a:hlinkClick r:id="rId3"/>
              </a:rPr>
              <a:t>https://www.infoarena.ro/problema/strmatch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 dirty="0">
                <a:solidFill>
                  <a:schemeClr val="hlink"/>
                </a:solidFill>
                <a:hlinkClick r:id="rId4"/>
              </a:rPr>
              <a:t>implementare posibilă</a:t>
            </a:r>
            <a:br>
              <a:rPr lang="en" sz="1600" dirty="0"/>
            </a:br>
            <a:endParaRPr sz="16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pic>
        <p:nvPicPr>
          <p:cNvPr id="214" name="Google Shape;21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1664" y="798300"/>
            <a:ext cx="3153775" cy="2290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A69A2-126D-CDF8-C16D-5F4FCB076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800" y="209060"/>
            <a:ext cx="3883025" cy="461665"/>
          </a:xfrm>
        </p:spPr>
        <p:txBody>
          <a:bodyPr/>
          <a:lstStyle/>
          <a:p>
            <a:r>
              <a:rPr lang="ro-M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477320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35BA0-93C8-A0CE-1D62-1DC7B1C7D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800" y="209060"/>
            <a:ext cx="3883025" cy="461665"/>
          </a:xfrm>
        </p:spPr>
        <p:txBody>
          <a:bodyPr/>
          <a:lstStyle/>
          <a:p>
            <a:r>
              <a:rPr lang="ro-M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Kahoot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483527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0D1F-0171-3180-31FD-405A7A545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800" y="209060"/>
            <a:ext cx="3883025" cy="461665"/>
          </a:xfrm>
        </p:spPr>
        <p:txBody>
          <a:bodyPr/>
          <a:lstStyle/>
          <a:p>
            <a:r>
              <a:rPr lang="ro-MD" dirty="0"/>
              <a:t>Hash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D7C9B6-0311-BC32-0ED8-A84CA915217D}"/>
              </a:ext>
            </a:extLst>
          </p:cNvPr>
          <p:cNvSpPr txBox="1"/>
          <p:nvPr/>
        </p:nvSpPr>
        <p:spPr>
          <a:xfrm>
            <a:off x="535260" y="822506"/>
            <a:ext cx="790249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M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Definiție</a:t>
            </a:r>
          </a:p>
          <a:p>
            <a:endParaRPr lang="ro-MD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  <a:p>
            <a:r>
              <a:rPr lang="ro-MD" dirty="0">
                <a:latin typeface="Palatino Linotype" panose="02040502050505030304" pitchFamily="18" charset="0"/>
              </a:rPr>
              <a:t>	</a:t>
            </a:r>
            <a:r>
              <a:rPr lang="en-US" dirty="0">
                <a:latin typeface="Palatino Linotype" panose="02040502050505030304" pitchFamily="18" charset="0"/>
              </a:rPr>
              <a:t>F</a:t>
            </a:r>
            <a:r>
              <a:rPr lang="ro-MD" dirty="0">
                <a:latin typeface="Palatino Linotype" panose="02040502050505030304" pitchFamily="18" charset="0"/>
              </a:rPr>
              <a:t>uncți</a:t>
            </a:r>
            <a:r>
              <a:rPr lang="en-US" dirty="0">
                <a:latin typeface="Palatino Linotype" panose="02040502050505030304" pitchFamily="18" charset="0"/>
              </a:rPr>
              <a:t>a</a:t>
            </a:r>
            <a:r>
              <a:rPr lang="ro-MD" dirty="0">
                <a:latin typeface="Palatino Linotype" panose="02040502050505030304" pitchFamily="18" charset="0"/>
              </a:rPr>
              <a:t> de hash = o funcție (matematică) care convertește un input de lungime arbitrară într-o valoare de dimensiune fixată</a:t>
            </a: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  <a:r>
              <a:rPr lang="ro-MD" dirty="0">
                <a:latin typeface="Palatino Linotype" panose="02040502050505030304" pitchFamily="18" charset="0"/>
              </a:rPr>
              <a:t>hash = codificarea unui input / output-ul unei funcții de hash</a:t>
            </a:r>
          </a:p>
          <a:p>
            <a:r>
              <a:rPr lang="ro-MD" dirty="0">
                <a:latin typeface="Palatino Linotype" panose="02040502050505030304" pitchFamily="18" charset="0"/>
              </a:rPr>
              <a:t>⇒ mapăm o mulțime (mare) de obiecte valori mici / ușor de procesat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r>
              <a:rPr lang="ro-MD" dirty="0">
                <a:latin typeface="Palatino Linotype" panose="02040502050505030304" pitchFamily="18" charset="0"/>
              </a:rPr>
              <a:t>Exemple:</a:t>
            </a: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  <a:r>
              <a:rPr lang="ro-MD" dirty="0">
                <a:latin typeface="Palatino Linotype" panose="02040502050505030304" pitchFamily="18" charset="0"/>
              </a:rPr>
              <a:t>h(x) = x % p</a:t>
            </a:r>
          </a:p>
        </p:txBody>
      </p:sp>
    </p:spTree>
    <p:extLst>
      <p:ext uri="{BB962C8B-B14F-4D97-AF65-F5344CB8AC3E}">
        <p14:creationId xmlns:p14="http://schemas.microsoft.com/office/powerpoint/2010/main" val="192802767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870448" y="87640"/>
            <a:ext cx="521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Tabele de dispersie</a:t>
            </a:r>
            <a:endParaRPr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Complexități pe operații ale unor structuri de date: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 dirty="0"/>
          </a:p>
        </p:txBody>
      </p:sp>
      <p:graphicFrame>
        <p:nvGraphicFramePr>
          <p:cNvPr id="111" name="Google Shape;111;p16"/>
          <p:cNvGraphicFramePr/>
          <p:nvPr>
            <p:extLst>
              <p:ext uri="{D42A27DB-BD31-4B8C-83A1-F6EECF244321}">
                <p14:modId xmlns:p14="http://schemas.microsoft.com/office/powerpoint/2010/main" val="4077718846"/>
              </p:ext>
            </p:extLst>
          </p:nvPr>
        </p:nvGraphicFramePr>
        <p:xfrm>
          <a:off x="201375" y="1442100"/>
          <a:ext cx="8786450" cy="3047850"/>
        </p:xfrm>
        <a:graphic>
          <a:graphicData uri="http://schemas.openxmlformats.org/drawingml/2006/table">
            <a:tbl>
              <a:tblPr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{C6068A31-80F4-4ED7-AA62-E60474DC89FA}</a:tableStyleId>
              </a:tblPr>
              <a:tblGrid>
                <a:gridCol w="980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4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2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91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81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rgbClr val="FFFFFF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FFFFFF"/>
                          </a:solidFill>
                          <a:latin typeface="Palatino Linotype" panose="02040502050505030304" pitchFamily="18" charset="0"/>
                        </a:rPr>
                        <a:t>Inserare</a:t>
                      </a:r>
                      <a:endParaRPr sz="1400" dirty="0">
                        <a:solidFill>
                          <a:srgbClr val="FFFFFF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FFFFFF"/>
                          </a:solidFill>
                          <a:latin typeface="Palatino Linotype" panose="02040502050505030304" pitchFamily="18" charset="0"/>
                        </a:rPr>
                        <a:t>Ștergere min</a:t>
                      </a:r>
                      <a:endParaRPr sz="1400" dirty="0">
                        <a:solidFill>
                          <a:srgbClr val="FFFFFF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FFFFFF"/>
                          </a:solidFill>
                          <a:latin typeface="Palatino Linotype" panose="02040502050505030304" pitchFamily="18" charset="0"/>
                        </a:rPr>
                        <a:t>Ștergere cu pointer</a:t>
                      </a:r>
                      <a:endParaRPr sz="1400" dirty="0">
                        <a:solidFill>
                          <a:srgbClr val="FFFFFF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FFFFFF"/>
                          </a:solidFill>
                          <a:latin typeface="Palatino Linotype" panose="02040502050505030304" pitchFamily="18" charset="0"/>
                        </a:rPr>
                        <a:t>Ștergere fără pointer</a:t>
                      </a:r>
                      <a:endParaRPr sz="1400" dirty="0">
                        <a:solidFill>
                          <a:srgbClr val="FFFFFF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FFFFFF"/>
                          </a:solidFill>
                          <a:latin typeface="Palatino Linotype" panose="02040502050505030304" pitchFamily="18" charset="0"/>
                        </a:rPr>
                        <a:t>Afișare minim</a:t>
                      </a:r>
                      <a:endParaRPr sz="1400">
                        <a:solidFill>
                          <a:srgbClr val="FFFFFF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FFFFFF"/>
                          </a:solidFill>
                          <a:latin typeface="Palatino Linotype" panose="02040502050505030304" pitchFamily="18" charset="0"/>
                        </a:rPr>
                        <a:t>Căuare</a:t>
                      </a:r>
                      <a:endParaRPr sz="1400" dirty="0">
                        <a:solidFill>
                          <a:srgbClr val="FFFFFF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FFFFFF"/>
                          </a:solidFill>
                          <a:latin typeface="Palatino Linotype" panose="02040502050505030304" pitchFamily="18" charset="0"/>
                        </a:rPr>
                        <a:t>Succesor</a:t>
                      </a:r>
                      <a:endParaRPr sz="1400" dirty="0">
                        <a:solidFill>
                          <a:srgbClr val="FFFFFF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FFFFFF"/>
                          </a:solidFill>
                          <a:latin typeface="Palatino Linotype" panose="02040502050505030304" pitchFamily="18" charset="0"/>
                        </a:rPr>
                        <a:t>Afișare sortat</a:t>
                      </a:r>
                      <a:endParaRPr sz="1400" dirty="0">
                        <a:solidFill>
                          <a:srgbClr val="FFFFFF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FFFFFF"/>
                          </a:solidFill>
                          <a:latin typeface="Palatino Linotype" panose="02040502050505030304" pitchFamily="18" charset="0"/>
                        </a:rPr>
                        <a:t>Heap</a:t>
                      </a:r>
                      <a:endParaRPr sz="1400" dirty="0">
                        <a:solidFill>
                          <a:srgbClr val="FFFFFF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Palatino Linotype" panose="02040502050505030304" pitchFamily="18" charset="0"/>
                        </a:rPr>
                        <a:t>O(log n)</a:t>
                      </a:r>
                      <a:endParaRPr sz="1400" dirty="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E093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dirty="0">
                          <a:latin typeface="Palatino Linotype" panose="02040502050505030304" pitchFamily="18" charset="0"/>
                        </a:rPr>
                        <a:t>O(log n)</a:t>
                      </a:r>
                      <a:endParaRPr sz="1400" dirty="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E093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dirty="0">
                          <a:latin typeface="Palatino Linotype" panose="02040502050505030304" pitchFamily="18" charset="0"/>
                        </a:rPr>
                        <a:t>O(log n)</a:t>
                      </a:r>
                      <a:endParaRPr sz="1400" dirty="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E093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Palatino Linotype" panose="02040502050505030304" pitchFamily="18" charset="0"/>
                        </a:rPr>
                        <a:t>O(n)</a:t>
                      </a:r>
                      <a:endParaRPr sz="1400" dirty="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E093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dirty="0">
                          <a:latin typeface="Palatino Linotype" panose="02040502050505030304" pitchFamily="18" charset="0"/>
                        </a:rPr>
                        <a:t>O(1)</a:t>
                      </a:r>
                      <a:endParaRPr sz="1400" dirty="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E093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cap="none" spc="0" dirty="0">
                          <a:ln/>
                          <a:solidFill>
                            <a:schemeClr val="accent3"/>
                          </a:solidFill>
                          <a:effectLst/>
                          <a:latin typeface="Palatino Linotype" panose="02040502050505030304" pitchFamily="18" charset="0"/>
                        </a:rPr>
                        <a:t>O(n) :(</a:t>
                      </a:r>
                      <a:endParaRPr sz="1400" b="1" cap="none" spc="0" dirty="0">
                        <a:ln/>
                        <a:solidFill>
                          <a:schemeClr val="accent3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E093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b="1" cap="none" spc="0" dirty="0">
                          <a:ln/>
                          <a:solidFill>
                            <a:schemeClr val="accent3"/>
                          </a:solidFill>
                          <a:effectLst/>
                          <a:latin typeface="Palatino Linotype" panose="02040502050505030304" pitchFamily="18" charset="0"/>
                        </a:rPr>
                        <a:t>O(n) :(</a:t>
                      </a:r>
                      <a:endParaRPr sz="1400" b="1" cap="none" spc="0" dirty="0">
                        <a:ln/>
                        <a:solidFill>
                          <a:schemeClr val="accent3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E093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Palatino Linotype" panose="02040502050505030304" pitchFamily="18" charset="0"/>
                        </a:rPr>
                        <a:t>O(n logn)</a:t>
                      </a:r>
                      <a:endParaRPr sz="140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E093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FFFFFF"/>
                          </a:solidFill>
                          <a:latin typeface="Palatino Linotype" panose="02040502050505030304" pitchFamily="18" charset="0"/>
                        </a:rPr>
                        <a:t>Arbori de căutare echilibrați</a:t>
                      </a:r>
                      <a:endParaRPr sz="1400" dirty="0">
                        <a:solidFill>
                          <a:srgbClr val="FFFFFF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Palatino Linotype" panose="02040502050505030304" pitchFamily="18" charset="0"/>
                        </a:rPr>
                        <a:t>O(log n)</a:t>
                      </a:r>
                      <a:endParaRPr sz="140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FE093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Palatino Linotype" panose="02040502050505030304" pitchFamily="18" charset="0"/>
                        </a:rPr>
                        <a:t>O(log n)</a:t>
                      </a:r>
                      <a:endParaRPr sz="1400" dirty="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rgbClr val="FFE093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Palatino Linotype" panose="02040502050505030304" pitchFamily="18" charset="0"/>
                        </a:rPr>
                        <a:t>O(log n)</a:t>
                      </a:r>
                      <a:endParaRPr sz="1400" dirty="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rgbClr val="FFE093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Palatino Linotype" panose="02040502050505030304" pitchFamily="18" charset="0"/>
                        </a:rPr>
                        <a:t>O(log n)</a:t>
                      </a:r>
                      <a:endParaRPr sz="1400" dirty="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rgbClr val="FFE093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Palatino Linotype" panose="02040502050505030304" pitchFamily="18" charset="0"/>
                        </a:rPr>
                        <a:t>O(log n)</a:t>
                      </a:r>
                      <a:endParaRPr sz="140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rgbClr val="FFE093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Palatino Linotype" panose="02040502050505030304" pitchFamily="18" charset="0"/>
                        </a:rPr>
                        <a:t>O(log n)</a:t>
                      </a:r>
                      <a:endParaRPr sz="140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rgbClr val="FFE093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Palatino Linotype" panose="02040502050505030304" pitchFamily="18" charset="0"/>
                        </a:rPr>
                        <a:t>O(log n)</a:t>
                      </a:r>
                      <a:endParaRPr sz="140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rgbClr val="FFE093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Palatino Linotype" panose="02040502050505030304" pitchFamily="18" charset="0"/>
                        </a:rPr>
                        <a:t>O(n)</a:t>
                      </a:r>
                      <a:endParaRPr sz="140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rgbClr val="FFE093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FFFFFF"/>
                          </a:solidFill>
                          <a:latin typeface="Palatino Linotype" panose="02040502050505030304" pitchFamily="18" charset="0"/>
                        </a:rPr>
                        <a:t>Vector</a:t>
                      </a:r>
                      <a:endParaRPr sz="1400" dirty="0">
                        <a:solidFill>
                          <a:srgbClr val="FFFFFF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Palatino Linotype" panose="02040502050505030304" pitchFamily="18" charset="0"/>
                        </a:rPr>
                        <a:t>O(1)</a:t>
                      </a:r>
                      <a:endParaRPr sz="140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FE093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Palatino Linotype" panose="02040502050505030304" pitchFamily="18" charset="0"/>
                        </a:rPr>
                        <a:t>O(n)</a:t>
                      </a:r>
                      <a:endParaRPr sz="140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rgbClr val="FFE093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Palatino Linotype" panose="02040502050505030304" pitchFamily="18" charset="0"/>
                        </a:rPr>
                        <a:t>O(?) </a:t>
                      </a:r>
                      <a:endParaRPr sz="1400" dirty="0">
                        <a:latin typeface="Palatino Linotype" panose="0204050205050503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Palatino Linotype" panose="02040502050505030304" pitchFamily="18" charset="0"/>
                        </a:rPr>
                        <a:t>O(1) sau O(n)</a:t>
                      </a:r>
                      <a:endParaRPr sz="1400" dirty="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rgbClr val="FFE093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Palatino Linotype" panose="02040502050505030304" pitchFamily="18" charset="0"/>
                        </a:rPr>
                        <a:t>O(n)</a:t>
                      </a:r>
                      <a:endParaRPr sz="1400" dirty="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rgbClr val="FFE093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Palatino Linotype" panose="02040502050505030304" pitchFamily="18" charset="0"/>
                        </a:rPr>
                        <a:t>O(n)</a:t>
                      </a:r>
                      <a:endParaRPr sz="1400" dirty="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rgbClr val="FFE093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Palatino Linotype" panose="02040502050505030304" pitchFamily="18" charset="0"/>
                        </a:rPr>
                        <a:t>O(n)</a:t>
                      </a:r>
                      <a:endParaRPr sz="1400" dirty="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rgbClr val="FFE093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Palatino Linotype" panose="02040502050505030304" pitchFamily="18" charset="0"/>
                        </a:rPr>
                        <a:t>O(n)</a:t>
                      </a:r>
                      <a:endParaRPr sz="1400" dirty="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rgbClr val="FFE093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Palatino Linotype" panose="02040502050505030304" pitchFamily="18" charset="0"/>
                        </a:rPr>
                        <a:t>O(n log n)</a:t>
                      </a:r>
                      <a:endParaRPr sz="1400" dirty="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rgbClr val="FFE093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FFFFFF"/>
                          </a:solidFill>
                          <a:latin typeface="Palatino Linotype" panose="02040502050505030304" pitchFamily="18" charset="0"/>
                        </a:rPr>
                        <a:t>Listă înlănțuită</a:t>
                      </a:r>
                      <a:endParaRPr sz="1400" dirty="0">
                        <a:solidFill>
                          <a:srgbClr val="FFFFFF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Palatino Linotype" panose="02040502050505030304" pitchFamily="18" charset="0"/>
                        </a:rPr>
                        <a:t>O(1)</a:t>
                      </a:r>
                      <a:endParaRPr sz="140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FE093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Palatino Linotype" panose="02040502050505030304" pitchFamily="18" charset="0"/>
                        </a:rPr>
                        <a:t>O(n)</a:t>
                      </a:r>
                      <a:endParaRPr sz="140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rgbClr val="FFE093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Palatino Linotype" panose="02040502050505030304" pitchFamily="18" charset="0"/>
                        </a:rPr>
                        <a:t>O(1)</a:t>
                      </a:r>
                      <a:endParaRPr sz="1400" dirty="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rgbClr val="FFE093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Palatino Linotype" panose="02040502050505030304" pitchFamily="18" charset="0"/>
                        </a:rPr>
                        <a:t>O(n)</a:t>
                      </a:r>
                      <a:endParaRPr sz="1400" dirty="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rgbClr val="FFE093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Palatino Linotype" panose="02040502050505030304" pitchFamily="18" charset="0"/>
                        </a:rPr>
                        <a:t>O(n)</a:t>
                      </a:r>
                      <a:endParaRPr sz="1400" dirty="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rgbClr val="FFE093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Palatino Linotype" panose="02040502050505030304" pitchFamily="18" charset="0"/>
                        </a:rPr>
                        <a:t>O(n)</a:t>
                      </a:r>
                      <a:endParaRPr sz="1400" dirty="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rgbClr val="FFE093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Palatino Linotype" panose="02040502050505030304" pitchFamily="18" charset="0"/>
                        </a:rPr>
                        <a:t>O(n)</a:t>
                      </a:r>
                      <a:endParaRPr sz="1400" dirty="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rgbClr val="FFE093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Palatino Linotype" panose="02040502050505030304" pitchFamily="18" charset="0"/>
                        </a:rPr>
                        <a:t>O(n log n)</a:t>
                      </a:r>
                      <a:endParaRPr sz="1400" dirty="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rgbClr val="FFE093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885317" y="117377"/>
            <a:ext cx="521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Tabele de dispersie</a:t>
            </a:r>
            <a:endParaRPr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141625" y="749550"/>
            <a:ext cx="87228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Recapitulare</a:t>
            </a:r>
            <a:r>
              <a:rPr lang="en" sz="1800" b="1" dirty="0"/>
              <a:t>:</a:t>
            </a:r>
            <a:r>
              <a:rPr lang="en" sz="1800" dirty="0"/>
              <a:t> heap-urile și arborii binari de căutare țin ordine… prea complicat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 dirty="0"/>
          </a:p>
        </p:txBody>
      </p:sp>
      <p:graphicFrame>
        <p:nvGraphicFramePr>
          <p:cNvPr id="118" name="Google Shape;118;p17"/>
          <p:cNvGraphicFramePr/>
          <p:nvPr>
            <p:extLst>
              <p:ext uri="{D42A27DB-BD31-4B8C-83A1-F6EECF244321}">
                <p14:modId xmlns:p14="http://schemas.microsoft.com/office/powerpoint/2010/main" val="4274070336"/>
              </p:ext>
            </p:extLst>
          </p:nvPr>
        </p:nvGraphicFramePr>
        <p:xfrm>
          <a:off x="170667" y="1277083"/>
          <a:ext cx="8831708" cy="3413640"/>
        </p:xfrm>
        <a:graphic>
          <a:graphicData uri="http://schemas.openxmlformats.org/drawingml/2006/table">
            <a:tbl>
              <a:tblPr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{C6068A31-80F4-4ED7-AA62-E60474DC89FA}</a:tableStyleId>
              </a:tblPr>
              <a:tblGrid>
                <a:gridCol w="1001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4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2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91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81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rgbClr val="FFFFFF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rgbClr val="FFFFFF"/>
                          </a:solidFill>
                          <a:latin typeface="Palatino Linotype" panose="02040502050505030304" pitchFamily="18" charset="0"/>
                        </a:rPr>
                        <a:t>Inserare</a:t>
                      </a:r>
                      <a:endParaRPr sz="1600" b="1" dirty="0">
                        <a:solidFill>
                          <a:srgbClr val="FFFFFF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FFFFFF"/>
                          </a:solidFill>
                          <a:latin typeface="Palatino Linotype" panose="02040502050505030304" pitchFamily="18" charset="0"/>
                        </a:rPr>
                        <a:t>Ștergere min</a:t>
                      </a:r>
                      <a:endParaRPr sz="1600" dirty="0">
                        <a:solidFill>
                          <a:srgbClr val="FFFFFF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Palatino Linotype" panose="02040502050505030304" pitchFamily="18" charset="0"/>
                        </a:rPr>
                        <a:t>Ștergere cu pointer</a:t>
                      </a:r>
                      <a:endParaRPr sz="1600">
                        <a:solidFill>
                          <a:srgbClr val="FFFFFF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FFFFFF"/>
                          </a:solidFill>
                          <a:latin typeface="Palatino Linotype" panose="02040502050505030304" pitchFamily="18" charset="0"/>
                        </a:rPr>
                        <a:t>Ștergere fără pointer</a:t>
                      </a:r>
                      <a:endParaRPr sz="1600" b="1">
                        <a:solidFill>
                          <a:srgbClr val="FFFFFF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Palatino Linotype" panose="02040502050505030304" pitchFamily="18" charset="0"/>
                        </a:rPr>
                        <a:t>Afișare minim</a:t>
                      </a:r>
                      <a:endParaRPr sz="1600">
                        <a:solidFill>
                          <a:srgbClr val="FFFFFF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FFFFFF"/>
                          </a:solidFill>
                          <a:latin typeface="Palatino Linotype" panose="02040502050505030304" pitchFamily="18" charset="0"/>
                        </a:rPr>
                        <a:t>Căuare</a:t>
                      </a:r>
                      <a:endParaRPr sz="1600" b="1">
                        <a:solidFill>
                          <a:srgbClr val="FFFFFF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Palatino Linotype" panose="02040502050505030304" pitchFamily="18" charset="0"/>
                        </a:rPr>
                        <a:t>Succesor</a:t>
                      </a:r>
                      <a:endParaRPr sz="1600">
                        <a:solidFill>
                          <a:srgbClr val="FFFFFF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Palatino Linotype" panose="02040502050505030304" pitchFamily="18" charset="0"/>
                        </a:rPr>
                        <a:t>Afișare sortat</a:t>
                      </a:r>
                      <a:endParaRPr sz="1600">
                        <a:solidFill>
                          <a:srgbClr val="FFFFFF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Palatino Linotype" panose="02040502050505030304" pitchFamily="18" charset="0"/>
                        </a:rPr>
                        <a:t>Heap</a:t>
                      </a:r>
                      <a:endParaRPr sz="1600">
                        <a:solidFill>
                          <a:srgbClr val="FFFFFF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Palatino Linotype" panose="02040502050505030304" pitchFamily="18" charset="0"/>
                        </a:rPr>
                        <a:t>O(log n)</a:t>
                      </a:r>
                      <a:endParaRPr sz="1600" dirty="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E09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latin typeface="Palatino Linotype" panose="02040502050505030304" pitchFamily="18" charset="0"/>
                        </a:rPr>
                        <a:t>O(log n)</a:t>
                      </a:r>
                      <a:endParaRPr sz="1600" dirty="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E09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latin typeface="Palatino Linotype" panose="02040502050505030304" pitchFamily="18" charset="0"/>
                        </a:rPr>
                        <a:t>O(log n)</a:t>
                      </a:r>
                      <a:endParaRPr sz="1600" dirty="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E09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alatino Linotype" panose="02040502050505030304" pitchFamily="18" charset="0"/>
                        </a:rPr>
                        <a:t>O(n)</a:t>
                      </a:r>
                      <a:endParaRPr sz="160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E09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latin typeface="Palatino Linotype" panose="02040502050505030304" pitchFamily="18" charset="0"/>
                        </a:rPr>
                        <a:t>O(1)</a:t>
                      </a:r>
                      <a:endParaRPr sz="160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E09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cap="none" spc="0" dirty="0">
                          <a:ln/>
                          <a:solidFill>
                            <a:schemeClr val="accent3"/>
                          </a:solidFill>
                          <a:effectLst/>
                          <a:latin typeface="Palatino Linotype" panose="02040502050505030304" pitchFamily="18" charset="0"/>
                        </a:rPr>
                        <a:t>O(n) :(</a:t>
                      </a:r>
                      <a:endParaRPr sz="1600" b="1" cap="none" spc="0" dirty="0">
                        <a:ln/>
                        <a:solidFill>
                          <a:schemeClr val="accent3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E09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 cap="none" spc="0" dirty="0">
                          <a:ln/>
                          <a:solidFill>
                            <a:schemeClr val="accent3"/>
                          </a:solidFill>
                          <a:effectLst/>
                          <a:latin typeface="Palatino Linotype" panose="02040502050505030304" pitchFamily="18" charset="0"/>
                        </a:rPr>
                        <a:t>O(n) :(</a:t>
                      </a:r>
                      <a:endParaRPr sz="1600" b="1" cap="none" spc="0" dirty="0">
                        <a:ln/>
                        <a:solidFill>
                          <a:schemeClr val="accent3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E09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alatino Linotype" panose="02040502050505030304" pitchFamily="18" charset="0"/>
                        </a:rPr>
                        <a:t>O(n logn)</a:t>
                      </a:r>
                      <a:endParaRPr sz="160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E0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Palatino Linotype" panose="02040502050505030304" pitchFamily="18" charset="0"/>
                        </a:rPr>
                        <a:t>Arbori de căutare echilibrați</a:t>
                      </a:r>
                      <a:endParaRPr sz="1600">
                        <a:solidFill>
                          <a:srgbClr val="FFFFFF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alatino Linotype" panose="02040502050505030304" pitchFamily="18" charset="0"/>
                        </a:rPr>
                        <a:t>O(log n)</a:t>
                      </a:r>
                      <a:endParaRPr sz="160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FE09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Palatino Linotype" panose="02040502050505030304" pitchFamily="18" charset="0"/>
                        </a:rPr>
                        <a:t>O(log n)</a:t>
                      </a:r>
                      <a:endParaRPr sz="1600" dirty="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rgbClr val="FFE09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Palatino Linotype" panose="02040502050505030304" pitchFamily="18" charset="0"/>
                        </a:rPr>
                        <a:t>O(log n)</a:t>
                      </a:r>
                      <a:endParaRPr sz="1600" dirty="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rgbClr val="FFE09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Palatino Linotype" panose="02040502050505030304" pitchFamily="18" charset="0"/>
                        </a:rPr>
                        <a:t>O(log n)</a:t>
                      </a:r>
                      <a:endParaRPr sz="1600" dirty="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rgbClr val="FFE09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Palatino Linotype" panose="02040502050505030304" pitchFamily="18" charset="0"/>
                        </a:rPr>
                        <a:t>O(log n)</a:t>
                      </a:r>
                      <a:endParaRPr sz="1600" dirty="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rgbClr val="FFE09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alatino Linotype" panose="02040502050505030304" pitchFamily="18" charset="0"/>
                        </a:rPr>
                        <a:t>O(log n)</a:t>
                      </a:r>
                      <a:endParaRPr sz="160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rgbClr val="FFE09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Palatino Linotype" panose="02040502050505030304" pitchFamily="18" charset="0"/>
                        </a:rPr>
                        <a:t>O(log n)</a:t>
                      </a:r>
                      <a:endParaRPr sz="1600" dirty="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rgbClr val="FFE09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alatino Linotype" panose="02040502050505030304" pitchFamily="18" charset="0"/>
                        </a:rPr>
                        <a:t>O(n)</a:t>
                      </a:r>
                      <a:endParaRPr sz="160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rgbClr val="FFE0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Palatino Linotype" panose="02040502050505030304" pitchFamily="18" charset="0"/>
                        </a:rPr>
                        <a:t>Hashuri</a:t>
                      </a:r>
                      <a:endParaRPr sz="1600">
                        <a:solidFill>
                          <a:srgbClr val="FFFFFF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alatino Linotype" panose="02040502050505030304" pitchFamily="18" charset="0"/>
                        </a:rPr>
                        <a:t>O(1)</a:t>
                      </a:r>
                      <a:endParaRPr sz="160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FE09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alatino Linotype" panose="02040502050505030304" pitchFamily="18" charset="0"/>
                        </a:rPr>
                        <a:t>???</a:t>
                      </a:r>
                      <a:endParaRPr sz="160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rgbClr val="FFE09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alatino Linotype" panose="02040502050505030304" pitchFamily="18" charset="0"/>
                        </a:rPr>
                        <a:t>O(1)</a:t>
                      </a:r>
                      <a:endParaRPr sz="160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rgbClr val="FFE09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Palatino Linotype" panose="02040502050505030304" pitchFamily="18" charset="0"/>
                        </a:rPr>
                        <a:t>O(1)</a:t>
                      </a:r>
                      <a:endParaRPr sz="1600" dirty="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rgbClr val="FFE09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Palatino Linotype" panose="02040502050505030304" pitchFamily="18" charset="0"/>
                        </a:rPr>
                        <a:t>???</a:t>
                      </a:r>
                      <a:endParaRPr sz="1600" dirty="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rgbClr val="FFE09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Palatino Linotype" panose="02040502050505030304" pitchFamily="18" charset="0"/>
                        </a:rPr>
                        <a:t>O(1)</a:t>
                      </a:r>
                      <a:endParaRPr sz="1600" dirty="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rgbClr val="FFE09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Palatino Linotype" panose="02040502050505030304" pitchFamily="18" charset="0"/>
                        </a:rPr>
                        <a:t>???</a:t>
                      </a:r>
                      <a:endParaRPr sz="1600" dirty="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rgbClr val="FFE09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Palatino Linotype" panose="02040502050505030304" pitchFamily="18" charset="0"/>
                        </a:rPr>
                        <a:t>???</a:t>
                      </a:r>
                      <a:endParaRPr sz="1600" dirty="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rgbClr val="FFE0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788672" y="176850"/>
            <a:ext cx="552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Tabele cu adresare directă</a:t>
            </a:r>
            <a:endParaRPr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387229" y="847050"/>
            <a:ext cx="5527500" cy="41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Problemă:</a:t>
            </a:r>
            <a:r>
              <a:rPr lang="en" sz="1800" dirty="0">
                <a:latin typeface="Palatino Linotype" panose="02040502050505030304" pitchFamily="18" charset="0"/>
              </a:rPr>
              <a:t> Se dau 2 tipuri de operații pe numere de la 1 la N (N</a:t>
            </a:r>
            <a:r>
              <a:rPr lang="en" sz="1800" b="1" dirty="0">
                <a:latin typeface="Palatino Linotype" panose="02040502050505030304" pitchFamily="18" charset="0"/>
              </a:rPr>
              <a:t>  </a:t>
            </a:r>
            <a:r>
              <a:rPr lang="en" sz="1800" dirty="0">
                <a:latin typeface="Palatino Linotype" panose="02040502050505030304" pitchFamily="18" charset="0"/>
                <a:ea typeface="Arial"/>
                <a:cs typeface="Arial"/>
                <a:sym typeface="Arial"/>
              </a:rPr>
              <a:t>≤ </a:t>
            </a:r>
            <a:r>
              <a:rPr lang="en" sz="1800" dirty="0">
                <a:latin typeface="Palatino Linotype" panose="02040502050505030304" pitchFamily="18" charset="0"/>
              </a:rPr>
              <a:t>10</a:t>
            </a:r>
            <a:r>
              <a:rPr lang="en" sz="1800" baseline="30000" dirty="0">
                <a:latin typeface="Palatino Linotype" panose="02040502050505030304" pitchFamily="18" charset="0"/>
              </a:rPr>
              <a:t>6</a:t>
            </a:r>
            <a:r>
              <a:rPr lang="en" sz="1800" dirty="0">
                <a:latin typeface="Palatino Linotype" panose="02040502050505030304" pitchFamily="18" charset="0"/>
              </a:rPr>
              <a:t>). Se dau până la M </a:t>
            </a:r>
            <a:r>
              <a:rPr lang="en" sz="1800" dirty="0">
                <a:latin typeface="Palatino Linotype" panose="02040502050505030304" pitchFamily="18" charset="0"/>
                <a:ea typeface="Arial"/>
                <a:cs typeface="Arial"/>
                <a:sym typeface="Arial"/>
              </a:rPr>
              <a:t>≤ </a:t>
            </a:r>
            <a:r>
              <a:rPr lang="en" sz="1800" dirty="0">
                <a:latin typeface="Palatino Linotype" panose="02040502050505030304" pitchFamily="18" charset="0"/>
              </a:rPr>
              <a:t>10</a:t>
            </a:r>
            <a:r>
              <a:rPr lang="en" sz="1800" baseline="30000" dirty="0">
                <a:latin typeface="Palatino Linotype" panose="02040502050505030304" pitchFamily="18" charset="0"/>
              </a:rPr>
              <a:t>6 </a:t>
            </a:r>
            <a:r>
              <a:rPr lang="en" sz="1800" dirty="0">
                <a:latin typeface="Palatino Linotype" panose="02040502050505030304" pitchFamily="18" charset="0"/>
              </a:rPr>
              <a:t>operații.</a:t>
            </a:r>
            <a:endParaRPr sz="1800"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Palatino Linotype" panose="02040502050505030304" pitchFamily="18" charset="0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800" dirty="0">
                <a:latin typeface="Palatino Linotype" panose="02040502050505030304" pitchFamily="18" charset="0"/>
              </a:rPr>
              <a:t>Inserați numărul x</a:t>
            </a:r>
            <a:endParaRPr sz="1800" dirty="0">
              <a:latin typeface="Palatino Linotype" panose="02040502050505030304" pitchFamily="18" charset="0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800" dirty="0">
                <a:latin typeface="Palatino Linotype" panose="02040502050505030304" pitchFamily="18" charset="0"/>
              </a:rPr>
              <a:t>Întrebare: numărul x se află între numerele date?</a:t>
            </a:r>
            <a:endParaRPr sz="1800"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Palatino Linotype" panose="02040502050505030304" pitchFamily="18" charset="0"/>
              </a:rPr>
              <a:t>Soluție?</a:t>
            </a:r>
            <a:endParaRPr sz="1800" b="1" dirty="0">
              <a:latin typeface="Palatino Linotype" panose="0204050205050503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>
                <a:latin typeface="Palatino Linotype" panose="02040502050505030304" pitchFamily="18" charset="0"/>
              </a:rPr>
              <a:t>(ineficientă) Insertion sort pe inserare, apoi căutare binară</a:t>
            </a:r>
            <a:endParaRPr sz="1800" dirty="0">
              <a:latin typeface="Palatino Linotype" panose="02040502050505030304" pitchFamily="18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>
                <a:latin typeface="Palatino Linotype" panose="02040502050505030304" pitchFamily="18" charset="0"/>
              </a:rPr>
              <a:t>O(n) pe inserare</a:t>
            </a:r>
            <a:endParaRPr sz="1800" dirty="0">
              <a:latin typeface="Palatino Linotype" panose="02040502050505030304" pitchFamily="18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>
                <a:latin typeface="Palatino Linotype" panose="02040502050505030304" pitchFamily="18" charset="0"/>
              </a:rPr>
              <a:t>O(log n) pe căutare</a:t>
            </a:r>
            <a:endParaRPr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915053" y="176850"/>
            <a:ext cx="521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Tabele cu adresare directă</a:t>
            </a:r>
            <a:endParaRPr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1"/>
          </p:nvPr>
        </p:nvSpPr>
        <p:spPr>
          <a:xfrm>
            <a:off x="201375" y="749550"/>
            <a:ext cx="5460900" cy="4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Problemă:</a:t>
            </a:r>
            <a:r>
              <a:rPr lang="e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" sz="1800" dirty="0">
                <a:latin typeface="Palatino Linotype" panose="02040502050505030304" pitchFamily="18" charset="0"/>
              </a:rPr>
              <a:t>Se dau 2 tipuri de operații pe numere de la 1 la N (N</a:t>
            </a:r>
            <a:r>
              <a:rPr lang="en" sz="1800" b="1" dirty="0">
                <a:latin typeface="Palatino Linotype" panose="02040502050505030304" pitchFamily="18" charset="0"/>
              </a:rPr>
              <a:t>  </a:t>
            </a:r>
            <a:r>
              <a:rPr lang="en" sz="1800" dirty="0">
                <a:latin typeface="Palatino Linotype" panose="02040502050505030304" pitchFamily="18" charset="0"/>
                <a:ea typeface="Arial"/>
                <a:cs typeface="Arial"/>
                <a:sym typeface="Arial"/>
              </a:rPr>
              <a:t>≤ </a:t>
            </a:r>
            <a:r>
              <a:rPr lang="en" sz="1800" dirty="0">
                <a:latin typeface="Palatino Linotype" panose="02040502050505030304" pitchFamily="18" charset="0"/>
              </a:rPr>
              <a:t>10</a:t>
            </a:r>
            <a:r>
              <a:rPr lang="en" sz="1800" baseline="30000" dirty="0">
                <a:latin typeface="Palatino Linotype" panose="02040502050505030304" pitchFamily="18" charset="0"/>
              </a:rPr>
              <a:t>6</a:t>
            </a:r>
            <a:r>
              <a:rPr lang="en" sz="1800" dirty="0">
                <a:latin typeface="Palatino Linotype" panose="02040502050505030304" pitchFamily="18" charset="0"/>
              </a:rPr>
              <a:t>). Se dau până la M </a:t>
            </a:r>
            <a:r>
              <a:rPr lang="en" sz="1800" dirty="0">
                <a:latin typeface="Palatino Linotype" panose="02040502050505030304" pitchFamily="18" charset="0"/>
                <a:ea typeface="Arial"/>
                <a:cs typeface="Arial"/>
                <a:sym typeface="Arial"/>
              </a:rPr>
              <a:t>≤ </a:t>
            </a:r>
            <a:r>
              <a:rPr lang="en" sz="1800" dirty="0">
                <a:latin typeface="Palatino Linotype" panose="02040502050505030304" pitchFamily="18" charset="0"/>
              </a:rPr>
              <a:t>10</a:t>
            </a:r>
            <a:r>
              <a:rPr lang="en" sz="1800" baseline="30000" dirty="0">
                <a:latin typeface="Palatino Linotype" panose="02040502050505030304" pitchFamily="18" charset="0"/>
              </a:rPr>
              <a:t>6 </a:t>
            </a:r>
            <a:r>
              <a:rPr lang="en" sz="1800" dirty="0">
                <a:latin typeface="Palatino Linotype" panose="02040502050505030304" pitchFamily="18" charset="0"/>
              </a:rPr>
              <a:t>operații.</a:t>
            </a:r>
            <a:endParaRPr sz="1800"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Palatino Linotype" panose="02040502050505030304" pitchFamily="18" charset="0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800" dirty="0">
                <a:latin typeface="Palatino Linotype" panose="02040502050505030304" pitchFamily="18" charset="0"/>
              </a:rPr>
              <a:t>Inserați numărul x</a:t>
            </a:r>
            <a:endParaRPr sz="1800" dirty="0">
              <a:latin typeface="Palatino Linotype" panose="02040502050505030304" pitchFamily="18" charset="0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800" dirty="0">
                <a:latin typeface="Palatino Linotype" panose="02040502050505030304" pitchFamily="18" charset="0"/>
              </a:rPr>
              <a:t>Întrebare: numărul x se află între numerele date?</a:t>
            </a:r>
            <a:endParaRPr sz="1800"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Soluție?</a:t>
            </a:r>
            <a:endParaRPr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800" dirty="0">
                <a:latin typeface="Palatino Linotype" panose="02040502050505030304" pitchFamily="18" charset="0"/>
              </a:rPr>
              <a:t>Putem ține un vector binar: </a:t>
            </a:r>
            <a:r>
              <a:rPr lang="en" sz="1800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a[i]=1</a:t>
            </a:r>
            <a:r>
              <a:rPr lang="ro-MD" sz="1800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,</a:t>
            </a:r>
            <a:r>
              <a:rPr lang="en" sz="1800" dirty="0">
                <a:latin typeface="Palatino Linotype" panose="02040502050505030304" pitchFamily="18" charset="0"/>
              </a:rPr>
              <a:t> dacă elementul s-a dat</a:t>
            </a:r>
            <a:r>
              <a:rPr lang="ro-MD" sz="1800" dirty="0">
                <a:latin typeface="Palatino Linotype" panose="02040502050505030304" pitchFamily="18" charset="0"/>
              </a:rPr>
              <a:t>,</a:t>
            </a:r>
            <a:r>
              <a:rPr lang="en" sz="1800" dirty="0">
                <a:latin typeface="Palatino Linotype" panose="02040502050505030304" pitchFamily="18" charset="0"/>
              </a:rPr>
              <a:t> și </a:t>
            </a:r>
            <a:r>
              <a:rPr lang="en" sz="1800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a[i]=0</a:t>
            </a:r>
            <a:r>
              <a:rPr lang="ro-MD" sz="1800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, </a:t>
            </a:r>
            <a:r>
              <a:rPr lang="en" sz="1800" dirty="0">
                <a:latin typeface="Palatino Linotype" panose="02040502050505030304" pitchFamily="18" charset="0"/>
              </a:rPr>
              <a:t>dacă elementul nu a fost dat. Inițial este totul 0.</a:t>
            </a:r>
            <a:endParaRPr sz="1800" dirty="0">
              <a:latin typeface="Palatino Linotype" panose="02040502050505030304" pitchFamily="18" charset="0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Complexitate?</a:t>
            </a:r>
            <a:endParaRPr dirty="0">
              <a:latin typeface="Palatino Linotype" panose="02040502050505030304" pitchFamily="18" charset="0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 dirty="0">
                <a:latin typeface="Palatino Linotype" panose="02040502050505030304" pitchFamily="18" charset="0"/>
              </a:rPr>
              <a:t>O(1) inserare și căutare!!!</a:t>
            </a:r>
            <a:endParaRPr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latin typeface="Palatino Linotype" panose="02040502050505030304" pitchFamily="18" charset="0"/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1533" y="1442224"/>
            <a:ext cx="3429668" cy="17544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892751" y="136200"/>
            <a:ext cx="521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Tabele cu adresare directă</a:t>
            </a:r>
            <a:endParaRPr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201375" y="749550"/>
            <a:ext cx="8759100" cy="39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Problemă:</a:t>
            </a:r>
            <a:r>
              <a:rPr lang="en" sz="1800" dirty="0">
                <a:latin typeface="Palatino Linotype" panose="02040502050505030304" pitchFamily="18" charset="0"/>
              </a:rPr>
              <a:t> Se dau 2 tipuri de operații pe numere de la 1 la N (N</a:t>
            </a:r>
            <a:r>
              <a:rPr lang="en" sz="1800" b="1" dirty="0">
                <a:latin typeface="Palatino Linotype" panose="02040502050505030304" pitchFamily="18" charset="0"/>
              </a:rPr>
              <a:t>  </a:t>
            </a:r>
            <a:r>
              <a:rPr lang="en" sz="1800" dirty="0">
                <a:latin typeface="Palatino Linotype" panose="02040502050505030304" pitchFamily="18" charset="0"/>
                <a:ea typeface="Arial"/>
                <a:cs typeface="Arial"/>
                <a:sym typeface="Arial"/>
              </a:rPr>
              <a:t>≤ </a:t>
            </a:r>
            <a:r>
              <a:rPr lang="en" sz="1800" dirty="0">
                <a:latin typeface="Palatino Linotype" panose="02040502050505030304" pitchFamily="18" charset="0"/>
              </a:rPr>
              <a:t>10</a:t>
            </a:r>
            <a:r>
              <a:rPr lang="en" sz="1800" baseline="30000" dirty="0">
                <a:latin typeface="Palatino Linotype" panose="02040502050505030304" pitchFamily="18" charset="0"/>
              </a:rPr>
              <a:t>6</a:t>
            </a:r>
            <a:r>
              <a:rPr lang="en" sz="1800" dirty="0">
                <a:latin typeface="Palatino Linotype" panose="02040502050505030304" pitchFamily="18" charset="0"/>
              </a:rPr>
              <a:t>).</a:t>
            </a:r>
            <a:endParaRPr sz="1800"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Palatino Linotype" panose="02040502050505030304" pitchFamily="18" charset="0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800" dirty="0">
                <a:latin typeface="Palatino Linotype" panose="02040502050505030304" pitchFamily="18" charset="0"/>
              </a:rPr>
              <a:t>Inserați numărul x</a:t>
            </a:r>
            <a:endParaRPr sz="1800" dirty="0">
              <a:latin typeface="Palatino Linotype" panose="02040502050505030304" pitchFamily="18" charset="0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800" dirty="0">
                <a:latin typeface="Palatino Linotype" panose="02040502050505030304" pitchFamily="18" charset="0"/>
              </a:rPr>
              <a:t>Întrebare: numărul x se află între numerele date?</a:t>
            </a:r>
            <a:endParaRPr sz="1800" dirty="0">
              <a:latin typeface="Palatino Linotype" panose="02040502050505030304" pitchFamily="18" charset="0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800" b="1" dirty="0">
                <a:latin typeface="Palatino Linotype" panose="02040502050505030304" pitchFamily="18" charset="0"/>
              </a:rPr>
              <a:t>Ștergere: Elimin numărul x din numerele mele</a:t>
            </a:r>
            <a:endParaRPr sz="1800" b="1" dirty="0">
              <a:latin typeface="Palatino Linotype" panose="02040502050505030304" pitchFamily="18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Soluție?</a:t>
            </a:r>
            <a:endParaRPr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800" dirty="0">
                <a:latin typeface="Palatino Linotype" panose="02040502050505030304" pitchFamily="18" charset="0"/>
              </a:rPr>
              <a:t>Putem ține un vector binar: </a:t>
            </a:r>
            <a:r>
              <a:rPr lang="en" sz="1800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a[i]=1</a:t>
            </a:r>
            <a:r>
              <a:rPr lang="en" sz="1800" dirty="0">
                <a:latin typeface="Palatino Linotype" panose="02040502050505030304" pitchFamily="18" charset="0"/>
              </a:rPr>
              <a:t> dacă elementul s-a dat și </a:t>
            </a:r>
            <a:r>
              <a:rPr lang="en" sz="1800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a[i]=0 </a:t>
            </a:r>
            <a:r>
              <a:rPr lang="en" sz="1800" dirty="0">
                <a:latin typeface="Palatino Linotype" panose="02040502050505030304" pitchFamily="18" charset="0"/>
              </a:rPr>
              <a:t>dacă elementul nu a fost dat. Inițial este totul 0.</a:t>
            </a:r>
            <a:endParaRPr sz="1800" dirty="0">
              <a:latin typeface="Palatino Linotype" panose="02040502050505030304" pitchFamily="18" charset="0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Complexitate?</a:t>
            </a:r>
            <a:endParaRPr dirty="0">
              <a:latin typeface="Palatino Linotype" panose="02040502050505030304" pitchFamily="18" charset="0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>
                <a:latin typeface="Palatino Linotype" panose="02040502050505030304" pitchFamily="18" charset="0"/>
              </a:rPr>
              <a:t>O(1) inserare și căutare!!! </a:t>
            </a:r>
            <a:r>
              <a:rPr lang="en" b="1" dirty="0">
                <a:latin typeface="Palatino Linotype" panose="02040502050505030304" pitchFamily="18" charset="0"/>
              </a:rPr>
              <a:t>Și ștergere!!!</a:t>
            </a:r>
            <a:endParaRPr b="1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848146" y="175875"/>
            <a:ext cx="521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Tabele cu adresare directă</a:t>
            </a:r>
            <a:endParaRPr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201375" y="749550"/>
            <a:ext cx="8520600" cy="38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Implementare O(1) și foarte scurtă!</a:t>
            </a:r>
            <a:endParaRPr sz="1800" b="1" dirty="0"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2675" y="1663200"/>
            <a:ext cx="3200400" cy="1981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5" name="Google Shape;1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400" y="1491750"/>
            <a:ext cx="4733925" cy="2324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C1C1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B14DF284-886C-4F59-AC69-2E7816B70D32}" vid="{80128EC2-DA15-482A-ACA5-6CF0ED749F9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289</TotalTime>
  <Words>1119</Words>
  <Application>Microsoft Office PowerPoint</Application>
  <PresentationFormat>On-screen Show (16:9)</PresentationFormat>
  <Paragraphs>192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Palatino Linotype</vt:lpstr>
      <vt:lpstr>Theme2</vt:lpstr>
      <vt:lpstr>Hash-uri</vt:lpstr>
      <vt:lpstr>Kahoot</vt:lpstr>
      <vt:lpstr>Hash</vt:lpstr>
      <vt:lpstr>Tabele de dispersie</vt:lpstr>
      <vt:lpstr>Tabele de dispersie</vt:lpstr>
      <vt:lpstr>Tabele cu adresare directă</vt:lpstr>
      <vt:lpstr>Tabele cu adresare directă</vt:lpstr>
      <vt:lpstr>Tabele cu adresare directă</vt:lpstr>
      <vt:lpstr>Tabele cu adresare directă</vt:lpstr>
      <vt:lpstr>Tabele cu adresare directă</vt:lpstr>
      <vt:lpstr>Tabele de dispersie</vt:lpstr>
      <vt:lpstr>Tabele de dispersie</vt:lpstr>
      <vt:lpstr>Tabele de dispersie</vt:lpstr>
      <vt:lpstr>Rezolvarea coliziunilor</vt:lpstr>
      <vt:lpstr>Problemă</vt:lpstr>
      <vt:lpstr>Pattern Matching</vt:lpstr>
      <vt:lpstr>Pattern Matching</vt:lpstr>
      <vt:lpstr>Pattern Matching </vt:lpstr>
      <vt:lpstr>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Hash-uri</dc:title>
  <cp:lastModifiedBy>Cosmina Bianca</cp:lastModifiedBy>
  <cp:revision>4</cp:revision>
  <dcterms:modified xsi:type="dcterms:W3CDTF">2024-04-15T18:45:47Z</dcterms:modified>
</cp:coreProperties>
</file>