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59" r:id="rId1"/>
  </p:sldMasterIdLst>
  <p:notesMasterIdLst>
    <p:notesMasterId r:id="rId15"/>
  </p:notesMasterIdLst>
  <p:sldIdLst>
    <p:sldId id="256" r:id="rId2"/>
    <p:sldId id="257" r:id="rId3"/>
    <p:sldId id="258" r:id="rId4"/>
    <p:sldId id="259" r:id="rId5"/>
    <p:sldId id="262" r:id="rId6"/>
    <p:sldId id="269" r:id="rId7"/>
    <p:sldId id="260" r:id="rId8"/>
    <p:sldId id="270" r:id="rId9"/>
    <p:sldId id="263" r:id="rId10"/>
    <p:sldId id="261"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04650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495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480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368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04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912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852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‹Nº›</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ooks.google.com.ec/books?hl=es&amp;lr=&amp;id=_spC6S7UfZgC&amp;oi=fnd&amp;pg=PP1&amp;dq=inteligencia+artificial+ajedrez&amp;ots=sOjqHGOrwT&amp;sig=xb3A40flyURkfYm_Kf6Ld0q6y-0#v=onepage&amp;q=inteligencia%20artificial%20ajedrez&amp;f=false" TargetMode="External"/><Relationship Id="rId2" Type="http://schemas.openxmlformats.org/officeDocument/2006/relationships/hyperlink" Target="https://www.researchgate.net/profile/Elena_Hernandez-Pereira/publication/233414282_Tcnicas_de_inteligencia_artificial_e_ingenier'ia_del_software_para_un_sistema_inteligente_de_monitorizacin_de_apneas_en_sueo/links/00b49514ad450d086c000000.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229752" y="2099301"/>
            <a:ext cx="8222100" cy="933599"/>
          </a:xfrm>
          <a:prstGeom prst="rect">
            <a:avLst/>
          </a:prstGeom>
        </p:spPr>
        <p:txBody>
          <a:bodyPr lIns="91425" tIns="91425" rIns="91425" bIns="91425" anchor="b" anchorCtr="0">
            <a:noAutofit/>
          </a:bodyPr>
          <a:lstStyle/>
          <a:p>
            <a:pPr lvl="0" rtl="0">
              <a:spcBef>
                <a:spcPts val="0"/>
              </a:spcBef>
              <a:buNone/>
            </a:pPr>
            <a:r>
              <a:rPr lang="en" dirty="0"/>
              <a:t>Proyecto </a:t>
            </a:r>
            <a:r>
              <a:rPr lang="en" dirty="0" smtClean="0"/>
              <a:t>“Ajedrez en computadora ”</a:t>
            </a:r>
            <a:endParaRPr lang="en" dirty="0"/>
          </a:p>
          <a:p>
            <a:pPr lvl="0">
              <a:spcBef>
                <a:spcPts val="0"/>
              </a:spcBef>
              <a:buNone/>
            </a:pPr>
            <a:r>
              <a:rPr lang="en" dirty="0"/>
              <a:t>Inteligencia Artificial</a:t>
            </a:r>
          </a:p>
        </p:txBody>
      </p:sp>
      <p:sp>
        <p:nvSpPr>
          <p:cNvPr id="68" name="Shape 68"/>
          <p:cNvSpPr txBox="1">
            <a:spLocks noGrp="1"/>
          </p:cNvSpPr>
          <p:nvPr>
            <p:ph type="subTitle" idx="1"/>
          </p:nvPr>
        </p:nvSpPr>
        <p:spPr>
          <a:xfrm>
            <a:off x="390525" y="4061208"/>
            <a:ext cx="8222100" cy="432899"/>
          </a:xfrm>
          <a:prstGeom prst="rect">
            <a:avLst/>
          </a:prstGeom>
        </p:spPr>
        <p:txBody>
          <a:bodyPr lIns="91425" tIns="91425" rIns="91425" bIns="91425" anchor="t" anchorCtr="0">
            <a:noAutofit/>
          </a:bodyPr>
          <a:lstStyle/>
          <a:p>
            <a:pPr lvl="0">
              <a:spcBef>
                <a:spcPts val="0"/>
              </a:spcBef>
              <a:buNone/>
            </a:pPr>
            <a:r>
              <a:rPr lang="en" dirty="0"/>
              <a:t>Por </a:t>
            </a:r>
            <a:r>
              <a:rPr lang="en" dirty="0" smtClean="0"/>
              <a:t>Génesis Torres, Evelin Chica, William Vladimir Kozisck</a:t>
            </a:r>
            <a:endParaRPr lang="en" dirty="0"/>
          </a:p>
        </p:txBody>
      </p:sp>
      <p:pic>
        <p:nvPicPr>
          <p:cNvPr id="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832" y="604193"/>
            <a:ext cx="2957830" cy="2990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265719" y="748773"/>
            <a:ext cx="4652760" cy="767699"/>
          </a:xfrm>
          <a:prstGeom prst="rect">
            <a:avLst/>
          </a:prstGeom>
        </p:spPr>
        <p:txBody>
          <a:bodyPr lIns="91425" tIns="91425" rIns="91425" bIns="91425" anchor="b" anchorCtr="0">
            <a:noAutofit/>
          </a:bodyPr>
          <a:lstStyle/>
          <a:p>
            <a:pPr lvl="0">
              <a:spcBef>
                <a:spcPts val="0"/>
              </a:spcBef>
              <a:buNone/>
            </a:pPr>
            <a:r>
              <a:rPr lang="en" dirty="0" smtClean="0"/>
              <a:t>Resultados</a:t>
            </a:r>
            <a:endParaRPr lang="en" dirty="0"/>
          </a:p>
        </p:txBody>
      </p:sp>
      <p:sp>
        <p:nvSpPr>
          <p:cNvPr id="98" name="Shape 98"/>
          <p:cNvSpPr txBox="1">
            <a:spLocks noGrp="1"/>
          </p:cNvSpPr>
          <p:nvPr>
            <p:ph type="body" idx="1"/>
          </p:nvPr>
        </p:nvSpPr>
        <p:spPr>
          <a:xfrm>
            <a:off x="116430" y="1804799"/>
            <a:ext cx="8139537" cy="1336591"/>
          </a:xfrm>
          <a:prstGeom prst="rect">
            <a:avLst/>
          </a:prstGeom>
        </p:spPr>
        <p:txBody>
          <a:bodyPr lIns="91425" tIns="91425" rIns="91425" bIns="91425" anchor="t" anchorCtr="0">
            <a:noAutofit/>
          </a:bodyPr>
          <a:lstStyle/>
          <a:p>
            <a:pPr lvl="0" algn="just"/>
            <a:r>
              <a:rPr lang="es-EC" sz="1200" dirty="0" smtClean="0">
                <a:latin typeface="+mn-lt"/>
              </a:rPr>
              <a:t>Será </a:t>
            </a:r>
            <a:r>
              <a:rPr lang="es-EC" sz="1200" dirty="0">
                <a:latin typeface="+mn-lt"/>
              </a:rPr>
              <a:t>la suma de las Amenazas Que Realizo en las Que El contrario sin defensa Tiene, Menos la suma de las Amenazas del contrario ante las Cuales me encuentro indefenso. Al </a:t>
            </a:r>
            <a:r>
              <a:rPr lang="es-EC" sz="1200" dirty="0" smtClean="0">
                <a:latin typeface="+mn-lt"/>
              </a:rPr>
              <a:t>m resultado </a:t>
            </a:r>
            <a:r>
              <a:rPr lang="es-EC" sz="1200" dirty="0">
                <a:latin typeface="+mn-lt"/>
              </a:rPr>
              <a:t>de eso le sumo el resultado m De Una </a:t>
            </a:r>
            <a:r>
              <a:rPr lang="es-EC" sz="1200" dirty="0" smtClean="0">
                <a:latin typeface="+mn-lt"/>
              </a:rPr>
              <a:t>evaluación </a:t>
            </a:r>
            <a:r>
              <a:rPr lang="es-EC" sz="1200" dirty="0">
                <a:latin typeface="+mn-lt"/>
              </a:rPr>
              <a:t>sencilla del tablero, el peso de la ONU </a:t>
            </a:r>
            <a:r>
              <a:rPr lang="es-EC" sz="1200" dirty="0" smtClean="0">
                <a:latin typeface="+mn-lt"/>
              </a:rPr>
              <a:t>asignándole </a:t>
            </a:r>
            <a:r>
              <a:rPr lang="es-EC" sz="1200" dirty="0">
                <a:latin typeface="+mn-lt"/>
              </a:rPr>
              <a:t>una pieza Cada (SUMANDO Por Las MIAS Y restando por las contrarias</a:t>
            </a:r>
            <a:r>
              <a:rPr lang="es-EC" sz="1200" dirty="0" smtClean="0">
                <a:latin typeface="+mn-lt"/>
              </a:rPr>
              <a:t>).</a:t>
            </a:r>
            <a:endParaRPr lang="es-EC" sz="1200" dirty="0">
              <a:latin typeface="+mn-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798" y="2618420"/>
            <a:ext cx="2290763" cy="228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9144000" cy="5140990"/>
          </a:xfrm>
          <a:prstGeom prst="rect">
            <a:avLst/>
          </a:prstGeom>
        </p:spPr>
      </p:pic>
    </p:spTree>
    <p:extLst>
      <p:ext uri="{BB962C8B-B14F-4D97-AF65-F5344CB8AC3E}">
        <p14:creationId xmlns:p14="http://schemas.microsoft.com/office/powerpoint/2010/main" val="2497321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pic>
        <p:nvPicPr>
          <p:cNvPr id="3" name="Imagen 2"/>
          <p:cNvPicPr>
            <a:picLocks noChangeAspect="1"/>
          </p:cNvPicPr>
          <p:nvPr/>
        </p:nvPicPr>
        <p:blipFill>
          <a:blip r:embed="rId2"/>
          <a:stretch>
            <a:fillRect/>
          </a:stretch>
        </p:blipFill>
        <p:spPr>
          <a:xfrm>
            <a:off x="0" y="0"/>
            <a:ext cx="9148464" cy="5143500"/>
          </a:xfrm>
          <a:prstGeom prst="rect">
            <a:avLst/>
          </a:prstGeom>
        </p:spPr>
      </p:pic>
    </p:spTree>
    <p:extLst>
      <p:ext uri="{BB962C8B-B14F-4D97-AF65-F5344CB8AC3E}">
        <p14:creationId xmlns:p14="http://schemas.microsoft.com/office/powerpoint/2010/main" val="1748614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C" dirty="0" smtClean="0"/>
              <a:t>BIBLIOGRAFIA USADA</a:t>
            </a:r>
            <a:endParaRPr lang="es-EC" dirty="0"/>
          </a:p>
        </p:txBody>
      </p:sp>
      <p:sp>
        <p:nvSpPr>
          <p:cNvPr id="4" name="Marcador de texto 3"/>
          <p:cNvSpPr>
            <a:spLocks noGrp="1"/>
          </p:cNvSpPr>
          <p:nvPr>
            <p:ph type="body" idx="1"/>
          </p:nvPr>
        </p:nvSpPr>
        <p:spPr/>
        <p:txBody>
          <a:bodyPr/>
          <a:lstStyle/>
          <a:p>
            <a:r>
              <a:rPr lang="es-EC" dirty="0">
                <a:hlinkClick r:id="rId2"/>
              </a:rPr>
              <a:t>https://</a:t>
            </a:r>
            <a:r>
              <a:rPr lang="es-EC" dirty="0" smtClean="0">
                <a:hlinkClick r:id="rId2"/>
              </a:rPr>
              <a:t>www.researchgate.net/profile/Elena_Hernandez-Pereira/publication/233414282_Tcnicas_de_inteligencia_artificial_e_ingenier%27ia_del_software_para_un_sistema_inteligente_de_monitorizacin_de_apneas_en_sueo/links/00b49514ad450d086c000000.pdf</a:t>
            </a:r>
            <a:endParaRPr lang="es-EC" dirty="0" smtClean="0"/>
          </a:p>
          <a:p>
            <a:r>
              <a:rPr lang="es-EC" dirty="0">
                <a:hlinkClick r:id="rId3"/>
              </a:rPr>
              <a:t>https://books.google.com.ec/books?hl=es&amp;lr=&amp;id=_</a:t>
            </a:r>
            <a:r>
              <a:rPr lang="es-EC" dirty="0" smtClean="0">
                <a:hlinkClick r:id="rId3"/>
              </a:rPr>
              <a:t>spC6S7UfZgC&amp;oi=fnd&amp;pg=PP1&amp;dq=inteligencia+artificial+ajedrez&amp;ots=sOjqHGOrwT&amp;sig=xb3A40flyURkfYm_Kf6Ld0q6y-0#v=onepage&amp;q=inteligencia%20artificial%20ajedrez&amp;f=false</a:t>
            </a:r>
            <a:endParaRPr lang="es-EC" dirty="0" smtClean="0"/>
          </a:p>
          <a:p>
            <a:endParaRPr lang="es-EC" dirty="0"/>
          </a:p>
        </p:txBody>
      </p:sp>
    </p:spTree>
    <p:extLst>
      <p:ext uri="{BB962C8B-B14F-4D97-AF65-F5344CB8AC3E}">
        <p14:creationId xmlns:p14="http://schemas.microsoft.com/office/powerpoint/2010/main" val="58414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r>
              <a:rPr lang="es-EC" dirty="0"/>
              <a:t>INTELIGENCIA </a:t>
            </a:r>
            <a:r>
              <a:rPr lang="es-EC" dirty="0" smtClean="0"/>
              <a:t>ARTIFICIAL</a:t>
            </a:r>
            <a:endParaRPr lang="en" dirty="0"/>
          </a:p>
        </p:txBody>
      </p:sp>
      <p:sp>
        <p:nvSpPr>
          <p:cNvPr id="74" name="Shape 74"/>
          <p:cNvSpPr txBox="1">
            <a:spLocks noGrp="1"/>
          </p:cNvSpPr>
          <p:nvPr>
            <p:ph type="body" idx="1"/>
          </p:nvPr>
        </p:nvSpPr>
        <p:spPr>
          <a:xfrm>
            <a:off x="194496" y="1816334"/>
            <a:ext cx="8222101" cy="3115262"/>
          </a:xfrm>
          <a:prstGeom prst="rect">
            <a:avLst/>
          </a:prstGeom>
        </p:spPr>
        <p:txBody>
          <a:bodyPr lIns="91425" tIns="91425" rIns="91425" bIns="91425" anchor="t" anchorCtr="0">
            <a:noAutofit/>
          </a:bodyPr>
          <a:lstStyle/>
          <a:p>
            <a:pPr algn="just"/>
            <a:r>
              <a:rPr lang="es-EC" sz="1600" dirty="0">
                <a:solidFill>
                  <a:schemeClr val="bg2">
                    <a:lumMod val="50000"/>
                  </a:schemeClr>
                </a:solidFill>
                <a:latin typeface="+mj-lt"/>
              </a:rPr>
              <a:t>La inteligencia artificial del juego en sí Consiguió aplicando Una variante del Método minimax.</a:t>
            </a:r>
          </a:p>
          <a:p>
            <a:r>
              <a:rPr lang="es-EC" sz="1600" dirty="0">
                <a:solidFill>
                  <a:schemeClr val="bg2">
                    <a:lumMod val="50000"/>
                  </a:schemeClr>
                </a:solidFill>
                <a:latin typeface="+mj-lt"/>
              </a:rPr>
              <a:t>MINIMAX</a:t>
            </a:r>
          </a:p>
          <a:p>
            <a:r>
              <a:rPr lang="es-EC" sz="1600" dirty="0">
                <a:solidFill>
                  <a:schemeClr val="bg2">
                    <a:lumMod val="50000"/>
                  </a:schemeClr>
                </a:solidFill>
                <a:latin typeface="+mj-lt"/>
              </a:rPr>
              <a:t> </a:t>
            </a:r>
          </a:p>
          <a:p>
            <a:r>
              <a:rPr lang="es-EC" sz="1600" dirty="0">
                <a:solidFill>
                  <a:schemeClr val="bg2">
                    <a:lumMod val="50000"/>
                  </a:schemeClr>
                </a:solidFill>
                <a:latin typeface="+mj-lt"/>
              </a:rPr>
              <a:t>El Método </a:t>
            </a:r>
            <a:r>
              <a:rPr lang="es-EC" sz="1600" dirty="0" err="1">
                <a:solidFill>
                  <a:schemeClr val="bg2">
                    <a:lumMod val="50000"/>
                  </a:schemeClr>
                </a:solidFill>
                <a:latin typeface="+mj-lt"/>
              </a:rPr>
              <a:t>Minimax</a:t>
            </a:r>
            <a:r>
              <a:rPr lang="es-EC" sz="1600" dirty="0">
                <a:solidFill>
                  <a:schemeClr val="bg2">
                    <a:lumMod val="50000"/>
                  </a:schemeClr>
                </a:solidFill>
                <a:latin typeface="+mj-lt"/>
              </a:rPr>
              <a:t> </a:t>
            </a:r>
          </a:p>
          <a:p>
            <a:r>
              <a:rPr lang="es-EC" sz="1600" dirty="0">
                <a:solidFill>
                  <a:schemeClr val="bg2">
                    <a:lumMod val="50000"/>
                  </a:schemeClr>
                </a:solidFill>
                <a:latin typeface="+mj-lt"/>
              </a:rPr>
              <a:t> </a:t>
            </a:r>
          </a:p>
          <a:p>
            <a:r>
              <a:rPr lang="es-EC" sz="1600" dirty="0">
                <a:solidFill>
                  <a:schemeClr val="bg2">
                    <a:lumMod val="50000"/>
                  </a:schemeClr>
                </a:solidFill>
                <a:latin typeface="+mj-lt"/>
              </a:rPr>
              <a:t> </a:t>
            </a:r>
          </a:p>
          <a:p>
            <a:pPr lvl="0" algn="just"/>
            <a:endParaRPr lang="en" sz="1600" dirty="0">
              <a:solidFill>
                <a:schemeClr val="bg2">
                  <a:lumMod val="50000"/>
                </a:schemeClr>
              </a:solidFill>
              <a:latin typeface="+mj-lt"/>
            </a:endParaRPr>
          </a:p>
        </p:txBody>
      </p:sp>
      <p:grpSp>
        <p:nvGrpSpPr>
          <p:cNvPr id="2" name="Group 2"/>
          <p:cNvGrpSpPr>
            <a:grpSpLocks/>
          </p:cNvGrpSpPr>
          <p:nvPr/>
        </p:nvGrpSpPr>
        <p:grpSpPr bwMode="auto">
          <a:xfrm>
            <a:off x="2444587" y="2339692"/>
            <a:ext cx="6134334" cy="2489162"/>
            <a:chOff x="4391" y="4346"/>
            <a:chExt cx="6735" cy="2820"/>
          </a:xfrm>
        </p:grpSpPr>
        <p:sp>
          <p:nvSpPr>
            <p:cNvPr id="3" name="Freeform 3"/>
            <p:cNvSpPr>
              <a:spLocks/>
            </p:cNvSpPr>
            <p:nvPr/>
          </p:nvSpPr>
          <p:spPr bwMode="auto">
            <a:xfrm>
              <a:off x="4391" y="4346"/>
              <a:ext cx="6735" cy="2820"/>
            </a:xfrm>
            <a:custGeom>
              <a:avLst/>
              <a:gdLst>
                <a:gd name="T0" fmla="+- 0 10884 4391"/>
                <a:gd name="T1" fmla="*/ T0 w 6735"/>
                <a:gd name="T2" fmla="+- 0 4346 4346"/>
                <a:gd name="T3" fmla="*/ 4346 h 2820"/>
                <a:gd name="T4" fmla="+- 0 4633 4391"/>
                <a:gd name="T5" fmla="*/ T4 w 6735"/>
                <a:gd name="T6" fmla="+- 0 4346 4346"/>
                <a:gd name="T7" fmla="*/ 4346 h 2820"/>
                <a:gd name="T8" fmla="+- 0 4557 4391"/>
                <a:gd name="T9" fmla="*/ T8 w 6735"/>
                <a:gd name="T10" fmla="+- 0 4359 4346"/>
                <a:gd name="T11" fmla="*/ 4359 h 2820"/>
                <a:gd name="T12" fmla="+- 0 4490 4391"/>
                <a:gd name="T13" fmla="*/ T12 w 6735"/>
                <a:gd name="T14" fmla="+- 0 4393 4346"/>
                <a:gd name="T15" fmla="*/ 4393 h 2820"/>
                <a:gd name="T16" fmla="+- 0 4438 4391"/>
                <a:gd name="T17" fmla="*/ T16 w 6735"/>
                <a:gd name="T18" fmla="+- 0 4445 4346"/>
                <a:gd name="T19" fmla="*/ 4445 h 2820"/>
                <a:gd name="T20" fmla="+- 0 4403 4391"/>
                <a:gd name="T21" fmla="*/ T20 w 6735"/>
                <a:gd name="T22" fmla="+- 0 4512 4346"/>
                <a:gd name="T23" fmla="*/ 4512 h 2820"/>
                <a:gd name="T24" fmla="+- 0 4391 4391"/>
                <a:gd name="T25" fmla="*/ T24 w 6735"/>
                <a:gd name="T26" fmla="+- 0 4589 4346"/>
                <a:gd name="T27" fmla="*/ 4589 h 2820"/>
                <a:gd name="T28" fmla="+- 0 4391 4391"/>
                <a:gd name="T29" fmla="*/ T28 w 6735"/>
                <a:gd name="T30" fmla="+- 0 6924 4346"/>
                <a:gd name="T31" fmla="*/ 6924 h 2820"/>
                <a:gd name="T32" fmla="+- 0 4403 4391"/>
                <a:gd name="T33" fmla="*/ T32 w 6735"/>
                <a:gd name="T34" fmla="+- 0 7001 4346"/>
                <a:gd name="T35" fmla="*/ 7001 h 2820"/>
                <a:gd name="T36" fmla="+- 0 4438 4391"/>
                <a:gd name="T37" fmla="*/ T36 w 6735"/>
                <a:gd name="T38" fmla="+- 0 7067 4346"/>
                <a:gd name="T39" fmla="*/ 7067 h 2820"/>
                <a:gd name="T40" fmla="+- 0 4490 4391"/>
                <a:gd name="T41" fmla="*/ T40 w 6735"/>
                <a:gd name="T42" fmla="+- 0 7119 4346"/>
                <a:gd name="T43" fmla="*/ 7119 h 2820"/>
                <a:gd name="T44" fmla="+- 0 4557 4391"/>
                <a:gd name="T45" fmla="*/ T44 w 6735"/>
                <a:gd name="T46" fmla="+- 0 7154 4346"/>
                <a:gd name="T47" fmla="*/ 7154 h 2820"/>
                <a:gd name="T48" fmla="+- 0 4633 4391"/>
                <a:gd name="T49" fmla="*/ T48 w 6735"/>
                <a:gd name="T50" fmla="+- 0 7166 4346"/>
                <a:gd name="T51" fmla="*/ 7166 h 2820"/>
                <a:gd name="T52" fmla="+- 0 10884 4391"/>
                <a:gd name="T53" fmla="*/ T52 w 6735"/>
                <a:gd name="T54" fmla="+- 0 7166 4346"/>
                <a:gd name="T55" fmla="*/ 7166 h 2820"/>
                <a:gd name="T56" fmla="+- 0 10960 4391"/>
                <a:gd name="T57" fmla="*/ T56 w 6735"/>
                <a:gd name="T58" fmla="+- 0 7154 4346"/>
                <a:gd name="T59" fmla="*/ 7154 h 2820"/>
                <a:gd name="T60" fmla="+- 0 11027 4391"/>
                <a:gd name="T61" fmla="*/ T60 w 6735"/>
                <a:gd name="T62" fmla="+- 0 7119 4346"/>
                <a:gd name="T63" fmla="*/ 7119 h 2820"/>
                <a:gd name="T64" fmla="+- 0 11079 4391"/>
                <a:gd name="T65" fmla="*/ T64 w 6735"/>
                <a:gd name="T66" fmla="+- 0 7067 4346"/>
                <a:gd name="T67" fmla="*/ 7067 h 2820"/>
                <a:gd name="T68" fmla="+- 0 11114 4391"/>
                <a:gd name="T69" fmla="*/ T68 w 6735"/>
                <a:gd name="T70" fmla="+- 0 7001 4346"/>
                <a:gd name="T71" fmla="*/ 7001 h 2820"/>
                <a:gd name="T72" fmla="+- 0 11126 4391"/>
                <a:gd name="T73" fmla="*/ T72 w 6735"/>
                <a:gd name="T74" fmla="+- 0 6924 4346"/>
                <a:gd name="T75" fmla="*/ 6924 h 2820"/>
                <a:gd name="T76" fmla="+- 0 11126 4391"/>
                <a:gd name="T77" fmla="*/ T76 w 6735"/>
                <a:gd name="T78" fmla="+- 0 4589 4346"/>
                <a:gd name="T79" fmla="*/ 4589 h 2820"/>
                <a:gd name="T80" fmla="+- 0 11114 4391"/>
                <a:gd name="T81" fmla="*/ T80 w 6735"/>
                <a:gd name="T82" fmla="+- 0 4512 4346"/>
                <a:gd name="T83" fmla="*/ 4512 h 2820"/>
                <a:gd name="T84" fmla="+- 0 11079 4391"/>
                <a:gd name="T85" fmla="*/ T84 w 6735"/>
                <a:gd name="T86" fmla="+- 0 4445 4346"/>
                <a:gd name="T87" fmla="*/ 4445 h 2820"/>
                <a:gd name="T88" fmla="+- 0 11027 4391"/>
                <a:gd name="T89" fmla="*/ T88 w 6735"/>
                <a:gd name="T90" fmla="+- 0 4393 4346"/>
                <a:gd name="T91" fmla="*/ 4393 h 2820"/>
                <a:gd name="T92" fmla="+- 0 10960 4391"/>
                <a:gd name="T93" fmla="*/ T92 w 6735"/>
                <a:gd name="T94" fmla="+- 0 4359 4346"/>
                <a:gd name="T95" fmla="*/ 4359 h 2820"/>
                <a:gd name="T96" fmla="+- 0 10884 4391"/>
                <a:gd name="T97" fmla="*/ T96 w 6735"/>
                <a:gd name="T98" fmla="+- 0 4346 4346"/>
                <a:gd name="T99" fmla="*/ 4346 h 28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735" h="2820">
                  <a:moveTo>
                    <a:pt x="6493" y="0"/>
                  </a:moveTo>
                  <a:lnTo>
                    <a:pt x="242" y="0"/>
                  </a:lnTo>
                  <a:lnTo>
                    <a:pt x="166" y="13"/>
                  </a:lnTo>
                  <a:lnTo>
                    <a:pt x="99" y="47"/>
                  </a:lnTo>
                  <a:lnTo>
                    <a:pt x="47" y="99"/>
                  </a:lnTo>
                  <a:lnTo>
                    <a:pt x="12" y="166"/>
                  </a:lnTo>
                  <a:lnTo>
                    <a:pt x="0" y="243"/>
                  </a:lnTo>
                  <a:lnTo>
                    <a:pt x="0" y="2578"/>
                  </a:lnTo>
                  <a:lnTo>
                    <a:pt x="12" y="2655"/>
                  </a:lnTo>
                  <a:lnTo>
                    <a:pt x="47" y="2721"/>
                  </a:lnTo>
                  <a:lnTo>
                    <a:pt x="99" y="2773"/>
                  </a:lnTo>
                  <a:lnTo>
                    <a:pt x="166" y="2808"/>
                  </a:lnTo>
                  <a:lnTo>
                    <a:pt x="242" y="2820"/>
                  </a:lnTo>
                  <a:lnTo>
                    <a:pt x="6493" y="2820"/>
                  </a:lnTo>
                  <a:lnTo>
                    <a:pt x="6569" y="2808"/>
                  </a:lnTo>
                  <a:lnTo>
                    <a:pt x="6636" y="2773"/>
                  </a:lnTo>
                  <a:lnTo>
                    <a:pt x="6688" y="2721"/>
                  </a:lnTo>
                  <a:lnTo>
                    <a:pt x="6723" y="2655"/>
                  </a:lnTo>
                  <a:lnTo>
                    <a:pt x="6735" y="2578"/>
                  </a:lnTo>
                  <a:lnTo>
                    <a:pt x="6735" y="243"/>
                  </a:lnTo>
                  <a:lnTo>
                    <a:pt x="6723" y="166"/>
                  </a:lnTo>
                  <a:lnTo>
                    <a:pt x="6688" y="99"/>
                  </a:lnTo>
                  <a:lnTo>
                    <a:pt x="6636" y="47"/>
                  </a:lnTo>
                  <a:lnTo>
                    <a:pt x="6569" y="13"/>
                  </a:lnTo>
                  <a:lnTo>
                    <a:pt x="6493"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C"/>
            </a:p>
          </p:txBody>
        </p:sp>
        <p:pic>
          <p:nvPicPr>
            <p:cNvPr id="5124"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391" y="4346"/>
              <a:ext cx="6735" cy="282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dirty="0" smtClean="0"/>
              <a:t>APLICANDO MINIMAX</a:t>
            </a:r>
            <a:endParaRPr lang="en" dirty="0"/>
          </a:p>
        </p:txBody>
      </p:sp>
      <p:pic>
        <p:nvPicPr>
          <p:cNvPr id="2" name="Imagen 1"/>
          <p:cNvPicPr>
            <a:picLocks noChangeAspect="1"/>
          </p:cNvPicPr>
          <p:nvPr/>
        </p:nvPicPr>
        <p:blipFill>
          <a:blip r:embed="rId3"/>
          <a:stretch>
            <a:fillRect/>
          </a:stretch>
        </p:blipFill>
        <p:spPr>
          <a:xfrm>
            <a:off x="2301412" y="1756918"/>
            <a:ext cx="3905250" cy="3219450"/>
          </a:xfrm>
          <a:prstGeom prst="rect">
            <a:avLst/>
          </a:prstGeom>
        </p:spPr>
      </p:pic>
      <p:sp>
        <p:nvSpPr>
          <p:cNvPr id="3" name="Marcador de texto 2"/>
          <p:cNvSpPr>
            <a:spLocks noGrp="1"/>
          </p:cNvSpPr>
          <p:nvPr>
            <p:ph type="body" idx="1"/>
          </p:nvPr>
        </p:nvSpPr>
        <p:spPr>
          <a:xfrm>
            <a:off x="0" y="1919075"/>
            <a:ext cx="8222100" cy="2710200"/>
          </a:xfrm>
        </p:spPr>
        <p:txBody>
          <a:bodyPr/>
          <a:lstStyle/>
          <a:p>
            <a:endParaRPr lang="es-ES" dirty="0">
              <a:solidFill>
                <a:srgbClr val="FF0000"/>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r>
              <a:rPr lang="es-EC" dirty="0" smtClean="0"/>
              <a:t>Con </a:t>
            </a:r>
            <a:r>
              <a:rPr lang="es-EC" dirty="0"/>
              <a:t>ESTO me refiero </a:t>
            </a:r>
            <a:r>
              <a:rPr lang="es-EC" dirty="0" smtClean="0"/>
              <a:t>a:</a:t>
            </a:r>
            <a:endParaRPr lang="en" dirty="0"/>
          </a:p>
        </p:txBody>
      </p:sp>
      <p:sp>
        <p:nvSpPr>
          <p:cNvPr id="86" name="Shape 86"/>
          <p:cNvSpPr txBox="1">
            <a:spLocks noGrp="1"/>
          </p:cNvSpPr>
          <p:nvPr>
            <p:ph type="body" idx="1"/>
          </p:nvPr>
        </p:nvSpPr>
        <p:spPr>
          <a:xfrm>
            <a:off x="190950" y="1869897"/>
            <a:ext cx="8784000" cy="3168318"/>
          </a:xfrm>
          <a:prstGeom prst="rect">
            <a:avLst/>
          </a:prstGeom>
        </p:spPr>
        <p:txBody>
          <a:bodyPr lIns="91425" tIns="91425" rIns="91425" bIns="91425" anchor="t" anchorCtr="0">
            <a:noAutofit/>
          </a:bodyPr>
          <a:lstStyle/>
          <a:p>
            <a:r>
              <a:rPr lang="es-EC" sz="1200" dirty="0" smtClean="0">
                <a:latin typeface="+mn-lt"/>
              </a:rPr>
              <a:t>LUEGO </a:t>
            </a:r>
            <a:r>
              <a:rPr lang="es-EC" sz="1200" dirty="0">
                <a:latin typeface="+mn-lt"/>
              </a:rPr>
              <a:t>de simular en Copias del tablero </a:t>
            </a:r>
            <a:r>
              <a:rPr lang="es-EC" sz="1200" dirty="0" smtClean="0">
                <a:latin typeface="+mn-lt"/>
              </a:rPr>
              <a:t>para  </a:t>
            </a:r>
            <a:r>
              <a:rPr lang="es-EC" sz="1200" dirty="0">
                <a:latin typeface="+mn-lt"/>
              </a:rPr>
              <a:t>Cada Jugada, disponible, su Respuesta en la cual sea mi mejor Reacción le seria Menos perjudicial y mi supuesta Reacción, elijo La que termine con Una mejor </a:t>
            </a:r>
            <a:r>
              <a:rPr lang="es-EC" sz="1200" dirty="0" smtClean="0">
                <a:latin typeface="+mn-lt"/>
              </a:rPr>
              <a:t>evaluación </a:t>
            </a:r>
            <a:r>
              <a:rPr lang="es-EC" sz="1200" dirty="0">
                <a:latin typeface="+mn-lt"/>
              </a:rPr>
              <a:t>del tablero </a:t>
            </a:r>
            <a:r>
              <a:rPr lang="es-EC" sz="1200" dirty="0" smtClean="0">
                <a:latin typeface="+mn-lt"/>
              </a:rPr>
              <a:t>(asumiendo </a:t>
            </a:r>
            <a:r>
              <a:rPr lang="es-EC" sz="1200" dirty="0">
                <a:latin typeface="+mn-lt"/>
              </a:rPr>
              <a:t>depth 3), </a:t>
            </a:r>
            <a:r>
              <a:rPr lang="es-EC" sz="1200" dirty="0" smtClean="0">
                <a:latin typeface="+mn-lt"/>
              </a:rPr>
              <a:t>para evaluar El </a:t>
            </a:r>
            <a:r>
              <a:rPr lang="es-EC" sz="1200" dirty="0">
                <a:latin typeface="+mn-lt"/>
              </a:rPr>
              <a:t>Tablero USO Una </a:t>
            </a:r>
            <a:r>
              <a:rPr lang="es-EC" sz="1200" dirty="0" smtClean="0">
                <a:latin typeface="+mn-lt"/>
              </a:rPr>
              <a:t>función </a:t>
            </a:r>
            <a:r>
              <a:rPr lang="es-EC" sz="1200" dirty="0">
                <a:latin typeface="+mn-lt"/>
              </a:rPr>
              <a:t>de </a:t>
            </a:r>
            <a:r>
              <a:rPr lang="es-EC" sz="1200" dirty="0" smtClean="0">
                <a:latin typeface="+mn-lt"/>
              </a:rPr>
              <a:t>Evaluación.</a:t>
            </a:r>
            <a:endParaRPr lang="es-EC" sz="1200" dirty="0" smtClean="0">
              <a:latin typeface="+mn-lt"/>
            </a:endParaRPr>
          </a:p>
          <a:p>
            <a:endParaRPr lang="en" sz="1400" dirty="0"/>
          </a:p>
          <a:p>
            <a:pPr lvl="0"/>
            <a:endParaRPr lang="es-MX" sz="1400"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813" y="2664251"/>
            <a:ext cx="4294597" cy="2373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VARIANTE DE MINIMAX APLICADA EN ESTE JUEGO</a:t>
            </a:r>
            <a:endParaRPr lang="es-MX" dirty="0"/>
          </a:p>
        </p:txBody>
      </p:sp>
      <p:sp>
        <p:nvSpPr>
          <p:cNvPr id="3" name="Marcador de texto 2"/>
          <p:cNvSpPr>
            <a:spLocks noGrp="1"/>
          </p:cNvSpPr>
          <p:nvPr>
            <p:ph type="body" idx="1"/>
          </p:nvPr>
        </p:nvSpPr>
        <p:spPr>
          <a:xfrm>
            <a:off x="338336" y="1960172"/>
            <a:ext cx="8222100" cy="2710200"/>
          </a:xfrm>
        </p:spPr>
        <p:txBody>
          <a:bodyPr/>
          <a:lstStyle/>
          <a:p>
            <a:pPr algn="just"/>
            <a:r>
              <a:rPr lang="es-EC" sz="1200" dirty="0">
                <a:solidFill>
                  <a:schemeClr val="bg2">
                    <a:lumMod val="50000"/>
                  </a:schemeClr>
                </a:solidFill>
                <a:latin typeface="+mn-lt"/>
              </a:rPr>
              <a:t>APLICAR Minimax de forma recursiva, Recorriendo TODAS LAS Posibilidades, </a:t>
            </a:r>
            <a:r>
              <a:rPr lang="es-EC" sz="1200" dirty="0" smtClean="0">
                <a:solidFill>
                  <a:schemeClr val="bg2">
                    <a:lumMod val="50000"/>
                  </a:schemeClr>
                </a:solidFill>
                <a:latin typeface="+mn-lt"/>
              </a:rPr>
              <a:t>utilizando </a:t>
            </a:r>
            <a:r>
              <a:rPr lang="es-EC" sz="1200" dirty="0">
                <a:solidFill>
                  <a:schemeClr val="bg2">
                    <a:lumMod val="50000"/>
                  </a:schemeClr>
                </a:solidFill>
                <a:latin typeface="+mn-lt"/>
              </a:rPr>
              <a:t>mucha </a:t>
            </a:r>
            <a:r>
              <a:rPr lang="es-EC" sz="1200" dirty="0" smtClean="0">
                <a:solidFill>
                  <a:schemeClr val="bg2">
                    <a:lumMod val="50000"/>
                  </a:schemeClr>
                </a:solidFill>
                <a:latin typeface="+mn-lt"/>
              </a:rPr>
              <a:t>potencia </a:t>
            </a:r>
            <a:r>
              <a:rPr lang="es-EC" sz="1200" dirty="0">
                <a:solidFill>
                  <a:schemeClr val="bg2">
                    <a:lumMod val="50000"/>
                  </a:schemeClr>
                </a:solidFill>
                <a:latin typeface="+mn-lt"/>
              </a:rPr>
              <a:t>de la Computadora, Hace Esto que en solitario Se Puede APLICAR Hasta ONU Nivel de Profundidad de 3 </a:t>
            </a:r>
            <a:r>
              <a:rPr lang="es-EC" sz="1200" dirty="0" err="1">
                <a:solidFill>
                  <a:schemeClr val="bg2">
                    <a:lumMod val="50000"/>
                  </a:schemeClr>
                </a:solidFill>
                <a:latin typeface="+mn-lt"/>
              </a:rPr>
              <a:t>ó</a:t>
            </a:r>
            <a:r>
              <a:rPr lang="es-EC" sz="1200" dirty="0">
                <a:solidFill>
                  <a:schemeClr val="bg2">
                    <a:lumMod val="50000"/>
                  </a:schemeClr>
                </a:solidFill>
                <a:latin typeface="+mn-lt"/>
              </a:rPr>
              <a:t> </a:t>
            </a:r>
            <a:r>
              <a:rPr lang="es-EC" sz="1200" dirty="0" smtClean="0">
                <a:solidFill>
                  <a:schemeClr val="bg2">
                    <a:lumMod val="50000"/>
                  </a:schemeClr>
                </a:solidFill>
                <a:latin typeface="+mn-lt"/>
              </a:rPr>
              <a:t>4.</a:t>
            </a:r>
          </a:p>
          <a:p>
            <a:pPr algn="just"/>
            <a:endParaRPr lang="es-EC" sz="1200" dirty="0" smtClean="0">
              <a:solidFill>
                <a:schemeClr val="bg2">
                  <a:lumMod val="50000"/>
                </a:schemeClr>
              </a:solidFill>
              <a:latin typeface="+mn-lt"/>
            </a:endParaRPr>
          </a:p>
          <a:p>
            <a:pPr algn="just"/>
            <a:r>
              <a:rPr lang="es-EC" sz="1200" dirty="0">
                <a:solidFill>
                  <a:schemeClr val="bg2">
                    <a:lumMod val="50000"/>
                  </a:schemeClr>
                </a:solidFill>
                <a:latin typeface="+mn-lt"/>
              </a:rPr>
              <a:t>La Solución Utilizada En Este juego es Recorrer TODAS LAS jugadas Posibles y aplicarles minimax ONU de Nivel 2, las solas Que aparentan Ser Mejores Elecciones LUEGO de Esto Se les Tomara en Cuenta párrafo el siguiente Nivel de </a:t>
            </a:r>
            <a:r>
              <a:rPr lang="es-EC" sz="1200" dirty="0" err="1" smtClean="0">
                <a:solidFill>
                  <a:schemeClr val="bg2">
                    <a:lumMod val="50000"/>
                  </a:schemeClr>
                </a:solidFill>
                <a:latin typeface="+mn-lt"/>
              </a:rPr>
              <a:t>Minimax</a:t>
            </a:r>
            <a:r>
              <a:rPr lang="es-EC" sz="1200" dirty="0" smtClean="0">
                <a:solidFill>
                  <a:schemeClr val="bg2">
                    <a:lumMod val="50000"/>
                  </a:schemeClr>
                </a:solidFill>
                <a:latin typeface="+mn-lt"/>
              </a:rPr>
              <a:t>.</a:t>
            </a:r>
          </a:p>
        </p:txBody>
      </p:sp>
    </p:spTree>
    <p:extLst>
      <p:ext uri="{BB962C8B-B14F-4D97-AF65-F5344CB8AC3E}">
        <p14:creationId xmlns:p14="http://schemas.microsoft.com/office/powerpoint/2010/main" val="2710559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2" y="-10275"/>
            <a:ext cx="9143998" cy="4994032"/>
            <a:chOff x="1" y="0"/>
            <a:chExt cx="9143998" cy="4994032"/>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43" t="6859" r="14839" b="4550"/>
            <a:stretch/>
          </p:blipFill>
          <p:spPr bwMode="auto">
            <a:xfrm>
              <a:off x="1" y="0"/>
              <a:ext cx="4678832" cy="33260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617" t="5984" r="14212" b="4592"/>
            <a:stretch/>
          </p:blipFill>
          <p:spPr bwMode="auto">
            <a:xfrm>
              <a:off x="4726556" y="1818752"/>
              <a:ext cx="4417443" cy="3175280"/>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2603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r>
              <a:rPr lang="es-EC" dirty="0"/>
              <a:t>VARIANTE DE MINIMAX APLICADA EN ESTE JUEGO</a:t>
            </a:r>
            <a:endParaRPr lang="en" dirty="0"/>
          </a:p>
        </p:txBody>
      </p:sp>
      <p:sp>
        <p:nvSpPr>
          <p:cNvPr id="92" name="Shape 92"/>
          <p:cNvSpPr txBox="1">
            <a:spLocks noGrp="1"/>
          </p:cNvSpPr>
          <p:nvPr>
            <p:ph type="body" idx="1"/>
          </p:nvPr>
        </p:nvSpPr>
        <p:spPr>
          <a:xfrm>
            <a:off x="215046" y="1693043"/>
            <a:ext cx="8222100" cy="3331020"/>
          </a:xfrm>
          <a:prstGeom prst="rect">
            <a:avLst/>
          </a:prstGeom>
        </p:spPr>
        <p:txBody>
          <a:bodyPr lIns="91425" tIns="91425" rIns="91425" bIns="91425" anchor="t" anchorCtr="0">
            <a:noAutofit/>
          </a:bodyPr>
          <a:lstStyle/>
          <a:p>
            <a:pPr lvl="0" algn="just"/>
            <a:r>
              <a:rPr lang="es-EC" sz="1200" dirty="0">
                <a:latin typeface="+mn-lt"/>
              </a:rPr>
              <a:t>La idea con Esto Es simular Lo Que Realiza ONU Jugador humano Promedio al jugar, da ONU Vistazo al tablero, con ESTO ya SABE Cuales jugadas interesantes hijo, LUEGO Estas jugadas interesantes las ANALIZA una mas depth, y En Cada Nivel de </a:t>
            </a:r>
            <a:r>
              <a:rPr lang="es-EC" sz="1200" dirty="0" smtClean="0">
                <a:latin typeface="+mn-lt"/>
              </a:rPr>
              <a:t>Profundidad.</a:t>
            </a:r>
            <a:endParaRPr lang="es-EC" sz="1200" dirty="0">
              <a:latin typeface="+mn-lt"/>
            </a:endParaRPr>
          </a:p>
          <a:p>
            <a:pPr lvl="0"/>
            <a:endParaRPr lang="en" sz="1400" dirty="0"/>
          </a:p>
        </p:txBody>
      </p:sp>
      <p:pic>
        <p:nvPicPr>
          <p:cNvPr id="1026" name="Picture 2" descr="https://fbcdn-sphotos-h-a.akamaihd.net/hphotos-ak-xfp1/v/t34.0-12/12084170_978811265533154_412955399_n.jpg?oh=879e4d9c964b1ef3bc2dafcb5aebdb82&amp;oe=56E56B0C&amp;__gda__=1457951654_3bdb6caf733c3e308d34348153b2e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372" y="2541737"/>
            <a:ext cx="3522573" cy="240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 y="-10274"/>
            <a:ext cx="9143998" cy="4994032"/>
            <a:chOff x="1" y="0"/>
            <a:chExt cx="9143998" cy="4994032"/>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43" t="6859" r="14839" b="4550"/>
            <a:stretch/>
          </p:blipFill>
          <p:spPr bwMode="auto">
            <a:xfrm>
              <a:off x="1" y="0"/>
              <a:ext cx="4678832" cy="33260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617" t="5984" r="14212" b="4592"/>
            <a:stretch/>
          </p:blipFill>
          <p:spPr bwMode="auto">
            <a:xfrm>
              <a:off x="4726556" y="1818752"/>
              <a:ext cx="4417443" cy="31752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7446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FUNCION DE EVALUACIÓN APLICADA EN ESTE JUEGO</a:t>
            </a:r>
            <a:endParaRPr lang="es-MX" dirty="0"/>
          </a:p>
        </p:txBody>
      </p:sp>
      <p:sp>
        <p:nvSpPr>
          <p:cNvPr id="3" name="Marcador de texto 2"/>
          <p:cNvSpPr>
            <a:spLocks noGrp="1"/>
          </p:cNvSpPr>
          <p:nvPr>
            <p:ph type="body" idx="1"/>
          </p:nvPr>
        </p:nvSpPr>
        <p:spPr>
          <a:xfrm>
            <a:off x="144289" y="1827332"/>
            <a:ext cx="2855765" cy="3172025"/>
          </a:xfrm>
        </p:spPr>
        <p:txBody>
          <a:bodyPr/>
          <a:lstStyle/>
          <a:p>
            <a:pPr algn="just"/>
            <a:r>
              <a:rPr lang="es-EC" sz="1200" dirty="0">
                <a:solidFill>
                  <a:schemeClr val="bg2">
                    <a:lumMod val="50000"/>
                  </a:schemeClr>
                </a:solidFill>
                <a:latin typeface="+mn-lt"/>
              </a:rPr>
              <a:t>Realiza los Siguientes Pasos</a:t>
            </a:r>
            <a:r>
              <a:rPr lang="es-EC" sz="1200" dirty="0" smtClean="0">
                <a:solidFill>
                  <a:schemeClr val="bg2">
                    <a:lumMod val="50000"/>
                  </a:schemeClr>
                </a:solidFill>
                <a:latin typeface="+mn-lt"/>
              </a:rPr>
              <a:t>:</a:t>
            </a:r>
            <a:endParaRPr lang="es-EC" sz="1200" dirty="0">
              <a:solidFill>
                <a:schemeClr val="bg2">
                  <a:lumMod val="50000"/>
                </a:schemeClr>
              </a:solidFill>
              <a:latin typeface="+mn-lt"/>
            </a:endParaRPr>
          </a:p>
          <a:p>
            <a:pPr algn="just"/>
            <a:r>
              <a:rPr lang="es-EC" sz="1200" dirty="0">
                <a:solidFill>
                  <a:schemeClr val="bg2">
                    <a:lumMod val="50000"/>
                  </a:schemeClr>
                </a:solidFill>
                <a:latin typeface="+mn-lt"/>
              </a:rPr>
              <a:t>- Examina Que fichas tengo amenazadas.</a:t>
            </a:r>
          </a:p>
          <a:p>
            <a:pPr algn="just"/>
            <a:r>
              <a:rPr lang="es-EC" sz="1200" dirty="0">
                <a:solidFill>
                  <a:schemeClr val="bg2">
                    <a:lumMod val="50000"/>
                  </a:schemeClr>
                </a:solidFill>
                <a:latin typeface="+mn-lt"/>
              </a:rPr>
              <a:t>- Cuan Examino defendido Estoy Amenazas contraindicaciones</a:t>
            </a:r>
            <a:r>
              <a:rPr lang="es-EC" sz="1200" dirty="0" smtClean="0">
                <a:solidFill>
                  <a:schemeClr val="bg2">
                    <a:lumMod val="50000"/>
                  </a:schemeClr>
                </a:solidFill>
                <a:latin typeface="+mn-lt"/>
              </a:rPr>
              <a:t>.</a:t>
            </a:r>
            <a:endParaRPr lang="es-EC" sz="1200" dirty="0">
              <a:solidFill>
                <a:schemeClr val="bg2">
                  <a:lumMod val="50000"/>
                </a:schemeClr>
              </a:solidFill>
              <a:latin typeface="+mn-lt"/>
            </a:endParaRPr>
          </a:p>
          <a:p>
            <a:pPr marL="285750" indent="-285750" algn="just">
              <a:buFontTx/>
              <a:buChar char="-"/>
            </a:pPr>
            <a:r>
              <a:rPr lang="es-EC" sz="1200" dirty="0" smtClean="0">
                <a:solidFill>
                  <a:schemeClr val="bg2">
                    <a:lumMod val="50000"/>
                  </a:schemeClr>
                </a:solidFill>
                <a:latin typeface="+mn-lt"/>
              </a:rPr>
              <a:t>Para </a:t>
            </a:r>
            <a:r>
              <a:rPr lang="es-EC" sz="1200" dirty="0">
                <a:solidFill>
                  <a:schemeClr val="bg2">
                    <a:lumMod val="50000"/>
                  </a:schemeClr>
                </a:solidFill>
                <a:latin typeface="+mn-lt"/>
              </a:rPr>
              <a:t>TODAS LAS fichas Que se encuentran mas </a:t>
            </a:r>
            <a:r>
              <a:rPr lang="es-EC" sz="1200" dirty="0" smtClean="0">
                <a:solidFill>
                  <a:schemeClr val="bg2">
                    <a:lumMod val="50000"/>
                  </a:schemeClr>
                </a:solidFill>
                <a:latin typeface="+mn-lt"/>
              </a:rPr>
              <a:t>defendidas.</a:t>
            </a:r>
          </a:p>
          <a:p>
            <a:pPr marL="285750" indent="-285750" algn="just">
              <a:buFontTx/>
              <a:buChar char="-"/>
            </a:pPr>
            <a:r>
              <a:rPr lang="es-EC" sz="1200" dirty="0" smtClean="0">
                <a:solidFill>
                  <a:schemeClr val="bg2">
                    <a:lumMod val="50000"/>
                  </a:schemeClr>
                </a:solidFill>
                <a:latin typeface="+mn-lt"/>
              </a:rPr>
              <a:t>Para </a:t>
            </a:r>
            <a:r>
              <a:rPr lang="es-EC" sz="1200" dirty="0">
                <a:solidFill>
                  <a:schemeClr val="bg2">
                    <a:lumMod val="50000"/>
                  </a:schemeClr>
                </a:solidFill>
                <a:latin typeface="+mn-lt"/>
              </a:rPr>
              <a:t>TODAS LAS fichas contrarias </a:t>
            </a:r>
            <a:r>
              <a:rPr lang="es-EC" sz="1200" dirty="0" smtClean="0">
                <a:solidFill>
                  <a:schemeClr val="bg2">
                    <a:lumMod val="50000"/>
                  </a:schemeClr>
                </a:solidFill>
                <a:latin typeface="+mn-lt"/>
              </a:rPr>
              <a:t>amenazadas evaluó </a:t>
            </a:r>
            <a:r>
              <a:rPr lang="es-EC" sz="1200" dirty="0">
                <a:solidFill>
                  <a:schemeClr val="bg2">
                    <a:lumMod val="50000"/>
                  </a:schemeClr>
                </a:solidFill>
                <a:latin typeface="+mn-lt"/>
              </a:rPr>
              <a:t>si se encuentran defendidas.</a:t>
            </a:r>
          </a:p>
        </p:txBody>
      </p:sp>
      <p:pic>
        <p:nvPicPr>
          <p:cNvPr id="2050" name="Picture 2" descr="http://upload.wikimedia.org/wikipedia/commons/4/4b/Ajedrez-movimient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549" y="1769844"/>
            <a:ext cx="5826135" cy="322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3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371</Words>
  <Application>Microsoft Office PowerPoint</Application>
  <PresentationFormat>Presentación en pantalla (16:9)</PresentationFormat>
  <Paragraphs>30</Paragraphs>
  <Slides>13</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Roboto</vt:lpstr>
      <vt:lpstr>Arial</vt:lpstr>
      <vt:lpstr>material</vt:lpstr>
      <vt:lpstr>Proyecto “Ajedrez en computadora ” Inteligencia Artificial</vt:lpstr>
      <vt:lpstr>INTELIGENCIA ARTIFICIAL</vt:lpstr>
      <vt:lpstr>APLICANDO MINIMAX</vt:lpstr>
      <vt:lpstr>Con ESTO me refiero a:</vt:lpstr>
      <vt:lpstr>VARIANTE DE MINIMAX APLICADA EN ESTE JUEGO</vt:lpstr>
      <vt:lpstr>Presentación de PowerPoint</vt:lpstr>
      <vt:lpstr>VARIANTE DE MINIMAX APLICADA EN ESTE JUEGO</vt:lpstr>
      <vt:lpstr>Presentación de PowerPoint</vt:lpstr>
      <vt:lpstr>FUNCION DE EVALUACIÓN APLICADA EN ESTE JUEGO</vt:lpstr>
      <vt:lpstr>Resultados</vt:lpstr>
      <vt:lpstr>Presentación de PowerPoint</vt:lpstr>
      <vt:lpstr>Presentación de PowerPoint</vt:lpstr>
      <vt:lpstr>BIBLIOGRAFIA USADA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“Ajedrez en computadora ” Inteligencia Artificial</dc:title>
  <cp:lastModifiedBy>user1</cp:lastModifiedBy>
  <cp:revision>17</cp:revision>
  <dcterms:modified xsi:type="dcterms:W3CDTF">2016-03-12T05:52:14Z</dcterms:modified>
</cp:coreProperties>
</file>