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2272272-EB8E-4122-B14F-2DF16D83E399}" type="datetimeFigureOut">
              <a:rPr lang="en-IN" smtClean="0"/>
              <a:t>10-02-2024</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D0CEA76B-18F0-485D-8189-EC220ADA1EE8}" type="slidenum">
              <a:rPr lang="en-IN" smtClean="0"/>
              <a:t>‹#›</a:t>
            </a:fld>
            <a:endParaRPr lang="en-IN"/>
          </a:p>
        </p:txBody>
      </p:sp>
    </p:spTree>
    <p:extLst>
      <p:ext uri="{BB962C8B-B14F-4D97-AF65-F5344CB8AC3E}">
        <p14:creationId xmlns:p14="http://schemas.microsoft.com/office/powerpoint/2010/main" val="366723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272272-EB8E-4122-B14F-2DF16D83E399}" type="datetimeFigureOut">
              <a:rPr lang="en-IN" smtClean="0"/>
              <a:t>10-02-2024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EA76B-18F0-485D-8189-EC220ADA1EE8}" type="slidenum">
              <a:rPr lang="en-IN" smtClean="0"/>
              <a:t>‹#›</a:t>
            </a:fld>
            <a:endParaRPr lang="en-IN"/>
          </a:p>
        </p:txBody>
      </p:sp>
    </p:spTree>
    <p:extLst>
      <p:ext uri="{BB962C8B-B14F-4D97-AF65-F5344CB8AC3E}">
        <p14:creationId xmlns:p14="http://schemas.microsoft.com/office/powerpoint/2010/main" val="3776183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272272-EB8E-4122-B14F-2DF16D83E399}" type="datetimeFigureOut">
              <a:rPr lang="en-IN" smtClean="0"/>
              <a:t>10-02-2024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EA76B-18F0-485D-8189-EC220ADA1EE8}" type="slidenum">
              <a:rPr lang="en-IN" smtClean="0"/>
              <a:t>‹#›</a:t>
            </a:fld>
            <a:endParaRPr lang="en-IN"/>
          </a:p>
        </p:txBody>
      </p:sp>
    </p:spTree>
    <p:extLst>
      <p:ext uri="{BB962C8B-B14F-4D97-AF65-F5344CB8AC3E}">
        <p14:creationId xmlns:p14="http://schemas.microsoft.com/office/powerpoint/2010/main" val="1020667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272272-EB8E-4122-B14F-2DF16D83E399}" type="datetimeFigureOut">
              <a:rPr lang="en-IN" smtClean="0"/>
              <a:t>10-02-2024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EA76B-18F0-485D-8189-EC220ADA1EE8}" type="slidenum">
              <a:rPr lang="en-IN" smtClean="0"/>
              <a:t>‹#›</a:t>
            </a:fld>
            <a:endParaRPr lang="en-IN"/>
          </a:p>
        </p:txBody>
      </p:sp>
    </p:spTree>
    <p:extLst>
      <p:ext uri="{BB962C8B-B14F-4D97-AF65-F5344CB8AC3E}">
        <p14:creationId xmlns:p14="http://schemas.microsoft.com/office/powerpoint/2010/main" val="405893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272272-EB8E-4122-B14F-2DF16D83E399}" type="datetimeFigureOut">
              <a:rPr lang="en-IN" smtClean="0"/>
              <a:t>10-02-2024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EA76B-18F0-485D-8189-EC220ADA1EE8}" type="slidenum">
              <a:rPr lang="en-IN" smtClean="0"/>
              <a:t>‹#›</a:t>
            </a:fld>
            <a:endParaRPr lang="en-IN"/>
          </a:p>
        </p:txBody>
      </p:sp>
    </p:spTree>
    <p:extLst>
      <p:ext uri="{BB962C8B-B14F-4D97-AF65-F5344CB8AC3E}">
        <p14:creationId xmlns:p14="http://schemas.microsoft.com/office/powerpoint/2010/main" val="113275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272272-EB8E-4122-B14F-2DF16D83E399}" type="datetimeFigureOut">
              <a:rPr lang="en-IN" smtClean="0"/>
              <a:t>10-02-2024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CEA76B-18F0-485D-8189-EC220ADA1EE8}" type="slidenum">
              <a:rPr lang="en-IN" smtClean="0"/>
              <a:t>‹#›</a:t>
            </a:fld>
            <a:endParaRPr lang="en-IN"/>
          </a:p>
        </p:txBody>
      </p:sp>
    </p:spTree>
    <p:extLst>
      <p:ext uri="{BB962C8B-B14F-4D97-AF65-F5344CB8AC3E}">
        <p14:creationId xmlns:p14="http://schemas.microsoft.com/office/powerpoint/2010/main" val="3267777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272272-EB8E-4122-B14F-2DF16D83E399}" type="datetimeFigureOut">
              <a:rPr lang="en-IN" smtClean="0"/>
              <a:t>10-02-2024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CEA76B-18F0-485D-8189-EC220ADA1EE8}" type="slidenum">
              <a:rPr lang="en-IN" smtClean="0"/>
              <a:t>‹#›</a:t>
            </a:fld>
            <a:endParaRPr lang="en-IN"/>
          </a:p>
        </p:txBody>
      </p:sp>
    </p:spTree>
    <p:extLst>
      <p:ext uri="{BB962C8B-B14F-4D97-AF65-F5344CB8AC3E}">
        <p14:creationId xmlns:p14="http://schemas.microsoft.com/office/powerpoint/2010/main" val="3033680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272272-EB8E-4122-B14F-2DF16D83E399}" type="datetimeFigureOut">
              <a:rPr lang="en-IN" smtClean="0"/>
              <a:t>10-02-2024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CEA76B-18F0-485D-8189-EC220ADA1EE8}" type="slidenum">
              <a:rPr lang="en-IN" smtClean="0"/>
              <a:t>‹#›</a:t>
            </a:fld>
            <a:endParaRPr lang="en-IN"/>
          </a:p>
        </p:txBody>
      </p:sp>
    </p:spTree>
    <p:extLst>
      <p:ext uri="{BB962C8B-B14F-4D97-AF65-F5344CB8AC3E}">
        <p14:creationId xmlns:p14="http://schemas.microsoft.com/office/powerpoint/2010/main" val="3331008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272272-EB8E-4122-B14F-2DF16D83E399}" type="datetimeFigureOut">
              <a:rPr lang="en-IN" smtClean="0"/>
              <a:t>10-02-2024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CEA76B-18F0-485D-8189-EC220ADA1EE8}" type="slidenum">
              <a:rPr lang="en-IN" smtClean="0"/>
              <a:t>‹#›</a:t>
            </a:fld>
            <a:endParaRPr lang="en-IN"/>
          </a:p>
        </p:txBody>
      </p:sp>
    </p:spTree>
    <p:extLst>
      <p:ext uri="{BB962C8B-B14F-4D97-AF65-F5344CB8AC3E}">
        <p14:creationId xmlns:p14="http://schemas.microsoft.com/office/powerpoint/2010/main" val="3286313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D2272272-EB8E-4122-B14F-2DF16D83E399}" type="datetimeFigureOut">
              <a:rPr lang="en-IN" smtClean="0"/>
              <a:t>10-02-2024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D0CEA76B-18F0-485D-8189-EC220ADA1EE8}" type="slidenum">
              <a:rPr lang="en-IN" smtClean="0"/>
              <a:t>‹#›</a:t>
            </a:fld>
            <a:endParaRPr lang="en-IN"/>
          </a:p>
        </p:txBody>
      </p:sp>
    </p:spTree>
    <p:extLst>
      <p:ext uri="{BB962C8B-B14F-4D97-AF65-F5344CB8AC3E}">
        <p14:creationId xmlns:p14="http://schemas.microsoft.com/office/powerpoint/2010/main" val="2145264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2272272-EB8E-4122-B14F-2DF16D83E399}" type="datetimeFigureOut">
              <a:rPr lang="en-IN" smtClean="0"/>
              <a:t>10-02-2024</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D0CEA76B-18F0-485D-8189-EC220ADA1EE8}" type="slidenum">
              <a:rPr lang="en-IN" smtClean="0"/>
              <a:t>‹#›</a:t>
            </a:fld>
            <a:endParaRPr lang="en-IN"/>
          </a:p>
        </p:txBody>
      </p:sp>
    </p:spTree>
    <p:extLst>
      <p:ext uri="{BB962C8B-B14F-4D97-AF65-F5344CB8AC3E}">
        <p14:creationId xmlns:p14="http://schemas.microsoft.com/office/powerpoint/2010/main" val="319069309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2272272-EB8E-4122-B14F-2DF16D83E399}" type="datetimeFigureOut">
              <a:rPr lang="en-IN" smtClean="0"/>
              <a:t>10-02-2024</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D0CEA76B-18F0-485D-8189-EC220ADA1EE8}" type="slidenum">
              <a:rPr lang="en-IN" smtClean="0"/>
              <a:t>‹#›</a:t>
            </a:fld>
            <a:endParaRPr lang="en-IN"/>
          </a:p>
        </p:txBody>
      </p:sp>
    </p:spTree>
    <p:extLst>
      <p:ext uri="{BB962C8B-B14F-4D97-AF65-F5344CB8AC3E}">
        <p14:creationId xmlns:p14="http://schemas.microsoft.com/office/powerpoint/2010/main" val="2107051049"/>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7DD837-C57C-9B9A-66BA-0492A5710402}"/>
              </a:ext>
            </a:extLst>
          </p:cNvPr>
          <p:cNvSpPr/>
          <p:nvPr/>
        </p:nvSpPr>
        <p:spPr>
          <a:xfrm>
            <a:off x="878083" y="1038873"/>
            <a:ext cx="10435834" cy="2308324"/>
          </a:xfrm>
          <a:prstGeom prst="rect">
            <a:avLst/>
          </a:prstGeom>
          <a:noFill/>
        </p:spPr>
        <p:txBody>
          <a:bodyPr wrap="square" lIns="91440" tIns="45720" rIns="91440" bIns="45720">
            <a:spAutoFit/>
          </a:bodyPr>
          <a:lstStyle/>
          <a:p>
            <a:pPr algn="ctr"/>
            <a:r>
              <a:rPr lang="en-US" sz="4800" b="1" dirty="0">
                <a:ln w="22225">
                  <a:solidFill>
                    <a:schemeClr val="accent2"/>
                  </a:solidFill>
                  <a:prstDash val="solid"/>
                </a:ln>
                <a:solidFill>
                  <a:schemeClr val="accent2">
                    <a:lumMod val="40000"/>
                    <a:lumOff val="60000"/>
                  </a:schemeClr>
                </a:solidFill>
                <a:latin typeface="Arial Rounded MT Bold" panose="020F0704030504030204" pitchFamily="34" charset="0"/>
              </a:rPr>
              <a:t>MINI PROJECT ON </a:t>
            </a:r>
          </a:p>
          <a:p>
            <a:pPr algn="ctr"/>
            <a:r>
              <a:rPr lang="en-US" sz="4800" b="1" dirty="0">
                <a:ln w="22225">
                  <a:solidFill>
                    <a:schemeClr val="accent2"/>
                  </a:solidFill>
                  <a:prstDash val="solid"/>
                </a:ln>
                <a:solidFill>
                  <a:schemeClr val="accent2">
                    <a:lumMod val="40000"/>
                    <a:lumOff val="60000"/>
                  </a:schemeClr>
                </a:solidFill>
                <a:latin typeface="Arial Rounded MT Bold" panose="020F0704030504030204" pitchFamily="34" charset="0"/>
              </a:rPr>
              <a:t>HOSTEL GRIEVANCE REDRESSAL </a:t>
            </a:r>
          </a:p>
          <a:p>
            <a:pPr algn="ctr"/>
            <a:r>
              <a:rPr lang="en-US" sz="4800" b="1" dirty="0">
                <a:ln w="22225">
                  <a:solidFill>
                    <a:schemeClr val="accent2"/>
                  </a:solidFill>
                  <a:prstDash val="solid"/>
                </a:ln>
                <a:solidFill>
                  <a:schemeClr val="accent2">
                    <a:lumMod val="40000"/>
                    <a:lumOff val="60000"/>
                  </a:schemeClr>
                </a:solidFill>
                <a:latin typeface="Arial Rounded MT Bold" panose="020F0704030504030204" pitchFamily="34" charset="0"/>
              </a:rPr>
              <a:t>SYSTEM</a:t>
            </a:r>
            <a:endParaRPr lang="en-US" sz="4800" b="1" cap="none" spc="0" dirty="0">
              <a:ln w="22225">
                <a:solidFill>
                  <a:schemeClr val="accent2"/>
                </a:solidFill>
                <a:prstDash val="solid"/>
              </a:ln>
              <a:solidFill>
                <a:schemeClr val="accent2">
                  <a:lumMod val="40000"/>
                  <a:lumOff val="60000"/>
                </a:schemeClr>
              </a:solidFill>
              <a:effectLst/>
              <a:latin typeface="Arial Rounded MT Bold" panose="020F0704030504030204" pitchFamily="34" charset="0"/>
            </a:endParaRPr>
          </a:p>
        </p:txBody>
      </p:sp>
      <p:sp>
        <p:nvSpPr>
          <p:cNvPr id="5" name="TextBox 4">
            <a:extLst>
              <a:ext uri="{FF2B5EF4-FFF2-40B4-BE49-F238E27FC236}">
                <a16:creationId xmlns:a16="http://schemas.microsoft.com/office/drawing/2014/main" id="{4B334681-5256-738F-DCCA-4B6E0FE4E951}"/>
              </a:ext>
            </a:extLst>
          </p:cNvPr>
          <p:cNvSpPr txBox="1"/>
          <p:nvPr/>
        </p:nvSpPr>
        <p:spPr>
          <a:xfrm>
            <a:off x="6902246" y="4542503"/>
            <a:ext cx="5712542" cy="2585323"/>
          </a:xfrm>
          <a:prstGeom prst="rect">
            <a:avLst/>
          </a:prstGeom>
          <a:noFill/>
        </p:spPr>
        <p:txBody>
          <a:bodyPr wrap="square" rtlCol="0">
            <a:spAutoFit/>
          </a:bodyPr>
          <a:lstStyle/>
          <a:p>
            <a:r>
              <a:rPr lang="en-IN" dirty="0"/>
              <a:t>SUBMITTED BY:</a:t>
            </a:r>
          </a:p>
          <a:p>
            <a:r>
              <a:rPr lang="en-IN" dirty="0"/>
              <a:t>Abhijit Kalita (213010007001)</a:t>
            </a:r>
          </a:p>
          <a:p>
            <a:r>
              <a:rPr lang="en-IN" dirty="0"/>
              <a:t>Bibhu Prasad Das (213010007012)</a:t>
            </a:r>
          </a:p>
          <a:p>
            <a:r>
              <a:rPr lang="en-IN" dirty="0"/>
              <a:t>Bidyut Bikash Bhuyan (213010007013)</a:t>
            </a:r>
          </a:p>
          <a:p>
            <a:r>
              <a:rPr lang="en-IN" dirty="0"/>
              <a:t>Computer Science and Engineering 6</a:t>
            </a:r>
            <a:r>
              <a:rPr lang="en-IN" baseline="30000" dirty="0"/>
              <a:t>th</a:t>
            </a:r>
            <a:r>
              <a:rPr lang="en-IN" dirty="0"/>
              <a:t> semester</a:t>
            </a:r>
          </a:p>
          <a:p>
            <a:r>
              <a:rPr lang="en-IN" dirty="0"/>
              <a:t>Mini Project</a:t>
            </a:r>
          </a:p>
          <a:p>
            <a:r>
              <a:rPr lang="en-IN" dirty="0" err="1"/>
              <a:t>Dhemaji</a:t>
            </a:r>
            <a:r>
              <a:rPr lang="en-IN" dirty="0"/>
              <a:t> Engineering College</a:t>
            </a:r>
          </a:p>
          <a:p>
            <a:endParaRPr lang="en-IN" dirty="0"/>
          </a:p>
          <a:p>
            <a:endParaRPr lang="en-IN" dirty="0"/>
          </a:p>
        </p:txBody>
      </p:sp>
    </p:spTree>
    <p:extLst>
      <p:ext uri="{BB962C8B-B14F-4D97-AF65-F5344CB8AC3E}">
        <p14:creationId xmlns:p14="http://schemas.microsoft.com/office/powerpoint/2010/main" val="772891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1EEE-2872-D61B-BE88-13476157AC6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0468D27-490E-9A7B-B8FB-69B3BAFE5C55}"/>
              </a:ext>
            </a:extLst>
          </p:cNvPr>
          <p:cNvSpPr>
            <a:spLocks noGrp="1"/>
          </p:cNvSpPr>
          <p:nvPr>
            <p:ph idx="1"/>
          </p:nvPr>
        </p:nvSpPr>
        <p:spPr>
          <a:xfrm>
            <a:off x="676656" y="2011680"/>
            <a:ext cx="10753725" cy="4713585"/>
          </a:xfrm>
        </p:spPr>
        <p:txBody>
          <a:bodyPr/>
          <a:lstStyle/>
          <a:p>
            <a:r>
              <a:rPr lang="en-IN" dirty="0"/>
              <a:t>A Grievance Redressal Mechanism is a way to accept, evaluate and resolve a particular area’s complaints or feedbacks.</a:t>
            </a:r>
          </a:p>
          <a:p>
            <a:r>
              <a:rPr lang="en-IN" dirty="0"/>
              <a:t>In our mini project on </a:t>
            </a:r>
            <a:r>
              <a:rPr lang="en-IN"/>
              <a:t>this mechanism, </a:t>
            </a:r>
            <a:r>
              <a:rPr lang="en-IN" dirty="0"/>
              <a:t>we will construct </a:t>
            </a:r>
            <a:r>
              <a:rPr lang="en-IN"/>
              <a:t>an application, </a:t>
            </a:r>
            <a:r>
              <a:rPr lang="en-IN" dirty="0"/>
              <a:t>where any grievance from an inmate shall be referred to the concerned warden or authority, who shall, depending upon the nature of the grievance, ensure that it is processed by him/her as speedily as possible.</a:t>
            </a:r>
          </a:p>
          <a:p>
            <a:r>
              <a:rPr lang="en-IN" dirty="0"/>
              <a:t>Our application will also have a Notice providing section, where the wardens or authorities will be able to post any notice concerning the hostel and it’s inmates.</a:t>
            </a:r>
          </a:p>
          <a:p>
            <a:r>
              <a:rPr lang="en-IN" dirty="0"/>
              <a:t>We plan on building the application using </a:t>
            </a:r>
            <a:r>
              <a:rPr lang="en-IN" b="1" dirty="0"/>
              <a:t>Flutter</a:t>
            </a:r>
            <a:r>
              <a:rPr lang="en-IN" dirty="0"/>
              <a:t>, which is an open-source UI software development kit created by Google.</a:t>
            </a:r>
          </a:p>
        </p:txBody>
      </p:sp>
    </p:spTree>
    <p:extLst>
      <p:ext uri="{BB962C8B-B14F-4D97-AF65-F5344CB8AC3E}">
        <p14:creationId xmlns:p14="http://schemas.microsoft.com/office/powerpoint/2010/main" val="2662873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9D13B1-5DE0-3E37-9FFD-DD2EE898C4A4}"/>
              </a:ext>
            </a:extLst>
          </p:cNvPr>
          <p:cNvSpPr txBox="1"/>
          <p:nvPr/>
        </p:nvSpPr>
        <p:spPr>
          <a:xfrm>
            <a:off x="589935" y="619432"/>
            <a:ext cx="11051459" cy="707886"/>
          </a:xfrm>
          <a:prstGeom prst="rect">
            <a:avLst/>
          </a:prstGeom>
          <a:noFill/>
        </p:spPr>
        <p:txBody>
          <a:bodyPr wrap="square" rtlCol="0">
            <a:spAutoFit/>
          </a:bodyPr>
          <a:lstStyle/>
          <a:p>
            <a:r>
              <a:rPr lang="en-IN" sz="2000" dirty="0"/>
              <a:t>While opening the application, users will be first directed to a login page where he/she can login as either inmate or authority based on his/her designation.</a:t>
            </a:r>
          </a:p>
        </p:txBody>
      </p:sp>
      <p:sp>
        <p:nvSpPr>
          <p:cNvPr id="5" name="Rectangle 4">
            <a:extLst>
              <a:ext uri="{FF2B5EF4-FFF2-40B4-BE49-F238E27FC236}">
                <a16:creationId xmlns:a16="http://schemas.microsoft.com/office/drawing/2014/main" id="{30196077-1311-F0C5-926B-65C7A2B1A6A3}"/>
              </a:ext>
            </a:extLst>
          </p:cNvPr>
          <p:cNvSpPr/>
          <p:nvPr/>
        </p:nvSpPr>
        <p:spPr>
          <a:xfrm>
            <a:off x="2015613" y="1630062"/>
            <a:ext cx="8465574" cy="5073445"/>
          </a:xfrm>
          <a:prstGeom prst="rect">
            <a:avLst/>
          </a:prstGeom>
          <a:ln>
            <a:solidFill>
              <a:srgbClr val="00206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D81AE43F-BDB6-F52B-FBCE-4A2071859A84}"/>
              </a:ext>
            </a:extLst>
          </p:cNvPr>
          <p:cNvSpPr txBox="1"/>
          <p:nvPr/>
        </p:nvSpPr>
        <p:spPr>
          <a:xfrm>
            <a:off x="4419600" y="2035859"/>
            <a:ext cx="3352800" cy="646331"/>
          </a:xfrm>
          <a:prstGeom prst="rect">
            <a:avLst/>
          </a:prstGeom>
          <a:noFill/>
          <a:ln>
            <a:solidFill>
              <a:schemeClr val="tx1"/>
            </a:solidFill>
          </a:ln>
        </p:spPr>
        <p:txBody>
          <a:bodyPr wrap="square" rtlCol="0">
            <a:spAutoFit/>
          </a:bodyPr>
          <a:lstStyle/>
          <a:p>
            <a:pPr algn="ctr"/>
            <a:r>
              <a:rPr lang="en-IN" sz="3600" b="1" dirty="0">
                <a:solidFill>
                  <a:srgbClr val="002060"/>
                </a:solidFill>
              </a:rPr>
              <a:t>LOGO</a:t>
            </a:r>
          </a:p>
        </p:txBody>
      </p:sp>
      <p:sp>
        <p:nvSpPr>
          <p:cNvPr id="7" name="Rectangle 6">
            <a:extLst>
              <a:ext uri="{FF2B5EF4-FFF2-40B4-BE49-F238E27FC236}">
                <a16:creationId xmlns:a16="http://schemas.microsoft.com/office/drawing/2014/main" id="{811CDD73-286B-ECC8-5F80-63F5B10004E7}"/>
              </a:ext>
            </a:extLst>
          </p:cNvPr>
          <p:cNvSpPr/>
          <p:nvPr/>
        </p:nvSpPr>
        <p:spPr>
          <a:xfrm>
            <a:off x="3239727" y="3124236"/>
            <a:ext cx="6587613" cy="26964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C3D0A51-3C4D-FCA1-1647-54347F2B934A}"/>
              </a:ext>
            </a:extLst>
          </p:cNvPr>
          <p:cNvSpPr txBox="1"/>
          <p:nvPr/>
        </p:nvSpPr>
        <p:spPr>
          <a:xfrm>
            <a:off x="3755922" y="3966730"/>
            <a:ext cx="5555225" cy="400110"/>
          </a:xfrm>
          <a:prstGeom prst="rect">
            <a:avLst/>
          </a:prstGeom>
          <a:noFill/>
          <a:ln>
            <a:solidFill>
              <a:schemeClr val="tx1"/>
            </a:solidFill>
          </a:ln>
        </p:spPr>
        <p:txBody>
          <a:bodyPr wrap="square" rtlCol="0">
            <a:spAutoFit/>
          </a:bodyPr>
          <a:lstStyle/>
          <a:p>
            <a:r>
              <a:rPr lang="en-IN" sz="2000" dirty="0"/>
              <a:t>Login as Student/Inmate </a:t>
            </a:r>
          </a:p>
        </p:txBody>
      </p:sp>
      <p:sp>
        <p:nvSpPr>
          <p:cNvPr id="9" name="TextBox 8">
            <a:extLst>
              <a:ext uri="{FF2B5EF4-FFF2-40B4-BE49-F238E27FC236}">
                <a16:creationId xmlns:a16="http://schemas.microsoft.com/office/drawing/2014/main" id="{80F77C9E-64BB-8ACA-FA75-CB86C080B93B}"/>
              </a:ext>
            </a:extLst>
          </p:cNvPr>
          <p:cNvSpPr txBox="1"/>
          <p:nvPr/>
        </p:nvSpPr>
        <p:spPr>
          <a:xfrm>
            <a:off x="3755923" y="4753933"/>
            <a:ext cx="5555225" cy="369332"/>
          </a:xfrm>
          <a:prstGeom prst="rect">
            <a:avLst/>
          </a:prstGeom>
          <a:noFill/>
          <a:ln>
            <a:solidFill>
              <a:schemeClr val="tx1"/>
            </a:solidFill>
          </a:ln>
        </p:spPr>
        <p:txBody>
          <a:bodyPr wrap="square" rtlCol="0">
            <a:spAutoFit/>
          </a:bodyPr>
          <a:lstStyle/>
          <a:p>
            <a:r>
              <a:rPr lang="en-IN" dirty="0"/>
              <a:t>Login as Authority</a:t>
            </a:r>
          </a:p>
        </p:txBody>
      </p:sp>
    </p:spTree>
    <p:extLst>
      <p:ext uri="{BB962C8B-B14F-4D97-AF65-F5344CB8AC3E}">
        <p14:creationId xmlns:p14="http://schemas.microsoft.com/office/powerpoint/2010/main" val="4061040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86984-6BA1-D085-386E-1AF71F9622D1}"/>
              </a:ext>
            </a:extLst>
          </p:cNvPr>
          <p:cNvSpPr>
            <a:spLocks noGrp="1"/>
          </p:cNvSpPr>
          <p:nvPr>
            <p:ph idx="1"/>
          </p:nvPr>
        </p:nvSpPr>
        <p:spPr>
          <a:xfrm>
            <a:off x="204708" y="133719"/>
            <a:ext cx="11790647" cy="1557429"/>
          </a:xfrm>
        </p:spPr>
        <p:txBody>
          <a:bodyPr/>
          <a:lstStyle/>
          <a:p>
            <a:r>
              <a:rPr lang="en-IN" dirty="0"/>
              <a:t>If someone login as the Authority, he/she will be directed to the Authority Page where he/she will be able to look into the Grievances posted by the Hostel inmates.</a:t>
            </a:r>
          </a:p>
          <a:p>
            <a:r>
              <a:rPr lang="en-IN" dirty="0"/>
              <a:t>There will also be designated place for the authorities to post notices for the hostel inmates.</a:t>
            </a:r>
          </a:p>
        </p:txBody>
      </p:sp>
      <p:sp>
        <p:nvSpPr>
          <p:cNvPr id="4" name="Rectangle 3">
            <a:extLst>
              <a:ext uri="{FF2B5EF4-FFF2-40B4-BE49-F238E27FC236}">
                <a16:creationId xmlns:a16="http://schemas.microsoft.com/office/drawing/2014/main" id="{E3C57854-9B2A-BE28-7901-8C0182EE486D}"/>
              </a:ext>
            </a:extLst>
          </p:cNvPr>
          <p:cNvSpPr/>
          <p:nvPr/>
        </p:nvSpPr>
        <p:spPr>
          <a:xfrm>
            <a:off x="1671483" y="1877961"/>
            <a:ext cx="8858865" cy="46408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B2206017-3500-FAF8-3479-1EE2A80F493E}"/>
              </a:ext>
            </a:extLst>
          </p:cNvPr>
          <p:cNvSpPr txBox="1"/>
          <p:nvPr/>
        </p:nvSpPr>
        <p:spPr>
          <a:xfrm>
            <a:off x="3844413" y="2517058"/>
            <a:ext cx="3893574" cy="461665"/>
          </a:xfrm>
          <a:prstGeom prst="rect">
            <a:avLst/>
          </a:prstGeom>
          <a:noFill/>
          <a:ln>
            <a:solidFill>
              <a:srgbClr val="002060"/>
            </a:solidFill>
          </a:ln>
        </p:spPr>
        <p:txBody>
          <a:bodyPr wrap="square" rtlCol="0">
            <a:spAutoFit/>
          </a:bodyPr>
          <a:lstStyle/>
          <a:p>
            <a:pPr algn="ctr"/>
            <a:r>
              <a:rPr lang="en-IN" sz="2400" b="1" dirty="0">
                <a:solidFill>
                  <a:srgbClr val="002060"/>
                </a:solidFill>
              </a:rPr>
              <a:t>LOGO</a:t>
            </a:r>
            <a:endParaRPr lang="en-IN" b="1" dirty="0">
              <a:solidFill>
                <a:srgbClr val="002060"/>
              </a:solidFill>
            </a:endParaRPr>
          </a:p>
        </p:txBody>
      </p:sp>
      <p:sp>
        <p:nvSpPr>
          <p:cNvPr id="6" name="TextBox 5">
            <a:extLst>
              <a:ext uri="{FF2B5EF4-FFF2-40B4-BE49-F238E27FC236}">
                <a16:creationId xmlns:a16="http://schemas.microsoft.com/office/drawing/2014/main" id="{71141938-792C-6D79-3718-564D48132B2D}"/>
              </a:ext>
            </a:extLst>
          </p:cNvPr>
          <p:cNvSpPr txBox="1"/>
          <p:nvPr/>
        </p:nvSpPr>
        <p:spPr>
          <a:xfrm>
            <a:off x="2689122" y="3224360"/>
            <a:ext cx="6204155" cy="400110"/>
          </a:xfrm>
          <a:prstGeom prst="rect">
            <a:avLst/>
          </a:prstGeom>
          <a:solidFill>
            <a:schemeClr val="accent4">
              <a:lumMod val="40000"/>
              <a:lumOff val="60000"/>
            </a:schemeClr>
          </a:solidFill>
          <a:ln>
            <a:solidFill>
              <a:srgbClr val="002060"/>
            </a:solidFill>
          </a:ln>
        </p:spPr>
        <p:txBody>
          <a:bodyPr wrap="square" rtlCol="0">
            <a:spAutoFit/>
          </a:bodyPr>
          <a:lstStyle/>
          <a:p>
            <a:r>
              <a:rPr lang="en-IN" sz="2000" dirty="0"/>
              <a:t>POST NOTICES TO THE INMATES</a:t>
            </a:r>
          </a:p>
        </p:txBody>
      </p:sp>
      <p:sp>
        <p:nvSpPr>
          <p:cNvPr id="7" name="TextBox 6">
            <a:extLst>
              <a:ext uri="{FF2B5EF4-FFF2-40B4-BE49-F238E27FC236}">
                <a16:creationId xmlns:a16="http://schemas.microsoft.com/office/drawing/2014/main" id="{3F25E108-9C80-160C-B37E-DA55AFFD10CD}"/>
              </a:ext>
            </a:extLst>
          </p:cNvPr>
          <p:cNvSpPr txBox="1"/>
          <p:nvPr/>
        </p:nvSpPr>
        <p:spPr>
          <a:xfrm>
            <a:off x="2689121" y="3870107"/>
            <a:ext cx="6204155" cy="2585323"/>
          </a:xfrm>
          <a:prstGeom prst="rect">
            <a:avLst/>
          </a:prstGeom>
          <a:solidFill>
            <a:schemeClr val="accent4">
              <a:lumMod val="40000"/>
              <a:lumOff val="60000"/>
            </a:schemeClr>
          </a:solidFill>
          <a:ln>
            <a:solidFill>
              <a:srgbClr val="002060"/>
            </a:solidFill>
          </a:ln>
        </p:spPr>
        <p:txBody>
          <a:bodyPr wrap="square" rtlCol="0">
            <a:spAutoFit/>
          </a:bodyPr>
          <a:lstStyle/>
          <a:p>
            <a:r>
              <a:rPr lang="en-IN" dirty="0"/>
              <a:t>GRIEVANCE NO.1</a:t>
            </a:r>
          </a:p>
          <a:p>
            <a:endParaRPr lang="en-IN" dirty="0"/>
          </a:p>
          <a:p>
            <a:endParaRPr lang="en-IN" dirty="0"/>
          </a:p>
          <a:p>
            <a:endParaRPr lang="en-IN" dirty="0"/>
          </a:p>
          <a:p>
            <a:r>
              <a:rPr lang="en-IN" dirty="0"/>
              <a:t>GRIEVANCE NO.2</a:t>
            </a:r>
          </a:p>
          <a:p>
            <a:endParaRPr lang="en-IN" dirty="0"/>
          </a:p>
          <a:p>
            <a:endParaRPr lang="en-IN" dirty="0"/>
          </a:p>
          <a:p>
            <a:endParaRPr lang="en-IN" dirty="0"/>
          </a:p>
          <a:p>
            <a:r>
              <a:rPr lang="en-IN" dirty="0"/>
              <a:t>GRIEVANCE NO.3</a:t>
            </a:r>
          </a:p>
        </p:txBody>
      </p:sp>
    </p:spTree>
    <p:extLst>
      <p:ext uri="{BB962C8B-B14F-4D97-AF65-F5344CB8AC3E}">
        <p14:creationId xmlns:p14="http://schemas.microsoft.com/office/powerpoint/2010/main" val="4078651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B9701F-186C-1FA8-6561-EE607136CCBE}"/>
              </a:ext>
            </a:extLst>
          </p:cNvPr>
          <p:cNvSpPr>
            <a:spLocks noGrp="1"/>
          </p:cNvSpPr>
          <p:nvPr>
            <p:ph idx="1"/>
          </p:nvPr>
        </p:nvSpPr>
        <p:spPr>
          <a:xfrm>
            <a:off x="676656" y="216311"/>
            <a:ext cx="11112221" cy="1877960"/>
          </a:xfrm>
        </p:spPr>
        <p:txBody>
          <a:bodyPr/>
          <a:lstStyle/>
          <a:p>
            <a:r>
              <a:rPr lang="en-IN" dirty="0"/>
              <a:t>If someone login as the student/inmate the homepage of the application opens, where after the logo, a NOTICE BOARD section is present where any notice regarding the hostel and it’s inmates are posted by the authorities.</a:t>
            </a:r>
          </a:p>
          <a:p>
            <a:r>
              <a:rPr lang="en-IN" dirty="0"/>
              <a:t>Under that, a list of options are present regarding various aspects on which we can post a complaint like the infrastructure, food, water, etc.</a:t>
            </a:r>
          </a:p>
        </p:txBody>
      </p:sp>
      <p:sp>
        <p:nvSpPr>
          <p:cNvPr id="4" name="Rectangle 3">
            <a:extLst>
              <a:ext uri="{FF2B5EF4-FFF2-40B4-BE49-F238E27FC236}">
                <a16:creationId xmlns:a16="http://schemas.microsoft.com/office/drawing/2014/main" id="{56BEC98F-9970-6BDD-0685-C2BE3B6F9C2E}"/>
              </a:ext>
            </a:extLst>
          </p:cNvPr>
          <p:cNvSpPr/>
          <p:nvPr/>
        </p:nvSpPr>
        <p:spPr>
          <a:xfrm>
            <a:off x="924232" y="2163097"/>
            <a:ext cx="10864645" cy="44785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C954C622-B4C8-982E-029F-26CE9742F464}"/>
              </a:ext>
            </a:extLst>
          </p:cNvPr>
          <p:cNvSpPr txBox="1"/>
          <p:nvPr/>
        </p:nvSpPr>
        <p:spPr>
          <a:xfrm>
            <a:off x="4045973" y="2281085"/>
            <a:ext cx="4100053" cy="461665"/>
          </a:xfrm>
          <a:prstGeom prst="rect">
            <a:avLst/>
          </a:prstGeom>
          <a:noFill/>
          <a:ln>
            <a:solidFill>
              <a:srgbClr val="002060"/>
            </a:solidFill>
          </a:ln>
        </p:spPr>
        <p:txBody>
          <a:bodyPr wrap="square" rtlCol="0">
            <a:spAutoFit/>
          </a:bodyPr>
          <a:lstStyle/>
          <a:p>
            <a:pPr algn="ctr"/>
            <a:r>
              <a:rPr lang="en-IN" sz="2400" b="1" dirty="0"/>
              <a:t>LOGO</a:t>
            </a:r>
          </a:p>
        </p:txBody>
      </p:sp>
      <p:sp>
        <p:nvSpPr>
          <p:cNvPr id="6" name="Rectangle 5">
            <a:extLst>
              <a:ext uri="{FF2B5EF4-FFF2-40B4-BE49-F238E27FC236}">
                <a16:creationId xmlns:a16="http://schemas.microsoft.com/office/drawing/2014/main" id="{6A18E8D2-5163-DEA9-5063-2E7F8FB96D35}"/>
              </a:ext>
            </a:extLst>
          </p:cNvPr>
          <p:cNvSpPr/>
          <p:nvPr/>
        </p:nvSpPr>
        <p:spPr>
          <a:xfrm>
            <a:off x="1278194" y="3028335"/>
            <a:ext cx="10333703" cy="845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7F98E99-EE5B-35C1-F9FA-D2E0EE4C8EA3}"/>
              </a:ext>
            </a:extLst>
          </p:cNvPr>
          <p:cNvSpPr txBox="1"/>
          <p:nvPr/>
        </p:nvSpPr>
        <p:spPr>
          <a:xfrm>
            <a:off x="1504335" y="3244645"/>
            <a:ext cx="9940413" cy="369332"/>
          </a:xfrm>
          <a:prstGeom prst="rect">
            <a:avLst/>
          </a:prstGeom>
          <a:noFill/>
        </p:spPr>
        <p:txBody>
          <a:bodyPr wrap="square" rtlCol="0">
            <a:spAutoFit/>
          </a:bodyPr>
          <a:lstStyle/>
          <a:p>
            <a:pPr algn="ctr"/>
            <a:r>
              <a:rPr lang="en-IN" b="1" dirty="0"/>
              <a:t>NOTICE BOARD</a:t>
            </a:r>
          </a:p>
        </p:txBody>
      </p:sp>
      <p:sp>
        <p:nvSpPr>
          <p:cNvPr id="8" name="Rectangle 7">
            <a:extLst>
              <a:ext uri="{FF2B5EF4-FFF2-40B4-BE49-F238E27FC236}">
                <a16:creationId xmlns:a16="http://schemas.microsoft.com/office/drawing/2014/main" id="{E77EED67-AD61-3EAD-016E-956A04C09E56}"/>
              </a:ext>
            </a:extLst>
          </p:cNvPr>
          <p:cNvSpPr/>
          <p:nvPr/>
        </p:nvSpPr>
        <p:spPr>
          <a:xfrm>
            <a:off x="1278194" y="4198374"/>
            <a:ext cx="10333703" cy="2202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B9F117F3-55F7-25E7-2F7F-F9F00E06F5B1}"/>
              </a:ext>
            </a:extLst>
          </p:cNvPr>
          <p:cNvSpPr txBox="1"/>
          <p:nvPr/>
        </p:nvSpPr>
        <p:spPr>
          <a:xfrm>
            <a:off x="1740309" y="4316361"/>
            <a:ext cx="9606116" cy="1785104"/>
          </a:xfrm>
          <a:prstGeom prst="rect">
            <a:avLst/>
          </a:prstGeom>
          <a:noFill/>
        </p:spPr>
        <p:txBody>
          <a:bodyPr wrap="square" rtlCol="0">
            <a:spAutoFit/>
          </a:bodyPr>
          <a:lstStyle/>
          <a:p>
            <a:r>
              <a:rPr lang="en-IN" sz="2000" dirty="0"/>
              <a:t>LIST OF OPTIONS</a:t>
            </a:r>
            <a:r>
              <a:rPr lang="en-IN" dirty="0"/>
              <a:t>:</a:t>
            </a:r>
          </a:p>
          <a:p>
            <a:pPr marL="285750" indent="-285750">
              <a:buFont typeface="Courier New" panose="02070309020205020404" pitchFamily="49" charset="0"/>
              <a:buChar char="o"/>
            </a:pPr>
            <a:r>
              <a:rPr lang="en-IN" dirty="0"/>
              <a:t>OPT1</a:t>
            </a:r>
          </a:p>
          <a:p>
            <a:pPr marL="285750" indent="-285750">
              <a:buFont typeface="Courier New" panose="02070309020205020404" pitchFamily="49" charset="0"/>
              <a:buChar char="o"/>
            </a:pPr>
            <a:r>
              <a:rPr lang="en-IN" dirty="0"/>
              <a:t>OPT2</a:t>
            </a:r>
          </a:p>
          <a:p>
            <a:pPr marL="285750" indent="-285750">
              <a:buFont typeface="Courier New" panose="02070309020205020404" pitchFamily="49" charset="0"/>
              <a:buChar char="o"/>
            </a:pPr>
            <a:r>
              <a:rPr lang="en-IN" dirty="0"/>
              <a:t>OPT3</a:t>
            </a:r>
          </a:p>
          <a:p>
            <a:pPr marL="285750" indent="-285750">
              <a:buFont typeface="Courier New" panose="02070309020205020404" pitchFamily="49" charset="0"/>
              <a:buChar char="o"/>
            </a:pPr>
            <a:r>
              <a:rPr lang="en-IN" dirty="0"/>
              <a:t>OPT4</a:t>
            </a:r>
          </a:p>
          <a:p>
            <a:endParaRPr lang="en-IN" dirty="0"/>
          </a:p>
        </p:txBody>
      </p:sp>
    </p:spTree>
    <p:extLst>
      <p:ext uri="{BB962C8B-B14F-4D97-AF65-F5344CB8AC3E}">
        <p14:creationId xmlns:p14="http://schemas.microsoft.com/office/powerpoint/2010/main" val="2211560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85EE1A-D106-CC73-DDBA-0CB63E93CDD9}"/>
              </a:ext>
            </a:extLst>
          </p:cNvPr>
          <p:cNvSpPr>
            <a:spLocks noGrp="1"/>
          </p:cNvSpPr>
          <p:nvPr>
            <p:ph idx="1"/>
          </p:nvPr>
        </p:nvSpPr>
        <p:spPr>
          <a:xfrm>
            <a:off x="676656" y="481782"/>
            <a:ext cx="10753725" cy="5296084"/>
          </a:xfrm>
        </p:spPr>
        <p:txBody>
          <a:bodyPr/>
          <a:lstStyle/>
          <a:p>
            <a:pPr marL="0" indent="0">
              <a:buNone/>
            </a:pPr>
            <a:r>
              <a:rPr lang="en-IN" dirty="0"/>
              <a:t>Login process will be done with authentication such as with OTP so that no unwanted person will be able to post anything unnecessary in the application.</a:t>
            </a:r>
          </a:p>
          <a:p>
            <a:pPr marL="0" indent="0">
              <a:buNone/>
            </a:pPr>
            <a:r>
              <a:rPr lang="en-IN" dirty="0"/>
              <a:t>It will also ensure privacy both on the authority side as well as the inmates’ side.</a:t>
            </a:r>
          </a:p>
          <a:p>
            <a:endParaRPr lang="en-IN" dirty="0"/>
          </a:p>
          <a:p>
            <a:pPr marL="0" indent="0">
              <a:buNone/>
            </a:pPr>
            <a:r>
              <a:rPr lang="en-IN" sz="2800" b="1" dirty="0">
                <a:highlight>
                  <a:srgbClr val="C0C0C0"/>
                </a:highlight>
              </a:rPr>
              <a:t>ROAD-MAP:</a:t>
            </a:r>
          </a:p>
          <a:p>
            <a:pPr marL="0" indent="0">
              <a:buNone/>
            </a:pPr>
            <a:endParaRPr lang="en-IN" sz="2800" b="1" dirty="0">
              <a:highlight>
                <a:srgbClr val="C0C0C0"/>
              </a:highlight>
            </a:endParaRPr>
          </a:p>
          <a:p>
            <a:pPr marL="514350" indent="-514350">
              <a:buFont typeface="+mj-lt"/>
              <a:buAutoNum type="romanLcPeriod"/>
            </a:pPr>
            <a:r>
              <a:rPr lang="en-IN" sz="2000" dirty="0"/>
              <a:t>We plan to complete our Login Page by 25</a:t>
            </a:r>
            <a:r>
              <a:rPr lang="en-IN" sz="2000" baseline="30000" dirty="0"/>
              <a:t>th</a:t>
            </a:r>
            <a:r>
              <a:rPr lang="en-IN" sz="2000" dirty="0"/>
              <a:t> February</a:t>
            </a:r>
          </a:p>
          <a:p>
            <a:pPr marL="514350" indent="-514350">
              <a:buFont typeface="+mj-lt"/>
              <a:buAutoNum type="romanLcPeriod"/>
            </a:pPr>
            <a:r>
              <a:rPr lang="en-IN" sz="2000" dirty="0"/>
              <a:t>We then plan to build our Authority page and Student page by 15</a:t>
            </a:r>
            <a:r>
              <a:rPr lang="en-IN" sz="2000" baseline="30000" dirty="0"/>
              <a:t>th</a:t>
            </a:r>
            <a:r>
              <a:rPr lang="en-IN" sz="2000" dirty="0"/>
              <a:t> March</a:t>
            </a:r>
          </a:p>
          <a:p>
            <a:pPr marL="514350" indent="-514350">
              <a:buFont typeface="+mj-lt"/>
              <a:buAutoNum type="romanLcPeriod"/>
            </a:pPr>
            <a:r>
              <a:rPr lang="en-IN" sz="2000" dirty="0"/>
              <a:t>We will then work on the posting of both the grievances and notices by the inmates and authorities respectively.</a:t>
            </a:r>
          </a:p>
          <a:p>
            <a:pPr marL="514350" indent="-514350">
              <a:buFont typeface="+mj-lt"/>
              <a:buAutoNum type="romanLcPeriod"/>
            </a:pPr>
            <a:r>
              <a:rPr lang="en-IN" sz="2000" dirty="0"/>
              <a:t>We plan to work on the </a:t>
            </a:r>
            <a:r>
              <a:rPr lang="en-IN" sz="2000" dirty="0" err="1"/>
              <a:t>Authenticati</a:t>
            </a:r>
            <a:r>
              <a:rPr lang="en-IN" sz="2000" dirty="0"/>
              <a:t> on process for removal of unwanted spams and complete the project by 31</a:t>
            </a:r>
            <a:r>
              <a:rPr lang="en-IN" sz="2000" baseline="30000" dirty="0"/>
              <a:t>st</a:t>
            </a:r>
            <a:r>
              <a:rPr lang="en-IN" sz="2000" dirty="0"/>
              <a:t> of March.</a:t>
            </a:r>
          </a:p>
          <a:p>
            <a:pPr marL="0" indent="0">
              <a:buNone/>
            </a:pPr>
            <a:endParaRPr lang="en-IN" dirty="0">
              <a:highlight>
                <a:srgbClr val="C0C0C0"/>
              </a:highlight>
            </a:endParaRPr>
          </a:p>
        </p:txBody>
      </p:sp>
    </p:spTree>
    <p:extLst>
      <p:ext uri="{BB962C8B-B14F-4D97-AF65-F5344CB8AC3E}">
        <p14:creationId xmlns:p14="http://schemas.microsoft.com/office/powerpoint/2010/main" val="2591752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5E8064-7272-83A3-901C-96BA49AFB8F2}"/>
              </a:ext>
            </a:extLst>
          </p:cNvPr>
          <p:cNvSpPr/>
          <p:nvPr/>
        </p:nvSpPr>
        <p:spPr>
          <a:xfrm>
            <a:off x="1027080" y="2105561"/>
            <a:ext cx="10137840" cy="2646878"/>
          </a:xfrm>
          <a:prstGeom prst="rect">
            <a:avLst/>
          </a:prstGeom>
          <a:noFill/>
        </p:spPr>
        <p:txBody>
          <a:bodyPr wrap="none" lIns="91440" tIns="45720" rIns="91440" bIns="45720">
            <a:spAutoFit/>
          </a:bodyPr>
          <a:lstStyle/>
          <a:p>
            <a:pPr algn="ctr"/>
            <a:r>
              <a:rPr lang="en-US" sz="1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76206079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77</TotalTime>
  <Words>473</Words>
  <Application>Microsoft Office PowerPoint</Application>
  <PresentationFormat>Widescreen</PresentationFormat>
  <Paragraphs>51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Rounded MT Bold</vt:lpstr>
      <vt:lpstr>Calibri Light</vt:lpstr>
      <vt:lpstr>Courier New</vt:lpstr>
      <vt:lpstr>Metropolitan</vt:lpstr>
      <vt:lpstr>PowerPoint Presentation</vt:lpstr>
      <vt:lpstr>Introduction: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Bidyut Bikash Bhuyan</dc:creator>
  <cp:lastModifiedBy>Bidyut Bikash Bhuyan</cp:lastModifiedBy>
  <cp:revision>3</cp:revision>
  <dcterms:created xsi:type="dcterms:W3CDTF">2024-02-10T13:49:26Z</dcterms:created>
  <dcterms:modified xsi:type="dcterms:W3CDTF">2024-02-10T15:09:25Z</dcterms:modified>
</cp:coreProperties>
</file>