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8" r:id="rId1"/>
  </p:sldMasterIdLst>
  <p:notesMasterIdLst>
    <p:notesMasterId r:id="rId6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78" r:id="rId25"/>
    <p:sldId id="280" r:id="rId26"/>
    <p:sldId id="281" r:id="rId27"/>
    <p:sldId id="282" r:id="rId28"/>
    <p:sldId id="283" r:id="rId29"/>
    <p:sldId id="284" r:id="rId30"/>
    <p:sldId id="285" r:id="rId31"/>
    <p:sldId id="287" r:id="rId32"/>
    <p:sldId id="286"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2" r:id="rId47"/>
    <p:sldId id="301" r:id="rId48"/>
    <p:sldId id="303" r:id="rId49"/>
    <p:sldId id="304" r:id="rId50"/>
    <p:sldId id="305" r:id="rId51"/>
    <p:sldId id="306" r:id="rId52"/>
    <p:sldId id="307" r:id="rId53"/>
    <p:sldId id="308" r:id="rId54"/>
    <p:sldId id="309" r:id="rId55"/>
    <p:sldId id="310" r:id="rId56"/>
    <p:sldId id="311" r:id="rId57"/>
    <p:sldId id="312" r:id="rId58"/>
    <p:sldId id="314" r:id="rId59"/>
    <p:sldId id="315" r:id="rId60"/>
    <p:sldId id="316" r:id="rId61"/>
    <p:sldId id="313" r:id="rId62"/>
  </p:sldIdLst>
  <p:sldSz cx="12192000" cy="6858000"/>
  <p:notesSz cx="6858000" cy="9144000"/>
  <p:defaultTextStyle>
    <a:defPPr>
      <a:defRPr lang="es-H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29E435B3-AD4D-974C-8D3A-20A455E903E9}">
          <p14:sldIdLst>
            <p14:sldId id="256"/>
            <p14:sldId id="257"/>
            <p14:sldId id="258"/>
            <p14:sldId id="259"/>
            <p14:sldId id="260"/>
            <p14:sldId id="261"/>
            <p14:sldId id="262"/>
            <p14:sldId id="263"/>
            <p14:sldId id="264"/>
            <p14:sldId id="265"/>
            <p14:sldId id="266"/>
            <p14:sldId id="267"/>
            <p14:sldId id="268"/>
            <p14:sldId id="269"/>
          </p14:sldIdLst>
        </p14:section>
        <p14:section name="Sección sin título" id="{E279AAE3-7E00-2940-962A-D6E7DF38A3C3}">
          <p14:sldIdLst>
            <p14:sldId id="270"/>
            <p14:sldId id="271"/>
            <p14:sldId id="272"/>
            <p14:sldId id="273"/>
            <p14:sldId id="274"/>
            <p14:sldId id="275"/>
            <p14:sldId id="276"/>
            <p14:sldId id="277"/>
            <p14:sldId id="279"/>
            <p14:sldId id="278"/>
            <p14:sldId id="280"/>
            <p14:sldId id="281"/>
            <p14:sldId id="282"/>
            <p14:sldId id="283"/>
            <p14:sldId id="284"/>
            <p14:sldId id="285"/>
            <p14:sldId id="287"/>
            <p14:sldId id="286"/>
            <p14:sldId id="288"/>
            <p14:sldId id="289"/>
            <p14:sldId id="290"/>
            <p14:sldId id="291"/>
            <p14:sldId id="292"/>
            <p14:sldId id="293"/>
            <p14:sldId id="294"/>
            <p14:sldId id="295"/>
            <p14:sldId id="296"/>
            <p14:sldId id="297"/>
            <p14:sldId id="298"/>
            <p14:sldId id="299"/>
            <p14:sldId id="300"/>
            <p14:sldId id="302"/>
            <p14:sldId id="301"/>
            <p14:sldId id="303"/>
            <p14:sldId id="304"/>
            <p14:sldId id="305"/>
            <p14:sldId id="306"/>
            <p14:sldId id="307"/>
            <p14:sldId id="308"/>
            <p14:sldId id="309"/>
            <p14:sldId id="310"/>
            <p14:sldId id="311"/>
            <p14:sldId id="312"/>
            <p14:sldId id="314"/>
            <p14:sldId id="315"/>
            <p14:sldId id="316"/>
            <p14:sldId id="31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14"/>
    <p:restoredTop sz="86552"/>
  </p:normalViewPr>
  <p:slideViewPr>
    <p:cSldViewPr snapToGrid="0" snapToObjects="1">
      <p:cViewPr varScale="1">
        <p:scale>
          <a:sx n="85" d="100"/>
          <a:sy n="85" d="100"/>
        </p:scale>
        <p:origin x="65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5.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5.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8A0E78E3-B6A5-4B5C-B6AB-98E822EA453F}"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277C52C5-DE30-4FA0-98BC-89B648088183}">
      <dgm:prSet/>
      <dgm:spPr/>
      <dgm:t>
        <a:bodyPr/>
        <a:lstStyle/>
        <a:p>
          <a:r>
            <a:rPr lang="es-HN"/>
            <a:t>Los diferentes tipos de control interno</a:t>
          </a:r>
          <a:endParaRPr lang="en-US"/>
        </a:p>
      </dgm:t>
    </dgm:pt>
    <dgm:pt modelId="{C7DA3602-8962-4DE5-BB73-0BE5E390D9AC}" type="parTrans" cxnId="{3FAA9D58-F856-4DA3-B048-685870E65DC3}">
      <dgm:prSet/>
      <dgm:spPr/>
      <dgm:t>
        <a:bodyPr/>
        <a:lstStyle/>
        <a:p>
          <a:endParaRPr lang="en-US"/>
        </a:p>
      </dgm:t>
    </dgm:pt>
    <dgm:pt modelId="{E3ABD9FA-183E-4A6F-902E-D4411D3D1A18}" type="sibTrans" cxnId="{3FAA9D58-F856-4DA3-B048-685870E65DC3}">
      <dgm:prSet/>
      <dgm:spPr/>
      <dgm:t>
        <a:bodyPr/>
        <a:lstStyle/>
        <a:p>
          <a:endParaRPr lang="en-US"/>
        </a:p>
      </dgm:t>
    </dgm:pt>
    <dgm:pt modelId="{4BC8F755-1240-4DDD-A9B4-D9A27C7656AF}">
      <dgm:prSet/>
      <dgm:spPr/>
      <dgm:t>
        <a:bodyPr/>
        <a:lstStyle/>
        <a:p>
          <a:r>
            <a:rPr lang="es-HN"/>
            <a:t>Cómo debe elegir qué auditar </a:t>
          </a:r>
          <a:endParaRPr lang="en-US"/>
        </a:p>
      </dgm:t>
    </dgm:pt>
    <dgm:pt modelId="{BD9D28C5-366A-4C73-964D-3F13CCCB1927}" type="parTrans" cxnId="{396789BE-A8C6-482D-B24C-DE48C6D7A6B9}">
      <dgm:prSet/>
      <dgm:spPr/>
      <dgm:t>
        <a:bodyPr/>
        <a:lstStyle/>
        <a:p>
          <a:endParaRPr lang="en-US"/>
        </a:p>
      </dgm:t>
    </dgm:pt>
    <dgm:pt modelId="{C90BE21E-401A-4842-941E-998D57328019}" type="sibTrans" cxnId="{396789BE-A8C6-482D-B24C-DE48C6D7A6B9}">
      <dgm:prSet/>
      <dgm:spPr/>
      <dgm:t>
        <a:bodyPr/>
        <a:lstStyle/>
        <a:p>
          <a:endParaRPr lang="en-US"/>
        </a:p>
      </dgm:t>
    </dgm:pt>
    <dgm:pt modelId="{FEC8DDC6-C896-467D-9898-E74F7D59811F}">
      <dgm:prSet/>
      <dgm:spPr/>
      <dgm:t>
        <a:bodyPr/>
        <a:lstStyle/>
        <a:p>
          <a:r>
            <a:rPr lang="es-HN"/>
            <a:t>Cómo conducir las etapas básicas de la auditoría </a:t>
          </a:r>
          <a:endParaRPr lang="en-US"/>
        </a:p>
      </dgm:t>
    </dgm:pt>
    <dgm:pt modelId="{40C0D790-AF0F-4938-8D77-0B9E4F8DF8B6}" type="parTrans" cxnId="{5388A79E-788C-4EB7-B26B-0EFF70200A35}">
      <dgm:prSet/>
      <dgm:spPr/>
      <dgm:t>
        <a:bodyPr/>
        <a:lstStyle/>
        <a:p>
          <a:endParaRPr lang="en-US"/>
        </a:p>
      </dgm:t>
    </dgm:pt>
    <dgm:pt modelId="{473E8DCF-01DC-463E-88E4-B18F205D143E}" type="sibTrans" cxnId="{5388A79E-788C-4EB7-B26B-0EFF70200A35}">
      <dgm:prSet/>
      <dgm:spPr/>
      <dgm:t>
        <a:bodyPr/>
        <a:lstStyle/>
        <a:p>
          <a:endParaRPr lang="en-US"/>
        </a:p>
      </dgm:t>
    </dgm:pt>
    <dgm:pt modelId="{A54C65AC-3B3F-4176-9F10-E636DF1F2E80}">
      <dgm:prSet/>
      <dgm:spPr/>
      <dgm:t>
        <a:bodyPr/>
        <a:lstStyle/>
        <a:p>
          <a:r>
            <a:rPr lang="es-HN"/>
            <a:t>Planificación </a:t>
          </a:r>
          <a:endParaRPr lang="en-US"/>
        </a:p>
      </dgm:t>
    </dgm:pt>
    <dgm:pt modelId="{EF400E04-6D88-4714-9CF5-74A710B47031}" type="parTrans" cxnId="{8D60DD26-32F9-44F8-96F4-A74EF8D13063}">
      <dgm:prSet/>
      <dgm:spPr/>
      <dgm:t>
        <a:bodyPr/>
        <a:lstStyle/>
        <a:p>
          <a:endParaRPr lang="en-US"/>
        </a:p>
      </dgm:t>
    </dgm:pt>
    <dgm:pt modelId="{CA62CD45-6708-4D8E-A0E6-53CC14CB832E}" type="sibTrans" cxnId="{8D60DD26-32F9-44F8-96F4-A74EF8D13063}">
      <dgm:prSet/>
      <dgm:spPr/>
      <dgm:t>
        <a:bodyPr/>
        <a:lstStyle/>
        <a:p>
          <a:endParaRPr lang="en-US"/>
        </a:p>
      </dgm:t>
    </dgm:pt>
    <dgm:pt modelId="{9808BEF2-C974-46E4-8507-00715BDBD78E}">
      <dgm:prSet/>
      <dgm:spPr/>
      <dgm:t>
        <a:bodyPr/>
        <a:lstStyle/>
        <a:p>
          <a:r>
            <a:rPr lang="es-HN"/>
            <a:t>Trabajo de campo y documentación </a:t>
          </a:r>
          <a:endParaRPr lang="en-US"/>
        </a:p>
      </dgm:t>
    </dgm:pt>
    <dgm:pt modelId="{1738EC80-9284-402F-8EFC-1608CE2DFB40}" type="parTrans" cxnId="{14EF036B-C029-44F9-B670-8CDB6DB86257}">
      <dgm:prSet/>
      <dgm:spPr/>
      <dgm:t>
        <a:bodyPr/>
        <a:lstStyle/>
        <a:p>
          <a:endParaRPr lang="en-US"/>
        </a:p>
      </dgm:t>
    </dgm:pt>
    <dgm:pt modelId="{9D18BC5A-D030-4E91-A71A-B5C2ABBEDEE0}" type="sibTrans" cxnId="{14EF036B-C029-44F9-B670-8CDB6DB86257}">
      <dgm:prSet/>
      <dgm:spPr/>
      <dgm:t>
        <a:bodyPr/>
        <a:lstStyle/>
        <a:p>
          <a:endParaRPr lang="en-US"/>
        </a:p>
      </dgm:t>
    </dgm:pt>
    <dgm:pt modelId="{799E7CC5-69CB-479D-AB24-FD962F3D3F90}">
      <dgm:prSet/>
      <dgm:spPr/>
      <dgm:t>
        <a:bodyPr/>
        <a:lstStyle/>
        <a:p>
          <a:r>
            <a:rPr lang="es-HN"/>
            <a:t>Descubrimiento de problemas y validación de problemas </a:t>
          </a:r>
          <a:endParaRPr lang="en-US"/>
        </a:p>
      </dgm:t>
    </dgm:pt>
    <dgm:pt modelId="{94A4EA17-9F82-46B3-90AC-659E87D5C160}" type="parTrans" cxnId="{3C7E9313-6F56-421A-B588-E26046025247}">
      <dgm:prSet/>
      <dgm:spPr/>
      <dgm:t>
        <a:bodyPr/>
        <a:lstStyle/>
        <a:p>
          <a:endParaRPr lang="en-US"/>
        </a:p>
      </dgm:t>
    </dgm:pt>
    <dgm:pt modelId="{D18C3C2D-B283-4E59-A93E-771BC8A0C76C}" type="sibTrans" cxnId="{3C7E9313-6F56-421A-B588-E26046025247}">
      <dgm:prSet/>
      <dgm:spPr/>
      <dgm:t>
        <a:bodyPr/>
        <a:lstStyle/>
        <a:p>
          <a:endParaRPr lang="en-US"/>
        </a:p>
      </dgm:t>
    </dgm:pt>
    <dgm:pt modelId="{536708E3-5C6D-4834-888F-DBD2A7B48625}">
      <dgm:prSet/>
      <dgm:spPr/>
      <dgm:t>
        <a:bodyPr/>
        <a:lstStyle/>
        <a:p>
          <a:r>
            <a:rPr lang="es-HN"/>
            <a:t>Desarrollo de soluciones </a:t>
          </a:r>
          <a:endParaRPr lang="en-US"/>
        </a:p>
      </dgm:t>
    </dgm:pt>
    <dgm:pt modelId="{4C22A9D1-BD9C-4FD0-A4E0-84009C3FEE25}" type="parTrans" cxnId="{7F97907D-83B1-4B6E-9F0C-9640C0435139}">
      <dgm:prSet/>
      <dgm:spPr/>
      <dgm:t>
        <a:bodyPr/>
        <a:lstStyle/>
        <a:p>
          <a:endParaRPr lang="en-US"/>
        </a:p>
      </dgm:t>
    </dgm:pt>
    <dgm:pt modelId="{D251E2E0-6E58-42B8-90A0-AC69F390F740}" type="sibTrans" cxnId="{7F97907D-83B1-4B6E-9F0C-9640C0435139}">
      <dgm:prSet/>
      <dgm:spPr/>
      <dgm:t>
        <a:bodyPr/>
        <a:lstStyle/>
        <a:p>
          <a:endParaRPr lang="en-US"/>
        </a:p>
      </dgm:t>
    </dgm:pt>
    <dgm:pt modelId="{9A233D1E-772E-46BD-BD30-08D034887643}">
      <dgm:prSet/>
      <dgm:spPr/>
      <dgm:t>
        <a:bodyPr/>
        <a:lstStyle/>
        <a:p>
          <a:r>
            <a:rPr lang="es-HN"/>
            <a:t>Elaboración y emisión de informes </a:t>
          </a:r>
          <a:endParaRPr lang="en-US"/>
        </a:p>
      </dgm:t>
    </dgm:pt>
    <dgm:pt modelId="{56C28243-AC2B-4F61-AA86-9DA82C2DBF0B}" type="parTrans" cxnId="{6A6DCD2F-5AE1-4E01-9BDB-84C3E351C579}">
      <dgm:prSet/>
      <dgm:spPr/>
      <dgm:t>
        <a:bodyPr/>
        <a:lstStyle/>
        <a:p>
          <a:endParaRPr lang="en-US"/>
        </a:p>
      </dgm:t>
    </dgm:pt>
    <dgm:pt modelId="{AAE0E17E-EB8A-4645-834A-1A8FF825B381}" type="sibTrans" cxnId="{6A6DCD2F-5AE1-4E01-9BDB-84C3E351C579}">
      <dgm:prSet/>
      <dgm:spPr/>
      <dgm:t>
        <a:bodyPr/>
        <a:lstStyle/>
        <a:p>
          <a:endParaRPr lang="en-US"/>
        </a:p>
      </dgm:t>
    </dgm:pt>
    <dgm:pt modelId="{FDE49B2B-FC89-4652-B2C3-A647EB52D35D}">
      <dgm:prSet/>
      <dgm:spPr/>
      <dgm:t>
        <a:bodyPr/>
        <a:lstStyle/>
        <a:p>
          <a:r>
            <a:rPr lang="es-HN"/>
            <a:t>Seguimiento de problemas</a:t>
          </a:r>
          <a:endParaRPr lang="en-US"/>
        </a:p>
      </dgm:t>
    </dgm:pt>
    <dgm:pt modelId="{DA21DF4E-8F0B-4244-BD1E-8001E7442B36}" type="parTrans" cxnId="{022194B2-38EF-4CD6-8D68-631515F301B0}">
      <dgm:prSet/>
      <dgm:spPr/>
      <dgm:t>
        <a:bodyPr/>
        <a:lstStyle/>
        <a:p>
          <a:endParaRPr lang="en-US"/>
        </a:p>
      </dgm:t>
    </dgm:pt>
    <dgm:pt modelId="{7E46C3E3-CD10-4767-A4E7-346D25FA5643}" type="sibTrans" cxnId="{022194B2-38EF-4CD6-8D68-631515F301B0}">
      <dgm:prSet/>
      <dgm:spPr/>
      <dgm:t>
        <a:bodyPr/>
        <a:lstStyle/>
        <a:p>
          <a:endParaRPr lang="en-US"/>
        </a:p>
      </dgm:t>
    </dgm:pt>
    <dgm:pt modelId="{A69D7E9D-75E1-8844-B0B5-3DC2F471D615}" type="pres">
      <dgm:prSet presAssocID="{8A0E78E3-B6A5-4B5C-B6AB-98E822EA453F}" presName="Name0" presStyleCnt="0">
        <dgm:presLayoutVars>
          <dgm:dir/>
          <dgm:animLvl val="lvl"/>
          <dgm:resizeHandles val="exact"/>
        </dgm:presLayoutVars>
      </dgm:prSet>
      <dgm:spPr/>
    </dgm:pt>
    <dgm:pt modelId="{FA29F27E-53C9-C049-B991-018D5E3F3376}" type="pres">
      <dgm:prSet presAssocID="{FEC8DDC6-C896-467D-9898-E74F7D59811F}" presName="boxAndChildren" presStyleCnt="0"/>
      <dgm:spPr/>
    </dgm:pt>
    <dgm:pt modelId="{D60D421D-5584-E143-81FC-FF564B92F9C6}" type="pres">
      <dgm:prSet presAssocID="{FEC8DDC6-C896-467D-9898-E74F7D59811F}" presName="parentTextBox" presStyleLbl="node1" presStyleIdx="0" presStyleCnt="3"/>
      <dgm:spPr/>
    </dgm:pt>
    <dgm:pt modelId="{C1E2DC75-E92F-C34F-8E9D-789141800C9C}" type="pres">
      <dgm:prSet presAssocID="{FEC8DDC6-C896-467D-9898-E74F7D59811F}" presName="entireBox" presStyleLbl="node1" presStyleIdx="0" presStyleCnt="3"/>
      <dgm:spPr/>
    </dgm:pt>
    <dgm:pt modelId="{B08136EC-0C2F-9D4C-8857-8027113CC861}" type="pres">
      <dgm:prSet presAssocID="{FEC8DDC6-C896-467D-9898-E74F7D59811F}" presName="descendantBox" presStyleCnt="0"/>
      <dgm:spPr/>
    </dgm:pt>
    <dgm:pt modelId="{0D0A1047-4C09-1F45-AB58-7B0F2E8B4DDF}" type="pres">
      <dgm:prSet presAssocID="{A54C65AC-3B3F-4176-9F10-E636DF1F2E80}" presName="childTextBox" presStyleLbl="fgAccFollowNode1" presStyleIdx="0" presStyleCnt="6">
        <dgm:presLayoutVars>
          <dgm:bulletEnabled val="1"/>
        </dgm:presLayoutVars>
      </dgm:prSet>
      <dgm:spPr/>
    </dgm:pt>
    <dgm:pt modelId="{50882D5B-2FC0-DC4C-A819-45D34D21A7DA}" type="pres">
      <dgm:prSet presAssocID="{9808BEF2-C974-46E4-8507-00715BDBD78E}" presName="childTextBox" presStyleLbl="fgAccFollowNode1" presStyleIdx="1" presStyleCnt="6">
        <dgm:presLayoutVars>
          <dgm:bulletEnabled val="1"/>
        </dgm:presLayoutVars>
      </dgm:prSet>
      <dgm:spPr/>
    </dgm:pt>
    <dgm:pt modelId="{1BB83786-B012-D146-958F-99F650800865}" type="pres">
      <dgm:prSet presAssocID="{799E7CC5-69CB-479D-AB24-FD962F3D3F90}" presName="childTextBox" presStyleLbl="fgAccFollowNode1" presStyleIdx="2" presStyleCnt="6">
        <dgm:presLayoutVars>
          <dgm:bulletEnabled val="1"/>
        </dgm:presLayoutVars>
      </dgm:prSet>
      <dgm:spPr/>
    </dgm:pt>
    <dgm:pt modelId="{2E26B3B9-D4B8-CF4D-A019-BACFF7CBF89C}" type="pres">
      <dgm:prSet presAssocID="{536708E3-5C6D-4834-888F-DBD2A7B48625}" presName="childTextBox" presStyleLbl="fgAccFollowNode1" presStyleIdx="3" presStyleCnt="6">
        <dgm:presLayoutVars>
          <dgm:bulletEnabled val="1"/>
        </dgm:presLayoutVars>
      </dgm:prSet>
      <dgm:spPr/>
    </dgm:pt>
    <dgm:pt modelId="{841EEF2C-E1F6-9E40-B7A4-65735C5C0131}" type="pres">
      <dgm:prSet presAssocID="{9A233D1E-772E-46BD-BD30-08D034887643}" presName="childTextBox" presStyleLbl="fgAccFollowNode1" presStyleIdx="4" presStyleCnt="6">
        <dgm:presLayoutVars>
          <dgm:bulletEnabled val="1"/>
        </dgm:presLayoutVars>
      </dgm:prSet>
      <dgm:spPr/>
    </dgm:pt>
    <dgm:pt modelId="{5BF2E836-EA8C-F844-93B9-E11A9D19C882}" type="pres">
      <dgm:prSet presAssocID="{FDE49B2B-FC89-4652-B2C3-A647EB52D35D}" presName="childTextBox" presStyleLbl="fgAccFollowNode1" presStyleIdx="5" presStyleCnt="6">
        <dgm:presLayoutVars>
          <dgm:bulletEnabled val="1"/>
        </dgm:presLayoutVars>
      </dgm:prSet>
      <dgm:spPr/>
    </dgm:pt>
    <dgm:pt modelId="{1042C113-0ECB-0A41-9FDF-96561B1CAB0A}" type="pres">
      <dgm:prSet presAssocID="{C90BE21E-401A-4842-941E-998D57328019}" presName="sp" presStyleCnt="0"/>
      <dgm:spPr/>
    </dgm:pt>
    <dgm:pt modelId="{73884614-2E98-414A-9381-FA280C90FA0A}" type="pres">
      <dgm:prSet presAssocID="{4BC8F755-1240-4DDD-A9B4-D9A27C7656AF}" presName="arrowAndChildren" presStyleCnt="0"/>
      <dgm:spPr/>
    </dgm:pt>
    <dgm:pt modelId="{EB03C2AA-CD46-1045-BE4F-1F580A94B6BD}" type="pres">
      <dgm:prSet presAssocID="{4BC8F755-1240-4DDD-A9B4-D9A27C7656AF}" presName="parentTextArrow" presStyleLbl="node1" presStyleIdx="1" presStyleCnt="3"/>
      <dgm:spPr/>
    </dgm:pt>
    <dgm:pt modelId="{E3C058F8-69F1-B649-9AE4-02F4043B154A}" type="pres">
      <dgm:prSet presAssocID="{E3ABD9FA-183E-4A6F-902E-D4411D3D1A18}" presName="sp" presStyleCnt="0"/>
      <dgm:spPr/>
    </dgm:pt>
    <dgm:pt modelId="{50CDBD21-8DE9-5544-9D3B-93B0E12FDA60}" type="pres">
      <dgm:prSet presAssocID="{277C52C5-DE30-4FA0-98BC-89B648088183}" presName="arrowAndChildren" presStyleCnt="0"/>
      <dgm:spPr/>
    </dgm:pt>
    <dgm:pt modelId="{FD88F5EE-29BB-024B-8517-EF6B9EB4238A}" type="pres">
      <dgm:prSet presAssocID="{277C52C5-DE30-4FA0-98BC-89B648088183}" presName="parentTextArrow" presStyleLbl="node1" presStyleIdx="2" presStyleCnt="3"/>
      <dgm:spPr/>
    </dgm:pt>
  </dgm:ptLst>
  <dgm:cxnLst>
    <dgm:cxn modelId="{3C7E9313-6F56-421A-B588-E26046025247}" srcId="{FEC8DDC6-C896-467D-9898-E74F7D59811F}" destId="{799E7CC5-69CB-479D-AB24-FD962F3D3F90}" srcOrd="2" destOrd="0" parTransId="{94A4EA17-9F82-46B3-90AC-659E87D5C160}" sibTransId="{D18C3C2D-B283-4E59-A93E-771BC8A0C76C}"/>
    <dgm:cxn modelId="{8D60DD26-32F9-44F8-96F4-A74EF8D13063}" srcId="{FEC8DDC6-C896-467D-9898-E74F7D59811F}" destId="{A54C65AC-3B3F-4176-9F10-E636DF1F2E80}" srcOrd="0" destOrd="0" parTransId="{EF400E04-6D88-4714-9CF5-74A710B47031}" sibTransId="{CA62CD45-6708-4D8E-A0E6-53CC14CB832E}"/>
    <dgm:cxn modelId="{6A6DCD2F-5AE1-4E01-9BDB-84C3E351C579}" srcId="{FEC8DDC6-C896-467D-9898-E74F7D59811F}" destId="{9A233D1E-772E-46BD-BD30-08D034887643}" srcOrd="4" destOrd="0" parTransId="{56C28243-AC2B-4F61-AA86-9DA82C2DBF0B}" sibTransId="{AAE0E17E-EB8A-4645-834A-1A8FF825B381}"/>
    <dgm:cxn modelId="{34204439-44A9-0D4A-8CA0-38BA17D94417}" type="presOf" srcId="{FEC8DDC6-C896-467D-9898-E74F7D59811F}" destId="{D60D421D-5584-E143-81FC-FF564B92F9C6}" srcOrd="0" destOrd="0" presId="urn:microsoft.com/office/officeart/2005/8/layout/process4"/>
    <dgm:cxn modelId="{DD084552-4393-F640-AD64-7252BA28D758}" type="presOf" srcId="{A54C65AC-3B3F-4176-9F10-E636DF1F2E80}" destId="{0D0A1047-4C09-1F45-AB58-7B0F2E8B4DDF}" srcOrd="0" destOrd="0" presId="urn:microsoft.com/office/officeart/2005/8/layout/process4"/>
    <dgm:cxn modelId="{3FAA9D58-F856-4DA3-B048-685870E65DC3}" srcId="{8A0E78E3-B6A5-4B5C-B6AB-98E822EA453F}" destId="{277C52C5-DE30-4FA0-98BC-89B648088183}" srcOrd="0" destOrd="0" parTransId="{C7DA3602-8962-4DE5-BB73-0BE5E390D9AC}" sibTransId="{E3ABD9FA-183E-4A6F-902E-D4411D3D1A18}"/>
    <dgm:cxn modelId="{14EF036B-C029-44F9-B670-8CDB6DB86257}" srcId="{FEC8DDC6-C896-467D-9898-E74F7D59811F}" destId="{9808BEF2-C974-46E4-8507-00715BDBD78E}" srcOrd="1" destOrd="0" parTransId="{1738EC80-9284-402F-8EFC-1608CE2DFB40}" sibTransId="{9D18BC5A-D030-4E91-A71A-B5C2ABBEDEE0}"/>
    <dgm:cxn modelId="{7F97907D-83B1-4B6E-9F0C-9640C0435139}" srcId="{FEC8DDC6-C896-467D-9898-E74F7D59811F}" destId="{536708E3-5C6D-4834-888F-DBD2A7B48625}" srcOrd="3" destOrd="0" parTransId="{4C22A9D1-BD9C-4FD0-A4E0-84009C3FEE25}" sibTransId="{D251E2E0-6E58-42B8-90A0-AC69F390F740}"/>
    <dgm:cxn modelId="{D44C967F-299C-DE4E-8C2F-A84A1BB4DA0C}" type="presOf" srcId="{9808BEF2-C974-46E4-8507-00715BDBD78E}" destId="{50882D5B-2FC0-DC4C-A819-45D34D21A7DA}" srcOrd="0" destOrd="0" presId="urn:microsoft.com/office/officeart/2005/8/layout/process4"/>
    <dgm:cxn modelId="{100C9B8D-5ADF-414B-B009-305C97AF2F15}" type="presOf" srcId="{8A0E78E3-B6A5-4B5C-B6AB-98E822EA453F}" destId="{A69D7E9D-75E1-8844-B0B5-3DC2F471D615}" srcOrd="0" destOrd="0" presId="urn:microsoft.com/office/officeart/2005/8/layout/process4"/>
    <dgm:cxn modelId="{434D3D92-CA4B-2A41-B5EF-556C3290C6F9}" type="presOf" srcId="{4BC8F755-1240-4DDD-A9B4-D9A27C7656AF}" destId="{EB03C2AA-CD46-1045-BE4F-1F580A94B6BD}" srcOrd="0" destOrd="0" presId="urn:microsoft.com/office/officeart/2005/8/layout/process4"/>
    <dgm:cxn modelId="{BC6E1B97-0CB2-9140-80C3-762F9AD17006}" type="presOf" srcId="{536708E3-5C6D-4834-888F-DBD2A7B48625}" destId="{2E26B3B9-D4B8-CF4D-A019-BACFF7CBF89C}" srcOrd="0" destOrd="0" presId="urn:microsoft.com/office/officeart/2005/8/layout/process4"/>
    <dgm:cxn modelId="{953F799B-6DEA-BD45-BAB1-8663B3FCCA4D}" type="presOf" srcId="{9A233D1E-772E-46BD-BD30-08D034887643}" destId="{841EEF2C-E1F6-9E40-B7A4-65735C5C0131}" srcOrd="0" destOrd="0" presId="urn:microsoft.com/office/officeart/2005/8/layout/process4"/>
    <dgm:cxn modelId="{18FFC39B-E1CF-094F-9BCB-04BC63521C1F}" type="presOf" srcId="{799E7CC5-69CB-479D-AB24-FD962F3D3F90}" destId="{1BB83786-B012-D146-958F-99F650800865}" srcOrd="0" destOrd="0" presId="urn:microsoft.com/office/officeart/2005/8/layout/process4"/>
    <dgm:cxn modelId="{5388A79E-788C-4EB7-B26B-0EFF70200A35}" srcId="{8A0E78E3-B6A5-4B5C-B6AB-98E822EA453F}" destId="{FEC8DDC6-C896-467D-9898-E74F7D59811F}" srcOrd="2" destOrd="0" parTransId="{40C0D790-AF0F-4938-8D77-0B9E4F8DF8B6}" sibTransId="{473E8DCF-01DC-463E-88E4-B18F205D143E}"/>
    <dgm:cxn modelId="{8A1FB3AA-85D2-3E46-BAE1-3DCE67FC15A2}" type="presOf" srcId="{277C52C5-DE30-4FA0-98BC-89B648088183}" destId="{FD88F5EE-29BB-024B-8517-EF6B9EB4238A}" srcOrd="0" destOrd="0" presId="urn:microsoft.com/office/officeart/2005/8/layout/process4"/>
    <dgm:cxn modelId="{022194B2-38EF-4CD6-8D68-631515F301B0}" srcId="{FEC8DDC6-C896-467D-9898-E74F7D59811F}" destId="{FDE49B2B-FC89-4652-B2C3-A647EB52D35D}" srcOrd="5" destOrd="0" parTransId="{DA21DF4E-8F0B-4244-BD1E-8001E7442B36}" sibTransId="{7E46C3E3-CD10-4767-A4E7-346D25FA5643}"/>
    <dgm:cxn modelId="{396789BE-A8C6-482D-B24C-DE48C6D7A6B9}" srcId="{8A0E78E3-B6A5-4B5C-B6AB-98E822EA453F}" destId="{4BC8F755-1240-4DDD-A9B4-D9A27C7656AF}" srcOrd="1" destOrd="0" parTransId="{BD9D28C5-366A-4C73-964D-3F13CCCB1927}" sibTransId="{C90BE21E-401A-4842-941E-998D57328019}"/>
    <dgm:cxn modelId="{3212CDD4-6279-6044-804D-2BADF0C68577}" type="presOf" srcId="{FEC8DDC6-C896-467D-9898-E74F7D59811F}" destId="{C1E2DC75-E92F-C34F-8E9D-789141800C9C}" srcOrd="1" destOrd="0" presId="urn:microsoft.com/office/officeart/2005/8/layout/process4"/>
    <dgm:cxn modelId="{D3A620EA-B9E8-B846-BB30-85D702DDEAA3}" type="presOf" srcId="{FDE49B2B-FC89-4652-B2C3-A647EB52D35D}" destId="{5BF2E836-EA8C-F844-93B9-E11A9D19C882}" srcOrd="0" destOrd="0" presId="urn:microsoft.com/office/officeart/2005/8/layout/process4"/>
    <dgm:cxn modelId="{D6DCE42E-EE2D-344C-88A7-128975FDD02F}" type="presParOf" srcId="{A69D7E9D-75E1-8844-B0B5-3DC2F471D615}" destId="{FA29F27E-53C9-C049-B991-018D5E3F3376}" srcOrd="0" destOrd="0" presId="urn:microsoft.com/office/officeart/2005/8/layout/process4"/>
    <dgm:cxn modelId="{CB7B2813-7EA0-604E-8E3A-D212F997FBD5}" type="presParOf" srcId="{FA29F27E-53C9-C049-B991-018D5E3F3376}" destId="{D60D421D-5584-E143-81FC-FF564B92F9C6}" srcOrd="0" destOrd="0" presId="urn:microsoft.com/office/officeart/2005/8/layout/process4"/>
    <dgm:cxn modelId="{40CB6B5E-AC08-D94C-91C5-8D8C0433CA47}" type="presParOf" srcId="{FA29F27E-53C9-C049-B991-018D5E3F3376}" destId="{C1E2DC75-E92F-C34F-8E9D-789141800C9C}" srcOrd="1" destOrd="0" presId="urn:microsoft.com/office/officeart/2005/8/layout/process4"/>
    <dgm:cxn modelId="{4EAC5B5F-3A34-8041-906E-160F3990CA28}" type="presParOf" srcId="{FA29F27E-53C9-C049-B991-018D5E3F3376}" destId="{B08136EC-0C2F-9D4C-8857-8027113CC861}" srcOrd="2" destOrd="0" presId="urn:microsoft.com/office/officeart/2005/8/layout/process4"/>
    <dgm:cxn modelId="{156375CE-40D5-E240-B4E7-CCC4C29A1B73}" type="presParOf" srcId="{B08136EC-0C2F-9D4C-8857-8027113CC861}" destId="{0D0A1047-4C09-1F45-AB58-7B0F2E8B4DDF}" srcOrd="0" destOrd="0" presId="urn:microsoft.com/office/officeart/2005/8/layout/process4"/>
    <dgm:cxn modelId="{A1AA94A1-17AA-5E41-BA8B-A473B3F0AF18}" type="presParOf" srcId="{B08136EC-0C2F-9D4C-8857-8027113CC861}" destId="{50882D5B-2FC0-DC4C-A819-45D34D21A7DA}" srcOrd="1" destOrd="0" presId="urn:microsoft.com/office/officeart/2005/8/layout/process4"/>
    <dgm:cxn modelId="{FE92DA9C-2AB7-4A4E-A5B7-30830508D82D}" type="presParOf" srcId="{B08136EC-0C2F-9D4C-8857-8027113CC861}" destId="{1BB83786-B012-D146-958F-99F650800865}" srcOrd="2" destOrd="0" presId="urn:microsoft.com/office/officeart/2005/8/layout/process4"/>
    <dgm:cxn modelId="{0E86694A-1DEC-8E4D-AB9E-14733BDE8C5E}" type="presParOf" srcId="{B08136EC-0C2F-9D4C-8857-8027113CC861}" destId="{2E26B3B9-D4B8-CF4D-A019-BACFF7CBF89C}" srcOrd="3" destOrd="0" presId="urn:microsoft.com/office/officeart/2005/8/layout/process4"/>
    <dgm:cxn modelId="{89090F53-D294-F946-B6F7-7B66A093BD40}" type="presParOf" srcId="{B08136EC-0C2F-9D4C-8857-8027113CC861}" destId="{841EEF2C-E1F6-9E40-B7A4-65735C5C0131}" srcOrd="4" destOrd="0" presId="urn:microsoft.com/office/officeart/2005/8/layout/process4"/>
    <dgm:cxn modelId="{8C8D8C6C-0D3B-9042-A59C-0527A77F1B90}" type="presParOf" srcId="{B08136EC-0C2F-9D4C-8857-8027113CC861}" destId="{5BF2E836-EA8C-F844-93B9-E11A9D19C882}" srcOrd="5" destOrd="0" presId="urn:microsoft.com/office/officeart/2005/8/layout/process4"/>
    <dgm:cxn modelId="{C1D731F6-21C5-974B-9E2E-2691CBE37A54}" type="presParOf" srcId="{A69D7E9D-75E1-8844-B0B5-3DC2F471D615}" destId="{1042C113-0ECB-0A41-9FDF-96561B1CAB0A}" srcOrd="1" destOrd="0" presId="urn:microsoft.com/office/officeart/2005/8/layout/process4"/>
    <dgm:cxn modelId="{3E11681C-C307-9C4C-8089-BD24A53876F1}" type="presParOf" srcId="{A69D7E9D-75E1-8844-B0B5-3DC2F471D615}" destId="{73884614-2E98-414A-9381-FA280C90FA0A}" srcOrd="2" destOrd="0" presId="urn:microsoft.com/office/officeart/2005/8/layout/process4"/>
    <dgm:cxn modelId="{8EF00460-F8B9-554F-887F-92878A1A0A58}" type="presParOf" srcId="{73884614-2E98-414A-9381-FA280C90FA0A}" destId="{EB03C2AA-CD46-1045-BE4F-1F580A94B6BD}" srcOrd="0" destOrd="0" presId="urn:microsoft.com/office/officeart/2005/8/layout/process4"/>
    <dgm:cxn modelId="{F1F887F4-33FB-2F47-B671-94D8AC442409}" type="presParOf" srcId="{A69D7E9D-75E1-8844-B0B5-3DC2F471D615}" destId="{E3C058F8-69F1-B649-9AE4-02F4043B154A}" srcOrd="3" destOrd="0" presId="urn:microsoft.com/office/officeart/2005/8/layout/process4"/>
    <dgm:cxn modelId="{4297F39D-8517-6C46-8146-DA2C3AF92799}" type="presParOf" srcId="{A69D7E9D-75E1-8844-B0B5-3DC2F471D615}" destId="{50CDBD21-8DE9-5544-9D3B-93B0E12FDA60}" srcOrd="4" destOrd="0" presId="urn:microsoft.com/office/officeart/2005/8/layout/process4"/>
    <dgm:cxn modelId="{146346AB-B34B-0542-A507-8D595A07874C}" type="presParOf" srcId="{50CDBD21-8DE9-5544-9D3B-93B0E12FDA60}" destId="{FD88F5EE-29BB-024B-8517-EF6B9EB4238A}"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115E45-7542-4565-A91C-5D85DA841E1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6A29CF4-3FE1-47BD-BCB4-200402581E35}">
      <dgm:prSet/>
      <dgm:spPr/>
      <dgm:t>
        <a:bodyPr/>
        <a:lstStyle/>
        <a:p>
          <a:r>
            <a:rPr lang="es-HN"/>
            <a:t>la verdadera misión del departamento de auditoría interna es </a:t>
          </a:r>
          <a:r>
            <a:rPr lang="es-HN" b="1"/>
            <a:t>ayudar a mejorar el estado de los controles internos</a:t>
          </a:r>
          <a:r>
            <a:rPr lang="es-HN"/>
            <a:t> de la empresa.</a:t>
          </a:r>
          <a:endParaRPr lang="en-US"/>
        </a:p>
      </dgm:t>
    </dgm:pt>
    <dgm:pt modelId="{66A6024F-3C5B-4335-AF0E-9B6E35B9BEDE}" type="parTrans" cxnId="{40715C84-DBC1-4C7D-8834-6A641EB67B7F}">
      <dgm:prSet/>
      <dgm:spPr/>
      <dgm:t>
        <a:bodyPr/>
        <a:lstStyle/>
        <a:p>
          <a:endParaRPr lang="en-US"/>
        </a:p>
      </dgm:t>
    </dgm:pt>
    <dgm:pt modelId="{6224B0DC-B670-4E19-BBCE-762EEFB808C3}" type="sibTrans" cxnId="{40715C84-DBC1-4C7D-8834-6A641EB67B7F}">
      <dgm:prSet/>
      <dgm:spPr/>
      <dgm:t>
        <a:bodyPr/>
        <a:lstStyle/>
        <a:p>
          <a:endParaRPr lang="en-US"/>
        </a:p>
      </dgm:t>
    </dgm:pt>
    <dgm:pt modelId="{CF0A4FEC-A891-474D-8E29-A1A37256B096}">
      <dgm:prSet/>
      <dgm:spPr/>
      <dgm:t>
        <a:bodyPr/>
        <a:lstStyle/>
        <a:p>
          <a:r>
            <a:rPr lang="es-HN"/>
            <a:t>Pero… ¿Qué es el control interno?</a:t>
          </a:r>
          <a:endParaRPr lang="en-US"/>
        </a:p>
      </dgm:t>
    </dgm:pt>
    <dgm:pt modelId="{ABFEFDD7-3C74-4F3A-9A3B-868FBAB01580}" type="parTrans" cxnId="{856CF5E3-523B-4151-B645-44A211059085}">
      <dgm:prSet/>
      <dgm:spPr/>
      <dgm:t>
        <a:bodyPr/>
        <a:lstStyle/>
        <a:p>
          <a:endParaRPr lang="en-US"/>
        </a:p>
      </dgm:t>
    </dgm:pt>
    <dgm:pt modelId="{BE47BB16-438C-42FD-8D35-5BE791D76941}" type="sibTrans" cxnId="{856CF5E3-523B-4151-B645-44A211059085}">
      <dgm:prSet/>
      <dgm:spPr/>
      <dgm:t>
        <a:bodyPr/>
        <a:lstStyle/>
        <a:p>
          <a:endParaRPr lang="en-US"/>
        </a:p>
      </dgm:t>
    </dgm:pt>
    <dgm:pt modelId="{61ADCA17-BEF7-4290-BF94-6006BD0790C3}" type="pres">
      <dgm:prSet presAssocID="{62115E45-7542-4565-A91C-5D85DA841E18}" presName="root" presStyleCnt="0">
        <dgm:presLayoutVars>
          <dgm:dir/>
          <dgm:resizeHandles val="exact"/>
        </dgm:presLayoutVars>
      </dgm:prSet>
      <dgm:spPr/>
    </dgm:pt>
    <dgm:pt modelId="{4921C5CA-AF2C-4AFF-A668-8F0F848A433E}" type="pres">
      <dgm:prSet presAssocID="{66A29CF4-3FE1-47BD-BCB4-200402581E35}" presName="compNode" presStyleCnt="0"/>
      <dgm:spPr/>
    </dgm:pt>
    <dgm:pt modelId="{9D215F56-20D2-44B4-81E7-0B763C603F9C}" type="pres">
      <dgm:prSet presAssocID="{66A29CF4-3FE1-47BD-BCB4-200402581E35}" presName="bgRect" presStyleLbl="bgShp" presStyleIdx="0" presStyleCnt="2"/>
      <dgm:spPr/>
    </dgm:pt>
    <dgm:pt modelId="{F90C7916-4D86-42CC-A708-BC000F334553}" type="pres">
      <dgm:prSet presAssocID="{66A29CF4-3FE1-47BD-BCB4-200402581E3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andshake"/>
        </a:ext>
      </dgm:extLst>
    </dgm:pt>
    <dgm:pt modelId="{353DBC34-21FC-4E11-A376-A7A7CED3DA50}" type="pres">
      <dgm:prSet presAssocID="{66A29CF4-3FE1-47BD-BCB4-200402581E35}" presName="spaceRect" presStyleCnt="0"/>
      <dgm:spPr/>
    </dgm:pt>
    <dgm:pt modelId="{0B343F56-AF07-48F6-9C10-1F2F10733768}" type="pres">
      <dgm:prSet presAssocID="{66A29CF4-3FE1-47BD-BCB4-200402581E35}" presName="parTx" presStyleLbl="revTx" presStyleIdx="0" presStyleCnt="2">
        <dgm:presLayoutVars>
          <dgm:chMax val="0"/>
          <dgm:chPref val="0"/>
        </dgm:presLayoutVars>
      </dgm:prSet>
      <dgm:spPr/>
    </dgm:pt>
    <dgm:pt modelId="{D06E4236-072C-4C2B-815B-5C212A096100}" type="pres">
      <dgm:prSet presAssocID="{6224B0DC-B670-4E19-BBCE-762EEFB808C3}" presName="sibTrans" presStyleCnt="0"/>
      <dgm:spPr/>
    </dgm:pt>
    <dgm:pt modelId="{187BDB29-7BB6-4619-B9B5-BCD9083BD2F3}" type="pres">
      <dgm:prSet presAssocID="{CF0A4FEC-A891-474D-8E29-A1A37256B096}" presName="compNode" presStyleCnt="0"/>
      <dgm:spPr/>
    </dgm:pt>
    <dgm:pt modelId="{073D53BC-0F0D-4B55-85E1-397D0EA3059C}" type="pres">
      <dgm:prSet presAssocID="{CF0A4FEC-A891-474D-8E29-A1A37256B096}" presName="bgRect" presStyleLbl="bgShp" presStyleIdx="1" presStyleCnt="2"/>
      <dgm:spPr/>
    </dgm:pt>
    <dgm:pt modelId="{B8BB6041-9C89-46C0-9F6C-FFF590CC6A31}" type="pres">
      <dgm:prSet presAssocID="{CF0A4FEC-A891-474D-8E29-A1A37256B09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ffice Worker"/>
        </a:ext>
      </dgm:extLst>
    </dgm:pt>
    <dgm:pt modelId="{EF15C76A-E329-4891-A420-6B7DFFE9B2C2}" type="pres">
      <dgm:prSet presAssocID="{CF0A4FEC-A891-474D-8E29-A1A37256B096}" presName="spaceRect" presStyleCnt="0"/>
      <dgm:spPr/>
    </dgm:pt>
    <dgm:pt modelId="{D74C509B-1CD3-4A06-ACE1-6D801280209A}" type="pres">
      <dgm:prSet presAssocID="{CF0A4FEC-A891-474D-8E29-A1A37256B096}" presName="parTx" presStyleLbl="revTx" presStyleIdx="1" presStyleCnt="2">
        <dgm:presLayoutVars>
          <dgm:chMax val="0"/>
          <dgm:chPref val="0"/>
        </dgm:presLayoutVars>
      </dgm:prSet>
      <dgm:spPr/>
    </dgm:pt>
  </dgm:ptLst>
  <dgm:cxnLst>
    <dgm:cxn modelId="{65EE9840-8C0C-429E-B1A7-C728582919BF}" type="presOf" srcId="{CF0A4FEC-A891-474D-8E29-A1A37256B096}" destId="{D74C509B-1CD3-4A06-ACE1-6D801280209A}" srcOrd="0" destOrd="0" presId="urn:microsoft.com/office/officeart/2018/2/layout/IconVerticalSolidList"/>
    <dgm:cxn modelId="{40715C84-DBC1-4C7D-8834-6A641EB67B7F}" srcId="{62115E45-7542-4565-A91C-5D85DA841E18}" destId="{66A29CF4-3FE1-47BD-BCB4-200402581E35}" srcOrd="0" destOrd="0" parTransId="{66A6024F-3C5B-4335-AF0E-9B6E35B9BEDE}" sibTransId="{6224B0DC-B670-4E19-BBCE-762EEFB808C3}"/>
    <dgm:cxn modelId="{856CF5E3-523B-4151-B645-44A211059085}" srcId="{62115E45-7542-4565-A91C-5D85DA841E18}" destId="{CF0A4FEC-A891-474D-8E29-A1A37256B096}" srcOrd="1" destOrd="0" parTransId="{ABFEFDD7-3C74-4F3A-9A3B-868FBAB01580}" sibTransId="{BE47BB16-438C-42FD-8D35-5BE791D76941}"/>
    <dgm:cxn modelId="{36D5BEE7-38DD-4E2C-9BC7-70879C382B38}" type="presOf" srcId="{62115E45-7542-4565-A91C-5D85DA841E18}" destId="{61ADCA17-BEF7-4290-BF94-6006BD0790C3}" srcOrd="0" destOrd="0" presId="urn:microsoft.com/office/officeart/2018/2/layout/IconVerticalSolidList"/>
    <dgm:cxn modelId="{36E91FE8-92B7-47AF-AF46-A0493ABD68B6}" type="presOf" srcId="{66A29CF4-3FE1-47BD-BCB4-200402581E35}" destId="{0B343F56-AF07-48F6-9C10-1F2F10733768}" srcOrd="0" destOrd="0" presId="urn:microsoft.com/office/officeart/2018/2/layout/IconVerticalSolidList"/>
    <dgm:cxn modelId="{2612423F-3CAA-4D44-BE8D-5956C661918F}" type="presParOf" srcId="{61ADCA17-BEF7-4290-BF94-6006BD0790C3}" destId="{4921C5CA-AF2C-4AFF-A668-8F0F848A433E}" srcOrd="0" destOrd="0" presId="urn:microsoft.com/office/officeart/2018/2/layout/IconVerticalSolidList"/>
    <dgm:cxn modelId="{0435E142-5D0B-47C9-8C9F-84E945161807}" type="presParOf" srcId="{4921C5CA-AF2C-4AFF-A668-8F0F848A433E}" destId="{9D215F56-20D2-44B4-81E7-0B763C603F9C}" srcOrd="0" destOrd="0" presId="urn:microsoft.com/office/officeart/2018/2/layout/IconVerticalSolidList"/>
    <dgm:cxn modelId="{59D64AA3-76C2-446B-86C1-0DACA80438CC}" type="presParOf" srcId="{4921C5CA-AF2C-4AFF-A668-8F0F848A433E}" destId="{F90C7916-4D86-42CC-A708-BC000F334553}" srcOrd="1" destOrd="0" presId="urn:microsoft.com/office/officeart/2018/2/layout/IconVerticalSolidList"/>
    <dgm:cxn modelId="{D8CC2407-F7B0-4665-91E3-E837F8648442}" type="presParOf" srcId="{4921C5CA-AF2C-4AFF-A668-8F0F848A433E}" destId="{353DBC34-21FC-4E11-A376-A7A7CED3DA50}" srcOrd="2" destOrd="0" presId="urn:microsoft.com/office/officeart/2018/2/layout/IconVerticalSolidList"/>
    <dgm:cxn modelId="{32F253E1-6868-4270-8648-E91FC295D1D6}" type="presParOf" srcId="{4921C5CA-AF2C-4AFF-A668-8F0F848A433E}" destId="{0B343F56-AF07-48F6-9C10-1F2F10733768}" srcOrd="3" destOrd="0" presId="urn:microsoft.com/office/officeart/2018/2/layout/IconVerticalSolidList"/>
    <dgm:cxn modelId="{33EC9671-B39F-46DD-9802-408ED78CEA5E}" type="presParOf" srcId="{61ADCA17-BEF7-4290-BF94-6006BD0790C3}" destId="{D06E4236-072C-4C2B-815B-5C212A096100}" srcOrd="1" destOrd="0" presId="urn:microsoft.com/office/officeart/2018/2/layout/IconVerticalSolidList"/>
    <dgm:cxn modelId="{C97BC0AB-D10F-4EEA-B75C-7726D13C5F89}" type="presParOf" srcId="{61ADCA17-BEF7-4290-BF94-6006BD0790C3}" destId="{187BDB29-7BB6-4619-B9B5-BCD9083BD2F3}" srcOrd="2" destOrd="0" presId="urn:microsoft.com/office/officeart/2018/2/layout/IconVerticalSolidList"/>
    <dgm:cxn modelId="{4AADAEB2-8CF9-491B-BB39-562AC0E8BF0B}" type="presParOf" srcId="{187BDB29-7BB6-4619-B9B5-BCD9083BD2F3}" destId="{073D53BC-0F0D-4B55-85E1-397D0EA3059C}" srcOrd="0" destOrd="0" presId="urn:microsoft.com/office/officeart/2018/2/layout/IconVerticalSolidList"/>
    <dgm:cxn modelId="{0CCB7098-3120-4F74-88A5-82CDE93E6ECC}" type="presParOf" srcId="{187BDB29-7BB6-4619-B9B5-BCD9083BD2F3}" destId="{B8BB6041-9C89-46C0-9F6C-FFF590CC6A31}" srcOrd="1" destOrd="0" presId="urn:microsoft.com/office/officeart/2018/2/layout/IconVerticalSolidList"/>
    <dgm:cxn modelId="{74C99C2A-6571-4BE4-857F-FA5E2C94C116}" type="presParOf" srcId="{187BDB29-7BB6-4619-B9B5-BCD9083BD2F3}" destId="{EF15C76A-E329-4891-A420-6B7DFFE9B2C2}" srcOrd="2" destOrd="0" presId="urn:microsoft.com/office/officeart/2018/2/layout/IconVerticalSolidList"/>
    <dgm:cxn modelId="{5463E095-63DA-4B65-8F7D-1115F736F7C3}" type="presParOf" srcId="{187BDB29-7BB6-4619-B9B5-BCD9083BD2F3}" destId="{D74C509B-1CD3-4A06-ACE1-6D801280209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00EE89A-88FD-4B05-BE5B-DBEC77B0BF5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199AC14-F519-4670-8E13-05D0BAA190EB}">
      <dgm:prSet/>
      <dgm:spPr/>
      <dgm:t>
        <a:bodyPr/>
        <a:lstStyle/>
        <a:p>
          <a:r>
            <a:rPr lang="es-HN" b="1"/>
            <a:t>Administrativa: </a:t>
          </a:r>
          <a:r>
            <a:rPr lang="es-HN"/>
            <a:t> Incluyen elementos como </a:t>
          </a:r>
          <a:r>
            <a:rPr lang="es-HN" b="1"/>
            <a:t>políticas</a:t>
          </a:r>
          <a:r>
            <a:rPr lang="es-HN"/>
            <a:t> y </a:t>
          </a:r>
          <a:r>
            <a:rPr lang="es-HN" b="1"/>
            <a:t>procesos</a:t>
          </a:r>
          <a:r>
            <a:rPr lang="es-HN"/>
            <a:t>. </a:t>
          </a:r>
          <a:endParaRPr lang="en-US"/>
        </a:p>
      </dgm:t>
    </dgm:pt>
    <dgm:pt modelId="{834E6F6B-1915-45F7-9B09-0C4DDB2031F0}" type="parTrans" cxnId="{709CB6DF-20F6-4478-9781-91363056F83E}">
      <dgm:prSet/>
      <dgm:spPr/>
      <dgm:t>
        <a:bodyPr/>
        <a:lstStyle/>
        <a:p>
          <a:endParaRPr lang="en-US"/>
        </a:p>
      </dgm:t>
    </dgm:pt>
    <dgm:pt modelId="{03E8477C-7FBC-4BEA-B94A-CB743020D1E4}" type="sibTrans" cxnId="{709CB6DF-20F6-4478-9781-91363056F83E}">
      <dgm:prSet/>
      <dgm:spPr/>
      <dgm:t>
        <a:bodyPr/>
        <a:lstStyle/>
        <a:p>
          <a:endParaRPr lang="en-US"/>
        </a:p>
      </dgm:t>
    </dgm:pt>
    <dgm:pt modelId="{ED36F211-3B91-438C-BF63-01A9CD75D7A1}">
      <dgm:prSet/>
      <dgm:spPr/>
      <dgm:t>
        <a:bodyPr/>
        <a:lstStyle/>
        <a:p>
          <a:r>
            <a:rPr lang="es-HN" b="1"/>
            <a:t>Técnica:</a:t>
          </a:r>
          <a:r>
            <a:rPr lang="es-HN"/>
            <a:t>  Son las </a:t>
          </a:r>
          <a:r>
            <a:rPr lang="es-HN" b="1"/>
            <a:t>herramientas</a:t>
          </a:r>
          <a:r>
            <a:rPr lang="es-HN"/>
            <a:t> y el </a:t>
          </a:r>
          <a:r>
            <a:rPr lang="es-HN" b="1"/>
            <a:t>software</a:t>
          </a:r>
          <a:r>
            <a:rPr lang="es-HN"/>
            <a:t> que hacen cumplir lógicamente los controles (como las contraseñas).</a:t>
          </a:r>
          <a:endParaRPr lang="en-US"/>
        </a:p>
      </dgm:t>
    </dgm:pt>
    <dgm:pt modelId="{88418D6F-BB13-45C2-9E92-F96F899DA8EF}" type="parTrans" cxnId="{43ABCF1D-748B-44FB-944B-F34DEC966B6A}">
      <dgm:prSet/>
      <dgm:spPr/>
      <dgm:t>
        <a:bodyPr/>
        <a:lstStyle/>
        <a:p>
          <a:endParaRPr lang="en-US"/>
        </a:p>
      </dgm:t>
    </dgm:pt>
    <dgm:pt modelId="{BE8CCED3-5198-460B-8FB8-B96D1D5EAB26}" type="sibTrans" cxnId="{43ABCF1D-748B-44FB-944B-F34DEC966B6A}">
      <dgm:prSet/>
      <dgm:spPr/>
      <dgm:t>
        <a:bodyPr/>
        <a:lstStyle/>
        <a:p>
          <a:endParaRPr lang="en-US"/>
        </a:p>
      </dgm:t>
    </dgm:pt>
    <dgm:pt modelId="{49BC642B-DAA5-428D-AD6D-FBDE9D8D4F1B}">
      <dgm:prSet/>
      <dgm:spPr/>
      <dgm:t>
        <a:bodyPr/>
        <a:lstStyle/>
        <a:p>
          <a:r>
            <a:rPr lang="es-HN" b="1"/>
            <a:t>Físicas:</a:t>
          </a:r>
          <a:r>
            <a:rPr lang="es-HN"/>
            <a:t> Incluyen controles como personal de seguridad y bloqueo de puertas.</a:t>
          </a:r>
          <a:endParaRPr lang="en-US"/>
        </a:p>
      </dgm:t>
    </dgm:pt>
    <dgm:pt modelId="{12D9AD38-C664-44F5-9E3F-6F21A6995E83}" type="parTrans" cxnId="{C0D8C16A-48E3-42D7-9C6E-52ABE08CAB3C}">
      <dgm:prSet/>
      <dgm:spPr/>
      <dgm:t>
        <a:bodyPr/>
        <a:lstStyle/>
        <a:p>
          <a:endParaRPr lang="en-US"/>
        </a:p>
      </dgm:t>
    </dgm:pt>
    <dgm:pt modelId="{1AD26222-BF3A-4385-A66B-F309DE1B865A}" type="sibTrans" cxnId="{C0D8C16A-48E3-42D7-9C6E-52ABE08CAB3C}">
      <dgm:prSet/>
      <dgm:spPr/>
      <dgm:t>
        <a:bodyPr/>
        <a:lstStyle/>
        <a:p>
          <a:endParaRPr lang="en-US"/>
        </a:p>
      </dgm:t>
    </dgm:pt>
    <dgm:pt modelId="{38A5B38E-6BA9-4855-BAC2-17096F3F5007}" type="pres">
      <dgm:prSet presAssocID="{900EE89A-88FD-4B05-BE5B-DBEC77B0BF50}" presName="root" presStyleCnt="0">
        <dgm:presLayoutVars>
          <dgm:dir/>
          <dgm:resizeHandles val="exact"/>
        </dgm:presLayoutVars>
      </dgm:prSet>
      <dgm:spPr/>
    </dgm:pt>
    <dgm:pt modelId="{2A2584F3-AC1F-4579-B350-12A9A6688417}" type="pres">
      <dgm:prSet presAssocID="{5199AC14-F519-4670-8E13-05D0BAA190EB}" presName="compNode" presStyleCnt="0"/>
      <dgm:spPr/>
    </dgm:pt>
    <dgm:pt modelId="{6CA1D0AA-E50A-4ED4-B16E-6A8560E2AA90}" type="pres">
      <dgm:prSet presAssocID="{5199AC14-F519-4670-8E13-05D0BAA190EB}" presName="bgRect" presStyleLbl="bgShp" presStyleIdx="0" presStyleCnt="3"/>
      <dgm:spPr/>
    </dgm:pt>
    <dgm:pt modelId="{331548DC-E190-4176-A7F1-D905203F3CB0}" type="pres">
      <dgm:prSet presAssocID="{5199AC14-F519-4670-8E13-05D0BAA190E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Venn Diagram"/>
        </a:ext>
      </dgm:extLst>
    </dgm:pt>
    <dgm:pt modelId="{16D3D052-4B3A-44BB-908B-41E25AE29CED}" type="pres">
      <dgm:prSet presAssocID="{5199AC14-F519-4670-8E13-05D0BAA190EB}" presName="spaceRect" presStyleCnt="0"/>
      <dgm:spPr/>
    </dgm:pt>
    <dgm:pt modelId="{152607AE-E94B-4113-BC02-2C8F1D34FA72}" type="pres">
      <dgm:prSet presAssocID="{5199AC14-F519-4670-8E13-05D0BAA190EB}" presName="parTx" presStyleLbl="revTx" presStyleIdx="0" presStyleCnt="3">
        <dgm:presLayoutVars>
          <dgm:chMax val="0"/>
          <dgm:chPref val="0"/>
        </dgm:presLayoutVars>
      </dgm:prSet>
      <dgm:spPr/>
    </dgm:pt>
    <dgm:pt modelId="{87FC3C69-0E41-43D5-81E1-7BB15AFF0FEA}" type="pres">
      <dgm:prSet presAssocID="{03E8477C-7FBC-4BEA-B94A-CB743020D1E4}" presName="sibTrans" presStyleCnt="0"/>
      <dgm:spPr/>
    </dgm:pt>
    <dgm:pt modelId="{453BA91F-5E30-4B1E-8FB2-FB779CA94B58}" type="pres">
      <dgm:prSet presAssocID="{ED36F211-3B91-438C-BF63-01A9CD75D7A1}" presName="compNode" presStyleCnt="0"/>
      <dgm:spPr/>
    </dgm:pt>
    <dgm:pt modelId="{8ED49F2D-C1D2-4423-A69F-E51CA8419328}" type="pres">
      <dgm:prSet presAssocID="{ED36F211-3B91-438C-BF63-01A9CD75D7A1}" presName="bgRect" presStyleLbl="bgShp" presStyleIdx="1" presStyleCnt="3"/>
      <dgm:spPr/>
    </dgm:pt>
    <dgm:pt modelId="{5C013FDC-637F-4A5B-B063-2062589F5905}" type="pres">
      <dgm:prSet presAssocID="{ED36F211-3B91-438C-BF63-01A9CD75D7A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2BB83335-83D8-4C52-AFA5-5700BFBA335F}" type="pres">
      <dgm:prSet presAssocID="{ED36F211-3B91-438C-BF63-01A9CD75D7A1}" presName="spaceRect" presStyleCnt="0"/>
      <dgm:spPr/>
    </dgm:pt>
    <dgm:pt modelId="{334920F1-34C6-457B-8816-A410C9CC7E1A}" type="pres">
      <dgm:prSet presAssocID="{ED36F211-3B91-438C-BF63-01A9CD75D7A1}" presName="parTx" presStyleLbl="revTx" presStyleIdx="1" presStyleCnt="3">
        <dgm:presLayoutVars>
          <dgm:chMax val="0"/>
          <dgm:chPref val="0"/>
        </dgm:presLayoutVars>
      </dgm:prSet>
      <dgm:spPr/>
    </dgm:pt>
    <dgm:pt modelId="{F9404EEB-5DFB-4C70-BB59-D6946EC6F90D}" type="pres">
      <dgm:prSet presAssocID="{BE8CCED3-5198-460B-8FB8-B96D1D5EAB26}" presName="sibTrans" presStyleCnt="0"/>
      <dgm:spPr/>
    </dgm:pt>
    <dgm:pt modelId="{DFC3D5EB-FE69-426E-86ED-3D926678E850}" type="pres">
      <dgm:prSet presAssocID="{49BC642B-DAA5-428D-AD6D-FBDE9D8D4F1B}" presName="compNode" presStyleCnt="0"/>
      <dgm:spPr/>
    </dgm:pt>
    <dgm:pt modelId="{24165F8C-F809-4C2B-A74B-1AAEE5BFA1E5}" type="pres">
      <dgm:prSet presAssocID="{49BC642B-DAA5-428D-AD6D-FBDE9D8D4F1B}" presName="bgRect" presStyleLbl="bgShp" presStyleIdx="2" presStyleCnt="3"/>
      <dgm:spPr/>
    </dgm:pt>
    <dgm:pt modelId="{2585E9A0-8B68-471B-B6B8-B85B3F7D31FA}" type="pres">
      <dgm:prSet presAssocID="{49BC642B-DAA5-428D-AD6D-FBDE9D8D4F1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ock"/>
        </a:ext>
      </dgm:extLst>
    </dgm:pt>
    <dgm:pt modelId="{84BFCFA8-94F9-4A32-9A9B-1E49817B9B0A}" type="pres">
      <dgm:prSet presAssocID="{49BC642B-DAA5-428D-AD6D-FBDE9D8D4F1B}" presName="spaceRect" presStyleCnt="0"/>
      <dgm:spPr/>
    </dgm:pt>
    <dgm:pt modelId="{4F63F8B1-6167-4266-9F7E-4F8A20978824}" type="pres">
      <dgm:prSet presAssocID="{49BC642B-DAA5-428D-AD6D-FBDE9D8D4F1B}" presName="parTx" presStyleLbl="revTx" presStyleIdx="2" presStyleCnt="3">
        <dgm:presLayoutVars>
          <dgm:chMax val="0"/>
          <dgm:chPref val="0"/>
        </dgm:presLayoutVars>
      </dgm:prSet>
      <dgm:spPr/>
    </dgm:pt>
  </dgm:ptLst>
  <dgm:cxnLst>
    <dgm:cxn modelId="{481D2B15-AF5D-44FA-A2CC-32AC755C6170}" type="presOf" srcId="{5199AC14-F519-4670-8E13-05D0BAA190EB}" destId="{152607AE-E94B-4113-BC02-2C8F1D34FA72}" srcOrd="0" destOrd="0" presId="urn:microsoft.com/office/officeart/2018/2/layout/IconVerticalSolidList"/>
    <dgm:cxn modelId="{43ABCF1D-748B-44FB-944B-F34DEC966B6A}" srcId="{900EE89A-88FD-4B05-BE5B-DBEC77B0BF50}" destId="{ED36F211-3B91-438C-BF63-01A9CD75D7A1}" srcOrd="1" destOrd="0" parTransId="{88418D6F-BB13-45C2-9E92-F96F899DA8EF}" sibTransId="{BE8CCED3-5198-460B-8FB8-B96D1D5EAB26}"/>
    <dgm:cxn modelId="{EBA6FD38-FF1C-4422-AADE-2C1B9E4C5C3E}" type="presOf" srcId="{900EE89A-88FD-4B05-BE5B-DBEC77B0BF50}" destId="{38A5B38E-6BA9-4855-BAC2-17096F3F5007}" srcOrd="0" destOrd="0" presId="urn:microsoft.com/office/officeart/2018/2/layout/IconVerticalSolidList"/>
    <dgm:cxn modelId="{BAB22C3A-6A70-4C6B-8F5B-7CE8430DEDEF}" type="presOf" srcId="{49BC642B-DAA5-428D-AD6D-FBDE9D8D4F1B}" destId="{4F63F8B1-6167-4266-9F7E-4F8A20978824}" srcOrd="0" destOrd="0" presId="urn:microsoft.com/office/officeart/2018/2/layout/IconVerticalSolidList"/>
    <dgm:cxn modelId="{C0D8C16A-48E3-42D7-9C6E-52ABE08CAB3C}" srcId="{900EE89A-88FD-4B05-BE5B-DBEC77B0BF50}" destId="{49BC642B-DAA5-428D-AD6D-FBDE9D8D4F1B}" srcOrd="2" destOrd="0" parTransId="{12D9AD38-C664-44F5-9E3F-6F21A6995E83}" sibTransId="{1AD26222-BF3A-4385-A66B-F309DE1B865A}"/>
    <dgm:cxn modelId="{709CB6DF-20F6-4478-9781-91363056F83E}" srcId="{900EE89A-88FD-4B05-BE5B-DBEC77B0BF50}" destId="{5199AC14-F519-4670-8E13-05D0BAA190EB}" srcOrd="0" destOrd="0" parTransId="{834E6F6B-1915-45F7-9B09-0C4DDB2031F0}" sibTransId="{03E8477C-7FBC-4BEA-B94A-CB743020D1E4}"/>
    <dgm:cxn modelId="{E9F6BBE2-5CB8-49C4-98A3-8FCE4809868E}" type="presOf" srcId="{ED36F211-3B91-438C-BF63-01A9CD75D7A1}" destId="{334920F1-34C6-457B-8816-A410C9CC7E1A}" srcOrd="0" destOrd="0" presId="urn:microsoft.com/office/officeart/2018/2/layout/IconVerticalSolidList"/>
    <dgm:cxn modelId="{5748656E-1D04-4FBA-96C7-2502966A2452}" type="presParOf" srcId="{38A5B38E-6BA9-4855-BAC2-17096F3F5007}" destId="{2A2584F3-AC1F-4579-B350-12A9A6688417}" srcOrd="0" destOrd="0" presId="urn:microsoft.com/office/officeart/2018/2/layout/IconVerticalSolidList"/>
    <dgm:cxn modelId="{033E8EBD-1FBC-4153-8B84-6C25FE56896D}" type="presParOf" srcId="{2A2584F3-AC1F-4579-B350-12A9A6688417}" destId="{6CA1D0AA-E50A-4ED4-B16E-6A8560E2AA90}" srcOrd="0" destOrd="0" presId="urn:microsoft.com/office/officeart/2018/2/layout/IconVerticalSolidList"/>
    <dgm:cxn modelId="{143DCFF9-1DF5-48D8-B5AC-C7CE7A11B3DC}" type="presParOf" srcId="{2A2584F3-AC1F-4579-B350-12A9A6688417}" destId="{331548DC-E190-4176-A7F1-D905203F3CB0}" srcOrd="1" destOrd="0" presId="urn:microsoft.com/office/officeart/2018/2/layout/IconVerticalSolidList"/>
    <dgm:cxn modelId="{A0AD08E1-376F-482E-B4B1-927F4B58FBB4}" type="presParOf" srcId="{2A2584F3-AC1F-4579-B350-12A9A6688417}" destId="{16D3D052-4B3A-44BB-908B-41E25AE29CED}" srcOrd="2" destOrd="0" presId="urn:microsoft.com/office/officeart/2018/2/layout/IconVerticalSolidList"/>
    <dgm:cxn modelId="{9DAF6442-D5FB-4C5B-8304-24C4DAE2D703}" type="presParOf" srcId="{2A2584F3-AC1F-4579-B350-12A9A6688417}" destId="{152607AE-E94B-4113-BC02-2C8F1D34FA72}" srcOrd="3" destOrd="0" presId="urn:microsoft.com/office/officeart/2018/2/layout/IconVerticalSolidList"/>
    <dgm:cxn modelId="{6DEA9FEE-8ED1-4C44-BF56-307792EAB093}" type="presParOf" srcId="{38A5B38E-6BA9-4855-BAC2-17096F3F5007}" destId="{87FC3C69-0E41-43D5-81E1-7BB15AFF0FEA}" srcOrd="1" destOrd="0" presId="urn:microsoft.com/office/officeart/2018/2/layout/IconVerticalSolidList"/>
    <dgm:cxn modelId="{E8C675DE-49B3-44F7-A2E9-2D263D5337CC}" type="presParOf" srcId="{38A5B38E-6BA9-4855-BAC2-17096F3F5007}" destId="{453BA91F-5E30-4B1E-8FB2-FB779CA94B58}" srcOrd="2" destOrd="0" presId="urn:microsoft.com/office/officeart/2018/2/layout/IconVerticalSolidList"/>
    <dgm:cxn modelId="{F514F79A-0917-4377-9CAD-C9E74AE07BF5}" type="presParOf" srcId="{453BA91F-5E30-4B1E-8FB2-FB779CA94B58}" destId="{8ED49F2D-C1D2-4423-A69F-E51CA8419328}" srcOrd="0" destOrd="0" presId="urn:microsoft.com/office/officeart/2018/2/layout/IconVerticalSolidList"/>
    <dgm:cxn modelId="{8000F99B-7E8C-4761-8A8E-7C33C68AE46F}" type="presParOf" srcId="{453BA91F-5E30-4B1E-8FB2-FB779CA94B58}" destId="{5C013FDC-637F-4A5B-B063-2062589F5905}" srcOrd="1" destOrd="0" presId="urn:microsoft.com/office/officeart/2018/2/layout/IconVerticalSolidList"/>
    <dgm:cxn modelId="{E8F37E42-A9B3-4670-AD35-DDF5C1A575D4}" type="presParOf" srcId="{453BA91F-5E30-4B1E-8FB2-FB779CA94B58}" destId="{2BB83335-83D8-4C52-AFA5-5700BFBA335F}" srcOrd="2" destOrd="0" presId="urn:microsoft.com/office/officeart/2018/2/layout/IconVerticalSolidList"/>
    <dgm:cxn modelId="{2A2D1D29-7E6A-4776-B3CE-EAAC452E93CD}" type="presParOf" srcId="{453BA91F-5E30-4B1E-8FB2-FB779CA94B58}" destId="{334920F1-34C6-457B-8816-A410C9CC7E1A}" srcOrd="3" destOrd="0" presId="urn:microsoft.com/office/officeart/2018/2/layout/IconVerticalSolidList"/>
    <dgm:cxn modelId="{C6849B8C-988D-4997-898C-FC482A814125}" type="presParOf" srcId="{38A5B38E-6BA9-4855-BAC2-17096F3F5007}" destId="{F9404EEB-5DFB-4C70-BB59-D6946EC6F90D}" srcOrd="3" destOrd="0" presId="urn:microsoft.com/office/officeart/2018/2/layout/IconVerticalSolidList"/>
    <dgm:cxn modelId="{56655519-CF21-41C5-A5D2-A4DA87DDD792}" type="presParOf" srcId="{38A5B38E-6BA9-4855-BAC2-17096F3F5007}" destId="{DFC3D5EB-FE69-426E-86ED-3D926678E850}" srcOrd="4" destOrd="0" presId="urn:microsoft.com/office/officeart/2018/2/layout/IconVerticalSolidList"/>
    <dgm:cxn modelId="{E5ABE8D3-A444-4181-A13C-8F902AFDEFD7}" type="presParOf" srcId="{DFC3D5EB-FE69-426E-86ED-3D926678E850}" destId="{24165F8C-F809-4C2B-A74B-1AAEE5BFA1E5}" srcOrd="0" destOrd="0" presId="urn:microsoft.com/office/officeart/2018/2/layout/IconVerticalSolidList"/>
    <dgm:cxn modelId="{F5773FBB-8B38-4E66-9497-3F1776452114}" type="presParOf" srcId="{DFC3D5EB-FE69-426E-86ED-3D926678E850}" destId="{2585E9A0-8B68-471B-B6B8-B85B3F7D31FA}" srcOrd="1" destOrd="0" presId="urn:microsoft.com/office/officeart/2018/2/layout/IconVerticalSolidList"/>
    <dgm:cxn modelId="{35EFE13B-458C-4CB2-885F-BD77154DE9DE}" type="presParOf" srcId="{DFC3D5EB-FE69-426E-86ED-3D926678E850}" destId="{84BFCFA8-94F9-4A32-9A9B-1E49817B9B0A}" srcOrd="2" destOrd="0" presId="urn:microsoft.com/office/officeart/2018/2/layout/IconVerticalSolidList"/>
    <dgm:cxn modelId="{94D02446-E069-4D54-B9EC-03060BFC3733}" type="presParOf" srcId="{DFC3D5EB-FE69-426E-86ED-3D926678E850}" destId="{4F63F8B1-6167-4266-9F7E-4F8A2097882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CE83DD4-EAC5-4E21-ACFE-5319D9798FD7}" type="doc">
      <dgm:prSet loTypeId="urn:microsoft.com/office/officeart/2005/8/layout/hierarchy2" loCatId="hierarchy" qsTypeId="urn:microsoft.com/office/officeart/2005/8/quickstyle/simple4" qsCatId="simple" csTypeId="urn:microsoft.com/office/officeart/2005/8/colors/colorful5" csCatId="colorful"/>
      <dgm:spPr/>
      <dgm:t>
        <a:bodyPr/>
        <a:lstStyle/>
        <a:p>
          <a:endParaRPr lang="en-US"/>
        </a:p>
      </dgm:t>
    </dgm:pt>
    <dgm:pt modelId="{F1971FBE-962D-4320-A0A9-AD092F518297}">
      <dgm:prSet/>
      <dgm:spPr/>
      <dgm:t>
        <a:bodyPr/>
        <a:lstStyle/>
        <a:p>
          <a:r>
            <a:rPr lang="es-HN"/>
            <a:t>Definir una metodología para priorizar las actividades. </a:t>
          </a:r>
          <a:endParaRPr lang="en-US"/>
        </a:p>
      </dgm:t>
    </dgm:pt>
    <dgm:pt modelId="{7E1FE90A-D3CE-4496-9622-D668CBE3D659}" type="parTrans" cxnId="{FD4BF0F8-9C7C-468F-B70C-7AC9D4A8629A}">
      <dgm:prSet/>
      <dgm:spPr/>
      <dgm:t>
        <a:bodyPr/>
        <a:lstStyle/>
        <a:p>
          <a:endParaRPr lang="en-US"/>
        </a:p>
      </dgm:t>
    </dgm:pt>
    <dgm:pt modelId="{C2B37FC1-F4CA-4E47-BC3C-91A35575B605}" type="sibTrans" cxnId="{FD4BF0F8-9C7C-468F-B70C-7AC9D4A8629A}">
      <dgm:prSet/>
      <dgm:spPr/>
      <dgm:t>
        <a:bodyPr/>
        <a:lstStyle/>
        <a:p>
          <a:endParaRPr lang="en-US"/>
        </a:p>
      </dgm:t>
    </dgm:pt>
    <dgm:pt modelId="{DA508C78-901D-46D3-8B71-A7735A6FEB92}">
      <dgm:prSet/>
      <dgm:spPr/>
      <dgm:t>
        <a:bodyPr/>
        <a:lstStyle/>
        <a:p>
          <a:r>
            <a:rPr lang="es-HN"/>
            <a:t>A considerar: </a:t>
          </a:r>
          <a:endParaRPr lang="en-US"/>
        </a:p>
      </dgm:t>
    </dgm:pt>
    <dgm:pt modelId="{1775FA8D-F4D7-4BA3-A6B3-3155C8B6A2CF}" type="parTrans" cxnId="{939193B3-CF1C-4BBB-8949-11344956FFF1}">
      <dgm:prSet/>
      <dgm:spPr/>
      <dgm:t>
        <a:bodyPr/>
        <a:lstStyle/>
        <a:p>
          <a:endParaRPr lang="en-US"/>
        </a:p>
      </dgm:t>
    </dgm:pt>
    <dgm:pt modelId="{96FD73E6-D721-4C67-B012-8810B43E6C1C}" type="sibTrans" cxnId="{939193B3-CF1C-4BBB-8949-11344956FFF1}">
      <dgm:prSet/>
      <dgm:spPr/>
      <dgm:t>
        <a:bodyPr/>
        <a:lstStyle/>
        <a:p>
          <a:endParaRPr lang="en-US"/>
        </a:p>
      </dgm:t>
    </dgm:pt>
    <dgm:pt modelId="{A816C19A-B34E-4178-8CC1-A58EF5038027}">
      <dgm:prSet/>
      <dgm:spPr/>
      <dgm:t>
        <a:bodyPr/>
        <a:lstStyle/>
        <a:p>
          <a:r>
            <a:rPr lang="es-HN"/>
            <a:t>Problemas conocidos en el área</a:t>
          </a:r>
          <a:endParaRPr lang="en-US"/>
        </a:p>
      </dgm:t>
    </dgm:pt>
    <dgm:pt modelId="{4B76ED3C-48B1-44D0-A156-0F3569F6F74E}" type="parTrans" cxnId="{17AADD3E-D6CB-42C2-AAC1-E196BDE2A2EC}">
      <dgm:prSet/>
      <dgm:spPr/>
      <dgm:t>
        <a:bodyPr/>
        <a:lstStyle/>
        <a:p>
          <a:endParaRPr lang="en-US"/>
        </a:p>
      </dgm:t>
    </dgm:pt>
    <dgm:pt modelId="{1D006459-F41A-43FF-AE54-446173E3F931}" type="sibTrans" cxnId="{17AADD3E-D6CB-42C2-AAC1-E196BDE2A2EC}">
      <dgm:prSet/>
      <dgm:spPr/>
      <dgm:t>
        <a:bodyPr/>
        <a:lstStyle/>
        <a:p>
          <a:endParaRPr lang="en-US"/>
        </a:p>
      </dgm:t>
    </dgm:pt>
    <dgm:pt modelId="{5C6CB781-FB6D-497B-83C1-D33589724CA8}">
      <dgm:prSet/>
      <dgm:spPr/>
      <dgm:t>
        <a:bodyPr/>
        <a:lstStyle/>
        <a:p>
          <a:r>
            <a:rPr lang="es-HN"/>
            <a:t>Riesgo inherente en el área</a:t>
          </a:r>
          <a:endParaRPr lang="en-US"/>
        </a:p>
      </dgm:t>
    </dgm:pt>
    <dgm:pt modelId="{75C9C5EA-0D12-4B44-9BC1-EE7188B26C98}" type="parTrans" cxnId="{B8E28C92-126A-405E-A426-52ECEDBAB49F}">
      <dgm:prSet/>
      <dgm:spPr/>
      <dgm:t>
        <a:bodyPr/>
        <a:lstStyle/>
        <a:p>
          <a:endParaRPr lang="en-US"/>
        </a:p>
      </dgm:t>
    </dgm:pt>
    <dgm:pt modelId="{69843D30-D43B-4A30-BE55-B0340CE549B8}" type="sibTrans" cxnId="{B8E28C92-126A-405E-A426-52ECEDBAB49F}">
      <dgm:prSet/>
      <dgm:spPr/>
      <dgm:t>
        <a:bodyPr/>
        <a:lstStyle/>
        <a:p>
          <a:endParaRPr lang="en-US"/>
        </a:p>
      </dgm:t>
    </dgm:pt>
    <dgm:pt modelId="{E88E4EEE-694C-47E5-87F1-4123FE1ADD43}">
      <dgm:prSet/>
      <dgm:spPr/>
      <dgm:t>
        <a:bodyPr/>
        <a:lstStyle/>
        <a:p>
          <a:r>
            <a:rPr lang="es-HN"/>
            <a:t>Beneficios de realizar una auditoría en el área</a:t>
          </a:r>
          <a:endParaRPr lang="en-US"/>
        </a:p>
      </dgm:t>
    </dgm:pt>
    <dgm:pt modelId="{CA54E27F-1B24-4EC9-8D32-E42C3087BC64}" type="parTrans" cxnId="{8D4B90B0-9740-419E-9166-3E52A116ACCA}">
      <dgm:prSet/>
      <dgm:spPr/>
      <dgm:t>
        <a:bodyPr/>
        <a:lstStyle/>
        <a:p>
          <a:endParaRPr lang="en-US"/>
        </a:p>
      </dgm:t>
    </dgm:pt>
    <dgm:pt modelId="{F05D9E11-7725-42AD-ACD4-0F0F80B0ADA6}" type="sibTrans" cxnId="{8D4B90B0-9740-419E-9166-3E52A116ACCA}">
      <dgm:prSet/>
      <dgm:spPr/>
      <dgm:t>
        <a:bodyPr/>
        <a:lstStyle/>
        <a:p>
          <a:endParaRPr lang="en-US"/>
        </a:p>
      </dgm:t>
    </dgm:pt>
    <dgm:pt modelId="{91FDDDF5-3413-4D29-96A4-298E7B207F8E}">
      <dgm:prSet/>
      <dgm:spPr/>
      <dgm:t>
        <a:bodyPr/>
        <a:lstStyle/>
        <a:p>
          <a:r>
            <a:rPr lang="es-HN"/>
            <a:t>Puede que se conozca un problema o riesgo; pero que solventarlo no agrega mayor valor</a:t>
          </a:r>
          <a:endParaRPr lang="en-US"/>
        </a:p>
      </dgm:t>
    </dgm:pt>
    <dgm:pt modelId="{CAA877D0-C1BB-46B8-81BD-52F352216E97}" type="parTrans" cxnId="{F5EBA556-2545-4983-BCAA-06495593BE5D}">
      <dgm:prSet/>
      <dgm:spPr/>
      <dgm:t>
        <a:bodyPr/>
        <a:lstStyle/>
        <a:p>
          <a:endParaRPr lang="en-US"/>
        </a:p>
      </dgm:t>
    </dgm:pt>
    <dgm:pt modelId="{E454220E-50F7-4A24-85D0-A1C0C31E6E62}" type="sibTrans" cxnId="{F5EBA556-2545-4983-BCAA-06495593BE5D}">
      <dgm:prSet/>
      <dgm:spPr/>
      <dgm:t>
        <a:bodyPr/>
        <a:lstStyle/>
        <a:p>
          <a:endParaRPr lang="en-US"/>
        </a:p>
      </dgm:t>
    </dgm:pt>
    <dgm:pt modelId="{594A7A65-492B-4B30-897B-A096061DD610}">
      <dgm:prSet/>
      <dgm:spPr/>
      <dgm:t>
        <a:bodyPr/>
        <a:lstStyle/>
        <a:p>
          <a:r>
            <a:rPr lang="es-HN"/>
            <a:t>Tambien, puede que ya se esté trabajando en solventarlo</a:t>
          </a:r>
          <a:endParaRPr lang="en-US"/>
        </a:p>
      </dgm:t>
    </dgm:pt>
    <dgm:pt modelId="{A7159F65-6511-4F82-9F3D-EBFC3F32433A}" type="parTrans" cxnId="{966BAC26-4EC1-452F-8551-3A127793CEF6}">
      <dgm:prSet/>
      <dgm:spPr/>
      <dgm:t>
        <a:bodyPr/>
        <a:lstStyle/>
        <a:p>
          <a:endParaRPr lang="en-US"/>
        </a:p>
      </dgm:t>
    </dgm:pt>
    <dgm:pt modelId="{34563B76-5E11-4160-877C-745099BCBDE2}" type="sibTrans" cxnId="{966BAC26-4EC1-452F-8551-3A127793CEF6}">
      <dgm:prSet/>
      <dgm:spPr/>
      <dgm:t>
        <a:bodyPr/>
        <a:lstStyle/>
        <a:p>
          <a:endParaRPr lang="en-US"/>
        </a:p>
      </dgm:t>
    </dgm:pt>
    <dgm:pt modelId="{E8C29662-BBD6-4CF1-AB7F-7C55E5BECB93}">
      <dgm:prSet/>
      <dgm:spPr/>
      <dgm:t>
        <a:bodyPr/>
        <a:lstStyle/>
        <a:p>
          <a:r>
            <a:rPr lang="es-HN"/>
            <a:t>Prioridades del negocio o de la alta diracción</a:t>
          </a:r>
          <a:endParaRPr lang="en-US"/>
        </a:p>
      </dgm:t>
    </dgm:pt>
    <dgm:pt modelId="{C2F703B3-6F0C-4AC3-924B-21FC5513720A}" type="parTrans" cxnId="{476F7A93-7E0E-4376-B5A4-51247DD63AA6}">
      <dgm:prSet/>
      <dgm:spPr/>
      <dgm:t>
        <a:bodyPr/>
        <a:lstStyle/>
        <a:p>
          <a:endParaRPr lang="en-US"/>
        </a:p>
      </dgm:t>
    </dgm:pt>
    <dgm:pt modelId="{86E9A532-CD91-44A8-92E3-A5CD5F9395A0}" type="sibTrans" cxnId="{476F7A93-7E0E-4376-B5A4-51247DD63AA6}">
      <dgm:prSet/>
      <dgm:spPr/>
      <dgm:t>
        <a:bodyPr/>
        <a:lstStyle/>
        <a:p>
          <a:endParaRPr lang="en-US"/>
        </a:p>
      </dgm:t>
    </dgm:pt>
    <dgm:pt modelId="{353BE94D-07C2-4249-ADA9-6BB5A73B00DB}" type="pres">
      <dgm:prSet presAssocID="{ECE83DD4-EAC5-4E21-ACFE-5319D9798FD7}" presName="diagram" presStyleCnt="0">
        <dgm:presLayoutVars>
          <dgm:chPref val="1"/>
          <dgm:dir/>
          <dgm:animOne val="branch"/>
          <dgm:animLvl val="lvl"/>
          <dgm:resizeHandles val="exact"/>
        </dgm:presLayoutVars>
      </dgm:prSet>
      <dgm:spPr/>
    </dgm:pt>
    <dgm:pt modelId="{A8220985-8715-6C4C-BBBB-CD72009CB082}" type="pres">
      <dgm:prSet presAssocID="{F1971FBE-962D-4320-A0A9-AD092F518297}" presName="root1" presStyleCnt="0"/>
      <dgm:spPr/>
    </dgm:pt>
    <dgm:pt modelId="{39E5DEB3-82FA-334A-8413-CD4D469DEF9B}" type="pres">
      <dgm:prSet presAssocID="{F1971FBE-962D-4320-A0A9-AD092F518297}" presName="LevelOneTextNode" presStyleLbl="node0" presStyleIdx="0" presStyleCnt="2">
        <dgm:presLayoutVars>
          <dgm:chPref val="3"/>
        </dgm:presLayoutVars>
      </dgm:prSet>
      <dgm:spPr/>
    </dgm:pt>
    <dgm:pt modelId="{82A5BCAB-BB50-CF4E-AC26-DF4A660BB19E}" type="pres">
      <dgm:prSet presAssocID="{F1971FBE-962D-4320-A0A9-AD092F518297}" presName="level2hierChild" presStyleCnt="0"/>
      <dgm:spPr/>
    </dgm:pt>
    <dgm:pt modelId="{7D1902C0-CFEE-8C48-B51A-713876DBE876}" type="pres">
      <dgm:prSet presAssocID="{DA508C78-901D-46D3-8B71-A7735A6FEB92}" presName="root1" presStyleCnt="0"/>
      <dgm:spPr/>
    </dgm:pt>
    <dgm:pt modelId="{1A711C8B-412C-9D40-9A61-0C4FC04EE363}" type="pres">
      <dgm:prSet presAssocID="{DA508C78-901D-46D3-8B71-A7735A6FEB92}" presName="LevelOneTextNode" presStyleLbl="node0" presStyleIdx="1" presStyleCnt="2">
        <dgm:presLayoutVars>
          <dgm:chPref val="3"/>
        </dgm:presLayoutVars>
      </dgm:prSet>
      <dgm:spPr/>
    </dgm:pt>
    <dgm:pt modelId="{3485D0C6-16DE-064A-A891-ABAB104713AD}" type="pres">
      <dgm:prSet presAssocID="{DA508C78-901D-46D3-8B71-A7735A6FEB92}" presName="level2hierChild" presStyleCnt="0"/>
      <dgm:spPr/>
    </dgm:pt>
    <dgm:pt modelId="{64575452-B1BA-B544-BD55-E195BC0F0C0E}" type="pres">
      <dgm:prSet presAssocID="{4B76ED3C-48B1-44D0-A156-0F3569F6F74E}" presName="conn2-1" presStyleLbl="parChTrans1D2" presStyleIdx="0" presStyleCnt="4"/>
      <dgm:spPr/>
    </dgm:pt>
    <dgm:pt modelId="{E524FB6E-7116-6941-8239-7970BB2285D3}" type="pres">
      <dgm:prSet presAssocID="{4B76ED3C-48B1-44D0-A156-0F3569F6F74E}" presName="connTx" presStyleLbl="parChTrans1D2" presStyleIdx="0" presStyleCnt="4"/>
      <dgm:spPr/>
    </dgm:pt>
    <dgm:pt modelId="{A569DD0D-C878-E048-AAF5-0C27CE01E133}" type="pres">
      <dgm:prSet presAssocID="{A816C19A-B34E-4178-8CC1-A58EF5038027}" presName="root2" presStyleCnt="0"/>
      <dgm:spPr/>
    </dgm:pt>
    <dgm:pt modelId="{50908D8B-2E0B-0F49-BAEE-86B4DE32DB18}" type="pres">
      <dgm:prSet presAssocID="{A816C19A-B34E-4178-8CC1-A58EF5038027}" presName="LevelTwoTextNode" presStyleLbl="node2" presStyleIdx="0" presStyleCnt="4">
        <dgm:presLayoutVars>
          <dgm:chPref val="3"/>
        </dgm:presLayoutVars>
      </dgm:prSet>
      <dgm:spPr/>
    </dgm:pt>
    <dgm:pt modelId="{CFBA6B33-8346-DB45-A1A0-E4A83B55BE3E}" type="pres">
      <dgm:prSet presAssocID="{A816C19A-B34E-4178-8CC1-A58EF5038027}" presName="level3hierChild" presStyleCnt="0"/>
      <dgm:spPr/>
    </dgm:pt>
    <dgm:pt modelId="{17C856EB-4B41-294C-AF3C-06AB1C77946D}" type="pres">
      <dgm:prSet presAssocID="{75C9C5EA-0D12-4B44-9BC1-EE7188B26C98}" presName="conn2-1" presStyleLbl="parChTrans1D2" presStyleIdx="1" presStyleCnt="4"/>
      <dgm:spPr/>
    </dgm:pt>
    <dgm:pt modelId="{5B35E5D4-98B7-4E4E-B656-E1EF39991B6C}" type="pres">
      <dgm:prSet presAssocID="{75C9C5EA-0D12-4B44-9BC1-EE7188B26C98}" presName="connTx" presStyleLbl="parChTrans1D2" presStyleIdx="1" presStyleCnt="4"/>
      <dgm:spPr/>
    </dgm:pt>
    <dgm:pt modelId="{C10B25E1-AFAC-4545-BF8A-EE7FA17628E9}" type="pres">
      <dgm:prSet presAssocID="{5C6CB781-FB6D-497B-83C1-D33589724CA8}" presName="root2" presStyleCnt="0"/>
      <dgm:spPr/>
    </dgm:pt>
    <dgm:pt modelId="{BED55C41-BFB5-7B4B-8A21-0B7DCA5FAFAF}" type="pres">
      <dgm:prSet presAssocID="{5C6CB781-FB6D-497B-83C1-D33589724CA8}" presName="LevelTwoTextNode" presStyleLbl="node2" presStyleIdx="1" presStyleCnt="4">
        <dgm:presLayoutVars>
          <dgm:chPref val="3"/>
        </dgm:presLayoutVars>
      </dgm:prSet>
      <dgm:spPr/>
    </dgm:pt>
    <dgm:pt modelId="{E2315247-47C4-9A40-9776-6CACBE8DE1CE}" type="pres">
      <dgm:prSet presAssocID="{5C6CB781-FB6D-497B-83C1-D33589724CA8}" presName="level3hierChild" presStyleCnt="0"/>
      <dgm:spPr/>
    </dgm:pt>
    <dgm:pt modelId="{57659531-3DE8-1940-8A4C-030F1AF32CB7}" type="pres">
      <dgm:prSet presAssocID="{CA54E27F-1B24-4EC9-8D32-E42C3087BC64}" presName="conn2-1" presStyleLbl="parChTrans1D2" presStyleIdx="2" presStyleCnt="4"/>
      <dgm:spPr/>
    </dgm:pt>
    <dgm:pt modelId="{12498B01-311F-4546-9F4E-3B3FCF036058}" type="pres">
      <dgm:prSet presAssocID="{CA54E27F-1B24-4EC9-8D32-E42C3087BC64}" presName="connTx" presStyleLbl="parChTrans1D2" presStyleIdx="2" presStyleCnt="4"/>
      <dgm:spPr/>
    </dgm:pt>
    <dgm:pt modelId="{C9B2E9F5-36BC-F645-8FD5-F34E06204BDF}" type="pres">
      <dgm:prSet presAssocID="{E88E4EEE-694C-47E5-87F1-4123FE1ADD43}" presName="root2" presStyleCnt="0"/>
      <dgm:spPr/>
    </dgm:pt>
    <dgm:pt modelId="{BDD4DE0E-7FF3-254F-875D-165FAC9BA09E}" type="pres">
      <dgm:prSet presAssocID="{E88E4EEE-694C-47E5-87F1-4123FE1ADD43}" presName="LevelTwoTextNode" presStyleLbl="node2" presStyleIdx="2" presStyleCnt="4">
        <dgm:presLayoutVars>
          <dgm:chPref val="3"/>
        </dgm:presLayoutVars>
      </dgm:prSet>
      <dgm:spPr/>
    </dgm:pt>
    <dgm:pt modelId="{68B18202-C827-D344-8D14-C2F048B635B8}" type="pres">
      <dgm:prSet presAssocID="{E88E4EEE-694C-47E5-87F1-4123FE1ADD43}" presName="level3hierChild" presStyleCnt="0"/>
      <dgm:spPr/>
    </dgm:pt>
    <dgm:pt modelId="{E3550106-B2A1-154E-9324-36BB2A4D8859}" type="pres">
      <dgm:prSet presAssocID="{CAA877D0-C1BB-46B8-81BD-52F352216E97}" presName="conn2-1" presStyleLbl="parChTrans1D3" presStyleIdx="0" presStyleCnt="2"/>
      <dgm:spPr/>
    </dgm:pt>
    <dgm:pt modelId="{4F126D76-600C-3C46-91F4-AC82266700D5}" type="pres">
      <dgm:prSet presAssocID="{CAA877D0-C1BB-46B8-81BD-52F352216E97}" presName="connTx" presStyleLbl="parChTrans1D3" presStyleIdx="0" presStyleCnt="2"/>
      <dgm:spPr/>
    </dgm:pt>
    <dgm:pt modelId="{260B6C58-D6C6-984E-A0D5-523A22934F13}" type="pres">
      <dgm:prSet presAssocID="{91FDDDF5-3413-4D29-96A4-298E7B207F8E}" presName="root2" presStyleCnt="0"/>
      <dgm:spPr/>
    </dgm:pt>
    <dgm:pt modelId="{59126422-3663-E44F-9A48-8ECB4259FC74}" type="pres">
      <dgm:prSet presAssocID="{91FDDDF5-3413-4D29-96A4-298E7B207F8E}" presName="LevelTwoTextNode" presStyleLbl="node3" presStyleIdx="0" presStyleCnt="2">
        <dgm:presLayoutVars>
          <dgm:chPref val="3"/>
        </dgm:presLayoutVars>
      </dgm:prSet>
      <dgm:spPr/>
    </dgm:pt>
    <dgm:pt modelId="{FA15D301-A560-4B44-8B9A-50EA8FB690FB}" type="pres">
      <dgm:prSet presAssocID="{91FDDDF5-3413-4D29-96A4-298E7B207F8E}" presName="level3hierChild" presStyleCnt="0"/>
      <dgm:spPr/>
    </dgm:pt>
    <dgm:pt modelId="{A3A47EA4-1F5A-AF41-9008-FBE824DE1BDF}" type="pres">
      <dgm:prSet presAssocID="{A7159F65-6511-4F82-9F3D-EBFC3F32433A}" presName="conn2-1" presStyleLbl="parChTrans1D3" presStyleIdx="1" presStyleCnt="2"/>
      <dgm:spPr/>
    </dgm:pt>
    <dgm:pt modelId="{2C3FDCE2-062A-3542-827E-8775C5F36CAA}" type="pres">
      <dgm:prSet presAssocID="{A7159F65-6511-4F82-9F3D-EBFC3F32433A}" presName="connTx" presStyleLbl="parChTrans1D3" presStyleIdx="1" presStyleCnt="2"/>
      <dgm:spPr/>
    </dgm:pt>
    <dgm:pt modelId="{F4EBD863-0C27-A24D-A131-CF7C28FFE97E}" type="pres">
      <dgm:prSet presAssocID="{594A7A65-492B-4B30-897B-A096061DD610}" presName="root2" presStyleCnt="0"/>
      <dgm:spPr/>
    </dgm:pt>
    <dgm:pt modelId="{88FDEA9B-7171-3143-ADBF-5CF501067716}" type="pres">
      <dgm:prSet presAssocID="{594A7A65-492B-4B30-897B-A096061DD610}" presName="LevelTwoTextNode" presStyleLbl="node3" presStyleIdx="1" presStyleCnt="2">
        <dgm:presLayoutVars>
          <dgm:chPref val="3"/>
        </dgm:presLayoutVars>
      </dgm:prSet>
      <dgm:spPr/>
    </dgm:pt>
    <dgm:pt modelId="{6B4847F0-D0E5-D941-9ADF-67557E97D5DE}" type="pres">
      <dgm:prSet presAssocID="{594A7A65-492B-4B30-897B-A096061DD610}" presName="level3hierChild" presStyleCnt="0"/>
      <dgm:spPr/>
    </dgm:pt>
    <dgm:pt modelId="{D22CF8A6-CBEC-FF43-9EAF-2480DAC3783F}" type="pres">
      <dgm:prSet presAssocID="{C2F703B3-6F0C-4AC3-924B-21FC5513720A}" presName="conn2-1" presStyleLbl="parChTrans1D2" presStyleIdx="3" presStyleCnt="4"/>
      <dgm:spPr/>
    </dgm:pt>
    <dgm:pt modelId="{BAEBC93E-F989-8B43-9660-29054A66D69E}" type="pres">
      <dgm:prSet presAssocID="{C2F703B3-6F0C-4AC3-924B-21FC5513720A}" presName="connTx" presStyleLbl="parChTrans1D2" presStyleIdx="3" presStyleCnt="4"/>
      <dgm:spPr/>
    </dgm:pt>
    <dgm:pt modelId="{2E18A82F-C029-164A-8D0B-3F2723B793AE}" type="pres">
      <dgm:prSet presAssocID="{E8C29662-BBD6-4CF1-AB7F-7C55E5BECB93}" presName="root2" presStyleCnt="0"/>
      <dgm:spPr/>
    </dgm:pt>
    <dgm:pt modelId="{1608FE5C-0E7B-F341-9B1B-490B58AB91F5}" type="pres">
      <dgm:prSet presAssocID="{E8C29662-BBD6-4CF1-AB7F-7C55E5BECB93}" presName="LevelTwoTextNode" presStyleLbl="node2" presStyleIdx="3" presStyleCnt="4">
        <dgm:presLayoutVars>
          <dgm:chPref val="3"/>
        </dgm:presLayoutVars>
      </dgm:prSet>
      <dgm:spPr/>
    </dgm:pt>
    <dgm:pt modelId="{06119341-BD96-424F-9A08-39BBBA96F007}" type="pres">
      <dgm:prSet presAssocID="{E8C29662-BBD6-4CF1-AB7F-7C55E5BECB93}" presName="level3hierChild" presStyleCnt="0"/>
      <dgm:spPr/>
    </dgm:pt>
  </dgm:ptLst>
  <dgm:cxnLst>
    <dgm:cxn modelId="{CAD61A03-7751-DC4B-BA59-D50C32F34FCA}" type="presOf" srcId="{E88E4EEE-694C-47E5-87F1-4123FE1ADD43}" destId="{BDD4DE0E-7FF3-254F-875D-165FAC9BA09E}" srcOrd="0" destOrd="0" presId="urn:microsoft.com/office/officeart/2005/8/layout/hierarchy2"/>
    <dgm:cxn modelId="{3E66EE09-5ED1-1442-B7EE-044BCA41BACE}" type="presOf" srcId="{CAA877D0-C1BB-46B8-81BD-52F352216E97}" destId="{4F126D76-600C-3C46-91F4-AC82266700D5}" srcOrd="1" destOrd="0" presId="urn:microsoft.com/office/officeart/2005/8/layout/hierarchy2"/>
    <dgm:cxn modelId="{A812F50A-901F-D84D-AF6F-949465BEF591}" type="presOf" srcId="{75C9C5EA-0D12-4B44-9BC1-EE7188B26C98}" destId="{17C856EB-4B41-294C-AF3C-06AB1C77946D}" srcOrd="0" destOrd="0" presId="urn:microsoft.com/office/officeart/2005/8/layout/hierarchy2"/>
    <dgm:cxn modelId="{DE9FF50E-96DD-7F41-9C5C-5D84E0704A14}" type="presOf" srcId="{CAA877D0-C1BB-46B8-81BD-52F352216E97}" destId="{E3550106-B2A1-154E-9324-36BB2A4D8859}" srcOrd="0" destOrd="0" presId="urn:microsoft.com/office/officeart/2005/8/layout/hierarchy2"/>
    <dgm:cxn modelId="{B0209725-F142-E04D-A75C-28A0C0154A39}" type="presOf" srcId="{5C6CB781-FB6D-497B-83C1-D33589724CA8}" destId="{BED55C41-BFB5-7B4B-8A21-0B7DCA5FAFAF}" srcOrd="0" destOrd="0" presId="urn:microsoft.com/office/officeart/2005/8/layout/hierarchy2"/>
    <dgm:cxn modelId="{966BAC26-4EC1-452F-8551-3A127793CEF6}" srcId="{E88E4EEE-694C-47E5-87F1-4123FE1ADD43}" destId="{594A7A65-492B-4B30-897B-A096061DD610}" srcOrd="1" destOrd="0" parTransId="{A7159F65-6511-4F82-9F3D-EBFC3F32433A}" sibTransId="{34563B76-5E11-4160-877C-745099BCBDE2}"/>
    <dgm:cxn modelId="{2642A92B-EAF6-0742-9109-56EECE29D5FE}" type="presOf" srcId="{A7159F65-6511-4F82-9F3D-EBFC3F32433A}" destId="{2C3FDCE2-062A-3542-827E-8775C5F36CAA}" srcOrd="1" destOrd="0" presId="urn:microsoft.com/office/officeart/2005/8/layout/hierarchy2"/>
    <dgm:cxn modelId="{4F45BC2C-9782-574B-994B-C79F41B38140}" type="presOf" srcId="{E8C29662-BBD6-4CF1-AB7F-7C55E5BECB93}" destId="{1608FE5C-0E7B-F341-9B1B-490B58AB91F5}" srcOrd="0" destOrd="0" presId="urn:microsoft.com/office/officeart/2005/8/layout/hierarchy2"/>
    <dgm:cxn modelId="{65951433-19AA-1847-A845-11525DDC8D54}" type="presOf" srcId="{594A7A65-492B-4B30-897B-A096061DD610}" destId="{88FDEA9B-7171-3143-ADBF-5CF501067716}" srcOrd="0" destOrd="0" presId="urn:microsoft.com/office/officeart/2005/8/layout/hierarchy2"/>
    <dgm:cxn modelId="{BAC4CF37-1CD1-4040-8A88-C586D69734FE}" type="presOf" srcId="{4B76ED3C-48B1-44D0-A156-0F3569F6F74E}" destId="{E524FB6E-7116-6941-8239-7970BB2285D3}" srcOrd="1" destOrd="0" presId="urn:microsoft.com/office/officeart/2005/8/layout/hierarchy2"/>
    <dgm:cxn modelId="{FBA41A3C-6D0F-5A46-8EB2-6446AF72B1F9}" type="presOf" srcId="{CA54E27F-1B24-4EC9-8D32-E42C3087BC64}" destId="{57659531-3DE8-1940-8A4C-030F1AF32CB7}" srcOrd="0" destOrd="0" presId="urn:microsoft.com/office/officeart/2005/8/layout/hierarchy2"/>
    <dgm:cxn modelId="{17AADD3E-D6CB-42C2-AAC1-E196BDE2A2EC}" srcId="{DA508C78-901D-46D3-8B71-A7735A6FEB92}" destId="{A816C19A-B34E-4178-8CC1-A58EF5038027}" srcOrd="0" destOrd="0" parTransId="{4B76ED3C-48B1-44D0-A156-0F3569F6F74E}" sibTransId="{1D006459-F41A-43FF-AE54-446173E3F931}"/>
    <dgm:cxn modelId="{D1147643-BF4F-6F46-AA4F-0B593E6B1277}" type="presOf" srcId="{A7159F65-6511-4F82-9F3D-EBFC3F32433A}" destId="{A3A47EA4-1F5A-AF41-9008-FBE824DE1BDF}" srcOrd="0" destOrd="0" presId="urn:microsoft.com/office/officeart/2005/8/layout/hierarchy2"/>
    <dgm:cxn modelId="{481B234E-F67E-3843-A656-F8B528DAFF88}" type="presOf" srcId="{C2F703B3-6F0C-4AC3-924B-21FC5513720A}" destId="{BAEBC93E-F989-8B43-9660-29054A66D69E}" srcOrd="1" destOrd="0" presId="urn:microsoft.com/office/officeart/2005/8/layout/hierarchy2"/>
    <dgm:cxn modelId="{F5EBA556-2545-4983-BCAA-06495593BE5D}" srcId="{E88E4EEE-694C-47E5-87F1-4123FE1ADD43}" destId="{91FDDDF5-3413-4D29-96A4-298E7B207F8E}" srcOrd="0" destOrd="0" parTransId="{CAA877D0-C1BB-46B8-81BD-52F352216E97}" sibTransId="{E454220E-50F7-4A24-85D0-A1C0C31E6E62}"/>
    <dgm:cxn modelId="{46659E5F-47A8-954F-AB95-1B2FD5267ED5}" type="presOf" srcId="{C2F703B3-6F0C-4AC3-924B-21FC5513720A}" destId="{D22CF8A6-CBEC-FF43-9EAF-2480DAC3783F}" srcOrd="0" destOrd="0" presId="urn:microsoft.com/office/officeart/2005/8/layout/hierarchy2"/>
    <dgm:cxn modelId="{7D137678-1864-664B-B182-D2489733097B}" type="presOf" srcId="{F1971FBE-962D-4320-A0A9-AD092F518297}" destId="{39E5DEB3-82FA-334A-8413-CD4D469DEF9B}" srcOrd="0" destOrd="0" presId="urn:microsoft.com/office/officeart/2005/8/layout/hierarchy2"/>
    <dgm:cxn modelId="{696DDC78-2283-D549-9840-9BF4AFFFFF60}" type="presOf" srcId="{4B76ED3C-48B1-44D0-A156-0F3569F6F74E}" destId="{64575452-B1BA-B544-BD55-E195BC0F0C0E}" srcOrd="0" destOrd="0" presId="urn:microsoft.com/office/officeart/2005/8/layout/hierarchy2"/>
    <dgm:cxn modelId="{4E39A183-19FB-E34D-8BB4-080CAEF1111F}" type="presOf" srcId="{ECE83DD4-EAC5-4E21-ACFE-5319D9798FD7}" destId="{353BE94D-07C2-4249-ADA9-6BB5A73B00DB}" srcOrd="0" destOrd="0" presId="urn:microsoft.com/office/officeart/2005/8/layout/hierarchy2"/>
    <dgm:cxn modelId="{B8E28C92-126A-405E-A426-52ECEDBAB49F}" srcId="{DA508C78-901D-46D3-8B71-A7735A6FEB92}" destId="{5C6CB781-FB6D-497B-83C1-D33589724CA8}" srcOrd="1" destOrd="0" parTransId="{75C9C5EA-0D12-4B44-9BC1-EE7188B26C98}" sibTransId="{69843D30-D43B-4A30-BE55-B0340CE549B8}"/>
    <dgm:cxn modelId="{476F7A93-7E0E-4376-B5A4-51247DD63AA6}" srcId="{DA508C78-901D-46D3-8B71-A7735A6FEB92}" destId="{E8C29662-BBD6-4CF1-AB7F-7C55E5BECB93}" srcOrd="3" destOrd="0" parTransId="{C2F703B3-6F0C-4AC3-924B-21FC5513720A}" sibTransId="{86E9A532-CD91-44A8-92E3-A5CD5F9395A0}"/>
    <dgm:cxn modelId="{8D4B90B0-9740-419E-9166-3E52A116ACCA}" srcId="{DA508C78-901D-46D3-8B71-A7735A6FEB92}" destId="{E88E4EEE-694C-47E5-87F1-4123FE1ADD43}" srcOrd="2" destOrd="0" parTransId="{CA54E27F-1B24-4EC9-8D32-E42C3087BC64}" sibTransId="{F05D9E11-7725-42AD-ACD4-0F0F80B0ADA6}"/>
    <dgm:cxn modelId="{0355ABB0-D1C4-2740-9BCB-1BC33EB3527C}" type="presOf" srcId="{DA508C78-901D-46D3-8B71-A7735A6FEB92}" destId="{1A711C8B-412C-9D40-9A61-0C4FC04EE363}" srcOrd="0" destOrd="0" presId="urn:microsoft.com/office/officeart/2005/8/layout/hierarchy2"/>
    <dgm:cxn modelId="{939193B3-CF1C-4BBB-8949-11344956FFF1}" srcId="{ECE83DD4-EAC5-4E21-ACFE-5319D9798FD7}" destId="{DA508C78-901D-46D3-8B71-A7735A6FEB92}" srcOrd="1" destOrd="0" parTransId="{1775FA8D-F4D7-4BA3-A6B3-3155C8B6A2CF}" sibTransId="{96FD73E6-D721-4C67-B012-8810B43E6C1C}"/>
    <dgm:cxn modelId="{DAA9E7DB-FC8F-D040-B896-32987CFDBD51}" type="presOf" srcId="{75C9C5EA-0D12-4B44-9BC1-EE7188B26C98}" destId="{5B35E5D4-98B7-4E4E-B656-E1EF39991B6C}" srcOrd="1" destOrd="0" presId="urn:microsoft.com/office/officeart/2005/8/layout/hierarchy2"/>
    <dgm:cxn modelId="{32926BE5-FC09-A841-9FA6-F9F0ED786F69}" type="presOf" srcId="{A816C19A-B34E-4178-8CC1-A58EF5038027}" destId="{50908D8B-2E0B-0F49-BAEE-86B4DE32DB18}" srcOrd="0" destOrd="0" presId="urn:microsoft.com/office/officeart/2005/8/layout/hierarchy2"/>
    <dgm:cxn modelId="{A1658EEA-A69D-E846-9F37-C8E322CA0CAB}" type="presOf" srcId="{91FDDDF5-3413-4D29-96A4-298E7B207F8E}" destId="{59126422-3663-E44F-9A48-8ECB4259FC74}" srcOrd="0" destOrd="0" presId="urn:microsoft.com/office/officeart/2005/8/layout/hierarchy2"/>
    <dgm:cxn modelId="{FD4BF0F8-9C7C-468F-B70C-7AC9D4A8629A}" srcId="{ECE83DD4-EAC5-4E21-ACFE-5319D9798FD7}" destId="{F1971FBE-962D-4320-A0A9-AD092F518297}" srcOrd="0" destOrd="0" parTransId="{7E1FE90A-D3CE-4496-9622-D668CBE3D659}" sibTransId="{C2B37FC1-F4CA-4E47-BC3C-91A35575B605}"/>
    <dgm:cxn modelId="{39ECA8FF-9CBD-8E46-AB2B-D817936B43F8}" type="presOf" srcId="{CA54E27F-1B24-4EC9-8D32-E42C3087BC64}" destId="{12498B01-311F-4546-9F4E-3B3FCF036058}" srcOrd="1" destOrd="0" presId="urn:microsoft.com/office/officeart/2005/8/layout/hierarchy2"/>
    <dgm:cxn modelId="{CEBB34AB-097B-7444-8B40-F1D1A35A948E}" type="presParOf" srcId="{353BE94D-07C2-4249-ADA9-6BB5A73B00DB}" destId="{A8220985-8715-6C4C-BBBB-CD72009CB082}" srcOrd="0" destOrd="0" presId="urn:microsoft.com/office/officeart/2005/8/layout/hierarchy2"/>
    <dgm:cxn modelId="{DA706B18-4659-7B4F-A081-586A7833C567}" type="presParOf" srcId="{A8220985-8715-6C4C-BBBB-CD72009CB082}" destId="{39E5DEB3-82FA-334A-8413-CD4D469DEF9B}" srcOrd="0" destOrd="0" presId="urn:microsoft.com/office/officeart/2005/8/layout/hierarchy2"/>
    <dgm:cxn modelId="{1842D072-C451-C74E-830E-5AE77400C578}" type="presParOf" srcId="{A8220985-8715-6C4C-BBBB-CD72009CB082}" destId="{82A5BCAB-BB50-CF4E-AC26-DF4A660BB19E}" srcOrd="1" destOrd="0" presId="urn:microsoft.com/office/officeart/2005/8/layout/hierarchy2"/>
    <dgm:cxn modelId="{F55DAED3-D51E-A74C-99D0-F1C3B7E1D0B9}" type="presParOf" srcId="{353BE94D-07C2-4249-ADA9-6BB5A73B00DB}" destId="{7D1902C0-CFEE-8C48-B51A-713876DBE876}" srcOrd="1" destOrd="0" presId="urn:microsoft.com/office/officeart/2005/8/layout/hierarchy2"/>
    <dgm:cxn modelId="{CDCC9CAB-815B-8047-8B43-6643CB845B7B}" type="presParOf" srcId="{7D1902C0-CFEE-8C48-B51A-713876DBE876}" destId="{1A711C8B-412C-9D40-9A61-0C4FC04EE363}" srcOrd="0" destOrd="0" presId="urn:microsoft.com/office/officeart/2005/8/layout/hierarchy2"/>
    <dgm:cxn modelId="{A1D62EC6-918F-DC49-98AB-552DA1978BDA}" type="presParOf" srcId="{7D1902C0-CFEE-8C48-B51A-713876DBE876}" destId="{3485D0C6-16DE-064A-A891-ABAB104713AD}" srcOrd="1" destOrd="0" presId="urn:microsoft.com/office/officeart/2005/8/layout/hierarchy2"/>
    <dgm:cxn modelId="{7B8F55AC-A735-5A43-BF03-1F4384B48A06}" type="presParOf" srcId="{3485D0C6-16DE-064A-A891-ABAB104713AD}" destId="{64575452-B1BA-B544-BD55-E195BC0F0C0E}" srcOrd="0" destOrd="0" presId="urn:microsoft.com/office/officeart/2005/8/layout/hierarchy2"/>
    <dgm:cxn modelId="{0028D02A-CE87-614B-8BFC-F3069F28A273}" type="presParOf" srcId="{64575452-B1BA-B544-BD55-E195BC0F0C0E}" destId="{E524FB6E-7116-6941-8239-7970BB2285D3}" srcOrd="0" destOrd="0" presId="urn:microsoft.com/office/officeart/2005/8/layout/hierarchy2"/>
    <dgm:cxn modelId="{1D5F78C7-B0FB-0B4C-88CC-FE62CEFCDCB3}" type="presParOf" srcId="{3485D0C6-16DE-064A-A891-ABAB104713AD}" destId="{A569DD0D-C878-E048-AAF5-0C27CE01E133}" srcOrd="1" destOrd="0" presId="urn:microsoft.com/office/officeart/2005/8/layout/hierarchy2"/>
    <dgm:cxn modelId="{5B74E7B0-7073-314F-AB32-97A180305B93}" type="presParOf" srcId="{A569DD0D-C878-E048-AAF5-0C27CE01E133}" destId="{50908D8B-2E0B-0F49-BAEE-86B4DE32DB18}" srcOrd="0" destOrd="0" presId="urn:microsoft.com/office/officeart/2005/8/layout/hierarchy2"/>
    <dgm:cxn modelId="{AA947E14-A1F3-F745-A429-1D5DFF9A672C}" type="presParOf" srcId="{A569DD0D-C878-E048-AAF5-0C27CE01E133}" destId="{CFBA6B33-8346-DB45-A1A0-E4A83B55BE3E}" srcOrd="1" destOrd="0" presId="urn:microsoft.com/office/officeart/2005/8/layout/hierarchy2"/>
    <dgm:cxn modelId="{CD5CD391-93F7-5E43-BEA5-992858602C6A}" type="presParOf" srcId="{3485D0C6-16DE-064A-A891-ABAB104713AD}" destId="{17C856EB-4B41-294C-AF3C-06AB1C77946D}" srcOrd="2" destOrd="0" presId="urn:microsoft.com/office/officeart/2005/8/layout/hierarchy2"/>
    <dgm:cxn modelId="{A2F3FA60-42BC-3847-AF62-13F285C8678B}" type="presParOf" srcId="{17C856EB-4B41-294C-AF3C-06AB1C77946D}" destId="{5B35E5D4-98B7-4E4E-B656-E1EF39991B6C}" srcOrd="0" destOrd="0" presId="urn:microsoft.com/office/officeart/2005/8/layout/hierarchy2"/>
    <dgm:cxn modelId="{C395E113-B9C9-F74A-B9EC-1917AF3EE354}" type="presParOf" srcId="{3485D0C6-16DE-064A-A891-ABAB104713AD}" destId="{C10B25E1-AFAC-4545-BF8A-EE7FA17628E9}" srcOrd="3" destOrd="0" presId="urn:microsoft.com/office/officeart/2005/8/layout/hierarchy2"/>
    <dgm:cxn modelId="{F6532787-4257-C341-9ABF-BA6FC91624EF}" type="presParOf" srcId="{C10B25E1-AFAC-4545-BF8A-EE7FA17628E9}" destId="{BED55C41-BFB5-7B4B-8A21-0B7DCA5FAFAF}" srcOrd="0" destOrd="0" presId="urn:microsoft.com/office/officeart/2005/8/layout/hierarchy2"/>
    <dgm:cxn modelId="{B309507E-C22E-FA4B-860C-573AA4AF5AA1}" type="presParOf" srcId="{C10B25E1-AFAC-4545-BF8A-EE7FA17628E9}" destId="{E2315247-47C4-9A40-9776-6CACBE8DE1CE}" srcOrd="1" destOrd="0" presId="urn:microsoft.com/office/officeart/2005/8/layout/hierarchy2"/>
    <dgm:cxn modelId="{E24145BC-5B26-E544-BC2A-E31CBCD42342}" type="presParOf" srcId="{3485D0C6-16DE-064A-A891-ABAB104713AD}" destId="{57659531-3DE8-1940-8A4C-030F1AF32CB7}" srcOrd="4" destOrd="0" presId="urn:microsoft.com/office/officeart/2005/8/layout/hierarchy2"/>
    <dgm:cxn modelId="{1BEBE614-A2A0-514E-B98F-38635AE1CE74}" type="presParOf" srcId="{57659531-3DE8-1940-8A4C-030F1AF32CB7}" destId="{12498B01-311F-4546-9F4E-3B3FCF036058}" srcOrd="0" destOrd="0" presId="urn:microsoft.com/office/officeart/2005/8/layout/hierarchy2"/>
    <dgm:cxn modelId="{137A27A2-2F8F-0C41-8023-FAB2B5AB82FC}" type="presParOf" srcId="{3485D0C6-16DE-064A-A891-ABAB104713AD}" destId="{C9B2E9F5-36BC-F645-8FD5-F34E06204BDF}" srcOrd="5" destOrd="0" presId="urn:microsoft.com/office/officeart/2005/8/layout/hierarchy2"/>
    <dgm:cxn modelId="{586B813F-CE6E-2E49-BDC1-7E7367AEF421}" type="presParOf" srcId="{C9B2E9F5-36BC-F645-8FD5-F34E06204BDF}" destId="{BDD4DE0E-7FF3-254F-875D-165FAC9BA09E}" srcOrd="0" destOrd="0" presId="urn:microsoft.com/office/officeart/2005/8/layout/hierarchy2"/>
    <dgm:cxn modelId="{F32B8C96-133F-674F-BE0A-7C5F32798F42}" type="presParOf" srcId="{C9B2E9F5-36BC-F645-8FD5-F34E06204BDF}" destId="{68B18202-C827-D344-8D14-C2F048B635B8}" srcOrd="1" destOrd="0" presId="urn:microsoft.com/office/officeart/2005/8/layout/hierarchy2"/>
    <dgm:cxn modelId="{F294CB88-5D94-AB47-8E37-98076A3EBDC8}" type="presParOf" srcId="{68B18202-C827-D344-8D14-C2F048B635B8}" destId="{E3550106-B2A1-154E-9324-36BB2A4D8859}" srcOrd="0" destOrd="0" presId="urn:microsoft.com/office/officeart/2005/8/layout/hierarchy2"/>
    <dgm:cxn modelId="{F4E2F467-C08C-234D-9271-A8576D9A55BA}" type="presParOf" srcId="{E3550106-B2A1-154E-9324-36BB2A4D8859}" destId="{4F126D76-600C-3C46-91F4-AC82266700D5}" srcOrd="0" destOrd="0" presId="urn:microsoft.com/office/officeart/2005/8/layout/hierarchy2"/>
    <dgm:cxn modelId="{1B2DF523-AB31-BE4C-AF1E-D7093E21A994}" type="presParOf" srcId="{68B18202-C827-D344-8D14-C2F048B635B8}" destId="{260B6C58-D6C6-984E-A0D5-523A22934F13}" srcOrd="1" destOrd="0" presId="urn:microsoft.com/office/officeart/2005/8/layout/hierarchy2"/>
    <dgm:cxn modelId="{84BF2BAC-762F-1546-8651-C22396443BDB}" type="presParOf" srcId="{260B6C58-D6C6-984E-A0D5-523A22934F13}" destId="{59126422-3663-E44F-9A48-8ECB4259FC74}" srcOrd="0" destOrd="0" presId="urn:microsoft.com/office/officeart/2005/8/layout/hierarchy2"/>
    <dgm:cxn modelId="{07C166D8-8E95-3543-AB43-829A62F2A7E6}" type="presParOf" srcId="{260B6C58-D6C6-984E-A0D5-523A22934F13}" destId="{FA15D301-A560-4B44-8B9A-50EA8FB690FB}" srcOrd="1" destOrd="0" presId="urn:microsoft.com/office/officeart/2005/8/layout/hierarchy2"/>
    <dgm:cxn modelId="{59740FDD-81AC-6048-B04A-6AEB29336111}" type="presParOf" srcId="{68B18202-C827-D344-8D14-C2F048B635B8}" destId="{A3A47EA4-1F5A-AF41-9008-FBE824DE1BDF}" srcOrd="2" destOrd="0" presId="urn:microsoft.com/office/officeart/2005/8/layout/hierarchy2"/>
    <dgm:cxn modelId="{91CA5D87-4DC6-3947-A418-032B7447833E}" type="presParOf" srcId="{A3A47EA4-1F5A-AF41-9008-FBE824DE1BDF}" destId="{2C3FDCE2-062A-3542-827E-8775C5F36CAA}" srcOrd="0" destOrd="0" presId="urn:microsoft.com/office/officeart/2005/8/layout/hierarchy2"/>
    <dgm:cxn modelId="{725A4AF0-D7DE-6C49-BD03-F32C8B14863C}" type="presParOf" srcId="{68B18202-C827-D344-8D14-C2F048B635B8}" destId="{F4EBD863-0C27-A24D-A131-CF7C28FFE97E}" srcOrd="3" destOrd="0" presId="urn:microsoft.com/office/officeart/2005/8/layout/hierarchy2"/>
    <dgm:cxn modelId="{A651A8BD-6358-394A-9EA0-9AFBBCC6B7FC}" type="presParOf" srcId="{F4EBD863-0C27-A24D-A131-CF7C28FFE97E}" destId="{88FDEA9B-7171-3143-ADBF-5CF501067716}" srcOrd="0" destOrd="0" presId="urn:microsoft.com/office/officeart/2005/8/layout/hierarchy2"/>
    <dgm:cxn modelId="{EA9CB5FA-14B8-B242-8EC9-729EE9341721}" type="presParOf" srcId="{F4EBD863-0C27-A24D-A131-CF7C28FFE97E}" destId="{6B4847F0-D0E5-D941-9ADF-67557E97D5DE}" srcOrd="1" destOrd="0" presId="urn:microsoft.com/office/officeart/2005/8/layout/hierarchy2"/>
    <dgm:cxn modelId="{8F7675FC-8BA6-4247-84F4-E4A618F63972}" type="presParOf" srcId="{3485D0C6-16DE-064A-A891-ABAB104713AD}" destId="{D22CF8A6-CBEC-FF43-9EAF-2480DAC3783F}" srcOrd="6" destOrd="0" presId="urn:microsoft.com/office/officeart/2005/8/layout/hierarchy2"/>
    <dgm:cxn modelId="{7ED1E879-62ED-6D44-B642-8DC890715E86}" type="presParOf" srcId="{D22CF8A6-CBEC-FF43-9EAF-2480DAC3783F}" destId="{BAEBC93E-F989-8B43-9660-29054A66D69E}" srcOrd="0" destOrd="0" presId="urn:microsoft.com/office/officeart/2005/8/layout/hierarchy2"/>
    <dgm:cxn modelId="{AD3D2295-087A-134E-8C75-DB413614B2CF}" type="presParOf" srcId="{3485D0C6-16DE-064A-A891-ABAB104713AD}" destId="{2E18A82F-C029-164A-8D0B-3F2723B793AE}" srcOrd="7" destOrd="0" presId="urn:microsoft.com/office/officeart/2005/8/layout/hierarchy2"/>
    <dgm:cxn modelId="{3E6119F2-1D49-B64F-A89A-D9D544036283}" type="presParOf" srcId="{2E18A82F-C029-164A-8D0B-3F2723B793AE}" destId="{1608FE5C-0E7B-F341-9B1B-490B58AB91F5}" srcOrd="0" destOrd="0" presId="urn:microsoft.com/office/officeart/2005/8/layout/hierarchy2"/>
    <dgm:cxn modelId="{E207517F-945F-794F-8F93-504668F9CA88}" type="presParOf" srcId="{2E18A82F-C029-164A-8D0B-3F2723B793AE}" destId="{06119341-BD96-424F-9A08-39BBBA96F007}"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65506BF-06FE-4258-9602-851AE4648DB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78E60F2-C261-4C20-AFA0-C10ACE481D93}">
      <dgm:prSet/>
      <dgm:spPr/>
      <dgm:t>
        <a:bodyPr/>
        <a:lstStyle/>
        <a:p>
          <a:r>
            <a:rPr lang="es-HN"/>
            <a:t>Planeación</a:t>
          </a:r>
          <a:endParaRPr lang="en-US"/>
        </a:p>
      </dgm:t>
    </dgm:pt>
    <dgm:pt modelId="{365DB17C-DF47-4FD9-9BFA-1EB2471CCFFD}" type="parTrans" cxnId="{E6BFDF32-48EB-4593-B410-C1323712ABF4}">
      <dgm:prSet/>
      <dgm:spPr/>
      <dgm:t>
        <a:bodyPr/>
        <a:lstStyle/>
        <a:p>
          <a:endParaRPr lang="en-US"/>
        </a:p>
      </dgm:t>
    </dgm:pt>
    <dgm:pt modelId="{B5C01E21-BF6C-4071-A703-B1C2DB3A9905}" type="sibTrans" cxnId="{E6BFDF32-48EB-4593-B410-C1323712ABF4}">
      <dgm:prSet/>
      <dgm:spPr/>
      <dgm:t>
        <a:bodyPr/>
        <a:lstStyle/>
        <a:p>
          <a:endParaRPr lang="en-US"/>
        </a:p>
      </dgm:t>
    </dgm:pt>
    <dgm:pt modelId="{9EBAF605-1A3F-4515-810B-CA939DBC1B8E}">
      <dgm:prSet/>
      <dgm:spPr/>
      <dgm:t>
        <a:bodyPr/>
        <a:lstStyle/>
        <a:p>
          <a:r>
            <a:rPr lang="es-HN"/>
            <a:t>Trabajo de campo y documentación</a:t>
          </a:r>
          <a:endParaRPr lang="en-US"/>
        </a:p>
      </dgm:t>
    </dgm:pt>
    <dgm:pt modelId="{18F5108D-6F3E-4559-A405-0E30C8D9D6FA}" type="parTrans" cxnId="{39D2B866-AA2F-4602-928F-5651F64E8F75}">
      <dgm:prSet/>
      <dgm:spPr/>
      <dgm:t>
        <a:bodyPr/>
        <a:lstStyle/>
        <a:p>
          <a:endParaRPr lang="en-US"/>
        </a:p>
      </dgm:t>
    </dgm:pt>
    <dgm:pt modelId="{C6DCA2E8-45F8-4884-958A-B98D30094781}" type="sibTrans" cxnId="{39D2B866-AA2F-4602-928F-5651F64E8F75}">
      <dgm:prSet/>
      <dgm:spPr/>
      <dgm:t>
        <a:bodyPr/>
        <a:lstStyle/>
        <a:p>
          <a:endParaRPr lang="en-US"/>
        </a:p>
      </dgm:t>
    </dgm:pt>
    <dgm:pt modelId="{E19A748C-6D9C-4ACE-8DFF-7F3955C66A05}">
      <dgm:prSet/>
      <dgm:spPr/>
      <dgm:t>
        <a:bodyPr/>
        <a:lstStyle/>
        <a:p>
          <a:r>
            <a:rPr lang="es-HN"/>
            <a:t>Descubrimiento y validación de problemas</a:t>
          </a:r>
          <a:endParaRPr lang="en-US"/>
        </a:p>
      </dgm:t>
    </dgm:pt>
    <dgm:pt modelId="{92F325CB-080C-4536-84D7-A62AE130ABD2}" type="parTrans" cxnId="{A1576EA5-D804-43CC-8AA4-F768F03C2DF7}">
      <dgm:prSet/>
      <dgm:spPr/>
      <dgm:t>
        <a:bodyPr/>
        <a:lstStyle/>
        <a:p>
          <a:endParaRPr lang="en-US"/>
        </a:p>
      </dgm:t>
    </dgm:pt>
    <dgm:pt modelId="{D8D42245-58E1-4C93-A8D4-02474031D10D}" type="sibTrans" cxnId="{A1576EA5-D804-43CC-8AA4-F768F03C2DF7}">
      <dgm:prSet/>
      <dgm:spPr/>
      <dgm:t>
        <a:bodyPr/>
        <a:lstStyle/>
        <a:p>
          <a:endParaRPr lang="en-US"/>
        </a:p>
      </dgm:t>
    </dgm:pt>
    <dgm:pt modelId="{99DD4351-8AEB-4FE1-8EF4-60CF9C1D3613}">
      <dgm:prSet/>
      <dgm:spPr/>
      <dgm:t>
        <a:bodyPr/>
        <a:lstStyle/>
        <a:p>
          <a:r>
            <a:rPr lang="es-HN" b="1"/>
            <a:t>Desarrollo de soluciones</a:t>
          </a:r>
          <a:endParaRPr lang="en-US"/>
        </a:p>
      </dgm:t>
    </dgm:pt>
    <dgm:pt modelId="{8CD83018-3C9B-49D0-96BF-16F657AC573C}" type="parTrans" cxnId="{9ECC10E8-99FD-4667-83A3-0BEB324BE589}">
      <dgm:prSet/>
      <dgm:spPr/>
      <dgm:t>
        <a:bodyPr/>
        <a:lstStyle/>
        <a:p>
          <a:endParaRPr lang="en-US"/>
        </a:p>
      </dgm:t>
    </dgm:pt>
    <dgm:pt modelId="{912C488F-17F7-4EDD-8A98-F015DCFD4942}" type="sibTrans" cxnId="{9ECC10E8-99FD-4667-83A3-0BEB324BE589}">
      <dgm:prSet/>
      <dgm:spPr/>
      <dgm:t>
        <a:bodyPr/>
        <a:lstStyle/>
        <a:p>
          <a:endParaRPr lang="en-US"/>
        </a:p>
      </dgm:t>
    </dgm:pt>
    <dgm:pt modelId="{EA5DF178-0238-49DE-8A27-D168870A334A}">
      <dgm:prSet/>
      <dgm:spPr/>
      <dgm:t>
        <a:bodyPr/>
        <a:lstStyle/>
        <a:p>
          <a:r>
            <a:rPr lang="es-HN"/>
            <a:t>Redacción y emisión de informes</a:t>
          </a:r>
          <a:endParaRPr lang="en-US"/>
        </a:p>
      </dgm:t>
    </dgm:pt>
    <dgm:pt modelId="{152F9F7A-BF56-4062-9216-D95FAD3C916B}" type="parTrans" cxnId="{1BF18187-C1FE-418D-B658-D206D3D8E180}">
      <dgm:prSet/>
      <dgm:spPr/>
      <dgm:t>
        <a:bodyPr/>
        <a:lstStyle/>
        <a:p>
          <a:endParaRPr lang="en-US"/>
        </a:p>
      </dgm:t>
    </dgm:pt>
    <dgm:pt modelId="{41400097-7E24-42BF-ADA0-A0F391271BC8}" type="sibTrans" cxnId="{1BF18187-C1FE-418D-B658-D206D3D8E180}">
      <dgm:prSet/>
      <dgm:spPr/>
      <dgm:t>
        <a:bodyPr/>
        <a:lstStyle/>
        <a:p>
          <a:endParaRPr lang="en-US"/>
        </a:p>
      </dgm:t>
    </dgm:pt>
    <dgm:pt modelId="{915839F3-BB1F-4160-A77F-DB26BBF91982}">
      <dgm:prSet/>
      <dgm:spPr/>
      <dgm:t>
        <a:bodyPr/>
        <a:lstStyle/>
        <a:p>
          <a:r>
            <a:rPr lang="es-HN"/>
            <a:t>Seguimiento de problemas</a:t>
          </a:r>
          <a:endParaRPr lang="en-US"/>
        </a:p>
      </dgm:t>
    </dgm:pt>
    <dgm:pt modelId="{FBD84667-68F4-49BC-B557-BB9545D4113D}" type="parTrans" cxnId="{4BEA6712-F034-4610-962F-8423A4ACFD91}">
      <dgm:prSet/>
      <dgm:spPr/>
      <dgm:t>
        <a:bodyPr/>
        <a:lstStyle/>
        <a:p>
          <a:endParaRPr lang="en-US"/>
        </a:p>
      </dgm:t>
    </dgm:pt>
    <dgm:pt modelId="{233EE761-CED8-435F-AB0C-1A760AC78530}" type="sibTrans" cxnId="{4BEA6712-F034-4610-962F-8423A4ACFD91}">
      <dgm:prSet/>
      <dgm:spPr/>
      <dgm:t>
        <a:bodyPr/>
        <a:lstStyle/>
        <a:p>
          <a:endParaRPr lang="en-US"/>
        </a:p>
      </dgm:t>
    </dgm:pt>
    <dgm:pt modelId="{673C40F6-281E-4F59-8C29-9FD7F6863F21}" type="pres">
      <dgm:prSet presAssocID="{765506BF-06FE-4258-9602-851AE4648DB7}" presName="root" presStyleCnt="0">
        <dgm:presLayoutVars>
          <dgm:dir/>
          <dgm:resizeHandles val="exact"/>
        </dgm:presLayoutVars>
      </dgm:prSet>
      <dgm:spPr/>
    </dgm:pt>
    <dgm:pt modelId="{097A851A-AABA-4C04-983F-D4BD2E37905C}" type="pres">
      <dgm:prSet presAssocID="{978E60F2-C261-4C20-AFA0-C10ACE481D93}" presName="compNode" presStyleCnt="0"/>
      <dgm:spPr/>
    </dgm:pt>
    <dgm:pt modelId="{C20A007E-7454-444B-B435-5D01E648C3D9}" type="pres">
      <dgm:prSet presAssocID="{978E60F2-C261-4C20-AFA0-C10ACE481D93}" presName="bgRect" presStyleLbl="bgShp" presStyleIdx="0" presStyleCnt="6"/>
      <dgm:spPr/>
    </dgm:pt>
    <dgm:pt modelId="{DEBB2395-9E19-489E-928C-A75F3C70F6EC}" type="pres">
      <dgm:prSet presAssocID="{978E60F2-C261-4C20-AFA0-C10ACE481D93}"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ily Calendar"/>
        </a:ext>
      </dgm:extLst>
    </dgm:pt>
    <dgm:pt modelId="{124D20D6-A87E-4672-8426-8A76FA74A197}" type="pres">
      <dgm:prSet presAssocID="{978E60F2-C261-4C20-AFA0-C10ACE481D93}" presName="spaceRect" presStyleCnt="0"/>
      <dgm:spPr/>
    </dgm:pt>
    <dgm:pt modelId="{5133BD32-7AD6-4284-AF15-34DEB346AECF}" type="pres">
      <dgm:prSet presAssocID="{978E60F2-C261-4C20-AFA0-C10ACE481D93}" presName="parTx" presStyleLbl="revTx" presStyleIdx="0" presStyleCnt="6">
        <dgm:presLayoutVars>
          <dgm:chMax val="0"/>
          <dgm:chPref val="0"/>
        </dgm:presLayoutVars>
      </dgm:prSet>
      <dgm:spPr/>
    </dgm:pt>
    <dgm:pt modelId="{96E07D6A-D1A4-401E-AD54-526CB4BEE39C}" type="pres">
      <dgm:prSet presAssocID="{B5C01E21-BF6C-4071-A703-B1C2DB3A9905}" presName="sibTrans" presStyleCnt="0"/>
      <dgm:spPr/>
    </dgm:pt>
    <dgm:pt modelId="{2BC3F179-7E02-4483-A0C7-D98BE47A2FE2}" type="pres">
      <dgm:prSet presAssocID="{9EBAF605-1A3F-4515-810B-CA939DBC1B8E}" presName="compNode" presStyleCnt="0"/>
      <dgm:spPr/>
    </dgm:pt>
    <dgm:pt modelId="{4DA2D6E0-7B63-4584-8777-4918ECA8804B}" type="pres">
      <dgm:prSet presAssocID="{9EBAF605-1A3F-4515-810B-CA939DBC1B8E}" presName="bgRect" presStyleLbl="bgShp" presStyleIdx="1" presStyleCnt="6"/>
      <dgm:spPr/>
    </dgm:pt>
    <dgm:pt modelId="{FDA29F8D-BEF7-422B-A89D-AB5A53E44DEC}" type="pres">
      <dgm:prSet presAssocID="{9EBAF605-1A3F-4515-810B-CA939DBC1B8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9ADAE514-ABC7-4475-982A-5E80F5D76CDA}" type="pres">
      <dgm:prSet presAssocID="{9EBAF605-1A3F-4515-810B-CA939DBC1B8E}" presName="spaceRect" presStyleCnt="0"/>
      <dgm:spPr/>
    </dgm:pt>
    <dgm:pt modelId="{3A9E2FB7-5CC2-44A9-A0C1-1031CAAEBCA0}" type="pres">
      <dgm:prSet presAssocID="{9EBAF605-1A3F-4515-810B-CA939DBC1B8E}" presName="parTx" presStyleLbl="revTx" presStyleIdx="1" presStyleCnt="6">
        <dgm:presLayoutVars>
          <dgm:chMax val="0"/>
          <dgm:chPref val="0"/>
        </dgm:presLayoutVars>
      </dgm:prSet>
      <dgm:spPr/>
    </dgm:pt>
    <dgm:pt modelId="{3FBBB7B9-0020-4A29-928C-0981243CF539}" type="pres">
      <dgm:prSet presAssocID="{C6DCA2E8-45F8-4884-958A-B98D30094781}" presName="sibTrans" presStyleCnt="0"/>
      <dgm:spPr/>
    </dgm:pt>
    <dgm:pt modelId="{769AA676-5D0D-4B1D-8B0E-C929456DCE93}" type="pres">
      <dgm:prSet presAssocID="{E19A748C-6D9C-4ACE-8DFF-7F3955C66A05}" presName="compNode" presStyleCnt="0"/>
      <dgm:spPr/>
    </dgm:pt>
    <dgm:pt modelId="{1ED6E052-A318-46DC-8C6D-4C114BD72949}" type="pres">
      <dgm:prSet presAssocID="{E19A748C-6D9C-4ACE-8DFF-7F3955C66A05}" presName="bgRect" presStyleLbl="bgShp" presStyleIdx="2" presStyleCnt="6"/>
      <dgm:spPr/>
    </dgm:pt>
    <dgm:pt modelId="{2B999888-98B6-4F11-A3B8-998009AA0B38}" type="pres">
      <dgm:prSet presAssocID="{E19A748C-6D9C-4ACE-8DFF-7F3955C66A05}"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in in head"/>
        </a:ext>
      </dgm:extLst>
    </dgm:pt>
    <dgm:pt modelId="{E8C1B101-2A9E-408A-8AA4-336F2AA0B8DB}" type="pres">
      <dgm:prSet presAssocID="{E19A748C-6D9C-4ACE-8DFF-7F3955C66A05}" presName="spaceRect" presStyleCnt="0"/>
      <dgm:spPr/>
    </dgm:pt>
    <dgm:pt modelId="{3285BF14-241D-4EE2-B9AB-5FCE306EE9FE}" type="pres">
      <dgm:prSet presAssocID="{E19A748C-6D9C-4ACE-8DFF-7F3955C66A05}" presName="parTx" presStyleLbl="revTx" presStyleIdx="2" presStyleCnt="6">
        <dgm:presLayoutVars>
          <dgm:chMax val="0"/>
          <dgm:chPref val="0"/>
        </dgm:presLayoutVars>
      </dgm:prSet>
      <dgm:spPr/>
    </dgm:pt>
    <dgm:pt modelId="{AE3F77C2-A936-4EBF-BE00-45A07763903E}" type="pres">
      <dgm:prSet presAssocID="{D8D42245-58E1-4C93-A8D4-02474031D10D}" presName="sibTrans" presStyleCnt="0"/>
      <dgm:spPr/>
    </dgm:pt>
    <dgm:pt modelId="{58B6B719-D224-44D8-BD9B-B3C45755719B}" type="pres">
      <dgm:prSet presAssocID="{99DD4351-8AEB-4FE1-8EF4-60CF9C1D3613}" presName="compNode" presStyleCnt="0"/>
      <dgm:spPr/>
    </dgm:pt>
    <dgm:pt modelId="{DA95D0DF-7044-48BC-85CA-72410C84B1AA}" type="pres">
      <dgm:prSet presAssocID="{99DD4351-8AEB-4FE1-8EF4-60CF9C1D3613}" presName="bgRect" presStyleLbl="bgShp" presStyleIdx="3" presStyleCnt="6"/>
      <dgm:spPr/>
    </dgm:pt>
    <dgm:pt modelId="{91C1897F-0593-412D-AB51-C295DCBC4103}" type="pres">
      <dgm:prSet presAssocID="{99DD4351-8AEB-4FE1-8EF4-60CF9C1D3613}"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icroscope"/>
        </a:ext>
      </dgm:extLst>
    </dgm:pt>
    <dgm:pt modelId="{3D015949-B08A-4455-BCB1-94267E9E1E8A}" type="pres">
      <dgm:prSet presAssocID="{99DD4351-8AEB-4FE1-8EF4-60CF9C1D3613}" presName="spaceRect" presStyleCnt="0"/>
      <dgm:spPr/>
    </dgm:pt>
    <dgm:pt modelId="{7BD3F774-5EE2-455D-95A2-F5525BBAE2CE}" type="pres">
      <dgm:prSet presAssocID="{99DD4351-8AEB-4FE1-8EF4-60CF9C1D3613}" presName="parTx" presStyleLbl="revTx" presStyleIdx="3" presStyleCnt="6">
        <dgm:presLayoutVars>
          <dgm:chMax val="0"/>
          <dgm:chPref val="0"/>
        </dgm:presLayoutVars>
      </dgm:prSet>
      <dgm:spPr/>
    </dgm:pt>
    <dgm:pt modelId="{1BA2F5F1-98C5-431D-A1E0-31DFE4A4A0A1}" type="pres">
      <dgm:prSet presAssocID="{912C488F-17F7-4EDD-8A98-F015DCFD4942}" presName="sibTrans" presStyleCnt="0"/>
      <dgm:spPr/>
    </dgm:pt>
    <dgm:pt modelId="{51C529C2-8040-4986-993E-03378E637E7A}" type="pres">
      <dgm:prSet presAssocID="{EA5DF178-0238-49DE-8A27-D168870A334A}" presName="compNode" presStyleCnt="0"/>
      <dgm:spPr/>
    </dgm:pt>
    <dgm:pt modelId="{96DBCF41-03B2-4678-A9AC-FAC96B70C3BE}" type="pres">
      <dgm:prSet presAssocID="{EA5DF178-0238-49DE-8A27-D168870A334A}" presName="bgRect" presStyleLbl="bgShp" presStyleIdx="4" presStyleCnt="6"/>
      <dgm:spPr/>
    </dgm:pt>
    <dgm:pt modelId="{262C5497-0045-4795-B9BA-16696993755E}" type="pres">
      <dgm:prSet presAssocID="{EA5DF178-0238-49DE-8A27-D168870A334A}"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Newspaper"/>
        </a:ext>
      </dgm:extLst>
    </dgm:pt>
    <dgm:pt modelId="{DEC44F06-6AF2-4853-8FD9-C5340201D22B}" type="pres">
      <dgm:prSet presAssocID="{EA5DF178-0238-49DE-8A27-D168870A334A}" presName="spaceRect" presStyleCnt="0"/>
      <dgm:spPr/>
    </dgm:pt>
    <dgm:pt modelId="{98000351-1F10-494B-90CA-6D9AF75E62E8}" type="pres">
      <dgm:prSet presAssocID="{EA5DF178-0238-49DE-8A27-D168870A334A}" presName="parTx" presStyleLbl="revTx" presStyleIdx="4" presStyleCnt="6">
        <dgm:presLayoutVars>
          <dgm:chMax val="0"/>
          <dgm:chPref val="0"/>
        </dgm:presLayoutVars>
      </dgm:prSet>
      <dgm:spPr/>
    </dgm:pt>
    <dgm:pt modelId="{822EC497-3BFC-44D6-BAC8-8BF83EB7D330}" type="pres">
      <dgm:prSet presAssocID="{41400097-7E24-42BF-ADA0-A0F391271BC8}" presName="sibTrans" presStyleCnt="0"/>
      <dgm:spPr/>
    </dgm:pt>
    <dgm:pt modelId="{E4E379F4-33EC-4233-91C1-4014301FFFA2}" type="pres">
      <dgm:prSet presAssocID="{915839F3-BB1F-4160-A77F-DB26BBF91982}" presName="compNode" presStyleCnt="0"/>
      <dgm:spPr/>
    </dgm:pt>
    <dgm:pt modelId="{35852B90-925E-4473-B335-7587BE8A1170}" type="pres">
      <dgm:prSet presAssocID="{915839F3-BB1F-4160-A77F-DB26BBF91982}" presName="bgRect" presStyleLbl="bgShp" presStyleIdx="5" presStyleCnt="6"/>
      <dgm:spPr/>
    </dgm:pt>
    <dgm:pt modelId="{C33B6378-48DD-437C-8A78-178BEE91A447}" type="pres">
      <dgm:prSet presAssocID="{915839F3-BB1F-4160-A77F-DB26BBF91982}"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Warning"/>
        </a:ext>
      </dgm:extLst>
    </dgm:pt>
    <dgm:pt modelId="{BA020829-2A67-4E8F-83F1-FD5B00DF8C7C}" type="pres">
      <dgm:prSet presAssocID="{915839F3-BB1F-4160-A77F-DB26BBF91982}" presName="spaceRect" presStyleCnt="0"/>
      <dgm:spPr/>
    </dgm:pt>
    <dgm:pt modelId="{E0D4EBBC-9517-45CC-990B-EE10CB5D92D2}" type="pres">
      <dgm:prSet presAssocID="{915839F3-BB1F-4160-A77F-DB26BBF91982}" presName="parTx" presStyleLbl="revTx" presStyleIdx="5" presStyleCnt="6">
        <dgm:presLayoutVars>
          <dgm:chMax val="0"/>
          <dgm:chPref val="0"/>
        </dgm:presLayoutVars>
      </dgm:prSet>
      <dgm:spPr/>
    </dgm:pt>
  </dgm:ptLst>
  <dgm:cxnLst>
    <dgm:cxn modelId="{4BEA6712-F034-4610-962F-8423A4ACFD91}" srcId="{765506BF-06FE-4258-9602-851AE4648DB7}" destId="{915839F3-BB1F-4160-A77F-DB26BBF91982}" srcOrd="5" destOrd="0" parTransId="{FBD84667-68F4-49BC-B557-BB9545D4113D}" sibTransId="{233EE761-CED8-435F-AB0C-1A760AC78530}"/>
    <dgm:cxn modelId="{D11BAB23-8B80-4E5E-97EA-02C4E00E7F86}" type="presOf" srcId="{978E60F2-C261-4C20-AFA0-C10ACE481D93}" destId="{5133BD32-7AD6-4284-AF15-34DEB346AECF}" srcOrd="0" destOrd="0" presId="urn:microsoft.com/office/officeart/2018/2/layout/IconVerticalSolidList"/>
    <dgm:cxn modelId="{6D5A2D31-0727-4BF9-BF50-89CE0812A175}" type="presOf" srcId="{9EBAF605-1A3F-4515-810B-CA939DBC1B8E}" destId="{3A9E2FB7-5CC2-44A9-A0C1-1031CAAEBCA0}" srcOrd="0" destOrd="0" presId="urn:microsoft.com/office/officeart/2018/2/layout/IconVerticalSolidList"/>
    <dgm:cxn modelId="{E6BFDF32-48EB-4593-B410-C1323712ABF4}" srcId="{765506BF-06FE-4258-9602-851AE4648DB7}" destId="{978E60F2-C261-4C20-AFA0-C10ACE481D93}" srcOrd="0" destOrd="0" parTransId="{365DB17C-DF47-4FD9-9BFA-1EB2471CCFFD}" sibTransId="{B5C01E21-BF6C-4071-A703-B1C2DB3A9905}"/>
    <dgm:cxn modelId="{39D2B866-AA2F-4602-928F-5651F64E8F75}" srcId="{765506BF-06FE-4258-9602-851AE4648DB7}" destId="{9EBAF605-1A3F-4515-810B-CA939DBC1B8E}" srcOrd="1" destOrd="0" parTransId="{18F5108D-6F3E-4559-A405-0E30C8D9D6FA}" sibTransId="{C6DCA2E8-45F8-4884-958A-B98D30094781}"/>
    <dgm:cxn modelId="{5D9A9772-ACF9-4643-83C4-47E460EB3361}" type="presOf" srcId="{99DD4351-8AEB-4FE1-8EF4-60CF9C1D3613}" destId="{7BD3F774-5EE2-455D-95A2-F5525BBAE2CE}" srcOrd="0" destOrd="0" presId="urn:microsoft.com/office/officeart/2018/2/layout/IconVerticalSolidList"/>
    <dgm:cxn modelId="{1BF18187-C1FE-418D-B658-D206D3D8E180}" srcId="{765506BF-06FE-4258-9602-851AE4648DB7}" destId="{EA5DF178-0238-49DE-8A27-D168870A334A}" srcOrd="4" destOrd="0" parTransId="{152F9F7A-BF56-4062-9216-D95FAD3C916B}" sibTransId="{41400097-7E24-42BF-ADA0-A0F391271BC8}"/>
    <dgm:cxn modelId="{E814739B-0B97-47C1-A792-21E0A6433BF4}" type="presOf" srcId="{765506BF-06FE-4258-9602-851AE4648DB7}" destId="{673C40F6-281E-4F59-8C29-9FD7F6863F21}" srcOrd="0" destOrd="0" presId="urn:microsoft.com/office/officeart/2018/2/layout/IconVerticalSolidList"/>
    <dgm:cxn modelId="{C7DB039E-4093-4BAF-8636-4A5EB167D9E3}" type="presOf" srcId="{E19A748C-6D9C-4ACE-8DFF-7F3955C66A05}" destId="{3285BF14-241D-4EE2-B9AB-5FCE306EE9FE}" srcOrd="0" destOrd="0" presId="urn:microsoft.com/office/officeart/2018/2/layout/IconVerticalSolidList"/>
    <dgm:cxn modelId="{A1576EA5-D804-43CC-8AA4-F768F03C2DF7}" srcId="{765506BF-06FE-4258-9602-851AE4648DB7}" destId="{E19A748C-6D9C-4ACE-8DFF-7F3955C66A05}" srcOrd="2" destOrd="0" parTransId="{92F325CB-080C-4536-84D7-A62AE130ABD2}" sibTransId="{D8D42245-58E1-4C93-A8D4-02474031D10D}"/>
    <dgm:cxn modelId="{C9FBA0AF-52D1-482F-A26B-B7145C7C1C99}" type="presOf" srcId="{915839F3-BB1F-4160-A77F-DB26BBF91982}" destId="{E0D4EBBC-9517-45CC-990B-EE10CB5D92D2}" srcOrd="0" destOrd="0" presId="urn:microsoft.com/office/officeart/2018/2/layout/IconVerticalSolidList"/>
    <dgm:cxn modelId="{C5CAE2D6-739A-4DB1-ABAF-3EB0B68979E0}" type="presOf" srcId="{EA5DF178-0238-49DE-8A27-D168870A334A}" destId="{98000351-1F10-494B-90CA-6D9AF75E62E8}" srcOrd="0" destOrd="0" presId="urn:microsoft.com/office/officeart/2018/2/layout/IconVerticalSolidList"/>
    <dgm:cxn modelId="{9ECC10E8-99FD-4667-83A3-0BEB324BE589}" srcId="{765506BF-06FE-4258-9602-851AE4648DB7}" destId="{99DD4351-8AEB-4FE1-8EF4-60CF9C1D3613}" srcOrd="3" destOrd="0" parTransId="{8CD83018-3C9B-49D0-96BF-16F657AC573C}" sibTransId="{912C488F-17F7-4EDD-8A98-F015DCFD4942}"/>
    <dgm:cxn modelId="{8B30E497-7C1F-46D9-AB1C-513A556758F5}" type="presParOf" srcId="{673C40F6-281E-4F59-8C29-9FD7F6863F21}" destId="{097A851A-AABA-4C04-983F-D4BD2E37905C}" srcOrd="0" destOrd="0" presId="urn:microsoft.com/office/officeart/2018/2/layout/IconVerticalSolidList"/>
    <dgm:cxn modelId="{737872C9-9AB3-4F57-A61B-D15692EEE44C}" type="presParOf" srcId="{097A851A-AABA-4C04-983F-D4BD2E37905C}" destId="{C20A007E-7454-444B-B435-5D01E648C3D9}" srcOrd="0" destOrd="0" presId="urn:microsoft.com/office/officeart/2018/2/layout/IconVerticalSolidList"/>
    <dgm:cxn modelId="{E936C043-8830-4A14-85F4-BF5CCAA4FEC7}" type="presParOf" srcId="{097A851A-AABA-4C04-983F-D4BD2E37905C}" destId="{DEBB2395-9E19-489E-928C-A75F3C70F6EC}" srcOrd="1" destOrd="0" presId="urn:microsoft.com/office/officeart/2018/2/layout/IconVerticalSolidList"/>
    <dgm:cxn modelId="{9D6CA67C-07F7-4706-B9D7-D8F39AE39B42}" type="presParOf" srcId="{097A851A-AABA-4C04-983F-D4BD2E37905C}" destId="{124D20D6-A87E-4672-8426-8A76FA74A197}" srcOrd="2" destOrd="0" presId="urn:microsoft.com/office/officeart/2018/2/layout/IconVerticalSolidList"/>
    <dgm:cxn modelId="{9240F100-4578-4985-B212-583DB3245BD7}" type="presParOf" srcId="{097A851A-AABA-4C04-983F-D4BD2E37905C}" destId="{5133BD32-7AD6-4284-AF15-34DEB346AECF}" srcOrd="3" destOrd="0" presId="urn:microsoft.com/office/officeart/2018/2/layout/IconVerticalSolidList"/>
    <dgm:cxn modelId="{4B021E0A-E3B5-4229-96B7-88927F41F44A}" type="presParOf" srcId="{673C40F6-281E-4F59-8C29-9FD7F6863F21}" destId="{96E07D6A-D1A4-401E-AD54-526CB4BEE39C}" srcOrd="1" destOrd="0" presId="urn:microsoft.com/office/officeart/2018/2/layout/IconVerticalSolidList"/>
    <dgm:cxn modelId="{E7F164A2-1802-4EDD-B516-13F8002E52D8}" type="presParOf" srcId="{673C40F6-281E-4F59-8C29-9FD7F6863F21}" destId="{2BC3F179-7E02-4483-A0C7-D98BE47A2FE2}" srcOrd="2" destOrd="0" presId="urn:microsoft.com/office/officeart/2018/2/layout/IconVerticalSolidList"/>
    <dgm:cxn modelId="{C4FF10D5-C054-41AD-AD6A-8E082666F911}" type="presParOf" srcId="{2BC3F179-7E02-4483-A0C7-D98BE47A2FE2}" destId="{4DA2D6E0-7B63-4584-8777-4918ECA8804B}" srcOrd="0" destOrd="0" presId="urn:microsoft.com/office/officeart/2018/2/layout/IconVerticalSolidList"/>
    <dgm:cxn modelId="{4886AE9C-1D48-4BA1-87DA-7A530D4CF895}" type="presParOf" srcId="{2BC3F179-7E02-4483-A0C7-D98BE47A2FE2}" destId="{FDA29F8D-BEF7-422B-A89D-AB5A53E44DEC}" srcOrd="1" destOrd="0" presId="urn:microsoft.com/office/officeart/2018/2/layout/IconVerticalSolidList"/>
    <dgm:cxn modelId="{DEC5DECD-D8BB-452D-8A2B-43A5F4D3134E}" type="presParOf" srcId="{2BC3F179-7E02-4483-A0C7-D98BE47A2FE2}" destId="{9ADAE514-ABC7-4475-982A-5E80F5D76CDA}" srcOrd="2" destOrd="0" presId="urn:microsoft.com/office/officeart/2018/2/layout/IconVerticalSolidList"/>
    <dgm:cxn modelId="{42C2C26E-2B0C-4B7A-A0B8-966659319767}" type="presParOf" srcId="{2BC3F179-7E02-4483-A0C7-D98BE47A2FE2}" destId="{3A9E2FB7-5CC2-44A9-A0C1-1031CAAEBCA0}" srcOrd="3" destOrd="0" presId="urn:microsoft.com/office/officeart/2018/2/layout/IconVerticalSolidList"/>
    <dgm:cxn modelId="{8152AAE2-D2EF-49AF-9982-F463123BED91}" type="presParOf" srcId="{673C40F6-281E-4F59-8C29-9FD7F6863F21}" destId="{3FBBB7B9-0020-4A29-928C-0981243CF539}" srcOrd="3" destOrd="0" presId="urn:microsoft.com/office/officeart/2018/2/layout/IconVerticalSolidList"/>
    <dgm:cxn modelId="{8668742D-57D0-4B04-B428-73060489518E}" type="presParOf" srcId="{673C40F6-281E-4F59-8C29-9FD7F6863F21}" destId="{769AA676-5D0D-4B1D-8B0E-C929456DCE93}" srcOrd="4" destOrd="0" presId="urn:microsoft.com/office/officeart/2018/2/layout/IconVerticalSolidList"/>
    <dgm:cxn modelId="{ECB21659-BD00-44AF-B22D-A34AC2C094B3}" type="presParOf" srcId="{769AA676-5D0D-4B1D-8B0E-C929456DCE93}" destId="{1ED6E052-A318-46DC-8C6D-4C114BD72949}" srcOrd="0" destOrd="0" presId="urn:microsoft.com/office/officeart/2018/2/layout/IconVerticalSolidList"/>
    <dgm:cxn modelId="{A0002B7A-5BE6-47A6-BF8C-9B68BAEDAF72}" type="presParOf" srcId="{769AA676-5D0D-4B1D-8B0E-C929456DCE93}" destId="{2B999888-98B6-4F11-A3B8-998009AA0B38}" srcOrd="1" destOrd="0" presId="urn:microsoft.com/office/officeart/2018/2/layout/IconVerticalSolidList"/>
    <dgm:cxn modelId="{46D02F19-BC16-46D5-B983-AE4B85D376FD}" type="presParOf" srcId="{769AA676-5D0D-4B1D-8B0E-C929456DCE93}" destId="{E8C1B101-2A9E-408A-8AA4-336F2AA0B8DB}" srcOrd="2" destOrd="0" presId="urn:microsoft.com/office/officeart/2018/2/layout/IconVerticalSolidList"/>
    <dgm:cxn modelId="{9CFE1F10-8534-4C1A-B8E4-4049999BE8D5}" type="presParOf" srcId="{769AA676-5D0D-4B1D-8B0E-C929456DCE93}" destId="{3285BF14-241D-4EE2-B9AB-5FCE306EE9FE}" srcOrd="3" destOrd="0" presId="urn:microsoft.com/office/officeart/2018/2/layout/IconVerticalSolidList"/>
    <dgm:cxn modelId="{70388659-9787-4BFA-94EC-88AB3E9010D3}" type="presParOf" srcId="{673C40F6-281E-4F59-8C29-9FD7F6863F21}" destId="{AE3F77C2-A936-4EBF-BE00-45A07763903E}" srcOrd="5" destOrd="0" presId="urn:microsoft.com/office/officeart/2018/2/layout/IconVerticalSolidList"/>
    <dgm:cxn modelId="{4904A30A-7CBE-47C1-BD6F-AA442879E2C4}" type="presParOf" srcId="{673C40F6-281E-4F59-8C29-9FD7F6863F21}" destId="{58B6B719-D224-44D8-BD9B-B3C45755719B}" srcOrd="6" destOrd="0" presId="urn:microsoft.com/office/officeart/2018/2/layout/IconVerticalSolidList"/>
    <dgm:cxn modelId="{220B506A-0342-465C-84F2-2ED3C98D1FEB}" type="presParOf" srcId="{58B6B719-D224-44D8-BD9B-B3C45755719B}" destId="{DA95D0DF-7044-48BC-85CA-72410C84B1AA}" srcOrd="0" destOrd="0" presId="urn:microsoft.com/office/officeart/2018/2/layout/IconVerticalSolidList"/>
    <dgm:cxn modelId="{B3C62AC6-4016-4CA5-9898-A01AAED511AA}" type="presParOf" srcId="{58B6B719-D224-44D8-BD9B-B3C45755719B}" destId="{91C1897F-0593-412D-AB51-C295DCBC4103}" srcOrd="1" destOrd="0" presId="urn:microsoft.com/office/officeart/2018/2/layout/IconVerticalSolidList"/>
    <dgm:cxn modelId="{69A97A0F-35BB-4145-BDF5-7C9747FA9849}" type="presParOf" srcId="{58B6B719-D224-44D8-BD9B-B3C45755719B}" destId="{3D015949-B08A-4455-BCB1-94267E9E1E8A}" srcOrd="2" destOrd="0" presId="urn:microsoft.com/office/officeart/2018/2/layout/IconVerticalSolidList"/>
    <dgm:cxn modelId="{4A8C480E-E352-4A19-9830-3FE308604EDD}" type="presParOf" srcId="{58B6B719-D224-44D8-BD9B-B3C45755719B}" destId="{7BD3F774-5EE2-455D-95A2-F5525BBAE2CE}" srcOrd="3" destOrd="0" presId="urn:microsoft.com/office/officeart/2018/2/layout/IconVerticalSolidList"/>
    <dgm:cxn modelId="{47447A61-5E24-445B-96D9-194AAAF8AFED}" type="presParOf" srcId="{673C40F6-281E-4F59-8C29-9FD7F6863F21}" destId="{1BA2F5F1-98C5-431D-A1E0-31DFE4A4A0A1}" srcOrd="7" destOrd="0" presId="urn:microsoft.com/office/officeart/2018/2/layout/IconVerticalSolidList"/>
    <dgm:cxn modelId="{1E11AAC3-8738-48A6-944A-0C5E07EF87BF}" type="presParOf" srcId="{673C40F6-281E-4F59-8C29-9FD7F6863F21}" destId="{51C529C2-8040-4986-993E-03378E637E7A}" srcOrd="8" destOrd="0" presId="urn:microsoft.com/office/officeart/2018/2/layout/IconVerticalSolidList"/>
    <dgm:cxn modelId="{1272D63E-A2D7-472C-89C7-BF44B5E019B4}" type="presParOf" srcId="{51C529C2-8040-4986-993E-03378E637E7A}" destId="{96DBCF41-03B2-4678-A9AC-FAC96B70C3BE}" srcOrd="0" destOrd="0" presId="urn:microsoft.com/office/officeart/2018/2/layout/IconVerticalSolidList"/>
    <dgm:cxn modelId="{B1C09135-5317-43F7-AB96-7848B2E8263F}" type="presParOf" srcId="{51C529C2-8040-4986-993E-03378E637E7A}" destId="{262C5497-0045-4795-B9BA-16696993755E}" srcOrd="1" destOrd="0" presId="urn:microsoft.com/office/officeart/2018/2/layout/IconVerticalSolidList"/>
    <dgm:cxn modelId="{1B002F3C-0621-4246-A5D6-629EEA77759F}" type="presParOf" srcId="{51C529C2-8040-4986-993E-03378E637E7A}" destId="{DEC44F06-6AF2-4853-8FD9-C5340201D22B}" srcOrd="2" destOrd="0" presId="urn:microsoft.com/office/officeart/2018/2/layout/IconVerticalSolidList"/>
    <dgm:cxn modelId="{C0A23FEE-DC2A-47CA-9AEC-DB84AA83A59D}" type="presParOf" srcId="{51C529C2-8040-4986-993E-03378E637E7A}" destId="{98000351-1F10-494B-90CA-6D9AF75E62E8}" srcOrd="3" destOrd="0" presId="urn:microsoft.com/office/officeart/2018/2/layout/IconVerticalSolidList"/>
    <dgm:cxn modelId="{C01B3D22-E7AE-41A9-B8C8-E181EA2BC6EF}" type="presParOf" srcId="{673C40F6-281E-4F59-8C29-9FD7F6863F21}" destId="{822EC497-3BFC-44D6-BAC8-8BF83EB7D330}" srcOrd="9" destOrd="0" presId="urn:microsoft.com/office/officeart/2018/2/layout/IconVerticalSolidList"/>
    <dgm:cxn modelId="{4450DADF-2BD1-4AB1-B8B5-BF61C25BD5D6}" type="presParOf" srcId="{673C40F6-281E-4F59-8C29-9FD7F6863F21}" destId="{E4E379F4-33EC-4233-91C1-4014301FFFA2}" srcOrd="10" destOrd="0" presId="urn:microsoft.com/office/officeart/2018/2/layout/IconVerticalSolidList"/>
    <dgm:cxn modelId="{FFE95F55-9C78-4B91-8F9A-70AE532945E4}" type="presParOf" srcId="{E4E379F4-33EC-4233-91C1-4014301FFFA2}" destId="{35852B90-925E-4473-B335-7587BE8A1170}" srcOrd="0" destOrd="0" presId="urn:microsoft.com/office/officeart/2018/2/layout/IconVerticalSolidList"/>
    <dgm:cxn modelId="{4E2D03AD-7BD7-47A4-95BA-D276A0D307BD}" type="presParOf" srcId="{E4E379F4-33EC-4233-91C1-4014301FFFA2}" destId="{C33B6378-48DD-437C-8A78-178BEE91A447}" srcOrd="1" destOrd="0" presId="urn:microsoft.com/office/officeart/2018/2/layout/IconVerticalSolidList"/>
    <dgm:cxn modelId="{46BDC5AC-9A50-447B-BC8F-048F6D088CA9}" type="presParOf" srcId="{E4E379F4-33EC-4233-91C1-4014301FFFA2}" destId="{BA020829-2A67-4E8F-83F1-FD5B00DF8C7C}" srcOrd="2" destOrd="0" presId="urn:microsoft.com/office/officeart/2018/2/layout/IconVerticalSolidList"/>
    <dgm:cxn modelId="{E400B869-E743-44DE-8C7A-E4F67C94311C}" type="presParOf" srcId="{E4E379F4-33EC-4233-91C1-4014301FFFA2}" destId="{E0D4EBBC-9517-45CC-990B-EE10CB5D92D2}"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2DC75-E92F-C34F-8E9D-789141800C9C}">
      <dsp:nvSpPr>
        <dsp:cNvPr id="0" name=""/>
        <dsp:cNvSpPr/>
      </dsp:nvSpPr>
      <dsp:spPr>
        <a:xfrm>
          <a:off x="0" y="3544812"/>
          <a:ext cx="7012370" cy="1163486"/>
        </a:xfrm>
        <a:prstGeom prst="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s-HN" sz="2200" kern="1200"/>
            <a:t>Cómo conducir las etapas básicas de la auditoría </a:t>
          </a:r>
          <a:endParaRPr lang="en-US" sz="2200" kern="1200"/>
        </a:p>
      </dsp:txBody>
      <dsp:txXfrm>
        <a:off x="0" y="3544812"/>
        <a:ext cx="7012370" cy="628282"/>
      </dsp:txXfrm>
    </dsp:sp>
    <dsp:sp modelId="{0D0A1047-4C09-1F45-AB58-7B0F2E8B4DDF}">
      <dsp:nvSpPr>
        <dsp:cNvPr id="0" name=""/>
        <dsp:cNvSpPr/>
      </dsp:nvSpPr>
      <dsp:spPr>
        <a:xfrm>
          <a:off x="3424" y="4149825"/>
          <a:ext cx="1167586" cy="535203"/>
        </a:xfrm>
        <a:prstGeom prst="rect">
          <a:avLst/>
        </a:prstGeom>
        <a:solidFill>
          <a:schemeClr val="accent2">
            <a:tint val="40000"/>
            <a:alpha val="90000"/>
            <a:hueOff val="0"/>
            <a:satOff val="0"/>
            <a:lumOff val="0"/>
            <a:alphaOff val="0"/>
          </a:schemeClr>
        </a:solidFill>
        <a:ln w="2222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s-HN" sz="900" kern="1200"/>
            <a:t>Planificación </a:t>
          </a:r>
          <a:endParaRPr lang="en-US" sz="900" kern="1200"/>
        </a:p>
      </dsp:txBody>
      <dsp:txXfrm>
        <a:off x="3424" y="4149825"/>
        <a:ext cx="1167586" cy="535203"/>
      </dsp:txXfrm>
    </dsp:sp>
    <dsp:sp modelId="{50882D5B-2FC0-DC4C-A819-45D34D21A7DA}">
      <dsp:nvSpPr>
        <dsp:cNvPr id="0" name=""/>
        <dsp:cNvSpPr/>
      </dsp:nvSpPr>
      <dsp:spPr>
        <a:xfrm>
          <a:off x="1171011" y="4149825"/>
          <a:ext cx="1167586" cy="535203"/>
        </a:xfrm>
        <a:prstGeom prst="rect">
          <a:avLst/>
        </a:prstGeom>
        <a:solidFill>
          <a:schemeClr val="accent2">
            <a:tint val="40000"/>
            <a:alpha val="90000"/>
            <a:hueOff val="-315292"/>
            <a:satOff val="-135"/>
            <a:lumOff val="-39"/>
            <a:alphaOff val="0"/>
          </a:schemeClr>
        </a:solidFill>
        <a:ln w="22225" cap="rnd" cmpd="sng" algn="ctr">
          <a:solidFill>
            <a:schemeClr val="accent2">
              <a:tint val="40000"/>
              <a:alpha val="90000"/>
              <a:hueOff val="-315292"/>
              <a:satOff val="-135"/>
              <a:lumOff val="-3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s-HN" sz="900" kern="1200"/>
            <a:t>Trabajo de campo y documentación </a:t>
          </a:r>
          <a:endParaRPr lang="en-US" sz="900" kern="1200"/>
        </a:p>
      </dsp:txBody>
      <dsp:txXfrm>
        <a:off x="1171011" y="4149825"/>
        <a:ext cx="1167586" cy="535203"/>
      </dsp:txXfrm>
    </dsp:sp>
    <dsp:sp modelId="{1BB83786-B012-D146-958F-99F650800865}">
      <dsp:nvSpPr>
        <dsp:cNvPr id="0" name=""/>
        <dsp:cNvSpPr/>
      </dsp:nvSpPr>
      <dsp:spPr>
        <a:xfrm>
          <a:off x="2338598" y="4149825"/>
          <a:ext cx="1167586" cy="535203"/>
        </a:xfrm>
        <a:prstGeom prst="rect">
          <a:avLst/>
        </a:prstGeom>
        <a:solidFill>
          <a:schemeClr val="accent2">
            <a:tint val="40000"/>
            <a:alpha val="90000"/>
            <a:hueOff val="-630584"/>
            <a:satOff val="-269"/>
            <a:lumOff val="-78"/>
            <a:alphaOff val="0"/>
          </a:schemeClr>
        </a:solidFill>
        <a:ln w="22225" cap="rnd" cmpd="sng" algn="ctr">
          <a:solidFill>
            <a:schemeClr val="accent2">
              <a:tint val="40000"/>
              <a:alpha val="90000"/>
              <a:hueOff val="-630584"/>
              <a:satOff val="-269"/>
              <a:lumOff val="-7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s-HN" sz="900" kern="1200"/>
            <a:t>Descubrimiento de problemas y validación de problemas </a:t>
          </a:r>
          <a:endParaRPr lang="en-US" sz="900" kern="1200"/>
        </a:p>
      </dsp:txBody>
      <dsp:txXfrm>
        <a:off x="2338598" y="4149825"/>
        <a:ext cx="1167586" cy="535203"/>
      </dsp:txXfrm>
    </dsp:sp>
    <dsp:sp modelId="{2E26B3B9-D4B8-CF4D-A019-BACFF7CBF89C}">
      <dsp:nvSpPr>
        <dsp:cNvPr id="0" name=""/>
        <dsp:cNvSpPr/>
      </dsp:nvSpPr>
      <dsp:spPr>
        <a:xfrm>
          <a:off x="3506185" y="4149825"/>
          <a:ext cx="1167586" cy="535203"/>
        </a:xfrm>
        <a:prstGeom prst="rect">
          <a:avLst/>
        </a:prstGeom>
        <a:solidFill>
          <a:schemeClr val="accent2">
            <a:tint val="40000"/>
            <a:alpha val="90000"/>
            <a:hueOff val="-945876"/>
            <a:satOff val="-404"/>
            <a:lumOff val="-118"/>
            <a:alphaOff val="0"/>
          </a:schemeClr>
        </a:solidFill>
        <a:ln w="22225" cap="rnd" cmpd="sng" algn="ctr">
          <a:solidFill>
            <a:schemeClr val="accent2">
              <a:tint val="40000"/>
              <a:alpha val="90000"/>
              <a:hueOff val="-945876"/>
              <a:satOff val="-404"/>
              <a:lumOff val="-11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s-HN" sz="900" kern="1200"/>
            <a:t>Desarrollo de soluciones </a:t>
          </a:r>
          <a:endParaRPr lang="en-US" sz="900" kern="1200"/>
        </a:p>
      </dsp:txBody>
      <dsp:txXfrm>
        <a:off x="3506185" y="4149825"/>
        <a:ext cx="1167586" cy="535203"/>
      </dsp:txXfrm>
    </dsp:sp>
    <dsp:sp modelId="{841EEF2C-E1F6-9E40-B7A4-65735C5C0131}">
      <dsp:nvSpPr>
        <dsp:cNvPr id="0" name=""/>
        <dsp:cNvSpPr/>
      </dsp:nvSpPr>
      <dsp:spPr>
        <a:xfrm>
          <a:off x="4673771" y="4149825"/>
          <a:ext cx="1167586" cy="535203"/>
        </a:xfrm>
        <a:prstGeom prst="rect">
          <a:avLst/>
        </a:prstGeom>
        <a:solidFill>
          <a:schemeClr val="accent2">
            <a:tint val="40000"/>
            <a:alpha val="90000"/>
            <a:hueOff val="-1261168"/>
            <a:satOff val="-538"/>
            <a:lumOff val="-157"/>
            <a:alphaOff val="0"/>
          </a:schemeClr>
        </a:solidFill>
        <a:ln w="22225" cap="rnd" cmpd="sng" algn="ctr">
          <a:solidFill>
            <a:schemeClr val="accent2">
              <a:tint val="40000"/>
              <a:alpha val="90000"/>
              <a:hueOff val="-1261168"/>
              <a:satOff val="-538"/>
              <a:lumOff val="-15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s-HN" sz="900" kern="1200"/>
            <a:t>Elaboración y emisión de informes </a:t>
          </a:r>
          <a:endParaRPr lang="en-US" sz="900" kern="1200"/>
        </a:p>
      </dsp:txBody>
      <dsp:txXfrm>
        <a:off x="4673771" y="4149825"/>
        <a:ext cx="1167586" cy="535203"/>
      </dsp:txXfrm>
    </dsp:sp>
    <dsp:sp modelId="{5BF2E836-EA8C-F844-93B9-E11A9D19C882}">
      <dsp:nvSpPr>
        <dsp:cNvPr id="0" name=""/>
        <dsp:cNvSpPr/>
      </dsp:nvSpPr>
      <dsp:spPr>
        <a:xfrm>
          <a:off x="5841358" y="4149825"/>
          <a:ext cx="1167586" cy="535203"/>
        </a:xfrm>
        <a:prstGeom prst="rect">
          <a:avLst/>
        </a:prstGeom>
        <a:solidFill>
          <a:schemeClr val="accent2">
            <a:tint val="40000"/>
            <a:alpha val="90000"/>
            <a:hueOff val="-1576460"/>
            <a:satOff val="-673"/>
            <a:lumOff val="-196"/>
            <a:alphaOff val="0"/>
          </a:schemeClr>
        </a:solidFill>
        <a:ln w="22225" cap="rnd" cmpd="sng" algn="ctr">
          <a:solidFill>
            <a:schemeClr val="accent2">
              <a:tint val="40000"/>
              <a:alpha val="90000"/>
              <a:hueOff val="-1576460"/>
              <a:satOff val="-673"/>
              <a:lumOff val="-1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s-HN" sz="900" kern="1200"/>
            <a:t>Seguimiento de problemas</a:t>
          </a:r>
          <a:endParaRPr lang="en-US" sz="900" kern="1200"/>
        </a:p>
      </dsp:txBody>
      <dsp:txXfrm>
        <a:off x="5841358" y="4149825"/>
        <a:ext cx="1167586" cy="535203"/>
      </dsp:txXfrm>
    </dsp:sp>
    <dsp:sp modelId="{EB03C2AA-CD46-1045-BE4F-1F580A94B6BD}">
      <dsp:nvSpPr>
        <dsp:cNvPr id="0" name=""/>
        <dsp:cNvSpPr/>
      </dsp:nvSpPr>
      <dsp:spPr>
        <a:xfrm rot="10800000">
          <a:off x="0" y="1772822"/>
          <a:ext cx="7012370" cy="1789442"/>
        </a:xfrm>
        <a:prstGeom prst="upArrowCallout">
          <a:avLst/>
        </a:prstGeom>
        <a:solidFill>
          <a:schemeClr val="accent2">
            <a:hueOff val="-762716"/>
            <a:satOff val="-298"/>
            <a:lumOff val="-392"/>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s-HN" sz="2200" kern="1200"/>
            <a:t>Cómo debe elegir qué auditar </a:t>
          </a:r>
          <a:endParaRPr lang="en-US" sz="2200" kern="1200"/>
        </a:p>
      </dsp:txBody>
      <dsp:txXfrm rot="10800000">
        <a:off x="0" y="1772822"/>
        <a:ext cx="7012370" cy="1162726"/>
      </dsp:txXfrm>
    </dsp:sp>
    <dsp:sp modelId="{FD88F5EE-29BB-024B-8517-EF6B9EB4238A}">
      <dsp:nvSpPr>
        <dsp:cNvPr id="0" name=""/>
        <dsp:cNvSpPr/>
      </dsp:nvSpPr>
      <dsp:spPr>
        <a:xfrm rot="10800000">
          <a:off x="0" y="832"/>
          <a:ext cx="7012370" cy="1789442"/>
        </a:xfrm>
        <a:prstGeom prst="upArrowCallout">
          <a:avLst/>
        </a:prstGeom>
        <a:solidFill>
          <a:schemeClr val="accent2">
            <a:hueOff val="-1525432"/>
            <a:satOff val="-596"/>
            <a:lumOff val="-784"/>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s-HN" sz="2200" kern="1200"/>
            <a:t>Los diferentes tipos de control interno</a:t>
          </a:r>
          <a:endParaRPr lang="en-US" sz="2200" kern="1200"/>
        </a:p>
      </dsp:txBody>
      <dsp:txXfrm rot="10800000">
        <a:off x="0" y="832"/>
        <a:ext cx="7012370" cy="11627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215F56-20D2-44B4-81E7-0B763C603F9C}">
      <dsp:nvSpPr>
        <dsp:cNvPr id="0" name=""/>
        <dsp:cNvSpPr/>
      </dsp:nvSpPr>
      <dsp:spPr>
        <a:xfrm>
          <a:off x="0" y="765233"/>
          <a:ext cx="7012370" cy="141273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0C7916-4D86-42CC-A708-BC000F334553}">
      <dsp:nvSpPr>
        <dsp:cNvPr id="0" name=""/>
        <dsp:cNvSpPr/>
      </dsp:nvSpPr>
      <dsp:spPr>
        <a:xfrm>
          <a:off x="427353" y="1083100"/>
          <a:ext cx="777006" cy="7770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B343F56-AF07-48F6-9C10-1F2F10733768}">
      <dsp:nvSpPr>
        <dsp:cNvPr id="0" name=""/>
        <dsp:cNvSpPr/>
      </dsp:nvSpPr>
      <dsp:spPr>
        <a:xfrm>
          <a:off x="1631713" y="765233"/>
          <a:ext cx="5380656" cy="1412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515" tIns="149515" rIns="149515" bIns="149515" numCol="1" spcCol="1270" anchor="ctr" anchorCtr="0">
          <a:noAutofit/>
        </a:bodyPr>
        <a:lstStyle/>
        <a:p>
          <a:pPr marL="0" lvl="0" indent="0" algn="l" defTabSz="933450">
            <a:lnSpc>
              <a:spcPct val="90000"/>
            </a:lnSpc>
            <a:spcBef>
              <a:spcPct val="0"/>
            </a:spcBef>
            <a:spcAft>
              <a:spcPct val="35000"/>
            </a:spcAft>
            <a:buNone/>
          </a:pPr>
          <a:r>
            <a:rPr lang="es-HN" sz="2100" kern="1200"/>
            <a:t>la verdadera misión del departamento de auditoría interna es </a:t>
          </a:r>
          <a:r>
            <a:rPr lang="es-HN" sz="2100" b="1" kern="1200"/>
            <a:t>ayudar a mejorar el estado de los controles internos</a:t>
          </a:r>
          <a:r>
            <a:rPr lang="es-HN" sz="2100" kern="1200"/>
            <a:t> de la empresa.</a:t>
          </a:r>
          <a:endParaRPr lang="en-US" sz="2100" kern="1200"/>
        </a:p>
      </dsp:txBody>
      <dsp:txXfrm>
        <a:off x="1631713" y="765233"/>
        <a:ext cx="5380656" cy="1412739"/>
      </dsp:txXfrm>
    </dsp:sp>
    <dsp:sp modelId="{073D53BC-0F0D-4B55-85E1-397D0EA3059C}">
      <dsp:nvSpPr>
        <dsp:cNvPr id="0" name=""/>
        <dsp:cNvSpPr/>
      </dsp:nvSpPr>
      <dsp:spPr>
        <a:xfrm>
          <a:off x="0" y="2531157"/>
          <a:ext cx="7012370" cy="141273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BB6041-9C89-46C0-9F6C-FFF590CC6A31}">
      <dsp:nvSpPr>
        <dsp:cNvPr id="0" name=""/>
        <dsp:cNvSpPr/>
      </dsp:nvSpPr>
      <dsp:spPr>
        <a:xfrm>
          <a:off x="427353" y="2849024"/>
          <a:ext cx="777006" cy="7770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74C509B-1CD3-4A06-ACE1-6D801280209A}">
      <dsp:nvSpPr>
        <dsp:cNvPr id="0" name=""/>
        <dsp:cNvSpPr/>
      </dsp:nvSpPr>
      <dsp:spPr>
        <a:xfrm>
          <a:off x="1631713" y="2531157"/>
          <a:ext cx="5380656" cy="1412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515" tIns="149515" rIns="149515" bIns="149515" numCol="1" spcCol="1270" anchor="ctr" anchorCtr="0">
          <a:noAutofit/>
        </a:bodyPr>
        <a:lstStyle/>
        <a:p>
          <a:pPr marL="0" lvl="0" indent="0" algn="l" defTabSz="933450">
            <a:lnSpc>
              <a:spcPct val="90000"/>
            </a:lnSpc>
            <a:spcBef>
              <a:spcPct val="0"/>
            </a:spcBef>
            <a:spcAft>
              <a:spcPct val="35000"/>
            </a:spcAft>
            <a:buNone/>
          </a:pPr>
          <a:r>
            <a:rPr lang="es-HN" sz="2100" kern="1200"/>
            <a:t>Pero… ¿Qué es el control interno?</a:t>
          </a:r>
          <a:endParaRPr lang="en-US" sz="2100" kern="1200"/>
        </a:p>
      </dsp:txBody>
      <dsp:txXfrm>
        <a:off x="1631713" y="2531157"/>
        <a:ext cx="5380656" cy="14127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A1D0AA-E50A-4ED4-B16E-6A8560E2AA90}">
      <dsp:nvSpPr>
        <dsp:cNvPr id="0" name=""/>
        <dsp:cNvSpPr/>
      </dsp:nvSpPr>
      <dsp:spPr>
        <a:xfrm>
          <a:off x="0" y="574"/>
          <a:ext cx="7012370" cy="134513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1548DC-E190-4176-A7F1-D905203F3CB0}">
      <dsp:nvSpPr>
        <dsp:cNvPr id="0" name=""/>
        <dsp:cNvSpPr/>
      </dsp:nvSpPr>
      <dsp:spPr>
        <a:xfrm>
          <a:off x="406904" y="303230"/>
          <a:ext cx="739825" cy="7398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52607AE-E94B-4113-BC02-2C8F1D34FA72}">
      <dsp:nvSpPr>
        <dsp:cNvPr id="0" name=""/>
        <dsp:cNvSpPr/>
      </dsp:nvSpPr>
      <dsp:spPr>
        <a:xfrm>
          <a:off x="1553633" y="574"/>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1022350">
            <a:lnSpc>
              <a:spcPct val="90000"/>
            </a:lnSpc>
            <a:spcBef>
              <a:spcPct val="0"/>
            </a:spcBef>
            <a:spcAft>
              <a:spcPct val="35000"/>
            </a:spcAft>
            <a:buNone/>
          </a:pPr>
          <a:r>
            <a:rPr lang="es-HN" sz="2300" b="1" kern="1200"/>
            <a:t>Administrativa: </a:t>
          </a:r>
          <a:r>
            <a:rPr lang="es-HN" sz="2300" kern="1200"/>
            <a:t> Incluyen elementos como </a:t>
          </a:r>
          <a:r>
            <a:rPr lang="es-HN" sz="2300" b="1" kern="1200"/>
            <a:t>políticas</a:t>
          </a:r>
          <a:r>
            <a:rPr lang="es-HN" sz="2300" kern="1200"/>
            <a:t> y </a:t>
          </a:r>
          <a:r>
            <a:rPr lang="es-HN" sz="2300" b="1" kern="1200"/>
            <a:t>procesos</a:t>
          </a:r>
          <a:r>
            <a:rPr lang="es-HN" sz="2300" kern="1200"/>
            <a:t>. </a:t>
          </a:r>
          <a:endParaRPr lang="en-US" sz="2300" kern="1200"/>
        </a:p>
      </dsp:txBody>
      <dsp:txXfrm>
        <a:off x="1553633" y="574"/>
        <a:ext cx="5458736" cy="1345137"/>
      </dsp:txXfrm>
    </dsp:sp>
    <dsp:sp modelId="{8ED49F2D-C1D2-4423-A69F-E51CA8419328}">
      <dsp:nvSpPr>
        <dsp:cNvPr id="0" name=""/>
        <dsp:cNvSpPr/>
      </dsp:nvSpPr>
      <dsp:spPr>
        <a:xfrm>
          <a:off x="0" y="1681996"/>
          <a:ext cx="7012370" cy="134513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013FDC-637F-4A5B-B063-2062589F5905}">
      <dsp:nvSpPr>
        <dsp:cNvPr id="0" name=""/>
        <dsp:cNvSpPr/>
      </dsp:nvSpPr>
      <dsp:spPr>
        <a:xfrm>
          <a:off x="406904" y="1984652"/>
          <a:ext cx="739825" cy="7398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34920F1-34C6-457B-8816-A410C9CC7E1A}">
      <dsp:nvSpPr>
        <dsp:cNvPr id="0" name=""/>
        <dsp:cNvSpPr/>
      </dsp:nvSpPr>
      <dsp:spPr>
        <a:xfrm>
          <a:off x="1553633" y="1681996"/>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1022350">
            <a:lnSpc>
              <a:spcPct val="90000"/>
            </a:lnSpc>
            <a:spcBef>
              <a:spcPct val="0"/>
            </a:spcBef>
            <a:spcAft>
              <a:spcPct val="35000"/>
            </a:spcAft>
            <a:buNone/>
          </a:pPr>
          <a:r>
            <a:rPr lang="es-HN" sz="2300" b="1" kern="1200"/>
            <a:t>Técnica:</a:t>
          </a:r>
          <a:r>
            <a:rPr lang="es-HN" sz="2300" kern="1200"/>
            <a:t>  Son las </a:t>
          </a:r>
          <a:r>
            <a:rPr lang="es-HN" sz="2300" b="1" kern="1200"/>
            <a:t>herramientas</a:t>
          </a:r>
          <a:r>
            <a:rPr lang="es-HN" sz="2300" kern="1200"/>
            <a:t> y el </a:t>
          </a:r>
          <a:r>
            <a:rPr lang="es-HN" sz="2300" b="1" kern="1200"/>
            <a:t>software</a:t>
          </a:r>
          <a:r>
            <a:rPr lang="es-HN" sz="2300" kern="1200"/>
            <a:t> que hacen cumplir lógicamente los controles (como las contraseñas).</a:t>
          </a:r>
          <a:endParaRPr lang="en-US" sz="2300" kern="1200"/>
        </a:p>
      </dsp:txBody>
      <dsp:txXfrm>
        <a:off x="1553633" y="1681996"/>
        <a:ext cx="5458736" cy="1345137"/>
      </dsp:txXfrm>
    </dsp:sp>
    <dsp:sp modelId="{24165F8C-F809-4C2B-A74B-1AAEE5BFA1E5}">
      <dsp:nvSpPr>
        <dsp:cNvPr id="0" name=""/>
        <dsp:cNvSpPr/>
      </dsp:nvSpPr>
      <dsp:spPr>
        <a:xfrm>
          <a:off x="0" y="3363418"/>
          <a:ext cx="7012370" cy="134513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85E9A0-8B68-471B-B6B8-B85B3F7D31FA}">
      <dsp:nvSpPr>
        <dsp:cNvPr id="0" name=""/>
        <dsp:cNvSpPr/>
      </dsp:nvSpPr>
      <dsp:spPr>
        <a:xfrm>
          <a:off x="406904" y="3666074"/>
          <a:ext cx="739825" cy="7398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F63F8B1-6167-4266-9F7E-4F8A20978824}">
      <dsp:nvSpPr>
        <dsp:cNvPr id="0" name=""/>
        <dsp:cNvSpPr/>
      </dsp:nvSpPr>
      <dsp:spPr>
        <a:xfrm>
          <a:off x="1553633" y="3363418"/>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1022350">
            <a:lnSpc>
              <a:spcPct val="90000"/>
            </a:lnSpc>
            <a:spcBef>
              <a:spcPct val="0"/>
            </a:spcBef>
            <a:spcAft>
              <a:spcPct val="35000"/>
            </a:spcAft>
            <a:buNone/>
          </a:pPr>
          <a:r>
            <a:rPr lang="es-HN" sz="2300" b="1" kern="1200"/>
            <a:t>Físicas:</a:t>
          </a:r>
          <a:r>
            <a:rPr lang="es-HN" sz="2300" kern="1200"/>
            <a:t> Incluyen controles como personal de seguridad y bloqueo de puertas.</a:t>
          </a:r>
          <a:endParaRPr lang="en-US" sz="2300" kern="1200"/>
        </a:p>
      </dsp:txBody>
      <dsp:txXfrm>
        <a:off x="1553633" y="3363418"/>
        <a:ext cx="5458736" cy="134513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E5DEB3-82FA-334A-8413-CD4D469DEF9B}">
      <dsp:nvSpPr>
        <dsp:cNvPr id="0" name=""/>
        <dsp:cNvSpPr/>
      </dsp:nvSpPr>
      <dsp:spPr>
        <a:xfrm>
          <a:off x="2389" y="833180"/>
          <a:ext cx="1844103" cy="922051"/>
        </a:xfrm>
        <a:prstGeom prst="roundRect">
          <a:avLst>
            <a:gd name="adj" fmla="val 10000"/>
          </a:avLst>
        </a:prstGeom>
        <a:gradFill rotWithShape="0">
          <a:gsLst>
            <a:gs pos="0">
              <a:schemeClr val="accent4">
                <a:hueOff val="0"/>
                <a:satOff val="0"/>
                <a:lumOff val="0"/>
                <a:alphaOff val="0"/>
                <a:tint val="98000"/>
                <a:lumMod val="110000"/>
              </a:schemeClr>
            </a:gs>
            <a:gs pos="84000">
              <a:schemeClr val="accent4">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s-HN" sz="1500" kern="1200"/>
            <a:t>Definir una metodología para priorizar las actividades. </a:t>
          </a:r>
          <a:endParaRPr lang="en-US" sz="1500" kern="1200"/>
        </a:p>
      </dsp:txBody>
      <dsp:txXfrm>
        <a:off x="29395" y="860186"/>
        <a:ext cx="1790091" cy="868039"/>
      </dsp:txXfrm>
    </dsp:sp>
    <dsp:sp modelId="{1A711C8B-412C-9D40-9A61-0C4FC04EE363}">
      <dsp:nvSpPr>
        <dsp:cNvPr id="0" name=""/>
        <dsp:cNvSpPr/>
      </dsp:nvSpPr>
      <dsp:spPr>
        <a:xfrm>
          <a:off x="2389" y="1893539"/>
          <a:ext cx="1844103" cy="922051"/>
        </a:xfrm>
        <a:prstGeom prst="roundRect">
          <a:avLst>
            <a:gd name="adj" fmla="val 10000"/>
          </a:avLst>
        </a:prstGeom>
        <a:gradFill rotWithShape="0">
          <a:gsLst>
            <a:gs pos="0">
              <a:schemeClr val="accent4">
                <a:hueOff val="0"/>
                <a:satOff val="0"/>
                <a:lumOff val="0"/>
                <a:alphaOff val="0"/>
                <a:tint val="98000"/>
                <a:lumMod val="110000"/>
              </a:schemeClr>
            </a:gs>
            <a:gs pos="84000">
              <a:schemeClr val="accent4">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s-HN" sz="1500" kern="1200"/>
            <a:t>A considerar: </a:t>
          </a:r>
          <a:endParaRPr lang="en-US" sz="1500" kern="1200"/>
        </a:p>
      </dsp:txBody>
      <dsp:txXfrm>
        <a:off x="29395" y="1920545"/>
        <a:ext cx="1790091" cy="868039"/>
      </dsp:txXfrm>
    </dsp:sp>
    <dsp:sp modelId="{64575452-B1BA-B544-BD55-E195BC0F0C0E}">
      <dsp:nvSpPr>
        <dsp:cNvPr id="0" name=""/>
        <dsp:cNvSpPr/>
      </dsp:nvSpPr>
      <dsp:spPr>
        <a:xfrm rot="17692822">
          <a:off x="1338681" y="1541673"/>
          <a:ext cx="1753262" cy="35244"/>
        </a:xfrm>
        <a:custGeom>
          <a:avLst/>
          <a:gdLst/>
          <a:ahLst/>
          <a:cxnLst/>
          <a:rect l="0" t="0" r="0" b="0"/>
          <a:pathLst>
            <a:path>
              <a:moveTo>
                <a:pt x="0" y="17622"/>
              </a:moveTo>
              <a:lnTo>
                <a:pt x="1753262" y="17622"/>
              </a:lnTo>
            </a:path>
          </a:pathLst>
        </a:custGeom>
        <a:noFill/>
        <a:ln w="12700" cap="rnd"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2171481" y="1515464"/>
        <a:ext cx="87663" cy="87663"/>
      </dsp:txXfrm>
    </dsp:sp>
    <dsp:sp modelId="{50908D8B-2E0B-0F49-BAEE-86B4DE32DB18}">
      <dsp:nvSpPr>
        <dsp:cNvPr id="0" name=""/>
        <dsp:cNvSpPr/>
      </dsp:nvSpPr>
      <dsp:spPr>
        <a:xfrm>
          <a:off x="2584133" y="303000"/>
          <a:ext cx="1844103" cy="922051"/>
        </a:xfrm>
        <a:prstGeom prst="roundRect">
          <a:avLst>
            <a:gd name="adj" fmla="val 10000"/>
          </a:avLst>
        </a:prstGeom>
        <a:gradFill rotWithShape="0">
          <a:gsLst>
            <a:gs pos="0">
              <a:schemeClr val="accent6">
                <a:hueOff val="0"/>
                <a:satOff val="0"/>
                <a:lumOff val="0"/>
                <a:alphaOff val="0"/>
                <a:tint val="98000"/>
                <a:lumMod val="110000"/>
              </a:schemeClr>
            </a:gs>
            <a:gs pos="84000">
              <a:schemeClr val="accent6">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s-HN" sz="1500" kern="1200"/>
            <a:t>Problemas conocidos en el área</a:t>
          </a:r>
          <a:endParaRPr lang="en-US" sz="1500" kern="1200"/>
        </a:p>
      </dsp:txBody>
      <dsp:txXfrm>
        <a:off x="2611139" y="330006"/>
        <a:ext cx="1790091" cy="868039"/>
      </dsp:txXfrm>
    </dsp:sp>
    <dsp:sp modelId="{17C856EB-4B41-294C-AF3C-06AB1C77946D}">
      <dsp:nvSpPr>
        <dsp:cNvPr id="0" name=""/>
        <dsp:cNvSpPr/>
      </dsp:nvSpPr>
      <dsp:spPr>
        <a:xfrm rot="19457599">
          <a:off x="1761108" y="2071853"/>
          <a:ext cx="908407" cy="35244"/>
        </a:xfrm>
        <a:custGeom>
          <a:avLst/>
          <a:gdLst/>
          <a:ahLst/>
          <a:cxnLst/>
          <a:rect l="0" t="0" r="0" b="0"/>
          <a:pathLst>
            <a:path>
              <a:moveTo>
                <a:pt x="0" y="17622"/>
              </a:moveTo>
              <a:lnTo>
                <a:pt x="908407" y="17622"/>
              </a:lnTo>
            </a:path>
          </a:pathLst>
        </a:custGeom>
        <a:noFill/>
        <a:ln w="12700" cap="rnd"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92602" y="2066765"/>
        <a:ext cx="45420" cy="45420"/>
      </dsp:txXfrm>
    </dsp:sp>
    <dsp:sp modelId="{BED55C41-BFB5-7B4B-8A21-0B7DCA5FAFAF}">
      <dsp:nvSpPr>
        <dsp:cNvPr id="0" name=""/>
        <dsp:cNvSpPr/>
      </dsp:nvSpPr>
      <dsp:spPr>
        <a:xfrm>
          <a:off x="2584133" y="1363360"/>
          <a:ext cx="1844103" cy="922051"/>
        </a:xfrm>
        <a:prstGeom prst="roundRect">
          <a:avLst>
            <a:gd name="adj" fmla="val 10000"/>
          </a:avLst>
        </a:prstGeom>
        <a:gradFill rotWithShape="0">
          <a:gsLst>
            <a:gs pos="0">
              <a:schemeClr val="accent6">
                <a:hueOff val="0"/>
                <a:satOff val="0"/>
                <a:lumOff val="0"/>
                <a:alphaOff val="0"/>
                <a:tint val="98000"/>
                <a:lumMod val="110000"/>
              </a:schemeClr>
            </a:gs>
            <a:gs pos="84000">
              <a:schemeClr val="accent6">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s-HN" sz="1500" kern="1200"/>
            <a:t>Riesgo inherente en el área</a:t>
          </a:r>
          <a:endParaRPr lang="en-US" sz="1500" kern="1200"/>
        </a:p>
      </dsp:txBody>
      <dsp:txXfrm>
        <a:off x="2611139" y="1390366"/>
        <a:ext cx="1790091" cy="868039"/>
      </dsp:txXfrm>
    </dsp:sp>
    <dsp:sp modelId="{57659531-3DE8-1940-8A4C-030F1AF32CB7}">
      <dsp:nvSpPr>
        <dsp:cNvPr id="0" name=""/>
        <dsp:cNvSpPr/>
      </dsp:nvSpPr>
      <dsp:spPr>
        <a:xfrm rot="2142401">
          <a:off x="1761108" y="2602033"/>
          <a:ext cx="908407" cy="35244"/>
        </a:xfrm>
        <a:custGeom>
          <a:avLst/>
          <a:gdLst/>
          <a:ahLst/>
          <a:cxnLst/>
          <a:rect l="0" t="0" r="0" b="0"/>
          <a:pathLst>
            <a:path>
              <a:moveTo>
                <a:pt x="0" y="17622"/>
              </a:moveTo>
              <a:lnTo>
                <a:pt x="908407" y="17622"/>
              </a:lnTo>
            </a:path>
          </a:pathLst>
        </a:custGeom>
        <a:noFill/>
        <a:ln w="12700" cap="rnd"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92602" y="2596945"/>
        <a:ext cx="45420" cy="45420"/>
      </dsp:txXfrm>
    </dsp:sp>
    <dsp:sp modelId="{BDD4DE0E-7FF3-254F-875D-165FAC9BA09E}">
      <dsp:nvSpPr>
        <dsp:cNvPr id="0" name=""/>
        <dsp:cNvSpPr/>
      </dsp:nvSpPr>
      <dsp:spPr>
        <a:xfrm>
          <a:off x="2584133" y="2423719"/>
          <a:ext cx="1844103" cy="922051"/>
        </a:xfrm>
        <a:prstGeom prst="roundRect">
          <a:avLst>
            <a:gd name="adj" fmla="val 10000"/>
          </a:avLst>
        </a:prstGeom>
        <a:gradFill rotWithShape="0">
          <a:gsLst>
            <a:gs pos="0">
              <a:schemeClr val="accent6">
                <a:hueOff val="0"/>
                <a:satOff val="0"/>
                <a:lumOff val="0"/>
                <a:alphaOff val="0"/>
                <a:tint val="98000"/>
                <a:lumMod val="110000"/>
              </a:schemeClr>
            </a:gs>
            <a:gs pos="84000">
              <a:schemeClr val="accent6">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s-HN" sz="1500" kern="1200"/>
            <a:t>Beneficios de realizar una auditoría en el área</a:t>
          </a:r>
          <a:endParaRPr lang="en-US" sz="1500" kern="1200"/>
        </a:p>
      </dsp:txBody>
      <dsp:txXfrm>
        <a:off x="2611139" y="2450725"/>
        <a:ext cx="1790091" cy="868039"/>
      </dsp:txXfrm>
    </dsp:sp>
    <dsp:sp modelId="{E3550106-B2A1-154E-9324-36BB2A4D8859}">
      <dsp:nvSpPr>
        <dsp:cNvPr id="0" name=""/>
        <dsp:cNvSpPr/>
      </dsp:nvSpPr>
      <dsp:spPr>
        <a:xfrm rot="19457599">
          <a:off x="4342853" y="2602033"/>
          <a:ext cx="908407" cy="35244"/>
        </a:xfrm>
        <a:custGeom>
          <a:avLst/>
          <a:gdLst/>
          <a:ahLst/>
          <a:cxnLst/>
          <a:rect l="0" t="0" r="0" b="0"/>
          <a:pathLst>
            <a:path>
              <a:moveTo>
                <a:pt x="0" y="17622"/>
              </a:moveTo>
              <a:lnTo>
                <a:pt x="908407" y="17622"/>
              </a:lnTo>
            </a:path>
          </a:pathLst>
        </a:custGeom>
        <a:noFill/>
        <a:ln w="12700"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774346" y="2596945"/>
        <a:ext cx="45420" cy="45420"/>
      </dsp:txXfrm>
    </dsp:sp>
    <dsp:sp modelId="{59126422-3663-E44F-9A48-8ECB4259FC74}">
      <dsp:nvSpPr>
        <dsp:cNvPr id="0" name=""/>
        <dsp:cNvSpPr/>
      </dsp:nvSpPr>
      <dsp:spPr>
        <a:xfrm>
          <a:off x="5165877" y="1893539"/>
          <a:ext cx="1844103" cy="922051"/>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s-HN" sz="1500" kern="1200"/>
            <a:t>Puede que se conozca un problema o riesgo; pero que solventarlo no agrega mayor valor</a:t>
          </a:r>
          <a:endParaRPr lang="en-US" sz="1500" kern="1200"/>
        </a:p>
      </dsp:txBody>
      <dsp:txXfrm>
        <a:off x="5192883" y="1920545"/>
        <a:ext cx="1790091" cy="868039"/>
      </dsp:txXfrm>
    </dsp:sp>
    <dsp:sp modelId="{A3A47EA4-1F5A-AF41-9008-FBE824DE1BDF}">
      <dsp:nvSpPr>
        <dsp:cNvPr id="0" name=""/>
        <dsp:cNvSpPr/>
      </dsp:nvSpPr>
      <dsp:spPr>
        <a:xfrm rot="2142401">
          <a:off x="4342853" y="3132212"/>
          <a:ext cx="908407" cy="35244"/>
        </a:xfrm>
        <a:custGeom>
          <a:avLst/>
          <a:gdLst/>
          <a:ahLst/>
          <a:cxnLst/>
          <a:rect l="0" t="0" r="0" b="0"/>
          <a:pathLst>
            <a:path>
              <a:moveTo>
                <a:pt x="0" y="17622"/>
              </a:moveTo>
              <a:lnTo>
                <a:pt x="908407" y="17622"/>
              </a:lnTo>
            </a:path>
          </a:pathLst>
        </a:custGeom>
        <a:noFill/>
        <a:ln w="12700"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774346" y="3127124"/>
        <a:ext cx="45420" cy="45420"/>
      </dsp:txXfrm>
    </dsp:sp>
    <dsp:sp modelId="{88FDEA9B-7171-3143-ADBF-5CF501067716}">
      <dsp:nvSpPr>
        <dsp:cNvPr id="0" name=""/>
        <dsp:cNvSpPr/>
      </dsp:nvSpPr>
      <dsp:spPr>
        <a:xfrm>
          <a:off x="5165877" y="2953898"/>
          <a:ext cx="1844103" cy="922051"/>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s-HN" sz="1500" kern="1200"/>
            <a:t>Tambien, puede que ya se esté trabajando en solventarlo</a:t>
          </a:r>
          <a:endParaRPr lang="en-US" sz="1500" kern="1200"/>
        </a:p>
      </dsp:txBody>
      <dsp:txXfrm>
        <a:off x="5192883" y="2980904"/>
        <a:ext cx="1790091" cy="868039"/>
      </dsp:txXfrm>
    </dsp:sp>
    <dsp:sp modelId="{D22CF8A6-CBEC-FF43-9EAF-2480DAC3783F}">
      <dsp:nvSpPr>
        <dsp:cNvPr id="0" name=""/>
        <dsp:cNvSpPr/>
      </dsp:nvSpPr>
      <dsp:spPr>
        <a:xfrm rot="3907178">
          <a:off x="1338681" y="3132212"/>
          <a:ext cx="1753262" cy="35244"/>
        </a:xfrm>
        <a:custGeom>
          <a:avLst/>
          <a:gdLst/>
          <a:ahLst/>
          <a:cxnLst/>
          <a:rect l="0" t="0" r="0" b="0"/>
          <a:pathLst>
            <a:path>
              <a:moveTo>
                <a:pt x="0" y="17622"/>
              </a:moveTo>
              <a:lnTo>
                <a:pt x="1753262" y="17622"/>
              </a:lnTo>
            </a:path>
          </a:pathLst>
        </a:custGeom>
        <a:noFill/>
        <a:ln w="12700" cap="rnd"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2171481" y="3106003"/>
        <a:ext cx="87663" cy="87663"/>
      </dsp:txXfrm>
    </dsp:sp>
    <dsp:sp modelId="{1608FE5C-0E7B-F341-9B1B-490B58AB91F5}">
      <dsp:nvSpPr>
        <dsp:cNvPr id="0" name=""/>
        <dsp:cNvSpPr/>
      </dsp:nvSpPr>
      <dsp:spPr>
        <a:xfrm>
          <a:off x="2584133" y="3484078"/>
          <a:ext cx="1844103" cy="922051"/>
        </a:xfrm>
        <a:prstGeom prst="roundRect">
          <a:avLst>
            <a:gd name="adj" fmla="val 10000"/>
          </a:avLst>
        </a:prstGeom>
        <a:gradFill rotWithShape="0">
          <a:gsLst>
            <a:gs pos="0">
              <a:schemeClr val="accent6">
                <a:hueOff val="0"/>
                <a:satOff val="0"/>
                <a:lumOff val="0"/>
                <a:alphaOff val="0"/>
                <a:tint val="98000"/>
                <a:lumMod val="110000"/>
              </a:schemeClr>
            </a:gs>
            <a:gs pos="84000">
              <a:schemeClr val="accent6">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s-HN" sz="1500" kern="1200"/>
            <a:t>Prioridades del negocio o de la alta diracción</a:t>
          </a:r>
          <a:endParaRPr lang="en-US" sz="1500" kern="1200"/>
        </a:p>
      </dsp:txBody>
      <dsp:txXfrm>
        <a:off x="2611139" y="3511084"/>
        <a:ext cx="1790091" cy="86803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0A007E-7454-444B-B435-5D01E648C3D9}">
      <dsp:nvSpPr>
        <dsp:cNvPr id="0" name=""/>
        <dsp:cNvSpPr/>
      </dsp:nvSpPr>
      <dsp:spPr>
        <a:xfrm>
          <a:off x="0" y="1523"/>
          <a:ext cx="7012370" cy="64911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BB2395-9E19-489E-928C-A75F3C70F6EC}">
      <dsp:nvSpPr>
        <dsp:cNvPr id="0" name=""/>
        <dsp:cNvSpPr/>
      </dsp:nvSpPr>
      <dsp:spPr>
        <a:xfrm>
          <a:off x="196357" y="147574"/>
          <a:ext cx="357013" cy="3570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133BD32-7AD6-4284-AF15-34DEB346AECF}">
      <dsp:nvSpPr>
        <dsp:cNvPr id="0" name=""/>
        <dsp:cNvSpPr/>
      </dsp:nvSpPr>
      <dsp:spPr>
        <a:xfrm>
          <a:off x="749727" y="1523"/>
          <a:ext cx="6262642" cy="649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698" tIns="68698" rIns="68698" bIns="68698" numCol="1" spcCol="1270" anchor="ctr" anchorCtr="0">
          <a:noAutofit/>
        </a:bodyPr>
        <a:lstStyle/>
        <a:p>
          <a:pPr marL="0" lvl="0" indent="0" algn="l" defTabSz="844550">
            <a:lnSpc>
              <a:spcPct val="90000"/>
            </a:lnSpc>
            <a:spcBef>
              <a:spcPct val="0"/>
            </a:spcBef>
            <a:spcAft>
              <a:spcPct val="35000"/>
            </a:spcAft>
            <a:buNone/>
          </a:pPr>
          <a:r>
            <a:rPr lang="es-HN" sz="1900" kern="1200"/>
            <a:t>Planeación</a:t>
          </a:r>
          <a:endParaRPr lang="en-US" sz="1900" kern="1200"/>
        </a:p>
      </dsp:txBody>
      <dsp:txXfrm>
        <a:off x="749727" y="1523"/>
        <a:ext cx="6262642" cy="649115"/>
      </dsp:txXfrm>
    </dsp:sp>
    <dsp:sp modelId="{4DA2D6E0-7B63-4584-8777-4918ECA8804B}">
      <dsp:nvSpPr>
        <dsp:cNvPr id="0" name=""/>
        <dsp:cNvSpPr/>
      </dsp:nvSpPr>
      <dsp:spPr>
        <a:xfrm>
          <a:off x="0" y="812917"/>
          <a:ext cx="7012370" cy="64911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A29F8D-BEF7-422B-A89D-AB5A53E44DEC}">
      <dsp:nvSpPr>
        <dsp:cNvPr id="0" name=""/>
        <dsp:cNvSpPr/>
      </dsp:nvSpPr>
      <dsp:spPr>
        <a:xfrm>
          <a:off x="196357" y="958968"/>
          <a:ext cx="357013" cy="3570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A9E2FB7-5CC2-44A9-A0C1-1031CAAEBCA0}">
      <dsp:nvSpPr>
        <dsp:cNvPr id="0" name=""/>
        <dsp:cNvSpPr/>
      </dsp:nvSpPr>
      <dsp:spPr>
        <a:xfrm>
          <a:off x="749727" y="812917"/>
          <a:ext cx="6262642" cy="649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698" tIns="68698" rIns="68698" bIns="68698" numCol="1" spcCol="1270" anchor="ctr" anchorCtr="0">
          <a:noAutofit/>
        </a:bodyPr>
        <a:lstStyle/>
        <a:p>
          <a:pPr marL="0" lvl="0" indent="0" algn="l" defTabSz="844550">
            <a:lnSpc>
              <a:spcPct val="90000"/>
            </a:lnSpc>
            <a:spcBef>
              <a:spcPct val="0"/>
            </a:spcBef>
            <a:spcAft>
              <a:spcPct val="35000"/>
            </a:spcAft>
            <a:buNone/>
          </a:pPr>
          <a:r>
            <a:rPr lang="es-HN" sz="1900" kern="1200"/>
            <a:t>Trabajo de campo y documentación</a:t>
          </a:r>
          <a:endParaRPr lang="en-US" sz="1900" kern="1200"/>
        </a:p>
      </dsp:txBody>
      <dsp:txXfrm>
        <a:off x="749727" y="812917"/>
        <a:ext cx="6262642" cy="649115"/>
      </dsp:txXfrm>
    </dsp:sp>
    <dsp:sp modelId="{1ED6E052-A318-46DC-8C6D-4C114BD72949}">
      <dsp:nvSpPr>
        <dsp:cNvPr id="0" name=""/>
        <dsp:cNvSpPr/>
      </dsp:nvSpPr>
      <dsp:spPr>
        <a:xfrm>
          <a:off x="0" y="1624311"/>
          <a:ext cx="7012370" cy="64911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999888-98B6-4F11-A3B8-998009AA0B38}">
      <dsp:nvSpPr>
        <dsp:cNvPr id="0" name=""/>
        <dsp:cNvSpPr/>
      </dsp:nvSpPr>
      <dsp:spPr>
        <a:xfrm>
          <a:off x="196357" y="1770361"/>
          <a:ext cx="357013" cy="3570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285BF14-241D-4EE2-B9AB-5FCE306EE9FE}">
      <dsp:nvSpPr>
        <dsp:cNvPr id="0" name=""/>
        <dsp:cNvSpPr/>
      </dsp:nvSpPr>
      <dsp:spPr>
        <a:xfrm>
          <a:off x="749727" y="1624311"/>
          <a:ext cx="6262642" cy="649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698" tIns="68698" rIns="68698" bIns="68698" numCol="1" spcCol="1270" anchor="ctr" anchorCtr="0">
          <a:noAutofit/>
        </a:bodyPr>
        <a:lstStyle/>
        <a:p>
          <a:pPr marL="0" lvl="0" indent="0" algn="l" defTabSz="844550">
            <a:lnSpc>
              <a:spcPct val="90000"/>
            </a:lnSpc>
            <a:spcBef>
              <a:spcPct val="0"/>
            </a:spcBef>
            <a:spcAft>
              <a:spcPct val="35000"/>
            </a:spcAft>
            <a:buNone/>
          </a:pPr>
          <a:r>
            <a:rPr lang="es-HN" sz="1900" kern="1200"/>
            <a:t>Descubrimiento y validación de problemas</a:t>
          </a:r>
          <a:endParaRPr lang="en-US" sz="1900" kern="1200"/>
        </a:p>
      </dsp:txBody>
      <dsp:txXfrm>
        <a:off x="749727" y="1624311"/>
        <a:ext cx="6262642" cy="649115"/>
      </dsp:txXfrm>
    </dsp:sp>
    <dsp:sp modelId="{DA95D0DF-7044-48BC-85CA-72410C84B1AA}">
      <dsp:nvSpPr>
        <dsp:cNvPr id="0" name=""/>
        <dsp:cNvSpPr/>
      </dsp:nvSpPr>
      <dsp:spPr>
        <a:xfrm>
          <a:off x="0" y="2435704"/>
          <a:ext cx="7012370" cy="649115"/>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C1897F-0593-412D-AB51-C295DCBC4103}">
      <dsp:nvSpPr>
        <dsp:cNvPr id="0" name=""/>
        <dsp:cNvSpPr/>
      </dsp:nvSpPr>
      <dsp:spPr>
        <a:xfrm>
          <a:off x="196357" y="2581755"/>
          <a:ext cx="357013" cy="3570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BD3F774-5EE2-455D-95A2-F5525BBAE2CE}">
      <dsp:nvSpPr>
        <dsp:cNvPr id="0" name=""/>
        <dsp:cNvSpPr/>
      </dsp:nvSpPr>
      <dsp:spPr>
        <a:xfrm>
          <a:off x="749727" y="2435704"/>
          <a:ext cx="6262642" cy="649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698" tIns="68698" rIns="68698" bIns="68698" numCol="1" spcCol="1270" anchor="ctr" anchorCtr="0">
          <a:noAutofit/>
        </a:bodyPr>
        <a:lstStyle/>
        <a:p>
          <a:pPr marL="0" lvl="0" indent="0" algn="l" defTabSz="844550">
            <a:lnSpc>
              <a:spcPct val="90000"/>
            </a:lnSpc>
            <a:spcBef>
              <a:spcPct val="0"/>
            </a:spcBef>
            <a:spcAft>
              <a:spcPct val="35000"/>
            </a:spcAft>
            <a:buNone/>
          </a:pPr>
          <a:r>
            <a:rPr lang="es-HN" sz="1900" b="1" kern="1200"/>
            <a:t>Desarrollo de soluciones</a:t>
          </a:r>
          <a:endParaRPr lang="en-US" sz="1900" kern="1200"/>
        </a:p>
      </dsp:txBody>
      <dsp:txXfrm>
        <a:off x="749727" y="2435704"/>
        <a:ext cx="6262642" cy="649115"/>
      </dsp:txXfrm>
    </dsp:sp>
    <dsp:sp modelId="{96DBCF41-03B2-4678-A9AC-FAC96B70C3BE}">
      <dsp:nvSpPr>
        <dsp:cNvPr id="0" name=""/>
        <dsp:cNvSpPr/>
      </dsp:nvSpPr>
      <dsp:spPr>
        <a:xfrm>
          <a:off x="0" y="3247098"/>
          <a:ext cx="7012370" cy="649115"/>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2C5497-0045-4795-B9BA-16696993755E}">
      <dsp:nvSpPr>
        <dsp:cNvPr id="0" name=""/>
        <dsp:cNvSpPr/>
      </dsp:nvSpPr>
      <dsp:spPr>
        <a:xfrm>
          <a:off x="196357" y="3393149"/>
          <a:ext cx="357013" cy="35701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8000351-1F10-494B-90CA-6D9AF75E62E8}">
      <dsp:nvSpPr>
        <dsp:cNvPr id="0" name=""/>
        <dsp:cNvSpPr/>
      </dsp:nvSpPr>
      <dsp:spPr>
        <a:xfrm>
          <a:off x="749727" y="3247098"/>
          <a:ext cx="6262642" cy="649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698" tIns="68698" rIns="68698" bIns="68698" numCol="1" spcCol="1270" anchor="ctr" anchorCtr="0">
          <a:noAutofit/>
        </a:bodyPr>
        <a:lstStyle/>
        <a:p>
          <a:pPr marL="0" lvl="0" indent="0" algn="l" defTabSz="844550">
            <a:lnSpc>
              <a:spcPct val="90000"/>
            </a:lnSpc>
            <a:spcBef>
              <a:spcPct val="0"/>
            </a:spcBef>
            <a:spcAft>
              <a:spcPct val="35000"/>
            </a:spcAft>
            <a:buNone/>
          </a:pPr>
          <a:r>
            <a:rPr lang="es-HN" sz="1900" kern="1200"/>
            <a:t>Redacción y emisión de informes</a:t>
          </a:r>
          <a:endParaRPr lang="en-US" sz="1900" kern="1200"/>
        </a:p>
      </dsp:txBody>
      <dsp:txXfrm>
        <a:off x="749727" y="3247098"/>
        <a:ext cx="6262642" cy="649115"/>
      </dsp:txXfrm>
    </dsp:sp>
    <dsp:sp modelId="{35852B90-925E-4473-B335-7587BE8A1170}">
      <dsp:nvSpPr>
        <dsp:cNvPr id="0" name=""/>
        <dsp:cNvSpPr/>
      </dsp:nvSpPr>
      <dsp:spPr>
        <a:xfrm>
          <a:off x="0" y="4058492"/>
          <a:ext cx="7012370" cy="64911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3B6378-48DD-437C-8A78-178BEE91A447}">
      <dsp:nvSpPr>
        <dsp:cNvPr id="0" name=""/>
        <dsp:cNvSpPr/>
      </dsp:nvSpPr>
      <dsp:spPr>
        <a:xfrm>
          <a:off x="196357" y="4204543"/>
          <a:ext cx="357013" cy="35701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0D4EBBC-9517-45CC-990B-EE10CB5D92D2}">
      <dsp:nvSpPr>
        <dsp:cNvPr id="0" name=""/>
        <dsp:cNvSpPr/>
      </dsp:nvSpPr>
      <dsp:spPr>
        <a:xfrm>
          <a:off x="749727" y="4058492"/>
          <a:ext cx="6262642" cy="649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698" tIns="68698" rIns="68698" bIns="68698" numCol="1" spcCol="1270" anchor="ctr" anchorCtr="0">
          <a:noAutofit/>
        </a:bodyPr>
        <a:lstStyle/>
        <a:p>
          <a:pPr marL="0" lvl="0" indent="0" algn="l" defTabSz="844550">
            <a:lnSpc>
              <a:spcPct val="90000"/>
            </a:lnSpc>
            <a:spcBef>
              <a:spcPct val="0"/>
            </a:spcBef>
            <a:spcAft>
              <a:spcPct val="35000"/>
            </a:spcAft>
            <a:buNone/>
          </a:pPr>
          <a:r>
            <a:rPr lang="es-HN" sz="1900" kern="1200"/>
            <a:t>Seguimiento de problemas</a:t>
          </a:r>
          <a:endParaRPr lang="en-US" sz="1900" kern="1200"/>
        </a:p>
      </dsp:txBody>
      <dsp:txXfrm>
        <a:off x="749727" y="4058492"/>
        <a:ext cx="6262642" cy="649115"/>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HN"/>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5804E3-2B95-CE40-BDC3-3F2C2FB9B63C}" type="datetimeFigureOut">
              <a:rPr lang="es-HN" smtClean="0"/>
              <a:t>15/2/20</a:t>
            </a:fld>
            <a:endParaRPr lang="es-HN"/>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HN"/>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HN"/>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HN"/>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DE539A-01D1-4E49-8386-0594A75A32BC}" type="slidenum">
              <a:rPr lang="es-HN" smtClean="0"/>
              <a:t>‹Nº›</a:t>
            </a:fld>
            <a:endParaRPr lang="es-HN"/>
          </a:p>
        </p:txBody>
      </p:sp>
    </p:spTree>
    <p:extLst>
      <p:ext uri="{BB962C8B-B14F-4D97-AF65-F5344CB8AC3E}">
        <p14:creationId xmlns:p14="http://schemas.microsoft.com/office/powerpoint/2010/main" val="2229146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HN" dirty="0"/>
              <a:t>Uno de los primeros pasos para garantizar un proceso de planificación eficaz es crear su universo de auditoría de TI (en otras palabras, la población de posibles auditorías de TI). </a:t>
            </a:r>
          </a:p>
          <a:p>
            <a:r>
              <a:rPr lang="es-HN" dirty="0"/>
              <a:t>Debe ser consciente de qué auditorías podría realizar antes de poder clasificarlas. Puede dividir el universo de TI de muchas maneras, y ninguna es particularmente correcta o incorrecta. Lo importante es encontrar una manera de cortar el entorno para que pueda realizar las auditorías más efectivas.</a:t>
            </a:r>
          </a:p>
          <a:p>
            <a:endParaRPr lang="es-HN" dirty="0"/>
          </a:p>
        </p:txBody>
      </p:sp>
      <p:sp>
        <p:nvSpPr>
          <p:cNvPr id="4" name="Marcador de número de diapositiva 3"/>
          <p:cNvSpPr>
            <a:spLocks noGrp="1"/>
          </p:cNvSpPr>
          <p:nvPr>
            <p:ph type="sldNum" sz="quarter" idx="5"/>
          </p:nvPr>
        </p:nvSpPr>
        <p:spPr/>
        <p:txBody>
          <a:bodyPr/>
          <a:lstStyle/>
          <a:p>
            <a:fld id="{84DE539A-01D1-4E49-8386-0594A75A32BC}" type="slidenum">
              <a:rPr lang="es-HN" smtClean="0"/>
              <a:t>19</a:t>
            </a:fld>
            <a:endParaRPr lang="es-HN"/>
          </a:p>
        </p:txBody>
      </p:sp>
    </p:spTree>
    <p:extLst>
      <p:ext uri="{BB962C8B-B14F-4D97-AF65-F5344CB8AC3E}">
        <p14:creationId xmlns:p14="http://schemas.microsoft.com/office/powerpoint/2010/main" val="31453500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HN" dirty="0"/>
              <a:t>Problemas conocidos en el área: Si sabe que existen problemas en el área, es más probable que realice una auditoría de esa área.  </a:t>
            </a:r>
          </a:p>
          <a:p>
            <a:pPr marL="0" marR="0" lvl="0" indent="0" algn="l" defTabSz="914400" rtl="0" eaLnBrk="1" fontAlgn="auto" latinLnBrk="0" hangingPunct="1">
              <a:lnSpc>
                <a:spcPct val="100000"/>
              </a:lnSpc>
              <a:spcBef>
                <a:spcPts val="0"/>
              </a:spcBef>
              <a:spcAft>
                <a:spcPts val="0"/>
              </a:spcAft>
              <a:buClrTx/>
              <a:buSzTx/>
              <a:buFontTx/>
              <a:buNone/>
              <a:tabLst/>
              <a:defRPr/>
            </a:pPr>
            <a:r>
              <a:rPr lang="es-HN" dirty="0"/>
              <a:t>Riesgo inherente en el área: Es posible que no esté al tanto de problemas específicos en el área, pero su experiencia le dice que esta área es propensa a problemas, por lo que debería considerar realizar una auditoría. Por ejemplo, tal vez encuentre problemas importantes de manera constante al auditar los controles de TI a nivel de sitio que respaldan una actividad de fabricación en particular. Esta experiencia indicaría un mayor riesgo inherente en esa área, lo que lo llevaría a realizar auditorías similares en otros sitios, incluso si no tiene conocimiento de ningún problema específico en esos sitios. </a:t>
            </a:r>
          </a:p>
          <a:p>
            <a:pPr marL="0" marR="0" lvl="0" indent="0" algn="l" defTabSz="914400" rtl="0" eaLnBrk="1" fontAlgn="auto" latinLnBrk="0" hangingPunct="1">
              <a:lnSpc>
                <a:spcPct val="100000"/>
              </a:lnSpc>
              <a:spcBef>
                <a:spcPts val="0"/>
              </a:spcBef>
              <a:spcAft>
                <a:spcPts val="0"/>
              </a:spcAft>
              <a:buClrTx/>
              <a:buSzTx/>
              <a:buFontTx/>
              <a:buNone/>
              <a:tabLst/>
              <a:defRPr/>
            </a:pPr>
            <a:r>
              <a:rPr lang="es-HN" dirty="0"/>
              <a:t>Beneficios de realizar una auditoría en el área: Considere los beneficios de realizar una auditoría en el área, enfocándose particularmente en si una auditoría agregaría valor a la compañía. Esto proporciona una especie de desplazamiento al primer elemento de esta lista. Por ejemplo, es posible que sepa de los existentes problemas, pero la gerencia ya los conoce y los está abordando. En este caso, decirle a la gerencia sobre todos los problemas que ya están solucionando no agrega valor. En lugar de auditarlo, considere servir como parte del equipo que está desarrollando soluciones para solucionar el problema. También debe considerar la importancia de un área para la empresa. Por ejemplo, puede saber que existen problemas con el sistema utilizado para ordenar comidas para reuniones internas. Su modelo de clasificación debe considerar el hecho de que este sistema no es realmente muy importante para el éxito general de la empresa. </a:t>
            </a:r>
          </a:p>
          <a:p>
            <a:pPr marL="0" marR="0" lvl="0" indent="0" algn="l" defTabSz="914400" rtl="0" eaLnBrk="1" fontAlgn="auto" latinLnBrk="0" hangingPunct="1">
              <a:lnSpc>
                <a:spcPct val="100000"/>
              </a:lnSpc>
              <a:spcBef>
                <a:spcPts val="0"/>
              </a:spcBef>
              <a:spcAft>
                <a:spcPts val="0"/>
              </a:spcAft>
              <a:buClrTx/>
              <a:buSzTx/>
              <a:buFontTx/>
              <a:buNone/>
              <a:tabLst/>
              <a:defRPr/>
            </a:pPr>
            <a:r>
              <a:rPr lang="es-HN" dirty="0"/>
              <a:t>Aporte de la gerencia: Ya se discutió la importancia de desarrollar y mantener buenas relaciones con la gerencia. Cuando esas relaciones son saludables, el aporte de la administración debe ser un factor importante en sus decisiones sobre qué auditar. Por ejemplo, si el director de información (CIO) y / o los miembros clave del equipo de liderazgo de TI están preocupados por un área y quieren que la audite, entonces esa información debería pesar mucho en su proceso de decisión. De hecho, si esas relaciones son saludables y estás haciendo un buen trabajo para mantener</a:t>
            </a:r>
          </a:p>
        </p:txBody>
      </p:sp>
      <p:sp>
        <p:nvSpPr>
          <p:cNvPr id="4" name="Marcador de número de diapositiva 3"/>
          <p:cNvSpPr>
            <a:spLocks noGrp="1"/>
          </p:cNvSpPr>
          <p:nvPr>
            <p:ph type="sldNum" sz="quarter" idx="5"/>
          </p:nvPr>
        </p:nvSpPr>
        <p:spPr/>
        <p:txBody>
          <a:bodyPr/>
          <a:lstStyle/>
          <a:p>
            <a:fld id="{84DE539A-01D1-4E49-8386-0594A75A32BC}" type="slidenum">
              <a:rPr lang="es-HN" smtClean="0"/>
              <a:t>28</a:t>
            </a:fld>
            <a:endParaRPr lang="es-HN"/>
          </a:p>
        </p:txBody>
      </p:sp>
    </p:spTree>
    <p:extLst>
      <p:ext uri="{BB962C8B-B14F-4D97-AF65-F5344CB8AC3E}">
        <p14:creationId xmlns:p14="http://schemas.microsoft.com/office/powerpoint/2010/main" val="37503220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HN" dirty="0"/>
          </a:p>
        </p:txBody>
      </p:sp>
      <p:sp>
        <p:nvSpPr>
          <p:cNvPr id="4" name="Marcador de número de diapositiva 3"/>
          <p:cNvSpPr>
            <a:spLocks noGrp="1"/>
          </p:cNvSpPr>
          <p:nvPr>
            <p:ph type="sldNum" sz="quarter" idx="5"/>
          </p:nvPr>
        </p:nvSpPr>
        <p:spPr/>
        <p:txBody>
          <a:bodyPr/>
          <a:lstStyle/>
          <a:p>
            <a:fld id="{84DE539A-01D1-4E49-8386-0594A75A32BC}" type="slidenum">
              <a:rPr lang="es-HN" smtClean="0"/>
              <a:t>29</a:t>
            </a:fld>
            <a:endParaRPr lang="es-HN"/>
          </a:p>
        </p:txBody>
      </p:sp>
    </p:spTree>
    <p:extLst>
      <p:ext uri="{BB962C8B-B14F-4D97-AF65-F5344CB8AC3E}">
        <p14:creationId xmlns:p14="http://schemas.microsoft.com/office/powerpoint/2010/main" val="26069402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HN" dirty="0"/>
          </a:p>
        </p:txBody>
      </p:sp>
      <p:sp>
        <p:nvSpPr>
          <p:cNvPr id="4" name="Marcador de número de diapositiva 3"/>
          <p:cNvSpPr>
            <a:spLocks noGrp="1"/>
          </p:cNvSpPr>
          <p:nvPr>
            <p:ph type="sldNum" sz="quarter" idx="5"/>
          </p:nvPr>
        </p:nvSpPr>
        <p:spPr/>
        <p:txBody>
          <a:bodyPr/>
          <a:lstStyle/>
          <a:p>
            <a:fld id="{84DE539A-01D1-4E49-8386-0594A75A32BC}" type="slidenum">
              <a:rPr lang="es-HN" smtClean="0"/>
              <a:t>30</a:t>
            </a:fld>
            <a:endParaRPr lang="es-HN"/>
          </a:p>
        </p:txBody>
      </p:sp>
    </p:spTree>
    <p:extLst>
      <p:ext uri="{BB962C8B-B14F-4D97-AF65-F5344CB8AC3E}">
        <p14:creationId xmlns:p14="http://schemas.microsoft.com/office/powerpoint/2010/main" val="7995477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HN" dirty="0"/>
          </a:p>
        </p:txBody>
      </p:sp>
      <p:sp>
        <p:nvSpPr>
          <p:cNvPr id="4" name="Marcador de número de diapositiva 3"/>
          <p:cNvSpPr>
            <a:spLocks noGrp="1"/>
          </p:cNvSpPr>
          <p:nvPr>
            <p:ph type="sldNum" sz="quarter" idx="5"/>
          </p:nvPr>
        </p:nvSpPr>
        <p:spPr/>
        <p:txBody>
          <a:bodyPr/>
          <a:lstStyle/>
          <a:p>
            <a:fld id="{84DE539A-01D1-4E49-8386-0594A75A32BC}" type="slidenum">
              <a:rPr lang="es-HN" smtClean="0"/>
              <a:t>32</a:t>
            </a:fld>
            <a:endParaRPr lang="es-HN"/>
          </a:p>
        </p:txBody>
      </p:sp>
    </p:spTree>
    <p:extLst>
      <p:ext uri="{BB962C8B-B14F-4D97-AF65-F5344CB8AC3E}">
        <p14:creationId xmlns:p14="http://schemas.microsoft.com/office/powerpoint/2010/main" val="32727478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HN" dirty="0"/>
          </a:p>
        </p:txBody>
      </p:sp>
      <p:sp>
        <p:nvSpPr>
          <p:cNvPr id="4" name="Marcador de número de diapositiva 3"/>
          <p:cNvSpPr>
            <a:spLocks noGrp="1"/>
          </p:cNvSpPr>
          <p:nvPr>
            <p:ph type="sldNum" sz="quarter" idx="5"/>
          </p:nvPr>
        </p:nvSpPr>
        <p:spPr/>
        <p:txBody>
          <a:bodyPr/>
          <a:lstStyle/>
          <a:p>
            <a:fld id="{84DE539A-01D1-4E49-8386-0594A75A32BC}" type="slidenum">
              <a:rPr lang="es-HN" smtClean="0"/>
              <a:t>33</a:t>
            </a:fld>
            <a:endParaRPr lang="es-HN"/>
          </a:p>
        </p:txBody>
      </p:sp>
    </p:spTree>
    <p:extLst>
      <p:ext uri="{BB962C8B-B14F-4D97-AF65-F5344CB8AC3E}">
        <p14:creationId xmlns:p14="http://schemas.microsoft.com/office/powerpoint/2010/main" val="214352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HN" dirty="0"/>
          </a:p>
        </p:txBody>
      </p:sp>
      <p:sp>
        <p:nvSpPr>
          <p:cNvPr id="4" name="Marcador de número de diapositiva 3"/>
          <p:cNvSpPr>
            <a:spLocks noGrp="1"/>
          </p:cNvSpPr>
          <p:nvPr>
            <p:ph type="sldNum" sz="quarter" idx="5"/>
          </p:nvPr>
        </p:nvSpPr>
        <p:spPr/>
        <p:txBody>
          <a:bodyPr/>
          <a:lstStyle/>
          <a:p>
            <a:fld id="{84DE539A-01D1-4E49-8386-0594A75A32BC}" type="slidenum">
              <a:rPr lang="es-HN" smtClean="0"/>
              <a:t>34</a:t>
            </a:fld>
            <a:endParaRPr lang="es-HN"/>
          </a:p>
        </p:txBody>
      </p:sp>
    </p:spTree>
    <p:extLst>
      <p:ext uri="{BB962C8B-B14F-4D97-AF65-F5344CB8AC3E}">
        <p14:creationId xmlns:p14="http://schemas.microsoft.com/office/powerpoint/2010/main" val="10779090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HN" dirty="0"/>
              <a:t>Transferencia del Gerente de Auditoría Si la auditoría se incluye en el plan de auditoría, debe haber alguna razón. El gerente de auditoría debe transmitir al equipo de auditoría la información que llevó a la auditoría a ser programada. Esto podría incluir comentarios de la gerencia de TI y / o preocupaciones conocidas en el área.</a:t>
            </a:r>
          </a:p>
        </p:txBody>
      </p:sp>
      <p:sp>
        <p:nvSpPr>
          <p:cNvPr id="4" name="Marcador de número de diapositiva 3"/>
          <p:cNvSpPr>
            <a:spLocks noGrp="1"/>
          </p:cNvSpPr>
          <p:nvPr>
            <p:ph type="sldNum" sz="quarter" idx="5"/>
          </p:nvPr>
        </p:nvSpPr>
        <p:spPr/>
        <p:txBody>
          <a:bodyPr/>
          <a:lstStyle/>
          <a:p>
            <a:fld id="{84DE539A-01D1-4E49-8386-0594A75A32BC}" type="slidenum">
              <a:rPr lang="es-HN" smtClean="0"/>
              <a:t>35</a:t>
            </a:fld>
            <a:endParaRPr lang="es-HN"/>
          </a:p>
        </p:txBody>
      </p:sp>
    </p:spTree>
    <p:extLst>
      <p:ext uri="{BB962C8B-B14F-4D97-AF65-F5344CB8AC3E}">
        <p14:creationId xmlns:p14="http://schemas.microsoft.com/office/powerpoint/2010/main" val="8344949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HN" dirty="0"/>
              <a:t>Encuesta preliminar El equipo auditor debe pasar un tiempo antes de cada auditoría realizando una encuesta preliminar del área a auditar para comprender lo que implicará la auditoría. Esto probablemente incluirá entrevistas con los clientes de auditoría para comprender la función del sistema o los procesos que se están revisando, así como la revisión de cualquier documentación pertinente. El objetivo es obtener una base básica y una comprensión del área que se revisará. Esto es necesario para realizar la evaluación preliminar de riesgos en el área.</a:t>
            </a:r>
          </a:p>
        </p:txBody>
      </p:sp>
      <p:sp>
        <p:nvSpPr>
          <p:cNvPr id="4" name="Marcador de número de diapositiva 3"/>
          <p:cNvSpPr>
            <a:spLocks noGrp="1"/>
          </p:cNvSpPr>
          <p:nvPr>
            <p:ph type="sldNum" sz="quarter" idx="5"/>
          </p:nvPr>
        </p:nvSpPr>
        <p:spPr/>
        <p:txBody>
          <a:bodyPr/>
          <a:lstStyle/>
          <a:p>
            <a:fld id="{84DE539A-01D1-4E49-8386-0594A75A32BC}" type="slidenum">
              <a:rPr lang="es-HN" smtClean="0"/>
              <a:t>36</a:t>
            </a:fld>
            <a:endParaRPr lang="es-HN"/>
          </a:p>
        </p:txBody>
      </p:sp>
    </p:spTree>
    <p:extLst>
      <p:ext uri="{BB962C8B-B14F-4D97-AF65-F5344CB8AC3E}">
        <p14:creationId xmlns:p14="http://schemas.microsoft.com/office/powerpoint/2010/main" val="36487641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HN" dirty="0"/>
              <a:t>Solicitudes de clientes El Capítulo 1 discutió la importancia de hacer que la auditoría sea un proceso colaborativo y cooperativo. Como parte de la consecución de este objetivo, los clientes de auditoría deben sentir que tienen algo de propiedad en la auditoría. El equipo de auditoría debe preguntar a los clientes qué áreas creen que deberían revisarse y qué áreas son motivo de preocupación. Esta entrada debe combinarse con los resultados de la evaluación objetiva del riesgo del auditor para determinar el alcance de la auditoría. Por supuesto, los auditores a veces no utilizarán la información del cliente. Por ejemplo, a veces los clientes de auditoría estarán preocupados por las áreas que son más operativas por naturaleza y no tienen impacto en el control interno. En tales casos, es perfectamente legítimo para el equipo de auditoría mantener esas áreas fuera del alcance de la auditoría, con una explicación al cliente de por qué el equipo de auditoría no está en condiciones de ejecutar esa solicitud. También es importante no permitir que el cliente mantenga a los auditores alejados de la revisión de áreas importantes. Los auditores finalmente deben aplicar su mejor juicio. Sin embargo, obtener el aporte de los clientes e incorporarlo al plan de auditoría siempre que sea posible hará que los clientes se sientan dueños del proyecto de auditoría y optimizarán la comunicación abierta y honesta.</a:t>
            </a:r>
          </a:p>
        </p:txBody>
      </p:sp>
      <p:sp>
        <p:nvSpPr>
          <p:cNvPr id="4" name="Marcador de número de diapositiva 3"/>
          <p:cNvSpPr>
            <a:spLocks noGrp="1"/>
          </p:cNvSpPr>
          <p:nvPr>
            <p:ph type="sldNum" sz="quarter" idx="5"/>
          </p:nvPr>
        </p:nvSpPr>
        <p:spPr/>
        <p:txBody>
          <a:bodyPr/>
          <a:lstStyle/>
          <a:p>
            <a:fld id="{84DE539A-01D1-4E49-8386-0594A75A32BC}" type="slidenum">
              <a:rPr lang="es-HN" smtClean="0"/>
              <a:t>37</a:t>
            </a:fld>
            <a:endParaRPr lang="es-HN"/>
          </a:p>
        </p:txBody>
      </p:sp>
    </p:spTree>
    <p:extLst>
      <p:ext uri="{BB962C8B-B14F-4D97-AF65-F5344CB8AC3E}">
        <p14:creationId xmlns:p14="http://schemas.microsoft.com/office/powerpoint/2010/main" val="3511277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HN" dirty="0"/>
              <a:t>Listas de verificación estándar Las listas de verificación de auditoría estándar para el área que se está revisando a menudo están disponibles. Las listas de verificación en la Parte II de este libro pueden servir como un excelente punto de partida para muchas auditorías. Además, el departamento de auditoría podría tener sus propias listas de verificación para los sistemas y procesos estándar de la empresa.</a:t>
            </a:r>
          </a:p>
        </p:txBody>
      </p:sp>
      <p:sp>
        <p:nvSpPr>
          <p:cNvPr id="4" name="Marcador de número de diapositiva 3"/>
          <p:cNvSpPr>
            <a:spLocks noGrp="1"/>
          </p:cNvSpPr>
          <p:nvPr>
            <p:ph type="sldNum" sz="quarter" idx="5"/>
          </p:nvPr>
        </p:nvSpPr>
        <p:spPr/>
        <p:txBody>
          <a:bodyPr/>
          <a:lstStyle/>
          <a:p>
            <a:fld id="{84DE539A-01D1-4E49-8386-0594A75A32BC}" type="slidenum">
              <a:rPr lang="es-HN" smtClean="0"/>
              <a:t>38</a:t>
            </a:fld>
            <a:endParaRPr lang="es-HN"/>
          </a:p>
        </p:txBody>
      </p:sp>
    </p:spTree>
    <p:extLst>
      <p:ext uri="{BB962C8B-B14F-4D97-AF65-F5344CB8AC3E}">
        <p14:creationId xmlns:p14="http://schemas.microsoft.com/office/powerpoint/2010/main" val="1208058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HN" dirty="0"/>
              <a:t>Primero, determine qué funciones de TI están centralizadas y coloque cada una de las funciones centralizadas en su lista de posibles auditorías de TI (consulte la Tabla 2-1). Por ejemplo, si una función central administra su entorno de servidor Unix y Linux, una de sus auditorías potenciales podría ser una revisión de la administración de ese entorno. Esto podría incluir procesos administrativos tales como administración de cuentas, administración de cambios, administración de problemas, administración de parches, monitoreo de seguridad y otros procesos similares que se aplicarían a todo el entorno.</a:t>
            </a:r>
          </a:p>
        </p:txBody>
      </p:sp>
      <p:sp>
        <p:nvSpPr>
          <p:cNvPr id="4" name="Marcador de número de diapositiva 3"/>
          <p:cNvSpPr>
            <a:spLocks noGrp="1"/>
          </p:cNvSpPr>
          <p:nvPr>
            <p:ph type="sldNum" sz="quarter" idx="5"/>
          </p:nvPr>
        </p:nvSpPr>
        <p:spPr/>
        <p:txBody>
          <a:bodyPr/>
          <a:lstStyle/>
          <a:p>
            <a:fld id="{84DE539A-01D1-4E49-8386-0594A75A32BC}" type="slidenum">
              <a:rPr lang="es-HN" smtClean="0"/>
              <a:t>20</a:t>
            </a:fld>
            <a:endParaRPr lang="es-HN"/>
          </a:p>
        </p:txBody>
      </p:sp>
    </p:spTree>
    <p:extLst>
      <p:ext uri="{BB962C8B-B14F-4D97-AF65-F5344CB8AC3E}">
        <p14:creationId xmlns:p14="http://schemas.microsoft.com/office/powerpoint/2010/main" val="19869265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HN" dirty="0"/>
              <a:t>Investigación Finalmente, Internet, libros y materiales de capacitación deben ser referenciados y utilizados según corresponda para cada auditoría para obtener información adicional sobre el área auditada.</a:t>
            </a:r>
          </a:p>
        </p:txBody>
      </p:sp>
      <p:sp>
        <p:nvSpPr>
          <p:cNvPr id="4" name="Marcador de número de diapositiva 3"/>
          <p:cNvSpPr>
            <a:spLocks noGrp="1"/>
          </p:cNvSpPr>
          <p:nvPr>
            <p:ph type="sldNum" sz="quarter" idx="5"/>
          </p:nvPr>
        </p:nvSpPr>
        <p:spPr/>
        <p:txBody>
          <a:bodyPr/>
          <a:lstStyle/>
          <a:p>
            <a:fld id="{84DE539A-01D1-4E49-8386-0594A75A32BC}" type="slidenum">
              <a:rPr lang="es-HN" smtClean="0"/>
              <a:t>39</a:t>
            </a:fld>
            <a:endParaRPr lang="es-HN"/>
          </a:p>
        </p:txBody>
      </p:sp>
    </p:spTree>
    <p:extLst>
      <p:ext uri="{BB962C8B-B14F-4D97-AF65-F5344CB8AC3E}">
        <p14:creationId xmlns:p14="http://schemas.microsoft.com/office/powerpoint/2010/main" val="9857508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HN" dirty="0"/>
              <a:t>Evaluación Una vez que se hace referencia a estos recursos, el auditor debe realizar una evaluación de los riesgos en el área que se está revisando para identificar los pasos que deben realizarse durante la auditoría. Este concepto se ilustra en la sección "Controles internos" anteriormente en este capítulo. Como se mencionó, el auditor debe comprender el propósito comercial del área a auditar, considerar los riesgos para ese propósito y luego identificar cualquier control interno existente que mitigue esos riesgos. Si se está revisando un proceso, el auditor debe diseñar ese proceso de principio a fin y pensar dónde podría.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HN" dirty="0"/>
          </a:p>
          <a:p>
            <a:pPr marL="0" marR="0" lvl="0" indent="0" algn="l" defTabSz="914400" rtl="0" eaLnBrk="1" fontAlgn="auto" latinLnBrk="0" hangingPunct="1">
              <a:lnSpc>
                <a:spcPct val="100000"/>
              </a:lnSpc>
              <a:spcBef>
                <a:spcPts val="0"/>
              </a:spcBef>
              <a:spcAft>
                <a:spcPts val="0"/>
              </a:spcAft>
              <a:buClrTx/>
              <a:buSzTx/>
              <a:buFontTx/>
              <a:buNone/>
              <a:tabLst/>
              <a:defRPr/>
            </a:pPr>
            <a:r>
              <a:rPr lang="es-HN" dirty="0"/>
              <a:t>El resultado del ejercicio anterior debe ser una determinación del alcance de la auditoría, incluida la determinación y comunicación específica de lo que está fuera del alcance y la compilación de una lista de pasos a realizar para lograr ese alcance. Estos pasos deben documentarse con suficiente detalle para permitir que los auditores que realizan la auditoría entiendan el riesgo que se aborda en cada paso. Esto ayuda a evitar la auditoría de la "lista de verificación", donde el equipo de auditoría está ejecutando mecánicamente una lista de pasos de auditoría, y en su lugar se enfoca en garantizar que se aborden los riesgos, y los pasos de auditoría simplemente sirven como pautas. También es importante que documente los pasos de la auditoría para que sean repetibles y fáciles de usar para la siguiente persona que realice una auditoría similar, sirviendo así como una herramienta de capacitación y permitiendo una ejecución más eficiente de las auditorías repetidas.</a:t>
            </a:r>
          </a:p>
        </p:txBody>
      </p:sp>
      <p:sp>
        <p:nvSpPr>
          <p:cNvPr id="4" name="Marcador de número de diapositiva 3"/>
          <p:cNvSpPr>
            <a:spLocks noGrp="1"/>
          </p:cNvSpPr>
          <p:nvPr>
            <p:ph type="sldNum" sz="quarter" idx="5"/>
          </p:nvPr>
        </p:nvSpPr>
        <p:spPr/>
        <p:txBody>
          <a:bodyPr/>
          <a:lstStyle/>
          <a:p>
            <a:fld id="{84DE539A-01D1-4E49-8386-0594A75A32BC}" type="slidenum">
              <a:rPr lang="es-HN" smtClean="0"/>
              <a:t>40</a:t>
            </a:fld>
            <a:endParaRPr lang="es-HN"/>
          </a:p>
        </p:txBody>
      </p:sp>
    </p:spTree>
    <p:extLst>
      <p:ext uri="{BB962C8B-B14F-4D97-AF65-F5344CB8AC3E}">
        <p14:creationId xmlns:p14="http://schemas.microsoft.com/office/powerpoint/2010/main" val="4181898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HN" dirty="0"/>
              <a:t>Reunión de inicio</a:t>
            </a:r>
          </a:p>
          <a:p>
            <a:pPr marL="0" marR="0" lvl="0" indent="0" algn="l" defTabSz="914400" rtl="0" eaLnBrk="1" fontAlgn="auto" latinLnBrk="0" hangingPunct="1">
              <a:lnSpc>
                <a:spcPct val="100000"/>
              </a:lnSpc>
              <a:spcBef>
                <a:spcPts val="0"/>
              </a:spcBef>
              <a:spcAft>
                <a:spcPts val="0"/>
              </a:spcAft>
              <a:buClrTx/>
              <a:buSzTx/>
              <a:buFontTx/>
              <a:buNone/>
              <a:tabLst/>
              <a:defRPr/>
            </a:pPr>
            <a:r>
              <a:rPr lang="es-HN" dirty="0"/>
              <a:t>Cerca del final del proceso de planificación, debe realizarse una reunión inicial con los clientes de auditoría para que pueda comunicar lo que está dentro y fuera del alcance del proyecto de auditoría y recibir su opinión final. Durante esta reunión, debe seguir siendo abierto a los comentarios de los clientes y flexible en cuanto a realizar cambios en el alcance de la auditoría. Una vez más, si los clientes se sienten dueños de la auditoría, es mucho más probable que cooperen plenamente al trabajar con los auditores. La reunión inicial también es un buen momento para solicitar puntos de contacto principales para cada paso de la auditoría y para determinar un cronograma y una metodología (como reuniones o correos electrónicos) para mantener a los clientes informados sobre el estado de la auditoría. Una vez que se completa la reunión inicial, los pasos de la auditoría deben asignarse entre los miembros del equipo de auditoría, y puede comenzar la siguiente etapa de la auditoría.</a:t>
            </a:r>
          </a:p>
        </p:txBody>
      </p:sp>
      <p:sp>
        <p:nvSpPr>
          <p:cNvPr id="4" name="Marcador de número de diapositiva 3"/>
          <p:cNvSpPr>
            <a:spLocks noGrp="1"/>
          </p:cNvSpPr>
          <p:nvPr>
            <p:ph type="sldNum" sz="quarter" idx="5"/>
          </p:nvPr>
        </p:nvSpPr>
        <p:spPr/>
        <p:txBody>
          <a:bodyPr/>
          <a:lstStyle/>
          <a:p>
            <a:fld id="{84DE539A-01D1-4E49-8386-0594A75A32BC}" type="slidenum">
              <a:rPr lang="es-HN" smtClean="0"/>
              <a:t>41</a:t>
            </a:fld>
            <a:endParaRPr lang="es-HN"/>
          </a:p>
        </p:txBody>
      </p:sp>
    </p:spTree>
    <p:extLst>
      <p:ext uri="{BB962C8B-B14F-4D97-AF65-F5344CB8AC3E}">
        <p14:creationId xmlns:p14="http://schemas.microsoft.com/office/powerpoint/2010/main" val="42635637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HN" dirty="0"/>
          </a:p>
        </p:txBody>
      </p:sp>
      <p:sp>
        <p:nvSpPr>
          <p:cNvPr id="4" name="Marcador de número de diapositiva 3"/>
          <p:cNvSpPr>
            <a:spLocks noGrp="1"/>
          </p:cNvSpPr>
          <p:nvPr>
            <p:ph type="sldNum" sz="quarter" idx="5"/>
          </p:nvPr>
        </p:nvSpPr>
        <p:spPr/>
        <p:txBody>
          <a:bodyPr/>
          <a:lstStyle/>
          <a:p>
            <a:fld id="{84DE539A-01D1-4E49-8386-0594A75A32BC}" type="slidenum">
              <a:rPr lang="es-HN" smtClean="0"/>
              <a:t>42</a:t>
            </a:fld>
            <a:endParaRPr lang="es-HN"/>
          </a:p>
        </p:txBody>
      </p:sp>
    </p:spTree>
    <p:extLst>
      <p:ext uri="{BB962C8B-B14F-4D97-AF65-F5344CB8AC3E}">
        <p14:creationId xmlns:p14="http://schemas.microsoft.com/office/powerpoint/2010/main" val="12441977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HN" dirty="0"/>
          </a:p>
        </p:txBody>
      </p:sp>
      <p:sp>
        <p:nvSpPr>
          <p:cNvPr id="4" name="Marcador de número de diapositiva 3"/>
          <p:cNvSpPr>
            <a:spLocks noGrp="1"/>
          </p:cNvSpPr>
          <p:nvPr>
            <p:ph type="sldNum" sz="quarter" idx="5"/>
          </p:nvPr>
        </p:nvSpPr>
        <p:spPr/>
        <p:txBody>
          <a:bodyPr/>
          <a:lstStyle/>
          <a:p>
            <a:fld id="{84DE539A-01D1-4E49-8386-0594A75A32BC}" type="slidenum">
              <a:rPr lang="es-HN" smtClean="0"/>
              <a:t>43</a:t>
            </a:fld>
            <a:endParaRPr lang="es-HN"/>
          </a:p>
        </p:txBody>
      </p:sp>
    </p:spTree>
    <p:extLst>
      <p:ext uri="{BB962C8B-B14F-4D97-AF65-F5344CB8AC3E}">
        <p14:creationId xmlns:p14="http://schemas.microsoft.com/office/powerpoint/2010/main" val="12758741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HN" dirty="0"/>
          </a:p>
        </p:txBody>
      </p:sp>
      <p:sp>
        <p:nvSpPr>
          <p:cNvPr id="4" name="Marcador de número de diapositiva 3"/>
          <p:cNvSpPr>
            <a:spLocks noGrp="1"/>
          </p:cNvSpPr>
          <p:nvPr>
            <p:ph type="sldNum" sz="quarter" idx="5"/>
          </p:nvPr>
        </p:nvSpPr>
        <p:spPr/>
        <p:txBody>
          <a:bodyPr/>
          <a:lstStyle/>
          <a:p>
            <a:fld id="{84DE539A-01D1-4E49-8386-0594A75A32BC}" type="slidenum">
              <a:rPr lang="es-HN" smtClean="0"/>
              <a:t>44</a:t>
            </a:fld>
            <a:endParaRPr lang="es-HN"/>
          </a:p>
        </p:txBody>
      </p:sp>
    </p:spTree>
    <p:extLst>
      <p:ext uri="{BB962C8B-B14F-4D97-AF65-F5344CB8AC3E}">
        <p14:creationId xmlns:p14="http://schemas.microsoft.com/office/powerpoint/2010/main" val="10648856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HN" dirty="0"/>
          </a:p>
        </p:txBody>
      </p:sp>
      <p:sp>
        <p:nvSpPr>
          <p:cNvPr id="4" name="Marcador de número de diapositiva 3"/>
          <p:cNvSpPr>
            <a:spLocks noGrp="1"/>
          </p:cNvSpPr>
          <p:nvPr>
            <p:ph type="sldNum" sz="quarter" idx="5"/>
          </p:nvPr>
        </p:nvSpPr>
        <p:spPr/>
        <p:txBody>
          <a:bodyPr/>
          <a:lstStyle/>
          <a:p>
            <a:fld id="{84DE539A-01D1-4E49-8386-0594A75A32BC}" type="slidenum">
              <a:rPr lang="es-HN" smtClean="0"/>
              <a:t>45</a:t>
            </a:fld>
            <a:endParaRPr lang="es-HN"/>
          </a:p>
        </p:txBody>
      </p:sp>
    </p:spTree>
    <p:extLst>
      <p:ext uri="{BB962C8B-B14F-4D97-AF65-F5344CB8AC3E}">
        <p14:creationId xmlns:p14="http://schemas.microsoft.com/office/powerpoint/2010/main" val="36907542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HN" dirty="0"/>
          </a:p>
        </p:txBody>
      </p:sp>
      <p:sp>
        <p:nvSpPr>
          <p:cNvPr id="4" name="Marcador de número de diapositiva 3"/>
          <p:cNvSpPr>
            <a:spLocks noGrp="1"/>
          </p:cNvSpPr>
          <p:nvPr>
            <p:ph type="sldNum" sz="quarter" idx="5"/>
          </p:nvPr>
        </p:nvSpPr>
        <p:spPr/>
        <p:txBody>
          <a:bodyPr/>
          <a:lstStyle/>
          <a:p>
            <a:fld id="{84DE539A-01D1-4E49-8386-0594A75A32BC}" type="slidenum">
              <a:rPr lang="es-HN" smtClean="0"/>
              <a:t>46</a:t>
            </a:fld>
            <a:endParaRPr lang="es-HN"/>
          </a:p>
        </p:txBody>
      </p:sp>
    </p:spTree>
    <p:extLst>
      <p:ext uri="{BB962C8B-B14F-4D97-AF65-F5344CB8AC3E}">
        <p14:creationId xmlns:p14="http://schemas.microsoft.com/office/powerpoint/2010/main" val="35056797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HN" dirty="0"/>
          </a:p>
        </p:txBody>
      </p:sp>
      <p:sp>
        <p:nvSpPr>
          <p:cNvPr id="4" name="Marcador de número de diapositiva 3"/>
          <p:cNvSpPr>
            <a:spLocks noGrp="1"/>
          </p:cNvSpPr>
          <p:nvPr>
            <p:ph type="sldNum" sz="quarter" idx="5"/>
          </p:nvPr>
        </p:nvSpPr>
        <p:spPr/>
        <p:txBody>
          <a:bodyPr/>
          <a:lstStyle/>
          <a:p>
            <a:fld id="{84DE539A-01D1-4E49-8386-0594A75A32BC}" type="slidenum">
              <a:rPr lang="es-HN" smtClean="0"/>
              <a:t>47</a:t>
            </a:fld>
            <a:endParaRPr lang="es-HN"/>
          </a:p>
        </p:txBody>
      </p:sp>
    </p:spTree>
    <p:extLst>
      <p:ext uri="{BB962C8B-B14F-4D97-AF65-F5344CB8AC3E}">
        <p14:creationId xmlns:p14="http://schemas.microsoft.com/office/powerpoint/2010/main" val="7456236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HN" dirty="0"/>
          </a:p>
        </p:txBody>
      </p:sp>
      <p:sp>
        <p:nvSpPr>
          <p:cNvPr id="4" name="Marcador de número de diapositiva 3"/>
          <p:cNvSpPr>
            <a:spLocks noGrp="1"/>
          </p:cNvSpPr>
          <p:nvPr>
            <p:ph type="sldNum" sz="quarter" idx="5"/>
          </p:nvPr>
        </p:nvSpPr>
        <p:spPr/>
        <p:txBody>
          <a:bodyPr/>
          <a:lstStyle/>
          <a:p>
            <a:fld id="{84DE539A-01D1-4E49-8386-0594A75A32BC}" type="slidenum">
              <a:rPr lang="es-HN" smtClean="0"/>
              <a:t>48</a:t>
            </a:fld>
            <a:endParaRPr lang="es-HN"/>
          </a:p>
        </p:txBody>
      </p:sp>
    </p:spTree>
    <p:extLst>
      <p:ext uri="{BB962C8B-B14F-4D97-AF65-F5344CB8AC3E}">
        <p14:creationId xmlns:p14="http://schemas.microsoft.com/office/powerpoint/2010/main" val="3225583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HN" dirty="0"/>
          </a:p>
        </p:txBody>
      </p:sp>
      <p:sp>
        <p:nvSpPr>
          <p:cNvPr id="4" name="Marcador de número de diapositiva 3"/>
          <p:cNvSpPr>
            <a:spLocks noGrp="1"/>
          </p:cNvSpPr>
          <p:nvPr>
            <p:ph type="sldNum" sz="quarter" idx="5"/>
          </p:nvPr>
        </p:nvSpPr>
        <p:spPr/>
        <p:txBody>
          <a:bodyPr/>
          <a:lstStyle/>
          <a:p>
            <a:fld id="{84DE539A-01D1-4E49-8386-0594A75A32BC}" type="slidenum">
              <a:rPr lang="es-HN" smtClean="0"/>
              <a:t>21</a:t>
            </a:fld>
            <a:endParaRPr lang="es-HN"/>
          </a:p>
        </p:txBody>
      </p:sp>
    </p:spTree>
    <p:extLst>
      <p:ext uri="{BB962C8B-B14F-4D97-AF65-F5344CB8AC3E}">
        <p14:creationId xmlns:p14="http://schemas.microsoft.com/office/powerpoint/2010/main" val="28355244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HN" dirty="0"/>
          </a:p>
        </p:txBody>
      </p:sp>
      <p:sp>
        <p:nvSpPr>
          <p:cNvPr id="4" name="Marcador de número de diapositiva 3"/>
          <p:cNvSpPr>
            <a:spLocks noGrp="1"/>
          </p:cNvSpPr>
          <p:nvPr>
            <p:ph type="sldNum" sz="quarter" idx="5"/>
          </p:nvPr>
        </p:nvSpPr>
        <p:spPr/>
        <p:txBody>
          <a:bodyPr/>
          <a:lstStyle/>
          <a:p>
            <a:fld id="{84DE539A-01D1-4E49-8386-0594A75A32BC}" type="slidenum">
              <a:rPr lang="es-HN" smtClean="0"/>
              <a:t>49</a:t>
            </a:fld>
            <a:endParaRPr lang="es-HN"/>
          </a:p>
        </p:txBody>
      </p:sp>
    </p:spTree>
    <p:extLst>
      <p:ext uri="{BB962C8B-B14F-4D97-AF65-F5344CB8AC3E}">
        <p14:creationId xmlns:p14="http://schemas.microsoft.com/office/powerpoint/2010/main" val="7879131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HN" dirty="0"/>
          </a:p>
        </p:txBody>
      </p:sp>
      <p:sp>
        <p:nvSpPr>
          <p:cNvPr id="4" name="Marcador de número de diapositiva 3"/>
          <p:cNvSpPr>
            <a:spLocks noGrp="1"/>
          </p:cNvSpPr>
          <p:nvPr>
            <p:ph type="sldNum" sz="quarter" idx="5"/>
          </p:nvPr>
        </p:nvSpPr>
        <p:spPr/>
        <p:txBody>
          <a:bodyPr/>
          <a:lstStyle/>
          <a:p>
            <a:fld id="{84DE539A-01D1-4E49-8386-0594A75A32BC}" type="slidenum">
              <a:rPr lang="es-HN" smtClean="0"/>
              <a:t>50</a:t>
            </a:fld>
            <a:endParaRPr lang="es-HN"/>
          </a:p>
        </p:txBody>
      </p:sp>
    </p:spTree>
    <p:extLst>
      <p:ext uri="{BB962C8B-B14F-4D97-AF65-F5344CB8AC3E}">
        <p14:creationId xmlns:p14="http://schemas.microsoft.com/office/powerpoint/2010/main" val="29314502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HN" dirty="0"/>
          </a:p>
        </p:txBody>
      </p:sp>
      <p:sp>
        <p:nvSpPr>
          <p:cNvPr id="4" name="Marcador de número de diapositiva 3"/>
          <p:cNvSpPr>
            <a:spLocks noGrp="1"/>
          </p:cNvSpPr>
          <p:nvPr>
            <p:ph type="sldNum" sz="quarter" idx="5"/>
          </p:nvPr>
        </p:nvSpPr>
        <p:spPr/>
        <p:txBody>
          <a:bodyPr/>
          <a:lstStyle/>
          <a:p>
            <a:fld id="{84DE539A-01D1-4E49-8386-0594A75A32BC}" type="slidenum">
              <a:rPr lang="es-HN" smtClean="0"/>
              <a:t>51</a:t>
            </a:fld>
            <a:endParaRPr lang="es-HN"/>
          </a:p>
        </p:txBody>
      </p:sp>
    </p:spTree>
    <p:extLst>
      <p:ext uri="{BB962C8B-B14F-4D97-AF65-F5344CB8AC3E}">
        <p14:creationId xmlns:p14="http://schemas.microsoft.com/office/powerpoint/2010/main" val="4413061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HN" dirty="0"/>
          </a:p>
        </p:txBody>
      </p:sp>
      <p:sp>
        <p:nvSpPr>
          <p:cNvPr id="4" name="Marcador de número de diapositiva 3"/>
          <p:cNvSpPr>
            <a:spLocks noGrp="1"/>
          </p:cNvSpPr>
          <p:nvPr>
            <p:ph type="sldNum" sz="quarter" idx="5"/>
          </p:nvPr>
        </p:nvSpPr>
        <p:spPr/>
        <p:txBody>
          <a:bodyPr/>
          <a:lstStyle/>
          <a:p>
            <a:fld id="{84DE539A-01D1-4E49-8386-0594A75A32BC}" type="slidenum">
              <a:rPr lang="es-HN" smtClean="0"/>
              <a:t>52</a:t>
            </a:fld>
            <a:endParaRPr lang="es-HN"/>
          </a:p>
        </p:txBody>
      </p:sp>
    </p:spTree>
    <p:extLst>
      <p:ext uri="{BB962C8B-B14F-4D97-AF65-F5344CB8AC3E}">
        <p14:creationId xmlns:p14="http://schemas.microsoft.com/office/powerpoint/2010/main" val="8437936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HN" dirty="0"/>
          </a:p>
        </p:txBody>
      </p:sp>
      <p:sp>
        <p:nvSpPr>
          <p:cNvPr id="4" name="Marcador de número de diapositiva 3"/>
          <p:cNvSpPr>
            <a:spLocks noGrp="1"/>
          </p:cNvSpPr>
          <p:nvPr>
            <p:ph type="sldNum" sz="quarter" idx="5"/>
          </p:nvPr>
        </p:nvSpPr>
        <p:spPr/>
        <p:txBody>
          <a:bodyPr/>
          <a:lstStyle/>
          <a:p>
            <a:fld id="{84DE539A-01D1-4E49-8386-0594A75A32BC}" type="slidenum">
              <a:rPr lang="es-HN" smtClean="0"/>
              <a:t>53</a:t>
            </a:fld>
            <a:endParaRPr lang="es-HN"/>
          </a:p>
        </p:txBody>
      </p:sp>
    </p:spTree>
    <p:extLst>
      <p:ext uri="{BB962C8B-B14F-4D97-AF65-F5344CB8AC3E}">
        <p14:creationId xmlns:p14="http://schemas.microsoft.com/office/powerpoint/2010/main" val="26505200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HN" dirty="0"/>
          </a:p>
        </p:txBody>
      </p:sp>
      <p:sp>
        <p:nvSpPr>
          <p:cNvPr id="4" name="Marcador de número de diapositiva 3"/>
          <p:cNvSpPr>
            <a:spLocks noGrp="1"/>
          </p:cNvSpPr>
          <p:nvPr>
            <p:ph type="sldNum" sz="quarter" idx="5"/>
          </p:nvPr>
        </p:nvSpPr>
        <p:spPr/>
        <p:txBody>
          <a:bodyPr/>
          <a:lstStyle/>
          <a:p>
            <a:fld id="{84DE539A-01D1-4E49-8386-0594A75A32BC}" type="slidenum">
              <a:rPr lang="es-HN" smtClean="0"/>
              <a:t>54</a:t>
            </a:fld>
            <a:endParaRPr lang="es-HN"/>
          </a:p>
        </p:txBody>
      </p:sp>
    </p:spTree>
    <p:extLst>
      <p:ext uri="{BB962C8B-B14F-4D97-AF65-F5344CB8AC3E}">
        <p14:creationId xmlns:p14="http://schemas.microsoft.com/office/powerpoint/2010/main" val="20351751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HN" dirty="0"/>
          </a:p>
        </p:txBody>
      </p:sp>
      <p:sp>
        <p:nvSpPr>
          <p:cNvPr id="4" name="Marcador de número de diapositiva 3"/>
          <p:cNvSpPr>
            <a:spLocks noGrp="1"/>
          </p:cNvSpPr>
          <p:nvPr>
            <p:ph type="sldNum" sz="quarter" idx="5"/>
          </p:nvPr>
        </p:nvSpPr>
        <p:spPr/>
        <p:txBody>
          <a:bodyPr/>
          <a:lstStyle/>
          <a:p>
            <a:fld id="{84DE539A-01D1-4E49-8386-0594A75A32BC}" type="slidenum">
              <a:rPr lang="es-HN" smtClean="0"/>
              <a:t>55</a:t>
            </a:fld>
            <a:endParaRPr lang="es-HN"/>
          </a:p>
        </p:txBody>
      </p:sp>
    </p:spTree>
    <p:extLst>
      <p:ext uri="{BB962C8B-B14F-4D97-AF65-F5344CB8AC3E}">
        <p14:creationId xmlns:p14="http://schemas.microsoft.com/office/powerpoint/2010/main" val="925298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HN" dirty="0"/>
          </a:p>
        </p:txBody>
      </p:sp>
      <p:sp>
        <p:nvSpPr>
          <p:cNvPr id="4" name="Marcador de número de diapositiva 3"/>
          <p:cNvSpPr>
            <a:spLocks noGrp="1"/>
          </p:cNvSpPr>
          <p:nvPr>
            <p:ph type="sldNum" sz="quarter" idx="5"/>
          </p:nvPr>
        </p:nvSpPr>
        <p:spPr/>
        <p:txBody>
          <a:bodyPr/>
          <a:lstStyle/>
          <a:p>
            <a:fld id="{84DE539A-01D1-4E49-8386-0594A75A32BC}" type="slidenum">
              <a:rPr lang="es-HN" smtClean="0"/>
              <a:t>56</a:t>
            </a:fld>
            <a:endParaRPr lang="es-HN"/>
          </a:p>
        </p:txBody>
      </p:sp>
    </p:spTree>
    <p:extLst>
      <p:ext uri="{BB962C8B-B14F-4D97-AF65-F5344CB8AC3E}">
        <p14:creationId xmlns:p14="http://schemas.microsoft.com/office/powerpoint/2010/main" val="23616430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HN" dirty="0"/>
          </a:p>
        </p:txBody>
      </p:sp>
      <p:sp>
        <p:nvSpPr>
          <p:cNvPr id="4" name="Marcador de número de diapositiva 3"/>
          <p:cNvSpPr>
            <a:spLocks noGrp="1"/>
          </p:cNvSpPr>
          <p:nvPr>
            <p:ph type="sldNum" sz="quarter" idx="5"/>
          </p:nvPr>
        </p:nvSpPr>
        <p:spPr/>
        <p:txBody>
          <a:bodyPr/>
          <a:lstStyle/>
          <a:p>
            <a:fld id="{84DE539A-01D1-4E49-8386-0594A75A32BC}" type="slidenum">
              <a:rPr lang="es-HN" smtClean="0"/>
              <a:t>57</a:t>
            </a:fld>
            <a:endParaRPr lang="es-HN"/>
          </a:p>
        </p:txBody>
      </p:sp>
    </p:spTree>
    <p:extLst>
      <p:ext uri="{BB962C8B-B14F-4D97-AF65-F5344CB8AC3E}">
        <p14:creationId xmlns:p14="http://schemas.microsoft.com/office/powerpoint/2010/main" val="123715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HN" dirty="0"/>
          </a:p>
        </p:txBody>
      </p:sp>
      <p:sp>
        <p:nvSpPr>
          <p:cNvPr id="4" name="Marcador de número de diapositiva 3"/>
          <p:cNvSpPr>
            <a:spLocks noGrp="1"/>
          </p:cNvSpPr>
          <p:nvPr>
            <p:ph type="sldNum" sz="quarter" idx="5"/>
          </p:nvPr>
        </p:nvSpPr>
        <p:spPr/>
        <p:txBody>
          <a:bodyPr/>
          <a:lstStyle/>
          <a:p>
            <a:fld id="{84DE539A-01D1-4E49-8386-0594A75A32BC}" type="slidenum">
              <a:rPr lang="es-HN" smtClean="0"/>
              <a:t>22</a:t>
            </a:fld>
            <a:endParaRPr lang="es-HN"/>
          </a:p>
        </p:txBody>
      </p:sp>
    </p:spTree>
    <p:extLst>
      <p:ext uri="{BB962C8B-B14F-4D97-AF65-F5344CB8AC3E}">
        <p14:creationId xmlns:p14="http://schemas.microsoft.com/office/powerpoint/2010/main" val="15611987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HN" sz="1200" dirty="0"/>
              <a:t>Después de crear una lista de todos los procesos de TI centralizados de la empresa, puede determinar el resto de su universo de auditoría. Quizás pueda crear una auditoría potencial por sitio de empresa. Estas auditorías podrían consistir en revisar los controles descentralizados de TI que son propiedad de cada sitio, como la seguridad física del centro de datos y los controles ambientales. El soporte para servidores y PC también puede estar descentralizado en su empresa. La clave sería comprender qué controles de TI son propiedad a nivel de sitio y revisarlos. Puede ser necesario obtener más granularidad que esto y tener numerosas auditorías potenciales en cada sitio. Todo depende de la complejidad del entorno, la jerarquía de la organización y sus niveles de personal. Tendrá que determinar qué es lo más eficaz en su entorno.</a:t>
            </a:r>
          </a:p>
          <a:p>
            <a:endParaRPr lang="es-HN" dirty="0"/>
          </a:p>
        </p:txBody>
      </p:sp>
      <p:sp>
        <p:nvSpPr>
          <p:cNvPr id="4" name="Marcador de número de diapositiva 3"/>
          <p:cNvSpPr>
            <a:spLocks noGrp="1"/>
          </p:cNvSpPr>
          <p:nvPr>
            <p:ph type="sldNum" sz="quarter" idx="5"/>
          </p:nvPr>
        </p:nvSpPr>
        <p:spPr/>
        <p:txBody>
          <a:bodyPr/>
          <a:lstStyle/>
          <a:p>
            <a:fld id="{84DE539A-01D1-4E49-8386-0594A75A32BC}" type="slidenum">
              <a:rPr lang="es-HN" smtClean="0"/>
              <a:t>23</a:t>
            </a:fld>
            <a:endParaRPr lang="es-HN"/>
          </a:p>
        </p:txBody>
      </p:sp>
    </p:spTree>
    <p:extLst>
      <p:ext uri="{BB962C8B-B14F-4D97-AF65-F5344CB8AC3E}">
        <p14:creationId xmlns:p14="http://schemas.microsoft.com/office/powerpoint/2010/main" val="141268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HN" sz="1200" dirty="0"/>
              <a:t>También puede crear una auditoría potencial para cada aplicación comercial y / o proceso comercial. Deberá determinar si es más efectivo realizar estas auditorías en el universo de auditoría de TI o en el universo de auditoría financiera. En muchos sentidos, tiene más sentido que estas auditorías sean conducidas por los auditores financieros, quienes probablemente estén en la mejor posición para determinar cuándo es el momento de realizar una auditoría del proceso de adquisición. Si toman esa decisión, pueden pedirle que determine los aspectos relevantes del sistema que deben incluirse en la auditoría de adquisiciones (como una revisión del servidor en el que reside la aplicación de adquisiciones, los controles de cambio de software del sistema, la recuperación ante desastres del sistema plan, y así sucesivamente).</a:t>
            </a:r>
            <a:endParaRPr lang="es-HN" dirty="0"/>
          </a:p>
        </p:txBody>
      </p:sp>
      <p:sp>
        <p:nvSpPr>
          <p:cNvPr id="4" name="Marcador de número de diapositiva 3"/>
          <p:cNvSpPr>
            <a:spLocks noGrp="1"/>
          </p:cNvSpPr>
          <p:nvPr>
            <p:ph type="sldNum" sz="quarter" idx="5"/>
          </p:nvPr>
        </p:nvSpPr>
        <p:spPr/>
        <p:txBody>
          <a:bodyPr/>
          <a:lstStyle/>
          <a:p>
            <a:fld id="{84DE539A-01D1-4E49-8386-0594A75A32BC}" type="slidenum">
              <a:rPr lang="es-HN" smtClean="0"/>
              <a:t>24</a:t>
            </a:fld>
            <a:endParaRPr lang="es-HN"/>
          </a:p>
        </p:txBody>
      </p:sp>
    </p:spTree>
    <p:extLst>
      <p:ext uri="{BB962C8B-B14F-4D97-AF65-F5344CB8AC3E}">
        <p14:creationId xmlns:p14="http://schemas.microsoft.com/office/powerpoint/2010/main" val="23247164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HN" sz="1200" dirty="0"/>
              <a:t>Cumplimiento normativo Dependiendo de los servicios o bienes que brinde su negocio, usted podría ser responsable de garantizar el cumplimiento de ciertas regulaciones. Los ejemplos comunes incluyen el cumplimiento de la auditoría con Sarbanes-Oxley, la Ley de Responsabilidad y Portabilidad del Seguro de Salud (HIPAA) y los reglamentos y normas de la Industria de Tarjetas de Pago (PCI). Es posible que tenga una auditoría separada en su universo de auditoría para probar el cumplimiento de cada regulación relevante.</a:t>
            </a:r>
            <a:endParaRPr lang="es-HN" dirty="0"/>
          </a:p>
        </p:txBody>
      </p:sp>
      <p:sp>
        <p:nvSpPr>
          <p:cNvPr id="4" name="Marcador de número de diapositiva 3"/>
          <p:cNvSpPr>
            <a:spLocks noGrp="1"/>
          </p:cNvSpPr>
          <p:nvPr>
            <p:ph type="sldNum" sz="quarter" idx="5"/>
          </p:nvPr>
        </p:nvSpPr>
        <p:spPr/>
        <p:txBody>
          <a:bodyPr/>
          <a:lstStyle/>
          <a:p>
            <a:fld id="{84DE539A-01D1-4E49-8386-0594A75A32BC}" type="slidenum">
              <a:rPr lang="es-HN" smtClean="0"/>
              <a:t>25</a:t>
            </a:fld>
            <a:endParaRPr lang="es-HN"/>
          </a:p>
        </p:txBody>
      </p:sp>
    </p:spTree>
    <p:extLst>
      <p:ext uri="{BB962C8B-B14F-4D97-AF65-F5344CB8AC3E}">
        <p14:creationId xmlns:p14="http://schemas.microsoft.com/office/powerpoint/2010/main" val="2967952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HN" sz="1200" dirty="0"/>
              <a:t>Otra consideración para crear su universo de auditoría es vincular directamente las auditorías con los procesos y estrategias comerciales, en lugar de enfocar las auditorías en tecnologías y sistemas específicos. Este enfoque se relaciona directamente con el concepto discutido en el Capítulo 1 de que el objetivo principal del departamento de auditoría es agregar valor a la empresa. ¿Qué mejor manera de hacerlo que centrarse en las prioridades de la empresa? ¿Es la prioridad número uno de la compañía para el año entrar en un nuevo mercado o lanzar una nueva línea de productos? Cree una auditoría en su universo de auditoría centrada en los sistemas y procesos de TI que admitirán esa prioridad. Por ejemplo, si la auditoría se centra en una prioridad para lanzar una nueva línea de productos, el alcance de esa auditoría podría incluir la seguridad de la propiedad intelectual involucrada en ese nuevo producto y la disponibilidad de los sistemas de comercio electrónico que se utilizarán para vender el producto Debe tener cuidado de cómo abarcar estas auditorías, ya que podrían llegar a ser tan amplias como para ser inmanejables. Deberá centrarse en los mayores riesgos en el entorno de TI que podrían afectar directamente el éxito de la prioridad. Es cierto que hay un poco de "marketing" involucrado en este enfoque, ya que en términos prácticos habrá superposición con otras auditorías en su universo (ya que cualquier sistema o tecnología que respalde una prioridad comercial ya debería estar cubierto en algún lugar de su universo de auditoría) . Pero esta puede ser una forma poderosa de vincular directamente sus actividades de auditoría a las prioridades establecidas por los líderes senior de su empresa.</a:t>
            </a:r>
            <a:endParaRPr lang="es-HN" dirty="0"/>
          </a:p>
        </p:txBody>
      </p:sp>
      <p:sp>
        <p:nvSpPr>
          <p:cNvPr id="4" name="Marcador de número de diapositiva 3"/>
          <p:cNvSpPr>
            <a:spLocks noGrp="1"/>
          </p:cNvSpPr>
          <p:nvPr>
            <p:ph type="sldNum" sz="quarter" idx="5"/>
          </p:nvPr>
        </p:nvSpPr>
        <p:spPr/>
        <p:txBody>
          <a:bodyPr/>
          <a:lstStyle/>
          <a:p>
            <a:fld id="{84DE539A-01D1-4E49-8386-0594A75A32BC}" type="slidenum">
              <a:rPr lang="es-HN" smtClean="0"/>
              <a:t>26</a:t>
            </a:fld>
            <a:endParaRPr lang="es-HN"/>
          </a:p>
        </p:txBody>
      </p:sp>
    </p:spTree>
    <p:extLst>
      <p:ext uri="{BB962C8B-B14F-4D97-AF65-F5344CB8AC3E}">
        <p14:creationId xmlns:p14="http://schemas.microsoft.com/office/powerpoint/2010/main" val="4177702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HN" sz="1200" dirty="0"/>
              <a:t>Otra consideración para crear su universo de auditoría es vincular directamente las auditorías con los procesos y estrategias comerciales, en lugar de enfocar las auditorías en tecnologías y sistemas específicos. Este enfoque se relaciona directamente con el concepto discutido en el Capítulo 1 de que el objetivo principal del departamento de auditoría es agregar valor a la empresa. ¿Qué mejor manera de hacerlo que centrarse en las prioridades de la empresa? ¿Es la prioridad número uno de la compañía para el año entrar en un nuevo mercado o lanzar una nueva línea de productos? Cree una auditoría en su universo de auditoría centrada en los sistemas y procesos de TI que admitirán esa prioridad. Por ejemplo, si la auditoría se centra en una prioridad para lanzar una nueva línea de productos, el alcance de esa auditoría podría incluir la seguridad de la propiedad intelectual involucrada en ese nuevo producto y la disponibilidad de los sistemas de comercio electrónico que se utilizarán para vender el producto Debe tener cuidado de cómo abarcar estas auditorías, ya que podrían llegar a ser tan amplias como para ser inmanejables. Deberá centrarse en los mayores riesgos en el entorno de TI que podrían afectar directamente el éxito de la prioridad. Es cierto que hay un poco de "marketing" involucrado en este enfoque, ya que en términos prácticos habrá superposición con otras auditorías en su universo (ya que cualquier sistema o tecnología que respalde una prioridad comercial ya debería estar cubierto en algún lugar de su universo de auditoría) . Pero esta puede ser una forma poderosa de vincular directamente sus actividades de auditoría a las prioridades establecidas por los líderes senior de su empresa.</a:t>
            </a:r>
            <a:endParaRPr lang="es-HN" dirty="0"/>
          </a:p>
        </p:txBody>
      </p:sp>
      <p:sp>
        <p:nvSpPr>
          <p:cNvPr id="4" name="Marcador de número de diapositiva 3"/>
          <p:cNvSpPr>
            <a:spLocks noGrp="1"/>
          </p:cNvSpPr>
          <p:nvPr>
            <p:ph type="sldNum" sz="quarter" idx="5"/>
          </p:nvPr>
        </p:nvSpPr>
        <p:spPr/>
        <p:txBody>
          <a:bodyPr/>
          <a:lstStyle/>
          <a:p>
            <a:fld id="{84DE539A-01D1-4E49-8386-0594A75A32BC}" type="slidenum">
              <a:rPr lang="es-HN" smtClean="0"/>
              <a:t>27</a:t>
            </a:fld>
            <a:endParaRPr lang="es-HN"/>
          </a:p>
        </p:txBody>
      </p:sp>
    </p:spTree>
    <p:extLst>
      <p:ext uri="{BB962C8B-B14F-4D97-AF65-F5344CB8AC3E}">
        <p14:creationId xmlns:p14="http://schemas.microsoft.com/office/powerpoint/2010/main" val="3090458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2/15/20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135777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2/15/20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181414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2/15/20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4068451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2/15/20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423197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2/15/20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058074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2/15/20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618814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2/15/20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960012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2/15/20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144261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2/15/20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806720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2/15/20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‹Nº›</a:t>
            </a:fld>
            <a:endParaRPr lang="en-US" dirty="0"/>
          </a:p>
        </p:txBody>
      </p:sp>
    </p:spTree>
    <p:extLst>
      <p:ext uri="{BB962C8B-B14F-4D97-AF65-F5344CB8AC3E}">
        <p14:creationId xmlns:p14="http://schemas.microsoft.com/office/powerpoint/2010/main" val="1319221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2/15/20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409918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2/15/20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‹Nº›</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615872761"/>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7" r:id="rId6"/>
    <p:sldLayoutId id="2147483752" r:id="rId7"/>
    <p:sldLayoutId id="2147483753" r:id="rId8"/>
    <p:sldLayoutId id="2147483754" r:id="rId9"/>
    <p:sldLayoutId id="2147483756" r:id="rId10"/>
    <p:sldLayoutId id="2147483755"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s://na.theiia.org/translations/PublicDocuments/Code%20of%20Ethics%20Spanish.pd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0">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3" name="Rectangle 22">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C34DE1F2-38E3-0F4F-BC08-80C8AF8D426E}"/>
              </a:ext>
            </a:extLst>
          </p:cNvPr>
          <p:cNvSpPr>
            <a:spLocks noGrp="1"/>
          </p:cNvSpPr>
          <p:nvPr>
            <p:ph type="ctrTitle"/>
          </p:nvPr>
        </p:nvSpPr>
        <p:spPr>
          <a:xfrm>
            <a:off x="638620" y="863695"/>
            <a:ext cx="3511233" cy="3779995"/>
          </a:xfrm>
        </p:spPr>
        <p:txBody>
          <a:bodyPr anchor="ctr">
            <a:normAutofit/>
          </a:bodyPr>
          <a:lstStyle/>
          <a:p>
            <a:r>
              <a:rPr lang="es-HN">
                <a:solidFill>
                  <a:schemeClr val="tx1"/>
                </a:solidFill>
              </a:rPr>
              <a:t>El Proceso de la Auditoría</a:t>
            </a:r>
          </a:p>
        </p:txBody>
      </p:sp>
      <p:sp>
        <p:nvSpPr>
          <p:cNvPr id="3" name="Subtítulo 2">
            <a:extLst>
              <a:ext uri="{FF2B5EF4-FFF2-40B4-BE49-F238E27FC236}">
                <a16:creationId xmlns:a16="http://schemas.microsoft.com/office/drawing/2014/main" id="{02CD201A-C209-2F40-AF14-E9D01ABA30AB}"/>
              </a:ext>
            </a:extLst>
          </p:cNvPr>
          <p:cNvSpPr>
            <a:spLocks noGrp="1"/>
          </p:cNvSpPr>
          <p:nvPr>
            <p:ph type="subTitle" idx="1"/>
          </p:nvPr>
        </p:nvSpPr>
        <p:spPr>
          <a:xfrm>
            <a:off x="638621" y="4739780"/>
            <a:ext cx="3511233" cy="1147054"/>
          </a:xfrm>
        </p:spPr>
        <p:txBody>
          <a:bodyPr anchor="t">
            <a:normAutofit/>
          </a:bodyPr>
          <a:lstStyle/>
          <a:p>
            <a:pPr>
              <a:lnSpc>
                <a:spcPct val="90000"/>
              </a:lnSpc>
            </a:pPr>
            <a:r>
              <a:rPr lang="es-HN" sz="1200" dirty="0"/>
              <a:t>Por </a:t>
            </a:r>
            <a:r>
              <a:rPr lang="es-HN" sz="1200" cap="none" dirty="0"/>
              <a:t>Elmer Padilla</a:t>
            </a:r>
            <a:endParaRPr lang="es-HN" sz="1200" dirty="0"/>
          </a:p>
          <a:p>
            <a:pPr>
              <a:lnSpc>
                <a:spcPct val="90000"/>
              </a:lnSpc>
            </a:pPr>
            <a:r>
              <a:rPr lang="es-HN" sz="1200" dirty="0"/>
              <a:t>De </a:t>
            </a:r>
          </a:p>
          <a:p>
            <a:pPr>
              <a:lnSpc>
                <a:spcPct val="90000"/>
              </a:lnSpc>
            </a:pPr>
            <a:r>
              <a:rPr lang="es-HN" sz="1200" cap="none" dirty="0"/>
              <a:t>Davis, chris. IT auditing using controls to protect information assets, third edition (ch 2). Mcgraw-hill education. Edición de kindle.</a:t>
            </a:r>
            <a:endParaRPr lang="es-HN" sz="1200" dirty="0"/>
          </a:p>
        </p:txBody>
      </p:sp>
      <p:sp>
        <p:nvSpPr>
          <p:cNvPr id="25" name="Rectangle 24">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16" name="Picture 3">
            <a:extLst>
              <a:ext uri="{FF2B5EF4-FFF2-40B4-BE49-F238E27FC236}">
                <a16:creationId xmlns:a16="http://schemas.microsoft.com/office/drawing/2014/main" id="{6185A539-9832-41EA-B6CE-EC4677FAD479}"/>
              </a:ext>
            </a:extLst>
          </p:cNvPr>
          <p:cNvPicPr>
            <a:picLocks noChangeAspect="1"/>
          </p:cNvPicPr>
          <p:nvPr/>
        </p:nvPicPr>
        <p:blipFill rotWithShape="1">
          <a:blip r:embed="rId2"/>
          <a:srcRect l="11180" r="6387"/>
          <a:stretch/>
        </p:blipFill>
        <p:spPr>
          <a:xfrm>
            <a:off x="4654295" y="22870"/>
            <a:ext cx="7537705" cy="6857990"/>
          </a:xfrm>
          <a:prstGeom prst="rect">
            <a:avLst/>
          </a:prstGeom>
        </p:spPr>
      </p:pic>
    </p:spTree>
    <p:extLst>
      <p:ext uri="{BB962C8B-B14F-4D97-AF65-F5344CB8AC3E}">
        <p14:creationId xmlns:p14="http://schemas.microsoft.com/office/powerpoint/2010/main" val="33117031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254BA7-AA0A-7A4F-926D-7BBD331E5446}"/>
              </a:ext>
            </a:extLst>
          </p:cNvPr>
          <p:cNvSpPr>
            <a:spLocks noGrp="1"/>
          </p:cNvSpPr>
          <p:nvPr>
            <p:ph type="title"/>
          </p:nvPr>
        </p:nvSpPr>
        <p:spPr/>
        <p:txBody>
          <a:bodyPr/>
          <a:lstStyle/>
          <a:p>
            <a:pPr algn="ctr"/>
            <a:r>
              <a:rPr lang="es-HN" dirty="0"/>
              <a:t>1.b. Control interno &gt; Ejemplos</a:t>
            </a:r>
          </a:p>
        </p:txBody>
      </p:sp>
      <p:sp>
        <p:nvSpPr>
          <p:cNvPr id="3" name="Marcador de contenido 2">
            <a:extLst>
              <a:ext uri="{FF2B5EF4-FFF2-40B4-BE49-F238E27FC236}">
                <a16:creationId xmlns:a16="http://schemas.microsoft.com/office/drawing/2014/main" id="{CB64DB16-CFE6-6F4A-81BB-C36CF3D48652}"/>
              </a:ext>
            </a:extLst>
          </p:cNvPr>
          <p:cNvSpPr>
            <a:spLocks noGrp="1"/>
          </p:cNvSpPr>
          <p:nvPr>
            <p:ph idx="1"/>
          </p:nvPr>
        </p:nvSpPr>
        <p:spPr/>
        <p:txBody>
          <a:bodyPr>
            <a:normAutofit/>
          </a:bodyPr>
          <a:lstStyle/>
          <a:p>
            <a:r>
              <a:rPr lang="es-HN" sz="2400" dirty="0"/>
              <a:t>Supongamos que está revisando el sistema de cuentas por cobrar de su empresa. </a:t>
            </a:r>
          </a:p>
          <a:p>
            <a:r>
              <a:rPr lang="es-HN" sz="2400" dirty="0"/>
              <a:t>Ese sistema existe con el propósito de garantizar que usted rastrea quién le debe dinero a su empresa para que pueda cobrar a los que no le pagan y para que registre correctamente los pagos de quienes sí lo hacen. </a:t>
            </a:r>
          </a:p>
          <a:p>
            <a:r>
              <a:rPr lang="es-HN" sz="2400" dirty="0"/>
              <a:t>Los </a:t>
            </a:r>
            <a:r>
              <a:rPr lang="es-HN" sz="2400" b="1" dirty="0"/>
              <a:t>auditores financieros</a:t>
            </a:r>
            <a:r>
              <a:rPr lang="es-HN" sz="2400" dirty="0"/>
              <a:t> se preocuparán por los </a:t>
            </a:r>
            <a:r>
              <a:rPr lang="es-HN" sz="2400" b="1" dirty="0"/>
              <a:t>riesgos dentro del proceso</a:t>
            </a:r>
            <a:r>
              <a:rPr lang="es-HN" sz="2400" dirty="0"/>
              <a:t> de cuentas por cobrar en sí.</a:t>
            </a:r>
          </a:p>
          <a:p>
            <a:r>
              <a:rPr lang="es-HN" sz="2400" dirty="0"/>
              <a:t>Los </a:t>
            </a:r>
            <a:r>
              <a:rPr lang="es-HN" sz="2400" b="1" dirty="0"/>
              <a:t>auditores de TI</a:t>
            </a:r>
            <a:r>
              <a:rPr lang="es-HN" sz="2400" dirty="0"/>
              <a:t> deben pensar en los </a:t>
            </a:r>
            <a:r>
              <a:rPr lang="es-HN" sz="2400" b="1" dirty="0"/>
              <a:t>riesgos para el sistema</a:t>
            </a:r>
            <a:r>
              <a:rPr lang="es-HN" sz="2400" dirty="0"/>
              <a:t> que cumple con su propósito comercial.</a:t>
            </a:r>
          </a:p>
        </p:txBody>
      </p:sp>
    </p:spTree>
    <p:extLst>
      <p:ext uri="{BB962C8B-B14F-4D97-AF65-F5344CB8AC3E}">
        <p14:creationId xmlns:p14="http://schemas.microsoft.com/office/powerpoint/2010/main" val="967819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7B055CAA-2668-4929-8202-DBD35A78E8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8F88ED4-721F-4A25-9A68-66C57B1F8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3A5A85F2-11BA-4322-9355-08C0DEC78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1A88A0CA-0BDB-4A19-A648-638BE196B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7" name="Graphic 6">
            <a:extLst>
              <a:ext uri="{FF2B5EF4-FFF2-40B4-BE49-F238E27FC236}">
                <a16:creationId xmlns:a16="http://schemas.microsoft.com/office/drawing/2014/main" id="{664A9863-D03C-4156-8A81-75FF5123C3B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1192" y="1862594"/>
            <a:ext cx="3194595" cy="3194595"/>
          </a:xfrm>
          <a:prstGeom prst="rect">
            <a:avLst/>
          </a:prstGeom>
        </p:spPr>
      </p:pic>
      <p:sp>
        <p:nvSpPr>
          <p:cNvPr id="3" name="Marcador de contenido 2">
            <a:extLst>
              <a:ext uri="{FF2B5EF4-FFF2-40B4-BE49-F238E27FC236}">
                <a16:creationId xmlns:a16="http://schemas.microsoft.com/office/drawing/2014/main" id="{CB64DB16-CFE6-6F4A-81BB-C36CF3D48652}"/>
              </a:ext>
            </a:extLst>
          </p:cNvPr>
          <p:cNvSpPr>
            <a:spLocks noGrp="1"/>
          </p:cNvSpPr>
          <p:nvPr>
            <p:ph idx="1"/>
          </p:nvPr>
        </p:nvSpPr>
        <p:spPr>
          <a:xfrm>
            <a:off x="4241829" y="2340864"/>
            <a:ext cx="7019005" cy="3634486"/>
          </a:xfrm>
        </p:spPr>
        <p:txBody>
          <a:bodyPr>
            <a:normAutofit/>
          </a:bodyPr>
          <a:lstStyle/>
          <a:p>
            <a:pPr marL="0" indent="0">
              <a:buNone/>
            </a:pPr>
            <a:r>
              <a:rPr lang="es-HN" sz="2800" dirty="0"/>
              <a:t>El auditor debe comprender el </a:t>
            </a:r>
            <a:r>
              <a:rPr lang="es-HN" sz="2800" b="1" dirty="0"/>
              <a:t>propósito comercial</a:t>
            </a:r>
            <a:r>
              <a:rPr lang="es-HN" sz="2800" dirty="0"/>
              <a:t> de lo que él o ella está auditando, </a:t>
            </a:r>
            <a:r>
              <a:rPr lang="es-HN" sz="2800" b="1" dirty="0"/>
              <a:t>pensar en los riesgos</a:t>
            </a:r>
            <a:r>
              <a:rPr lang="es-HN" sz="2800" dirty="0"/>
              <a:t> para lograr ese propósito y luego </a:t>
            </a:r>
            <a:r>
              <a:rPr lang="es-HN" sz="2800" b="1" dirty="0"/>
              <a:t>identificar cualquier control</a:t>
            </a:r>
            <a:r>
              <a:rPr lang="es-HN" sz="2800" dirty="0"/>
              <a:t> interno existente que mitigue esos riesgos.</a:t>
            </a:r>
          </a:p>
        </p:txBody>
      </p:sp>
    </p:spTree>
    <p:extLst>
      <p:ext uri="{BB962C8B-B14F-4D97-AF65-F5344CB8AC3E}">
        <p14:creationId xmlns:p14="http://schemas.microsoft.com/office/powerpoint/2010/main" val="372845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254BA7-AA0A-7A4F-926D-7BBD331E5446}"/>
              </a:ext>
            </a:extLst>
          </p:cNvPr>
          <p:cNvSpPr>
            <a:spLocks noGrp="1"/>
          </p:cNvSpPr>
          <p:nvPr>
            <p:ph type="title"/>
          </p:nvPr>
        </p:nvSpPr>
        <p:spPr/>
        <p:txBody>
          <a:bodyPr/>
          <a:lstStyle/>
          <a:p>
            <a:pPr algn="ctr"/>
            <a:r>
              <a:rPr lang="es-HN" dirty="0"/>
              <a:t>1.b. Control interno &gt; Ejemplos</a:t>
            </a:r>
          </a:p>
        </p:txBody>
      </p:sp>
      <p:sp>
        <p:nvSpPr>
          <p:cNvPr id="3" name="Marcador de contenido 2">
            <a:extLst>
              <a:ext uri="{FF2B5EF4-FFF2-40B4-BE49-F238E27FC236}">
                <a16:creationId xmlns:a16="http://schemas.microsoft.com/office/drawing/2014/main" id="{CB64DB16-CFE6-6F4A-81BB-C36CF3D48652}"/>
              </a:ext>
            </a:extLst>
          </p:cNvPr>
          <p:cNvSpPr>
            <a:spLocks noGrp="1"/>
          </p:cNvSpPr>
          <p:nvPr>
            <p:ph idx="1"/>
          </p:nvPr>
        </p:nvSpPr>
        <p:spPr/>
        <p:txBody>
          <a:bodyPr>
            <a:normAutofit fontScale="92500"/>
          </a:bodyPr>
          <a:lstStyle/>
          <a:p>
            <a:r>
              <a:rPr lang="es-HN" sz="2800" b="1" dirty="0"/>
              <a:t>Controles sobre el código</a:t>
            </a:r>
          </a:p>
          <a:p>
            <a:pPr lvl="1"/>
            <a:r>
              <a:rPr lang="es-HN" sz="2200" dirty="0"/>
              <a:t>Si los cambios en el código del sistema en sí no se aprueban y prueban correctamente, es posible que la lógica que ejecuta el código sea errónea. Esto puede significar que pierde su confianza en la integridad de los datos dentro del sistema, lo que resulta en una incapacidad para saber con certeza quién ha pagado a su empresa y quién no. </a:t>
            </a:r>
          </a:p>
          <a:p>
            <a:pPr lvl="1"/>
            <a:r>
              <a:rPr lang="es-HN" sz="2200" dirty="0"/>
              <a:t>¿Cuáles son algunos controles internos que mitigarían este riesgo? </a:t>
            </a:r>
          </a:p>
          <a:p>
            <a:pPr lvl="2"/>
            <a:r>
              <a:rPr lang="es-HN" sz="2000" dirty="0"/>
              <a:t>No permita que los programadores tengan acceso lógico para actualizar el código de producción. </a:t>
            </a:r>
          </a:p>
          <a:p>
            <a:pPr lvl="2"/>
            <a:r>
              <a:rPr lang="es-HN" sz="2000" dirty="0"/>
              <a:t>Las personas que tienen acceso lógico para actualizar el código de producción no pueden hacerlo sin evidencia de pruebas y aprobación.</a:t>
            </a:r>
          </a:p>
        </p:txBody>
      </p:sp>
    </p:spTree>
    <p:extLst>
      <p:ext uri="{BB962C8B-B14F-4D97-AF65-F5344CB8AC3E}">
        <p14:creationId xmlns:p14="http://schemas.microsoft.com/office/powerpoint/2010/main" val="1332516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254BA7-AA0A-7A4F-926D-7BBD331E5446}"/>
              </a:ext>
            </a:extLst>
          </p:cNvPr>
          <p:cNvSpPr>
            <a:spLocks noGrp="1"/>
          </p:cNvSpPr>
          <p:nvPr>
            <p:ph type="title"/>
          </p:nvPr>
        </p:nvSpPr>
        <p:spPr/>
        <p:txBody>
          <a:bodyPr/>
          <a:lstStyle/>
          <a:p>
            <a:pPr algn="ctr"/>
            <a:r>
              <a:rPr lang="es-HN" dirty="0"/>
              <a:t>1.b. Control interno &gt; Ejemplos</a:t>
            </a:r>
          </a:p>
        </p:txBody>
      </p:sp>
      <p:sp>
        <p:nvSpPr>
          <p:cNvPr id="3" name="Marcador de contenido 2">
            <a:extLst>
              <a:ext uri="{FF2B5EF4-FFF2-40B4-BE49-F238E27FC236}">
                <a16:creationId xmlns:a16="http://schemas.microsoft.com/office/drawing/2014/main" id="{CB64DB16-CFE6-6F4A-81BB-C36CF3D48652}"/>
              </a:ext>
            </a:extLst>
          </p:cNvPr>
          <p:cNvSpPr>
            <a:spLocks noGrp="1"/>
          </p:cNvSpPr>
          <p:nvPr>
            <p:ph idx="1"/>
          </p:nvPr>
        </p:nvSpPr>
        <p:spPr/>
        <p:txBody>
          <a:bodyPr>
            <a:normAutofit lnSpcReduction="10000"/>
          </a:bodyPr>
          <a:lstStyle/>
          <a:p>
            <a:r>
              <a:rPr lang="es-HN" sz="2800" b="1" dirty="0"/>
              <a:t>Controles de acceso</a:t>
            </a:r>
          </a:p>
          <a:p>
            <a:pPr lvl="1"/>
            <a:r>
              <a:rPr lang="es-HN" sz="2200" dirty="0"/>
              <a:t>Si se proporciona acceso al sistema a personas que no necesitan ese acceso, los datos del sistema pueden modificarse, agregarse o eliminarse de manera inapropiada. </a:t>
            </a:r>
          </a:p>
          <a:p>
            <a:pPr lvl="1"/>
            <a:r>
              <a:rPr lang="es-HN" sz="2200" dirty="0"/>
              <a:t>¿Cuáles son algunos controles internos que mitigarían este riesgo? </a:t>
            </a:r>
          </a:p>
          <a:p>
            <a:pPr lvl="2"/>
            <a:r>
              <a:rPr lang="es-HN" sz="2000" dirty="0"/>
              <a:t>Requerir una identificación de usuario y contraseña para acceder al sistema.</a:t>
            </a:r>
          </a:p>
          <a:p>
            <a:pPr lvl="2"/>
            <a:r>
              <a:rPr lang="es-HN" sz="2000" dirty="0"/>
              <a:t>Tener un número limitado de administradores de seguridad de aplicaciones que controlan la capacidad de agregar nuevas cuentas de usuario al sistema. </a:t>
            </a:r>
          </a:p>
          <a:p>
            <a:pPr lvl="2"/>
            <a:r>
              <a:rPr lang="es-HN" sz="2000" dirty="0"/>
              <a:t>Asegúrese de que los administradores de seguridad de la aplicación sean personas conocedoras que sepan qué usuarios realmente necesitan acceso al sistema.</a:t>
            </a:r>
            <a:endParaRPr lang="es-HN" sz="1800" dirty="0"/>
          </a:p>
        </p:txBody>
      </p:sp>
    </p:spTree>
    <p:extLst>
      <p:ext uri="{BB962C8B-B14F-4D97-AF65-F5344CB8AC3E}">
        <p14:creationId xmlns:p14="http://schemas.microsoft.com/office/powerpoint/2010/main" val="705763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254BA7-AA0A-7A4F-926D-7BBD331E5446}"/>
              </a:ext>
            </a:extLst>
          </p:cNvPr>
          <p:cNvSpPr>
            <a:spLocks noGrp="1"/>
          </p:cNvSpPr>
          <p:nvPr>
            <p:ph type="title"/>
          </p:nvPr>
        </p:nvSpPr>
        <p:spPr/>
        <p:txBody>
          <a:bodyPr/>
          <a:lstStyle/>
          <a:p>
            <a:pPr algn="ctr"/>
            <a:r>
              <a:rPr lang="es-HN" dirty="0"/>
              <a:t>1.b. Control interno &gt; Ejemplos</a:t>
            </a:r>
          </a:p>
        </p:txBody>
      </p:sp>
      <p:sp>
        <p:nvSpPr>
          <p:cNvPr id="3" name="Marcador de contenido 2">
            <a:extLst>
              <a:ext uri="{FF2B5EF4-FFF2-40B4-BE49-F238E27FC236}">
                <a16:creationId xmlns:a16="http://schemas.microsoft.com/office/drawing/2014/main" id="{CB64DB16-CFE6-6F4A-81BB-C36CF3D48652}"/>
              </a:ext>
            </a:extLst>
          </p:cNvPr>
          <p:cNvSpPr>
            <a:spLocks noGrp="1"/>
          </p:cNvSpPr>
          <p:nvPr>
            <p:ph idx="1"/>
          </p:nvPr>
        </p:nvSpPr>
        <p:spPr/>
        <p:txBody>
          <a:bodyPr>
            <a:normAutofit/>
          </a:bodyPr>
          <a:lstStyle/>
          <a:p>
            <a:r>
              <a:rPr lang="es-HN" sz="2800" b="1" dirty="0"/>
              <a:t>Respaldos y Planes de Recuperación ante Desastres (DRP)</a:t>
            </a:r>
          </a:p>
          <a:p>
            <a:pPr lvl="1"/>
            <a:r>
              <a:rPr lang="es-HN" sz="2200" dirty="0"/>
              <a:t>Si el sistema o sus datos se perdieran, la funcionalidad del sistema no estaría disponible, lo que resultaría en una pérdida de su capacidad de rastrear cuentas por cobrar pendientes o publicar nuevos pagos. </a:t>
            </a:r>
          </a:p>
          <a:p>
            <a:pPr lvl="1"/>
            <a:r>
              <a:rPr lang="es-HN" sz="2200" dirty="0"/>
              <a:t>¿Cuáles son algunos controles internos que mitigarían este riesgo? </a:t>
            </a:r>
          </a:p>
          <a:p>
            <a:pPr lvl="2"/>
            <a:r>
              <a:rPr lang="es-HN" sz="2000" dirty="0"/>
              <a:t>Realizar copia de seguridad del sistema y sus datos periódicamente. </a:t>
            </a:r>
          </a:p>
          <a:p>
            <a:pPr lvl="2"/>
            <a:r>
              <a:rPr lang="es-HN" sz="2000" dirty="0"/>
              <a:t>Documentar un plan de recuperación ante desastres (DRP).</a:t>
            </a:r>
            <a:endParaRPr lang="es-HN" sz="1600" dirty="0"/>
          </a:p>
        </p:txBody>
      </p:sp>
    </p:spTree>
    <p:extLst>
      <p:ext uri="{BB962C8B-B14F-4D97-AF65-F5344CB8AC3E}">
        <p14:creationId xmlns:p14="http://schemas.microsoft.com/office/powerpoint/2010/main" val="2974337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254BA7-AA0A-7A4F-926D-7BBD331E5446}"/>
              </a:ext>
            </a:extLst>
          </p:cNvPr>
          <p:cNvSpPr>
            <a:spLocks noGrp="1"/>
          </p:cNvSpPr>
          <p:nvPr>
            <p:ph type="title"/>
          </p:nvPr>
        </p:nvSpPr>
        <p:spPr/>
        <p:txBody>
          <a:bodyPr/>
          <a:lstStyle/>
          <a:p>
            <a:pPr algn="ctr"/>
            <a:r>
              <a:rPr lang="es-HN" dirty="0"/>
              <a:t>1.C. Actividad en clase</a:t>
            </a:r>
          </a:p>
        </p:txBody>
      </p:sp>
      <p:sp>
        <p:nvSpPr>
          <p:cNvPr id="3" name="Marcador de contenido 2">
            <a:extLst>
              <a:ext uri="{FF2B5EF4-FFF2-40B4-BE49-F238E27FC236}">
                <a16:creationId xmlns:a16="http://schemas.microsoft.com/office/drawing/2014/main" id="{CB64DB16-CFE6-6F4A-81BB-C36CF3D48652}"/>
              </a:ext>
            </a:extLst>
          </p:cNvPr>
          <p:cNvSpPr>
            <a:spLocks noGrp="1"/>
          </p:cNvSpPr>
          <p:nvPr>
            <p:ph idx="1"/>
          </p:nvPr>
        </p:nvSpPr>
        <p:spPr/>
        <p:txBody>
          <a:bodyPr>
            <a:normAutofit/>
          </a:bodyPr>
          <a:lstStyle/>
          <a:p>
            <a:r>
              <a:rPr lang="es-HN" sz="2800" dirty="0"/>
              <a:t>¿Qué otros controles internos se le ocurren?</a:t>
            </a:r>
          </a:p>
          <a:p>
            <a:r>
              <a:rPr lang="es-HN" sz="2800" dirty="0"/>
              <a:t>Clasifiquelos según su tipo e implementación</a:t>
            </a:r>
            <a:endParaRPr lang="es-HN" sz="1600" dirty="0"/>
          </a:p>
        </p:txBody>
      </p:sp>
    </p:spTree>
    <p:extLst>
      <p:ext uri="{BB962C8B-B14F-4D97-AF65-F5344CB8AC3E}">
        <p14:creationId xmlns:p14="http://schemas.microsoft.com/office/powerpoint/2010/main" val="2494462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88000">
              <a:schemeClr val="bg1">
                <a:shade val="94000"/>
                <a:satMod val="110000"/>
                <a:lumMod val="88000"/>
              </a:schemeClr>
            </a:gs>
          </a:gsLst>
          <a:lin ang="5400000" scaled="0"/>
        </a:gra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35" name="Rectangle 34">
            <a:extLst>
              <a:ext uri="{FF2B5EF4-FFF2-40B4-BE49-F238E27FC236}">
                <a16:creationId xmlns:a16="http://schemas.microsoft.com/office/drawing/2014/main" id="{328C565D-A991-4381-AC37-76A58A4A1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7715A5A-92E1-A246-9A81-3E3C2FCD9554}"/>
              </a:ext>
            </a:extLst>
          </p:cNvPr>
          <p:cNvSpPr>
            <a:spLocks noGrp="1"/>
          </p:cNvSpPr>
          <p:nvPr>
            <p:ph type="title"/>
          </p:nvPr>
        </p:nvSpPr>
        <p:spPr>
          <a:xfrm>
            <a:off x="4449960" y="1507414"/>
            <a:ext cx="7295507" cy="3703320"/>
          </a:xfrm>
        </p:spPr>
        <p:txBody>
          <a:bodyPr vert="horz" lIns="91440" tIns="45720" rIns="91440" bIns="45720" rtlCol="0" anchor="ctr">
            <a:normAutofit/>
          </a:bodyPr>
          <a:lstStyle/>
          <a:p>
            <a:r>
              <a:rPr lang="en-US" sz="4800" b="0" kern="1200" cap="all">
                <a:solidFill>
                  <a:schemeClr val="tx1">
                    <a:lumMod val="75000"/>
                    <a:lumOff val="25000"/>
                  </a:schemeClr>
                </a:solidFill>
                <a:latin typeface="+mj-lt"/>
                <a:ea typeface="+mj-ea"/>
                <a:cs typeface="+mj-cs"/>
              </a:rPr>
              <a:t>II. Qué auditar</a:t>
            </a:r>
          </a:p>
        </p:txBody>
      </p:sp>
      <p:sp>
        <p:nvSpPr>
          <p:cNvPr id="3" name="Marcador de texto 2">
            <a:extLst>
              <a:ext uri="{FF2B5EF4-FFF2-40B4-BE49-F238E27FC236}">
                <a16:creationId xmlns:a16="http://schemas.microsoft.com/office/drawing/2014/main" id="{16A21EF2-83E7-8C42-B5F9-5627360BCAE9}"/>
              </a:ext>
            </a:extLst>
          </p:cNvPr>
          <p:cNvSpPr>
            <a:spLocks noGrp="1"/>
          </p:cNvSpPr>
          <p:nvPr>
            <p:ph type="body" idx="1"/>
          </p:nvPr>
        </p:nvSpPr>
        <p:spPr>
          <a:xfrm>
            <a:off x="444342" y="1507414"/>
            <a:ext cx="3330781" cy="3703320"/>
          </a:xfrm>
          <a:ln w="57150">
            <a:noFill/>
          </a:ln>
        </p:spPr>
        <p:txBody>
          <a:bodyPr vert="horz" lIns="91440" tIns="45720" rIns="91440" bIns="45720" rtlCol="0" anchor="ctr">
            <a:normAutofit/>
          </a:bodyPr>
          <a:lstStyle/>
          <a:p>
            <a:pPr algn="r"/>
            <a:r>
              <a:rPr lang="en-US" sz="2000" cap="none" dirty="0" err="1">
                <a:solidFill>
                  <a:schemeClr val="tx2"/>
                </a:solidFill>
              </a:rPr>
              <a:t>Su</a:t>
            </a:r>
            <a:r>
              <a:rPr lang="en-US" sz="2000" cap="none" dirty="0">
                <a:solidFill>
                  <a:schemeClr val="tx2"/>
                </a:solidFill>
              </a:rPr>
              <a:t> plan de </a:t>
            </a:r>
            <a:r>
              <a:rPr lang="en-US" sz="2000" cap="none" dirty="0" err="1">
                <a:solidFill>
                  <a:schemeClr val="tx2"/>
                </a:solidFill>
              </a:rPr>
              <a:t>auditoría</a:t>
            </a:r>
            <a:r>
              <a:rPr lang="en-US" sz="2000" cap="none" dirty="0">
                <a:solidFill>
                  <a:schemeClr val="tx2"/>
                </a:solidFill>
              </a:rPr>
              <a:t> debe </a:t>
            </a:r>
            <a:r>
              <a:rPr lang="en-US" sz="2000" cap="none" dirty="0" err="1">
                <a:solidFill>
                  <a:schemeClr val="tx2"/>
                </a:solidFill>
              </a:rPr>
              <a:t>enfocar</a:t>
            </a:r>
            <a:r>
              <a:rPr lang="en-US" sz="2000" cap="none" dirty="0">
                <a:solidFill>
                  <a:schemeClr val="tx2"/>
                </a:solidFill>
              </a:rPr>
              <a:t> a sus </a:t>
            </a:r>
            <a:r>
              <a:rPr lang="en-US" sz="2000" cap="none" dirty="0" err="1">
                <a:solidFill>
                  <a:schemeClr val="tx2"/>
                </a:solidFill>
              </a:rPr>
              <a:t>auditores</a:t>
            </a:r>
            <a:r>
              <a:rPr lang="en-US" sz="2000" cap="none" dirty="0">
                <a:solidFill>
                  <a:schemeClr val="tx2"/>
                </a:solidFill>
              </a:rPr>
              <a:t> </a:t>
            </a:r>
            <a:r>
              <a:rPr lang="en-US" sz="2000" cap="none" dirty="0" err="1">
                <a:solidFill>
                  <a:schemeClr val="tx2"/>
                </a:solidFill>
              </a:rPr>
              <a:t>en</a:t>
            </a:r>
            <a:r>
              <a:rPr lang="en-US" sz="2000" cap="none" dirty="0">
                <a:solidFill>
                  <a:schemeClr val="tx2"/>
                </a:solidFill>
              </a:rPr>
              <a:t> las </a:t>
            </a:r>
            <a:r>
              <a:rPr lang="en-US" sz="2000" cap="none" dirty="0" err="1">
                <a:solidFill>
                  <a:schemeClr val="tx2"/>
                </a:solidFill>
              </a:rPr>
              <a:t>áreas</a:t>
            </a:r>
            <a:r>
              <a:rPr lang="en-US" sz="2000" cap="none" dirty="0">
                <a:solidFill>
                  <a:schemeClr val="tx2"/>
                </a:solidFill>
              </a:rPr>
              <a:t> con </a:t>
            </a:r>
            <a:r>
              <a:rPr lang="en-US" sz="2000" b="1" cap="none" dirty="0">
                <a:solidFill>
                  <a:schemeClr val="tx2"/>
                </a:solidFill>
              </a:rPr>
              <a:t>mayor </a:t>
            </a:r>
            <a:r>
              <a:rPr lang="en-US" sz="2000" b="1" cap="none" dirty="0" err="1">
                <a:solidFill>
                  <a:schemeClr val="tx2"/>
                </a:solidFill>
              </a:rPr>
              <a:t>riesgo</a:t>
            </a:r>
            <a:r>
              <a:rPr lang="en-US" sz="2000" b="1" cap="none" dirty="0">
                <a:solidFill>
                  <a:schemeClr val="tx2"/>
                </a:solidFill>
              </a:rPr>
              <a:t>                                               </a:t>
            </a:r>
            <a:r>
              <a:rPr lang="en-US" sz="2000" cap="none" dirty="0">
                <a:solidFill>
                  <a:schemeClr val="tx2"/>
                </a:solidFill>
              </a:rPr>
              <a:t>y </a:t>
            </a:r>
            <a:r>
              <a:rPr lang="en-US" sz="2000" cap="none" dirty="0" err="1">
                <a:solidFill>
                  <a:schemeClr val="tx2"/>
                </a:solidFill>
              </a:rPr>
              <a:t>en</a:t>
            </a:r>
            <a:r>
              <a:rPr lang="en-US" sz="2000" cap="none" dirty="0">
                <a:solidFill>
                  <a:schemeClr val="tx2"/>
                </a:solidFill>
              </a:rPr>
              <a:t> las </a:t>
            </a:r>
            <a:r>
              <a:rPr lang="en-US" sz="2000" cap="none" dirty="0" err="1">
                <a:solidFill>
                  <a:schemeClr val="tx2"/>
                </a:solidFill>
              </a:rPr>
              <a:t>áreas</a:t>
            </a:r>
            <a:r>
              <a:rPr lang="en-US" sz="2000" cap="none" dirty="0">
                <a:solidFill>
                  <a:schemeClr val="tx2"/>
                </a:solidFill>
              </a:rPr>
              <a:t> </a:t>
            </a:r>
            <a:r>
              <a:rPr lang="en-US" sz="2000" cap="none" dirty="0" err="1">
                <a:solidFill>
                  <a:schemeClr val="tx2"/>
                </a:solidFill>
              </a:rPr>
              <a:t>donde</a:t>
            </a:r>
            <a:r>
              <a:rPr lang="en-US" sz="2000" cap="none" dirty="0">
                <a:solidFill>
                  <a:schemeClr val="tx2"/>
                </a:solidFill>
              </a:rPr>
              <a:t> </a:t>
            </a:r>
            <a:r>
              <a:rPr lang="en-US" sz="2000" cap="none" dirty="0" err="1">
                <a:solidFill>
                  <a:schemeClr val="tx2"/>
                </a:solidFill>
              </a:rPr>
              <a:t>puede</a:t>
            </a:r>
            <a:r>
              <a:rPr lang="en-US" sz="2000" cap="none" dirty="0">
                <a:solidFill>
                  <a:schemeClr val="tx2"/>
                </a:solidFill>
              </a:rPr>
              <a:t> </a:t>
            </a:r>
            <a:r>
              <a:rPr lang="en-US" sz="2000" cap="none" dirty="0" err="1">
                <a:solidFill>
                  <a:schemeClr val="tx2"/>
                </a:solidFill>
              </a:rPr>
              <a:t>agregar</a:t>
            </a:r>
            <a:r>
              <a:rPr lang="en-US" sz="2000" cap="none" dirty="0">
                <a:solidFill>
                  <a:schemeClr val="tx2"/>
                </a:solidFill>
              </a:rPr>
              <a:t> el </a:t>
            </a:r>
            <a:r>
              <a:rPr lang="en-US" sz="2000" b="1" cap="none" dirty="0">
                <a:solidFill>
                  <a:schemeClr val="tx2"/>
                </a:solidFill>
              </a:rPr>
              <a:t>mayor valor</a:t>
            </a:r>
            <a:r>
              <a:rPr lang="en-US" sz="2000" cap="none" dirty="0">
                <a:solidFill>
                  <a:schemeClr val="tx2"/>
                </a:solidFill>
              </a:rPr>
              <a:t>.</a:t>
            </a:r>
            <a:endParaRPr lang="en-US" sz="2000" dirty="0">
              <a:solidFill>
                <a:schemeClr val="tx2"/>
              </a:solidFill>
            </a:endParaRPr>
          </a:p>
        </p:txBody>
      </p:sp>
      <p:sp>
        <p:nvSpPr>
          <p:cNvPr id="37" name="Rectangle 36">
            <a:extLst>
              <a:ext uri="{FF2B5EF4-FFF2-40B4-BE49-F238E27FC236}">
                <a16:creationId xmlns:a16="http://schemas.microsoft.com/office/drawing/2014/main" id="{B7180431-F4DE-415D-BCBB-9316423C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3642"/>
            <a:ext cx="11298933" cy="512708"/>
          </a:xfrm>
          <a:prstGeom prst="rect">
            <a:avLst/>
          </a:prstGeom>
          <a:solidFill>
            <a:srgbClr val="969FA7">
              <a:alpha val="70000"/>
            </a:srgb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EEABD997-5EF9-4E9B-AFBB-F6DFAAF3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2209064" y="3329711"/>
            <a:ext cx="3703320" cy="5872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40">
            <a:extLst>
              <a:ext uri="{FF2B5EF4-FFF2-40B4-BE49-F238E27FC236}">
                <a16:creationId xmlns:a16="http://schemas.microsoft.com/office/drawing/2014/main" id="{E9AB5EE6-A047-4B18-B998-D46DF3CC3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878019"/>
            <a:ext cx="11298933" cy="512708"/>
          </a:xfrm>
          <a:prstGeom prst="rect">
            <a:avLst/>
          </a:prstGeom>
          <a:solidFill>
            <a:srgbClr val="969FA7">
              <a:alpha val="70000"/>
            </a:srgb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301778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5DB51C-91E0-3740-A31C-3889A02F19A0}"/>
              </a:ext>
            </a:extLst>
          </p:cNvPr>
          <p:cNvSpPr>
            <a:spLocks noGrp="1"/>
          </p:cNvSpPr>
          <p:nvPr>
            <p:ph type="title"/>
          </p:nvPr>
        </p:nvSpPr>
        <p:spPr/>
        <p:txBody>
          <a:bodyPr/>
          <a:lstStyle/>
          <a:p>
            <a:r>
              <a:rPr lang="es-HN" dirty="0"/>
              <a:t>II. Qué Auditar</a:t>
            </a:r>
          </a:p>
        </p:txBody>
      </p:sp>
      <p:sp>
        <p:nvSpPr>
          <p:cNvPr id="3" name="Marcador de contenido 2">
            <a:extLst>
              <a:ext uri="{FF2B5EF4-FFF2-40B4-BE49-F238E27FC236}">
                <a16:creationId xmlns:a16="http://schemas.microsoft.com/office/drawing/2014/main" id="{8810D6C0-DE35-6149-80B3-B19F741FCCCD}"/>
              </a:ext>
            </a:extLst>
          </p:cNvPr>
          <p:cNvSpPr>
            <a:spLocks noGrp="1"/>
          </p:cNvSpPr>
          <p:nvPr>
            <p:ph idx="1"/>
          </p:nvPr>
        </p:nvSpPr>
        <p:spPr/>
        <p:txBody>
          <a:bodyPr>
            <a:normAutofit/>
          </a:bodyPr>
          <a:lstStyle/>
          <a:p>
            <a:r>
              <a:rPr lang="es-HN" sz="2400" dirty="0"/>
              <a:t>Debe ser </a:t>
            </a:r>
            <a:r>
              <a:rPr lang="es-HN" sz="2400" b="1" dirty="0"/>
              <a:t>eficiente y efectivo</a:t>
            </a:r>
            <a:r>
              <a:rPr lang="es-HN" sz="2400" dirty="0"/>
              <a:t> en la forma en que utiliza sus recursos limitados al pasar sus horas de auditoría de TI mirando las áreas de mayor importancia. </a:t>
            </a:r>
          </a:p>
          <a:p>
            <a:r>
              <a:rPr lang="es-HN" sz="2400" dirty="0"/>
              <a:t>Esto no debe hacerse sacando arbitrariamente posibles auditorías del aire.</a:t>
            </a:r>
          </a:p>
          <a:p>
            <a:r>
              <a:rPr lang="es-HN" sz="2400" dirty="0"/>
              <a:t>Debería ser un </a:t>
            </a:r>
            <a:r>
              <a:rPr lang="es-HN" sz="2400" b="1" dirty="0"/>
              <a:t>proceso lógico y metódico</a:t>
            </a:r>
            <a:r>
              <a:rPr lang="es-HN" sz="2400" dirty="0"/>
              <a:t> que garantice que se hayan considerado todas las auditorías potenciales.</a:t>
            </a:r>
          </a:p>
        </p:txBody>
      </p:sp>
    </p:spTree>
    <p:extLst>
      <p:ext uri="{BB962C8B-B14F-4D97-AF65-F5344CB8AC3E}">
        <p14:creationId xmlns:p14="http://schemas.microsoft.com/office/powerpoint/2010/main" val="2272445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5DB51C-91E0-3740-A31C-3889A02F19A0}"/>
              </a:ext>
            </a:extLst>
          </p:cNvPr>
          <p:cNvSpPr>
            <a:spLocks noGrp="1"/>
          </p:cNvSpPr>
          <p:nvPr>
            <p:ph type="title"/>
          </p:nvPr>
        </p:nvSpPr>
        <p:spPr/>
        <p:txBody>
          <a:bodyPr/>
          <a:lstStyle/>
          <a:p>
            <a:r>
              <a:rPr lang="es-HN" dirty="0"/>
              <a:t>II. Qué Auditar</a:t>
            </a:r>
          </a:p>
        </p:txBody>
      </p:sp>
      <p:sp>
        <p:nvSpPr>
          <p:cNvPr id="3" name="Marcador de contenido 2">
            <a:extLst>
              <a:ext uri="{FF2B5EF4-FFF2-40B4-BE49-F238E27FC236}">
                <a16:creationId xmlns:a16="http://schemas.microsoft.com/office/drawing/2014/main" id="{8810D6C0-DE35-6149-80B3-B19F741FCCCD}"/>
              </a:ext>
            </a:extLst>
          </p:cNvPr>
          <p:cNvSpPr>
            <a:spLocks noGrp="1"/>
          </p:cNvSpPr>
          <p:nvPr>
            <p:ph idx="1"/>
          </p:nvPr>
        </p:nvSpPr>
        <p:spPr/>
        <p:txBody>
          <a:bodyPr/>
          <a:lstStyle/>
          <a:p>
            <a:r>
              <a:rPr lang="es-HN" dirty="0"/>
              <a:t>Debe ser eficiente y efectivo en la forma en que utiliza sus recursos limitados al pasar sus horas de auditoría de TI mirando las áreas de mayor importancia. </a:t>
            </a:r>
          </a:p>
          <a:p>
            <a:r>
              <a:rPr lang="es-HN" dirty="0"/>
              <a:t>Esto no debe hacerse sacando arbitrariamente posibles auditorías del aire.</a:t>
            </a:r>
          </a:p>
          <a:p>
            <a:r>
              <a:rPr lang="es-HN" dirty="0"/>
              <a:t>Debería ser un proceso lógico y metódico que garantice que se hayan considerado todas las auditorías potenciales.</a:t>
            </a:r>
          </a:p>
        </p:txBody>
      </p:sp>
    </p:spTree>
    <p:extLst>
      <p:ext uri="{BB962C8B-B14F-4D97-AF65-F5344CB8AC3E}">
        <p14:creationId xmlns:p14="http://schemas.microsoft.com/office/powerpoint/2010/main" val="2219784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5DB51C-91E0-3740-A31C-3889A02F19A0}"/>
              </a:ext>
            </a:extLst>
          </p:cNvPr>
          <p:cNvSpPr>
            <a:spLocks noGrp="1"/>
          </p:cNvSpPr>
          <p:nvPr>
            <p:ph type="title"/>
          </p:nvPr>
        </p:nvSpPr>
        <p:spPr/>
        <p:txBody>
          <a:bodyPr/>
          <a:lstStyle/>
          <a:p>
            <a:r>
              <a:rPr lang="es-HN" dirty="0"/>
              <a:t>II.</a:t>
            </a:r>
            <a:r>
              <a:rPr lang="es-HN" cap="none" dirty="0"/>
              <a:t>a</a:t>
            </a:r>
            <a:r>
              <a:rPr lang="es-HN" dirty="0"/>
              <a:t>. Qué Auditar &gt; </a:t>
            </a:r>
            <a:r>
              <a:rPr lang="es-HN" cap="none" dirty="0"/>
              <a:t>Creación del universo de auditoría</a:t>
            </a:r>
            <a:endParaRPr lang="es-HN" dirty="0"/>
          </a:p>
        </p:txBody>
      </p:sp>
      <p:sp>
        <p:nvSpPr>
          <p:cNvPr id="3" name="Marcador de contenido 2">
            <a:extLst>
              <a:ext uri="{FF2B5EF4-FFF2-40B4-BE49-F238E27FC236}">
                <a16:creationId xmlns:a16="http://schemas.microsoft.com/office/drawing/2014/main" id="{8810D6C0-DE35-6149-80B3-B19F741FCCCD}"/>
              </a:ext>
            </a:extLst>
          </p:cNvPr>
          <p:cNvSpPr>
            <a:spLocks noGrp="1"/>
          </p:cNvSpPr>
          <p:nvPr>
            <p:ph idx="1"/>
          </p:nvPr>
        </p:nvSpPr>
        <p:spPr/>
        <p:txBody>
          <a:bodyPr>
            <a:normAutofit/>
          </a:bodyPr>
          <a:lstStyle/>
          <a:p>
            <a:r>
              <a:rPr lang="es-HN" sz="3200" dirty="0"/>
              <a:t>Identificar la población de posibles auditorías</a:t>
            </a:r>
          </a:p>
          <a:p>
            <a:endParaRPr lang="es-HN" sz="3200" dirty="0"/>
          </a:p>
          <a:p>
            <a:r>
              <a:rPr lang="es-HN" sz="3200" dirty="0"/>
              <a:t>Qué auditorías se podrían realizar, cuáles son más efectivas</a:t>
            </a:r>
          </a:p>
        </p:txBody>
      </p:sp>
    </p:spTree>
    <p:extLst>
      <p:ext uri="{BB962C8B-B14F-4D97-AF65-F5344CB8AC3E}">
        <p14:creationId xmlns:p14="http://schemas.microsoft.com/office/powerpoint/2010/main" val="4024343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D64DA09-D879-E74C-AB08-ED4CAEB2270D}"/>
              </a:ext>
            </a:extLst>
          </p:cNvPr>
          <p:cNvSpPr>
            <a:spLocks noGrp="1"/>
          </p:cNvSpPr>
          <p:nvPr>
            <p:ph type="title"/>
          </p:nvPr>
        </p:nvSpPr>
        <p:spPr>
          <a:xfrm>
            <a:off x="746228" y="1037967"/>
            <a:ext cx="3054091" cy="4709131"/>
          </a:xfrm>
        </p:spPr>
        <p:txBody>
          <a:bodyPr anchor="ctr">
            <a:normAutofit/>
          </a:bodyPr>
          <a:lstStyle/>
          <a:p>
            <a:r>
              <a:rPr lang="es-HN"/>
              <a:t>Agenda</a:t>
            </a:r>
            <a:endParaRPr lang="es-HN" dirty="0"/>
          </a:p>
        </p:txBody>
      </p:sp>
      <p:sp>
        <p:nvSpPr>
          <p:cNvPr id="12" name="Rectangle 11">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Marcador de contenido 2">
            <a:extLst>
              <a:ext uri="{FF2B5EF4-FFF2-40B4-BE49-F238E27FC236}">
                <a16:creationId xmlns:a16="http://schemas.microsoft.com/office/drawing/2014/main" id="{383C56A7-90B5-4716-A2A1-1D41D5DC2D47}"/>
              </a:ext>
            </a:extLst>
          </p:cNvPr>
          <p:cNvGraphicFramePr>
            <a:graphicFrameLocks noGrp="1"/>
          </p:cNvGraphicFramePr>
          <p:nvPr>
            <p:ph idx="1"/>
            <p:extLst>
              <p:ext uri="{D42A27DB-BD31-4B8C-83A1-F6EECF244321}">
                <p14:modId xmlns:p14="http://schemas.microsoft.com/office/powerpoint/2010/main" val="3802133868"/>
              </p:ext>
            </p:extLst>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0641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5DB51C-91E0-3740-A31C-3889A02F19A0}"/>
              </a:ext>
            </a:extLst>
          </p:cNvPr>
          <p:cNvSpPr>
            <a:spLocks noGrp="1"/>
          </p:cNvSpPr>
          <p:nvPr>
            <p:ph type="title"/>
          </p:nvPr>
        </p:nvSpPr>
        <p:spPr/>
        <p:txBody>
          <a:bodyPr/>
          <a:lstStyle/>
          <a:p>
            <a:r>
              <a:rPr lang="es-HN" dirty="0"/>
              <a:t>II.</a:t>
            </a:r>
            <a:r>
              <a:rPr lang="es-HN" cap="none" dirty="0"/>
              <a:t>b</a:t>
            </a:r>
            <a:r>
              <a:rPr lang="es-HN" dirty="0"/>
              <a:t>. Qué Auditar &gt; </a:t>
            </a:r>
            <a:r>
              <a:rPr lang="es-HN" cap="none" dirty="0"/>
              <a:t>Funciones de TI centralizadas</a:t>
            </a:r>
            <a:endParaRPr lang="es-HN" dirty="0"/>
          </a:p>
        </p:txBody>
      </p:sp>
      <p:sp>
        <p:nvSpPr>
          <p:cNvPr id="3" name="Marcador de contenido 2">
            <a:extLst>
              <a:ext uri="{FF2B5EF4-FFF2-40B4-BE49-F238E27FC236}">
                <a16:creationId xmlns:a16="http://schemas.microsoft.com/office/drawing/2014/main" id="{8810D6C0-DE35-6149-80B3-B19F741FCCCD}"/>
              </a:ext>
            </a:extLst>
          </p:cNvPr>
          <p:cNvSpPr>
            <a:spLocks noGrp="1"/>
          </p:cNvSpPr>
          <p:nvPr>
            <p:ph idx="1"/>
          </p:nvPr>
        </p:nvSpPr>
        <p:spPr/>
        <p:txBody>
          <a:bodyPr>
            <a:normAutofit/>
          </a:bodyPr>
          <a:lstStyle/>
          <a:p>
            <a:r>
              <a:rPr lang="es-HN" sz="2400" dirty="0"/>
              <a:t>Las áreas de TI Centralizadas son candidatas para las auditorías de control interno</a:t>
            </a:r>
          </a:p>
          <a:p>
            <a:endParaRPr lang="es-HN" sz="2400" dirty="0"/>
          </a:p>
          <a:p>
            <a:r>
              <a:rPr lang="es-HN" sz="2400" dirty="0"/>
              <a:t>Por ejemplo, si una función central administra su entorno de </a:t>
            </a:r>
            <a:r>
              <a:rPr lang="es-HN" sz="2400" b="1" dirty="0"/>
              <a:t>servidor Unix y Linux</a:t>
            </a:r>
            <a:r>
              <a:rPr lang="es-HN" sz="2400" dirty="0"/>
              <a:t>, una de sus auditorías potenciales podría ser una revisión de la administración de ese entorno. Esto podría incluir </a:t>
            </a:r>
            <a:r>
              <a:rPr lang="es-HN" sz="2400" b="1" dirty="0"/>
              <a:t>procesos administrativos</a:t>
            </a:r>
            <a:r>
              <a:rPr lang="es-HN" sz="2400" dirty="0"/>
              <a:t> tales como administración de cuentas, administración de cambios, administración de problemas, administración de parches, monitoreo de seguridad y otros procesos similares que se aplicarían a todo el entorno.</a:t>
            </a:r>
          </a:p>
        </p:txBody>
      </p:sp>
    </p:spTree>
    <p:extLst>
      <p:ext uri="{BB962C8B-B14F-4D97-AF65-F5344CB8AC3E}">
        <p14:creationId xmlns:p14="http://schemas.microsoft.com/office/powerpoint/2010/main" val="4258523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B55DB51C-91E0-3740-A31C-3889A02F19A0}"/>
              </a:ext>
            </a:extLst>
          </p:cNvPr>
          <p:cNvSpPr>
            <a:spLocks noGrp="1"/>
          </p:cNvSpPr>
          <p:nvPr>
            <p:ph type="title"/>
          </p:nvPr>
        </p:nvSpPr>
        <p:spPr>
          <a:xfrm>
            <a:off x="771148" y="1037967"/>
            <a:ext cx="3054091" cy="4709131"/>
          </a:xfrm>
        </p:spPr>
        <p:txBody>
          <a:bodyPr anchor="ctr">
            <a:normAutofit/>
          </a:bodyPr>
          <a:lstStyle/>
          <a:p>
            <a:r>
              <a:rPr lang="es-HN">
                <a:solidFill>
                  <a:srgbClr val="FFFEFF"/>
                </a:solidFill>
              </a:rPr>
              <a:t>II.</a:t>
            </a:r>
            <a:r>
              <a:rPr lang="es-HN" cap="none">
                <a:solidFill>
                  <a:srgbClr val="FFFEFF"/>
                </a:solidFill>
              </a:rPr>
              <a:t>b</a:t>
            </a:r>
            <a:r>
              <a:rPr lang="es-HN">
                <a:solidFill>
                  <a:srgbClr val="FFFEFF"/>
                </a:solidFill>
              </a:rPr>
              <a:t>. Qué Auditar &gt; </a:t>
            </a:r>
            <a:r>
              <a:rPr lang="es-HN" cap="none">
                <a:solidFill>
                  <a:srgbClr val="FFFEFF"/>
                </a:solidFill>
              </a:rPr>
              <a:t>Funciones de TI centralizadas</a:t>
            </a:r>
            <a:endParaRPr lang="es-HN">
              <a:solidFill>
                <a:srgbClr val="FFFEFF"/>
              </a:solidFill>
            </a:endParaRPr>
          </a:p>
        </p:txBody>
      </p:sp>
      <p:sp>
        <p:nvSpPr>
          <p:cNvPr id="3" name="Marcador de contenido 2">
            <a:extLst>
              <a:ext uri="{FF2B5EF4-FFF2-40B4-BE49-F238E27FC236}">
                <a16:creationId xmlns:a16="http://schemas.microsoft.com/office/drawing/2014/main" id="{8810D6C0-DE35-6149-80B3-B19F741FCCCD}"/>
              </a:ext>
            </a:extLst>
          </p:cNvPr>
          <p:cNvSpPr>
            <a:spLocks noGrp="1"/>
          </p:cNvSpPr>
          <p:nvPr>
            <p:ph idx="1"/>
          </p:nvPr>
        </p:nvSpPr>
        <p:spPr>
          <a:xfrm>
            <a:off x="4534935" y="1037968"/>
            <a:ext cx="6725899" cy="4820832"/>
          </a:xfrm>
        </p:spPr>
        <p:txBody>
          <a:bodyPr>
            <a:normAutofit fontScale="92500" lnSpcReduction="20000"/>
          </a:bodyPr>
          <a:lstStyle/>
          <a:p>
            <a:r>
              <a:rPr lang="es-HN" b="1" dirty="0"/>
              <a:t>Oportunidades potenciales para auditar Actividades Centralizadas</a:t>
            </a:r>
          </a:p>
          <a:p>
            <a:pPr lvl="1"/>
            <a:r>
              <a:rPr lang="es-HN" sz="2400" dirty="0"/>
              <a:t>Administración de Servidores Unix y Linux</a:t>
            </a:r>
          </a:p>
          <a:p>
            <a:pPr lvl="1"/>
            <a:r>
              <a:rPr lang="es-HN" sz="2400" dirty="0"/>
              <a:t>Administración de Servidores Windows</a:t>
            </a:r>
          </a:p>
          <a:p>
            <a:pPr lvl="1"/>
            <a:r>
              <a:rPr lang="es-HN" sz="2400" dirty="0"/>
              <a:t>Seguridad de redes inalámbrias</a:t>
            </a:r>
          </a:p>
          <a:p>
            <a:pPr lvl="1"/>
            <a:r>
              <a:rPr lang="es-HN" sz="2400" dirty="0"/>
              <a:t>Switcheo y Ruteo en general</a:t>
            </a:r>
          </a:p>
          <a:p>
            <a:pPr lvl="1"/>
            <a:r>
              <a:rPr lang="es-HN" sz="2400" dirty="0"/>
              <a:t>Firewall / DMZ</a:t>
            </a:r>
          </a:p>
          <a:p>
            <a:pPr lvl="1"/>
            <a:r>
              <a:rPr lang="es-HN" sz="2400" dirty="0"/>
              <a:t>Mesa de ayuda de soporte</a:t>
            </a:r>
          </a:p>
          <a:p>
            <a:pPr lvl="1"/>
            <a:r>
              <a:rPr lang="es-HN" sz="2400" dirty="0"/>
              <a:t>Gestión de Bases de datos</a:t>
            </a:r>
          </a:p>
          <a:p>
            <a:pPr lvl="1"/>
            <a:r>
              <a:rPr lang="es-HN" sz="2400" dirty="0"/>
              <a:t>Telefonía y Voz sobre IP</a:t>
            </a:r>
          </a:p>
          <a:p>
            <a:pPr lvl="1"/>
            <a:r>
              <a:rPr lang="es-HN" sz="2400" dirty="0"/>
              <a:t>Servicios móviles </a:t>
            </a:r>
          </a:p>
          <a:p>
            <a:pPr lvl="1"/>
            <a:r>
              <a:rPr lang="es-HN" sz="2400" dirty="0"/>
              <a:t>Políticas de seguridad de IT</a:t>
            </a:r>
            <a:endParaRPr lang="es-HN" dirty="0"/>
          </a:p>
        </p:txBody>
      </p:sp>
    </p:spTree>
    <p:extLst>
      <p:ext uri="{BB962C8B-B14F-4D97-AF65-F5344CB8AC3E}">
        <p14:creationId xmlns:p14="http://schemas.microsoft.com/office/powerpoint/2010/main" val="1033265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5DB51C-91E0-3740-A31C-3889A02F19A0}"/>
              </a:ext>
            </a:extLst>
          </p:cNvPr>
          <p:cNvSpPr>
            <a:spLocks noGrp="1"/>
          </p:cNvSpPr>
          <p:nvPr>
            <p:ph type="title"/>
          </p:nvPr>
        </p:nvSpPr>
        <p:spPr/>
        <p:txBody>
          <a:bodyPr/>
          <a:lstStyle/>
          <a:p>
            <a:r>
              <a:rPr lang="es-HN" dirty="0"/>
              <a:t>II.</a:t>
            </a:r>
            <a:r>
              <a:rPr lang="es-HN" cap="none" dirty="0"/>
              <a:t>b</a:t>
            </a:r>
            <a:r>
              <a:rPr lang="es-HN" dirty="0"/>
              <a:t>. Qué Auditar &gt; </a:t>
            </a:r>
            <a:r>
              <a:rPr lang="es-HN" cap="none" dirty="0"/>
              <a:t>Actividad en clase</a:t>
            </a:r>
            <a:endParaRPr lang="es-HN" dirty="0"/>
          </a:p>
        </p:txBody>
      </p:sp>
      <p:sp>
        <p:nvSpPr>
          <p:cNvPr id="3" name="Marcador de contenido 2">
            <a:extLst>
              <a:ext uri="{FF2B5EF4-FFF2-40B4-BE49-F238E27FC236}">
                <a16:creationId xmlns:a16="http://schemas.microsoft.com/office/drawing/2014/main" id="{8810D6C0-DE35-6149-80B3-B19F741FCCCD}"/>
              </a:ext>
            </a:extLst>
          </p:cNvPr>
          <p:cNvSpPr>
            <a:spLocks noGrp="1"/>
          </p:cNvSpPr>
          <p:nvPr>
            <p:ph idx="1"/>
          </p:nvPr>
        </p:nvSpPr>
        <p:spPr/>
        <p:txBody>
          <a:bodyPr>
            <a:normAutofit/>
          </a:bodyPr>
          <a:lstStyle/>
          <a:p>
            <a:r>
              <a:rPr lang="es-HN" sz="3200" dirty="0"/>
              <a:t>Qué actividades centralizadas auditoría</a:t>
            </a:r>
          </a:p>
          <a:p>
            <a:r>
              <a:rPr lang="es-HN" sz="3200" dirty="0"/>
              <a:t>Qué controles revisaría</a:t>
            </a:r>
          </a:p>
          <a:p>
            <a:pPr lvl="1"/>
            <a:r>
              <a:rPr lang="es-HN" sz="2800" dirty="0"/>
              <a:t>Cómo son estos controles desde el punto de vista de su tipo e implementación</a:t>
            </a:r>
          </a:p>
        </p:txBody>
      </p:sp>
    </p:spTree>
    <p:extLst>
      <p:ext uri="{BB962C8B-B14F-4D97-AF65-F5344CB8AC3E}">
        <p14:creationId xmlns:p14="http://schemas.microsoft.com/office/powerpoint/2010/main" val="3858265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5DB51C-91E0-3740-A31C-3889A02F19A0}"/>
              </a:ext>
            </a:extLst>
          </p:cNvPr>
          <p:cNvSpPr>
            <a:spLocks noGrp="1"/>
          </p:cNvSpPr>
          <p:nvPr>
            <p:ph type="title"/>
          </p:nvPr>
        </p:nvSpPr>
        <p:spPr/>
        <p:txBody>
          <a:bodyPr/>
          <a:lstStyle/>
          <a:p>
            <a:r>
              <a:rPr lang="es-HN" dirty="0"/>
              <a:t>II.</a:t>
            </a:r>
            <a:r>
              <a:rPr lang="es-HN" cap="none" dirty="0"/>
              <a:t>c</a:t>
            </a:r>
            <a:r>
              <a:rPr lang="es-HN" dirty="0"/>
              <a:t>. Qué Auditar &gt; </a:t>
            </a:r>
            <a:r>
              <a:rPr lang="es-HN" cap="none" dirty="0"/>
              <a:t>Funciones de TI descentralizadas</a:t>
            </a:r>
            <a:endParaRPr lang="es-HN" dirty="0"/>
          </a:p>
        </p:txBody>
      </p:sp>
      <p:sp>
        <p:nvSpPr>
          <p:cNvPr id="3" name="Marcador de contenido 2">
            <a:extLst>
              <a:ext uri="{FF2B5EF4-FFF2-40B4-BE49-F238E27FC236}">
                <a16:creationId xmlns:a16="http://schemas.microsoft.com/office/drawing/2014/main" id="{8810D6C0-DE35-6149-80B3-B19F741FCCCD}"/>
              </a:ext>
            </a:extLst>
          </p:cNvPr>
          <p:cNvSpPr>
            <a:spLocks noGrp="1"/>
          </p:cNvSpPr>
          <p:nvPr>
            <p:ph idx="1"/>
          </p:nvPr>
        </p:nvSpPr>
        <p:spPr/>
        <p:txBody>
          <a:bodyPr>
            <a:normAutofit/>
          </a:bodyPr>
          <a:lstStyle/>
          <a:p>
            <a:r>
              <a:rPr lang="es-HN" sz="2400" dirty="0"/>
              <a:t>Para completar el universo, considere otras activiades descentralizadas</a:t>
            </a:r>
          </a:p>
          <a:p>
            <a:pPr lvl="1"/>
            <a:r>
              <a:rPr lang="es-HN" sz="2200" dirty="0"/>
              <a:t>seguridad física del centro de datos y los controles ambientales. </a:t>
            </a:r>
          </a:p>
          <a:p>
            <a:pPr lvl="1"/>
            <a:r>
              <a:rPr lang="es-HN" sz="2200" dirty="0"/>
              <a:t>El soporte para servidores y PC. </a:t>
            </a:r>
          </a:p>
          <a:p>
            <a:pPr lvl="1"/>
            <a:r>
              <a:rPr lang="es-HN" sz="2200" dirty="0"/>
              <a:t>Controles en cada sitio de la empresa.</a:t>
            </a:r>
          </a:p>
        </p:txBody>
      </p:sp>
    </p:spTree>
    <p:extLst>
      <p:ext uri="{BB962C8B-B14F-4D97-AF65-F5344CB8AC3E}">
        <p14:creationId xmlns:p14="http://schemas.microsoft.com/office/powerpoint/2010/main" val="2275658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5DB51C-91E0-3740-A31C-3889A02F19A0}"/>
              </a:ext>
            </a:extLst>
          </p:cNvPr>
          <p:cNvSpPr>
            <a:spLocks noGrp="1"/>
          </p:cNvSpPr>
          <p:nvPr>
            <p:ph type="title"/>
          </p:nvPr>
        </p:nvSpPr>
        <p:spPr/>
        <p:txBody>
          <a:bodyPr/>
          <a:lstStyle/>
          <a:p>
            <a:r>
              <a:rPr lang="es-HN" dirty="0"/>
              <a:t>II.</a:t>
            </a:r>
            <a:r>
              <a:rPr lang="es-HN" cap="none" dirty="0"/>
              <a:t>d</a:t>
            </a:r>
            <a:r>
              <a:rPr lang="es-HN" dirty="0"/>
              <a:t>. Qué Auditar &gt; </a:t>
            </a:r>
            <a:r>
              <a:rPr lang="es-HN" cap="none" dirty="0"/>
              <a:t>Procesos y Aplicaciones de Negocios</a:t>
            </a:r>
            <a:endParaRPr lang="es-HN" dirty="0"/>
          </a:p>
        </p:txBody>
      </p:sp>
      <p:sp>
        <p:nvSpPr>
          <p:cNvPr id="3" name="Marcador de contenido 2">
            <a:extLst>
              <a:ext uri="{FF2B5EF4-FFF2-40B4-BE49-F238E27FC236}">
                <a16:creationId xmlns:a16="http://schemas.microsoft.com/office/drawing/2014/main" id="{8810D6C0-DE35-6149-80B3-B19F741FCCCD}"/>
              </a:ext>
            </a:extLst>
          </p:cNvPr>
          <p:cNvSpPr>
            <a:spLocks noGrp="1"/>
          </p:cNvSpPr>
          <p:nvPr>
            <p:ph idx="1"/>
          </p:nvPr>
        </p:nvSpPr>
        <p:spPr/>
        <p:txBody>
          <a:bodyPr>
            <a:normAutofit/>
          </a:bodyPr>
          <a:lstStyle/>
          <a:p>
            <a:r>
              <a:rPr lang="es-HN" sz="2200" dirty="0"/>
              <a:t>Enfoque en los procesos o negocios de la empresa. </a:t>
            </a:r>
          </a:p>
          <a:p>
            <a:r>
              <a:rPr lang="es-HN" sz="2200" dirty="0"/>
              <a:t>Basadas en el Universo de auditoría de TI o en el universo de auditoría financiera. </a:t>
            </a:r>
          </a:p>
          <a:p>
            <a:endParaRPr lang="es-HN" sz="2200" dirty="0"/>
          </a:p>
        </p:txBody>
      </p:sp>
    </p:spTree>
    <p:extLst>
      <p:ext uri="{BB962C8B-B14F-4D97-AF65-F5344CB8AC3E}">
        <p14:creationId xmlns:p14="http://schemas.microsoft.com/office/powerpoint/2010/main" val="3664822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5DB51C-91E0-3740-A31C-3889A02F19A0}"/>
              </a:ext>
            </a:extLst>
          </p:cNvPr>
          <p:cNvSpPr>
            <a:spLocks noGrp="1"/>
          </p:cNvSpPr>
          <p:nvPr>
            <p:ph type="title"/>
          </p:nvPr>
        </p:nvSpPr>
        <p:spPr/>
        <p:txBody>
          <a:bodyPr/>
          <a:lstStyle/>
          <a:p>
            <a:r>
              <a:rPr lang="es-HN" dirty="0"/>
              <a:t>II.</a:t>
            </a:r>
            <a:r>
              <a:rPr lang="es-HN" cap="none" dirty="0"/>
              <a:t>e</a:t>
            </a:r>
            <a:r>
              <a:rPr lang="es-HN" dirty="0"/>
              <a:t>. Qué Auditar &gt; </a:t>
            </a:r>
            <a:r>
              <a:rPr lang="es-HN" cap="none" dirty="0"/>
              <a:t>Cumplimiento normativo</a:t>
            </a:r>
            <a:endParaRPr lang="es-HN" dirty="0"/>
          </a:p>
        </p:txBody>
      </p:sp>
      <p:sp>
        <p:nvSpPr>
          <p:cNvPr id="3" name="Marcador de contenido 2">
            <a:extLst>
              <a:ext uri="{FF2B5EF4-FFF2-40B4-BE49-F238E27FC236}">
                <a16:creationId xmlns:a16="http://schemas.microsoft.com/office/drawing/2014/main" id="{8810D6C0-DE35-6149-80B3-B19F741FCCCD}"/>
              </a:ext>
            </a:extLst>
          </p:cNvPr>
          <p:cNvSpPr>
            <a:spLocks noGrp="1"/>
          </p:cNvSpPr>
          <p:nvPr>
            <p:ph idx="1"/>
          </p:nvPr>
        </p:nvSpPr>
        <p:spPr/>
        <p:txBody>
          <a:bodyPr>
            <a:normAutofit/>
          </a:bodyPr>
          <a:lstStyle/>
          <a:p>
            <a:r>
              <a:rPr lang="es-HN" sz="2200" dirty="0"/>
              <a:t>Sarbanes-Oxley (SOX) </a:t>
            </a:r>
          </a:p>
          <a:p>
            <a:r>
              <a:rPr lang="es-HN" sz="2200" dirty="0"/>
              <a:t>Ley de Responsabilidad y Portabilidad del Seguro de Salud (HIPAA)  </a:t>
            </a:r>
          </a:p>
          <a:p>
            <a:r>
              <a:rPr lang="es-HN" sz="2200" dirty="0"/>
              <a:t>Los reglamentos y normas de la Industria de Tarjetas de Pago (PCI). </a:t>
            </a:r>
          </a:p>
          <a:p>
            <a:r>
              <a:rPr lang="es-HN" sz="2200" dirty="0"/>
              <a:t>CNBS, SAR</a:t>
            </a:r>
          </a:p>
          <a:p>
            <a:r>
              <a:rPr lang="es-HN" sz="2200" dirty="0"/>
              <a:t>Es posible que tenga una auditoría separada en su universo de auditoría para probar el cumplimiento de cada regulación relevante.</a:t>
            </a:r>
          </a:p>
        </p:txBody>
      </p:sp>
    </p:spTree>
    <p:extLst>
      <p:ext uri="{BB962C8B-B14F-4D97-AF65-F5344CB8AC3E}">
        <p14:creationId xmlns:p14="http://schemas.microsoft.com/office/powerpoint/2010/main" val="4265074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5DB51C-91E0-3740-A31C-3889A02F19A0}"/>
              </a:ext>
            </a:extLst>
          </p:cNvPr>
          <p:cNvSpPr>
            <a:spLocks noGrp="1"/>
          </p:cNvSpPr>
          <p:nvPr>
            <p:ph type="title"/>
          </p:nvPr>
        </p:nvSpPr>
        <p:spPr/>
        <p:txBody>
          <a:bodyPr/>
          <a:lstStyle/>
          <a:p>
            <a:r>
              <a:rPr lang="es-HN" dirty="0"/>
              <a:t>II.</a:t>
            </a:r>
            <a:r>
              <a:rPr lang="es-HN" cap="none" dirty="0"/>
              <a:t>f</a:t>
            </a:r>
            <a:r>
              <a:rPr lang="es-HN" dirty="0"/>
              <a:t>. Qué Auditar &gt; </a:t>
            </a:r>
            <a:r>
              <a:rPr lang="es-HN" cap="none" dirty="0"/>
              <a:t>Prioridades y estrategias de negocio</a:t>
            </a:r>
            <a:endParaRPr lang="es-HN" dirty="0"/>
          </a:p>
        </p:txBody>
      </p:sp>
      <p:sp>
        <p:nvSpPr>
          <p:cNvPr id="3" name="Marcador de contenido 2">
            <a:extLst>
              <a:ext uri="{FF2B5EF4-FFF2-40B4-BE49-F238E27FC236}">
                <a16:creationId xmlns:a16="http://schemas.microsoft.com/office/drawing/2014/main" id="{8810D6C0-DE35-6149-80B3-B19F741FCCCD}"/>
              </a:ext>
            </a:extLst>
          </p:cNvPr>
          <p:cNvSpPr>
            <a:spLocks noGrp="1"/>
          </p:cNvSpPr>
          <p:nvPr>
            <p:ph idx="1"/>
          </p:nvPr>
        </p:nvSpPr>
        <p:spPr/>
        <p:txBody>
          <a:bodyPr>
            <a:normAutofit/>
          </a:bodyPr>
          <a:lstStyle/>
          <a:p>
            <a:r>
              <a:rPr lang="es-HN" sz="2200" dirty="0"/>
              <a:t>Procesos y estrategias comerciales</a:t>
            </a:r>
          </a:p>
          <a:p>
            <a:pPr lvl="1"/>
            <a:r>
              <a:rPr lang="es-HN" sz="2000" dirty="0"/>
              <a:t>el objetivo principal del departamento de auditoría es agregar valor a la empresa. </a:t>
            </a:r>
          </a:p>
          <a:p>
            <a:r>
              <a:rPr lang="es-HN" sz="2200" dirty="0"/>
              <a:t>¿Cuáles son las prioridades de la compañía a corto, mediano y largo plazo; estamos preparados?</a:t>
            </a:r>
          </a:p>
          <a:p>
            <a:pPr lvl="1"/>
            <a:r>
              <a:rPr lang="es-HN" sz="2000" dirty="0"/>
              <a:t>Lanzar una nueva línea de productos</a:t>
            </a:r>
          </a:p>
          <a:p>
            <a:pPr lvl="2"/>
            <a:r>
              <a:rPr lang="es-HN" sz="1800" dirty="0"/>
              <a:t>Seguridad en la propiedad intelectual</a:t>
            </a:r>
          </a:p>
          <a:p>
            <a:pPr lvl="2"/>
            <a:r>
              <a:rPr lang="es-HN" sz="1800" dirty="0"/>
              <a:t>El actual sistema podrá dar soporte</a:t>
            </a:r>
          </a:p>
        </p:txBody>
      </p:sp>
    </p:spTree>
    <p:extLst>
      <p:ext uri="{BB962C8B-B14F-4D97-AF65-F5344CB8AC3E}">
        <p14:creationId xmlns:p14="http://schemas.microsoft.com/office/powerpoint/2010/main" val="146613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1F1056-9A78-4FBC-9404-54512B6B5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659E4B7-86DE-4B00-A707-DD85CE5DB3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1"/>
            <a:ext cx="11298933" cy="914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8810D6C0-DE35-6149-80B3-B19F741FCCCD}"/>
              </a:ext>
            </a:extLst>
          </p:cNvPr>
          <p:cNvSpPr>
            <a:spLocks noGrp="1"/>
          </p:cNvSpPr>
          <p:nvPr>
            <p:ph idx="1"/>
          </p:nvPr>
        </p:nvSpPr>
        <p:spPr>
          <a:xfrm>
            <a:off x="581193" y="2340864"/>
            <a:ext cx="10679642" cy="3634486"/>
          </a:xfrm>
        </p:spPr>
        <p:txBody>
          <a:bodyPr>
            <a:normAutofit/>
          </a:bodyPr>
          <a:lstStyle/>
          <a:p>
            <a:pPr marL="0" indent="0">
              <a:buNone/>
            </a:pPr>
            <a:r>
              <a:rPr lang="es-HN" sz="2800" b="1" dirty="0"/>
              <a:t>COBIT</a:t>
            </a:r>
          </a:p>
          <a:p>
            <a:pPr marL="0" indent="0">
              <a:buNone/>
            </a:pPr>
            <a:r>
              <a:rPr lang="es-HN" sz="2800" dirty="0"/>
              <a:t>Una buena fuente para asegurarse de que ha considerado todas las áreas importantes del </a:t>
            </a:r>
            <a:r>
              <a:rPr lang="es-HN" sz="2800" b="1" dirty="0"/>
              <a:t>gobierno de TI</a:t>
            </a:r>
            <a:r>
              <a:rPr lang="es-HN" sz="2800" dirty="0"/>
              <a:t> es hacer referencia al </a:t>
            </a:r>
            <a:r>
              <a:rPr lang="es-HN" sz="2800" b="1" dirty="0"/>
              <a:t>marco de Objetivos de control para la información y la tecnología relacionada</a:t>
            </a:r>
            <a:r>
              <a:rPr lang="es-HN" sz="2800" dirty="0"/>
              <a:t> (COBIT), que define los objetivos de control de alto nivel para TI.</a:t>
            </a:r>
          </a:p>
          <a:p>
            <a:pPr marL="0" indent="0">
              <a:buNone/>
            </a:pPr>
            <a:endParaRPr lang="es-HN" sz="2800" dirty="0"/>
          </a:p>
        </p:txBody>
      </p:sp>
    </p:spTree>
    <p:extLst>
      <p:ext uri="{BB962C8B-B14F-4D97-AF65-F5344CB8AC3E}">
        <p14:creationId xmlns:p14="http://schemas.microsoft.com/office/powerpoint/2010/main" val="3010657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55DB51C-91E0-3740-A31C-3889A02F19A0}"/>
              </a:ext>
            </a:extLst>
          </p:cNvPr>
          <p:cNvSpPr>
            <a:spLocks noGrp="1"/>
          </p:cNvSpPr>
          <p:nvPr>
            <p:ph type="title"/>
          </p:nvPr>
        </p:nvSpPr>
        <p:spPr>
          <a:xfrm>
            <a:off x="746228" y="1037967"/>
            <a:ext cx="3054091" cy="4709131"/>
          </a:xfrm>
        </p:spPr>
        <p:txBody>
          <a:bodyPr anchor="ctr">
            <a:normAutofit/>
          </a:bodyPr>
          <a:lstStyle/>
          <a:p>
            <a:r>
              <a:rPr lang="es-HN">
                <a:solidFill>
                  <a:schemeClr val="bg1">
                    <a:lumMod val="85000"/>
                    <a:lumOff val="15000"/>
                  </a:schemeClr>
                </a:solidFill>
              </a:rPr>
              <a:t>II.</a:t>
            </a:r>
            <a:r>
              <a:rPr lang="es-HN" cap="none">
                <a:solidFill>
                  <a:schemeClr val="bg1">
                    <a:lumMod val="85000"/>
                    <a:lumOff val="15000"/>
                  </a:schemeClr>
                </a:solidFill>
              </a:rPr>
              <a:t>f</a:t>
            </a:r>
            <a:r>
              <a:rPr lang="es-HN">
                <a:solidFill>
                  <a:schemeClr val="bg1">
                    <a:lumMod val="85000"/>
                    <a:lumOff val="15000"/>
                  </a:schemeClr>
                </a:solidFill>
              </a:rPr>
              <a:t>. Qué Auditar &gt; </a:t>
            </a:r>
            <a:r>
              <a:rPr lang="es-HN" cap="none">
                <a:solidFill>
                  <a:schemeClr val="bg1">
                    <a:lumMod val="85000"/>
                    <a:lumOff val="15000"/>
                  </a:schemeClr>
                </a:solidFill>
              </a:rPr>
              <a:t>Priorizando las actividades a auditar</a:t>
            </a:r>
            <a:endParaRPr lang="es-HN">
              <a:solidFill>
                <a:schemeClr val="bg1">
                  <a:lumMod val="85000"/>
                  <a:lumOff val="15000"/>
                </a:schemeClr>
              </a:solidFill>
            </a:endParaRPr>
          </a:p>
        </p:txBody>
      </p:sp>
      <p:sp>
        <p:nvSpPr>
          <p:cNvPr id="12" name="Rectangle 11">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7" name="Marcador de contenido 2">
            <a:extLst>
              <a:ext uri="{FF2B5EF4-FFF2-40B4-BE49-F238E27FC236}">
                <a16:creationId xmlns:a16="http://schemas.microsoft.com/office/drawing/2014/main" id="{3A531EC8-594E-4E4F-9208-4F3D5038E74A}"/>
              </a:ext>
            </a:extLst>
          </p:cNvPr>
          <p:cNvGraphicFramePr>
            <a:graphicFrameLocks noGrp="1"/>
          </p:cNvGraphicFramePr>
          <p:nvPr>
            <p:ph idx="1"/>
            <p:extLst>
              <p:ext uri="{D42A27DB-BD31-4B8C-83A1-F6EECF244321}">
                <p14:modId xmlns:p14="http://schemas.microsoft.com/office/powerpoint/2010/main" val="3766251512"/>
              </p:ext>
            </p:extLst>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915440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5DB51C-91E0-3740-A31C-3889A02F19A0}"/>
              </a:ext>
            </a:extLst>
          </p:cNvPr>
          <p:cNvSpPr>
            <a:spLocks noGrp="1"/>
          </p:cNvSpPr>
          <p:nvPr>
            <p:ph type="title"/>
          </p:nvPr>
        </p:nvSpPr>
        <p:spPr/>
        <p:txBody>
          <a:bodyPr/>
          <a:lstStyle/>
          <a:p>
            <a:r>
              <a:rPr lang="es-HN" dirty="0"/>
              <a:t>II.</a:t>
            </a:r>
            <a:r>
              <a:rPr lang="es-HN" cap="none" dirty="0"/>
              <a:t>f</a:t>
            </a:r>
            <a:r>
              <a:rPr lang="es-HN" dirty="0"/>
              <a:t>. Qué Auditar &gt; </a:t>
            </a:r>
            <a:r>
              <a:rPr lang="es-HN" cap="none" dirty="0"/>
              <a:t>Priorizando las actividades a auditar</a:t>
            </a:r>
            <a:endParaRPr lang="es-HN" dirty="0"/>
          </a:p>
        </p:txBody>
      </p:sp>
      <p:pic>
        <p:nvPicPr>
          <p:cNvPr id="6" name="Imagen 5">
            <a:extLst>
              <a:ext uri="{FF2B5EF4-FFF2-40B4-BE49-F238E27FC236}">
                <a16:creationId xmlns:a16="http://schemas.microsoft.com/office/drawing/2014/main" id="{D6153CA0-4482-874B-8718-46EBA7B498DF}"/>
              </a:ext>
            </a:extLst>
          </p:cNvPr>
          <p:cNvPicPr>
            <a:picLocks noChangeAspect="1"/>
          </p:cNvPicPr>
          <p:nvPr/>
        </p:nvPicPr>
        <p:blipFill>
          <a:blip r:embed="rId3"/>
          <a:stretch>
            <a:fillRect/>
          </a:stretch>
        </p:blipFill>
        <p:spPr>
          <a:xfrm>
            <a:off x="0" y="2116842"/>
            <a:ext cx="12192000" cy="4039002"/>
          </a:xfrm>
          <a:prstGeom prst="rect">
            <a:avLst/>
          </a:prstGeom>
        </p:spPr>
      </p:pic>
    </p:spTree>
    <p:extLst>
      <p:ext uri="{BB962C8B-B14F-4D97-AF65-F5344CB8AC3E}">
        <p14:creationId xmlns:p14="http://schemas.microsoft.com/office/powerpoint/2010/main" val="3434489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410611B-CD83-6942-A718-9F48330CCA1D}"/>
              </a:ext>
            </a:extLst>
          </p:cNvPr>
          <p:cNvSpPr>
            <a:spLocks noGrp="1"/>
          </p:cNvSpPr>
          <p:nvPr>
            <p:ph type="title"/>
          </p:nvPr>
        </p:nvSpPr>
        <p:spPr>
          <a:xfrm>
            <a:off x="746228" y="1037967"/>
            <a:ext cx="3054091" cy="4709131"/>
          </a:xfrm>
        </p:spPr>
        <p:txBody>
          <a:bodyPr anchor="ctr">
            <a:normAutofit/>
          </a:bodyPr>
          <a:lstStyle/>
          <a:p>
            <a:r>
              <a:rPr lang="es-HN" dirty="0"/>
              <a:t>Control interno</a:t>
            </a:r>
          </a:p>
        </p:txBody>
      </p:sp>
      <p:sp>
        <p:nvSpPr>
          <p:cNvPr id="12" name="Rectangle 11">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Marcador de contenido 2">
            <a:extLst>
              <a:ext uri="{FF2B5EF4-FFF2-40B4-BE49-F238E27FC236}">
                <a16:creationId xmlns:a16="http://schemas.microsoft.com/office/drawing/2014/main" id="{09D920EC-461C-4F00-AF7C-E5A8AB5B744D}"/>
              </a:ext>
            </a:extLst>
          </p:cNvPr>
          <p:cNvGraphicFramePr>
            <a:graphicFrameLocks noGrp="1"/>
          </p:cNvGraphicFramePr>
          <p:nvPr>
            <p:ph idx="1"/>
            <p:extLst>
              <p:ext uri="{D42A27DB-BD31-4B8C-83A1-F6EECF244321}">
                <p14:modId xmlns:p14="http://schemas.microsoft.com/office/powerpoint/2010/main" val="1628974223"/>
              </p:ext>
            </p:extLst>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7359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5DB51C-91E0-3740-A31C-3889A02F19A0}"/>
              </a:ext>
            </a:extLst>
          </p:cNvPr>
          <p:cNvSpPr>
            <a:spLocks noGrp="1"/>
          </p:cNvSpPr>
          <p:nvPr>
            <p:ph type="title"/>
          </p:nvPr>
        </p:nvSpPr>
        <p:spPr/>
        <p:txBody>
          <a:bodyPr/>
          <a:lstStyle/>
          <a:p>
            <a:r>
              <a:rPr lang="es-HN" dirty="0"/>
              <a:t>II.</a:t>
            </a:r>
            <a:r>
              <a:rPr lang="es-HN" cap="none" dirty="0"/>
              <a:t>g</a:t>
            </a:r>
            <a:r>
              <a:rPr lang="es-HN" dirty="0"/>
              <a:t>. Qué Auditar &gt; </a:t>
            </a:r>
            <a:r>
              <a:rPr lang="es-HN" cap="none" dirty="0"/>
              <a:t>Otras consideraciones</a:t>
            </a:r>
            <a:endParaRPr lang="es-HN" dirty="0"/>
          </a:p>
        </p:txBody>
      </p:sp>
      <p:sp>
        <p:nvSpPr>
          <p:cNvPr id="3" name="Marcador de contenido 2">
            <a:extLst>
              <a:ext uri="{FF2B5EF4-FFF2-40B4-BE49-F238E27FC236}">
                <a16:creationId xmlns:a16="http://schemas.microsoft.com/office/drawing/2014/main" id="{8810D6C0-DE35-6149-80B3-B19F741FCCCD}"/>
              </a:ext>
            </a:extLst>
          </p:cNvPr>
          <p:cNvSpPr>
            <a:spLocks noGrp="1"/>
          </p:cNvSpPr>
          <p:nvPr>
            <p:ph idx="1"/>
          </p:nvPr>
        </p:nvSpPr>
        <p:spPr/>
        <p:txBody>
          <a:bodyPr>
            <a:normAutofit/>
          </a:bodyPr>
          <a:lstStyle/>
          <a:p>
            <a:r>
              <a:rPr lang="es-HN" sz="3200" dirty="0"/>
              <a:t>Recursos para llevar a cabo el plan</a:t>
            </a:r>
          </a:p>
          <a:p>
            <a:r>
              <a:rPr lang="es-HN" sz="3200" dirty="0"/>
              <a:t>Limites: Alcance, Tiempo, Costo</a:t>
            </a:r>
          </a:p>
          <a:p>
            <a:pPr lvl="1"/>
            <a:endParaRPr lang="es-HN" dirty="0"/>
          </a:p>
        </p:txBody>
      </p:sp>
    </p:spTree>
    <p:extLst>
      <p:ext uri="{BB962C8B-B14F-4D97-AF65-F5344CB8AC3E}">
        <p14:creationId xmlns:p14="http://schemas.microsoft.com/office/powerpoint/2010/main" val="2607974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8F2A30-EE94-BC4A-8970-3EB1EA8FC9EC}"/>
              </a:ext>
            </a:extLst>
          </p:cNvPr>
          <p:cNvSpPr>
            <a:spLocks noGrp="1"/>
          </p:cNvSpPr>
          <p:nvPr>
            <p:ph type="title"/>
          </p:nvPr>
        </p:nvSpPr>
        <p:spPr/>
        <p:txBody>
          <a:bodyPr/>
          <a:lstStyle/>
          <a:p>
            <a:r>
              <a:rPr lang="es-HN" dirty="0"/>
              <a:t>El Proceso</a:t>
            </a:r>
          </a:p>
        </p:txBody>
      </p:sp>
      <p:sp>
        <p:nvSpPr>
          <p:cNvPr id="3" name="Marcador de texto 2">
            <a:extLst>
              <a:ext uri="{FF2B5EF4-FFF2-40B4-BE49-F238E27FC236}">
                <a16:creationId xmlns:a16="http://schemas.microsoft.com/office/drawing/2014/main" id="{FFA631B0-2839-884C-80B3-2E5A11AB2DA6}"/>
              </a:ext>
            </a:extLst>
          </p:cNvPr>
          <p:cNvSpPr>
            <a:spLocks noGrp="1"/>
          </p:cNvSpPr>
          <p:nvPr>
            <p:ph type="body" idx="1"/>
          </p:nvPr>
        </p:nvSpPr>
        <p:spPr/>
        <p:txBody>
          <a:bodyPr/>
          <a:lstStyle/>
          <a:p>
            <a:endParaRPr lang="es-HN"/>
          </a:p>
        </p:txBody>
      </p:sp>
    </p:spTree>
    <p:extLst>
      <p:ext uri="{BB962C8B-B14F-4D97-AF65-F5344CB8AC3E}">
        <p14:creationId xmlns:p14="http://schemas.microsoft.com/office/powerpoint/2010/main" val="2160258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55DB51C-91E0-3740-A31C-3889A02F19A0}"/>
              </a:ext>
            </a:extLst>
          </p:cNvPr>
          <p:cNvSpPr>
            <a:spLocks noGrp="1"/>
          </p:cNvSpPr>
          <p:nvPr>
            <p:ph type="title"/>
          </p:nvPr>
        </p:nvSpPr>
        <p:spPr>
          <a:xfrm>
            <a:off x="746228" y="1037967"/>
            <a:ext cx="3054091" cy="4709131"/>
          </a:xfrm>
        </p:spPr>
        <p:txBody>
          <a:bodyPr anchor="ctr">
            <a:normAutofit/>
          </a:bodyPr>
          <a:lstStyle/>
          <a:p>
            <a:r>
              <a:rPr lang="es-HN" dirty="0"/>
              <a:t>III.</a:t>
            </a:r>
            <a:r>
              <a:rPr lang="es-HN" cap="none" dirty="0"/>
              <a:t>a</a:t>
            </a:r>
            <a:r>
              <a:rPr lang="es-HN" dirty="0"/>
              <a:t>. Etapas</a:t>
            </a:r>
          </a:p>
        </p:txBody>
      </p:sp>
      <p:sp>
        <p:nvSpPr>
          <p:cNvPr id="12" name="Rectangle 11">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Marcador de contenido 2">
            <a:extLst>
              <a:ext uri="{FF2B5EF4-FFF2-40B4-BE49-F238E27FC236}">
                <a16:creationId xmlns:a16="http://schemas.microsoft.com/office/drawing/2014/main" id="{554724F1-3D30-448C-8E72-B64B8277E266}"/>
              </a:ext>
            </a:extLst>
          </p:cNvPr>
          <p:cNvGraphicFramePr>
            <a:graphicFrameLocks noGrp="1"/>
          </p:cNvGraphicFramePr>
          <p:nvPr>
            <p:ph idx="1"/>
            <p:extLst>
              <p:ext uri="{D42A27DB-BD31-4B8C-83A1-F6EECF244321}">
                <p14:modId xmlns:p14="http://schemas.microsoft.com/office/powerpoint/2010/main" val="678615692"/>
              </p:ext>
            </p:extLst>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12896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810D6C0-DE35-6149-80B3-B19F741FCCCD}"/>
              </a:ext>
            </a:extLst>
          </p:cNvPr>
          <p:cNvSpPr>
            <a:spLocks noGrp="1"/>
          </p:cNvSpPr>
          <p:nvPr>
            <p:ph idx="1"/>
          </p:nvPr>
        </p:nvSpPr>
        <p:spPr/>
        <p:txBody>
          <a:bodyPr>
            <a:normAutofit/>
          </a:bodyPr>
          <a:lstStyle/>
          <a:p>
            <a:r>
              <a:rPr lang="es-HN" sz="4200" dirty="0"/>
              <a:t>El objetivo del proceso de planificación es determinar los </a:t>
            </a:r>
            <a:r>
              <a:rPr lang="es-HN" sz="4200" b="1" dirty="0"/>
              <a:t>objetivos</a:t>
            </a:r>
            <a:r>
              <a:rPr lang="es-HN" sz="4200" dirty="0"/>
              <a:t> y el </a:t>
            </a:r>
            <a:r>
              <a:rPr lang="es-HN" sz="4200" b="1" dirty="0"/>
              <a:t>alcance</a:t>
            </a:r>
            <a:r>
              <a:rPr lang="es-HN" sz="4200" dirty="0"/>
              <a:t> de la auditoría.</a:t>
            </a:r>
          </a:p>
          <a:p>
            <a:r>
              <a:rPr lang="es-HN" sz="2400" dirty="0"/>
              <a:t>Debe determinar qué es lo que está tratando de lograr con la revisión.</a:t>
            </a:r>
          </a:p>
        </p:txBody>
      </p:sp>
      <p:pic>
        <p:nvPicPr>
          <p:cNvPr id="8" name="Imagen 7">
            <a:extLst>
              <a:ext uri="{FF2B5EF4-FFF2-40B4-BE49-F238E27FC236}">
                <a16:creationId xmlns:a16="http://schemas.microsoft.com/office/drawing/2014/main" id="{BE844F8A-8916-A94A-BD57-5412EADDE96C}"/>
              </a:ext>
            </a:extLst>
          </p:cNvPr>
          <p:cNvPicPr>
            <a:picLocks noChangeAspect="1"/>
          </p:cNvPicPr>
          <p:nvPr/>
        </p:nvPicPr>
        <p:blipFill>
          <a:blip r:embed="rId3"/>
          <a:stretch>
            <a:fillRect/>
          </a:stretch>
        </p:blipFill>
        <p:spPr>
          <a:xfrm>
            <a:off x="-1" y="567957"/>
            <a:ext cx="12192000" cy="1208505"/>
          </a:xfrm>
          <a:prstGeom prst="rect">
            <a:avLst/>
          </a:prstGeom>
        </p:spPr>
      </p:pic>
    </p:spTree>
    <p:extLst>
      <p:ext uri="{BB962C8B-B14F-4D97-AF65-F5344CB8AC3E}">
        <p14:creationId xmlns:p14="http://schemas.microsoft.com/office/powerpoint/2010/main" val="1166768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810D6C0-DE35-6149-80B3-B19F741FCCCD}"/>
              </a:ext>
            </a:extLst>
          </p:cNvPr>
          <p:cNvSpPr>
            <a:spLocks noGrp="1"/>
          </p:cNvSpPr>
          <p:nvPr>
            <p:ph idx="1"/>
          </p:nvPr>
        </p:nvSpPr>
        <p:spPr/>
        <p:txBody>
          <a:bodyPr>
            <a:normAutofit/>
          </a:bodyPr>
          <a:lstStyle/>
          <a:p>
            <a:r>
              <a:rPr lang="es-HN" sz="4200" dirty="0"/>
              <a:t>Considere las siguientes fuentes y recursos</a:t>
            </a:r>
          </a:p>
          <a:p>
            <a:pPr lvl="1"/>
            <a:r>
              <a:rPr lang="es-HN" sz="2200" dirty="0"/>
              <a:t>Transferencia del gerente de auditoría </a:t>
            </a:r>
          </a:p>
          <a:p>
            <a:pPr lvl="1"/>
            <a:r>
              <a:rPr lang="es-HN" sz="2200" dirty="0"/>
              <a:t>Encuesta preliminar </a:t>
            </a:r>
          </a:p>
          <a:p>
            <a:pPr lvl="1"/>
            <a:r>
              <a:rPr lang="es-HN" sz="2200" dirty="0"/>
              <a:t>Solicitudes de clientes Listas de verificación estándar </a:t>
            </a:r>
          </a:p>
          <a:p>
            <a:pPr lvl="1"/>
            <a:r>
              <a:rPr lang="es-HN" sz="2200" dirty="0"/>
              <a:t>Investigación</a:t>
            </a:r>
          </a:p>
        </p:txBody>
      </p:sp>
      <p:pic>
        <p:nvPicPr>
          <p:cNvPr id="8" name="Imagen 7">
            <a:extLst>
              <a:ext uri="{FF2B5EF4-FFF2-40B4-BE49-F238E27FC236}">
                <a16:creationId xmlns:a16="http://schemas.microsoft.com/office/drawing/2014/main" id="{BE844F8A-8916-A94A-BD57-5412EADDE96C}"/>
              </a:ext>
            </a:extLst>
          </p:cNvPr>
          <p:cNvPicPr>
            <a:picLocks noChangeAspect="1"/>
          </p:cNvPicPr>
          <p:nvPr/>
        </p:nvPicPr>
        <p:blipFill>
          <a:blip r:embed="rId3"/>
          <a:stretch>
            <a:fillRect/>
          </a:stretch>
        </p:blipFill>
        <p:spPr>
          <a:xfrm>
            <a:off x="-1" y="567957"/>
            <a:ext cx="12192000" cy="1208505"/>
          </a:xfrm>
          <a:prstGeom prst="rect">
            <a:avLst/>
          </a:prstGeom>
        </p:spPr>
      </p:pic>
    </p:spTree>
    <p:extLst>
      <p:ext uri="{BB962C8B-B14F-4D97-AF65-F5344CB8AC3E}">
        <p14:creationId xmlns:p14="http://schemas.microsoft.com/office/powerpoint/2010/main" val="943669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810D6C0-DE35-6149-80B3-B19F741FCCCD}"/>
              </a:ext>
            </a:extLst>
          </p:cNvPr>
          <p:cNvSpPr>
            <a:spLocks noGrp="1"/>
          </p:cNvSpPr>
          <p:nvPr>
            <p:ph idx="1"/>
          </p:nvPr>
        </p:nvSpPr>
        <p:spPr/>
        <p:txBody>
          <a:bodyPr>
            <a:normAutofit/>
          </a:bodyPr>
          <a:lstStyle/>
          <a:p>
            <a:r>
              <a:rPr lang="es-HN" sz="4400" dirty="0"/>
              <a:t>Transferencia del gerente de auditoría</a:t>
            </a:r>
            <a:endParaRPr lang="es-HN" sz="2200" dirty="0"/>
          </a:p>
          <a:p>
            <a:pPr lvl="1"/>
            <a:r>
              <a:rPr lang="es-HN" sz="2200" dirty="0"/>
              <a:t>¿Cuál es la razón para realizar la auditoría?</a:t>
            </a:r>
          </a:p>
          <a:p>
            <a:pPr lvl="1"/>
            <a:r>
              <a:rPr lang="es-HN" sz="2400" dirty="0"/>
              <a:t>El gerente de auditoría debe transmitir al equipo de auditoría la información que llevó a programar la auditoría.</a:t>
            </a:r>
            <a:r>
              <a:rPr lang="es-HN" sz="2200" dirty="0"/>
              <a:t> </a:t>
            </a:r>
          </a:p>
        </p:txBody>
      </p:sp>
      <p:pic>
        <p:nvPicPr>
          <p:cNvPr id="8" name="Imagen 7">
            <a:extLst>
              <a:ext uri="{FF2B5EF4-FFF2-40B4-BE49-F238E27FC236}">
                <a16:creationId xmlns:a16="http://schemas.microsoft.com/office/drawing/2014/main" id="{BE844F8A-8916-A94A-BD57-5412EADDE96C}"/>
              </a:ext>
            </a:extLst>
          </p:cNvPr>
          <p:cNvPicPr>
            <a:picLocks noChangeAspect="1"/>
          </p:cNvPicPr>
          <p:nvPr/>
        </p:nvPicPr>
        <p:blipFill>
          <a:blip r:embed="rId3"/>
          <a:stretch>
            <a:fillRect/>
          </a:stretch>
        </p:blipFill>
        <p:spPr>
          <a:xfrm>
            <a:off x="-1" y="567957"/>
            <a:ext cx="12192000" cy="1208505"/>
          </a:xfrm>
          <a:prstGeom prst="rect">
            <a:avLst/>
          </a:prstGeom>
        </p:spPr>
      </p:pic>
    </p:spTree>
    <p:extLst>
      <p:ext uri="{BB962C8B-B14F-4D97-AF65-F5344CB8AC3E}">
        <p14:creationId xmlns:p14="http://schemas.microsoft.com/office/powerpoint/2010/main" val="3170802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810D6C0-DE35-6149-80B3-B19F741FCCCD}"/>
              </a:ext>
            </a:extLst>
          </p:cNvPr>
          <p:cNvSpPr>
            <a:spLocks noGrp="1"/>
          </p:cNvSpPr>
          <p:nvPr>
            <p:ph idx="1"/>
          </p:nvPr>
        </p:nvSpPr>
        <p:spPr/>
        <p:txBody>
          <a:bodyPr>
            <a:normAutofit/>
          </a:bodyPr>
          <a:lstStyle/>
          <a:p>
            <a:r>
              <a:rPr lang="es-HN" sz="4400" dirty="0"/>
              <a:t>Encuesta preliminar</a:t>
            </a:r>
            <a:endParaRPr lang="es-HN" sz="2200" dirty="0"/>
          </a:p>
          <a:p>
            <a:pPr lvl="1"/>
            <a:r>
              <a:rPr lang="es-HN" sz="2200" dirty="0"/>
              <a:t>Entender y comprender el área a auditar</a:t>
            </a:r>
          </a:p>
        </p:txBody>
      </p:sp>
      <p:pic>
        <p:nvPicPr>
          <p:cNvPr id="8" name="Imagen 7">
            <a:extLst>
              <a:ext uri="{FF2B5EF4-FFF2-40B4-BE49-F238E27FC236}">
                <a16:creationId xmlns:a16="http://schemas.microsoft.com/office/drawing/2014/main" id="{BE844F8A-8916-A94A-BD57-5412EADDE96C}"/>
              </a:ext>
            </a:extLst>
          </p:cNvPr>
          <p:cNvPicPr>
            <a:picLocks noChangeAspect="1"/>
          </p:cNvPicPr>
          <p:nvPr/>
        </p:nvPicPr>
        <p:blipFill>
          <a:blip r:embed="rId3"/>
          <a:stretch>
            <a:fillRect/>
          </a:stretch>
        </p:blipFill>
        <p:spPr>
          <a:xfrm>
            <a:off x="-1" y="567957"/>
            <a:ext cx="12192000" cy="1208505"/>
          </a:xfrm>
          <a:prstGeom prst="rect">
            <a:avLst/>
          </a:prstGeom>
        </p:spPr>
      </p:pic>
    </p:spTree>
    <p:extLst>
      <p:ext uri="{BB962C8B-B14F-4D97-AF65-F5344CB8AC3E}">
        <p14:creationId xmlns:p14="http://schemas.microsoft.com/office/powerpoint/2010/main" val="3032190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810D6C0-DE35-6149-80B3-B19F741FCCCD}"/>
              </a:ext>
            </a:extLst>
          </p:cNvPr>
          <p:cNvSpPr>
            <a:spLocks noGrp="1"/>
          </p:cNvSpPr>
          <p:nvPr>
            <p:ph idx="1"/>
          </p:nvPr>
        </p:nvSpPr>
        <p:spPr/>
        <p:txBody>
          <a:bodyPr>
            <a:normAutofit/>
          </a:bodyPr>
          <a:lstStyle/>
          <a:p>
            <a:r>
              <a:rPr lang="es-HN" sz="4400" dirty="0"/>
              <a:t>Solicitud del cliente</a:t>
            </a:r>
            <a:endParaRPr lang="es-HN" sz="2200" dirty="0"/>
          </a:p>
          <a:p>
            <a:pPr lvl="1"/>
            <a:r>
              <a:rPr lang="es-HN" sz="2200" dirty="0"/>
              <a:t>Los clientes de auditoría deben sentir que tienen algo de propiedad en la auditoría</a:t>
            </a:r>
          </a:p>
          <a:p>
            <a:pPr lvl="1"/>
            <a:r>
              <a:rPr lang="es-HN" sz="2200" dirty="0"/>
              <a:t>Preguntar qué áreas deberían revisarse</a:t>
            </a:r>
          </a:p>
          <a:p>
            <a:pPr lvl="1"/>
            <a:r>
              <a:rPr lang="es-HN" sz="2200" dirty="0"/>
              <a:t>El auditor siembre debe mantener su buen juicio</a:t>
            </a:r>
          </a:p>
        </p:txBody>
      </p:sp>
      <p:pic>
        <p:nvPicPr>
          <p:cNvPr id="8" name="Imagen 7">
            <a:extLst>
              <a:ext uri="{FF2B5EF4-FFF2-40B4-BE49-F238E27FC236}">
                <a16:creationId xmlns:a16="http://schemas.microsoft.com/office/drawing/2014/main" id="{BE844F8A-8916-A94A-BD57-5412EADDE96C}"/>
              </a:ext>
            </a:extLst>
          </p:cNvPr>
          <p:cNvPicPr>
            <a:picLocks noChangeAspect="1"/>
          </p:cNvPicPr>
          <p:nvPr/>
        </p:nvPicPr>
        <p:blipFill>
          <a:blip r:embed="rId3"/>
          <a:stretch>
            <a:fillRect/>
          </a:stretch>
        </p:blipFill>
        <p:spPr>
          <a:xfrm>
            <a:off x="-1" y="567957"/>
            <a:ext cx="12192000" cy="1208505"/>
          </a:xfrm>
          <a:prstGeom prst="rect">
            <a:avLst/>
          </a:prstGeom>
        </p:spPr>
      </p:pic>
    </p:spTree>
    <p:extLst>
      <p:ext uri="{BB962C8B-B14F-4D97-AF65-F5344CB8AC3E}">
        <p14:creationId xmlns:p14="http://schemas.microsoft.com/office/powerpoint/2010/main" val="2897820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810D6C0-DE35-6149-80B3-B19F741FCCCD}"/>
              </a:ext>
            </a:extLst>
          </p:cNvPr>
          <p:cNvSpPr>
            <a:spLocks noGrp="1"/>
          </p:cNvSpPr>
          <p:nvPr>
            <p:ph idx="1"/>
          </p:nvPr>
        </p:nvSpPr>
        <p:spPr/>
        <p:txBody>
          <a:bodyPr>
            <a:normAutofit/>
          </a:bodyPr>
          <a:lstStyle/>
          <a:p>
            <a:r>
              <a:rPr lang="es-HN" sz="4400" dirty="0"/>
              <a:t>Listas de verificación estándar</a:t>
            </a:r>
            <a:endParaRPr lang="es-HN" sz="2200" dirty="0"/>
          </a:p>
          <a:p>
            <a:pPr lvl="1"/>
            <a:r>
              <a:rPr lang="es-HN" sz="2200" dirty="0"/>
              <a:t>Uso de lista de verificación de auditoría predefinidas o propias </a:t>
            </a:r>
          </a:p>
        </p:txBody>
      </p:sp>
      <p:pic>
        <p:nvPicPr>
          <p:cNvPr id="8" name="Imagen 7">
            <a:extLst>
              <a:ext uri="{FF2B5EF4-FFF2-40B4-BE49-F238E27FC236}">
                <a16:creationId xmlns:a16="http://schemas.microsoft.com/office/drawing/2014/main" id="{BE844F8A-8916-A94A-BD57-5412EADDE96C}"/>
              </a:ext>
            </a:extLst>
          </p:cNvPr>
          <p:cNvPicPr>
            <a:picLocks noChangeAspect="1"/>
          </p:cNvPicPr>
          <p:nvPr/>
        </p:nvPicPr>
        <p:blipFill>
          <a:blip r:embed="rId3"/>
          <a:stretch>
            <a:fillRect/>
          </a:stretch>
        </p:blipFill>
        <p:spPr>
          <a:xfrm>
            <a:off x="-1" y="567957"/>
            <a:ext cx="12192000" cy="1208505"/>
          </a:xfrm>
          <a:prstGeom prst="rect">
            <a:avLst/>
          </a:prstGeom>
        </p:spPr>
      </p:pic>
    </p:spTree>
    <p:extLst>
      <p:ext uri="{BB962C8B-B14F-4D97-AF65-F5344CB8AC3E}">
        <p14:creationId xmlns:p14="http://schemas.microsoft.com/office/powerpoint/2010/main" val="162202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810D6C0-DE35-6149-80B3-B19F741FCCCD}"/>
              </a:ext>
            </a:extLst>
          </p:cNvPr>
          <p:cNvSpPr>
            <a:spLocks noGrp="1"/>
          </p:cNvSpPr>
          <p:nvPr>
            <p:ph idx="1"/>
          </p:nvPr>
        </p:nvSpPr>
        <p:spPr/>
        <p:txBody>
          <a:bodyPr>
            <a:normAutofit/>
          </a:bodyPr>
          <a:lstStyle/>
          <a:p>
            <a:r>
              <a:rPr lang="es-HN" sz="4400" dirty="0"/>
              <a:t>Investigación</a:t>
            </a:r>
            <a:endParaRPr lang="es-HN" sz="2200" dirty="0"/>
          </a:p>
          <a:p>
            <a:pPr lvl="1"/>
            <a:r>
              <a:rPr lang="es-HN" sz="2200" dirty="0"/>
              <a:t>Internet, libros, manuales, etc.</a:t>
            </a:r>
          </a:p>
        </p:txBody>
      </p:sp>
      <p:pic>
        <p:nvPicPr>
          <p:cNvPr id="8" name="Imagen 7">
            <a:extLst>
              <a:ext uri="{FF2B5EF4-FFF2-40B4-BE49-F238E27FC236}">
                <a16:creationId xmlns:a16="http://schemas.microsoft.com/office/drawing/2014/main" id="{BE844F8A-8916-A94A-BD57-5412EADDE96C}"/>
              </a:ext>
            </a:extLst>
          </p:cNvPr>
          <p:cNvPicPr>
            <a:picLocks noChangeAspect="1"/>
          </p:cNvPicPr>
          <p:nvPr/>
        </p:nvPicPr>
        <p:blipFill>
          <a:blip r:embed="rId3"/>
          <a:stretch>
            <a:fillRect/>
          </a:stretch>
        </p:blipFill>
        <p:spPr>
          <a:xfrm>
            <a:off x="-1" y="567957"/>
            <a:ext cx="12192000" cy="1208505"/>
          </a:xfrm>
          <a:prstGeom prst="rect">
            <a:avLst/>
          </a:prstGeom>
        </p:spPr>
      </p:pic>
    </p:spTree>
    <p:extLst>
      <p:ext uri="{BB962C8B-B14F-4D97-AF65-F5344CB8AC3E}">
        <p14:creationId xmlns:p14="http://schemas.microsoft.com/office/powerpoint/2010/main" val="3742797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28D43A-B994-E941-849A-00A99C80DF50}"/>
              </a:ext>
            </a:extLst>
          </p:cNvPr>
          <p:cNvSpPr>
            <a:spLocks noGrp="1"/>
          </p:cNvSpPr>
          <p:nvPr>
            <p:ph type="title"/>
          </p:nvPr>
        </p:nvSpPr>
        <p:spPr/>
        <p:txBody>
          <a:bodyPr/>
          <a:lstStyle/>
          <a:p>
            <a:r>
              <a:rPr lang="es-HN" dirty="0"/>
              <a:t>Control Interno</a:t>
            </a:r>
          </a:p>
        </p:txBody>
      </p:sp>
      <p:sp>
        <p:nvSpPr>
          <p:cNvPr id="3" name="Marcador de contenido 2">
            <a:extLst>
              <a:ext uri="{FF2B5EF4-FFF2-40B4-BE49-F238E27FC236}">
                <a16:creationId xmlns:a16="http://schemas.microsoft.com/office/drawing/2014/main" id="{3CF79AD6-F8B9-4B4F-BC40-9F20856FCBA8}"/>
              </a:ext>
            </a:extLst>
          </p:cNvPr>
          <p:cNvSpPr>
            <a:spLocks noGrp="1"/>
          </p:cNvSpPr>
          <p:nvPr>
            <p:ph idx="1"/>
          </p:nvPr>
        </p:nvSpPr>
        <p:spPr/>
        <p:txBody>
          <a:bodyPr>
            <a:normAutofit/>
          </a:bodyPr>
          <a:lstStyle/>
          <a:p>
            <a:r>
              <a:rPr lang="es-HN" sz="2400" dirty="0"/>
              <a:t>Los </a:t>
            </a:r>
            <a:r>
              <a:rPr lang="es-HN" sz="2400" b="1" dirty="0"/>
              <a:t>controles internos</a:t>
            </a:r>
            <a:r>
              <a:rPr lang="es-HN" sz="2400" dirty="0"/>
              <a:t>, son </a:t>
            </a:r>
            <a:r>
              <a:rPr lang="es-HN" sz="2400" b="1" dirty="0"/>
              <a:t>mecanismos</a:t>
            </a:r>
            <a:r>
              <a:rPr lang="es-HN" sz="2400" dirty="0"/>
              <a:t> que aseguran el </a:t>
            </a:r>
            <a:r>
              <a:rPr lang="es-HN" sz="2400" b="1" dirty="0"/>
              <a:t>correcto funcionamiento de los procesos</a:t>
            </a:r>
            <a:r>
              <a:rPr lang="es-HN" sz="2400" dirty="0"/>
              <a:t> dentro de la empresa. </a:t>
            </a:r>
          </a:p>
          <a:p>
            <a:endParaRPr lang="es-HN" sz="2400" dirty="0"/>
          </a:p>
          <a:p>
            <a:r>
              <a:rPr lang="es-HN" sz="2400" dirty="0"/>
              <a:t>Cada sistema y proceso dentro de una empresa existe para algún propósito comercial específico. </a:t>
            </a:r>
          </a:p>
          <a:p>
            <a:endParaRPr lang="es-HN" sz="2400" dirty="0"/>
          </a:p>
          <a:p>
            <a:r>
              <a:rPr lang="es-HN" sz="2400" dirty="0"/>
              <a:t>El auditor debe buscar la </a:t>
            </a:r>
            <a:r>
              <a:rPr lang="es-HN" sz="2400" b="1" dirty="0"/>
              <a:t>existencia de riesgos</a:t>
            </a:r>
            <a:r>
              <a:rPr lang="es-HN" sz="2400" dirty="0"/>
              <a:t> para esos fines y luego asegurarse de que </a:t>
            </a:r>
            <a:r>
              <a:rPr lang="es-HN" sz="2400" b="1" dirty="0"/>
              <a:t>existan controles internos para mitigarlos</a:t>
            </a:r>
            <a:r>
              <a:rPr lang="es-HN" sz="2400" dirty="0"/>
              <a:t>.</a:t>
            </a:r>
          </a:p>
        </p:txBody>
      </p:sp>
    </p:spTree>
    <p:extLst>
      <p:ext uri="{BB962C8B-B14F-4D97-AF65-F5344CB8AC3E}">
        <p14:creationId xmlns:p14="http://schemas.microsoft.com/office/powerpoint/2010/main" val="956982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810D6C0-DE35-6149-80B3-B19F741FCCCD}"/>
              </a:ext>
            </a:extLst>
          </p:cNvPr>
          <p:cNvSpPr>
            <a:spLocks noGrp="1"/>
          </p:cNvSpPr>
          <p:nvPr>
            <p:ph idx="1"/>
          </p:nvPr>
        </p:nvSpPr>
        <p:spPr/>
        <p:txBody>
          <a:bodyPr>
            <a:normAutofit/>
          </a:bodyPr>
          <a:lstStyle/>
          <a:p>
            <a:r>
              <a:rPr lang="es-HN" sz="4400" dirty="0"/>
              <a:t>&gt;&gt;Evaluación de riesgos</a:t>
            </a:r>
            <a:endParaRPr lang="es-HN" sz="2200" dirty="0"/>
          </a:p>
          <a:p>
            <a:pPr lvl="1"/>
            <a:r>
              <a:rPr lang="es-HN" sz="2200" dirty="0"/>
              <a:t>Recuerde, el auditor debe comprender el </a:t>
            </a:r>
            <a:r>
              <a:rPr lang="es-HN" sz="2200" b="1" dirty="0"/>
              <a:t>propósito</a:t>
            </a:r>
            <a:r>
              <a:rPr lang="es-HN" sz="2200" dirty="0"/>
              <a:t> comercial del área a auditar</a:t>
            </a:r>
          </a:p>
          <a:p>
            <a:pPr lvl="2"/>
            <a:r>
              <a:rPr lang="es-HN" sz="2000" dirty="0"/>
              <a:t>Qué </a:t>
            </a:r>
            <a:r>
              <a:rPr lang="es-HN" sz="2000" b="1" dirty="0"/>
              <a:t>riesgos</a:t>
            </a:r>
            <a:r>
              <a:rPr lang="es-HN" sz="2000" dirty="0"/>
              <a:t> existen para ese propósito</a:t>
            </a:r>
          </a:p>
          <a:p>
            <a:pPr lvl="2"/>
            <a:r>
              <a:rPr lang="es-HN" sz="2000" dirty="0"/>
              <a:t>Qué </a:t>
            </a:r>
            <a:r>
              <a:rPr lang="es-HN" sz="2000" b="1" dirty="0"/>
              <a:t>controles</a:t>
            </a:r>
            <a:r>
              <a:rPr lang="es-HN" sz="2000" dirty="0"/>
              <a:t> deberían mitigarlo</a:t>
            </a:r>
          </a:p>
          <a:p>
            <a:pPr lvl="1"/>
            <a:r>
              <a:rPr lang="es-HN" sz="2200" dirty="0"/>
              <a:t>El resultado debe ser la determinación del </a:t>
            </a:r>
            <a:r>
              <a:rPr lang="es-HN" sz="2200" b="1" dirty="0"/>
              <a:t>alcance de la auditoría</a:t>
            </a:r>
            <a:r>
              <a:rPr lang="es-HN" sz="2200" dirty="0"/>
              <a:t>.</a:t>
            </a:r>
          </a:p>
        </p:txBody>
      </p:sp>
      <p:pic>
        <p:nvPicPr>
          <p:cNvPr id="8" name="Imagen 7">
            <a:extLst>
              <a:ext uri="{FF2B5EF4-FFF2-40B4-BE49-F238E27FC236}">
                <a16:creationId xmlns:a16="http://schemas.microsoft.com/office/drawing/2014/main" id="{BE844F8A-8916-A94A-BD57-5412EADDE96C}"/>
              </a:ext>
            </a:extLst>
          </p:cNvPr>
          <p:cNvPicPr>
            <a:picLocks noChangeAspect="1"/>
          </p:cNvPicPr>
          <p:nvPr/>
        </p:nvPicPr>
        <p:blipFill>
          <a:blip r:embed="rId3"/>
          <a:stretch>
            <a:fillRect/>
          </a:stretch>
        </p:blipFill>
        <p:spPr>
          <a:xfrm>
            <a:off x="-1" y="567957"/>
            <a:ext cx="12192000" cy="1208505"/>
          </a:xfrm>
          <a:prstGeom prst="rect">
            <a:avLst/>
          </a:prstGeom>
        </p:spPr>
      </p:pic>
    </p:spTree>
    <p:extLst>
      <p:ext uri="{BB962C8B-B14F-4D97-AF65-F5344CB8AC3E}">
        <p14:creationId xmlns:p14="http://schemas.microsoft.com/office/powerpoint/2010/main" val="1766679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810D6C0-DE35-6149-80B3-B19F741FCCCD}"/>
              </a:ext>
            </a:extLst>
          </p:cNvPr>
          <p:cNvSpPr>
            <a:spLocks noGrp="1"/>
          </p:cNvSpPr>
          <p:nvPr>
            <p:ph idx="1"/>
          </p:nvPr>
        </p:nvSpPr>
        <p:spPr/>
        <p:txBody>
          <a:bodyPr>
            <a:normAutofit/>
          </a:bodyPr>
          <a:lstStyle/>
          <a:p>
            <a:r>
              <a:rPr lang="es-HN" sz="4400" dirty="0"/>
              <a:t>&gt;&gt;Reunión de inicio (Kickoff meeting)</a:t>
            </a:r>
            <a:endParaRPr lang="es-HN" sz="2200" dirty="0"/>
          </a:p>
          <a:p>
            <a:pPr lvl="1"/>
            <a:r>
              <a:rPr lang="es-HN" sz="2200" dirty="0"/>
              <a:t>Comunicar lo que está dentro y fuera del alcance del proyecto</a:t>
            </a:r>
          </a:p>
          <a:p>
            <a:pPr lvl="1"/>
            <a:r>
              <a:rPr lang="es-HN" sz="2200" dirty="0"/>
              <a:t>Establecer puntos de contacto principales</a:t>
            </a:r>
          </a:p>
          <a:p>
            <a:pPr lvl="1"/>
            <a:r>
              <a:rPr lang="es-HN" sz="2200" dirty="0"/>
              <a:t>Determinar cronograma, metodología de comunicación</a:t>
            </a:r>
          </a:p>
        </p:txBody>
      </p:sp>
      <p:pic>
        <p:nvPicPr>
          <p:cNvPr id="8" name="Imagen 7">
            <a:extLst>
              <a:ext uri="{FF2B5EF4-FFF2-40B4-BE49-F238E27FC236}">
                <a16:creationId xmlns:a16="http://schemas.microsoft.com/office/drawing/2014/main" id="{BE844F8A-8916-A94A-BD57-5412EADDE96C}"/>
              </a:ext>
            </a:extLst>
          </p:cNvPr>
          <p:cNvPicPr>
            <a:picLocks noChangeAspect="1"/>
          </p:cNvPicPr>
          <p:nvPr/>
        </p:nvPicPr>
        <p:blipFill>
          <a:blip r:embed="rId3"/>
          <a:stretch>
            <a:fillRect/>
          </a:stretch>
        </p:blipFill>
        <p:spPr>
          <a:xfrm>
            <a:off x="-1" y="567957"/>
            <a:ext cx="12192000" cy="1208505"/>
          </a:xfrm>
          <a:prstGeom prst="rect">
            <a:avLst/>
          </a:prstGeom>
        </p:spPr>
      </p:pic>
    </p:spTree>
    <p:extLst>
      <p:ext uri="{BB962C8B-B14F-4D97-AF65-F5344CB8AC3E}">
        <p14:creationId xmlns:p14="http://schemas.microsoft.com/office/powerpoint/2010/main" val="3838497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810D6C0-DE35-6149-80B3-B19F741FCCCD}"/>
              </a:ext>
            </a:extLst>
          </p:cNvPr>
          <p:cNvSpPr>
            <a:spLocks noGrp="1"/>
          </p:cNvSpPr>
          <p:nvPr>
            <p:ph idx="1"/>
          </p:nvPr>
        </p:nvSpPr>
        <p:spPr/>
        <p:txBody>
          <a:bodyPr>
            <a:normAutofit/>
          </a:bodyPr>
          <a:lstStyle/>
          <a:p>
            <a:r>
              <a:rPr lang="es-HN" sz="4400" dirty="0"/>
              <a:t>Trabajo de campo y documentación</a:t>
            </a:r>
            <a:endParaRPr lang="es-HN" sz="2200" dirty="0"/>
          </a:p>
          <a:p>
            <a:pPr lvl="1"/>
            <a:r>
              <a:rPr lang="es-HN" sz="2200" dirty="0"/>
              <a:t>En esta etapa se ejecuta todo lo planeado</a:t>
            </a:r>
          </a:p>
          <a:p>
            <a:pPr lvl="1"/>
            <a:r>
              <a:rPr lang="es-HN" sz="2200" dirty="0"/>
              <a:t>Siempre que sea posible, los auditores deben</a:t>
            </a:r>
            <a:r>
              <a:rPr lang="es-HN" sz="2200" b="1" dirty="0"/>
              <a:t> buscar formas de validar</a:t>
            </a:r>
            <a:r>
              <a:rPr lang="es-HN" sz="2200" dirty="0"/>
              <a:t> de forma independiente la información proporcionada y la efectividad del entorno de control.</a:t>
            </a:r>
          </a:p>
          <a:p>
            <a:pPr lvl="1"/>
            <a:r>
              <a:rPr lang="es-HN" sz="2200" dirty="0"/>
              <a:t>Los auditores deben hacer un </a:t>
            </a:r>
            <a:r>
              <a:rPr lang="es-HN" sz="2200" b="1" dirty="0"/>
              <a:t>trabajo adecuado de documentar</a:t>
            </a:r>
            <a:r>
              <a:rPr lang="es-HN" sz="2200" dirty="0"/>
              <a:t> su trabajo para que las conclusiones puedan ser sustanciadas.</a:t>
            </a:r>
          </a:p>
        </p:txBody>
      </p:sp>
      <p:pic>
        <p:nvPicPr>
          <p:cNvPr id="2" name="Imagen 1">
            <a:extLst>
              <a:ext uri="{FF2B5EF4-FFF2-40B4-BE49-F238E27FC236}">
                <a16:creationId xmlns:a16="http://schemas.microsoft.com/office/drawing/2014/main" id="{4A81A17D-C0E0-CE44-B21F-DCFA042D6FDD}"/>
              </a:ext>
            </a:extLst>
          </p:cNvPr>
          <p:cNvPicPr>
            <a:picLocks noChangeAspect="1"/>
          </p:cNvPicPr>
          <p:nvPr/>
        </p:nvPicPr>
        <p:blipFill>
          <a:blip r:embed="rId3"/>
          <a:stretch>
            <a:fillRect/>
          </a:stretch>
        </p:blipFill>
        <p:spPr>
          <a:xfrm>
            <a:off x="0" y="585759"/>
            <a:ext cx="12192000" cy="1236402"/>
          </a:xfrm>
          <a:prstGeom prst="rect">
            <a:avLst/>
          </a:prstGeom>
        </p:spPr>
      </p:pic>
    </p:spTree>
    <p:extLst>
      <p:ext uri="{BB962C8B-B14F-4D97-AF65-F5344CB8AC3E}">
        <p14:creationId xmlns:p14="http://schemas.microsoft.com/office/powerpoint/2010/main" val="2788792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810D6C0-DE35-6149-80B3-B19F741FCCCD}"/>
              </a:ext>
            </a:extLst>
          </p:cNvPr>
          <p:cNvSpPr>
            <a:spLocks noGrp="1"/>
          </p:cNvSpPr>
          <p:nvPr>
            <p:ph idx="1"/>
          </p:nvPr>
        </p:nvSpPr>
        <p:spPr/>
        <p:txBody>
          <a:bodyPr>
            <a:normAutofit/>
          </a:bodyPr>
          <a:lstStyle/>
          <a:p>
            <a:r>
              <a:rPr lang="es-HN" sz="4400" dirty="0"/>
              <a:t>Trabajo de campo y documentación</a:t>
            </a:r>
            <a:endParaRPr lang="es-HN" sz="2200" dirty="0"/>
          </a:p>
          <a:p>
            <a:pPr lvl="1"/>
            <a:r>
              <a:rPr lang="es-HN" sz="2200" dirty="0"/>
              <a:t>El auditor básicamente debería contar una historia: </a:t>
            </a:r>
            <a:r>
              <a:rPr lang="es-HN" sz="2200" b="1" dirty="0"/>
              <a:t>"Esto es lo que hice. Esto es lo que encontré. Aquí está mi conclusión. He aquí por qué llegué a esa conclusión"</a:t>
            </a:r>
            <a:r>
              <a:rPr lang="es-HN" sz="2200" dirty="0"/>
              <a:t>. </a:t>
            </a:r>
          </a:p>
          <a:p>
            <a:pPr lvl="1"/>
            <a:r>
              <a:rPr lang="es-HN" sz="2200" dirty="0"/>
              <a:t>Si se revisó un </a:t>
            </a:r>
            <a:r>
              <a:rPr lang="es-HN" sz="2200" b="1" dirty="0"/>
              <a:t>proceso</a:t>
            </a:r>
            <a:r>
              <a:rPr lang="es-HN" sz="2200" dirty="0"/>
              <a:t>, se debe describir el proceso y se deben resaltar los puntos de control clave dentro de ese proceso.</a:t>
            </a:r>
          </a:p>
          <a:p>
            <a:pPr lvl="1"/>
            <a:r>
              <a:rPr lang="es-HN" sz="2200" dirty="0"/>
              <a:t>Si se revisó un </a:t>
            </a:r>
            <a:r>
              <a:rPr lang="es-HN" sz="2200" b="1" dirty="0"/>
              <a:t>sistema</a:t>
            </a:r>
            <a:r>
              <a:rPr lang="es-HN" sz="2200" dirty="0"/>
              <a:t> o tecnología, se deben describir las configuraciones específicas y los datos revisados (junto con cómo se obtuvo esa información) e interpretarlos.</a:t>
            </a:r>
          </a:p>
        </p:txBody>
      </p:sp>
      <p:pic>
        <p:nvPicPr>
          <p:cNvPr id="2" name="Imagen 1">
            <a:extLst>
              <a:ext uri="{FF2B5EF4-FFF2-40B4-BE49-F238E27FC236}">
                <a16:creationId xmlns:a16="http://schemas.microsoft.com/office/drawing/2014/main" id="{4A81A17D-C0E0-CE44-B21F-DCFA042D6FDD}"/>
              </a:ext>
            </a:extLst>
          </p:cNvPr>
          <p:cNvPicPr>
            <a:picLocks noChangeAspect="1"/>
          </p:cNvPicPr>
          <p:nvPr/>
        </p:nvPicPr>
        <p:blipFill>
          <a:blip r:embed="rId3"/>
          <a:stretch>
            <a:fillRect/>
          </a:stretch>
        </p:blipFill>
        <p:spPr>
          <a:xfrm>
            <a:off x="0" y="585759"/>
            <a:ext cx="12192000" cy="1236402"/>
          </a:xfrm>
          <a:prstGeom prst="rect">
            <a:avLst/>
          </a:prstGeom>
        </p:spPr>
      </p:pic>
    </p:spTree>
    <p:extLst>
      <p:ext uri="{BB962C8B-B14F-4D97-AF65-F5344CB8AC3E}">
        <p14:creationId xmlns:p14="http://schemas.microsoft.com/office/powerpoint/2010/main" val="1739362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D1F1056-9A78-4FBC-9404-54512B6B5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659E4B7-86DE-4B00-A707-DD85CE5DB3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1"/>
            <a:ext cx="11298933" cy="914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8810D6C0-DE35-6149-80B3-B19F741FCCCD}"/>
              </a:ext>
            </a:extLst>
          </p:cNvPr>
          <p:cNvSpPr>
            <a:spLocks noGrp="1"/>
          </p:cNvSpPr>
          <p:nvPr>
            <p:ph idx="1"/>
          </p:nvPr>
        </p:nvSpPr>
        <p:spPr>
          <a:xfrm>
            <a:off x="581193" y="2340864"/>
            <a:ext cx="10679642" cy="3634486"/>
          </a:xfrm>
        </p:spPr>
        <p:txBody>
          <a:bodyPr>
            <a:normAutofit/>
          </a:bodyPr>
          <a:lstStyle/>
          <a:p>
            <a:r>
              <a:rPr lang="es-HN" sz="3200" dirty="0"/>
              <a:t>El propósito de la auditoría no es ejecutar los pasos de auditoría, sino evaluar el estado de los controles internos en el área que se está revisando.</a:t>
            </a:r>
            <a:endParaRPr lang="es-HN" dirty="0"/>
          </a:p>
        </p:txBody>
      </p:sp>
    </p:spTree>
    <p:extLst>
      <p:ext uri="{BB962C8B-B14F-4D97-AF65-F5344CB8AC3E}">
        <p14:creationId xmlns:p14="http://schemas.microsoft.com/office/powerpoint/2010/main" val="209081021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810D6C0-DE35-6149-80B3-B19F741FCCCD}"/>
              </a:ext>
            </a:extLst>
          </p:cNvPr>
          <p:cNvSpPr>
            <a:spLocks noGrp="1"/>
          </p:cNvSpPr>
          <p:nvPr>
            <p:ph idx="1"/>
          </p:nvPr>
        </p:nvSpPr>
        <p:spPr/>
        <p:txBody>
          <a:bodyPr>
            <a:normAutofit lnSpcReduction="10000"/>
          </a:bodyPr>
          <a:lstStyle/>
          <a:p>
            <a:r>
              <a:rPr lang="es-HN" sz="4400" dirty="0"/>
              <a:t>Descubrimiento y validación de problemas</a:t>
            </a:r>
            <a:endParaRPr lang="es-HN" sz="2200" dirty="0"/>
          </a:p>
          <a:p>
            <a:pPr lvl="1"/>
            <a:r>
              <a:rPr lang="es-HN" sz="2200" dirty="0"/>
              <a:t>No acusar a la primera</a:t>
            </a:r>
          </a:p>
          <a:p>
            <a:pPr lvl="2"/>
            <a:r>
              <a:rPr lang="es-HN" sz="2000" dirty="0"/>
              <a:t>“Oye, creo que descubrí algo preocupante. ¿Puedo discutirlo con usted para asegurarme de que tengo mis datos claros y entiendo el riesgo correctamente?”</a:t>
            </a:r>
          </a:p>
          <a:p>
            <a:pPr lvl="2"/>
            <a:r>
              <a:rPr lang="es-HN" sz="2000" dirty="0"/>
              <a:t>Esto permite que el cliente trabaje con usted para validar el problema y lo alienta a tomar posesión del problema.</a:t>
            </a:r>
          </a:p>
          <a:p>
            <a:pPr lvl="1"/>
            <a:r>
              <a:rPr lang="es-HN" sz="2200" dirty="0"/>
              <a:t>Además de validar que tiene sus datos claros, debe validar que el riesgo presentado por el problema es lo suficientemente significativo como para que valga la pena informarlo y abordarlo.</a:t>
            </a:r>
          </a:p>
        </p:txBody>
      </p:sp>
      <p:pic>
        <p:nvPicPr>
          <p:cNvPr id="4" name="Imagen 3">
            <a:extLst>
              <a:ext uri="{FF2B5EF4-FFF2-40B4-BE49-F238E27FC236}">
                <a16:creationId xmlns:a16="http://schemas.microsoft.com/office/drawing/2014/main" id="{B70CEC5B-D913-8143-94FE-9F8F00A6FC48}"/>
              </a:ext>
            </a:extLst>
          </p:cNvPr>
          <p:cNvPicPr>
            <a:picLocks noChangeAspect="1"/>
          </p:cNvPicPr>
          <p:nvPr/>
        </p:nvPicPr>
        <p:blipFill>
          <a:blip r:embed="rId3"/>
          <a:stretch>
            <a:fillRect/>
          </a:stretch>
        </p:blipFill>
        <p:spPr>
          <a:xfrm>
            <a:off x="0" y="568477"/>
            <a:ext cx="12192000" cy="1179525"/>
          </a:xfrm>
          <a:prstGeom prst="rect">
            <a:avLst/>
          </a:prstGeom>
        </p:spPr>
      </p:pic>
    </p:spTree>
    <p:extLst>
      <p:ext uri="{BB962C8B-B14F-4D97-AF65-F5344CB8AC3E}">
        <p14:creationId xmlns:p14="http://schemas.microsoft.com/office/powerpoint/2010/main" val="3394234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D1F1056-9A78-4FBC-9404-54512B6B5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659E4B7-86DE-4B00-A707-DD85CE5DB3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1"/>
            <a:ext cx="11298933" cy="914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8810D6C0-DE35-6149-80B3-B19F741FCCCD}"/>
              </a:ext>
            </a:extLst>
          </p:cNvPr>
          <p:cNvSpPr>
            <a:spLocks noGrp="1"/>
          </p:cNvSpPr>
          <p:nvPr>
            <p:ph idx="1"/>
          </p:nvPr>
        </p:nvSpPr>
        <p:spPr>
          <a:xfrm>
            <a:off x="581193" y="2340864"/>
            <a:ext cx="10679642" cy="3634486"/>
          </a:xfrm>
        </p:spPr>
        <p:txBody>
          <a:bodyPr>
            <a:normAutofit/>
          </a:bodyPr>
          <a:lstStyle/>
          <a:p>
            <a:r>
              <a:rPr lang="es-HN" sz="3200" dirty="0"/>
              <a:t>Si trabaja con sus clientes a lo largo de la auditoría para validar los problemas y llegar a un acuerdo sobre los riesgos representados por esos problemas, la conclusión de la auditoría será mucho más fácil y rápida. En lugar de debatir todos los problemas al final, puede concentrarse en abordar los problemas que ha estado discutiendo durante la auditoría.</a:t>
            </a:r>
            <a:endParaRPr lang="es-HN" dirty="0"/>
          </a:p>
        </p:txBody>
      </p:sp>
    </p:spTree>
    <p:extLst>
      <p:ext uri="{BB962C8B-B14F-4D97-AF65-F5344CB8AC3E}">
        <p14:creationId xmlns:p14="http://schemas.microsoft.com/office/powerpoint/2010/main" val="14844462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810D6C0-DE35-6149-80B3-B19F741FCCCD}"/>
              </a:ext>
            </a:extLst>
          </p:cNvPr>
          <p:cNvSpPr>
            <a:spLocks noGrp="1"/>
          </p:cNvSpPr>
          <p:nvPr>
            <p:ph idx="1"/>
          </p:nvPr>
        </p:nvSpPr>
        <p:spPr/>
        <p:txBody>
          <a:bodyPr>
            <a:normAutofit/>
          </a:bodyPr>
          <a:lstStyle/>
          <a:p>
            <a:r>
              <a:rPr lang="es-HN" sz="4400" dirty="0"/>
              <a:t>Desarrollo de soluciones</a:t>
            </a:r>
            <a:endParaRPr lang="es-HN" sz="2200" dirty="0"/>
          </a:p>
          <a:p>
            <a:pPr lvl="1"/>
            <a:r>
              <a:rPr lang="es-HN" sz="2200" dirty="0"/>
              <a:t>Desarrollar planes de acción para gestionar cada uno de los problemas encontrados</a:t>
            </a:r>
          </a:p>
          <a:p>
            <a:pPr lvl="2"/>
            <a:r>
              <a:rPr lang="es-HN" sz="2000" dirty="0"/>
              <a:t>El enfoque de recomendación </a:t>
            </a:r>
          </a:p>
          <a:p>
            <a:pPr lvl="2"/>
            <a:r>
              <a:rPr lang="es-HN" sz="2000" dirty="0"/>
              <a:t>El enfoque de Management-response </a:t>
            </a:r>
          </a:p>
          <a:p>
            <a:pPr lvl="2"/>
            <a:r>
              <a:rPr lang="es-HN" sz="2000" dirty="0"/>
              <a:t>El enfoque de solución</a:t>
            </a:r>
          </a:p>
          <a:p>
            <a:r>
              <a:rPr lang="es-HN" sz="2400" dirty="0"/>
              <a:t>debe establecerse quién es responsable de ejecutar los planes de acción y las fechas de vencimiento para que se completen.</a:t>
            </a:r>
          </a:p>
        </p:txBody>
      </p:sp>
      <p:pic>
        <p:nvPicPr>
          <p:cNvPr id="2" name="Imagen 1">
            <a:extLst>
              <a:ext uri="{FF2B5EF4-FFF2-40B4-BE49-F238E27FC236}">
                <a16:creationId xmlns:a16="http://schemas.microsoft.com/office/drawing/2014/main" id="{C3DB2944-92AC-5C43-942B-CAF53810C299}"/>
              </a:ext>
            </a:extLst>
          </p:cNvPr>
          <p:cNvPicPr>
            <a:picLocks noChangeAspect="1"/>
          </p:cNvPicPr>
          <p:nvPr/>
        </p:nvPicPr>
        <p:blipFill>
          <a:blip r:embed="rId3"/>
          <a:stretch>
            <a:fillRect/>
          </a:stretch>
        </p:blipFill>
        <p:spPr>
          <a:xfrm>
            <a:off x="0" y="608647"/>
            <a:ext cx="12192000" cy="1213829"/>
          </a:xfrm>
          <a:prstGeom prst="rect">
            <a:avLst/>
          </a:prstGeom>
        </p:spPr>
      </p:pic>
    </p:spTree>
    <p:extLst>
      <p:ext uri="{BB962C8B-B14F-4D97-AF65-F5344CB8AC3E}">
        <p14:creationId xmlns:p14="http://schemas.microsoft.com/office/powerpoint/2010/main" val="3121124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810D6C0-DE35-6149-80B3-B19F741FCCCD}"/>
              </a:ext>
            </a:extLst>
          </p:cNvPr>
          <p:cNvSpPr>
            <a:spLocks noGrp="1"/>
          </p:cNvSpPr>
          <p:nvPr>
            <p:ph idx="1"/>
          </p:nvPr>
        </p:nvSpPr>
        <p:spPr/>
        <p:txBody>
          <a:bodyPr>
            <a:normAutofit/>
          </a:bodyPr>
          <a:lstStyle/>
          <a:p>
            <a:r>
              <a:rPr lang="es-HN" sz="4400" dirty="0"/>
              <a:t>Enfoque de recomendación</a:t>
            </a:r>
            <a:endParaRPr lang="es-HN" sz="2200" dirty="0"/>
          </a:p>
          <a:p>
            <a:pPr lvl="1"/>
            <a:r>
              <a:rPr lang="es-HN" sz="2200" dirty="0"/>
              <a:t>los auditores plantean problemas y brindan recomendaciones para abordarlos.</a:t>
            </a:r>
          </a:p>
          <a:p>
            <a:pPr lvl="1"/>
            <a:endParaRPr lang="es-HN" sz="2200" dirty="0"/>
          </a:p>
          <a:p>
            <a:pPr lvl="1"/>
            <a:r>
              <a:rPr lang="es-HN" sz="2200" dirty="0"/>
              <a:t>Ej</a:t>
            </a:r>
          </a:p>
          <a:p>
            <a:pPr lvl="2"/>
            <a:r>
              <a:rPr lang="es-HN" sz="1800" dirty="0"/>
              <a:t>"Recomendamos que se implemente un proceso para garantizar que los usuarios tengan los últimos parches de seguridad en sus PCs antes de que se les permita conectarse a la red".</a:t>
            </a:r>
          </a:p>
        </p:txBody>
      </p:sp>
      <p:pic>
        <p:nvPicPr>
          <p:cNvPr id="2" name="Imagen 1">
            <a:extLst>
              <a:ext uri="{FF2B5EF4-FFF2-40B4-BE49-F238E27FC236}">
                <a16:creationId xmlns:a16="http://schemas.microsoft.com/office/drawing/2014/main" id="{C3DB2944-92AC-5C43-942B-CAF53810C299}"/>
              </a:ext>
            </a:extLst>
          </p:cNvPr>
          <p:cNvPicPr>
            <a:picLocks noChangeAspect="1"/>
          </p:cNvPicPr>
          <p:nvPr/>
        </p:nvPicPr>
        <p:blipFill>
          <a:blip r:embed="rId3"/>
          <a:stretch>
            <a:fillRect/>
          </a:stretch>
        </p:blipFill>
        <p:spPr>
          <a:xfrm>
            <a:off x="0" y="608647"/>
            <a:ext cx="12192000" cy="1213829"/>
          </a:xfrm>
          <a:prstGeom prst="rect">
            <a:avLst/>
          </a:prstGeom>
        </p:spPr>
      </p:pic>
    </p:spTree>
    <p:extLst>
      <p:ext uri="{BB962C8B-B14F-4D97-AF65-F5344CB8AC3E}">
        <p14:creationId xmlns:p14="http://schemas.microsoft.com/office/powerpoint/2010/main" val="720946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810D6C0-DE35-6149-80B3-B19F741FCCCD}"/>
              </a:ext>
            </a:extLst>
          </p:cNvPr>
          <p:cNvSpPr>
            <a:spLocks noGrp="1"/>
          </p:cNvSpPr>
          <p:nvPr>
            <p:ph idx="1"/>
          </p:nvPr>
        </p:nvSpPr>
        <p:spPr/>
        <p:txBody>
          <a:bodyPr>
            <a:normAutofit/>
          </a:bodyPr>
          <a:lstStyle/>
          <a:p>
            <a:r>
              <a:rPr lang="es-HN" sz="4400" dirty="0"/>
              <a:t>Enfoque Management-response</a:t>
            </a:r>
            <a:endParaRPr lang="es-HN" sz="2200" dirty="0"/>
          </a:p>
          <a:p>
            <a:pPr lvl="1"/>
            <a:r>
              <a:rPr lang="es-HN" sz="2200" dirty="0"/>
              <a:t>los auditores desarrollan una lista de problemas y luego los envían a los clientes para su respuesta y planes de acción.</a:t>
            </a:r>
          </a:p>
          <a:p>
            <a:pPr lvl="1"/>
            <a:endParaRPr lang="es-HN" sz="2200" dirty="0"/>
          </a:p>
          <a:p>
            <a:pPr lvl="1"/>
            <a:r>
              <a:rPr lang="es-HN" sz="2200" dirty="0"/>
              <a:t>No es muy recomentable, porque basicamente el auditor se lave las manos, respecto a su responsabilidad</a:t>
            </a:r>
            <a:endParaRPr lang="es-HN" sz="1800" dirty="0"/>
          </a:p>
        </p:txBody>
      </p:sp>
      <p:pic>
        <p:nvPicPr>
          <p:cNvPr id="2" name="Imagen 1">
            <a:extLst>
              <a:ext uri="{FF2B5EF4-FFF2-40B4-BE49-F238E27FC236}">
                <a16:creationId xmlns:a16="http://schemas.microsoft.com/office/drawing/2014/main" id="{C3DB2944-92AC-5C43-942B-CAF53810C299}"/>
              </a:ext>
            </a:extLst>
          </p:cNvPr>
          <p:cNvPicPr>
            <a:picLocks noChangeAspect="1"/>
          </p:cNvPicPr>
          <p:nvPr/>
        </p:nvPicPr>
        <p:blipFill>
          <a:blip r:embed="rId3"/>
          <a:stretch>
            <a:fillRect/>
          </a:stretch>
        </p:blipFill>
        <p:spPr>
          <a:xfrm>
            <a:off x="0" y="608647"/>
            <a:ext cx="12192000" cy="1213829"/>
          </a:xfrm>
          <a:prstGeom prst="rect">
            <a:avLst/>
          </a:prstGeom>
        </p:spPr>
      </p:pic>
    </p:spTree>
    <p:extLst>
      <p:ext uri="{BB962C8B-B14F-4D97-AF65-F5344CB8AC3E}">
        <p14:creationId xmlns:p14="http://schemas.microsoft.com/office/powerpoint/2010/main" val="4244998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254BA7-AA0A-7A4F-926D-7BBD331E5446}"/>
              </a:ext>
            </a:extLst>
          </p:cNvPr>
          <p:cNvSpPr>
            <a:spLocks noGrp="1"/>
          </p:cNvSpPr>
          <p:nvPr>
            <p:ph type="title"/>
          </p:nvPr>
        </p:nvSpPr>
        <p:spPr/>
        <p:txBody>
          <a:bodyPr/>
          <a:lstStyle/>
          <a:p>
            <a:r>
              <a:rPr lang="es-HN" dirty="0"/>
              <a:t>1.A Tipos de Control interno</a:t>
            </a:r>
          </a:p>
        </p:txBody>
      </p:sp>
      <p:sp>
        <p:nvSpPr>
          <p:cNvPr id="3" name="Marcador de contenido 2">
            <a:extLst>
              <a:ext uri="{FF2B5EF4-FFF2-40B4-BE49-F238E27FC236}">
                <a16:creationId xmlns:a16="http://schemas.microsoft.com/office/drawing/2014/main" id="{CB64DB16-CFE6-6F4A-81BB-C36CF3D48652}"/>
              </a:ext>
            </a:extLst>
          </p:cNvPr>
          <p:cNvSpPr>
            <a:spLocks noGrp="1"/>
          </p:cNvSpPr>
          <p:nvPr>
            <p:ph idx="1"/>
          </p:nvPr>
        </p:nvSpPr>
        <p:spPr/>
        <p:txBody>
          <a:bodyPr/>
          <a:lstStyle/>
          <a:p>
            <a:endParaRPr lang="es-HN" dirty="0"/>
          </a:p>
        </p:txBody>
      </p:sp>
      <p:pic>
        <p:nvPicPr>
          <p:cNvPr id="4" name="Imagen 3">
            <a:extLst>
              <a:ext uri="{FF2B5EF4-FFF2-40B4-BE49-F238E27FC236}">
                <a16:creationId xmlns:a16="http://schemas.microsoft.com/office/drawing/2014/main" id="{E7E276F4-51D5-6748-BFC1-2ED72230D14A}"/>
              </a:ext>
            </a:extLst>
          </p:cNvPr>
          <p:cNvPicPr>
            <a:picLocks noChangeAspect="1"/>
          </p:cNvPicPr>
          <p:nvPr/>
        </p:nvPicPr>
        <p:blipFill>
          <a:blip r:embed="rId2"/>
          <a:stretch>
            <a:fillRect/>
          </a:stretch>
        </p:blipFill>
        <p:spPr>
          <a:xfrm>
            <a:off x="-1" y="1890876"/>
            <a:ext cx="12192000" cy="4967124"/>
          </a:xfrm>
          <a:prstGeom prst="rect">
            <a:avLst/>
          </a:prstGeom>
        </p:spPr>
      </p:pic>
    </p:spTree>
    <p:extLst>
      <p:ext uri="{BB962C8B-B14F-4D97-AF65-F5344CB8AC3E}">
        <p14:creationId xmlns:p14="http://schemas.microsoft.com/office/powerpoint/2010/main" val="593064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810D6C0-DE35-6149-80B3-B19F741FCCCD}"/>
              </a:ext>
            </a:extLst>
          </p:cNvPr>
          <p:cNvSpPr>
            <a:spLocks noGrp="1"/>
          </p:cNvSpPr>
          <p:nvPr>
            <p:ph idx="1"/>
          </p:nvPr>
        </p:nvSpPr>
        <p:spPr/>
        <p:txBody>
          <a:bodyPr>
            <a:normAutofit/>
          </a:bodyPr>
          <a:lstStyle/>
          <a:p>
            <a:r>
              <a:rPr lang="es-HN" sz="4400" dirty="0"/>
              <a:t>Enfoque proporcionar soluciones</a:t>
            </a:r>
            <a:endParaRPr lang="es-HN" sz="2200" dirty="0"/>
          </a:p>
          <a:p>
            <a:pPr lvl="1"/>
            <a:r>
              <a:rPr lang="es-HN" sz="2200" dirty="0"/>
              <a:t>los auditores trabajan con los clientes para desarrollar una solución que represente un plan de acción mutuamente desarrollado y acordado para abordar los problemas planteados durante la auditoría.</a:t>
            </a:r>
          </a:p>
          <a:p>
            <a:pPr lvl="1"/>
            <a:endParaRPr lang="es-HN" sz="2200" dirty="0"/>
          </a:p>
          <a:p>
            <a:pPr lvl="1"/>
            <a:r>
              <a:rPr lang="es-HN" sz="2200" dirty="0"/>
              <a:t>Este es el más recomendado</a:t>
            </a:r>
            <a:endParaRPr lang="es-HN" sz="1800" dirty="0"/>
          </a:p>
        </p:txBody>
      </p:sp>
      <p:pic>
        <p:nvPicPr>
          <p:cNvPr id="2" name="Imagen 1">
            <a:extLst>
              <a:ext uri="{FF2B5EF4-FFF2-40B4-BE49-F238E27FC236}">
                <a16:creationId xmlns:a16="http://schemas.microsoft.com/office/drawing/2014/main" id="{C3DB2944-92AC-5C43-942B-CAF53810C299}"/>
              </a:ext>
            </a:extLst>
          </p:cNvPr>
          <p:cNvPicPr>
            <a:picLocks noChangeAspect="1"/>
          </p:cNvPicPr>
          <p:nvPr/>
        </p:nvPicPr>
        <p:blipFill>
          <a:blip r:embed="rId3"/>
          <a:stretch>
            <a:fillRect/>
          </a:stretch>
        </p:blipFill>
        <p:spPr>
          <a:xfrm>
            <a:off x="0" y="608647"/>
            <a:ext cx="12192000" cy="1213829"/>
          </a:xfrm>
          <a:prstGeom prst="rect">
            <a:avLst/>
          </a:prstGeom>
        </p:spPr>
      </p:pic>
    </p:spTree>
    <p:extLst>
      <p:ext uri="{BB962C8B-B14F-4D97-AF65-F5344CB8AC3E}">
        <p14:creationId xmlns:p14="http://schemas.microsoft.com/office/powerpoint/2010/main" val="3198847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810D6C0-DE35-6149-80B3-B19F741FCCCD}"/>
              </a:ext>
            </a:extLst>
          </p:cNvPr>
          <p:cNvSpPr>
            <a:spLocks noGrp="1"/>
          </p:cNvSpPr>
          <p:nvPr>
            <p:ph idx="1"/>
          </p:nvPr>
        </p:nvSpPr>
        <p:spPr/>
        <p:txBody>
          <a:bodyPr>
            <a:normAutofit/>
          </a:bodyPr>
          <a:lstStyle/>
          <a:p>
            <a:r>
              <a:rPr lang="es-HN" sz="4400" dirty="0"/>
              <a:t>Redacción y emisión de informes</a:t>
            </a:r>
            <a:endParaRPr lang="es-HN" sz="2200" dirty="0"/>
          </a:p>
          <a:p>
            <a:pPr lvl="1"/>
            <a:r>
              <a:rPr lang="es-HN" sz="2200" dirty="0"/>
              <a:t>El informe de auditoría es el vehículo por el cual documenta los resultados de la auditoría.</a:t>
            </a:r>
          </a:p>
          <a:p>
            <a:pPr lvl="1"/>
            <a:r>
              <a:rPr lang="es-HN" sz="2200" dirty="0"/>
              <a:t>Dos propósitos</a:t>
            </a:r>
          </a:p>
          <a:p>
            <a:pPr lvl="2"/>
            <a:r>
              <a:rPr lang="es-HN" sz="1600" dirty="0"/>
              <a:t>Para </a:t>
            </a:r>
            <a:r>
              <a:rPr lang="es-HN" sz="1600" b="1" dirty="0"/>
              <a:t>el auditor y para los cliente</a:t>
            </a:r>
            <a:r>
              <a:rPr lang="es-HN" sz="1600" dirty="0"/>
              <a:t>s de auditoría, sirve como un registro de la auditoría, sus resultados y los planes de acción resultantes. </a:t>
            </a:r>
          </a:p>
          <a:p>
            <a:pPr lvl="2"/>
            <a:r>
              <a:rPr lang="es-HN" sz="1600" dirty="0"/>
              <a:t>Para la </a:t>
            </a:r>
            <a:r>
              <a:rPr lang="es-HN" sz="1600" b="1" dirty="0"/>
              <a:t>alta gerencia y el comité de auditoría</a:t>
            </a:r>
            <a:r>
              <a:rPr lang="es-HN" sz="1600" dirty="0"/>
              <a:t>, sirve como una "boleta de calificaciones" en el área que fue auditada.</a:t>
            </a:r>
          </a:p>
        </p:txBody>
      </p:sp>
      <p:pic>
        <p:nvPicPr>
          <p:cNvPr id="4" name="Imagen 3">
            <a:extLst>
              <a:ext uri="{FF2B5EF4-FFF2-40B4-BE49-F238E27FC236}">
                <a16:creationId xmlns:a16="http://schemas.microsoft.com/office/drawing/2014/main" id="{AEC4E0EA-4A57-054A-96E2-51D7B78D9348}"/>
              </a:ext>
            </a:extLst>
          </p:cNvPr>
          <p:cNvPicPr>
            <a:picLocks noChangeAspect="1"/>
          </p:cNvPicPr>
          <p:nvPr/>
        </p:nvPicPr>
        <p:blipFill>
          <a:blip r:embed="rId3"/>
          <a:stretch>
            <a:fillRect/>
          </a:stretch>
        </p:blipFill>
        <p:spPr>
          <a:xfrm>
            <a:off x="0" y="666435"/>
            <a:ext cx="12192000" cy="1244958"/>
          </a:xfrm>
          <a:prstGeom prst="rect">
            <a:avLst/>
          </a:prstGeom>
        </p:spPr>
      </p:pic>
    </p:spTree>
    <p:extLst>
      <p:ext uri="{BB962C8B-B14F-4D97-AF65-F5344CB8AC3E}">
        <p14:creationId xmlns:p14="http://schemas.microsoft.com/office/powerpoint/2010/main" val="2081052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810D6C0-DE35-6149-80B3-B19F741FCCCD}"/>
              </a:ext>
            </a:extLst>
          </p:cNvPr>
          <p:cNvSpPr>
            <a:spLocks noGrp="1"/>
          </p:cNvSpPr>
          <p:nvPr>
            <p:ph idx="1"/>
          </p:nvPr>
        </p:nvSpPr>
        <p:spPr/>
        <p:txBody>
          <a:bodyPr>
            <a:normAutofit/>
          </a:bodyPr>
          <a:lstStyle/>
          <a:p>
            <a:r>
              <a:rPr lang="es-HN" sz="4000" dirty="0"/>
              <a:t>Elementos esenciales de un informe de auditoría</a:t>
            </a:r>
          </a:p>
          <a:p>
            <a:r>
              <a:rPr lang="es-HN" sz="2400" dirty="0"/>
              <a:t>Declaración del alcance de la auditoría.</a:t>
            </a:r>
          </a:p>
          <a:p>
            <a:r>
              <a:rPr lang="es-HN" sz="2400" dirty="0"/>
              <a:t>Resumen Ejecutivo</a:t>
            </a:r>
          </a:p>
          <a:p>
            <a:r>
              <a:rPr lang="es-HN" sz="2400" dirty="0"/>
              <a:t>Lista de problemas, junto con planes de acción para resolverlos.</a:t>
            </a:r>
          </a:p>
        </p:txBody>
      </p:sp>
      <p:pic>
        <p:nvPicPr>
          <p:cNvPr id="4" name="Imagen 3">
            <a:extLst>
              <a:ext uri="{FF2B5EF4-FFF2-40B4-BE49-F238E27FC236}">
                <a16:creationId xmlns:a16="http://schemas.microsoft.com/office/drawing/2014/main" id="{AEC4E0EA-4A57-054A-96E2-51D7B78D9348}"/>
              </a:ext>
            </a:extLst>
          </p:cNvPr>
          <p:cNvPicPr>
            <a:picLocks noChangeAspect="1"/>
          </p:cNvPicPr>
          <p:nvPr/>
        </p:nvPicPr>
        <p:blipFill>
          <a:blip r:embed="rId3"/>
          <a:stretch>
            <a:fillRect/>
          </a:stretch>
        </p:blipFill>
        <p:spPr>
          <a:xfrm>
            <a:off x="0" y="666435"/>
            <a:ext cx="12192000" cy="1244958"/>
          </a:xfrm>
          <a:prstGeom prst="rect">
            <a:avLst/>
          </a:prstGeom>
        </p:spPr>
      </p:pic>
    </p:spTree>
    <p:extLst>
      <p:ext uri="{BB962C8B-B14F-4D97-AF65-F5344CB8AC3E}">
        <p14:creationId xmlns:p14="http://schemas.microsoft.com/office/powerpoint/2010/main" val="4118021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810D6C0-DE35-6149-80B3-B19F741FCCCD}"/>
              </a:ext>
            </a:extLst>
          </p:cNvPr>
          <p:cNvSpPr>
            <a:spLocks noGrp="1"/>
          </p:cNvSpPr>
          <p:nvPr>
            <p:ph idx="1"/>
          </p:nvPr>
        </p:nvSpPr>
        <p:spPr/>
        <p:txBody>
          <a:bodyPr>
            <a:normAutofit/>
          </a:bodyPr>
          <a:lstStyle/>
          <a:p>
            <a:r>
              <a:rPr lang="es-HN" sz="4000" dirty="0"/>
              <a:t>Alcance: ejemplo</a:t>
            </a:r>
          </a:p>
          <a:p>
            <a:pPr marL="0" indent="0">
              <a:buNone/>
            </a:pPr>
            <a:r>
              <a:rPr lang="es-HN" sz="2400" dirty="0"/>
              <a:t>Durante esta auditoría, revisamos los controles internos dentro del sistema de cuentas por cobrar (CC) corporativas. Esto incluyó una revisión de los controles dentro del sistema de gestión empresarial, su base de datos y las plataformas relacionadas. La seguridad física del servidor del sistema CC no se incluyó en el alcance de la revisión porque esos controles se probaron durante una auditoría reciente del centro de datos.</a:t>
            </a:r>
          </a:p>
        </p:txBody>
      </p:sp>
      <p:pic>
        <p:nvPicPr>
          <p:cNvPr id="4" name="Imagen 3">
            <a:extLst>
              <a:ext uri="{FF2B5EF4-FFF2-40B4-BE49-F238E27FC236}">
                <a16:creationId xmlns:a16="http://schemas.microsoft.com/office/drawing/2014/main" id="{AEC4E0EA-4A57-054A-96E2-51D7B78D9348}"/>
              </a:ext>
            </a:extLst>
          </p:cNvPr>
          <p:cNvPicPr>
            <a:picLocks noChangeAspect="1"/>
          </p:cNvPicPr>
          <p:nvPr/>
        </p:nvPicPr>
        <p:blipFill>
          <a:blip r:embed="rId3"/>
          <a:stretch>
            <a:fillRect/>
          </a:stretch>
        </p:blipFill>
        <p:spPr>
          <a:xfrm>
            <a:off x="0" y="666435"/>
            <a:ext cx="12192000" cy="1244958"/>
          </a:xfrm>
          <a:prstGeom prst="rect">
            <a:avLst/>
          </a:prstGeom>
        </p:spPr>
      </p:pic>
    </p:spTree>
    <p:extLst>
      <p:ext uri="{BB962C8B-B14F-4D97-AF65-F5344CB8AC3E}">
        <p14:creationId xmlns:p14="http://schemas.microsoft.com/office/powerpoint/2010/main" val="912819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810D6C0-DE35-6149-80B3-B19F741FCCCD}"/>
              </a:ext>
            </a:extLst>
          </p:cNvPr>
          <p:cNvSpPr>
            <a:spLocks noGrp="1"/>
          </p:cNvSpPr>
          <p:nvPr>
            <p:ph idx="1"/>
          </p:nvPr>
        </p:nvSpPr>
        <p:spPr/>
        <p:txBody>
          <a:bodyPr>
            <a:normAutofit lnSpcReduction="10000"/>
          </a:bodyPr>
          <a:lstStyle/>
          <a:p>
            <a:r>
              <a:rPr lang="es-HN" sz="4000" dirty="0"/>
              <a:t>Resumen Ejecutivo: ejemplo</a:t>
            </a:r>
          </a:p>
          <a:p>
            <a:pPr marL="0" indent="0">
              <a:buNone/>
            </a:pPr>
            <a:r>
              <a:rPr lang="es-HN" sz="2400" dirty="0"/>
              <a:t>Ya se han establecido fuertes controles sobre el sistema de CxC, pero se encontraron varias preocupaciones relacionadas con los controles de cambio de software. El más importante de estos problemas es el hecho de que los desarrolladores tienen acceso directo al código de producción. Esto significa que estos programadores pueden alterar la funcionalidad del código de producción sin pasar por las pruebas y la aprobación adecuadas. El equipo de desarrollo ha implementado un plan de acción para abordar esta preocupación, lo que resultará en que su acceso sea eliminado del entorno de producción. Se encuentran más detalles en la sección "Problemas" a continuación.</a:t>
            </a:r>
          </a:p>
        </p:txBody>
      </p:sp>
      <p:pic>
        <p:nvPicPr>
          <p:cNvPr id="4" name="Imagen 3">
            <a:extLst>
              <a:ext uri="{FF2B5EF4-FFF2-40B4-BE49-F238E27FC236}">
                <a16:creationId xmlns:a16="http://schemas.microsoft.com/office/drawing/2014/main" id="{AEC4E0EA-4A57-054A-96E2-51D7B78D9348}"/>
              </a:ext>
            </a:extLst>
          </p:cNvPr>
          <p:cNvPicPr>
            <a:picLocks noChangeAspect="1"/>
          </p:cNvPicPr>
          <p:nvPr/>
        </p:nvPicPr>
        <p:blipFill>
          <a:blip r:embed="rId3"/>
          <a:stretch>
            <a:fillRect/>
          </a:stretch>
        </p:blipFill>
        <p:spPr>
          <a:xfrm>
            <a:off x="0" y="666435"/>
            <a:ext cx="12192000" cy="1244958"/>
          </a:xfrm>
          <a:prstGeom prst="rect">
            <a:avLst/>
          </a:prstGeom>
        </p:spPr>
      </p:pic>
    </p:spTree>
    <p:extLst>
      <p:ext uri="{BB962C8B-B14F-4D97-AF65-F5344CB8AC3E}">
        <p14:creationId xmlns:p14="http://schemas.microsoft.com/office/powerpoint/2010/main" val="1232787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810D6C0-DE35-6149-80B3-B19F741FCCCD}"/>
              </a:ext>
            </a:extLst>
          </p:cNvPr>
          <p:cNvSpPr>
            <a:spLocks noGrp="1"/>
          </p:cNvSpPr>
          <p:nvPr>
            <p:ph idx="1"/>
          </p:nvPr>
        </p:nvSpPr>
        <p:spPr>
          <a:xfrm>
            <a:off x="581192" y="1911393"/>
            <a:ext cx="11029615" cy="4549367"/>
          </a:xfrm>
        </p:spPr>
        <p:txBody>
          <a:bodyPr>
            <a:normAutofit fontScale="77500" lnSpcReduction="20000"/>
          </a:bodyPr>
          <a:lstStyle/>
          <a:p>
            <a:r>
              <a:rPr lang="es-HN" sz="4000" dirty="0"/>
              <a:t>Resultados de la auditoría: ejemplo</a:t>
            </a:r>
          </a:p>
          <a:p>
            <a:pPr marL="457200" indent="-457200">
              <a:buAutoNum type="arabicPeriod"/>
            </a:pPr>
            <a:r>
              <a:rPr lang="es-HN" sz="2400" b="1" dirty="0"/>
              <a:t>Los desarrolladores tienen acceso directo para actualizar el código de producción:</a:t>
            </a:r>
            <a:r>
              <a:rPr lang="es-HN" sz="2400" dirty="0"/>
              <a:t> No existen controles técnicos o de procedimiento para evitar que el personal de soporte de aplicaciones realice cambios no autorizados en el sistema. </a:t>
            </a:r>
          </a:p>
          <a:p>
            <a:pPr marL="324000" lvl="1" indent="0">
              <a:buNone/>
            </a:pPr>
            <a:r>
              <a:rPr lang="es-HN" sz="2200" b="1" dirty="0"/>
              <a:t>Riesgo: </a:t>
            </a:r>
            <a:r>
              <a:rPr lang="es-HN" sz="2200" dirty="0"/>
              <a:t>sin los controles de cambio de software adecuados, se podrían realizar cambios en la aplicación, ya sea involuntariamente o maliciosamente, que no hayan sido aprobados y / o que no hayan sido probados adecuadamente. Estos cambios en el código pueden dar como resultado un procesamiento incorrecto del sistema, la capacidad de un empleado para ejecutar transacciones fraudulentas o la falta de disponibilidad del sistema.</a:t>
            </a:r>
          </a:p>
          <a:p>
            <a:pPr marL="324000" lvl="1" indent="0" algn="just">
              <a:buNone/>
            </a:pPr>
            <a:r>
              <a:rPr lang="es-HN" sz="2200" b="1" dirty="0"/>
              <a:t>Solución:</a:t>
            </a:r>
            <a:r>
              <a:rPr lang="es-HN" sz="2200" dirty="0"/>
              <a:t> El equipo del sistema CxC implementará una politica para proteger el código de producción. La capacidad de registrar un nuevo código se limitará al administrador del grupo; Ninguno de los desarrolladores tiene la responsabilidad de realizar cambios en el código. Una vez que se implemente esta herramienta, el equipo documentará los procedimientos que requieren aprobación y pruebas antes de enviar un nuevo código a producción. </a:t>
            </a:r>
          </a:p>
          <a:p>
            <a:pPr marL="324000" lvl="1" indent="0" algn="just">
              <a:buNone/>
            </a:pPr>
            <a:r>
              <a:rPr lang="es-HN" sz="2200" b="1" dirty="0"/>
              <a:t>Responsable:</a:t>
            </a:r>
            <a:r>
              <a:rPr lang="es-HN" sz="2200" dirty="0"/>
              <a:t> Clark Kent </a:t>
            </a:r>
          </a:p>
          <a:p>
            <a:pPr marL="324000" lvl="1" indent="0" algn="just">
              <a:buNone/>
            </a:pPr>
            <a:r>
              <a:rPr lang="es-HN" sz="2200" b="1" dirty="0"/>
              <a:t>Fecha de finalización:</a:t>
            </a:r>
            <a:r>
              <a:rPr lang="es-HN" sz="2200" dirty="0"/>
              <a:t> xx / xx / xx</a:t>
            </a:r>
          </a:p>
        </p:txBody>
      </p:sp>
      <p:pic>
        <p:nvPicPr>
          <p:cNvPr id="4" name="Imagen 3">
            <a:extLst>
              <a:ext uri="{FF2B5EF4-FFF2-40B4-BE49-F238E27FC236}">
                <a16:creationId xmlns:a16="http://schemas.microsoft.com/office/drawing/2014/main" id="{AEC4E0EA-4A57-054A-96E2-51D7B78D9348}"/>
              </a:ext>
            </a:extLst>
          </p:cNvPr>
          <p:cNvPicPr>
            <a:picLocks noChangeAspect="1"/>
          </p:cNvPicPr>
          <p:nvPr/>
        </p:nvPicPr>
        <p:blipFill>
          <a:blip r:embed="rId3"/>
          <a:stretch>
            <a:fillRect/>
          </a:stretch>
        </p:blipFill>
        <p:spPr>
          <a:xfrm>
            <a:off x="0" y="666435"/>
            <a:ext cx="12192000" cy="1244958"/>
          </a:xfrm>
          <a:prstGeom prst="rect">
            <a:avLst/>
          </a:prstGeom>
        </p:spPr>
      </p:pic>
    </p:spTree>
    <p:extLst>
      <p:ext uri="{BB962C8B-B14F-4D97-AF65-F5344CB8AC3E}">
        <p14:creationId xmlns:p14="http://schemas.microsoft.com/office/powerpoint/2010/main" val="3287274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810D6C0-DE35-6149-80B3-B19F741FCCCD}"/>
              </a:ext>
            </a:extLst>
          </p:cNvPr>
          <p:cNvSpPr>
            <a:spLocks noGrp="1"/>
          </p:cNvSpPr>
          <p:nvPr>
            <p:ph idx="1"/>
          </p:nvPr>
        </p:nvSpPr>
        <p:spPr/>
        <p:txBody>
          <a:bodyPr>
            <a:normAutofit/>
          </a:bodyPr>
          <a:lstStyle/>
          <a:p>
            <a:r>
              <a:rPr lang="es-HN" sz="4000" dirty="0"/>
              <a:t>Otras secciones del reporte</a:t>
            </a:r>
          </a:p>
          <a:p>
            <a:pPr marL="457200" indent="-457200">
              <a:buAutoNum type="arabicPeriod"/>
            </a:pPr>
            <a:r>
              <a:rPr lang="es-HN" sz="2400" b="1" dirty="0"/>
              <a:t>controles clave: </a:t>
            </a:r>
            <a:r>
              <a:rPr lang="es-HN" sz="2400" dirty="0"/>
              <a:t>Describir algunas cosas buenas que ya se estaban haciendo. Si no les dice que considera que un control en particular es importante, podrían tomar la decisión de dejar de realizar ese control.</a:t>
            </a:r>
          </a:p>
          <a:p>
            <a:pPr marL="457200" indent="-457200">
              <a:buAutoNum type="arabicPeriod"/>
            </a:pPr>
            <a:r>
              <a:rPr lang="es-HN" sz="2200" b="1" dirty="0"/>
              <a:t>Problemas cerrados</a:t>
            </a:r>
          </a:p>
          <a:p>
            <a:pPr marL="457200" indent="-457200">
              <a:buAutoNum type="arabicPeriod"/>
            </a:pPr>
            <a:r>
              <a:rPr lang="es-HN" sz="2200" b="1" dirty="0"/>
              <a:t>Problemas menores</a:t>
            </a:r>
          </a:p>
        </p:txBody>
      </p:sp>
      <p:pic>
        <p:nvPicPr>
          <p:cNvPr id="4" name="Imagen 3">
            <a:extLst>
              <a:ext uri="{FF2B5EF4-FFF2-40B4-BE49-F238E27FC236}">
                <a16:creationId xmlns:a16="http://schemas.microsoft.com/office/drawing/2014/main" id="{AEC4E0EA-4A57-054A-96E2-51D7B78D9348}"/>
              </a:ext>
            </a:extLst>
          </p:cNvPr>
          <p:cNvPicPr>
            <a:picLocks noChangeAspect="1"/>
          </p:cNvPicPr>
          <p:nvPr/>
        </p:nvPicPr>
        <p:blipFill>
          <a:blip r:embed="rId3"/>
          <a:stretch>
            <a:fillRect/>
          </a:stretch>
        </p:blipFill>
        <p:spPr>
          <a:xfrm>
            <a:off x="0" y="666435"/>
            <a:ext cx="12192000" cy="1244958"/>
          </a:xfrm>
          <a:prstGeom prst="rect">
            <a:avLst/>
          </a:prstGeom>
        </p:spPr>
      </p:pic>
    </p:spTree>
    <p:extLst>
      <p:ext uri="{BB962C8B-B14F-4D97-AF65-F5344CB8AC3E}">
        <p14:creationId xmlns:p14="http://schemas.microsoft.com/office/powerpoint/2010/main" val="2490849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810D6C0-DE35-6149-80B3-B19F741FCCCD}"/>
              </a:ext>
            </a:extLst>
          </p:cNvPr>
          <p:cNvSpPr>
            <a:spLocks noGrp="1"/>
          </p:cNvSpPr>
          <p:nvPr>
            <p:ph idx="1"/>
          </p:nvPr>
        </p:nvSpPr>
        <p:spPr/>
        <p:txBody>
          <a:bodyPr>
            <a:normAutofit/>
          </a:bodyPr>
          <a:lstStyle/>
          <a:p>
            <a:r>
              <a:rPr lang="es-HN" sz="4000" dirty="0"/>
              <a:t>Seguimiento</a:t>
            </a:r>
          </a:p>
          <a:p>
            <a:pPr marL="457200" indent="-457200">
              <a:buAutoNum type="arabicPeriod"/>
            </a:pPr>
            <a:r>
              <a:rPr lang="es-HN" sz="2400" dirty="0"/>
              <a:t>La emisión de un informe de auditoría no agrega valor a la empresa a menos que resulte en la adopción de medidas.</a:t>
            </a:r>
          </a:p>
          <a:p>
            <a:pPr marL="457200" indent="-457200">
              <a:buAutoNum type="arabicPeriod"/>
            </a:pPr>
            <a:r>
              <a:rPr lang="es-HN" sz="2200" dirty="0"/>
              <a:t>La auditoría no está realmente completa hasta que se </a:t>
            </a:r>
            <a:r>
              <a:rPr lang="es-HN" sz="2200" b="1" dirty="0"/>
              <a:t>resuelvan</a:t>
            </a:r>
            <a:r>
              <a:rPr lang="es-HN" sz="2200" dirty="0"/>
              <a:t> los problemas planteados en la auditoría, ya sea por su resolución (la resolución preferida) o por la </a:t>
            </a:r>
            <a:r>
              <a:rPr lang="es-HN" sz="2200" b="1" dirty="0"/>
              <a:t>aceptación</a:t>
            </a:r>
            <a:r>
              <a:rPr lang="es-HN" sz="2200" dirty="0"/>
              <a:t> del nivel adecuado de administración.</a:t>
            </a:r>
          </a:p>
          <a:p>
            <a:pPr marL="457200" indent="-457200">
              <a:buAutoNum type="arabicPeriod"/>
            </a:pPr>
            <a:r>
              <a:rPr lang="es-HN" sz="2200" dirty="0"/>
              <a:t>El departamento de auditoría debe desarrollar un proceso mediante el cual sus miembros puedan rastrear y hacer un seguimiento de los problemas hasta que se resuelvan.</a:t>
            </a:r>
          </a:p>
        </p:txBody>
      </p:sp>
      <p:pic>
        <p:nvPicPr>
          <p:cNvPr id="2" name="Imagen 1">
            <a:extLst>
              <a:ext uri="{FF2B5EF4-FFF2-40B4-BE49-F238E27FC236}">
                <a16:creationId xmlns:a16="http://schemas.microsoft.com/office/drawing/2014/main" id="{60AB9F41-FA94-9F46-A882-64E52BC9467F}"/>
              </a:ext>
            </a:extLst>
          </p:cNvPr>
          <p:cNvPicPr>
            <a:picLocks noChangeAspect="1"/>
          </p:cNvPicPr>
          <p:nvPr/>
        </p:nvPicPr>
        <p:blipFill>
          <a:blip r:embed="rId3"/>
          <a:stretch>
            <a:fillRect/>
          </a:stretch>
        </p:blipFill>
        <p:spPr>
          <a:xfrm>
            <a:off x="-1" y="694836"/>
            <a:ext cx="12192000" cy="1188158"/>
          </a:xfrm>
          <a:prstGeom prst="rect">
            <a:avLst/>
          </a:prstGeom>
        </p:spPr>
      </p:pic>
    </p:spTree>
    <p:extLst>
      <p:ext uri="{BB962C8B-B14F-4D97-AF65-F5344CB8AC3E}">
        <p14:creationId xmlns:p14="http://schemas.microsoft.com/office/powerpoint/2010/main" val="1010949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6B8243-EF5E-0E4B-9CE5-8E1EE1DE0FA8}"/>
              </a:ext>
            </a:extLst>
          </p:cNvPr>
          <p:cNvSpPr>
            <a:spLocks noGrp="1"/>
          </p:cNvSpPr>
          <p:nvPr>
            <p:ph type="title"/>
          </p:nvPr>
        </p:nvSpPr>
        <p:spPr/>
        <p:txBody>
          <a:bodyPr/>
          <a:lstStyle/>
          <a:p>
            <a:r>
              <a:rPr lang="es-HN" dirty="0"/>
              <a:t>Summary</a:t>
            </a:r>
          </a:p>
        </p:txBody>
      </p:sp>
      <p:sp>
        <p:nvSpPr>
          <p:cNvPr id="3" name="Marcador de contenido 2">
            <a:extLst>
              <a:ext uri="{FF2B5EF4-FFF2-40B4-BE49-F238E27FC236}">
                <a16:creationId xmlns:a16="http://schemas.microsoft.com/office/drawing/2014/main" id="{C220D902-C4BD-D54A-8311-3C31A4CAAD2F}"/>
              </a:ext>
            </a:extLst>
          </p:cNvPr>
          <p:cNvSpPr>
            <a:spLocks noGrp="1"/>
          </p:cNvSpPr>
          <p:nvPr>
            <p:ph idx="1"/>
          </p:nvPr>
        </p:nvSpPr>
        <p:spPr/>
        <p:txBody>
          <a:bodyPr>
            <a:normAutofit fontScale="92500" lnSpcReduction="10000"/>
          </a:bodyPr>
          <a:lstStyle/>
          <a:p>
            <a:r>
              <a:rPr lang="es-HN" sz="2400" dirty="0"/>
              <a:t>Los controles internos, expresados en los términos más simples, son mecanismos que aseguran el correcto funcionamiento de los procesos dentro de una empresa. Los controles pueden ser preventivos, detectivos o reactivos y tener implementaciones administrativas, técnicas y físicas. </a:t>
            </a:r>
          </a:p>
          <a:p>
            <a:r>
              <a:rPr lang="es-HN" sz="2400" dirty="0"/>
              <a:t>Su plan de auditoría debe enfocar a sus auditores en las áreas que tienen el mayor riesgo y donde puede agregar el mayor valor. Un universo de auditoría integral y un modelo de clasificación efectivo son elementos importantes para lograr este objetivo. </a:t>
            </a:r>
          </a:p>
          <a:p>
            <a:r>
              <a:rPr lang="es-HN" sz="2400" dirty="0"/>
              <a:t>Una auditoría tiene seis etapas clave: planificación, trabajo de campo y documentación, descubrimiento y validación de problemas, desarrollo de soluciones, redacción y emisión de informes, y seguimiento de problemas.</a:t>
            </a:r>
          </a:p>
        </p:txBody>
      </p:sp>
    </p:spTree>
    <p:extLst>
      <p:ext uri="{BB962C8B-B14F-4D97-AF65-F5344CB8AC3E}">
        <p14:creationId xmlns:p14="http://schemas.microsoft.com/office/powerpoint/2010/main" val="15814221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6B8243-EF5E-0E4B-9CE5-8E1EE1DE0FA8}"/>
              </a:ext>
            </a:extLst>
          </p:cNvPr>
          <p:cNvSpPr>
            <a:spLocks noGrp="1"/>
          </p:cNvSpPr>
          <p:nvPr>
            <p:ph type="title"/>
          </p:nvPr>
        </p:nvSpPr>
        <p:spPr/>
        <p:txBody>
          <a:bodyPr/>
          <a:lstStyle/>
          <a:p>
            <a:r>
              <a:rPr lang="es-HN" dirty="0"/>
              <a:t>Summary</a:t>
            </a:r>
          </a:p>
        </p:txBody>
      </p:sp>
      <p:sp>
        <p:nvSpPr>
          <p:cNvPr id="3" name="Marcador de contenido 2">
            <a:extLst>
              <a:ext uri="{FF2B5EF4-FFF2-40B4-BE49-F238E27FC236}">
                <a16:creationId xmlns:a16="http://schemas.microsoft.com/office/drawing/2014/main" id="{C220D902-C4BD-D54A-8311-3C31A4CAAD2F}"/>
              </a:ext>
            </a:extLst>
          </p:cNvPr>
          <p:cNvSpPr>
            <a:spLocks noGrp="1"/>
          </p:cNvSpPr>
          <p:nvPr>
            <p:ph idx="1"/>
          </p:nvPr>
        </p:nvSpPr>
        <p:spPr/>
        <p:txBody>
          <a:bodyPr>
            <a:normAutofit fontScale="92500"/>
          </a:bodyPr>
          <a:lstStyle/>
          <a:p>
            <a:r>
              <a:rPr lang="es-HN" sz="2400" dirty="0"/>
              <a:t>Algunas fuentes básicas a las que se debe hacer referencia como parte del proceso de planificación de cada auditoría incluyen la transferencia del gerente de auditoría, la encuesta preliminar, las solicitudes de los clientes, las listas de verificación estándar y la investigación.</a:t>
            </a:r>
          </a:p>
          <a:p>
            <a:r>
              <a:rPr lang="es-HN" sz="2400" dirty="0"/>
              <a:t>Durante el trabajo de campo y la documentación, siempre que sea posible, los auditores deben buscar formas de validar de forma independiente la información que se les proporciona y la efectividad del entorno de control. </a:t>
            </a:r>
          </a:p>
          <a:p>
            <a:r>
              <a:rPr lang="es-HN" sz="2400" dirty="0"/>
              <a:t>Si trabaja con sus clientes a lo largo de la auditoría para validar los problemas y llegar a un acuerdo sobre los riesgos que representan, la conclusión de la auditoría será mucho más fácil y rápida. </a:t>
            </a:r>
          </a:p>
        </p:txBody>
      </p:sp>
    </p:spTree>
    <p:extLst>
      <p:ext uri="{BB962C8B-B14F-4D97-AF65-F5344CB8AC3E}">
        <p14:creationId xmlns:p14="http://schemas.microsoft.com/office/powerpoint/2010/main" val="1342409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C254BA7-AA0A-7A4F-926D-7BBD331E5446}"/>
              </a:ext>
            </a:extLst>
          </p:cNvPr>
          <p:cNvSpPr>
            <a:spLocks noGrp="1"/>
          </p:cNvSpPr>
          <p:nvPr>
            <p:ph type="title"/>
          </p:nvPr>
        </p:nvSpPr>
        <p:spPr>
          <a:xfrm>
            <a:off x="746228" y="1037967"/>
            <a:ext cx="3054091" cy="4709131"/>
          </a:xfrm>
        </p:spPr>
        <p:txBody>
          <a:bodyPr anchor="ctr">
            <a:normAutofit/>
          </a:bodyPr>
          <a:lstStyle/>
          <a:p>
            <a:r>
              <a:rPr lang="es-HN" sz="2600">
                <a:solidFill>
                  <a:schemeClr val="bg1">
                    <a:lumMod val="85000"/>
                    <a:lumOff val="15000"/>
                  </a:schemeClr>
                </a:solidFill>
              </a:rPr>
              <a:t>1.A Tipos de Control interno: Ejemplos de su implementación</a:t>
            </a:r>
          </a:p>
        </p:txBody>
      </p:sp>
      <p:sp>
        <p:nvSpPr>
          <p:cNvPr id="12" name="Rectangle 11">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Marcador de contenido 2">
            <a:extLst>
              <a:ext uri="{FF2B5EF4-FFF2-40B4-BE49-F238E27FC236}">
                <a16:creationId xmlns:a16="http://schemas.microsoft.com/office/drawing/2014/main" id="{489DA72E-0269-4D8D-A337-FEA7EE1DD6FB}"/>
              </a:ext>
            </a:extLst>
          </p:cNvPr>
          <p:cNvGraphicFramePr>
            <a:graphicFrameLocks noGrp="1"/>
          </p:cNvGraphicFramePr>
          <p:nvPr>
            <p:ph idx="1"/>
            <p:extLst>
              <p:ext uri="{D42A27DB-BD31-4B8C-83A1-F6EECF244321}">
                <p14:modId xmlns:p14="http://schemas.microsoft.com/office/powerpoint/2010/main" val="1374934680"/>
              </p:ext>
            </p:extLst>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59652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6B8243-EF5E-0E4B-9CE5-8E1EE1DE0FA8}"/>
              </a:ext>
            </a:extLst>
          </p:cNvPr>
          <p:cNvSpPr>
            <a:spLocks noGrp="1"/>
          </p:cNvSpPr>
          <p:nvPr>
            <p:ph type="title"/>
          </p:nvPr>
        </p:nvSpPr>
        <p:spPr/>
        <p:txBody>
          <a:bodyPr/>
          <a:lstStyle/>
          <a:p>
            <a:r>
              <a:rPr lang="es-HN" dirty="0"/>
              <a:t>Summary</a:t>
            </a:r>
          </a:p>
        </p:txBody>
      </p:sp>
      <p:sp>
        <p:nvSpPr>
          <p:cNvPr id="3" name="Marcador de contenido 2">
            <a:extLst>
              <a:ext uri="{FF2B5EF4-FFF2-40B4-BE49-F238E27FC236}">
                <a16:creationId xmlns:a16="http://schemas.microsoft.com/office/drawing/2014/main" id="{C220D902-C4BD-D54A-8311-3C31A4CAAD2F}"/>
              </a:ext>
            </a:extLst>
          </p:cNvPr>
          <p:cNvSpPr>
            <a:spLocks noGrp="1"/>
          </p:cNvSpPr>
          <p:nvPr>
            <p:ph idx="1"/>
          </p:nvPr>
        </p:nvSpPr>
        <p:spPr/>
        <p:txBody>
          <a:bodyPr>
            <a:normAutofit/>
          </a:bodyPr>
          <a:lstStyle/>
          <a:p>
            <a:r>
              <a:rPr lang="es-HN" sz="2400" dirty="0"/>
              <a:t>Se utilizan tres enfoques comunes para desarrollar y asignar elementos de acción para abordar los problemas de auditoría: el enfoque de recomendación, el enfoque de management-responses y el enfoque de solución. </a:t>
            </a:r>
          </a:p>
          <a:p>
            <a:r>
              <a:rPr lang="es-HN" sz="2400" dirty="0"/>
              <a:t>Los elementos esenciales de un informe de auditoría son la declaración del alcance de la auditoría, el resumen ejecutivo y la lista de problemas junto con los planes de acción para resolverlos. </a:t>
            </a:r>
          </a:p>
          <a:p>
            <a:r>
              <a:rPr lang="es-HN" sz="2400" dirty="0"/>
              <a:t>La auditoría no está realmente completa hasta que se resuelvan los problemas planteados en la auditoría.</a:t>
            </a:r>
          </a:p>
        </p:txBody>
      </p:sp>
    </p:spTree>
    <p:extLst>
      <p:ext uri="{BB962C8B-B14F-4D97-AF65-F5344CB8AC3E}">
        <p14:creationId xmlns:p14="http://schemas.microsoft.com/office/powerpoint/2010/main" val="1953572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2AEED4-4C86-3047-A590-F395055AC1E9}"/>
              </a:ext>
            </a:extLst>
          </p:cNvPr>
          <p:cNvSpPr>
            <a:spLocks noGrp="1"/>
          </p:cNvSpPr>
          <p:nvPr>
            <p:ph type="title"/>
          </p:nvPr>
        </p:nvSpPr>
        <p:spPr/>
        <p:txBody>
          <a:bodyPr/>
          <a:lstStyle/>
          <a:p>
            <a:r>
              <a:rPr lang="es-HN" dirty="0"/>
              <a:t>Referencias</a:t>
            </a:r>
          </a:p>
        </p:txBody>
      </p:sp>
      <p:sp>
        <p:nvSpPr>
          <p:cNvPr id="3" name="Marcador de contenido 2">
            <a:extLst>
              <a:ext uri="{FF2B5EF4-FFF2-40B4-BE49-F238E27FC236}">
                <a16:creationId xmlns:a16="http://schemas.microsoft.com/office/drawing/2014/main" id="{A124343F-F64E-0546-AA16-9523412A1B78}"/>
              </a:ext>
            </a:extLst>
          </p:cNvPr>
          <p:cNvSpPr>
            <a:spLocks noGrp="1"/>
          </p:cNvSpPr>
          <p:nvPr>
            <p:ph idx="1"/>
          </p:nvPr>
        </p:nvSpPr>
        <p:spPr/>
        <p:txBody>
          <a:bodyPr/>
          <a:lstStyle/>
          <a:p>
            <a:r>
              <a:rPr lang="es-HN"/>
              <a:t>Davis</a:t>
            </a:r>
            <a:r>
              <a:rPr lang="es-HN" dirty="0"/>
              <a:t>, Chris. IT Auditing Using Controls to Protect Information Assets, Third Edition (Chapter. 2). McGraw-Hill Education. Edición de Kindle.</a:t>
            </a:r>
          </a:p>
          <a:p>
            <a:r>
              <a:rPr lang="es-HN" dirty="0">
                <a:hlinkClick r:id="rId2"/>
              </a:rPr>
              <a:t>https://www.theiia.org/</a:t>
            </a:r>
            <a:endParaRPr lang="es-HN" dirty="0"/>
          </a:p>
          <a:p>
            <a:r>
              <a:rPr lang="es-HN" dirty="0">
                <a:hlinkClick r:id="rId2"/>
              </a:rPr>
              <a:t>https://na.theiia.org/translations/PublicDocuments/Code%20of%20Ethics%20Spanish.pdf</a:t>
            </a:r>
            <a:endParaRPr lang="es-HN" dirty="0"/>
          </a:p>
        </p:txBody>
      </p:sp>
    </p:spTree>
    <p:extLst>
      <p:ext uri="{BB962C8B-B14F-4D97-AF65-F5344CB8AC3E}">
        <p14:creationId xmlns:p14="http://schemas.microsoft.com/office/powerpoint/2010/main" val="3725084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254BA7-AA0A-7A4F-926D-7BBD331E5446}"/>
              </a:ext>
            </a:extLst>
          </p:cNvPr>
          <p:cNvSpPr>
            <a:spLocks noGrp="1"/>
          </p:cNvSpPr>
          <p:nvPr>
            <p:ph type="title"/>
          </p:nvPr>
        </p:nvSpPr>
        <p:spPr/>
        <p:txBody>
          <a:bodyPr/>
          <a:lstStyle/>
          <a:p>
            <a:pPr algn="ctr"/>
            <a:r>
              <a:rPr lang="es-HN" dirty="0"/>
              <a:t>1.A.i Tipos de Control interno: Preventivo</a:t>
            </a:r>
          </a:p>
        </p:txBody>
      </p:sp>
      <p:sp>
        <p:nvSpPr>
          <p:cNvPr id="3" name="Marcador de contenido 2">
            <a:extLst>
              <a:ext uri="{FF2B5EF4-FFF2-40B4-BE49-F238E27FC236}">
                <a16:creationId xmlns:a16="http://schemas.microsoft.com/office/drawing/2014/main" id="{CB64DB16-CFE6-6F4A-81BB-C36CF3D48652}"/>
              </a:ext>
            </a:extLst>
          </p:cNvPr>
          <p:cNvSpPr>
            <a:spLocks noGrp="1"/>
          </p:cNvSpPr>
          <p:nvPr>
            <p:ph idx="1"/>
          </p:nvPr>
        </p:nvSpPr>
        <p:spPr/>
        <p:txBody>
          <a:bodyPr>
            <a:normAutofit/>
          </a:bodyPr>
          <a:lstStyle/>
          <a:p>
            <a:r>
              <a:rPr lang="es-HN" sz="2400" dirty="0"/>
              <a:t>Los controles preventivos </a:t>
            </a:r>
            <a:r>
              <a:rPr lang="es-HN" sz="2400" b="1" dirty="0"/>
              <a:t>evitan que suceda</a:t>
            </a:r>
            <a:r>
              <a:rPr lang="es-HN" sz="2400" dirty="0"/>
              <a:t> un evento indebido. </a:t>
            </a:r>
          </a:p>
          <a:p>
            <a:r>
              <a:rPr lang="es-HN" sz="2400" dirty="0"/>
              <a:t>Por ejemplo, requerir un ID de usuario y contraseña para acceder a un sistema es un control preventivo. </a:t>
            </a:r>
          </a:p>
          <a:p>
            <a:pPr lvl="1"/>
            <a:r>
              <a:rPr lang="es-HN" sz="2000" dirty="0"/>
              <a:t>Impide (teóricamente) que personas no autorizadas accedan al sistema. </a:t>
            </a:r>
          </a:p>
          <a:p>
            <a:r>
              <a:rPr lang="es-HN" sz="2400" dirty="0"/>
              <a:t>Siempre se prefieren los controles preventivos. </a:t>
            </a:r>
          </a:p>
          <a:p>
            <a:r>
              <a:rPr lang="es-HN" sz="2400" dirty="0"/>
              <a:t>No siempre son la solución más rentable, y otro tipo de control puede tener más sentido desde el punto de vista de costo / beneficio.</a:t>
            </a:r>
          </a:p>
        </p:txBody>
      </p:sp>
    </p:spTree>
    <p:extLst>
      <p:ext uri="{BB962C8B-B14F-4D97-AF65-F5344CB8AC3E}">
        <p14:creationId xmlns:p14="http://schemas.microsoft.com/office/powerpoint/2010/main" val="2543889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254BA7-AA0A-7A4F-926D-7BBD331E5446}"/>
              </a:ext>
            </a:extLst>
          </p:cNvPr>
          <p:cNvSpPr>
            <a:spLocks noGrp="1"/>
          </p:cNvSpPr>
          <p:nvPr>
            <p:ph type="title"/>
          </p:nvPr>
        </p:nvSpPr>
        <p:spPr/>
        <p:txBody>
          <a:bodyPr/>
          <a:lstStyle/>
          <a:p>
            <a:pPr algn="ctr"/>
            <a:r>
              <a:rPr lang="es-HN" dirty="0"/>
              <a:t>1.A.ii Tipos de Control interno: Detectivo</a:t>
            </a:r>
          </a:p>
        </p:txBody>
      </p:sp>
      <p:sp>
        <p:nvSpPr>
          <p:cNvPr id="3" name="Marcador de contenido 2">
            <a:extLst>
              <a:ext uri="{FF2B5EF4-FFF2-40B4-BE49-F238E27FC236}">
                <a16:creationId xmlns:a16="http://schemas.microsoft.com/office/drawing/2014/main" id="{CB64DB16-CFE6-6F4A-81BB-C36CF3D48652}"/>
              </a:ext>
            </a:extLst>
          </p:cNvPr>
          <p:cNvSpPr>
            <a:spLocks noGrp="1"/>
          </p:cNvSpPr>
          <p:nvPr>
            <p:ph idx="1"/>
          </p:nvPr>
        </p:nvSpPr>
        <p:spPr/>
        <p:txBody>
          <a:bodyPr>
            <a:normAutofit/>
          </a:bodyPr>
          <a:lstStyle/>
          <a:p>
            <a:r>
              <a:rPr lang="es-HN" sz="3200" dirty="0"/>
              <a:t>Registran un mal evento </a:t>
            </a:r>
            <a:r>
              <a:rPr lang="es-HN" sz="3200" b="1" dirty="0"/>
              <a:t>después de que ha sucedido</a:t>
            </a:r>
            <a:r>
              <a:rPr lang="es-HN" sz="3200" dirty="0"/>
              <a:t>. </a:t>
            </a:r>
          </a:p>
          <a:p>
            <a:endParaRPr lang="es-HN" sz="3200" dirty="0"/>
          </a:p>
          <a:p>
            <a:r>
              <a:rPr lang="es-HN" sz="3200" dirty="0"/>
              <a:t>Por ejemplo, registrar todas las actividades realizadas en un sistema le permitirá revisar los registros para buscar actividades inapropiadas después del evento.</a:t>
            </a:r>
          </a:p>
        </p:txBody>
      </p:sp>
    </p:spTree>
    <p:extLst>
      <p:ext uri="{BB962C8B-B14F-4D97-AF65-F5344CB8AC3E}">
        <p14:creationId xmlns:p14="http://schemas.microsoft.com/office/powerpoint/2010/main" val="3029354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254BA7-AA0A-7A4F-926D-7BBD331E5446}"/>
              </a:ext>
            </a:extLst>
          </p:cNvPr>
          <p:cNvSpPr>
            <a:spLocks noGrp="1"/>
          </p:cNvSpPr>
          <p:nvPr>
            <p:ph type="title"/>
          </p:nvPr>
        </p:nvSpPr>
        <p:spPr/>
        <p:txBody>
          <a:bodyPr/>
          <a:lstStyle/>
          <a:p>
            <a:pPr algn="ctr"/>
            <a:r>
              <a:rPr lang="es-HN" dirty="0"/>
              <a:t>1.A.iiI Tipos de Control interno: Reactivo</a:t>
            </a:r>
          </a:p>
        </p:txBody>
      </p:sp>
      <p:sp>
        <p:nvSpPr>
          <p:cNvPr id="3" name="Marcador de contenido 2">
            <a:extLst>
              <a:ext uri="{FF2B5EF4-FFF2-40B4-BE49-F238E27FC236}">
                <a16:creationId xmlns:a16="http://schemas.microsoft.com/office/drawing/2014/main" id="{CB64DB16-CFE6-6F4A-81BB-C36CF3D48652}"/>
              </a:ext>
            </a:extLst>
          </p:cNvPr>
          <p:cNvSpPr>
            <a:spLocks noGrp="1"/>
          </p:cNvSpPr>
          <p:nvPr>
            <p:ph idx="1"/>
          </p:nvPr>
        </p:nvSpPr>
        <p:spPr/>
        <p:txBody>
          <a:bodyPr>
            <a:normAutofit lnSpcReduction="10000"/>
          </a:bodyPr>
          <a:lstStyle/>
          <a:p>
            <a:r>
              <a:rPr lang="es-HN" sz="2400" dirty="0"/>
              <a:t>Los </a:t>
            </a:r>
            <a:r>
              <a:rPr lang="es-HN" sz="2400" b="1" dirty="0"/>
              <a:t>Controles reactivos o correctivos</a:t>
            </a:r>
            <a:r>
              <a:rPr lang="es-HN" sz="2400" dirty="0"/>
              <a:t> se encuentran entre los controles preventivos y detectivos. </a:t>
            </a:r>
          </a:p>
          <a:p>
            <a:r>
              <a:rPr lang="es-HN" sz="2400" dirty="0"/>
              <a:t>No evitan que ocurra un evento negativo, pero proporcionan una </a:t>
            </a:r>
            <a:r>
              <a:rPr lang="es-HN" sz="2400" b="1" dirty="0"/>
              <a:t>forma sistemática</a:t>
            </a:r>
            <a:r>
              <a:rPr lang="es-HN" sz="2400" dirty="0"/>
              <a:t> de </a:t>
            </a:r>
            <a:r>
              <a:rPr lang="es-HN" sz="2400" b="1" dirty="0"/>
              <a:t>detectar</a:t>
            </a:r>
            <a:r>
              <a:rPr lang="es-HN" sz="2400" dirty="0"/>
              <a:t> cuándo ocurrieron esos eventos negativos y </a:t>
            </a:r>
            <a:r>
              <a:rPr lang="es-HN" sz="2400" b="1" dirty="0"/>
              <a:t>corregir</a:t>
            </a:r>
            <a:r>
              <a:rPr lang="es-HN" sz="2400" dirty="0"/>
              <a:t> la situación</a:t>
            </a:r>
          </a:p>
          <a:p>
            <a:r>
              <a:rPr lang="es-HN" sz="2400" dirty="0"/>
              <a:t>Por ejemplo, es posible que tenga un sistema antivirus central que detecte si la PC de cada usuario tiene instalados los últimos archivos de firma. Idealmente, podría registrar las PC que no cumplen y realizar algunas actividades de seguimiento reglamentadas para que la PC cumpla o elimine su capacidad de acceder a la red.</a:t>
            </a:r>
          </a:p>
        </p:txBody>
      </p:sp>
    </p:spTree>
    <p:extLst>
      <p:ext uri="{BB962C8B-B14F-4D97-AF65-F5344CB8AC3E}">
        <p14:creationId xmlns:p14="http://schemas.microsoft.com/office/powerpoint/2010/main" val="2948250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videndVTI">
  <a:themeElements>
    <a:clrScheme name="AnalogousFromLightSeedLeftStep">
      <a:dk1>
        <a:srgbClr val="000000"/>
      </a:dk1>
      <a:lt1>
        <a:srgbClr val="FFFFFF"/>
      </a:lt1>
      <a:dk2>
        <a:srgbClr val="242F41"/>
      </a:dk2>
      <a:lt2>
        <a:srgbClr val="E8E8E2"/>
      </a:lt2>
      <a:accent1>
        <a:srgbClr val="9896C6"/>
      </a:accent1>
      <a:accent2>
        <a:srgbClr val="7F95BA"/>
      </a:accent2>
      <a:accent3>
        <a:srgbClr val="7DACB8"/>
      </a:accent3>
      <a:accent4>
        <a:srgbClr val="78AFA3"/>
      </a:accent4>
      <a:accent5>
        <a:srgbClr val="83AE93"/>
      </a:accent5>
      <a:accent6>
        <a:srgbClr val="7BAF78"/>
      </a:accent6>
      <a:hlink>
        <a:srgbClr val="848651"/>
      </a:hlink>
      <a:folHlink>
        <a:srgbClr val="7F7F7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959</TotalTime>
  <Words>6006</Words>
  <Application>Microsoft Macintosh PowerPoint</Application>
  <PresentationFormat>Panorámica</PresentationFormat>
  <Paragraphs>314</Paragraphs>
  <Slides>61</Slides>
  <Notes>38</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61</vt:i4>
      </vt:variant>
    </vt:vector>
  </HeadingPairs>
  <TitlesOfParts>
    <vt:vector size="65" baseType="lpstr">
      <vt:lpstr>Calibri</vt:lpstr>
      <vt:lpstr>Gill Sans MT</vt:lpstr>
      <vt:lpstr>Wingdings 2</vt:lpstr>
      <vt:lpstr>DividendVTI</vt:lpstr>
      <vt:lpstr>El Proceso de la Auditoría</vt:lpstr>
      <vt:lpstr>Agenda</vt:lpstr>
      <vt:lpstr>Control interno</vt:lpstr>
      <vt:lpstr>Control Interno</vt:lpstr>
      <vt:lpstr>1.A Tipos de Control interno</vt:lpstr>
      <vt:lpstr>1.A Tipos de Control interno: Ejemplos de su implementación</vt:lpstr>
      <vt:lpstr>1.A.i Tipos de Control interno: Preventivo</vt:lpstr>
      <vt:lpstr>1.A.ii Tipos de Control interno: Detectivo</vt:lpstr>
      <vt:lpstr>1.A.iiI Tipos de Control interno: Reactivo</vt:lpstr>
      <vt:lpstr>1.b. Control interno &gt; Ejemplos</vt:lpstr>
      <vt:lpstr>Presentación de PowerPoint</vt:lpstr>
      <vt:lpstr>1.b. Control interno &gt; Ejemplos</vt:lpstr>
      <vt:lpstr>1.b. Control interno &gt; Ejemplos</vt:lpstr>
      <vt:lpstr>1.b. Control interno &gt; Ejemplos</vt:lpstr>
      <vt:lpstr>1.C. Actividad en clase</vt:lpstr>
      <vt:lpstr>II. Qué auditar</vt:lpstr>
      <vt:lpstr>II. Qué Auditar</vt:lpstr>
      <vt:lpstr>II. Qué Auditar</vt:lpstr>
      <vt:lpstr>II.a. Qué Auditar &gt; Creación del universo de auditoría</vt:lpstr>
      <vt:lpstr>II.b. Qué Auditar &gt; Funciones de TI centralizadas</vt:lpstr>
      <vt:lpstr>II.b. Qué Auditar &gt; Funciones de TI centralizadas</vt:lpstr>
      <vt:lpstr>II.b. Qué Auditar &gt; Actividad en clase</vt:lpstr>
      <vt:lpstr>II.c. Qué Auditar &gt; Funciones de TI descentralizadas</vt:lpstr>
      <vt:lpstr>II.d. Qué Auditar &gt; Procesos y Aplicaciones de Negocios</vt:lpstr>
      <vt:lpstr>II.e. Qué Auditar &gt; Cumplimiento normativo</vt:lpstr>
      <vt:lpstr>II.f. Qué Auditar &gt; Prioridades y estrategias de negocio</vt:lpstr>
      <vt:lpstr>Presentación de PowerPoint</vt:lpstr>
      <vt:lpstr>II.f. Qué Auditar &gt; Priorizando las actividades a auditar</vt:lpstr>
      <vt:lpstr>II.f. Qué Auditar &gt; Priorizando las actividades a auditar</vt:lpstr>
      <vt:lpstr>II.g. Qué Auditar &gt; Otras consideraciones</vt:lpstr>
      <vt:lpstr>El Proceso</vt:lpstr>
      <vt:lpstr>III.a. Etapas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Summary</vt:lpstr>
      <vt:lpstr>Summary</vt:lpstr>
      <vt:lpstr>Summary</vt:lpstr>
      <vt:lpstr>Referencias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 Proceso de la Auditoría</dc:title>
  <dc:creator>Administración SERCOR</dc:creator>
  <cp:lastModifiedBy>Administración SERCOR</cp:lastModifiedBy>
  <cp:revision>15</cp:revision>
  <dcterms:created xsi:type="dcterms:W3CDTF">2020-02-10T02:36:30Z</dcterms:created>
  <dcterms:modified xsi:type="dcterms:W3CDTF">2020-02-16T18:31:19Z</dcterms:modified>
</cp:coreProperties>
</file>