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65" r:id="rId3"/>
    <p:sldId id="267" r:id="rId4"/>
    <p:sldId id="266" r:id="rId5"/>
    <p:sldId id="261" r:id="rId6"/>
    <p:sldId id="286" r:id="rId7"/>
    <p:sldId id="277" r:id="rId8"/>
    <p:sldId id="288" r:id="rId9"/>
    <p:sldId id="289" r:id="rId10"/>
    <p:sldId id="290" r:id="rId11"/>
    <p:sldId id="291" r:id="rId12"/>
    <p:sldId id="293" r:id="rId13"/>
    <p:sldId id="292" r:id="rId14"/>
    <p:sldId id="294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62" r:id="rId27"/>
    <p:sldId id="263" r:id="rId28"/>
    <p:sldId id="307" r:id="rId29"/>
    <p:sldId id="276" r:id="rId30"/>
    <p:sldId id="287" r:id="rId31"/>
    <p:sldId id="308" r:id="rId32"/>
    <p:sldId id="309" r:id="rId33"/>
    <p:sldId id="310" r:id="rId34"/>
    <p:sldId id="311" r:id="rId35"/>
    <p:sldId id="258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Barlow Light" panose="020B0604020202020204" charset="0"/>
      <p:regular r:id="rId42"/>
      <p:bold r:id="rId43"/>
      <p:italic r:id="rId44"/>
      <p:boldItalic r:id="rId45"/>
    </p:embeddedFont>
    <p:embeddedFont>
      <p:font typeface="Barlow" panose="020B0604020202020204" charset="0"/>
      <p:regular r:id="rId46"/>
      <p:bold r:id="rId47"/>
      <p:italic r:id="rId48"/>
      <p:boldItalic r:id="rId49"/>
    </p:embeddedFont>
    <p:embeddedFont>
      <p:font typeface="Raleway SemiBold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sis Izaguirre" initials="GI" lastIdx="1" clrIdx="0">
    <p:extLst>
      <p:ext uri="{19B8F6BF-5375-455C-9EA6-DF929625EA0E}">
        <p15:presenceInfo xmlns:p15="http://schemas.microsoft.com/office/powerpoint/2012/main" userId="a6288747ceaa8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9FAA1-244F-432C-92C7-49B70C4B55C3}">
  <a:tblStyle styleId="{A3F9FAA1-244F-432C-92C7-49B70C4B5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164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64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23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63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30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85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336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877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272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119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86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422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792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880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399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603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848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43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195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644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107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19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45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189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9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4692317" y="373912"/>
            <a:ext cx="4150894" cy="426666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89647" y="188893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sz="4000" dirty="0" smtClean="0"/>
              <a:t>AUDITORÍA DE DISPOSITIVOS INFORMÁTICOS </a:t>
            </a:r>
            <a:br>
              <a:rPr lang="es-ES" sz="4000" dirty="0" smtClean="0"/>
            </a:br>
            <a:r>
              <a:rPr lang="es-ES" sz="4000" dirty="0" smtClean="0"/>
              <a:t>DEL USUARIO</a:t>
            </a:r>
            <a:r>
              <a:rPr lang="es-ES" sz="4000" dirty="0"/>
              <a:t/>
            </a:r>
            <a:br>
              <a:rPr lang="es-ES" sz="4000" dirty="0"/>
            </a:br>
            <a:r>
              <a:rPr lang="es-ES" sz="4000" dirty="0" smtClean="0"/>
              <a:t>FINAL</a:t>
            </a:r>
            <a:endParaRPr lang="es-ES" sz="4000" dirty="0"/>
          </a:p>
        </p:txBody>
      </p:sp>
      <p:sp>
        <p:nvSpPr>
          <p:cNvPr id="2" name="Rectángulo 1"/>
          <p:cNvSpPr/>
          <p:nvPr/>
        </p:nvSpPr>
        <p:spPr>
          <a:xfrm>
            <a:off x="111652" y="4147971"/>
            <a:ext cx="211598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Génesis </a:t>
            </a:r>
            <a:r>
              <a:rPr lang="en-US" sz="18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Izaguirre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Óscar </a:t>
            </a:r>
            <a:r>
              <a:rPr lang="en-US" sz="18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Fonseca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345" y="197357"/>
            <a:ext cx="1095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Grupo</a:t>
            </a:r>
            <a:r>
              <a:rPr lang="en-US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no.14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86611" y="350798"/>
            <a:ext cx="579839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/>
              <a:t>6. </a:t>
            </a:r>
            <a:r>
              <a:rPr lang="es-ES" sz="2000" dirty="0" smtClean="0"/>
              <a:t>Revise </a:t>
            </a:r>
            <a:r>
              <a:rPr lang="es-ES" sz="2000" dirty="0"/>
              <a:t>el proceso de copia de seguridad del dispositivo, asegurándose de que los procesos de restauración se hayan probado adecuadamente. 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072" y="1874240"/>
            <a:ext cx="5360976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Entrevistar al administrador de respaldo del cliente.  Discuta las prácticas en torno a la frecuencia de las copias de seguridad.</a:t>
            </a:r>
          </a:p>
          <a:p>
            <a:endParaRPr lang="es-ES" sz="1600" dirty="0"/>
          </a:p>
          <a:p>
            <a:r>
              <a:rPr lang="es-ES" sz="1600" dirty="0"/>
              <a:t>Discuta los procesos para validar los datos de respaldo y verificar que los procesos de restauración sean funcionales. 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53" y="1050268"/>
            <a:ext cx="3463047" cy="34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86611" y="350798"/>
            <a:ext cx="579839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7. </a:t>
            </a:r>
            <a:r>
              <a:rPr lang="es-ES" sz="2000" dirty="0"/>
              <a:t>Revise el proceso de licencia de software y asegúrese de que los usuarios no tengan acceso a software sin licencia.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8888" y="2409262"/>
            <a:ext cx="5380431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Evalúe los procesos para identificar y remediar el software que se encuentre fuera de licencia. </a:t>
            </a:r>
          </a:p>
          <a:p>
            <a:pPr lvl="0"/>
            <a:r>
              <a:rPr lang="es-ES" sz="1600" dirty="0"/>
              <a:t>Determine si la organización tiene procesos que aborden software de código abierto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8888" y="1516821"/>
            <a:ext cx="678990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s-419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Entreviste al equipo de administración del cliente para determinar cómo se gestionan las licencias de software para los sistemas del cliente.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92" y="1974715"/>
            <a:ext cx="2542982" cy="28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701223" y="1887010"/>
            <a:ext cx="5404702" cy="2934719"/>
            <a:chOff x="1177450" y="533020"/>
            <a:chExt cx="6173152" cy="3325387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533020"/>
              <a:ext cx="5161606" cy="317417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603189" y="190457"/>
            <a:ext cx="7799929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s-ES" sz="28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8. </a:t>
            </a:r>
            <a:r>
              <a:rPr lang="es-E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Asegúrese de que la organización tenga un proceso sólido para responder a los problemas de los usuarios. </a:t>
            </a:r>
            <a:r>
              <a:rPr lang="es-ES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 </a:t>
            </a:r>
            <a:br>
              <a:rPr lang="es-ES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3189" y="1996393"/>
            <a:ext cx="3466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r>
              <a:rPr lang="es-ES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 deben rastrear los problemas del usuario final a través de un sistema de tickets de problemas</a:t>
            </a:r>
            <a:r>
              <a:rPr lang="es-ES" sz="16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</a:p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endParaRPr lang="es-ES" sz="16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r>
              <a:rPr lang="es-ES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 debe asignar un propietario para estos problemas, y un grupo debe ser responsable del seguimiento del progreso </a:t>
            </a:r>
          </a:p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endParaRPr lang="es-ES" sz="16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2" name="Picture 4" descr="Zendesk Support ticketing system screenshot">
            <a:extLst>
              <a:ext uri="{FF2B5EF4-FFF2-40B4-BE49-F238E27FC236}">
                <a16:creationId xmlns:a16="http://schemas.microsoft.com/office/drawing/2014/main" id="{FCB0506B-9204-45D9-AF80-8A5EECB7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69" y="1996393"/>
            <a:ext cx="4280131" cy="25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36169" y="213930"/>
            <a:ext cx="80923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9. </a:t>
            </a:r>
            <a:r>
              <a:rPr lang="es-ES" sz="2000" dirty="0"/>
              <a:t>Revise y evalúe la solidez de las contraseñas y el uso de controles de contraseñas en los sistemas del cliente, como las políticas de antigüedad, longitud, complejidad, historial y bloqueo de contraseña.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48535" y="1423686"/>
            <a:ext cx="4133816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En Windows, puede encontrar las políticas de cuenta que afectan a su sistema mediante el comando secpol de la barra de búsqueda. </a:t>
            </a:r>
          </a:p>
          <a:p>
            <a:pPr lvl="0"/>
            <a:r>
              <a:rPr lang="es-ES" sz="1600" dirty="0"/>
              <a:t>Política de contraseña y política de bloqueo de cuenta. </a:t>
            </a:r>
          </a:p>
          <a:p>
            <a:pPr lvl="0"/>
            <a:r>
              <a:rPr lang="es-ES" sz="1600" dirty="0"/>
              <a:t>Los sistemas no unidos a un dominio pueden no tener ninguna contraseña o políticas de bloqueo. 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8208"/>
              </p:ext>
            </p:extLst>
          </p:nvPr>
        </p:nvGraphicFramePr>
        <p:xfrm>
          <a:off x="4704347" y="1131709"/>
          <a:ext cx="4173128" cy="373299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6564">
                  <a:extLst>
                    <a:ext uri="{9D8B030D-6E8A-4147-A177-3AD203B41FA5}">
                      <a16:colId xmlns:a16="http://schemas.microsoft.com/office/drawing/2014/main" val="2878796386"/>
                    </a:ext>
                  </a:extLst>
                </a:gridCol>
                <a:gridCol w="2086564">
                  <a:extLst>
                    <a:ext uri="{9D8B030D-6E8A-4147-A177-3AD203B41FA5}">
                      <a16:colId xmlns:a16="http://schemas.microsoft.com/office/drawing/2014/main" val="283396651"/>
                    </a:ext>
                  </a:extLst>
                </a:gridCol>
              </a:tblGrid>
              <a:tr h="253497">
                <a:tc>
                  <a:txBody>
                    <a:bodyPr/>
                    <a:lstStyle/>
                    <a:p>
                      <a:pPr algn="ctr"/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Política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Cambios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69098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s-ES_tradnl" sz="1100" dirty="0" smtClean="0">
                          <a:latin typeface="Barlow Light" panose="020B0604020202020204" charset="0"/>
                        </a:rPr>
                        <a:t>Edad mínima de contraseña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Barlow Light" panose="020B0604020202020204" charset="0"/>
                        </a:rPr>
                        <a:t>1 </a:t>
                      </a:r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día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32199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s-ES_tradnl" sz="1100" dirty="0" smtClean="0">
                          <a:latin typeface="Barlow Light" panose="020B0604020202020204" charset="0"/>
                        </a:rPr>
                        <a:t>Edad máxima de contraseña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Barlow Light" panose="020B0604020202020204" charset="0"/>
                        </a:rPr>
                        <a:t>30 -90 </a:t>
                      </a:r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días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15818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r>
                        <a:rPr lang="es-ES_tradnl" sz="1100" dirty="0" smtClean="0">
                          <a:latin typeface="Barlow Light" panose="020B0604020202020204" charset="0"/>
                        </a:rPr>
                        <a:t>Longitud mínima de contraseña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Barlow Light" panose="020B0604020202020204" charset="0"/>
                        </a:rPr>
                        <a:t>8-14 </a:t>
                      </a:r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caracteres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95223"/>
                  </a:ext>
                </a:extLst>
              </a:tr>
              <a:tr h="260843">
                <a:tc>
                  <a:txBody>
                    <a:bodyPr/>
                    <a:lstStyle/>
                    <a:p>
                      <a:r>
                        <a:rPr lang="es-ES_tradnl" sz="1100" dirty="0" smtClean="0">
                          <a:latin typeface="Barlow Light" panose="020B0604020202020204" charset="0"/>
                        </a:rPr>
                        <a:t>Complejidad de la contraseña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Habilitado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320431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r>
                        <a:rPr lang="es-ES_tradnl" sz="1100" dirty="0" smtClean="0">
                          <a:latin typeface="Barlow Light" panose="020B0604020202020204" charset="0"/>
                        </a:rPr>
                        <a:t>Historial de contraseñas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Barlow Light" panose="020B0604020202020204" charset="0"/>
                        </a:rPr>
                        <a:t>10 – 20 </a:t>
                      </a:r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contraseñas</a:t>
                      </a:r>
                      <a:r>
                        <a:rPr lang="en-US" sz="1100" dirty="0" smtClean="0">
                          <a:latin typeface="Barlow Light" panose="020B0604020202020204" charset="0"/>
                        </a:rPr>
                        <a:t> </a:t>
                      </a:r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recordadas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37519"/>
                  </a:ext>
                </a:extLst>
              </a:tr>
              <a:tr h="745579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Barlow Light" panose="020B0604020202020204" charset="0"/>
                        </a:rPr>
                        <a:t>Almacenar contraseña usando cifrado reversible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Barlow Light" panose="020B0604020202020204" charset="0"/>
                        </a:rPr>
                        <a:t>deshabilite, si es posible, pero comprenda y pruebe esto antes de tomar esta decisión.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0726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Barlow Light" panose="020B0604020202020204" charset="0"/>
                        </a:rPr>
                        <a:t>Duración del bloqueo de cuenta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Barlow Light" panose="020B0604020202020204" charset="0"/>
                        </a:rPr>
                        <a:t>10 –</a:t>
                      </a:r>
                      <a:r>
                        <a:rPr lang="en-US" sz="1100" baseline="0" dirty="0" smtClean="0">
                          <a:latin typeface="Barlow Light" panose="020B0604020202020204" charset="0"/>
                        </a:rPr>
                        <a:t> 30 </a:t>
                      </a:r>
                      <a:r>
                        <a:rPr lang="es-ES_tradnl" sz="1100" baseline="0" noProof="0" dirty="0" smtClean="0">
                          <a:latin typeface="Barlow Light" panose="020B0604020202020204" charset="0"/>
                        </a:rPr>
                        <a:t>minutos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04554"/>
                  </a:ext>
                </a:extLst>
              </a:tr>
              <a:tr h="260843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Barlow Light" panose="020B0604020202020204" charset="0"/>
                        </a:rPr>
                        <a:t>Umbral de bloqueo de cuenta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Barlow Light" panose="020B0604020202020204" charset="0"/>
                        </a:rPr>
                        <a:t>10 -20 </a:t>
                      </a:r>
                      <a:r>
                        <a:rPr lang="es-ES_tradnl" sz="1100" noProof="0" dirty="0" smtClean="0">
                          <a:latin typeface="Barlow Light" panose="020B0604020202020204" charset="0"/>
                        </a:rPr>
                        <a:t>intentos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71777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Barlow Light" panose="020B0604020202020204" charset="0"/>
                        </a:rPr>
                        <a:t>Restablecer bloqueo de cuenta después</a:t>
                      </a:r>
                      <a:endParaRPr lang="es-ES_tradnl" sz="110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Barlow Light" panose="020B0604020202020204" charset="0"/>
                        </a:rPr>
                        <a:t>10</a:t>
                      </a:r>
                      <a:r>
                        <a:rPr lang="en-US" sz="1100" baseline="0" dirty="0" smtClean="0">
                          <a:latin typeface="Barlow Light" panose="020B0604020202020204" charset="0"/>
                        </a:rPr>
                        <a:t> – 30 </a:t>
                      </a:r>
                      <a:r>
                        <a:rPr lang="es-ES_tradnl" sz="1100" baseline="0" noProof="0" dirty="0" smtClean="0">
                          <a:latin typeface="Barlow Light" panose="020B0604020202020204" charset="0"/>
                        </a:rPr>
                        <a:t>minutos</a:t>
                      </a:r>
                      <a:endParaRPr lang="es-ES_tradnl" sz="1100" noProof="0" dirty="0">
                        <a:latin typeface="Barlow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8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701223" y="2103433"/>
            <a:ext cx="5404702" cy="2718296"/>
            <a:chOff x="1177450" y="778253"/>
            <a:chExt cx="6173152" cy="3080154"/>
          </a:xfrm>
        </p:grpSpPr>
        <p:sp>
          <p:nvSpPr>
            <p:cNvPr id="2021" name="Google Shape;2021;p33"/>
            <p:cNvSpPr/>
            <p:nvPr/>
          </p:nvSpPr>
          <p:spPr>
            <a:xfrm>
              <a:off x="1667133" y="778253"/>
              <a:ext cx="5161606" cy="290883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535776" y="134411"/>
            <a:ext cx="7984678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s-ES" sz="28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10. </a:t>
            </a:r>
            <a:r>
              <a:rPr lang="es-E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Asegúrese de que los privilegios administrativos del usuario final </a:t>
            </a:r>
            <a:r>
              <a:rPr lang="es-ES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 </a:t>
            </a:r>
            <a:r>
              <a:rPr lang="es-E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establezcan y mantengan de acuerdo con la política de la </a:t>
            </a:r>
            <a:r>
              <a:rPr lang="es-ES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compañía</a:t>
            </a:r>
            <a:r>
              <a:rPr lang="es-E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 </a:t>
            </a:r>
            <a:r>
              <a:rPr lang="es-ES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 </a:t>
            </a:r>
            <a:br>
              <a:rPr lang="es-ES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5297" y="1799150"/>
            <a:ext cx="34669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r>
              <a:rPr lang="es-ES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Entreviste al equipo de administración del cliente y pregunte si los usuarios finales pueden tener derechos de administrador local en sus sistemas.</a:t>
            </a:r>
          </a:p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r>
              <a:rPr lang="es-ES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Si a los usuarios finales no se les permiten derechos de administrador, puede verificar el estado de una cuenta utilizando una estación de trabajo típica.</a:t>
            </a:r>
          </a:p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endParaRPr lang="es-ES" sz="16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86" y="2221511"/>
            <a:ext cx="4243768" cy="23264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291526" y="1623658"/>
            <a:ext cx="1343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En </a:t>
            </a:r>
            <a:r>
              <a:rPr lang="es-419" sz="16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Windows:</a:t>
            </a:r>
            <a:endParaRPr lang="es-419" sz="1600" dirty="0">
              <a:solidFill>
                <a:schemeClr val="dk1"/>
              </a:solidFill>
              <a:latin typeface="Barlow Light"/>
              <a:ea typeface="Barlow Light"/>
              <a:cs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28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360080" y="1022685"/>
            <a:ext cx="6279971" cy="3445624"/>
            <a:chOff x="1177450" y="778253"/>
            <a:chExt cx="6173152" cy="3080154"/>
          </a:xfrm>
        </p:grpSpPr>
        <p:sp>
          <p:nvSpPr>
            <p:cNvPr id="2021" name="Google Shape;2021;p33"/>
            <p:cNvSpPr/>
            <p:nvPr/>
          </p:nvSpPr>
          <p:spPr>
            <a:xfrm>
              <a:off x="1667133" y="778253"/>
              <a:ext cx="5161606" cy="290883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ángulo 3"/>
          <p:cNvSpPr/>
          <p:nvPr/>
        </p:nvSpPr>
        <p:spPr>
          <a:xfrm>
            <a:off x="645958" y="432531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En </a:t>
            </a:r>
            <a:r>
              <a:rPr lang="es-419" sz="1600" dirty="0" err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macOS</a:t>
            </a:r>
            <a:r>
              <a:rPr lang="es-419" sz="16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:</a:t>
            </a:r>
            <a:endParaRPr lang="es-419" sz="1600" dirty="0">
              <a:solidFill>
                <a:schemeClr val="dk1"/>
              </a:solidFill>
              <a:latin typeface="Barlow Light"/>
              <a:ea typeface="Barlow Light"/>
              <a:cs typeface="Barlow Ligh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89" y="1174235"/>
            <a:ext cx="4950763" cy="29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86610" y="350798"/>
            <a:ext cx="614278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11. </a:t>
            </a:r>
            <a:r>
              <a:rPr lang="es-ES" sz="2000" dirty="0"/>
              <a:t>Asegúrese de que se muestre una pancarta de advertencia legal cuando se conecte al sistema. 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8888" y="2409262"/>
            <a:ext cx="5380431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Un aviso de inicio de sesión legal es una advertencia que se muestra cada vez que alguien intenta conectarse al sistema. 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8888" y="1516821"/>
            <a:ext cx="6789907" cy="60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s-ES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Un aviso de inicio de sesión legal es una advertencia que se muestra cada vez que alguien intenta conectarse al sistema. </a:t>
            </a:r>
            <a:endParaRPr lang="es-419" sz="16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" name="Google Shape;1748;p30"/>
          <p:cNvGrpSpPr/>
          <p:nvPr/>
        </p:nvGrpSpPr>
        <p:grpSpPr>
          <a:xfrm>
            <a:off x="6118925" y="1312651"/>
            <a:ext cx="2596372" cy="2900838"/>
            <a:chOff x="2181300" y="231400"/>
            <a:chExt cx="4262637" cy="4762499"/>
          </a:xfrm>
        </p:grpSpPr>
        <p:sp>
          <p:nvSpPr>
            <p:cNvPr id="10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200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4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8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52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6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9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03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6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8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10674" y="602372"/>
            <a:ext cx="614278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12. </a:t>
            </a:r>
            <a:r>
              <a:rPr lang="es-ES" sz="2000" dirty="0"/>
              <a:t>Verifique que los sistemas utilicen una utilidad de cifrado de disco completo (FDE) para proteger los datos de la empresa.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8888" y="1936646"/>
            <a:ext cx="5380431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Las computadoras portátiles se pierden o son robadas todos los días.  Si no se utiliza FDE, cualquier persona que posea una computadora portátil o de escritorio puede extraer fácilmente los datos de la unidad.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grpSp>
        <p:nvGrpSpPr>
          <p:cNvPr id="10" name="Google Shape;2322;p37"/>
          <p:cNvGrpSpPr/>
          <p:nvPr/>
        </p:nvGrpSpPr>
        <p:grpSpPr>
          <a:xfrm>
            <a:off x="5739319" y="1574971"/>
            <a:ext cx="2816408" cy="3061779"/>
            <a:chOff x="1926580" y="602477"/>
            <a:chExt cx="4456273" cy="4762466"/>
          </a:xfrm>
        </p:grpSpPr>
        <p:sp>
          <p:nvSpPr>
            <p:cNvPr id="11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6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7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10674" y="602372"/>
            <a:ext cx="614278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13. </a:t>
            </a:r>
            <a:r>
              <a:rPr lang="es-ES" sz="2000" dirty="0"/>
              <a:t>Determine si el cliente está ejecutando un programa antivirus proporcionado por la compañía.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5863" y="1796787"/>
            <a:ext cx="4958796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Los sistemas cliente son un objetivo principal para los piratas informáticos externos.  La falta de protección antivirus básica hace que los clientes sean un objetivo más fácil y puede permitir que se ejecute código dañino en el sistema.</a:t>
            </a:r>
          </a:p>
          <a:p>
            <a:r>
              <a:rPr lang="es-ES" sz="1600" dirty="0"/>
              <a:t> Las herramientas antivirus también pueden identificar la presencia o acciones de herramientas de piratería ejecutadas por actores maliciosos.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38" y="1263315"/>
            <a:ext cx="3193590" cy="32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19</a:t>
            </a:fld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515979" y="1421677"/>
            <a:ext cx="6305419" cy="3449373"/>
            <a:chOff x="1177450" y="778253"/>
            <a:chExt cx="6173152" cy="3080154"/>
          </a:xfrm>
        </p:grpSpPr>
        <p:sp>
          <p:nvSpPr>
            <p:cNvPr id="2021" name="Google Shape;2021;p33"/>
            <p:cNvSpPr/>
            <p:nvPr/>
          </p:nvSpPr>
          <p:spPr>
            <a:xfrm>
              <a:off x="1667133" y="778253"/>
              <a:ext cx="5161606" cy="290883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673768" y="366070"/>
            <a:ext cx="76039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s-ES" sz="28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</a:rPr>
              <a:t>14. </a:t>
            </a:r>
            <a:r>
              <a:rPr lang="es-ES" sz="2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Verifique que el firewall de un cliente esté activo y revise las prácticas de administración del firewall. . </a:t>
            </a:r>
            <a:br>
              <a:rPr lang="es-ES" sz="2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lang="es-ES" sz="1600" dirty="0">
              <a:solidFill>
                <a:schemeClr val="l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693" r="2093" b="3285"/>
          <a:stretch/>
        </p:blipFill>
        <p:spPr>
          <a:xfrm>
            <a:off x="2181532" y="1592727"/>
            <a:ext cx="4962637" cy="29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3600" dirty="0" smtClean="0"/>
              <a:t>Introducción</a:t>
            </a:r>
            <a:endParaRPr lang="es-ES_tradnl"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/>
              <a:t>En este capítulo se analizan dos auditorías separadas, que comienzan con los sistemas cliente de Windows y </a:t>
            </a:r>
            <a:r>
              <a:rPr lang="es-ES" sz="1800" dirty="0" smtClean="0"/>
              <a:t>Mac, </a:t>
            </a:r>
            <a:r>
              <a:rPr lang="es-ES" sz="1800" dirty="0"/>
              <a:t>luego cubren dispositivos móviles como teléfonos y tabletas con Android e iOS.  Estas auditorías incluyen procesos de gestión del sistema, controles administrativos, políticas y controles básicos que deberían estar presentes en estos sistemas.</a:t>
            </a:r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642134" y="928381"/>
            <a:ext cx="5522496" cy="3801416"/>
            <a:chOff x="1785168" y="778253"/>
            <a:chExt cx="4946284" cy="3137842"/>
          </a:xfrm>
        </p:grpSpPr>
        <p:sp>
          <p:nvSpPr>
            <p:cNvPr id="2021" name="Google Shape;2021;p33"/>
            <p:cNvSpPr/>
            <p:nvPr/>
          </p:nvSpPr>
          <p:spPr>
            <a:xfrm>
              <a:off x="2355370" y="778253"/>
              <a:ext cx="3792901" cy="290883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785168" y="3734676"/>
              <a:ext cx="4946284" cy="181419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785168" y="3687086"/>
              <a:ext cx="4946284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3977" r="6786" b="12281"/>
          <a:stretch/>
        </p:blipFill>
        <p:spPr>
          <a:xfrm>
            <a:off x="2366393" y="1107900"/>
            <a:ext cx="4059483" cy="31649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45958" y="432531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En </a:t>
            </a:r>
            <a:r>
              <a:rPr lang="es-419" sz="1600" dirty="0" err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macOS</a:t>
            </a:r>
            <a:r>
              <a:rPr lang="es-419" sz="16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:</a:t>
            </a:r>
            <a:endParaRPr lang="es-419" sz="1600" dirty="0">
              <a:solidFill>
                <a:schemeClr val="dk1"/>
              </a:solidFill>
              <a:latin typeface="Barlow Light"/>
              <a:ea typeface="Barlow Light"/>
              <a:cs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59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10674" y="602372"/>
            <a:ext cx="614278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15. </a:t>
            </a:r>
            <a:r>
              <a:rPr lang="es-ES" sz="2000" dirty="0"/>
              <a:t>Revise los requisitos de registro del cliente y la configuración.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5863" y="1796787"/>
            <a:ext cx="4958796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Revise las políticas relacionadas con el registro, para determinar si existen requisitos para el registro del cliente. </a:t>
            </a:r>
            <a:endParaRPr lang="es-ES" sz="1600" dirty="0" smtClean="0"/>
          </a:p>
          <a:p>
            <a:r>
              <a:rPr lang="es-ES" sz="1600" dirty="0" smtClean="0"/>
              <a:t>Si </a:t>
            </a:r>
            <a:r>
              <a:rPr lang="es-ES" sz="1600" dirty="0"/>
              <a:t>las políticas de registro de </a:t>
            </a:r>
            <a:r>
              <a:rPr lang="es-ES" sz="1600" dirty="0" smtClean="0"/>
              <a:t>la </a:t>
            </a:r>
            <a:r>
              <a:rPr lang="es-ES" sz="1600" dirty="0"/>
              <a:t>empresa tienen requisitos para los sistemas del cliente, hable con el equipo de administración del cliente. </a:t>
            </a:r>
          </a:p>
          <a:p>
            <a:r>
              <a:rPr lang="es-ES" sz="1600" dirty="0" smtClean="0"/>
              <a:t>Solicite </a:t>
            </a:r>
            <a:r>
              <a:rPr lang="es-ES" sz="1600" dirty="0"/>
              <a:t>ver la configuración de registro, en las herramientas de administración del sistema en uso.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70" y="1143722"/>
            <a:ext cx="2978555" cy="35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10674" y="602372"/>
            <a:ext cx="6142789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16. </a:t>
            </a:r>
            <a:r>
              <a:rPr lang="es-ES" sz="2000" dirty="0"/>
              <a:t>Revise el proceso de parcheo para el sistema operativo y las aplicaciones clave.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5862" y="1796787"/>
            <a:ext cx="5934779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Parches </a:t>
            </a:r>
            <a:r>
              <a:rPr lang="es-ES" sz="1600" dirty="0"/>
              <a:t>para el sistema </a:t>
            </a:r>
            <a:r>
              <a:rPr lang="es-ES" sz="1600" dirty="0" smtClean="0"/>
              <a:t>operativo.</a:t>
            </a:r>
          </a:p>
          <a:p>
            <a:r>
              <a:rPr lang="es-ES" sz="1600" dirty="0" smtClean="0"/>
              <a:t>Garantizar reciban los parches, e informar el hecho.</a:t>
            </a:r>
          </a:p>
          <a:p>
            <a:r>
              <a:rPr lang="es-ES" sz="1600" dirty="0" smtClean="0"/>
              <a:t>Solicite </a:t>
            </a:r>
            <a:r>
              <a:rPr lang="es-ES" sz="1600" dirty="0"/>
              <a:t>ver la configuración de registro, en las herramientas de administración del sistema en uso</a:t>
            </a:r>
            <a:r>
              <a:rPr lang="es-ES" sz="1600" dirty="0" smtClean="0"/>
              <a:t>.</a:t>
            </a:r>
          </a:p>
          <a:p>
            <a:r>
              <a:rPr lang="es-ES" sz="1600" dirty="0"/>
              <a:t>En Windows, escriba Windows </a:t>
            </a:r>
            <a:r>
              <a:rPr lang="es-ES" sz="1600" dirty="0" err="1"/>
              <a:t>Update</a:t>
            </a:r>
            <a:r>
              <a:rPr lang="es-ES" sz="1600" dirty="0"/>
              <a:t> en la barra de búsqueda</a:t>
            </a:r>
            <a:r>
              <a:rPr lang="es-ES" sz="1600" dirty="0" smtClean="0"/>
              <a:t>.</a:t>
            </a:r>
          </a:p>
          <a:p>
            <a:r>
              <a:rPr lang="es-ES" sz="1600" dirty="0"/>
              <a:t>En </a:t>
            </a:r>
            <a:r>
              <a:rPr lang="es-ES" sz="1600" dirty="0" err="1"/>
              <a:t>macOS</a:t>
            </a:r>
            <a:r>
              <a:rPr lang="es-ES" sz="1600" dirty="0"/>
              <a:t>, use la aplicación Acerca de esta </a:t>
            </a:r>
            <a:r>
              <a:rPr lang="es-ES" sz="1600" dirty="0" smtClean="0"/>
              <a:t>Mac.</a:t>
            </a:r>
            <a:endParaRPr lang="es-ES" sz="1600" dirty="0"/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497" y="1963442"/>
            <a:ext cx="1505027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10674" y="602372"/>
            <a:ext cx="699703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17. </a:t>
            </a:r>
            <a:r>
              <a:rPr lang="es-ES" sz="2000" dirty="0"/>
              <a:t>Verifique que la pantalla se apagará automáticamente después de un intervalo establecido y requerirá una contraseña para reanudar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5863" y="1796787"/>
            <a:ext cx="5429454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En Windows 10, puede </a:t>
            </a:r>
            <a:r>
              <a:rPr lang="es-ES" sz="1600" dirty="0" smtClean="0"/>
              <a:t>encontrar esto </a:t>
            </a:r>
            <a:r>
              <a:rPr lang="es-ES" sz="1600" dirty="0"/>
              <a:t>en Configuración del protector de pantalla.</a:t>
            </a:r>
            <a:endParaRPr lang="es-ES" sz="1600" dirty="0" smtClean="0"/>
          </a:p>
          <a:p>
            <a:r>
              <a:rPr lang="es-ES" sz="1600" dirty="0"/>
              <a:t>En </a:t>
            </a:r>
            <a:r>
              <a:rPr lang="es-ES" sz="1600" dirty="0" err="1"/>
              <a:t>macoS</a:t>
            </a:r>
            <a:r>
              <a:rPr lang="es-ES" sz="1600" dirty="0"/>
              <a:t>, se necesitan varios pasos para verificar este elemento. Solicite ver la configuración de registro, en las herramientas de administración del sistema en uso</a:t>
            </a:r>
            <a:r>
              <a:rPr lang="es-ES" sz="1600" dirty="0" smtClean="0"/>
              <a:t>.</a:t>
            </a:r>
          </a:p>
          <a:p>
            <a:pPr lvl="0"/>
            <a:r>
              <a:rPr lang="es-ES" sz="1600" dirty="0"/>
              <a:t>En General, la opción "Requerir contraseña después de que el sueño o el protector de pantalla comience" debe estar marcada.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17" y="1465799"/>
            <a:ext cx="3211386" cy="30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10674" y="602372"/>
            <a:ext cx="7357979" cy="10820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18. </a:t>
            </a:r>
            <a:r>
              <a:rPr lang="es-ES" sz="2000" dirty="0"/>
              <a:t>Asegúrese de que </a:t>
            </a:r>
            <a:r>
              <a:rPr lang="es-ES" sz="2000" dirty="0" err="1"/>
              <a:t>AutoPlay</a:t>
            </a:r>
            <a:r>
              <a:rPr lang="es-ES" sz="2000" dirty="0"/>
              <a:t> y </a:t>
            </a:r>
            <a:r>
              <a:rPr lang="es-ES" sz="2000" dirty="0" err="1"/>
              <a:t>AutoRun</a:t>
            </a:r>
            <a:r>
              <a:rPr lang="es-ES" sz="2000" dirty="0"/>
              <a:t> estén deshabilitados para dispositivos extraíbles. 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5863" y="1796787"/>
            <a:ext cx="5429454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En Windows, </a:t>
            </a:r>
            <a:r>
              <a:rPr lang="es-ES" sz="1600" dirty="0" err="1"/>
              <a:t>AutoPlay</a:t>
            </a:r>
            <a:r>
              <a:rPr lang="es-ES" sz="1600" dirty="0"/>
              <a:t> y </a:t>
            </a:r>
            <a:r>
              <a:rPr lang="es-ES" sz="1600" dirty="0" err="1"/>
              <a:t>AutoRun</a:t>
            </a:r>
            <a:r>
              <a:rPr lang="es-ES" sz="1600" dirty="0"/>
              <a:t> lanzarán automáticamente ciertos tipos de archivos al insertar una unidad USB, CD / DVD u otros medios. </a:t>
            </a:r>
            <a:endParaRPr lang="es-ES" sz="1600" dirty="0" smtClean="0"/>
          </a:p>
          <a:p>
            <a:r>
              <a:rPr lang="es-ES" sz="1600" dirty="0"/>
              <a:t>Los sistemas Mac </a:t>
            </a:r>
            <a:r>
              <a:rPr lang="es-ES" sz="1600" dirty="0" smtClean="0"/>
              <a:t>no </a:t>
            </a:r>
            <a:r>
              <a:rPr lang="es-ES" sz="1600" dirty="0"/>
              <a:t>ejecutarán </a:t>
            </a:r>
            <a:r>
              <a:rPr lang="es-ES" sz="1600" dirty="0" smtClean="0"/>
              <a:t>automáticamente.</a:t>
            </a:r>
          </a:p>
          <a:p>
            <a:r>
              <a:rPr lang="es-ES" sz="1600" dirty="0" smtClean="0"/>
              <a:t>Dialogar </a:t>
            </a:r>
            <a:r>
              <a:rPr lang="es-ES" sz="1600" dirty="0"/>
              <a:t>con el equipo de administración del cliente para determinar si </a:t>
            </a:r>
            <a:r>
              <a:rPr lang="es-ES" sz="1600" dirty="0" err="1"/>
              <a:t>AutoPlay</a:t>
            </a:r>
            <a:r>
              <a:rPr lang="es-ES" sz="1600" dirty="0"/>
              <a:t> y </a:t>
            </a:r>
            <a:r>
              <a:rPr lang="es-ES" sz="1600" dirty="0" err="1"/>
              <a:t>AutoRun</a:t>
            </a:r>
            <a:r>
              <a:rPr lang="es-ES" sz="1600" dirty="0"/>
              <a:t> están deshabilitados.  </a:t>
            </a:r>
            <a:endParaRPr lang="es-ES" sz="1600" dirty="0" smtClean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01" t="9137" r="-19105" b="16038"/>
          <a:stretch/>
        </p:blipFill>
        <p:spPr>
          <a:xfrm rot="202139">
            <a:off x="4493304" y="1445297"/>
            <a:ext cx="5675308" cy="2754191"/>
          </a:xfrm>
          <a:prstGeom prst="flowChartDecision">
            <a:avLst/>
          </a:prstGeom>
        </p:spPr>
      </p:pic>
    </p:spTree>
    <p:extLst>
      <p:ext uri="{BB962C8B-B14F-4D97-AF65-F5344CB8AC3E}">
        <p14:creationId xmlns:p14="http://schemas.microsoft.com/office/powerpoint/2010/main" val="34118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7566498" cy="1435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ES" sz="4000" dirty="0">
                <a:solidFill>
                  <a:schemeClr val="lt1"/>
                </a:solidFill>
                <a:highlight>
                  <a:schemeClr val="accent1"/>
                </a:highlight>
              </a:rPr>
              <a:t>Pasos de prueba para auditar </a:t>
            </a:r>
            <a:r>
              <a:rPr lang="en" sz="4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br>
              <a:rPr lang="en" sz="4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s-ES_tradnl" sz="4000" dirty="0">
                <a:solidFill>
                  <a:schemeClr val="lt1"/>
                </a:solidFill>
                <a:highlight>
                  <a:schemeClr val="accent2"/>
                </a:highlight>
              </a:rPr>
              <a:t>dispositivos móviles</a:t>
            </a:r>
            <a:endParaRPr sz="4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25</a:t>
            </a:fld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736745" y="259927"/>
            <a:ext cx="681972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sz="3200" dirty="0">
                <a:solidFill>
                  <a:schemeClr val="accent1"/>
                </a:solidFill>
              </a:rPr>
              <a:t>Conceptos básicos de la auditoría de dispositivos móviles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736745" y="1536483"/>
            <a:ext cx="5098571" cy="3420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P</a:t>
            </a:r>
            <a:r>
              <a:rPr lang="es-ES" sz="1600" dirty="0" smtClean="0"/>
              <a:t>reguntas </a:t>
            </a:r>
            <a:r>
              <a:rPr lang="es-ES" sz="1600" dirty="0"/>
              <a:t>básicas que debe considerar como auditor al evaluar un programa de dispositivo móvil. </a:t>
            </a:r>
            <a:endParaRPr lang="es-ES" sz="1600" dirty="0" smtClean="0"/>
          </a:p>
          <a:p>
            <a:pPr marL="0" lvl="0" indent="0">
              <a:buNone/>
            </a:pPr>
            <a:r>
              <a:rPr lang="es-ES" sz="1600" dirty="0" smtClean="0"/>
              <a:t>¿</a:t>
            </a:r>
            <a:r>
              <a:rPr lang="es-ES" sz="1600" dirty="0"/>
              <a:t>A qué recursos de la compañía pueden acceder los dispositivos móviles? </a:t>
            </a:r>
          </a:p>
          <a:p>
            <a:pPr marL="0" lv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¿</a:t>
            </a:r>
            <a:r>
              <a:rPr lang="es-ES" sz="1600" dirty="0"/>
              <a:t>Cómo se protegen los datos de la empresa en dispositivos móviles?  </a:t>
            </a:r>
          </a:p>
          <a:p>
            <a:pPr marL="0" lvl="0" indent="0">
              <a:buNone/>
            </a:pPr>
            <a:r>
              <a:rPr lang="es-ES" sz="1600" dirty="0" smtClean="0"/>
              <a:t> </a:t>
            </a:r>
            <a:r>
              <a:rPr lang="es-ES" sz="1600" dirty="0"/>
              <a:t>¿Cómo maneja la empresa los dispositivos y aplicaciones personales? </a:t>
            </a:r>
          </a:p>
          <a:p>
            <a:pPr marL="0" lv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¿</a:t>
            </a:r>
            <a:r>
              <a:rPr lang="es-ES" sz="1600" dirty="0"/>
              <a:t>La empresa está considerando el riesgo de los dispositivos móviles emergentes como los wearables? </a:t>
            </a:r>
            <a:endParaRPr sz="1600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81" y="1191127"/>
            <a:ext cx="3478379" cy="2587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SzPct val="62000"/>
              <a:buFont typeface="Barlow Light" panose="020B0604020202020204" charset="0"/>
              <a:buChar char="►"/>
            </a:pPr>
            <a:r>
              <a:rPr lang="es-ES" sz="1600" dirty="0" smtClean="0"/>
              <a:t>Obtener </a:t>
            </a:r>
            <a:r>
              <a:rPr lang="es-ES" sz="1600" dirty="0"/>
              <a:t>una copia de la política de dispositivos móviles de su empresa, si existe, así como las políticas relacionadas con el uso de dispositivos de propiedad personal o ajenos a la empresa. </a:t>
            </a:r>
            <a:endParaRPr sz="1600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72517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dirty="0" smtClean="0"/>
              <a:t>1. </a:t>
            </a:r>
            <a:r>
              <a:rPr lang="es-ES" sz="2000" dirty="0"/>
              <a:t>Revise las políticas de la compañía sobre dispositivos móviles y asegúrese de que la propiedad del dispositivo y las responsabilidades del usuario estén cubiertas.</a:t>
            </a:r>
            <a:endParaRPr sz="20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139" name="Google Shape;859;p19"/>
          <p:cNvSpPr txBox="1">
            <a:spLocks/>
          </p:cNvSpPr>
          <p:nvPr/>
        </p:nvSpPr>
        <p:spPr>
          <a:xfrm>
            <a:off x="339805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s-ES" sz="1600" dirty="0"/>
              <a:t>Si </a:t>
            </a:r>
            <a:r>
              <a:rPr lang="es-ES" sz="1600" dirty="0" smtClean="0"/>
              <a:t>la </a:t>
            </a:r>
            <a:r>
              <a:rPr lang="es-ES" sz="1600" dirty="0"/>
              <a:t>empresa permite dispositivos de propiedad </a:t>
            </a:r>
            <a:r>
              <a:rPr lang="es-ES" sz="1600" dirty="0" smtClean="0"/>
              <a:t>personal.</a:t>
            </a:r>
            <a:endParaRPr lang="en-US" sz="1600" dirty="0"/>
          </a:p>
        </p:txBody>
      </p:sp>
      <p:grpSp>
        <p:nvGrpSpPr>
          <p:cNvPr id="141" name="Google Shape;3518;p38"/>
          <p:cNvGrpSpPr/>
          <p:nvPr/>
        </p:nvGrpSpPr>
        <p:grpSpPr>
          <a:xfrm>
            <a:off x="5934591" y="1688300"/>
            <a:ext cx="2714434" cy="2856076"/>
            <a:chOff x="2473900" y="225896"/>
            <a:chExt cx="3899746" cy="4762328"/>
          </a:xfrm>
        </p:grpSpPr>
        <p:sp>
          <p:nvSpPr>
            <p:cNvPr id="142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219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503947"/>
            <a:ext cx="5161547" cy="3441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Proporcionar </a:t>
            </a:r>
            <a:r>
              <a:rPr lang="es-ES" sz="1600" dirty="0"/>
              <a:t>visibilidad al inventario de dispositivos móviles para la empresa. </a:t>
            </a:r>
          </a:p>
          <a:p>
            <a:r>
              <a:rPr lang="es-ES" sz="1600" dirty="0" smtClean="0"/>
              <a:t>Proporcionar </a:t>
            </a:r>
            <a:r>
              <a:rPr lang="es-ES" sz="1600" dirty="0"/>
              <a:t>información sobre el tipo de dispositivo y la versión del sistema operativo. </a:t>
            </a:r>
            <a:endParaRPr lang="es-ES" sz="1600" dirty="0" smtClean="0"/>
          </a:p>
          <a:p>
            <a:r>
              <a:rPr lang="es-ES" sz="1600" dirty="0" smtClean="0"/>
              <a:t>Controles </a:t>
            </a:r>
            <a:r>
              <a:rPr lang="es-ES" sz="1600" dirty="0"/>
              <a:t>de aplicaciones de soporte, incluida la capacidad de bloquear  aplicaciones específicas</a:t>
            </a:r>
          </a:p>
          <a:p>
            <a:r>
              <a:rPr lang="es-ES" sz="1600" dirty="0" smtClean="0"/>
              <a:t>Aplique </a:t>
            </a:r>
            <a:r>
              <a:rPr lang="es-ES" sz="1600" dirty="0"/>
              <a:t>políticas de seguridad y de configuración del sistema a los dispositivos administrados</a:t>
            </a:r>
          </a:p>
          <a:p>
            <a:r>
              <a:rPr lang="es-ES" sz="1600" dirty="0" smtClean="0"/>
              <a:t>Limpie </a:t>
            </a:r>
            <a:r>
              <a:rPr lang="es-ES" sz="1600" dirty="0"/>
              <a:t>los dispositivos de forma remota cuando se pierdan, sean robados o ya no sean necesarios </a:t>
            </a:r>
            <a:br>
              <a:rPr lang="es-ES" sz="1600" dirty="0"/>
            </a:br>
            <a:endParaRPr sz="1600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37801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dirty="0"/>
              <a:t>2</a:t>
            </a:r>
            <a:r>
              <a:rPr lang="en" sz="2800" dirty="0" smtClean="0"/>
              <a:t>. </a:t>
            </a:r>
            <a:r>
              <a:rPr lang="es-ES" sz="2000" dirty="0"/>
              <a:t>Asegúrese de que la organización tenga una infraestructura EMM acorde con los objetivos de la política y la estrategia de la empresa.</a:t>
            </a:r>
            <a:endParaRPr sz="20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19" y="1503947"/>
            <a:ext cx="3289524" cy="29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29</a:t>
            </a:fld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6424863" y="808147"/>
            <a:ext cx="2446049" cy="4335353"/>
            <a:chOff x="6424863" y="808147"/>
            <a:chExt cx="2446049" cy="433535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395" y="1135016"/>
              <a:ext cx="1878974" cy="3159501"/>
            </a:xfrm>
            <a:prstGeom prst="rect">
              <a:avLst/>
            </a:prstGeom>
          </p:spPr>
        </p:pic>
        <p:grpSp>
          <p:nvGrpSpPr>
            <p:cNvPr id="1992" name="Google Shape;1992;p32"/>
            <p:cNvGrpSpPr/>
            <p:nvPr/>
          </p:nvGrpSpPr>
          <p:grpSpPr>
            <a:xfrm>
              <a:off x="6424863" y="808147"/>
              <a:ext cx="1957368" cy="3771080"/>
              <a:chOff x="2112475" y="238125"/>
              <a:chExt cx="3395050" cy="5238750"/>
            </a:xfrm>
          </p:grpSpPr>
          <p:sp>
            <p:nvSpPr>
              <p:cNvPr id="1993" name="Google Shape;1993;p32"/>
              <p:cNvSpPr/>
              <p:nvPr/>
            </p:nvSpPr>
            <p:spPr>
              <a:xfrm>
                <a:off x="2112475" y="238125"/>
                <a:ext cx="3395050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35802" h="209550" extrusionOk="0">
                    <a:moveTo>
                      <a:pt x="132205" y="18886"/>
                    </a:moveTo>
                    <a:lnTo>
                      <a:pt x="132205" y="190364"/>
                    </a:lnTo>
                    <a:lnTo>
                      <a:pt x="3597" y="190364"/>
                    </a:lnTo>
                    <a:lnTo>
                      <a:pt x="3597" y="18886"/>
                    </a:lnTo>
                    <a:close/>
                    <a:moveTo>
                      <a:pt x="8019" y="0"/>
                    </a:moveTo>
                    <a:lnTo>
                      <a:pt x="7270" y="75"/>
                    </a:lnTo>
                    <a:lnTo>
                      <a:pt x="6445" y="150"/>
                    </a:lnTo>
                    <a:lnTo>
                      <a:pt x="5696" y="375"/>
                    </a:lnTo>
                    <a:lnTo>
                      <a:pt x="4946" y="600"/>
                    </a:lnTo>
                    <a:lnTo>
                      <a:pt x="4197" y="974"/>
                    </a:lnTo>
                    <a:lnTo>
                      <a:pt x="3522" y="1349"/>
                    </a:lnTo>
                    <a:lnTo>
                      <a:pt x="2923" y="1874"/>
                    </a:lnTo>
                    <a:lnTo>
                      <a:pt x="2323" y="2323"/>
                    </a:lnTo>
                    <a:lnTo>
                      <a:pt x="1874" y="2923"/>
                    </a:lnTo>
                    <a:lnTo>
                      <a:pt x="1349" y="3522"/>
                    </a:lnTo>
                    <a:lnTo>
                      <a:pt x="974" y="4197"/>
                    </a:lnTo>
                    <a:lnTo>
                      <a:pt x="600" y="4946"/>
                    </a:lnTo>
                    <a:lnTo>
                      <a:pt x="375" y="5696"/>
                    </a:lnTo>
                    <a:lnTo>
                      <a:pt x="150" y="6445"/>
                    </a:lnTo>
                    <a:lnTo>
                      <a:pt x="75" y="7270"/>
                    </a:lnTo>
                    <a:lnTo>
                      <a:pt x="0" y="8019"/>
                    </a:lnTo>
                    <a:lnTo>
                      <a:pt x="0" y="201531"/>
                    </a:lnTo>
                    <a:lnTo>
                      <a:pt x="75" y="202280"/>
                    </a:lnTo>
                    <a:lnTo>
                      <a:pt x="150" y="203105"/>
                    </a:lnTo>
                    <a:lnTo>
                      <a:pt x="375" y="203854"/>
                    </a:lnTo>
                    <a:lnTo>
                      <a:pt x="600" y="204604"/>
                    </a:lnTo>
                    <a:lnTo>
                      <a:pt x="974" y="205353"/>
                    </a:lnTo>
                    <a:lnTo>
                      <a:pt x="1349" y="206028"/>
                    </a:lnTo>
                    <a:lnTo>
                      <a:pt x="1874" y="206627"/>
                    </a:lnTo>
                    <a:lnTo>
                      <a:pt x="2323" y="207227"/>
                    </a:lnTo>
                    <a:lnTo>
                      <a:pt x="2923" y="207676"/>
                    </a:lnTo>
                    <a:lnTo>
                      <a:pt x="3522" y="208201"/>
                    </a:lnTo>
                    <a:lnTo>
                      <a:pt x="4197" y="208576"/>
                    </a:lnTo>
                    <a:lnTo>
                      <a:pt x="4946" y="208950"/>
                    </a:lnTo>
                    <a:lnTo>
                      <a:pt x="5696" y="209175"/>
                    </a:lnTo>
                    <a:lnTo>
                      <a:pt x="6445" y="209400"/>
                    </a:lnTo>
                    <a:lnTo>
                      <a:pt x="7270" y="209475"/>
                    </a:lnTo>
                    <a:lnTo>
                      <a:pt x="8019" y="209550"/>
                    </a:lnTo>
                    <a:lnTo>
                      <a:pt x="127783" y="209550"/>
                    </a:lnTo>
                    <a:lnTo>
                      <a:pt x="128532" y="209475"/>
                    </a:lnTo>
                    <a:lnTo>
                      <a:pt x="129357" y="209400"/>
                    </a:lnTo>
                    <a:lnTo>
                      <a:pt x="130106" y="209175"/>
                    </a:lnTo>
                    <a:lnTo>
                      <a:pt x="130856" y="208950"/>
                    </a:lnTo>
                    <a:lnTo>
                      <a:pt x="131605" y="208576"/>
                    </a:lnTo>
                    <a:lnTo>
                      <a:pt x="132280" y="208201"/>
                    </a:lnTo>
                    <a:lnTo>
                      <a:pt x="132879" y="207676"/>
                    </a:lnTo>
                    <a:lnTo>
                      <a:pt x="133479" y="207227"/>
                    </a:lnTo>
                    <a:lnTo>
                      <a:pt x="133928" y="206627"/>
                    </a:lnTo>
                    <a:lnTo>
                      <a:pt x="134453" y="206028"/>
                    </a:lnTo>
                    <a:lnTo>
                      <a:pt x="134828" y="205353"/>
                    </a:lnTo>
                    <a:lnTo>
                      <a:pt x="135202" y="204604"/>
                    </a:lnTo>
                    <a:lnTo>
                      <a:pt x="135427" y="203854"/>
                    </a:lnTo>
                    <a:lnTo>
                      <a:pt x="135652" y="203105"/>
                    </a:lnTo>
                    <a:lnTo>
                      <a:pt x="135727" y="202280"/>
                    </a:lnTo>
                    <a:lnTo>
                      <a:pt x="135802" y="201531"/>
                    </a:lnTo>
                    <a:lnTo>
                      <a:pt x="135802" y="8019"/>
                    </a:lnTo>
                    <a:lnTo>
                      <a:pt x="135727" y="7270"/>
                    </a:lnTo>
                    <a:lnTo>
                      <a:pt x="135652" y="6445"/>
                    </a:lnTo>
                    <a:lnTo>
                      <a:pt x="135427" y="5696"/>
                    </a:lnTo>
                    <a:lnTo>
                      <a:pt x="135202" y="4946"/>
                    </a:lnTo>
                    <a:lnTo>
                      <a:pt x="134828" y="4197"/>
                    </a:lnTo>
                    <a:lnTo>
                      <a:pt x="134453" y="3522"/>
                    </a:lnTo>
                    <a:lnTo>
                      <a:pt x="133928" y="2923"/>
                    </a:lnTo>
                    <a:lnTo>
                      <a:pt x="133479" y="2323"/>
                    </a:lnTo>
                    <a:lnTo>
                      <a:pt x="132879" y="1874"/>
                    </a:lnTo>
                    <a:lnTo>
                      <a:pt x="132280" y="1349"/>
                    </a:lnTo>
                    <a:lnTo>
                      <a:pt x="131605" y="974"/>
                    </a:lnTo>
                    <a:lnTo>
                      <a:pt x="130856" y="600"/>
                    </a:lnTo>
                    <a:lnTo>
                      <a:pt x="130106" y="375"/>
                    </a:lnTo>
                    <a:lnTo>
                      <a:pt x="129357" y="150"/>
                    </a:lnTo>
                    <a:lnTo>
                      <a:pt x="128532" y="75"/>
                    </a:lnTo>
                    <a:lnTo>
                      <a:pt x="12778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671350" y="5147100"/>
                <a:ext cx="279175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7196" extrusionOk="0">
                    <a:moveTo>
                      <a:pt x="3597" y="0"/>
                    </a:moveTo>
                    <a:lnTo>
                      <a:pt x="2848" y="75"/>
                    </a:lnTo>
                    <a:lnTo>
                      <a:pt x="2173" y="300"/>
                    </a:lnTo>
                    <a:lnTo>
                      <a:pt x="1574" y="600"/>
                    </a:lnTo>
                    <a:lnTo>
                      <a:pt x="1049" y="1050"/>
                    </a:lnTo>
                    <a:lnTo>
                      <a:pt x="600" y="1574"/>
                    </a:lnTo>
                    <a:lnTo>
                      <a:pt x="300" y="2174"/>
                    </a:lnTo>
                    <a:lnTo>
                      <a:pt x="75" y="2848"/>
                    </a:lnTo>
                    <a:lnTo>
                      <a:pt x="0" y="3598"/>
                    </a:lnTo>
                    <a:lnTo>
                      <a:pt x="75" y="4347"/>
                    </a:lnTo>
                    <a:lnTo>
                      <a:pt x="300" y="5022"/>
                    </a:lnTo>
                    <a:lnTo>
                      <a:pt x="600" y="5621"/>
                    </a:lnTo>
                    <a:lnTo>
                      <a:pt x="1049" y="6146"/>
                    </a:lnTo>
                    <a:lnTo>
                      <a:pt x="1574" y="6596"/>
                    </a:lnTo>
                    <a:lnTo>
                      <a:pt x="2173" y="6896"/>
                    </a:lnTo>
                    <a:lnTo>
                      <a:pt x="2848" y="7120"/>
                    </a:lnTo>
                    <a:lnTo>
                      <a:pt x="3597" y="7195"/>
                    </a:lnTo>
                    <a:lnTo>
                      <a:pt x="7644" y="7195"/>
                    </a:lnTo>
                    <a:lnTo>
                      <a:pt x="8319" y="7120"/>
                    </a:lnTo>
                    <a:lnTo>
                      <a:pt x="8994" y="6896"/>
                    </a:lnTo>
                    <a:lnTo>
                      <a:pt x="9593" y="6596"/>
                    </a:lnTo>
                    <a:lnTo>
                      <a:pt x="10118" y="6146"/>
                    </a:lnTo>
                    <a:lnTo>
                      <a:pt x="10567" y="5621"/>
                    </a:lnTo>
                    <a:lnTo>
                      <a:pt x="10867" y="5022"/>
                    </a:lnTo>
                    <a:lnTo>
                      <a:pt x="11092" y="4347"/>
                    </a:lnTo>
                    <a:lnTo>
                      <a:pt x="11167" y="3598"/>
                    </a:lnTo>
                    <a:lnTo>
                      <a:pt x="11092" y="2848"/>
                    </a:lnTo>
                    <a:lnTo>
                      <a:pt x="10867" y="2174"/>
                    </a:lnTo>
                    <a:lnTo>
                      <a:pt x="10567" y="1574"/>
                    </a:lnTo>
                    <a:lnTo>
                      <a:pt x="10118" y="1050"/>
                    </a:lnTo>
                    <a:lnTo>
                      <a:pt x="9593" y="600"/>
                    </a:lnTo>
                    <a:lnTo>
                      <a:pt x="8994" y="300"/>
                    </a:lnTo>
                    <a:lnTo>
                      <a:pt x="8319" y="75"/>
                    </a:lnTo>
                    <a:lnTo>
                      <a:pt x="7644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3650725" y="446100"/>
                <a:ext cx="54375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2174" extrusionOk="0">
                    <a:moveTo>
                      <a:pt x="1125" y="0"/>
                    </a:moveTo>
                    <a:lnTo>
                      <a:pt x="825" y="75"/>
                    </a:lnTo>
                    <a:lnTo>
                      <a:pt x="675" y="75"/>
                    </a:lnTo>
                    <a:lnTo>
                      <a:pt x="450" y="225"/>
                    </a:lnTo>
                    <a:lnTo>
                      <a:pt x="300" y="300"/>
                    </a:lnTo>
                    <a:lnTo>
                      <a:pt x="225" y="525"/>
                    </a:lnTo>
                    <a:lnTo>
                      <a:pt x="76" y="675"/>
                    </a:lnTo>
                    <a:lnTo>
                      <a:pt x="1" y="824"/>
                    </a:lnTo>
                    <a:lnTo>
                      <a:pt x="1" y="1124"/>
                    </a:lnTo>
                    <a:lnTo>
                      <a:pt x="1" y="1349"/>
                    </a:lnTo>
                    <a:lnTo>
                      <a:pt x="76" y="1499"/>
                    </a:lnTo>
                    <a:lnTo>
                      <a:pt x="225" y="1649"/>
                    </a:lnTo>
                    <a:lnTo>
                      <a:pt x="300" y="1874"/>
                    </a:lnTo>
                    <a:lnTo>
                      <a:pt x="450" y="2024"/>
                    </a:lnTo>
                    <a:lnTo>
                      <a:pt x="675" y="2099"/>
                    </a:lnTo>
                    <a:lnTo>
                      <a:pt x="825" y="2173"/>
                    </a:lnTo>
                    <a:lnTo>
                      <a:pt x="1275" y="2173"/>
                    </a:lnTo>
                    <a:lnTo>
                      <a:pt x="1500" y="2099"/>
                    </a:lnTo>
                    <a:lnTo>
                      <a:pt x="1649" y="2024"/>
                    </a:lnTo>
                    <a:lnTo>
                      <a:pt x="1799" y="1874"/>
                    </a:lnTo>
                    <a:lnTo>
                      <a:pt x="1949" y="1649"/>
                    </a:lnTo>
                    <a:lnTo>
                      <a:pt x="2099" y="1499"/>
                    </a:lnTo>
                    <a:lnTo>
                      <a:pt x="2099" y="1349"/>
                    </a:lnTo>
                    <a:lnTo>
                      <a:pt x="2174" y="1124"/>
                    </a:lnTo>
                    <a:lnTo>
                      <a:pt x="2099" y="824"/>
                    </a:lnTo>
                    <a:lnTo>
                      <a:pt x="2099" y="675"/>
                    </a:lnTo>
                    <a:lnTo>
                      <a:pt x="1949" y="525"/>
                    </a:lnTo>
                    <a:lnTo>
                      <a:pt x="1799" y="300"/>
                    </a:lnTo>
                    <a:lnTo>
                      <a:pt x="1649" y="225"/>
                    </a:lnTo>
                    <a:lnTo>
                      <a:pt x="1500" y="75"/>
                    </a:lnTo>
                    <a:lnTo>
                      <a:pt x="1275" y="75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3761275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4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0" y="1200"/>
                    </a:lnTo>
                    <a:lnTo>
                      <a:pt x="75" y="1575"/>
                    </a:lnTo>
                    <a:lnTo>
                      <a:pt x="0" y="2024"/>
                    </a:lnTo>
                    <a:lnTo>
                      <a:pt x="75" y="2399"/>
                    </a:lnTo>
                    <a:lnTo>
                      <a:pt x="150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4" y="3973"/>
                    </a:lnTo>
                    <a:lnTo>
                      <a:pt x="2399" y="3973"/>
                    </a:lnTo>
                    <a:lnTo>
                      <a:pt x="2773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3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98" name="Google Shape;1998;p32"/>
            <p:cNvGrpSpPr/>
            <p:nvPr/>
          </p:nvGrpSpPr>
          <p:grpSpPr>
            <a:xfrm>
              <a:off x="7828678" y="2395502"/>
              <a:ext cx="1042234" cy="2747998"/>
              <a:chOff x="2217389" y="2145281"/>
              <a:chExt cx="771968" cy="2035404"/>
            </a:xfrm>
          </p:grpSpPr>
          <p:sp>
            <p:nvSpPr>
              <p:cNvPr id="1999" name="Google Shape;1999;p32"/>
              <p:cNvSpPr/>
              <p:nvPr/>
            </p:nvSpPr>
            <p:spPr>
              <a:xfrm>
                <a:off x="2315715" y="3791112"/>
                <a:ext cx="673642" cy="389572"/>
              </a:xfrm>
              <a:custGeom>
                <a:avLst/>
                <a:gdLst/>
                <a:ahLst/>
                <a:cxnLst/>
                <a:rect l="l" t="t" r="r" b="b"/>
                <a:pathLst>
                  <a:path w="658819" h="381000" extrusionOk="0">
                    <a:moveTo>
                      <a:pt x="658819" y="190500"/>
                    </a:moveTo>
                    <a:cubicBezTo>
                      <a:pt x="658819" y="295710"/>
                      <a:pt x="511337" y="381000"/>
                      <a:pt x="329409" y="381000"/>
                    </a:cubicBezTo>
                    <a:cubicBezTo>
                      <a:pt x="147482" y="381000"/>
                      <a:pt x="0" y="295710"/>
                      <a:pt x="0" y="190500"/>
                    </a:cubicBezTo>
                    <a:cubicBezTo>
                      <a:pt x="0" y="85290"/>
                      <a:pt x="147481" y="0"/>
                      <a:pt x="329409" y="0"/>
                    </a:cubicBezTo>
                    <a:cubicBezTo>
                      <a:pt x="511337" y="0"/>
                      <a:pt x="658819" y="85290"/>
                      <a:pt x="658819" y="19050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2657140" y="3935803"/>
                <a:ext cx="195392" cy="151201"/>
              </a:xfrm>
              <a:custGeom>
                <a:avLst/>
                <a:gdLst/>
                <a:ahLst/>
                <a:cxnLst/>
                <a:rect l="l" t="t" r="r" b="b"/>
                <a:pathLst>
                  <a:path w="191092" h="147874" extrusionOk="0">
                    <a:moveTo>
                      <a:pt x="175923" y="5"/>
                    </a:moveTo>
                    <a:cubicBezTo>
                      <a:pt x="153005" y="19055"/>
                      <a:pt x="118866" y="1625"/>
                      <a:pt x="117534" y="3339"/>
                    </a:cubicBezTo>
                    <a:cubicBezTo>
                      <a:pt x="90651" y="28352"/>
                      <a:pt x="62427" y="51879"/>
                      <a:pt x="32995" y="73824"/>
                    </a:cubicBezTo>
                    <a:cubicBezTo>
                      <a:pt x="18731" y="85064"/>
                      <a:pt x="-3522" y="100113"/>
                      <a:pt x="472" y="121449"/>
                    </a:cubicBezTo>
                    <a:cubicBezTo>
                      <a:pt x="7699" y="160121"/>
                      <a:pt x="69511" y="148214"/>
                      <a:pt x="92810" y="136403"/>
                    </a:cubicBezTo>
                    <a:cubicBezTo>
                      <a:pt x="116108" y="124592"/>
                      <a:pt x="135127" y="104971"/>
                      <a:pt x="157189" y="91255"/>
                    </a:cubicBezTo>
                    <a:cubicBezTo>
                      <a:pt x="172975" y="81730"/>
                      <a:pt x="188475" y="76396"/>
                      <a:pt x="190948" y="56489"/>
                    </a:cubicBezTo>
                    <a:cubicBezTo>
                      <a:pt x="192564" y="44678"/>
                      <a:pt x="180202" y="-566"/>
                      <a:pt x="175923" y="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2658204" y="3985466"/>
                <a:ext cx="194423" cy="101603"/>
              </a:xfrm>
              <a:custGeom>
                <a:avLst/>
                <a:gdLst/>
                <a:ahLst/>
                <a:cxnLst/>
                <a:rect l="l" t="t" r="r" b="b"/>
                <a:pathLst>
                  <a:path w="190145" h="99367" extrusionOk="0">
                    <a:moveTo>
                      <a:pt x="189715" y="0"/>
                    </a:moveTo>
                    <a:cubicBezTo>
                      <a:pt x="186767" y="19050"/>
                      <a:pt x="171457" y="24289"/>
                      <a:pt x="155861" y="34004"/>
                    </a:cubicBezTo>
                    <a:cubicBezTo>
                      <a:pt x="133419" y="47911"/>
                      <a:pt x="113639" y="68104"/>
                      <a:pt x="90340" y="79915"/>
                    </a:cubicBezTo>
                    <a:cubicBezTo>
                      <a:pt x="68849" y="90774"/>
                      <a:pt x="15120" y="101632"/>
                      <a:pt x="0" y="74009"/>
                    </a:cubicBezTo>
                    <a:cubicBezTo>
                      <a:pt x="8178" y="111347"/>
                      <a:pt x="68849" y="99632"/>
                      <a:pt x="91957" y="87916"/>
                    </a:cubicBezTo>
                    <a:cubicBezTo>
                      <a:pt x="115065" y="76200"/>
                      <a:pt x="134275" y="56483"/>
                      <a:pt x="156336" y="42767"/>
                    </a:cubicBezTo>
                    <a:cubicBezTo>
                      <a:pt x="172122" y="33242"/>
                      <a:pt x="187623" y="27908"/>
                      <a:pt x="190095" y="8001"/>
                    </a:cubicBezTo>
                    <a:cubicBezTo>
                      <a:pt x="190229" y="5325"/>
                      <a:pt x="190095" y="2648"/>
                      <a:pt x="189715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2457350" y="3860101"/>
                <a:ext cx="195266" cy="145651"/>
              </a:xfrm>
              <a:custGeom>
                <a:avLst/>
                <a:gdLst/>
                <a:ahLst/>
                <a:cxnLst/>
                <a:rect l="l" t="t" r="r" b="b"/>
                <a:pathLst>
                  <a:path w="190969" h="142446" extrusionOk="0">
                    <a:moveTo>
                      <a:pt x="173186" y="102"/>
                    </a:moveTo>
                    <a:cubicBezTo>
                      <a:pt x="150268" y="19152"/>
                      <a:pt x="110138" y="-1613"/>
                      <a:pt x="108522" y="102"/>
                    </a:cubicBezTo>
                    <a:cubicBezTo>
                      <a:pt x="84624" y="24276"/>
                      <a:pt x="59386" y="47079"/>
                      <a:pt x="32921" y="68396"/>
                    </a:cubicBezTo>
                    <a:cubicBezTo>
                      <a:pt x="18657" y="79636"/>
                      <a:pt x="-3596" y="94685"/>
                      <a:pt x="493" y="116021"/>
                    </a:cubicBezTo>
                    <a:cubicBezTo>
                      <a:pt x="7626" y="154693"/>
                      <a:pt x="69437" y="142786"/>
                      <a:pt x="92736" y="130975"/>
                    </a:cubicBezTo>
                    <a:cubicBezTo>
                      <a:pt x="116034" y="119164"/>
                      <a:pt x="135148" y="99543"/>
                      <a:pt x="157210" y="85827"/>
                    </a:cubicBezTo>
                    <a:cubicBezTo>
                      <a:pt x="172901" y="76302"/>
                      <a:pt x="188402" y="70968"/>
                      <a:pt x="190874" y="51061"/>
                    </a:cubicBezTo>
                    <a:cubicBezTo>
                      <a:pt x="192300" y="39249"/>
                      <a:pt x="177275" y="-374"/>
                      <a:pt x="173186" y="10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2457756" y="3906656"/>
                <a:ext cx="194423" cy="101614"/>
              </a:xfrm>
              <a:custGeom>
                <a:avLst/>
                <a:gdLst/>
                <a:ahLst/>
                <a:cxnLst/>
                <a:rect l="l" t="t" r="r" b="b"/>
                <a:pathLst>
                  <a:path w="190145" h="99378" extrusionOk="0">
                    <a:moveTo>
                      <a:pt x="189715" y="0"/>
                    </a:moveTo>
                    <a:cubicBezTo>
                      <a:pt x="186767" y="19050"/>
                      <a:pt x="171457" y="24289"/>
                      <a:pt x="155861" y="34004"/>
                    </a:cubicBezTo>
                    <a:cubicBezTo>
                      <a:pt x="133418" y="48006"/>
                      <a:pt x="113639" y="68104"/>
                      <a:pt x="90340" y="79915"/>
                    </a:cubicBezTo>
                    <a:cubicBezTo>
                      <a:pt x="68849" y="90869"/>
                      <a:pt x="15120" y="101727"/>
                      <a:pt x="0" y="74104"/>
                    </a:cubicBezTo>
                    <a:cubicBezTo>
                      <a:pt x="8178" y="111347"/>
                      <a:pt x="68944" y="99631"/>
                      <a:pt x="91957" y="87916"/>
                    </a:cubicBezTo>
                    <a:cubicBezTo>
                      <a:pt x="114970" y="76200"/>
                      <a:pt x="134274" y="56579"/>
                      <a:pt x="156431" y="42767"/>
                    </a:cubicBezTo>
                    <a:cubicBezTo>
                      <a:pt x="172122" y="33242"/>
                      <a:pt x="187622" y="27908"/>
                      <a:pt x="190095" y="8001"/>
                    </a:cubicBezTo>
                    <a:cubicBezTo>
                      <a:pt x="190228" y="5324"/>
                      <a:pt x="190095" y="2648"/>
                      <a:pt x="189715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2506461" y="2987362"/>
                <a:ext cx="335881" cy="964766"/>
              </a:xfrm>
              <a:custGeom>
                <a:avLst/>
                <a:gdLst/>
                <a:ahLst/>
                <a:cxnLst/>
                <a:rect l="l" t="t" r="r" b="b"/>
                <a:pathLst>
                  <a:path w="328490" h="943536" extrusionOk="0">
                    <a:moveTo>
                      <a:pt x="324560" y="81915"/>
                    </a:moveTo>
                    <a:cubicBezTo>
                      <a:pt x="323514" y="116681"/>
                      <a:pt x="312673" y="267367"/>
                      <a:pt x="307918" y="347091"/>
                    </a:cubicBezTo>
                    <a:cubicBezTo>
                      <a:pt x="303163" y="426815"/>
                      <a:pt x="301927" y="524637"/>
                      <a:pt x="301927" y="524637"/>
                    </a:cubicBezTo>
                    <a:cubicBezTo>
                      <a:pt x="301927" y="524637"/>
                      <a:pt x="315716" y="582740"/>
                      <a:pt x="324560" y="651034"/>
                    </a:cubicBezTo>
                    <a:cubicBezTo>
                      <a:pt x="333403" y="719328"/>
                      <a:pt x="324560" y="934879"/>
                      <a:pt x="324560" y="934879"/>
                    </a:cubicBezTo>
                    <a:cubicBezTo>
                      <a:pt x="306701" y="946423"/>
                      <a:pt x="283745" y="946423"/>
                      <a:pt x="265886" y="934879"/>
                    </a:cubicBezTo>
                    <a:cubicBezTo>
                      <a:pt x="265886" y="934879"/>
                      <a:pt x="229274" y="762381"/>
                      <a:pt x="212252" y="684657"/>
                    </a:cubicBezTo>
                    <a:cubicBezTo>
                      <a:pt x="195230" y="606933"/>
                      <a:pt x="192378" y="562166"/>
                      <a:pt x="183724" y="513969"/>
                    </a:cubicBezTo>
                    <a:cubicBezTo>
                      <a:pt x="173073" y="455676"/>
                      <a:pt x="150060" y="183642"/>
                      <a:pt x="150060" y="183642"/>
                    </a:cubicBezTo>
                    <a:lnTo>
                      <a:pt x="140551" y="184214"/>
                    </a:lnTo>
                    <a:lnTo>
                      <a:pt x="116206" y="491490"/>
                    </a:lnTo>
                    <a:cubicBezTo>
                      <a:pt x="123766" y="514131"/>
                      <a:pt x="128959" y="537496"/>
                      <a:pt x="131707" y="561213"/>
                    </a:cubicBezTo>
                    <a:cubicBezTo>
                      <a:pt x="138363" y="611219"/>
                      <a:pt x="124670" y="862870"/>
                      <a:pt x="124670" y="862870"/>
                    </a:cubicBezTo>
                    <a:cubicBezTo>
                      <a:pt x="104700" y="873966"/>
                      <a:pt x="80213" y="872938"/>
                      <a:pt x="61241" y="860203"/>
                    </a:cubicBezTo>
                    <a:cubicBezTo>
                      <a:pt x="61241" y="860203"/>
                      <a:pt x="0" y="526828"/>
                      <a:pt x="0" y="476250"/>
                    </a:cubicBezTo>
                    <a:cubicBezTo>
                      <a:pt x="0" y="442722"/>
                      <a:pt x="5706" y="0"/>
                      <a:pt x="5706" y="0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2582229" y="2387101"/>
                <a:ext cx="215046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210314" h="204988" extrusionOk="0">
                    <a:moveTo>
                      <a:pt x="167279" y="0"/>
                    </a:moveTo>
                    <a:cubicBezTo>
                      <a:pt x="167279" y="0"/>
                      <a:pt x="163380" y="75629"/>
                      <a:pt x="165092" y="82391"/>
                    </a:cubicBezTo>
                    <a:cubicBezTo>
                      <a:pt x="166804" y="89154"/>
                      <a:pt x="199707" y="110966"/>
                      <a:pt x="209312" y="119158"/>
                    </a:cubicBezTo>
                    <a:cubicBezTo>
                      <a:pt x="218916" y="127349"/>
                      <a:pt x="157104" y="188214"/>
                      <a:pt x="127054" y="202025"/>
                    </a:cubicBezTo>
                    <a:cubicBezTo>
                      <a:pt x="97004" y="215836"/>
                      <a:pt x="1719" y="179451"/>
                      <a:pt x="102" y="132588"/>
                    </a:cubicBezTo>
                    <a:cubicBezTo>
                      <a:pt x="-1515" y="85725"/>
                      <a:pt x="16363" y="46387"/>
                      <a:pt x="31008" y="44291"/>
                    </a:cubicBezTo>
                    <a:cubicBezTo>
                      <a:pt x="45653" y="42196"/>
                      <a:pt x="167279" y="0"/>
                      <a:pt x="167279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2243240" y="2453762"/>
                <a:ext cx="324472" cy="463496"/>
              </a:xfrm>
              <a:custGeom>
                <a:avLst/>
                <a:gdLst/>
                <a:ahLst/>
                <a:cxnLst/>
                <a:rect l="l" t="t" r="r" b="b"/>
                <a:pathLst>
                  <a:path w="317332" h="453297" extrusionOk="0">
                    <a:moveTo>
                      <a:pt x="317332" y="2194"/>
                    </a:moveTo>
                    <a:cubicBezTo>
                      <a:pt x="317332" y="2194"/>
                      <a:pt x="296887" y="-29144"/>
                      <a:pt x="222237" y="145069"/>
                    </a:cubicBezTo>
                    <a:cubicBezTo>
                      <a:pt x="147588" y="319281"/>
                      <a:pt x="101562" y="365001"/>
                      <a:pt x="68088" y="408340"/>
                    </a:cubicBezTo>
                    <a:cubicBezTo>
                      <a:pt x="37848" y="447773"/>
                      <a:pt x="22918" y="385099"/>
                      <a:pt x="22918" y="385099"/>
                    </a:cubicBezTo>
                    <a:cubicBezTo>
                      <a:pt x="22918" y="385099"/>
                      <a:pt x="46977" y="354714"/>
                      <a:pt x="26912" y="354714"/>
                    </a:cubicBezTo>
                    <a:cubicBezTo>
                      <a:pt x="15691" y="355381"/>
                      <a:pt x="0" y="378526"/>
                      <a:pt x="0" y="378526"/>
                    </a:cubicBezTo>
                    <a:lnTo>
                      <a:pt x="25581" y="419484"/>
                    </a:lnTo>
                    <a:lnTo>
                      <a:pt x="92147" y="453298"/>
                    </a:lnTo>
                    <a:cubicBezTo>
                      <a:pt x="92147" y="453298"/>
                      <a:pt x="173644" y="378241"/>
                      <a:pt x="199985" y="331949"/>
                    </a:cubicBezTo>
                    <a:cubicBezTo>
                      <a:pt x="228514" y="295468"/>
                      <a:pt x="271211" y="223078"/>
                      <a:pt x="271211" y="22307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2217389" y="2839467"/>
                <a:ext cx="154848" cy="101346"/>
              </a:xfrm>
              <a:custGeom>
                <a:avLst/>
                <a:gdLst/>
                <a:ahLst/>
                <a:cxnLst/>
                <a:rect l="l" t="t" r="r" b="b"/>
                <a:pathLst>
                  <a:path w="151441" h="99116" extrusionOk="0">
                    <a:moveTo>
                      <a:pt x="25622" y="35807"/>
                    </a:moveTo>
                    <a:cubicBezTo>
                      <a:pt x="24861" y="35236"/>
                      <a:pt x="4986" y="12090"/>
                      <a:pt x="4986" y="12090"/>
                    </a:cubicBezTo>
                    <a:cubicBezTo>
                      <a:pt x="4986" y="12090"/>
                      <a:pt x="-6901" y="1708"/>
                      <a:pt x="6032" y="946"/>
                    </a:cubicBezTo>
                    <a:cubicBezTo>
                      <a:pt x="18965" y="184"/>
                      <a:pt x="65086" y="89"/>
                      <a:pt x="65086" y="89"/>
                    </a:cubicBezTo>
                    <a:cubicBezTo>
                      <a:pt x="69803" y="-369"/>
                      <a:pt x="74510" y="955"/>
                      <a:pt x="78305" y="3803"/>
                    </a:cubicBezTo>
                    <a:cubicBezTo>
                      <a:pt x="84105" y="8375"/>
                      <a:pt x="150957" y="93148"/>
                      <a:pt x="150957" y="93148"/>
                    </a:cubicBezTo>
                    <a:cubicBezTo>
                      <a:pt x="150957" y="93148"/>
                      <a:pt x="153905" y="98291"/>
                      <a:pt x="145252" y="98863"/>
                    </a:cubicBezTo>
                    <a:cubicBezTo>
                      <a:pt x="136598" y="99434"/>
                      <a:pt x="80587" y="98863"/>
                      <a:pt x="80587" y="98863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2221873" y="2861121"/>
                <a:ext cx="101110" cy="84281"/>
              </a:xfrm>
              <a:custGeom>
                <a:avLst/>
                <a:gdLst/>
                <a:ahLst/>
                <a:cxnLst/>
                <a:rect l="l" t="t" r="r" b="b"/>
                <a:pathLst>
                  <a:path w="98885" h="82426" extrusionOk="0">
                    <a:moveTo>
                      <a:pt x="15807" y="295"/>
                    </a:moveTo>
                    <a:cubicBezTo>
                      <a:pt x="15807" y="295"/>
                      <a:pt x="-3878" y="-3420"/>
                      <a:pt x="687" y="15534"/>
                    </a:cubicBezTo>
                    <a:cubicBezTo>
                      <a:pt x="5251" y="34489"/>
                      <a:pt x="33495" y="54111"/>
                      <a:pt x="33495" y="54111"/>
                    </a:cubicBezTo>
                    <a:lnTo>
                      <a:pt x="62974" y="78876"/>
                    </a:lnTo>
                    <a:cubicBezTo>
                      <a:pt x="70334" y="83610"/>
                      <a:pt x="79768" y="83610"/>
                      <a:pt x="87128" y="78876"/>
                    </a:cubicBezTo>
                    <a:cubicBezTo>
                      <a:pt x="94736" y="74113"/>
                      <a:pt x="105387" y="61159"/>
                      <a:pt x="93690" y="48872"/>
                    </a:cubicBezTo>
                    <a:cubicBezTo>
                      <a:pt x="81993" y="36585"/>
                      <a:pt x="71533" y="9629"/>
                      <a:pt x="41673" y="10772"/>
                    </a:cubicBezTo>
                    <a:cubicBezTo>
                      <a:pt x="41673" y="10772"/>
                      <a:pt x="40056" y="3628"/>
                      <a:pt x="22654" y="1247"/>
                    </a:cubicBezTo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2506235" y="2416390"/>
                <a:ext cx="349777" cy="704234"/>
              </a:xfrm>
              <a:custGeom>
                <a:avLst/>
                <a:gdLst/>
                <a:ahLst/>
                <a:cxnLst/>
                <a:rect l="l" t="t" r="r" b="b"/>
                <a:pathLst>
                  <a:path w="342080" h="688737" extrusionOk="0">
                    <a:moveTo>
                      <a:pt x="250227" y="66733"/>
                    </a:moveTo>
                    <a:cubicBezTo>
                      <a:pt x="250227" y="66733"/>
                      <a:pt x="195357" y="148457"/>
                      <a:pt x="118901" y="156172"/>
                    </a:cubicBezTo>
                    <a:cubicBezTo>
                      <a:pt x="94841" y="132360"/>
                      <a:pt x="92654" y="47683"/>
                      <a:pt x="126033" y="20632"/>
                    </a:cubicBezTo>
                    <a:cubicBezTo>
                      <a:pt x="126033" y="20632"/>
                      <a:pt x="95317" y="-4229"/>
                      <a:pt x="74301" y="629"/>
                    </a:cubicBezTo>
                    <a:cubicBezTo>
                      <a:pt x="49433" y="14088"/>
                      <a:pt x="30395" y="36272"/>
                      <a:pt x="20857" y="62923"/>
                    </a:cubicBezTo>
                    <a:cubicBezTo>
                      <a:pt x="6783" y="106071"/>
                      <a:pt x="-1110" y="155792"/>
                      <a:pt x="126" y="236087"/>
                    </a:cubicBezTo>
                    <a:cubicBezTo>
                      <a:pt x="1363" y="316383"/>
                      <a:pt x="126" y="561557"/>
                      <a:pt x="126" y="561557"/>
                    </a:cubicBezTo>
                    <a:cubicBezTo>
                      <a:pt x="126" y="561557"/>
                      <a:pt x="10967" y="613468"/>
                      <a:pt x="80102" y="652044"/>
                    </a:cubicBezTo>
                    <a:cubicBezTo>
                      <a:pt x="149236" y="690620"/>
                      <a:pt x="200207" y="694335"/>
                      <a:pt x="247754" y="683381"/>
                    </a:cubicBezTo>
                    <a:cubicBezTo>
                      <a:pt x="286458" y="674333"/>
                      <a:pt x="318410" y="660712"/>
                      <a:pt x="331723" y="632613"/>
                    </a:cubicBezTo>
                    <a:cubicBezTo>
                      <a:pt x="328300" y="576320"/>
                      <a:pt x="303195" y="429540"/>
                      <a:pt x="312704" y="358769"/>
                    </a:cubicBezTo>
                    <a:cubicBezTo>
                      <a:pt x="322214" y="287999"/>
                      <a:pt x="336954" y="234944"/>
                      <a:pt x="341233" y="177794"/>
                    </a:cubicBezTo>
                    <a:cubicBezTo>
                      <a:pt x="345512" y="120644"/>
                      <a:pt x="333625" y="121692"/>
                      <a:pt x="305001" y="101594"/>
                    </a:cubicBezTo>
                    <a:cubicBezTo>
                      <a:pt x="287618" y="88650"/>
                      <a:pt x="269312" y="77001"/>
                      <a:pt x="250227" y="6673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2790960" y="2560359"/>
                <a:ext cx="135542" cy="622117"/>
              </a:xfrm>
              <a:custGeom>
                <a:avLst/>
                <a:gdLst/>
                <a:ahLst/>
                <a:cxnLst/>
                <a:rect l="l" t="t" r="r" b="b"/>
                <a:pathLst>
                  <a:path w="132559" h="608427" extrusionOk="0">
                    <a:moveTo>
                      <a:pt x="1779" y="533694"/>
                    </a:moveTo>
                    <a:cubicBezTo>
                      <a:pt x="13190" y="520931"/>
                      <a:pt x="32779" y="450160"/>
                      <a:pt x="44001" y="405488"/>
                    </a:cubicBezTo>
                    <a:cubicBezTo>
                      <a:pt x="54832" y="355339"/>
                      <a:pt x="57019" y="303694"/>
                      <a:pt x="50467" y="252802"/>
                    </a:cubicBezTo>
                    <a:cubicBezTo>
                      <a:pt x="40387" y="191842"/>
                      <a:pt x="12429" y="107451"/>
                      <a:pt x="4536" y="72494"/>
                    </a:cubicBezTo>
                    <a:cubicBezTo>
                      <a:pt x="-3357" y="37537"/>
                      <a:pt x="7104" y="22678"/>
                      <a:pt x="22604" y="8581"/>
                    </a:cubicBezTo>
                    <a:cubicBezTo>
                      <a:pt x="40767" y="-7993"/>
                      <a:pt x="67870" y="-3040"/>
                      <a:pt x="85367" y="45538"/>
                    </a:cubicBezTo>
                    <a:cubicBezTo>
                      <a:pt x="108199" y="112727"/>
                      <a:pt x="123538" y="182231"/>
                      <a:pt x="131108" y="252802"/>
                    </a:cubicBezTo>
                    <a:cubicBezTo>
                      <a:pt x="135206" y="305361"/>
                      <a:pt x="130614" y="358234"/>
                      <a:pt x="117509" y="409298"/>
                    </a:cubicBezTo>
                    <a:cubicBezTo>
                      <a:pt x="105813" y="456923"/>
                      <a:pt x="88981" y="491403"/>
                      <a:pt x="66728" y="535028"/>
                    </a:cubicBezTo>
                    <a:cubicBezTo>
                      <a:pt x="60737" y="546839"/>
                      <a:pt x="47044" y="580081"/>
                      <a:pt x="38200" y="604084"/>
                    </a:cubicBezTo>
                    <a:cubicBezTo>
                      <a:pt x="29356" y="628087"/>
                      <a:pt x="-8587" y="545315"/>
                      <a:pt x="1779" y="53369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2573358" y="2169926"/>
                <a:ext cx="232033" cy="283078"/>
              </a:xfrm>
              <a:custGeom>
                <a:avLst/>
                <a:gdLst/>
                <a:ahLst/>
                <a:cxnLst/>
                <a:rect l="l" t="t" r="r" b="b"/>
                <a:pathLst>
                  <a:path w="226927" h="276849" extrusionOk="0">
                    <a:moveTo>
                      <a:pt x="4992" y="100093"/>
                    </a:moveTo>
                    <a:lnTo>
                      <a:pt x="4992" y="100093"/>
                    </a:lnTo>
                    <a:cubicBezTo>
                      <a:pt x="14026" y="41324"/>
                      <a:pt x="56248" y="-3158"/>
                      <a:pt x="116729" y="176"/>
                    </a:cubicBezTo>
                    <a:cubicBezTo>
                      <a:pt x="180871" y="3548"/>
                      <a:pt x="230140" y="58374"/>
                      <a:pt x="226764" y="122620"/>
                    </a:cubicBezTo>
                    <a:cubicBezTo>
                      <a:pt x="224862" y="159005"/>
                      <a:pt x="206061" y="192400"/>
                      <a:pt x="175973" y="212869"/>
                    </a:cubicBezTo>
                    <a:cubicBezTo>
                      <a:pt x="173795" y="221746"/>
                      <a:pt x="170610" y="230347"/>
                      <a:pt x="166464" y="238491"/>
                    </a:cubicBezTo>
                    <a:cubicBezTo>
                      <a:pt x="145067" y="263542"/>
                      <a:pt x="80403" y="279068"/>
                      <a:pt x="61859" y="276591"/>
                    </a:cubicBezTo>
                    <a:cubicBezTo>
                      <a:pt x="37990" y="273162"/>
                      <a:pt x="25152" y="263161"/>
                      <a:pt x="13741" y="237062"/>
                    </a:cubicBezTo>
                    <a:cubicBezTo>
                      <a:pt x="-6229" y="190771"/>
                      <a:pt x="47" y="129144"/>
                      <a:pt x="4992" y="100093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2582180" y="2145281"/>
                <a:ext cx="245303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239905" h="237025" extrusionOk="0">
                    <a:moveTo>
                      <a:pt x="167327" y="237026"/>
                    </a:moveTo>
                    <a:lnTo>
                      <a:pt x="167327" y="237026"/>
                    </a:lnTo>
                    <a:lnTo>
                      <a:pt x="161811" y="185781"/>
                    </a:lnTo>
                    <a:cubicBezTo>
                      <a:pt x="161811" y="185781"/>
                      <a:pt x="203558" y="77387"/>
                      <a:pt x="104754" y="98151"/>
                    </a:cubicBezTo>
                    <a:cubicBezTo>
                      <a:pt x="39519" y="111962"/>
                      <a:pt x="23163" y="117868"/>
                      <a:pt x="3383" y="74053"/>
                    </a:cubicBezTo>
                    <a:cubicBezTo>
                      <a:pt x="-16397" y="30238"/>
                      <a:pt x="53498" y="-9100"/>
                      <a:pt x="136516" y="1853"/>
                    </a:cubicBezTo>
                    <a:cubicBezTo>
                      <a:pt x="196036" y="7797"/>
                      <a:pt x="241026" y="58537"/>
                      <a:pt x="239884" y="118439"/>
                    </a:cubicBezTo>
                    <a:cubicBezTo>
                      <a:pt x="237222" y="150729"/>
                      <a:pt x="228663" y="215975"/>
                      <a:pt x="167327" y="23702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2773661" y="2522433"/>
                <a:ext cx="151977" cy="206889"/>
              </a:xfrm>
              <a:custGeom>
                <a:avLst/>
                <a:gdLst/>
                <a:ahLst/>
                <a:cxnLst/>
                <a:rect l="l" t="t" r="r" b="b"/>
                <a:pathLst>
                  <a:path w="148633" h="202336" extrusionOk="0">
                    <a:moveTo>
                      <a:pt x="148634" y="161388"/>
                    </a:moveTo>
                    <a:cubicBezTo>
                      <a:pt x="148634" y="161388"/>
                      <a:pt x="94810" y="215109"/>
                      <a:pt x="31001" y="199488"/>
                    </a:cubicBezTo>
                    <a:cubicBezTo>
                      <a:pt x="21491" y="193297"/>
                      <a:pt x="0" y="67757"/>
                      <a:pt x="0" y="67757"/>
                    </a:cubicBezTo>
                    <a:cubicBezTo>
                      <a:pt x="0" y="67757"/>
                      <a:pt x="0" y="-1775"/>
                      <a:pt x="53253" y="35"/>
                    </a:cubicBezTo>
                    <a:cubicBezTo>
                      <a:pt x="106506" y="1844"/>
                      <a:pt x="148634" y="161388"/>
                      <a:pt x="148634" y="16138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2459309" y="2417031"/>
                <a:ext cx="123487" cy="199128"/>
              </a:xfrm>
              <a:custGeom>
                <a:avLst/>
                <a:gdLst/>
                <a:ahLst/>
                <a:cxnLst/>
                <a:rect l="l" t="t" r="r" b="b"/>
                <a:pathLst>
                  <a:path w="120770" h="194746" extrusionOk="0">
                    <a:moveTo>
                      <a:pt x="46502" y="194215"/>
                    </a:moveTo>
                    <a:cubicBezTo>
                      <a:pt x="46502" y="194215"/>
                      <a:pt x="11602" y="198596"/>
                      <a:pt x="0" y="182213"/>
                    </a:cubicBezTo>
                    <a:cubicBezTo>
                      <a:pt x="2092" y="153638"/>
                      <a:pt x="48594" y="7906"/>
                      <a:pt x="120771" y="0"/>
                    </a:cubicBezTo>
                    <a:cubicBezTo>
                      <a:pt x="103197" y="15916"/>
                      <a:pt x="88011" y="34300"/>
                      <a:pt x="75696" y="54578"/>
                    </a:cubicBezTo>
                    <a:cubicBezTo>
                      <a:pt x="49925" y="97345"/>
                      <a:pt x="46502" y="194215"/>
                      <a:pt x="46502" y="194215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" name="Rectángulo 6"/>
          <p:cNvSpPr/>
          <p:nvPr/>
        </p:nvSpPr>
        <p:spPr>
          <a:xfrm>
            <a:off x="751793" y="368029"/>
            <a:ext cx="5610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</a:t>
            </a:r>
            <a:r>
              <a:rPr lang="es-ES" sz="20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Asegúrese de que los dispositivos móviles estén configurados para requerir un PIN o código de acceso para acceder al dispositivo y revisar otras configuraciones relacionadas con el PIN / código de acceso. </a:t>
            </a:r>
            <a:endParaRPr lang="es-ES_tradnl" sz="2000" dirty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73" y="2317153"/>
            <a:ext cx="5346655" cy="268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Antecedentes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1533044" y="1988572"/>
            <a:ext cx="2490559" cy="2174866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74630" y="2257244"/>
              <a:ext cx="1451700" cy="1033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s-ES" b="1" dirty="0">
                  <a:solidFill>
                    <a:schemeClr val="bg1"/>
                  </a:solidFill>
                  <a:latin typeface="Barlow" panose="020B0604020202020204" charset="0"/>
                  <a:sym typeface="Barlow"/>
                </a:rPr>
                <a:t>La potencia informática disponible para el usuario cotidiano ha crecido exponencialmente.</a:t>
              </a: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006413" y="1988572"/>
            <a:ext cx="3843807" cy="2174866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972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s-ES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El poder de estos dispositivos significa que los usuarios finales pueden hacer más hoy con una computadora portátil o teléfono que en cualquier otro momento de la historia.</a:t>
              </a: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3781706" y="2705967"/>
            <a:ext cx="481600" cy="511753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693017" y="1416412"/>
            <a:ext cx="5197642" cy="31419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rgbClr val="00B0F0"/>
              </a:buClr>
            </a:pPr>
            <a:r>
              <a:rPr lang="es-ES" dirty="0"/>
              <a:t> </a:t>
            </a:r>
            <a:r>
              <a:rPr lang="es-ES" dirty="0" smtClean="0"/>
              <a:t>La </a:t>
            </a:r>
            <a:r>
              <a:rPr lang="es-ES" dirty="0"/>
              <a:t>mayoría de las soluciones de EMM pueden verificar el estado de cifrado del dispositivo y permitir o denegar el acceso a los dispositivos en función del resultado. </a:t>
            </a:r>
            <a:endParaRPr lang="en-US" dirty="0" smtClean="0"/>
          </a:p>
          <a:p>
            <a:pPr marL="285750" indent="-285750">
              <a:buClr>
                <a:srgbClr val="00B0F0"/>
              </a:buClr>
            </a:pPr>
            <a:r>
              <a:rPr lang="es-ES" dirty="0" smtClean="0"/>
              <a:t>Desde </a:t>
            </a:r>
            <a:r>
              <a:rPr lang="es-ES" dirty="0"/>
              <a:t>el lanzamiento de iOS 8, Apple ha incluido el cifrado del dispositivo por defecto para iPhone y </a:t>
            </a:r>
            <a:r>
              <a:rPr lang="es-ES" dirty="0" smtClean="0"/>
              <a:t>iPad.</a:t>
            </a:r>
            <a:endParaRPr lang="en-US" dirty="0" smtClean="0"/>
          </a:p>
          <a:p>
            <a:pPr marL="285750" lvl="0" indent="-285750">
              <a:buClr>
                <a:srgbClr val="00B0F0"/>
              </a:buClr>
            </a:pPr>
            <a:r>
              <a:rPr lang="es-ES" dirty="0"/>
              <a:t>Para Android, el cifrado también es una configuración predeterminada que comienza con la versión </a:t>
            </a:r>
            <a:r>
              <a:rPr lang="es-ES" dirty="0" err="1"/>
              <a:t>Nougat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97585" y="596363"/>
            <a:ext cx="7958207" cy="4016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/>
              <a:t>4</a:t>
            </a:r>
            <a:r>
              <a:rPr lang="es-ES" sz="2800" dirty="0" smtClean="0"/>
              <a:t>.</a:t>
            </a:r>
            <a:r>
              <a:rPr lang="es-ES" sz="2000" dirty="0"/>
              <a:t> Asegúrese de que se aplique el cifrado del dispositivo. </a:t>
            </a:r>
            <a:endParaRPr sz="20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94" y="1292314"/>
            <a:ext cx="2840927" cy="33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702468"/>
            <a:ext cx="4075821" cy="3441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Hablar con el equipo </a:t>
            </a:r>
            <a:r>
              <a:rPr lang="es-ES" sz="1600" dirty="0"/>
              <a:t>de movilidad para asegurarse de que esta configuración esté configurada en la política de EMM para dispositivos móviles administrados. 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Verificar que esta configurado.</a:t>
            </a:r>
          </a:p>
          <a:p>
            <a:pPr marL="114300" indent="0">
              <a:buNone/>
            </a:pPr>
            <a:r>
              <a:rPr lang="es-ES" sz="1600" dirty="0"/>
              <a:t/>
            </a:r>
            <a:br>
              <a:rPr lang="es-ES" sz="1600" dirty="0"/>
            </a:br>
            <a:endParaRPr sz="1600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378012" cy="752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dirty="0" smtClean="0"/>
              <a:t>5. </a:t>
            </a:r>
            <a:r>
              <a:rPr lang="es-ES" sz="2000" dirty="0"/>
              <a:t>Asegúrese de que los dispositivos se bloqueen automáticamente después de un período establecido. </a:t>
            </a:r>
            <a:endParaRPr sz="20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4" name="Grupo 3"/>
          <p:cNvGrpSpPr/>
          <p:nvPr/>
        </p:nvGrpSpPr>
        <p:grpSpPr>
          <a:xfrm>
            <a:off x="4439653" y="1358031"/>
            <a:ext cx="4559967" cy="4778073"/>
            <a:chOff x="5173579" y="1328317"/>
            <a:chExt cx="3703896" cy="3652757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" t="42442" r="-4360" b="-42442"/>
            <a:stretch/>
          </p:blipFill>
          <p:spPr>
            <a:xfrm>
              <a:off x="5173579" y="1328317"/>
              <a:ext cx="3703896" cy="3652757"/>
            </a:xfrm>
            <a:prstGeom prst="flowChartManualInpu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501" t="9137" r="-19105" b="16038"/>
            <a:stretch/>
          </p:blipFill>
          <p:spPr>
            <a:xfrm rot="202139">
              <a:off x="5878122" y="1947187"/>
              <a:ext cx="1717969" cy="833719"/>
            </a:xfrm>
            <a:prstGeom prst="flowChartDecision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3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35566" y="1414395"/>
            <a:ext cx="4075821" cy="3441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Revisar frecuentemente </a:t>
            </a:r>
            <a:r>
              <a:rPr lang="es-ES" sz="1600" dirty="0"/>
              <a:t>actualizaciones de seguridad. 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Analizar </a:t>
            </a:r>
            <a:r>
              <a:rPr lang="es-ES" sz="1600" dirty="0"/>
              <a:t>los riesgos de los diversos sistemas operativos </a:t>
            </a:r>
            <a:br>
              <a:rPr lang="es-ES" sz="1600" dirty="0"/>
            </a:br>
            <a:endParaRPr lang="es-ES" sz="1600" dirty="0" smtClean="0"/>
          </a:p>
          <a:p>
            <a:r>
              <a:rPr lang="es-ES" sz="1600" dirty="0" smtClean="0"/>
              <a:t>Una buena práctica </a:t>
            </a:r>
            <a:r>
              <a:rPr lang="es-ES" sz="1600" dirty="0"/>
              <a:t>es permitir que solo la versión lanzada actualmente de </a:t>
            </a:r>
            <a:r>
              <a:rPr lang="es-ES" sz="1600" dirty="0" smtClean="0"/>
              <a:t>los sistemas operativos </a:t>
            </a:r>
            <a:r>
              <a:rPr lang="es-ES" sz="1600" dirty="0"/>
              <a:t>se conecte, con un período de gracia razonable para que los empleados se actualicen a la última </a:t>
            </a:r>
            <a:r>
              <a:rPr lang="es-ES" sz="1600" dirty="0" smtClean="0"/>
              <a:t>versión.</a:t>
            </a:r>
            <a:endParaRPr sz="1600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378012" cy="752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dirty="0"/>
              <a:t>6</a:t>
            </a:r>
            <a:r>
              <a:rPr lang="en" sz="2800" dirty="0" smtClean="0"/>
              <a:t>. </a:t>
            </a:r>
            <a:r>
              <a:rPr lang="es-ES" sz="2000" dirty="0"/>
              <a:t>Revise los procesos para mantener actualizados los dispositivos móviles. </a:t>
            </a:r>
            <a:br>
              <a:rPr lang="es-ES" sz="2000" dirty="0"/>
            </a:br>
            <a:endParaRPr sz="20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9" name="Google Shape;1748;p30"/>
          <p:cNvGrpSpPr/>
          <p:nvPr/>
        </p:nvGrpSpPr>
        <p:grpSpPr>
          <a:xfrm>
            <a:off x="6052653" y="1358032"/>
            <a:ext cx="2596372" cy="2900838"/>
            <a:chOff x="2181300" y="231400"/>
            <a:chExt cx="4262637" cy="4762499"/>
          </a:xfrm>
        </p:grpSpPr>
        <p:sp>
          <p:nvSpPr>
            <p:cNvPr id="10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200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4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8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52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6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9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03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6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596974"/>
            <a:ext cx="4834648" cy="1924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Investigar los pasos involucrados en el caso de un dispositivo móvil perdido o robado</a:t>
            </a:r>
          </a:p>
          <a:p>
            <a:r>
              <a:rPr lang="es-ES" sz="1600" dirty="0"/>
              <a:t>Si el dispositivo se enciende y está dentro del alcance de una señal portadora o está conectado a una red inalámbrica con capacidad de Internet, debería recibir la señal de borrado. </a:t>
            </a:r>
            <a:r>
              <a:rPr lang="es-ES" sz="1600" dirty="0"/>
              <a:t/>
            </a:r>
            <a:br>
              <a:rPr lang="es-ES" sz="1600" dirty="0"/>
            </a:br>
            <a:endParaRPr lang="es-ES" sz="1600" dirty="0" smtClean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364728"/>
            <a:ext cx="6780233" cy="9473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dirty="0"/>
              <a:t>7</a:t>
            </a:r>
            <a:r>
              <a:rPr lang="en" sz="2800" dirty="0" smtClean="0"/>
              <a:t>. </a:t>
            </a:r>
            <a:r>
              <a:rPr lang="es-ES" sz="2000" dirty="0"/>
              <a:t>Revise los procesos para borrar o recuperar dispositivos en caso de que uno se pierda, sea robado o reemplazado o si el empleado es despedido.</a:t>
            </a:r>
            <a:r>
              <a:rPr lang="es-ES" sz="2000" dirty="0"/>
              <a:t/>
            </a:r>
            <a:br>
              <a:rPr lang="es-ES" sz="2000" dirty="0"/>
            </a:br>
            <a:endParaRPr sz="20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54" y="1596974"/>
            <a:ext cx="2963982" cy="32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596974"/>
            <a:ext cx="4834648" cy="30397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 smtClean="0"/>
              <a:t>Debe revisar la configuración del acceso al correo electrónico para usuarios móviles.</a:t>
            </a:r>
          </a:p>
          <a:p>
            <a:r>
              <a:rPr lang="es-ES" sz="1600" dirty="0" smtClean="0"/>
              <a:t>Si el dispositivo se enciende y está dentro del alcance de una señal portadora o está conectado a una red inalámbrica con capacidad de internet, debería recibir la señal de borrado. </a:t>
            </a:r>
          </a:p>
          <a:p>
            <a:r>
              <a:rPr lang="es-ES" sz="1600" dirty="0" smtClean="0"/>
              <a:t>Aislamiento entre los datos personales y de la compañía e insertando más opciones de control. </a:t>
            </a:r>
            <a:br>
              <a:rPr lang="es-ES" sz="1600" dirty="0" smtClean="0"/>
            </a:br>
            <a:endParaRPr lang="es-ES" sz="1600" dirty="0" smtClean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364728"/>
            <a:ext cx="6780233" cy="9473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800" dirty="0"/>
              <a:t>8</a:t>
            </a:r>
            <a:r>
              <a:rPr lang="en" sz="2800" dirty="0" smtClean="0"/>
              <a:t>. </a:t>
            </a:r>
            <a:r>
              <a:rPr lang="es-ES" sz="2000" dirty="0"/>
              <a:t>Revise las opciones adicionales para la protección de los datos de la compañía en el dispositivo. </a:t>
            </a:r>
            <a:endParaRPr sz="2000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4" y="1312120"/>
            <a:ext cx="3229564" cy="30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37539" y="1136174"/>
            <a:ext cx="4343700" cy="2523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7200" dirty="0" smtClean="0"/>
              <a:t>Gracias por tu atención. </a:t>
            </a:r>
            <a:endParaRPr lang="es-ES_tradnl" sz="7200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23" y="567162"/>
            <a:ext cx="3661248" cy="3661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7566498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ES" sz="4000" dirty="0">
                <a:solidFill>
                  <a:schemeClr val="lt1"/>
                </a:solidFill>
                <a:highlight>
                  <a:schemeClr val="accent1"/>
                </a:highlight>
              </a:rPr>
              <a:t>Pasos de prueba para auditar </a:t>
            </a:r>
            <a:r>
              <a:rPr lang="en" sz="4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br>
              <a:rPr lang="en" sz="4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s-ES_tradnl" sz="4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cliente</a:t>
            </a:r>
            <a:r>
              <a:rPr lang="en-US" sz="4000" dirty="0">
                <a:solidFill>
                  <a:schemeClr val="lt1"/>
                </a:solidFill>
                <a:highlight>
                  <a:schemeClr val="accent2"/>
                </a:highlight>
              </a:rPr>
              <a:t> </a:t>
            </a:r>
            <a:r>
              <a:rPr lang="en-US" sz="4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Windows </a:t>
            </a:r>
            <a:r>
              <a:rPr lang="en-US" sz="4000" dirty="0">
                <a:solidFill>
                  <a:schemeClr val="lt1"/>
                </a:solidFill>
                <a:highlight>
                  <a:schemeClr val="accent2"/>
                </a:highlight>
              </a:rPr>
              <a:t>y Mac</a:t>
            </a:r>
            <a:endParaRPr sz="4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98146" y="333226"/>
            <a:ext cx="579839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/>
              <a:t>1. </a:t>
            </a:r>
            <a:r>
              <a:rPr lang="es-ES" sz="2000" dirty="0" smtClean="0"/>
              <a:t>Revise las políticas de la compañía en torno a los dispositivos cliente y asegúrese de que la propiedad del dispositivo y las responsabilidades del usuario estén cubiertas.</a:t>
            </a:r>
            <a:endParaRPr lang="es-ES" sz="20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76894" y="1656801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1600" dirty="0" smtClean="0"/>
              <a:t>Obtener </a:t>
            </a:r>
            <a:r>
              <a:rPr lang="es-ES" sz="1600" dirty="0"/>
              <a:t>una copia de la política de la empresa relacionada con el uso de dispositivos de propiedad personal o no de la empresa.</a:t>
            </a:r>
          </a:p>
          <a:p>
            <a:pPr lvl="0">
              <a:spcBef>
                <a:spcPts val="0"/>
              </a:spcBef>
            </a:pPr>
            <a:r>
              <a:rPr lang="es-ES" sz="1600" dirty="0"/>
              <a:t>Asegúrese de considerar cualquier trabajo laboral suplementario utilizado por su empresa.</a:t>
            </a:r>
          </a:p>
          <a:p>
            <a:pPr lvl="0">
              <a:spcBef>
                <a:spcPts val="0"/>
              </a:spcBef>
            </a:pPr>
            <a:r>
              <a:rPr lang="es-ES" sz="1600" dirty="0"/>
              <a:t>Las política de seguridad típica del cliente debe incluir muchos de los elementos enumerados en esta auditoría, incluido el cifrado de disco, el software antivirus y la configuración básica del sistema operativo. 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48" name="Google Shape;2477;p37"/>
          <p:cNvGrpSpPr/>
          <p:nvPr/>
        </p:nvGrpSpPr>
        <p:grpSpPr>
          <a:xfrm>
            <a:off x="6164772" y="1415926"/>
            <a:ext cx="2654375" cy="2688801"/>
            <a:chOff x="2011725" y="44285"/>
            <a:chExt cx="4684870" cy="4762340"/>
          </a:xfrm>
        </p:grpSpPr>
        <p:grpSp>
          <p:nvGrpSpPr>
            <p:cNvPr id="149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13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30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303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5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98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37708" y="252119"/>
            <a:ext cx="579839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/>
              <a:t>2. </a:t>
            </a:r>
            <a:r>
              <a:rPr lang="es-ES" sz="2000" dirty="0"/>
              <a:t>Asegurarse de que la organización tenga una infraestructura de administración de dispositivos como redes de la compañía, a menos que se aborden por separado en la política de acuerdo con los objetivos de la política y la estrategia de la compañía.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071" y="1874240"/>
            <a:ext cx="4794917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419" sz="1600" dirty="0"/>
              <a:t>Brindar visibilidad al inventario de dispositivos para la compañía.</a:t>
            </a:r>
          </a:p>
          <a:p>
            <a:pPr lvl="0"/>
            <a:r>
              <a:rPr lang="es-ES" sz="1600" dirty="0"/>
              <a:t>Brindar información  en la versión del sistema operativo y el estado del parche para todos los sistemas. </a:t>
            </a:r>
          </a:p>
          <a:p>
            <a:pPr lvl="0"/>
            <a:r>
              <a:rPr lang="es-ES" sz="1600" dirty="0"/>
              <a:t>Administre el inventario de aplicaciones de la flota, proporcionando acceso a aplicaciones aprovisionadas .</a:t>
            </a:r>
          </a:p>
          <a:p>
            <a:pPr lvl="0"/>
            <a:r>
              <a:rPr lang="es-ES" sz="1600" dirty="0"/>
              <a:t>Aplique políticas de seguridad y configuración del sistema a los sistemas administrados.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grpSp>
        <p:nvGrpSpPr>
          <p:cNvPr id="146" name="Google Shape;744;p18"/>
          <p:cNvGrpSpPr/>
          <p:nvPr/>
        </p:nvGrpSpPr>
        <p:grpSpPr>
          <a:xfrm>
            <a:off x="5311976" y="1302018"/>
            <a:ext cx="3428994" cy="3803332"/>
            <a:chOff x="2152750" y="190500"/>
            <a:chExt cx="4293756" cy="4762499"/>
          </a:xfrm>
        </p:grpSpPr>
        <p:sp>
          <p:nvSpPr>
            <p:cNvPr id="147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6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1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472774" y="1916349"/>
            <a:ext cx="5176252" cy="2758759"/>
            <a:chOff x="1177450" y="533020"/>
            <a:chExt cx="6173152" cy="3325387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533020"/>
              <a:ext cx="5161606" cy="317417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49" y="325637"/>
            <a:ext cx="7799929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s-ES" sz="28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</a:t>
            </a:r>
            <a:r>
              <a:rPr lang="es-E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Asegúrese de que las cuentas de invitado estén deshabilitadas y las cuentas administrativas predeterminadas estén deshabilitadas o renombradas. </a:t>
            </a:r>
            <a:r>
              <a:rPr lang="es-ES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 </a:t>
            </a:r>
            <a:br>
              <a:rPr lang="es-ES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813263" y="325850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543254" y="2102114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1585" y="2151127"/>
            <a:ext cx="3466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SzPct val="78000"/>
              <a:buFont typeface="Barlow Light" panose="020B0604020202020204" charset="0"/>
              <a:buChar char="►"/>
            </a:pPr>
            <a:r>
              <a:rPr lang="es-ES" sz="16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Windows, puede usar un comando de PowerShell para enumerar los usuarios locales y verificar que la cuenta de administrador y la cuenta de invitado no estén habilitadas. 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6302E641-91E9-47CC-A528-1AA7F419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49" y="2039553"/>
            <a:ext cx="4098288" cy="2351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24147" y="422516"/>
            <a:ext cx="579839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 smtClean="0"/>
              <a:t>4. </a:t>
            </a:r>
            <a:r>
              <a:rPr lang="es-ES" sz="2000" dirty="0" smtClean="0"/>
              <a:t>Asegúrese </a:t>
            </a:r>
            <a:r>
              <a:rPr lang="es-ES" sz="2000" dirty="0"/>
              <a:t>de que las cuentas de usuario se aprovisionen a través de un proceso centralizado y revise las políticas sobre la existencia y el uso de cuentas locales.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41540" y="189049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1600" dirty="0"/>
              <a:t>Revisar el proceso de la cuenta del usuario final con el equipo de administración del cliente. </a:t>
            </a:r>
            <a:endParaRPr lang="es-ES" sz="1600" dirty="0" smtClean="0"/>
          </a:p>
          <a:p>
            <a:pPr lvl="0"/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Analice cómo se crean y asignan las cuentas a los sistemas del cliente. 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45" name="Google Shape;348;p13"/>
          <p:cNvGrpSpPr/>
          <p:nvPr/>
        </p:nvGrpSpPr>
        <p:grpSpPr>
          <a:xfrm>
            <a:off x="5317023" y="2903103"/>
            <a:ext cx="3560452" cy="2020846"/>
            <a:chOff x="6986665" y="3298709"/>
            <a:chExt cx="1817809" cy="1077669"/>
          </a:xfrm>
        </p:grpSpPr>
        <p:sp>
          <p:nvSpPr>
            <p:cNvPr id="146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9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86611" y="350798"/>
            <a:ext cx="579839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sz="2800" dirty="0"/>
              <a:t>5. </a:t>
            </a:r>
            <a:r>
              <a:rPr lang="es-ES" sz="2000" dirty="0" smtClean="0"/>
              <a:t>Revise </a:t>
            </a:r>
            <a:r>
              <a:rPr lang="es-ES" sz="2000" dirty="0"/>
              <a:t>los procesos relacionados con la administración y el soporte remoto de los sistemas cliente, asegurando que los administradores usen cuentas 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88071" y="1874240"/>
            <a:ext cx="5724105" cy="25670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600" dirty="0"/>
              <a:t>Entrevistar al equipo de administración del cliente y un miembro o supervisor del equipo de servicio de asistencia. </a:t>
            </a:r>
          </a:p>
          <a:p>
            <a:r>
              <a:rPr lang="es-ES" sz="1600" dirty="0"/>
              <a:t>Revise los procesos utilizados cuando los equipos de soporte necesitan conectarse a los sistemas del cliente. </a:t>
            </a:r>
          </a:p>
          <a:p>
            <a:r>
              <a:rPr lang="es-ES" sz="1600" dirty="0"/>
              <a:t>Determine si el usuario final debe dar su consentimiento o si recibe alguna notificación visual cuando un técnico de soporte remoto se conecta a una sesión no activa.</a:t>
            </a:r>
          </a:p>
          <a:p>
            <a:pPr lvl="0"/>
            <a:endParaRPr lang="es-ES"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-58366" y="680936"/>
            <a:ext cx="16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lang="es-ES_tradnl" sz="1800" dirty="0">
              <a:solidFill>
                <a:schemeClr val="bg1"/>
              </a:solidFill>
            </a:endParaRPr>
          </a:p>
        </p:txBody>
      </p:sp>
      <p:grpSp>
        <p:nvGrpSpPr>
          <p:cNvPr id="294" name="Google Shape;597;p17"/>
          <p:cNvGrpSpPr/>
          <p:nvPr/>
        </p:nvGrpSpPr>
        <p:grpSpPr>
          <a:xfrm>
            <a:off x="5979695" y="1863230"/>
            <a:ext cx="2897780" cy="3007820"/>
            <a:chOff x="2183550" y="65875"/>
            <a:chExt cx="4483981" cy="4807045"/>
          </a:xfrm>
        </p:grpSpPr>
        <p:sp>
          <p:nvSpPr>
            <p:cNvPr id="295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53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64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7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32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4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355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359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6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8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348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41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1960</Words>
  <Application>Microsoft Office PowerPoint</Application>
  <PresentationFormat>Presentación en pantalla (16:9)</PresentationFormat>
  <Paragraphs>187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Calibri</vt:lpstr>
      <vt:lpstr>Barlow Light</vt:lpstr>
      <vt:lpstr>Barlow</vt:lpstr>
      <vt:lpstr>Arial</vt:lpstr>
      <vt:lpstr>Raleway SemiBold</vt:lpstr>
      <vt:lpstr>Gaoler template</vt:lpstr>
      <vt:lpstr>AUDITORÍA DE DISPOSITIVOS INFORMÁTICOS  DEL USUARIO FINAL</vt:lpstr>
      <vt:lpstr>Introducción</vt:lpstr>
      <vt:lpstr>Antecedentes</vt:lpstr>
      <vt:lpstr>Pasos de prueba para auditar   cliente Windows y Mac</vt:lpstr>
      <vt:lpstr>1. Revise las políticas de la compañía en torno a los dispositivos cliente y asegúrese de que la propiedad del dispositivo y las responsabilidades del usuario estén cubiertas.</vt:lpstr>
      <vt:lpstr>2. Asegurarse de que la organización tenga una infraestructura de administración de dispositivos como redes de la compañía, a menos que se aborden por separado en la política de acuerdo con los objetivos de la política y la estrategia de la compañía.</vt:lpstr>
      <vt:lpstr>Presentación de PowerPoint</vt:lpstr>
      <vt:lpstr>4. Asegúrese de que las cuentas de usuario se aprovisionen a través de un proceso centralizado y revise las políticas sobre la existencia y el uso de cuentas locales.</vt:lpstr>
      <vt:lpstr>5. Revise los procesos relacionados con la administración y el soporte remoto de los sistemas cliente, asegurando que los administradores usen cuentas </vt:lpstr>
      <vt:lpstr>6. Revise el proceso de copia de seguridad del dispositivo, asegurándose de que los procesos de restauración se hayan probado adecuadamente. </vt:lpstr>
      <vt:lpstr>7. Revise el proceso de licencia de software y asegúrese de que los usuarios no tengan acceso a software sin licencia.</vt:lpstr>
      <vt:lpstr>Presentación de PowerPoint</vt:lpstr>
      <vt:lpstr>9. Revise y evalúe la solidez de las contraseñas y el uso de controles de contraseñas en los sistemas del cliente, como las políticas de antigüedad, longitud, complejidad, historial y bloqueo de contraseña.</vt:lpstr>
      <vt:lpstr>Presentación de PowerPoint</vt:lpstr>
      <vt:lpstr>Presentación de PowerPoint</vt:lpstr>
      <vt:lpstr>11. Asegúrese de que se muestre una pancarta de advertencia legal cuando se conecte al sistema. </vt:lpstr>
      <vt:lpstr>12. Verifique que los sistemas utilicen una utilidad de cifrado de disco completo (FDE) para proteger los datos de la empresa.</vt:lpstr>
      <vt:lpstr>13. Determine si el cliente está ejecutando un programa antivirus proporcionado por la compañía.</vt:lpstr>
      <vt:lpstr>Presentación de PowerPoint</vt:lpstr>
      <vt:lpstr>Presentación de PowerPoint</vt:lpstr>
      <vt:lpstr>15. Revise los requisitos de registro del cliente y la configuración.</vt:lpstr>
      <vt:lpstr>16. Revise el proceso de parcheo para el sistema operativo y las aplicaciones clave.</vt:lpstr>
      <vt:lpstr>17. Verifique que la pantalla se apagará automáticamente después de un intervalo establecido y requerirá una contraseña para reanudar</vt:lpstr>
      <vt:lpstr>18. Asegúrese de que AutoPlay y AutoRun estén deshabilitados para dispositivos extraíbles. </vt:lpstr>
      <vt:lpstr>Pasos de prueba para auditar   dispositivos móviles</vt:lpstr>
      <vt:lpstr>Conceptos básicos de la auditoría de dispositivos móviles</vt:lpstr>
      <vt:lpstr>1. Revise las políticas de la compañía sobre dispositivos móviles y asegúrese de que la propiedad del dispositivo y las responsabilidades del usuario estén cubiertas.</vt:lpstr>
      <vt:lpstr>2. Asegúrese de que la organización tenga una infraestructura EMM acorde con los objetivos de la política y la estrategia de la empresa.</vt:lpstr>
      <vt:lpstr>Presentación de PowerPoint</vt:lpstr>
      <vt:lpstr>4. Asegúrese de que se aplique el cifrado del dispositivo. </vt:lpstr>
      <vt:lpstr>5. Asegúrese de que los dispositivos se bloqueen automáticamente después de un período establecido. </vt:lpstr>
      <vt:lpstr>6. Revise los procesos para mantener actualizados los dispositivos móviles.  </vt:lpstr>
      <vt:lpstr>7. Revise los procesos para borrar o recuperar dispositivos en caso de que uno se pierda, sea robado o reemplazado o si el empleado es despedido. </vt:lpstr>
      <vt:lpstr>8. Revise las opciones adicionales para la protección de los datos de la compañía en el dispositivo. </vt:lpstr>
      <vt:lpstr>Gracias por tu atención.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AUDITORÍA DE DISPOSITIVOS INFORMÁTICOS DEL USUARIO FINAL</dc:title>
  <cp:lastModifiedBy>Genesis Izaguirre</cp:lastModifiedBy>
  <cp:revision>44</cp:revision>
  <dcterms:modified xsi:type="dcterms:W3CDTF">2020-04-09T07:16:09Z</dcterms:modified>
</cp:coreProperties>
</file>