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60" r:id="rId6"/>
    <p:sldId id="269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6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95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9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2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3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4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1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4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3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36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643B-17AC-45D1-A68F-34A7C0F26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7000" y="2621349"/>
            <a:ext cx="9144000" cy="1615301"/>
          </a:xfrm>
        </p:spPr>
        <p:txBody>
          <a:bodyPr/>
          <a:lstStyle/>
          <a:p>
            <a:r>
              <a:rPr lang="es-ES" dirty="0" err="1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Book Antiqua" panose="02040602050305030304" pitchFamily="18" charset="0"/>
              </a:rPr>
              <a:t>Dataset</a:t>
            </a:r>
            <a:r>
              <a:rPr lang="es-ES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Book Antiqua" panose="02040602050305030304" pitchFamily="18" charset="0"/>
              </a:rPr>
              <a:t>: “</a:t>
            </a:r>
            <a:r>
              <a:rPr lang="en-US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Book Antiqua" panose="02040602050305030304" pitchFamily="18" charset="0"/>
              </a:rPr>
              <a:t>Metacritic best tv shows of all time”</a:t>
            </a:r>
            <a:endParaRPr lang="es-CL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17C191-1B05-4BE6-BB17-CC6CCBA78796}"/>
              </a:ext>
            </a:extLst>
          </p:cNvPr>
          <p:cNvSpPr txBox="1"/>
          <p:nvPr/>
        </p:nvSpPr>
        <p:spPr>
          <a:xfrm>
            <a:off x="7394702" y="5231162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Alumna:  	Génesis Álvarez Gamboa</a:t>
            </a:r>
          </a:p>
          <a:p>
            <a:r>
              <a:rPr lang="es-ES" dirty="0">
                <a:solidFill>
                  <a:schemeClr val="bg1"/>
                </a:solidFill>
              </a:rPr>
              <a:t>Profesor: 	Miguel Guevara </a:t>
            </a:r>
          </a:p>
          <a:p>
            <a:r>
              <a:rPr lang="es-ES" dirty="0">
                <a:solidFill>
                  <a:schemeClr val="bg1"/>
                </a:solidFill>
              </a:rPr>
              <a:t>Asignatura: 	Taller Integrado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00B58F-E8A2-4E05-B328-05ABB4FFB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5"/>
            <a:ext cx="3459392" cy="129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21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B5B5DA-57E3-4E78-BDB9-6DBB929D3A37}"/>
              </a:ext>
            </a:extLst>
          </p:cNvPr>
          <p:cNvSpPr txBox="1"/>
          <p:nvPr/>
        </p:nvSpPr>
        <p:spPr>
          <a:xfrm>
            <a:off x="2862143" y="2400405"/>
            <a:ext cx="6094520" cy="1477328"/>
          </a:xfrm>
          <a:prstGeom prst="rect">
            <a:avLst/>
          </a:prstGeom>
          <a:noFill/>
          <a:ln w="85725" cap="rnd" cmpd="tri">
            <a:solidFill>
              <a:schemeClr val="accent4">
                <a:alpha val="77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dirty="0"/>
              <a:t>Python es uno de los lenguajes de programación dinámicos más populares que existen entre los que se encuentran Java, </a:t>
            </a:r>
            <a:r>
              <a:rPr lang="es-ES" dirty="0" err="1"/>
              <a:t>Javascript</a:t>
            </a:r>
            <a:r>
              <a:rPr lang="es-ES" dirty="0"/>
              <a:t>, </a:t>
            </a:r>
            <a:r>
              <a:rPr lang="es-ES" dirty="0" err="1"/>
              <a:t>Go</a:t>
            </a:r>
            <a:r>
              <a:rPr lang="es-ES" dirty="0"/>
              <a:t> y C#. Aunque es considerado a menudo como un lenguaje "scripting", es realmente un lenguaje de propósito general. </a:t>
            </a:r>
          </a:p>
        </p:txBody>
      </p:sp>
    </p:spTree>
    <p:extLst>
      <p:ext uri="{BB962C8B-B14F-4D97-AF65-F5344CB8AC3E}">
        <p14:creationId xmlns:p14="http://schemas.microsoft.com/office/powerpoint/2010/main" val="172272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9062F7-E78D-4408-8D73-D5E24BB8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866212"/>
            <a:ext cx="12192000" cy="2987254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B1B9F93-6EE1-4720-AE1C-E623D6C00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02932"/>
              </p:ext>
            </p:extLst>
          </p:nvPr>
        </p:nvGraphicFramePr>
        <p:xfrm>
          <a:off x="127000" y="149816"/>
          <a:ext cx="4182533" cy="25799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1064">
                  <a:extLst>
                    <a:ext uri="{9D8B030D-6E8A-4147-A177-3AD203B41FA5}">
                      <a16:colId xmlns:a16="http://schemas.microsoft.com/office/drawing/2014/main" val="2619774918"/>
                    </a:ext>
                  </a:extLst>
                </a:gridCol>
                <a:gridCol w="1102531">
                  <a:extLst>
                    <a:ext uri="{9D8B030D-6E8A-4147-A177-3AD203B41FA5}">
                      <a16:colId xmlns:a16="http://schemas.microsoft.com/office/drawing/2014/main" val="2361637400"/>
                    </a:ext>
                  </a:extLst>
                </a:gridCol>
                <a:gridCol w="727356">
                  <a:extLst>
                    <a:ext uri="{9D8B030D-6E8A-4147-A177-3AD203B41FA5}">
                      <a16:colId xmlns:a16="http://schemas.microsoft.com/office/drawing/2014/main" val="1681034005"/>
                    </a:ext>
                  </a:extLst>
                </a:gridCol>
                <a:gridCol w="1078494">
                  <a:extLst>
                    <a:ext uri="{9D8B030D-6E8A-4147-A177-3AD203B41FA5}">
                      <a16:colId xmlns:a16="http://schemas.microsoft.com/office/drawing/2014/main" val="3036820531"/>
                    </a:ext>
                  </a:extLst>
                </a:gridCol>
                <a:gridCol w="953088">
                  <a:extLst>
                    <a:ext uri="{9D8B030D-6E8A-4147-A177-3AD203B41FA5}">
                      <a16:colId xmlns:a16="http://schemas.microsoft.com/office/drawing/2014/main" val="3324280472"/>
                    </a:ext>
                  </a:extLst>
                </a:gridCol>
              </a:tblGrid>
              <a:tr h="46699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#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Column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Count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Non-</a:t>
                      </a:r>
                      <a:r>
                        <a:rPr lang="es-ES" sz="1200" dirty="0" err="1"/>
                        <a:t>Null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Dtype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55401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title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3084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Non-</a:t>
                      </a:r>
                      <a:r>
                        <a:rPr lang="es-ES" sz="1200" dirty="0" err="1"/>
                        <a:t>null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object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51203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release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3084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Non-</a:t>
                      </a:r>
                      <a:r>
                        <a:rPr lang="es-ES" sz="1200" dirty="0" err="1"/>
                        <a:t>null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object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08176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Summary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Non-</a:t>
                      </a:r>
                      <a:r>
                        <a:rPr lang="es-ES" sz="1200" dirty="0" err="1"/>
                        <a:t>null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object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08571"/>
                  </a:ext>
                </a:extLst>
              </a:tr>
              <a:tr h="46699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metascore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3084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Non-</a:t>
                      </a:r>
                      <a:r>
                        <a:rPr lang="es-ES" sz="1200" dirty="0" err="1"/>
                        <a:t>null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int64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94736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userscore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3084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Non-</a:t>
                      </a:r>
                      <a:r>
                        <a:rPr lang="es-ES" sz="1200" dirty="0" err="1"/>
                        <a:t>null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object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26082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link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3084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Non-</a:t>
                      </a:r>
                      <a:r>
                        <a:rPr lang="es-ES" sz="1200" dirty="0" err="1"/>
                        <a:t>null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object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29250"/>
                  </a:ext>
                </a:extLst>
              </a:tr>
              <a:tr h="26685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6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Img_url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3084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Non-</a:t>
                      </a:r>
                      <a:r>
                        <a:rPr lang="es-ES" sz="1200" dirty="0" err="1"/>
                        <a:t>null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object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80692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7C0DEA4-CC83-4243-BACD-0F96F412614E}"/>
              </a:ext>
            </a:extLst>
          </p:cNvPr>
          <p:cNvSpPr txBox="1"/>
          <p:nvPr/>
        </p:nvSpPr>
        <p:spPr>
          <a:xfrm>
            <a:off x="4394000" y="3735174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df.info():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Este método imprime información sobre un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DataFrame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incluidos el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dtype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de índice y las columnas, los valores no nulos y el uso de memoria.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D470B0-4FC4-433E-A27C-5153E21228E6}"/>
              </a:ext>
            </a:extLst>
          </p:cNvPr>
          <p:cNvSpPr txBox="1"/>
          <p:nvPr/>
        </p:nvSpPr>
        <p:spPr>
          <a:xfrm>
            <a:off x="4478666" y="1441923"/>
            <a:ext cx="51026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El </a:t>
            </a:r>
            <a:r>
              <a:rPr lang="es-ES" dirty="0" err="1"/>
              <a:t>dataset</a:t>
            </a:r>
            <a:r>
              <a:rPr lang="es-ES" dirty="0"/>
              <a:t> original tiene :	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dirty="0"/>
              <a:t>7 columnas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dirty="0"/>
              <a:t>3084 filas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dirty="0"/>
              <a:t>1 atributo entero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ES" dirty="0"/>
              <a:t>6 </a:t>
            </a:r>
            <a:r>
              <a:rPr lang="es-ES" dirty="0" err="1"/>
              <a:t>strings</a:t>
            </a:r>
            <a:r>
              <a:rPr lang="es-ES" dirty="0"/>
              <a:t> u </a:t>
            </a:r>
            <a:r>
              <a:rPr lang="es-ES" dirty="0" err="1"/>
              <a:t>objects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3773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BBE6F27-C69F-4132-B3E9-3AE3863E273A}"/>
              </a:ext>
            </a:extLst>
          </p:cNvPr>
          <p:cNvSpPr txBox="1"/>
          <p:nvPr/>
        </p:nvSpPr>
        <p:spPr>
          <a:xfrm>
            <a:off x="437718" y="3970702"/>
            <a:ext cx="719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df.describe</a:t>
            </a:r>
            <a:r>
              <a:rPr lang="es-ES" dirty="0"/>
              <a:t>() : Genera estadísticas descriptivas, las que incluyen aquellas que resumen  la tendencia central, la dispersión y la forma de la distribución de un conjunto de datos, excluyendo los valores </a:t>
            </a:r>
            <a:r>
              <a:rPr lang="es-ES" dirty="0" err="1"/>
              <a:t>NaN</a:t>
            </a:r>
            <a:r>
              <a:rPr lang="es-ES" dirty="0"/>
              <a:t>.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30C124-D30D-4223-87F7-E003B865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805"/>
            <a:ext cx="12192000" cy="36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02E3BCFD-58C3-48CD-8CA6-A44D4830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730"/>
            <a:ext cx="12192000" cy="260240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9D5EDE5-115E-420E-83B2-9FC1060A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6136"/>
            <a:ext cx="12192000" cy="2842765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39833A1-3DD4-460A-8B5C-0603A0C459AD}"/>
              </a:ext>
            </a:extLst>
          </p:cNvPr>
          <p:cNvSpPr txBox="1"/>
          <p:nvPr/>
        </p:nvSpPr>
        <p:spPr>
          <a:xfrm>
            <a:off x="5063067" y="3953933"/>
            <a:ext cx="633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Nuevo </a:t>
            </a:r>
            <a:r>
              <a:rPr lang="es-CL" dirty="0" err="1"/>
              <a:t>dataframe</a:t>
            </a:r>
            <a:r>
              <a:rPr lang="es-CL" dirty="0"/>
              <a:t> con filas eliminadas, quedamos con 2820 datos </a:t>
            </a:r>
          </a:p>
        </p:txBody>
      </p:sp>
    </p:spTree>
    <p:extLst>
      <p:ext uri="{BB962C8B-B14F-4D97-AF65-F5344CB8AC3E}">
        <p14:creationId xmlns:p14="http://schemas.microsoft.com/office/powerpoint/2010/main" val="53548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141343-22D7-44F0-823C-D2B21D0D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5588"/>
            <a:ext cx="12192000" cy="38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upo 116">
            <a:extLst>
              <a:ext uri="{FF2B5EF4-FFF2-40B4-BE49-F238E27FC236}">
                <a16:creationId xmlns:a16="http://schemas.microsoft.com/office/drawing/2014/main" id="{485ED870-BD77-4D44-9C25-7ACDB165B201}"/>
              </a:ext>
            </a:extLst>
          </p:cNvPr>
          <p:cNvGrpSpPr/>
          <p:nvPr/>
        </p:nvGrpSpPr>
        <p:grpSpPr>
          <a:xfrm>
            <a:off x="234108" y="551365"/>
            <a:ext cx="11348292" cy="6306635"/>
            <a:chOff x="536801" y="334952"/>
            <a:chExt cx="9828527" cy="6145409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5B16247-8667-48EA-8EA2-83179750F200}"/>
                </a:ext>
              </a:extLst>
            </p:cNvPr>
            <p:cNvSpPr txBox="1"/>
            <p:nvPr/>
          </p:nvSpPr>
          <p:spPr>
            <a:xfrm>
              <a:off x="4342555" y="6225439"/>
              <a:ext cx="1295588" cy="254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100" dirty="0">
                  <a:solidFill>
                    <a:schemeClr val="bg1"/>
                  </a:solidFill>
                </a:rPr>
                <a:t>Años de lanzamiento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2BD0198-4393-43F5-979D-65A1A56AC0B1}"/>
                </a:ext>
              </a:extLst>
            </p:cNvPr>
            <p:cNvSpPr txBox="1"/>
            <p:nvPr/>
          </p:nvSpPr>
          <p:spPr>
            <a:xfrm>
              <a:off x="2470199" y="334952"/>
              <a:ext cx="5968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Cantidad de votaciones que han hecho los usuarios por años</a:t>
              </a:r>
              <a:endParaRPr lang="es-CL" b="1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C12E671-8D12-4054-BFED-615C781934A1}"/>
                </a:ext>
              </a:extLst>
            </p:cNvPr>
            <p:cNvSpPr txBox="1"/>
            <p:nvPr/>
          </p:nvSpPr>
          <p:spPr>
            <a:xfrm rot="16200000">
              <a:off x="-1209111" y="3265168"/>
              <a:ext cx="3731728" cy="239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1200" dirty="0">
                  <a:solidFill>
                    <a:schemeClr val="bg1"/>
                  </a:solidFill>
                </a:rPr>
                <a:t>Cantidad de votaciones que han hecho los usuarios</a:t>
              </a:r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3F3A0A01-4278-4EC9-A105-2BF5EF67A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" t="657" b="762"/>
            <a:stretch/>
          </p:blipFill>
          <p:spPr>
            <a:xfrm>
              <a:off x="908908" y="780405"/>
              <a:ext cx="9456420" cy="5359979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A1FF4800-61A1-4348-982C-E0A673C05686}"/>
                </a:ext>
              </a:extLst>
            </p:cNvPr>
            <p:cNvSpPr txBox="1"/>
            <p:nvPr/>
          </p:nvSpPr>
          <p:spPr>
            <a:xfrm>
              <a:off x="1321869" y="5180725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F8CD1964-DB86-4411-8A3A-FE01D97357B9}"/>
                </a:ext>
              </a:extLst>
            </p:cNvPr>
            <p:cNvSpPr txBox="1"/>
            <p:nvPr/>
          </p:nvSpPr>
          <p:spPr>
            <a:xfrm>
              <a:off x="1544158" y="5179270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62E3D933-9586-4E8C-8A84-07CAA27155DB}"/>
                </a:ext>
              </a:extLst>
            </p:cNvPr>
            <p:cNvSpPr txBox="1"/>
            <p:nvPr/>
          </p:nvSpPr>
          <p:spPr>
            <a:xfrm>
              <a:off x="1759934" y="5179269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F019A1FD-C214-4D7D-AC24-02E98404AAEB}"/>
                </a:ext>
              </a:extLst>
            </p:cNvPr>
            <p:cNvSpPr txBox="1"/>
            <p:nvPr/>
          </p:nvSpPr>
          <p:spPr>
            <a:xfrm>
              <a:off x="1983630" y="5179268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2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4172B55F-5AB2-43D7-9D90-1086D42F2EBD}"/>
                </a:ext>
              </a:extLst>
            </p:cNvPr>
            <p:cNvSpPr txBox="1"/>
            <p:nvPr/>
          </p:nvSpPr>
          <p:spPr>
            <a:xfrm>
              <a:off x="2186811" y="5179268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4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9226732E-1F74-4642-8D08-01035049F8E0}"/>
                </a:ext>
              </a:extLst>
            </p:cNvPr>
            <p:cNvSpPr txBox="1"/>
            <p:nvPr/>
          </p:nvSpPr>
          <p:spPr>
            <a:xfrm>
              <a:off x="2423102" y="5179267"/>
              <a:ext cx="21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4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5BA1AA06-46AE-4457-9A5F-295AB2A44939}"/>
                </a:ext>
              </a:extLst>
            </p:cNvPr>
            <p:cNvSpPr txBox="1"/>
            <p:nvPr/>
          </p:nvSpPr>
          <p:spPr>
            <a:xfrm>
              <a:off x="2632297" y="5180725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8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2D5E0015-2924-4BAE-92B7-E17895E20468}"/>
                </a:ext>
              </a:extLst>
            </p:cNvPr>
            <p:cNvSpPr txBox="1"/>
            <p:nvPr/>
          </p:nvSpPr>
          <p:spPr>
            <a:xfrm>
              <a:off x="2856913" y="5179267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2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10BA3124-5D5A-418A-A959-63790E821857}"/>
                </a:ext>
              </a:extLst>
            </p:cNvPr>
            <p:cNvSpPr txBox="1"/>
            <p:nvPr/>
          </p:nvSpPr>
          <p:spPr>
            <a:xfrm>
              <a:off x="3081757" y="5180725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5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95210B55-F305-4854-B5D6-8B3F2422854A}"/>
                </a:ext>
              </a:extLst>
            </p:cNvPr>
            <p:cNvSpPr txBox="1"/>
            <p:nvPr/>
          </p:nvSpPr>
          <p:spPr>
            <a:xfrm>
              <a:off x="3288884" y="5144427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9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AA567A6-AEA8-44F7-9B0C-FA76F890A0F7}"/>
                </a:ext>
              </a:extLst>
            </p:cNvPr>
            <p:cNvSpPr txBox="1"/>
            <p:nvPr/>
          </p:nvSpPr>
          <p:spPr>
            <a:xfrm>
              <a:off x="3533609" y="5113485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7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24EA7780-499E-422E-B31F-6FD848761D60}"/>
                </a:ext>
              </a:extLst>
            </p:cNvPr>
            <p:cNvSpPr txBox="1"/>
            <p:nvPr/>
          </p:nvSpPr>
          <p:spPr>
            <a:xfrm>
              <a:off x="3740736" y="5128956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8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13BA7EC8-3F5B-4F7A-A69C-8ADB01103219}"/>
                </a:ext>
              </a:extLst>
            </p:cNvPr>
            <p:cNvSpPr txBox="1"/>
            <p:nvPr/>
          </p:nvSpPr>
          <p:spPr>
            <a:xfrm>
              <a:off x="3983278" y="5067442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6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158F516E-4646-4A58-A1D0-70B686716534}"/>
                </a:ext>
              </a:extLst>
            </p:cNvPr>
            <p:cNvSpPr txBox="1"/>
            <p:nvPr/>
          </p:nvSpPr>
          <p:spPr>
            <a:xfrm>
              <a:off x="4156660" y="5058342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11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388A13AA-3956-4D3B-B704-94A64CF2DFEC}"/>
                </a:ext>
              </a:extLst>
            </p:cNvPr>
            <p:cNvSpPr txBox="1"/>
            <p:nvPr/>
          </p:nvSpPr>
          <p:spPr>
            <a:xfrm>
              <a:off x="4397532" y="5058342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8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66CE2F99-15F3-4C22-AC3D-A5DDB00B3F4E}"/>
                </a:ext>
              </a:extLst>
            </p:cNvPr>
            <p:cNvSpPr txBox="1"/>
            <p:nvPr/>
          </p:nvSpPr>
          <p:spPr>
            <a:xfrm>
              <a:off x="4639008" y="5058342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10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7088853C-65D1-4F2E-8427-DEDA288C4DBA}"/>
                </a:ext>
              </a:extLst>
            </p:cNvPr>
            <p:cNvSpPr txBox="1"/>
            <p:nvPr/>
          </p:nvSpPr>
          <p:spPr>
            <a:xfrm>
              <a:off x="4866824" y="5058342"/>
              <a:ext cx="229352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9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FB9322E2-657A-4467-9983-F12B0D7DA21E}"/>
                </a:ext>
              </a:extLst>
            </p:cNvPr>
            <p:cNvSpPr txBox="1"/>
            <p:nvPr/>
          </p:nvSpPr>
          <p:spPr>
            <a:xfrm>
              <a:off x="5033610" y="5170055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16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9A485CB1-3732-432A-B8CF-9EE3E3A6FC3A}"/>
                </a:ext>
              </a:extLst>
            </p:cNvPr>
            <p:cNvSpPr txBox="1"/>
            <p:nvPr/>
          </p:nvSpPr>
          <p:spPr>
            <a:xfrm>
              <a:off x="5283438" y="5145354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19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43D4A228-800E-4B61-9A3C-7241EEC1B156}"/>
                </a:ext>
              </a:extLst>
            </p:cNvPr>
            <p:cNvSpPr txBox="1"/>
            <p:nvPr/>
          </p:nvSpPr>
          <p:spPr>
            <a:xfrm>
              <a:off x="5493845" y="5247189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14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B5FBC103-BEAD-4887-9478-F5CEA7737FC6}"/>
                </a:ext>
              </a:extLst>
            </p:cNvPr>
            <p:cNvSpPr txBox="1"/>
            <p:nvPr/>
          </p:nvSpPr>
          <p:spPr>
            <a:xfrm>
              <a:off x="5650249" y="5144427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17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F6F35825-68BF-4A57-9879-8253F58CDC64}"/>
                </a:ext>
              </a:extLst>
            </p:cNvPr>
            <p:cNvSpPr txBox="1"/>
            <p:nvPr/>
          </p:nvSpPr>
          <p:spPr>
            <a:xfrm>
              <a:off x="5859145" y="4069080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68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AD21CEDF-F821-4DF4-BBC7-3AEE315632F8}"/>
                </a:ext>
              </a:extLst>
            </p:cNvPr>
            <p:cNvSpPr txBox="1"/>
            <p:nvPr/>
          </p:nvSpPr>
          <p:spPr>
            <a:xfrm>
              <a:off x="6199549" y="2902380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114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BA43D42A-5D76-47F6-9970-CD37FF98D5B0}"/>
                </a:ext>
              </a:extLst>
            </p:cNvPr>
            <p:cNvSpPr txBox="1"/>
            <p:nvPr/>
          </p:nvSpPr>
          <p:spPr>
            <a:xfrm>
              <a:off x="6531943" y="3152001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103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6DDF3771-03BD-4553-BE44-3B2A4373B91C}"/>
                </a:ext>
              </a:extLst>
            </p:cNvPr>
            <p:cNvSpPr txBox="1"/>
            <p:nvPr/>
          </p:nvSpPr>
          <p:spPr>
            <a:xfrm>
              <a:off x="6400337" y="3308650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95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92B90E8A-6D64-4064-BB87-0DE5E1A4763B}"/>
                </a:ext>
              </a:extLst>
            </p:cNvPr>
            <p:cNvSpPr txBox="1"/>
            <p:nvPr/>
          </p:nvSpPr>
          <p:spPr>
            <a:xfrm>
              <a:off x="6718683" y="3016679"/>
              <a:ext cx="478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107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52EB7F0C-ACB0-48B5-B7AC-972946FE84CC}"/>
                </a:ext>
              </a:extLst>
            </p:cNvPr>
            <p:cNvSpPr txBox="1"/>
            <p:nvPr/>
          </p:nvSpPr>
          <p:spPr>
            <a:xfrm>
              <a:off x="6864337" y="2830578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118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FF12DCC9-77D0-49AA-BDFE-380F5E6157B4}"/>
                </a:ext>
              </a:extLst>
            </p:cNvPr>
            <p:cNvSpPr txBox="1"/>
            <p:nvPr/>
          </p:nvSpPr>
          <p:spPr>
            <a:xfrm>
              <a:off x="7092052" y="2364283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141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C6EA4CE-2A91-4CCA-8D29-E19158699E40}"/>
                </a:ext>
              </a:extLst>
            </p:cNvPr>
            <p:cNvSpPr txBox="1"/>
            <p:nvPr/>
          </p:nvSpPr>
          <p:spPr>
            <a:xfrm>
              <a:off x="7383652" y="2332704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138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173335BB-E5B1-489A-9655-37D7AA810A88}"/>
                </a:ext>
              </a:extLst>
            </p:cNvPr>
            <p:cNvSpPr txBox="1"/>
            <p:nvPr/>
          </p:nvSpPr>
          <p:spPr>
            <a:xfrm>
              <a:off x="7472293" y="1673348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168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1EC5BE43-A157-4AC1-BF55-3720920843A3}"/>
                </a:ext>
              </a:extLst>
            </p:cNvPr>
            <p:cNvSpPr txBox="1"/>
            <p:nvPr/>
          </p:nvSpPr>
          <p:spPr>
            <a:xfrm>
              <a:off x="7785005" y="1242258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185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273F8E7C-EEAD-4484-88C1-4F56021490C9}"/>
                </a:ext>
              </a:extLst>
            </p:cNvPr>
            <p:cNvSpPr txBox="1"/>
            <p:nvPr/>
          </p:nvSpPr>
          <p:spPr>
            <a:xfrm>
              <a:off x="8061311" y="801568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204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868C5B7D-EE00-482E-BD05-48A4ED12214C}"/>
                </a:ext>
              </a:extLst>
            </p:cNvPr>
            <p:cNvSpPr txBox="1"/>
            <p:nvPr/>
          </p:nvSpPr>
          <p:spPr>
            <a:xfrm>
              <a:off x="8349134" y="794158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204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4AAAB62-74B1-492C-BF41-6CE6A4C193AF}"/>
                </a:ext>
              </a:extLst>
            </p:cNvPr>
            <p:cNvSpPr txBox="1"/>
            <p:nvPr/>
          </p:nvSpPr>
          <p:spPr>
            <a:xfrm>
              <a:off x="8677439" y="951148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198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55E06891-2532-4557-9C1D-7EE96C0D152F}"/>
                </a:ext>
              </a:extLst>
            </p:cNvPr>
            <p:cNvSpPr txBox="1"/>
            <p:nvPr/>
          </p:nvSpPr>
          <p:spPr>
            <a:xfrm>
              <a:off x="8769442" y="1343902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174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394E8182-3E1C-4BFC-939C-4D1623526F45}"/>
                </a:ext>
              </a:extLst>
            </p:cNvPr>
            <p:cNvSpPr txBox="1"/>
            <p:nvPr/>
          </p:nvSpPr>
          <p:spPr>
            <a:xfrm>
              <a:off x="9010911" y="896160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199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66523F97-6124-48D7-9DB2-95CA5B1CFA0A}"/>
                </a:ext>
              </a:extLst>
            </p:cNvPr>
            <p:cNvSpPr txBox="1"/>
            <p:nvPr/>
          </p:nvSpPr>
          <p:spPr>
            <a:xfrm>
              <a:off x="9290098" y="896160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199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CB6AB663-7187-43DF-8C22-2071AB078239}"/>
                </a:ext>
              </a:extLst>
            </p:cNvPr>
            <p:cNvSpPr txBox="1"/>
            <p:nvPr/>
          </p:nvSpPr>
          <p:spPr>
            <a:xfrm>
              <a:off x="9583127" y="1071824"/>
              <a:ext cx="368184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191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F028A315-5CEC-4DD4-8997-E5ADA49B55A0}"/>
                </a:ext>
              </a:extLst>
            </p:cNvPr>
            <p:cNvSpPr txBox="1"/>
            <p:nvPr/>
          </p:nvSpPr>
          <p:spPr>
            <a:xfrm>
              <a:off x="9832555" y="4438650"/>
              <a:ext cx="298768" cy="26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52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2BA917BD-F271-4F58-94D9-6C64F332C71C}"/>
                </a:ext>
              </a:extLst>
            </p:cNvPr>
            <p:cNvCxnSpPr/>
            <p:nvPr/>
          </p:nvCxnSpPr>
          <p:spPr>
            <a:xfrm flipV="1">
              <a:off x="1337031" y="951148"/>
              <a:ext cx="6187213" cy="402725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47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5D83CAAF-2FAA-474C-BAD4-47B97179BA07}"/>
              </a:ext>
            </a:extLst>
          </p:cNvPr>
          <p:cNvGrpSpPr/>
          <p:nvPr/>
        </p:nvGrpSpPr>
        <p:grpSpPr>
          <a:xfrm>
            <a:off x="142101" y="1289965"/>
            <a:ext cx="12154375" cy="5568035"/>
            <a:chOff x="205601" y="0"/>
            <a:chExt cx="12154375" cy="5568035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A2E8C23-2E19-432D-A590-445EFDC7E2A6}"/>
                </a:ext>
              </a:extLst>
            </p:cNvPr>
            <p:cNvSpPr txBox="1"/>
            <p:nvPr/>
          </p:nvSpPr>
          <p:spPr>
            <a:xfrm>
              <a:off x="1896533" y="336553"/>
              <a:ext cx="7840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L" b="1" dirty="0"/>
                <a:t>Muestra la relación entre la puntuación de los usuarios y el metascore 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1214598-DB06-4004-AE12-5F4F608BF348}"/>
                </a:ext>
              </a:extLst>
            </p:cNvPr>
            <p:cNvSpPr txBox="1"/>
            <p:nvPr/>
          </p:nvSpPr>
          <p:spPr>
            <a:xfrm>
              <a:off x="4542367" y="4619648"/>
              <a:ext cx="2548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L" sz="1200" dirty="0"/>
                <a:t>Puntuación de usuarios 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7E41CF-4010-4DE5-A077-AD4F2C4573FB}"/>
                </a:ext>
              </a:extLst>
            </p:cNvPr>
            <p:cNvSpPr txBox="1"/>
            <p:nvPr/>
          </p:nvSpPr>
          <p:spPr>
            <a:xfrm rot="16200000">
              <a:off x="-2439917" y="2645518"/>
              <a:ext cx="556803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L" sz="1200" dirty="0"/>
                <a:t>Posición en sistema de puntuación mestascore usado por metrics</a:t>
              </a:r>
            </a:p>
          </p:txBody>
        </p: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B403532A-1976-436E-AC46-5515319D6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" t="1075" b="790"/>
            <a:stretch/>
          </p:blipFill>
          <p:spPr>
            <a:xfrm>
              <a:off x="496565" y="829733"/>
              <a:ext cx="9649164" cy="3666067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762CE9C-3D8F-4F7A-9E50-2A0B36C5E82F}"/>
                </a:ext>
              </a:extLst>
            </p:cNvPr>
            <p:cNvSpPr txBox="1"/>
            <p:nvPr/>
          </p:nvSpPr>
          <p:spPr>
            <a:xfrm>
              <a:off x="10159693" y="1189448"/>
              <a:ext cx="20832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110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Aclamación universal [81-100]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6C6E1ADD-F683-42CB-BB2C-19BA815E299C}"/>
                </a:ext>
              </a:extLst>
            </p:cNvPr>
            <p:cNvSpPr txBox="1"/>
            <p:nvPr/>
          </p:nvSpPr>
          <p:spPr>
            <a:xfrm>
              <a:off x="10325964" y="4044842"/>
              <a:ext cx="20243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110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Aversión abrumadora [0-19]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31FC577-8706-4E9A-8643-9C05FA619CD7}"/>
                </a:ext>
              </a:extLst>
            </p:cNvPr>
            <p:cNvSpPr txBox="1"/>
            <p:nvPr/>
          </p:nvSpPr>
          <p:spPr>
            <a:xfrm>
              <a:off x="9381783" y="1972067"/>
              <a:ext cx="281021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110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Críticas generalmente favorables [61-80]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F722E80-25AA-426C-8220-0CAA7FCE8F50}"/>
                </a:ext>
              </a:extLst>
            </p:cNvPr>
            <p:cNvSpPr txBox="1"/>
            <p:nvPr/>
          </p:nvSpPr>
          <p:spPr>
            <a:xfrm>
              <a:off x="9309243" y="3449015"/>
              <a:ext cx="3050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110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Críticas generalmente desfavorables [20-39]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A6D7186-368A-48EA-B0B2-1674FED56F02}"/>
                </a:ext>
              </a:extLst>
            </p:cNvPr>
            <p:cNvSpPr txBox="1"/>
            <p:nvPr/>
          </p:nvSpPr>
          <p:spPr>
            <a:xfrm>
              <a:off x="9799827" y="2710541"/>
              <a:ext cx="25035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110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Reseñas mixtas o promedio [40-60]</a:t>
              </a:r>
            </a:p>
          </p:txBody>
        </p:sp>
        <p:sp>
          <p:nvSpPr>
            <p:cNvPr id="34" name="Cerrar llave 33">
              <a:extLst>
                <a:ext uri="{FF2B5EF4-FFF2-40B4-BE49-F238E27FC236}">
                  <a16:creationId xmlns:a16="http://schemas.microsoft.com/office/drawing/2014/main" id="{324D5BDE-D3A1-4178-B544-8469A20E248A}"/>
                </a:ext>
              </a:extLst>
            </p:cNvPr>
            <p:cNvSpPr/>
            <p:nvPr/>
          </p:nvSpPr>
          <p:spPr>
            <a:xfrm>
              <a:off x="9189735" y="3214601"/>
              <a:ext cx="178084" cy="730437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10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Cerrar llave 35">
              <a:extLst>
                <a:ext uri="{FF2B5EF4-FFF2-40B4-BE49-F238E27FC236}">
                  <a16:creationId xmlns:a16="http://schemas.microsoft.com/office/drawing/2014/main" id="{B4C0C35E-CC2B-4D9C-9766-04DAE7E74D2D}"/>
                </a:ext>
              </a:extLst>
            </p:cNvPr>
            <p:cNvSpPr/>
            <p:nvPr/>
          </p:nvSpPr>
          <p:spPr>
            <a:xfrm>
              <a:off x="10159693" y="3998731"/>
              <a:ext cx="218755" cy="40814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Cerrar llave 36">
              <a:extLst>
                <a:ext uri="{FF2B5EF4-FFF2-40B4-BE49-F238E27FC236}">
                  <a16:creationId xmlns:a16="http://schemas.microsoft.com/office/drawing/2014/main" id="{A75E8994-6A7D-4D72-88C5-D9B3CA2FA0A3}"/>
                </a:ext>
              </a:extLst>
            </p:cNvPr>
            <p:cNvSpPr/>
            <p:nvPr/>
          </p:nvSpPr>
          <p:spPr>
            <a:xfrm>
              <a:off x="9740738" y="2489613"/>
              <a:ext cx="97400" cy="703466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10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Cerrar llave 37">
              <a:extLst>
                <a:ext uri="{FF2B5EF4-FFF2-40B4-BE49-F238E27FC236}">
                  <a16:creationId xmlns:a16="http://schemas.microsoft.com/office/drawing/2014/main" id="{4B5FB3B9-C765-450B-9486-928D0C517C4C}"/>
                </a:ext>
              </a:extLst>
            </p:cNvPr>
            <p:cNvSpPr/>
            <p:nvPr/>
          </p:nvSpPr>
          <p:spPr>
            <a:xfrm>
              <a:off x="9292035" y="1725252"/>
              <a:ext cx="151568" cy="75523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10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Cerrar llave 38">
              <a:extLst>
                <a:ext uri="{FF2B5EF4-FFF2-40B4-BE49-F238E27FC236}">
                  <a16:creationId xmlns:a16="http://schemas.microsoft.com/office/drawing/2014/main" id="{73F160AD-7885-4211-B858-BA5BA5EA2D99}"/>
                </a:ext>
              </a:extLst>
            </p:cNvPr>
            <p:cNvSpPr/>
            <p:nvPr/>
          </p:nvSpPr>
          <p:spPr>
            <a:xfrm>
              <a:off x="9922515" y="971932"/>
              <a:ext cx="223214" cy="71203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 sz="110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67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01AB25-1F38-4D15-A49E-643B718ED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t="1658" r="717" b="1841"/>
          <a:stretch/>
        </p:blipFill>
        <p:spPr>
          <a:xfrm>
            <a:off x="262002" y="2106225"/>
            <a:ext cx="9912980" cy="43071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416CAB-FBEC-4578-A895-C892D53D46B5}"/>
              </a:ext>
            </a:extLst>
          </p:cNvPr>
          <p:cNvSpPr txBox="1"/>
          <p:nvPr/>
        </p:nvSpPr>
        <p:spPr>
          <a:xfrm>
            <a:off x="2590800" y="167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dirty="0"/>
              <a:t>Muestra la cantidad de métricas total por categoría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40FE90-68F1-4E9E-A564-8F3D6B342B41}"/>
              </a:ext>
            </a:extLst>
          </p:cNvPr>
          <p:cNvSpPr txBox="1"/>
          <p:nvPr/>
        </p:nvSpPr>
        <p:spPr>
          <a:xfrm>
            <a:off x="3816061" y="6478058"/>
            <a:ext cx="2449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200" dirty="0"/>
              <a:t>Indicadores metascore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91D255-7F78-4073-93C4-68FD8D03BAAA}"/>
              </a:ext>
            </a:extLst>
          </p:cNvPr>
          <p:cNvSpPr txBox="1"/>
          <p:nvPr/>
        </p:nvSpPr>
        <p:spPr>
          <a:xfrm rot="16200000">
            <a:off x="-2503996" y="3968865"/>
            <a:ext cx="52953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200" dirty="0"/>
              <a:t>Cantidad total del sistema de puntuación mestascore usado por metrics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ECB960-C97F-4802-A010-46723293DF62}"/>
              </a:ext>
            </a:extLst>
          </p:cNvPr>
          <p:cNvSpPr txBox="1"/>
          <p:nvPr/>
        </p:nvSpPr>
        <p:spPr>
          <a:xfrm>
            <a:off x="1537350" y="60302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E5FCF4-8DEB-4E72-8F4E-240AF53210A1}"/>
              </a:ext>
            </a:extLst>
          </p:cNvPr>
          <p:cNvSpPr txBox="1"/>
          <p:nvPr/>
        </p:nvSpPr>
        <p:spPr>
          <a:xfrm>
            <a:off x="3318933" y="559117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solidFill>
                  <a:srgbClr val="000000"/>
                </a:solidFill>
              </a:rPr>
              <a:t>151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FDE9EB-6F9B-40BB-8210-54FEC3D1FD3B}"/>
              </a:ext>
            </a:extLst>
          </p:cNvPr>
          <p:cNvSpPr txBox="1"/>
          <p:nvPr/>
        </p:nvSpPr>
        <p:spPr>
          <a:xfrm>
            <a:off x="5218492" y="478592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solidFill>
                  <a:srgbClr val="000000"/>
                </a:solidFill>
              </a:rPr>
              <a:t>440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F51487-E9E5-401A-B7EA-3BE02BC1EC53}"/>
              </a:ext>
            </a:extLst>
          </p:cNvPr>
          <p:cNvSpPr txBox="1"/>
          <p:nvPr/>
        </p:nvSpPr>
        <p:spPr>
          <a:xfrm>
            <a:off x="7052734" y="364172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solidFill>
                  <a:srgbClr val="000000"/>
                </a:solidFill>
              </a:rPr>
              <a:t>839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13D85F-3A95-434C-A9E2-DE258F3720F7}"/>
              </a:ext>
            </a:extLst>
          </p:cNvPr>
          <p:cNvSpPr txBox="1"/>
          <p:nvPr/>
        </p:nvSpPr>
        <p:spPr>
          <a:xfrm>
            <a:off x="8766135" y="207387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solidFill>
                  <a:srgbClr val="000000"/>
                </a:solidFill>
              </a:rPr>
              <a:t>1382</a:t>
            </a:r>
          </a:p>
        </p:txBody>
      </p:sp>
    </p:spTree>
    <p:extLst>
      <p:ext uri="{BB962C8B-B14F-4D97-AF65-F5344CB8AC3E}">
        <p14:creationId xmlns:p14="http://schemas.microsoft.com/office/powerpoint/2010/main" val="3782250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792</TotalTime>
  <Words>350</Words>
  <Application>Microsoft Office PowerPoint</Application>
  <PresentationFormat>Panorámica</PresentationFormat>
  <Paragraphs>111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Book Antiqua</vt:lpstr>
      <vt:lpstr>Trebuchet MS</vt:lpstr>
      <vt:lpstr>Berlín</vt:lpstr>
      <vt:lpstr>Dataset: “Metacritic best tv shows of all time”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Dataset:Metacritic best tv shows of all time</dc:title>
  <dc:creator>genesis.alvarez@alumnos.upla.cl</dc:creator>
  <cp:lastModifiedBy>genesis.alvarez@alumnos.upla.cl</cp:lastModifiedBy>
  <cp:revision>4</cp:revision>
  <dcterms:created xsi:type="dcterms:W3CDTF">2022-04-05T21:10:05Z</dcterms:created>
  <dcterms:modified xsi:type="dcterms:W3CDTF">2022-04-07T04:18:55Z</dcterms:modified>
</cp:coreProperties>
</file>