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6"/>
  </p:notesMasterIdLst>
  <p:handoutMasterIdLst>
    <p:handoutMasterId r:id="rId7"/>
  </p:handoutMasterIdLst>
  <p:sldIdLst>
    <p:sldId id="296" r:id="rId2"/>
    <p:sldId id="297" r:id="rId3"/>
    <p:sldId id="295" r:id="rId4"/>
    <p:sldId id="298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Sans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Sans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Sans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Sans"/>
        <a:ea typeface="+mn-ea"/>
        <a:cs typeface="Times New Roman" pitchFamily="18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v95816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CC99"/>
    <a:srgbClr val="CC3300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24" autoAdjust="0"/>
    <p:restoredTop sz="89367" autoAdjust="0"/>
  </p:normalViewPr>
  <p:slideViewPr>
    <p:cSldViewPr>
      <p:cViewPr>
        <p:scale>
          <a:sx n="86" d="100"/>
          <a:sy n="86" d="100"/>
        </p:scale>
        <p:origin x="-594" y="-288"/>
      </p:cViewPr>
      <p:guideLst>
        <p:guide orient="horz" pos="528"/>
        <p:guide pos="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780" y="169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iGATE Global Solutions Limited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Version 1.2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F42BC36-0819-421D-A757-38250CFA89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iGATE Global Solutions Limited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Version 1.2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4D0CE77-0758-484D-AC9E-528466C772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CA" smtClean="0"/>
              <a:t> Discussion points</a:t>
            </a:r>
          </a:p>
          <a:p>
            <a:r>
              <a:rPr lang="en-CA" smtClean="0"/>
              <a:t>Middleware Testing Needs: Third party interfaces (Amazon Web Service development)</a:t>
            </a:r>
          </a:p>
          <a:p>
            <a:r>
              <a:rPr lang="en-CA" smtClean="0"/>
              <a:t>Challenges in End-to-end testing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  <p:sp>
        <p:nvSpPr>
          <p:cNvPr id="24579" name="Header Placeholder 3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Times New Roman" pitchFamily="18" charset="0"/>
              </a:rPr>
              <a:t>iGATE Global Solutions Limited</a:t>
            </a:r>
          </a:p>
        </p:txBody>
      </p:sp>
      <p:sp>
        <p:nvSpPr>
          <p:cNvPr id="24580" name="Footer Placeholder 4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200">
                <a:latin typeface="Times New Roman" pitchFamily="18" charset="0"/>
              </a:rPr>
              <a:t>Version 1.2</a:t>
            </a:r>
          </a:p>
        </p:txBody>
      </p:sp>
      <p:sp>
        <p:nvSpPr>
          <p:cNvPr id="24581" name="Slide Number Placeholder 5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3416CDE-D4FA-496E-8E30-65337CF80EA6}" type="slidenum">
              <a:rPr lang="en-US" sz="1200">
                <a:latin typeface="Times New Roman" pitchFamily="18" charset="0"/>
              </a:rPr>
              <a:pPr algn="r"/>
              <a:t>2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en-US" smtClean="0"/>
              <a:t>MQ : custom Built STUBS to mimic the Legacy application/ Server side application behavior virtualization</a:t>
            </a:r>
            <a:endParaRPr lang="en-CA" smtClean="0"/>
          </a:p>
          <a:p>
            <a:pPr marL="228600" indent="-228600"/>
            <a:r>
              <a:rPr lang="en-US" smtClean="0"/>
              <a:t>Customer Creation (Checks to external vendor)</a:t>
            </a:r>
            <a:endParaRPr lang="en-CA" smtClean="0"/>
          </a:p>
          <a:p>
            <a:pPr marL="228600" indent="-228600"/>
            <a:r>
              <a:rPr lang="en-US" smtClean="0"/>
              <a:t>Current Initiative (Vision and Mission)</a:t>
            </a:r>
          </a:p>
          <a:p>
            <a:pPr marL="228600" indent="-228600"/>
            <a:endParaRPr lang="en-CA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CA" smtClean="0"/>
              <a:t>Challenges in Test Data preparation (Pay load) for Mainframe copybooks </a:t>
            </a:r>
          </a:p>
          <a:p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33A53-B37E-48F3-B9DE-22543771D06E}" type="datetimeFigureOut">
              <a:rPr lang="en-US"/>
              <a:pPr>
                <a:defRPr/>
              </a:pPr>
              <a:t>2011/01/20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96F27-5893-4A16-A340-246797464E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A154A-2858-43D4-8C2D-326819F8F715}" type="datetimeFigureOut">
              <a:rPr lang="en-US"/>
              <a:pPr>
                <a:defRPr/>
              </a:pPr>
              <a:t>2011/01/20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7259C-B416-4066-9175-3EDBAFE470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F5201-5284-41E4-B703-85E025E5FDD7}" type="datetimeFigureOut">
              <a:rPr lang="en-US"/>
              <a:pPr>
                <a:defRPr/>
              </a:pPr>
              <a:t>2011/01/20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81730-9961-415E-9A22-D91B2917F2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E3B90-8E3D-4006-B8C0-354D7494BF14}" type="datetimeFigureOut">
              <a:rPr lang="en-US"/>
              <a:pPr>
                <a:defRPr/>
              </a:pPr>
              <a:t>2011/01/20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4FE4A-A974-42B6-8E9B-B1E266668E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750D0-1491-4BE2-9C5D-CD639685EAA6}" type="datetimeFigureOut">
              <a:rPr lang="en-US"/>
              <a:pPr>
                <a:defRPr/>
              </a:pPr>
              <a:t>2011/01/20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FC156-B47C-4ECC-A044-D0CEF57F3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E4784-AA18-4497-9932-9CBE53EC8C7F}" type="datetimeFigureOut">
              <a:rPr lang="en-US"/>
              <a:pPr>
                <a:defRPr/>
              </a:pPr>
              <a:t>2011/01/20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28EA2-EAF8-4C4E-BC6C-505DF28301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5A533-5A87-42E4-889B-0E273CCE1AE2}" type="datetimeFigureOut">
              <a:rPr lang="en-US"/>
              <a:pPr>
                <a:defRPr/>
              </a:pPr>
              <a:t>2011/01/20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B037A-0671-404E-B8A4-273242B011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A9590-968A-4BE3-9954-306D4EC3EFEE}" type="datetimeFigureOut">
              <a:rPr lang="en-US"/>
              <a:pPr>
                <a:defRPr/>
              </a:pPr>
              <a:t>2011/01/20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1B850-B37B-4BA7-A94E-1887944B48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AB5DE-133F-47FD-9F73-775FAB3EA9F8}" type="datetimeFigureOut">
              <a:rPr lang="en-US"/>
              <a:pPr>
                <a:defRPr/>
              </a:pPr>
              <a:t>2011/01/20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9DE3F-0698-4E7C-AF50-EA6788E598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02246-D058-40A0-ABE5-CA9432F9A36B}" type="datetimeFigureOut">
              <a:rPr lang="en-US"/>
              <a:pPr>
                <a:defRPr/>
              </a:pPr>
              <a:t>2011/01/20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6994B-8821-4D06-9426-E35895C794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246A4-E7C2-4A2D-81C4-23674E2F0D38}" type="datetimeFigureOut">
              <a:rPr lang="en-US"/>
              <a:pPr>
                <a:defRPr/>
              </a:pPr>
              <a:t>2011/01/20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AD52B-225E-4190-B214-391BF1A4AE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A6ABC3E4-1215-4400-AE8C-9742F082A15D}" type="datetimeFigureOut">
              <a:rPr lang="en-US"/>
              <a:pPr>
                <a:defRPr/>
              </a:pPr>
              <a:t>2011/01/20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CBECC11A-4E63-4684-8F8F-D429623259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6"/>
          <p:cNvSpPr>
            <a:spLocks noChangeArrowheads="1"/>
          </p:cNvSpPr>
          <p:nvPr userDrawn="1"/>
        </p:nvSpPr>
        <p:spPr bwMode="auto">
          <a:xfrm>
            <a:off x="0" y="6699250"/>
            <a:ext cx="9144000" cy="152400"/>
          </a:xfrm>
          <a:prstGeom prst="rect">
            <a:avLst/>
          </a:prstGeom>
          <a:gradFill rotWithShape="0">
            <a:gsLst>
              <a:gs pos="0">
                <a:srgbClr val="CC6600"/>
              </a:gs>
              <a:gs pos="100000">
                <a:srgbClr val="993300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Lucida Sans" pitchFamily="34" charset="0"/>
            </a:endParaRPr>
          </a:p>
        </p:txBody>
      </p:sp>
      <p:sp>
        <p:nvSpPr>
          <p:cNvPr id="8" name="Oval 17"/>
          <p:cNvSpPr>
            <a:spLocks noChangeArrowheads="1"/>
          </p:cNvSpPr>
          <p:nvPr userDrawn="1"/>
        </p:nvSpPr>
        <p:spPr bwMode="auto">
          <a:xfrm>
            <a:off x="930275" y="6645275"/>
            <a:ext cx="136525" cy="1365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Lucida Sans" pitchFamily="34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 userDrawn="1"/>
        </p:nvSpPr>
        <p:spPr bwMode="auto">
          <a:xfrm>
            <a:off x="6400800" y="6477000"/>
            <a:ext cx="2819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latin typeface="Arial" pitchFamily="34" charset="0"/>
              </a:rPr>
              <a:t>Classification: Company Internal</a:t>
            </a:r>
          </a:p>
        </p:txBody>
      </p:sp>
      <p:pic>
        <p:nvPicPr>
          <p:cNvPr id="1033" name="Picture 20" descr="mianframe-sub"/>
          <p:cNvPicPr>
            <a:picLocks noChangeAspect="1" noChangeArrowheads="1"/>
          </p:cNvPicPr>
          <p:nvPr userDrawn="1"/>
        </p:nvPicPr>
        <p:blipFill>
          <a:blip r:embed="rId14"/>
          <a:srcRect t="4762"/>
          <a:stretch>
            <a:fillRect/>
          </a:stretch>
        </p:blipFill>
        <p:spPr bwMode="auto">
          <a:xfrm>
            <a:off x="0" y="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6248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6" r:id="rId3"/>
    <p:sldLayoutId id="2147483685" r:id="rId4"/>
    <p:sldLayoutId id="2147483684" r:id="rId5"/>
    <p:sldLayoutId id="2147483683" r:id="rId6"/>
    <p:sldLayoutId id="2147483682" r:id="rId7"/>
    <p:sldLayoutId id="2147483681" r:id="rId8"/>
    <p:sldLayoutId id="2147483680" r:id="rId9"/>
    <p:sldLayoutId id="2147483679" r:id="rId10"/>
    <p:sldLayoutId id="2147483678" r:id="rId11"/>
    <p:sldLayoutId id="2147483689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altLang="ja-JP" sz="2400" b="1" kern="120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3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82904" y="781050"/>
            <a:ext cx="8638741" cy="5867400"/>
          </a:xfrm>
          <a:prstGeom prst="rect">
            <a:avLst/>
          </a:prstGeom>
          <a:solidFill>
            <a:schemeClr val="bg1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587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458200" cy="457200"/>
          </a:xfrm>
        </p:spPr>
        <p:txBody>
          <a:bodyPr/>
          <a:lstStyle/>
          <a:p>
            <a:pPr algn="l" eaLnBrk="1" hangingPunct="1"/>
            <a:r>
              <a:rPr smtClean="0">
                <a:latin typeface="Arial" charset="0"/>
                <a:ea typeface="ＭＳ Ｐゴシック"/>
                <a:cs typeface="Arial" charset="0"/>
              </a:rPr>
              <a:t>Glimpse of Middleware Testing</a:t>
            </a:r>
            <a:r>
              <a:rPr sz="1600" smtClean="0">
                <a:latin typeface="Arial" charset="0"/>
                <a:ea typeface="ＭＳ Ｐゴシック"/>
                <a:cs typeface="Arial" charset="0"/>
              </a:rPr>
              <a:t> </a:t>
            </a:r>
          </a:p>
        </p:txBody>
      </p:sp>
      <p:sp>
        <p:nvSpPr>
          <p:cNvPr id="21588" name="TextBox 11"/>
          <p:cNvSpPr txBox="1">
            <a:spLocks noChangeArrowheads="1"/>
          </p:cNvSpPr>
          <p:nvPr/>
        </p:nvSpPr>
        <p:spPr bwMode="auto">
          <a:xfrm>
            <a:off x="228600" y="762000"/>
            <a:ext cx="8610600" cy="237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/>
            <a:r>
              <a:rPr lang="en-US" sz="1400" b="1" u="sng">
                <a:latin typeface="Arial" charset="0"/>
                <a:cs typeface="Arial" charset="0"/>
              </a:rPr>
              <a:t>Middleware Testing Needs</a:t>
            </a:r>
          </a:p>
          <a:p>
            <a:pPr marL="231775" indent="-231775"/>
            <a:endParaRPr lang="en-US" sz="1400" b="1" u="sng">
              <a:latin typeface="Arial" charset="0"/>
              <a:cs typeface="Arial" charset="0"/>
            </a:endParaRPr>
          </a:p>
          <a:p>
            <a:pPr marL="231775" indent="-231775">
              <a:buFontTx/>
              <a:buChar char="•"/>
            </a:pPr>
            <a:r>
              <a:rPr lang="en-US" sz="1200">
                <a:latin typeface="Arial" charset="0"/>
                <a:cs typeface="Arial" charset="0"/>
              </a:rPr>
              <a:t>Application complexity is growing. </a:t>
            </a:r>
          </a:p>
          <a:p>
            <a:pPr marL="231775" indent="-231775">
              <a:buFontTx/>
              <a:buChar char="•"/>
            </a:pPr>
            <a:r>
              <a:rPr lang="en-US" sz="1200">
                <a:latin typeface="Arial" charset="0"/>
                <a:cs typeface="Arial" charset="0"/>
              </a:rPr>
              <a:t>Unavailability of  dependent systems during early QA life cycle. </a:t>
            </a:r>
          </a:p>
          <a:p>
            <a:pPr marL="231775" indent="-231775">
              <a:buFontTx/>
              <a:buChar char="•"/>
            </a:pPr>
            <a:r>
              <a:rPr lang="en-US" sz="1200">
                <a:latin typeface="Arial" charset="0"/>
                <a:cs typeface="Arial" charset="0"/>
              </a:rPr>
              <a:t>Applications are integration Centric: End-to-End testing is very challenging.</a:t>
            </a:r>
          </a:p>
          <a:p>
            <a:pPr marL="231775" indent="-231775">
              <a:buFontTx/>
              <a:buChar char="•"/>
            </a:pPr>
            <a:r>
              <a:rPr lang="en-US" sz="1200">
                <a:latin typeface="Arial" charset="0"/>
                <a:cs typeface="Arial" charset="0"/>
              </a:rPr>
              <a:t>Lack of control over the external systems involved.</a:t>
            </a:r>
          </a:p>
          <a:p>
            <a:pPr marL="231775" indent="-231775">
              <a:buFontTx/>
              <a:buChar char="•"/>
            </a:pPr>
            <a:endParaRPr lang="en-US" sz="1200">
              <a:latin typeface="Arial" charset="0"/>
              <a:cs typeface="Arial" charset="0"/>
            </a:endParaRPr>
          </a:p>
          <a:p>
            <a:pPr marL="231775" indent="-231775"/>
            <a:r>
              <a:rPr lang="en-US" sz="1400" b="1" u="sng">
                <a:latin typeface="Arial" charset="0"/>
                <a:cs typeface="Arial" charset="0"/>
              </a:rPr>
              <a:t>Approach:</a:t>
            </a:r>
          </a:p>
          <a:p>
            <a:pPr marL="231775" indent="-231775">
              <a:buFontTx/>
              <a:buChar char="•"/>
            </a:pPr>
            <a:r>
              <a:rPr lang="en-US" sz="1200">
                <a:latin typeface="Arial" charset="0"/>
                <a:cs typeface="Arial" charset="0"/>
              </a:rPr>
              <a:t>Early validation of service layer – In isolation.</a:t>
            </a:r>
          </a:p>
          <a:p>
            <a:pPr marL="231775" indent="-231775">
              <a:buFontTx/>
              <a:buChar char="•"/>
            </a:pPr>
            <a:r>
              <a:rPr lang="en-US" sz="1200">
                <a:latin typeface="Arial" charset="0"/>
                <a:cs typeface="Arial" charset="0"/>
              </a:rPr>
              <a:t>Validation of Data transformation logics at Integration Points.</a:t>
            </a:r>
          </a:p>
          <a:p>
            <a:pPr marL="231775" indent="-231775">
              <a:buFontTx/>
              <a:buChar char="•"/>
            </a:pPr>
            <a:r>
              <a:rPr lang="en-US" sz="1200">
                <a:latin typeface="Arial" charset="0"/>
                <a:cs typeface="Arial" charset="0"/>
              </a:rPr>
              <a:t>Client Side Stubbing to mimic the consumer application.</a:t>
            </a:r>
          </a:p>
          <a:p>
            <a:pPr marL="231775" indent="-231775">
              <a:buFontTx/>
              <a:buChar char="•"/>
            </a:pPr>
            <a:r>
              <a:rPr lang="en-US" sz="1200">
                <a:latin typeface="Arial" charset="0"/>
                <a:cs typeface="Arial" charset="0"/>
              </a:rPr>
              <a:t>Application behavior virtualization.</a:t>
            </a:r>
          </a:p>
        </p:txBody>
      </p:sp>
      <p:graphicFrame>
        <p:nvGraphicFramePr>
          <p:cNvPr id="21621" name="Group 117"/>
          <p:cNvGraphicFramePr>
            <a:graphicFrameLocks noGrp="1"/>
          </p:cNvGraphicFramePr>
          <p:nvPr/>
        </p:nvGraphicFramePr>
        <p:xfrm>
          <a:off x="381000" y="3733800"/>
          <a:ext cx="8229600" cy="2717800"/>
        </p:xfrm>
        <a:graphic>
          <a:graphicData uri="http://schemas.openxmlformats.org/drawingml/2006/table">
            <a:tbl>
              <a:tblPr/>
              <a:tblGrid>
                <a:gridCol w="1292225"/>
                <a:gridCol w="5337175"/>
                <a:gridCol w="1600200"/>
              </a:tblGrid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Offerings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Additional Details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47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Infosys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ACCORD  (Accelerated Deployment of Order Management Solution)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n-CA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Support wide variety of technologies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AutoNum type="arabicPeriod"/>
                        <a:tabLst/>
                      </a:pPr>
                      <a:r>
                        <a:rPr kumimoji="0" lang="en-CA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Test Automation (Test Case Generation Engine, Test Case Execution Engine, Test status monitoring).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         Test Data preparation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CA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Wipro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Wipro Testing Service uses tools extensively for SOA testing projects and has alliances with leading SOA testing tool vendors - HP, IBM, Parasoft and iTKO</a:t>
                      </a:r>
                      <a:endParaRPr kumimoji="0" lang="en-CA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CA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Cognizant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GUI based record/playback automation as well as framework based automation for testing of web services.</a:t>
                      </a:r>
                      <a:endParaRPr kumimoji="0" lang="en-CA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CA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539" name="Object 35"/>
          <p:cNvGraphicFramePr>
            <a:graphicFrameLocks noChangeAspect="1"/>
          </p:cNvGraphicFramePr>
          <p:nvPr/>
        </p:nvGraphicFramePr>
        <p:xfrm>
          <a:off x="7239000" y="4191000"/>
          <a:ext cx="914400" cy="714375"/>
        </p:xfrm>
        <a:graphic>
          <a:graphicData uri="http://schemas.openxmlformats.org/presentationml/2006/ole">
            <p:oleObj spid="_x0000_s21539" name="Worksheet" showAsIcon="1" r:id="rId5" imgW="914400" imgH="714240" progId="Excel.Sheet.8">
              <p:embed/>
            </p:oleObj>
          </a:graphicData>
        </a:graphic>
      </p:graphicFrame>
      <p:graphicFrame>
        <p:nvGraphicFramePr>
          <p:cNvPr id="21563" name="Object 59"/>
          <p:cNvGraphicFramePr>
            <a:graphicFrameLocks noChangeAspect="1"/>
          </p:cNvGraphicFramePr>
          <p:nvPr/>
        </p:nvGraphicFramePr>
        <p:xfrm>
          <a:off x="7239000" y="5153025"/>
          <a:ext cx="914400" cy="714375"/>
        </p:xfrm>
        <a:graphic>
          <a:graphicData uri="http://schemas.openxmlformats.org/presentationml/2006/ole">
            <p:oleObj spid="_x0000_s21563" name="Acrobat Document" showAsIcon="1" r:id="rId6" imgW="914400" imgH="714240" progId="AcroExch.Document.7">
              <p:embed/>
            </p:oleObj>
          </a:graphicData>
        </a:graphic>
      </p:graphicFrame>
      <p:sp>
        <p:nvSpPr>
          <p:cNvPr id="21611" name="Rectangle 61"/>
          <p:cNvSpPr>
            <a:spLocks noChangeArrowheads="1"/>
          </p:cNvSpPr>
          <p:nvPr/>
        </p:nvSpPr>
        <p:spPr bwMode="auto">
          <a:xfrm>
            <a:off x="304800" y="3276600"/>
            <a:ext cx="4268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u="sng">
                <a:latin typeface="Arial" charset="0"/>
                <a:cs typeface="Arial" charset="0"/>
              </a:rPr>
              <a:t>What Other competitor’s  are doing in this space</a:t>
            </a:r>
            <a:endParaRPr lang="en-CA" sz="1400" b="1" u="sng">
              <a:latin typeface="Arial" charset="0"/>
              <a:cs typeface="Arial" charset="0"/>
            </a:endParaRPr>
          </a:p>
        </p:txBody>
      </p:sp>
      <p:graphicFrame>
        <p:nvGraphicFramePr>
          <p:cNvPr id="21583" name="Object 79"/>
          <p:cNvGraphicFramePr>
            <a:graphicFrameLocks noChangeAspect="1"/>
          </p:cNvGraphicFramePr>
          <p:nvPr/>
        </p:nvGraphicFramePr>
        <p:xfrm>
          <a:off x="7315200" y="5791200"/>
          <a:ext cx="914400" cy="714375"/>
        </p:xfrm>
        <a:graphic>
          <a:graphicData uri="http://schemas.openxmlformats.org/presentationml/2006/ole">
            <p:oleObj spid="_x0000_s21583" name="Acrobat Document" showAsIcon="1" r:id="rId7" imgW="914400" imgH="714240" progId="AcroExch.Document.7">
              <p:embed/>
            </p:oleObj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ight Bracket 70"/>
          <p:cNvSpPr/>
          <p:nvPr/>
        </p:nvSpPr>
        <p:spPr>
          <a:xfrm rot="16200000" flipV="1">
            <a:off x="1184275" y="317500"/>
            <a:ext cx="508000" cy="2514600"/>
          </a:xfrm>
          <a:prstGeom prst="rightBracke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ight Bracket 46"/>
          <p:cNvSpPr/>
          <p:nvPr/>
        </p:nvSpPr>
        <p:spPr>
          <a:xfrm rot="16200000" flipV="1">
            <a:off x="2667000" y="-1257300"/>
            <a:ext cx="508000" cy="5486400"/>
          </a:xfrm>
          <a:prstGeom prst="rightBracke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197600" y="914400"/>
            <a:ext cx="2743200" cy="21336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Calibri" pitchFamily="34" charset="0"/>
              </a:rPr>
              <a:t>Legacy Applications (Non Absorbed)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6616700" y="2141538"/>
            <a:ext cx="442913" cy="1587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188200" y="1600200"/>
            <a:ext cx="381000" cy="22860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0" idx="3"/>
          </p:cNvCxnSpPr>
          <p:nvPr/>
        </p:nvCxnSpPr>
        <p:spPr>
          <a:xfrm flipV="1">
            <a:off x="7188200" y="2362200"/>
            <a:ext cx="838200" cy="25400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289675" y="1282700"/>
            <a:ext cx="1646238" cy="163353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01000" y="1282700"/>
            <a:ext cx="822325" cy="1633538"/>
          </a:xfrm>
          <a:prstGeom prst="rect">
            <a:avLst/>
          </a:prstGeom>
          <a:noFill/>
          <a:ln w="12700" cmpd="sng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563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991600" cy="457200"/>
          </a:xfrm>
        </p:spPr>
        <p:txBody>
          <a:bodyPr/>
          <a:lstStyle/>
          <a:p>
            <a:pPr eaLnBrk="1" hangingPunct="1"/>
            <a:r>
              <a:rPr smtClean="0">
                <a:latin typeface="Arial" charset="0"/>
                <a:ea typeface="ＭＳ Ｐゴシック"/>
                <a:cs typeface="Arial" charset="0"/>
              </a:rPr>
              <a:t>Case Study – Interface Validation of a CBS Implementation</a:t>
            </a:r>
          </a:p>
        </p:txBody>
      </p:sp>
      <p:cxnSp>
        <p:nvCxnSpPr>
          <p:cNvPr id="13" name="Elbow Connector 80"/>
          <p:cNvCxnSpPr>
            <a:endCxn id="0" idx="1"/>
          </p:cNvCxnSpPr>
          <p:nvPr/>
        </p:nvCxnSpPr>
        <p:spPr>
          <a:xfrm rot="16200000" flipH="1">
            <a:off x="2216150" y="1901825"/>
            <a:ext cx="914400" cy="247650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89100" y="1966913"/>
            <a:ext cx="2239963" cy="317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911600" y="1587500"/>
            <a:ext cx="1295400" cy="762000"/>
          </a:xfrm>
          <a:prstGeom prst="roundRect">
            <a:avLst/>
          </a:prstGeom>
          <a:solidFill>
            <a:srgbClr val="92D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cs typeface="Calibri" pitchFamily="34" charset="0"/>
              </a:rPr>
              <a:t>Middleware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87400" y="1816100"/>
            <a:ext cx="914400" cy="822960"/>
          </a:xfrm>
          <a:prstGeom prst="roundRect">
            <a:avLst/>
          </a:prstGeom>
          <a:solidFill>
            <a:srgbClr val="92D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77800" y="1587500"/>
            <a:ext cx="1295400" cy="822960"/>
          </a:xfrm>
          <a:prstGeom prst="roundRect">
            <a:avLst/>
          </a:prstGeom>
          <a:solidFill>
            <a:srgbClr val="FF9900"/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cs typeface="Calibri" pitchFamily="34" charset="0"/>
              </a:rPr>
              <a:t>CBS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207000" y="1968500"/>
            <a:ext cx="960438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244600" y="2425700"/>
            <a:ext cx="381000" cy="289560"/>
          </a:xfrm>
          <a:prstGeom prst="roundRect">
            <a:avLst/>
          </a:prstGeom>
          <a:solidFill>
            <a:srgbClr val="9966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/>
              <a:t>C 24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911600" y="3291841"/>
            <a:ext cx="1295400" cy="609600"/>
          </a:xfrm>
          <a:prstGeom prst="roundRect">
            <a:avLst/>
          </a:prstGeom>
          <a:solidFill>
            <a:srgbClr val="92D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cs typeface="Calibri" pitchFamily="34" charset="0"/>
              </a:rPr>
              <a:t>Base 24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350000" y="3291841"/>
            <a:ext cx="109728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IVR / POS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350000" y="3627121"/>
            <a:ext cx="1097280" cy="27432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ATM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5207000" y="3429000"/>
            <a:ext cx="11430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07000" y="3763963"/>
            <a:ext cx="1143000" cy="158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90" name="TextBox 37"/>
          <p:cNvSpPr txBox="1">
            <a:spLocks noChangeArrowheads="1"/>
          </p:cNvSpPr>
          <p:nvPr/>
        </p:nvSpPr>
        <p:spPr bwMode="auto">
          <a:xfrm>
            <a:off x="101600" y="2654300"/>
            <a:ext cx="762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CBS Integrator</a:t>
            </a:r>
          </a:p>
        </p:txBody>
      </p:sp>
      <p:sp>
        <p:nvSpPr>
          <p:cNvPr id="23591" name="TextBox 38"/>
          <p:cNvSpPr txBox="1">
            <a:spLocks noChangeArrowheads="1"/>
          </p:cNvSpPr>
          <p:nvPr/>
        </p:nvSpPr>
        <p:spPr bwMode="auto">
          <a:xfrm>
            <a:off x="406400" y="2959100"/>
            <a:ext cx="762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Connect 24</a:t>
            </a:r>
          </a:p>
        </p:txBody>
      </p:sp>
      <p:cxnSp>
        <p:nvCxnSpPr>
          <p:cNvPr id="40" name="Straight Arrow Connector 39"/>
          <p:cNvCxnSpPr>
            <a:stCxn id="23590" idx="0"/>
          </p:cNvCxnSpPr>
          <p:nvPr/>
        </p:nvCxnSpPr>
        <p:spPr>
          <a:xfrm rot="5400000" flipH="1" flipV="1">
            <a:off x="558800" y="2425700"/>
            <a:ext cx="152400" cy="3048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591" idx="0"/>
          </p:cNvCxnSpPr>
          <p:nvPr/>
        </p:nvCxnSpPr>
        <p:spPr>
          <a:xfrm rot="5400000" flipH="1" flipV="1">
            <a:off x="901700" y="2616200"/>
            <a:ext cx="228600" cy="4572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lus 41"/>
          <p:cNvSpPr/>
          <p:nvPr/>
        </p:nvSpPr>
        <p:spPr>
          <a:xfrm>
            <a:off x="5435600" y="1752600"/>
            <a:ext cx="457200" cy="469900"/>
          </a:xfrm>
          <a:prstGeom prst="mathPlus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Plus 43"/>
          <p:cNvSpPr/>
          <p:nvPr/>
        </p:nvSpPr>
        <p:spPr>
          <a:xfrm>
            <a:off x="2463800" y="3368041"/>
            <a:ext cx="457200" cy="469900"/>
          </a:xfrm>
          <a:prstGeom prst="mathPlus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6495422" y="2362200"/>
            <a:ext cx="692778" cy="50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cs typeface="Calibri" pitchFamily="34" charset="0"/>
              </a:rPr>
              <a:t>Interfacing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6359304" y="2362200"/>
            <a:ext cx="152400" cy="533400"/>
          </a:xfrm>
          <a:prstGeom prst="roundRect">
            <a:avLst/>
          </a:prstGeom>
          <a:solidFill>
            <a:srgbClr val="92D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dirty="0">
              <a:cs typeface="Calibri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95422" y="1397000"/>
            <a:ext cx="692778" cy="50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chemeClr val="bg1"/>
                </a:solidFill>
                <a:cs typeface="Calibri" pitchFamily="34" charset="0"/>
              </a:rPr>
              <a:t>Interfacing</a:t>
            </a:r>
          </a:p>
        </p:txBody>
      </p:sp>
      <p:sp>
        <p:nvSpPr>
          <p:cNvPr id="60" name="Lightning Bolt 59"/>
          <p:cNvSpPr/>
          <p:nvPr/>
        </p:nvSpPr>
        <p:spPr>
          <a:xfrm rot="1729432">
            <a:off x="6448204" y="1492283"/>
            <a:ext cx="230926" cy="338667"/>
          </a:xfrm>
          <a:prstGeom prst="lightningBol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 dirty="0"/>
          </a:p>
        </p:txBody>
      </p:sp>
      <p:sp>
        <p:nvSpPr>
          <p:cNvPr id="61" name="Rounded Rectangle 60"/>
          <p:cNvSpPr/>
          <p:nvPr/>
        </p:nvSpPr>
        <p:spPr>
          <a:xfrm>
            <a:off x="6359304" y="1384300"/>
            <a:ext cx="152400" cy="533400"/>
          </a:xfrm>
          <a:prstGeom prst="roundRect">
            <a:avLst/>
          </a:prstGeom>
          <a:solidFill>
            <a:srgbClr val="92D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dirty="0">
              <a:cs typeface="Calibri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203141" y="1878106"/>
            <a:ext cx="692778" cy="508000"/>
          </a:xfrm>
          <a:prstGeom prst="roundRect">
            <a:avLst/>
          </a:prstGeom>
          <a:gradFill>
            <a:gsLst>
              <a:gs pos="0">
                <a:srgbClr val="FCF7DD"/>
              </a:gs>
              <a:gs pos="100000">
                <a:schemeClr val="lt2">
                  <a:shade val="30000"/>
                  <a:satMod val="200000"/>
                </a:schemeClr>
              </a:gs>
            </a:gsLst>
          </a:gradFill>
          <a:ln/>
        </p:spPr>
        <p:style>
          <a:lnRef idx="0">
            <a:schemeClr val="accent1"/>
          </a:lnRef>
          <a:fillRef idx="1003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  <a:cs typeface="Calibri" pitchFamily="34" charset="0"/>
              </a:rPr>
              <a:t>Non Interfacing &amp; Impacted</a:t>
            </a:r>
          </a:p>
        </p:txBody>
      </p:sp>
      <p:sp>
        <p:nvSpPr>
          <p:cNvPr id="58" name="Lightning Bolt 57"/>
          <p:cNvSpPr/>
          <p:nvPr/>
        </p:nvSpPr>
        <p:spPr>
          <a:xfrm rot="1729432">
            <a:off x="7166634" y="1979282"/>
            <a:ext cx="230926" cy="338667"/>
          </a:xfrm>
          <a:prstGeom prst="lightningBol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 dirty="0"/>
          </a:p>
        </p:txBody>
      </p:sp>
      <p:sp>
        <p:nvSpPr>
          <p:cNvPr id="56" name="Rounded Rectangle 55"/>
          <p:cNvSpPr/>
          <p:nvPr/>
        </p:nvSpPr>
        <p:spPr>
          <a:xfrm>
            <a:off x="8070222" y="1968500"/>
            <a:ext cx="692778" cy="508000"/>
          </a:xfrm>
          <a:prstGeom prst="roundRect">
            <a:avLst/>
          </a:prstGeom>
          <a:solidFill>
            <a:srgbClr val="EEECE1"/>
          </a:solidFill>
          <a:ln/>
        </p:spPr>
        <p:style>
          <a:lnRef idx="0">
            <a:schemeClr val="accent1"/>
          </a:lnRef>
          <a:fillRef idx="1001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  <a:cs typeface="Calibri" pitchFamily="34" charset="0"/>
              </a:rPr>
              <a:t>Non Interfacing &amp; Non Impacted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2700338" y="1816100"/>
            <a:ext cx="1587" cy="14636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25" name="TextBox 71"/>
          <p:cNvSpPr txBox="1">
            <a:spLocks noChangeArrowheads="1"/>
          </p:cNvSpPr>
          <p:nvPr/>
        </p:nvSpPr>
        <p:spPr bwMode="auto">
          <a:xfrm>
            <a:off x="1438275" y="1049338"/>
            <a:ext cx="21431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Stub based Interface Testing</a:t>
            </a:r>
          </a:p>
        </p:txBody>
      </p:sp>
      <p:sp>
        <p:nvSpPr>
          <p:cNvPr id="23626" name="TextBox 72"/>
          <p:cNvSpPr txBox="1">
            <a:spLocks noChangeArrowheads="1"/>
          </p:cNvSpPr>
          <p:nvPr/>
        </p:nvSpPr>
        <p:spPr bwMode="auto">
          <a:xfrm>
            <a:off x="5105400" y="2374900"/>
            <a:ext cx="762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Stub</a:t>
            </a:r>
          </a:p>
        </p:txBody>
      </p:sp>
      <p:cxnSp>
        <p:nvCxnSpPr>
          <p:cNvPr id="74" name="Straight Arrow Connector 73"/>
          <p:cNvCxnSpPr>
            <a:stCxn id="23626" idx="0"/>
          </p:cNvCxnSpPr>
          <p:nvPr/>
        </p:nvCxnSpPr>
        <p:spPr>
          <a:xfrm rot="5400000" flipH="1" flipV="1">
            <a:off x="5422900" y="2209800"/>
            <a:ext cx="228600" cy="1016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3629" idx="2"/>
          </p:cNvCxnSpPr>
          <p:nvPr/>
        </p:nvCxnSpPr>
        <p:spPr>
          <a:xfrm rot="5400000">
            <a:off x="2805112" y="3278188"/>
            <a:ext cx="180975" cy="1524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29" name="TextBox 76"/>
          <p:cNvSpPr txBox="1">
            <a:spLocks noChangeArrowheads="1"/>
          </p:cNvSpPr>
          <p:nvPr/>
        </p:nvSpPr>
        <p:spPr bwMode="auto">
          <a:xfrm>
            <a:off x="2590800" y="3048000"/>
            <a:ext cx="762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Stub</a:t>
            </a:r>
          </a:p>
        </p:txBody>
      </p:sp>
      <p:sp>
        <p:nvSpPr>
          <p:cNvPr id="83" name="Line 7"/>
          <p:cNvSpPr>
            <a:spLocks noChangeShapeType="1"/>
          </p:cNvSpPr>
          <p:nvPr/>
        </p:nvSpPr>
        <p:spPr bwMode="auto">
          <a:xfrm rot="5400000">
            <a:off x="4572000" y="-152400"/>
            <a:ext cx="0" cy="8686800"/>
          </a:xfrm>
          <a:prstGeom prst="line">
            <a:avLst/>
          </a:prstGeom>
          <a:noFill/>
          <a:ln w="12700">
            <a:solidFill>
              <a:srgbClr val="CC6600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67400" y="4383088"/>
            <a:ext cx="3048000" cy="2224087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/>
          </a:gradFill>
          <a:ln cap="rnd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Message Formats</a:t>
            </a:r>
          </a:p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FIXML (Finacle Integrator XML)</a:t>
            </a:r>
          </a:p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MWXML (Middleware XML)</a:t>
            </a:r>
          </a:p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ASCII/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EBCDIC</a:t>
            </a:r>
          </a:p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Mainframe Copy books</a:t>
            </a:r>
          </a:p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Mainframe VSAM </a:t>
            </a:r>
          </a:p>
          <a:p>
            <a:pPr marL="176213" indent="-176213">
              <a:defRPr/>
            </a:pP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Interfaces</a:t>
            </a:r>
          </a:p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Web services</a:t>
            </a:r>
          </a:p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Message Queue</a:t>
            </a:r>
          </a:p>
          <a:p>
            <a:pPr marL="176213" indent="-176213">
              <a:buFont typeface="Arial" pitchFamily="34" charset="0"/>
              <a:buChar char="•"/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File transfer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200" y="4243388"/>
            <a:ext cx="5257800" cy="2406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6213" indent="-176213" fontAlgn="auto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Finacle specified interface for legacy systems’ access to its functionality</a:t>
            </a:r>
          </a:p>
          <a:p>
            <a:pPr marL="633413" lvl="1" indent="-1762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Over 450 interfaces defined</a:t>
            </a:r>
          </a:p>
          <a:p>
            <a:pPr marL="633413" lvl="1" indent="-1762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2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 fontAlgn="auto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Varying development timelines</a:t>
            </a:r>
          </a:p>
          <a:p>
            <a:pPr marL="633413" lvl="1" indent="-1762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CBS &amp; Middleware ready for code drop first</a:t>
            </a:r>
          </a:p>
          <a:p>
            <a:pPr marL="633413" lvl="1" indent="-1762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Legacy interface changes to come in subsequently</a:t>
            </a:r>
          </a:p>
          <a:p>
            <a:pPr marL="633413" lvl="1" indent="-1762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2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176213" indent="-176213" fontAlgn="auto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Stub based Interface testing recommended to validate CBS and Middleware components against the specifications</a:t>
            </a:r>
          </a:p>
          <a:p>
            <a:pPr marL="633413" lvl="1" indent="-1762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Assuring “Integration Readiness”</a:t>
            </a:r>
          </a:p>
          <a:p>
            <a:pPr marL="1090613" lvl="2" indent="-1762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Reduced dependency on Legacy code drop</a:t>
            </a:r>
          </a:p>
          <a:p>
            <a:pPr marL="1090613" lvl="2" indent="-176213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SIT delay containment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792" name="AutoShape 128"/>
          <p:cNvSpPr>
            <a:spLocks noChangeArrowheads="1"/>
          </p:cNvSpPr>
          <p:nvPr/>
        </p:nvSpPr>
        <p:spPr bwMode="auto">
          <a:xfrm>
            <a:off x="3276600" y="3552825"/>
            <a:ext cx="3124200" cy="2314575"/>
          </a:xfrm>
          <a:prstGeom prst="roundRect">
            <a:avLst>
              <a:gd name="adj" fmla="val 6560"/>
            </a:avLst>
          </a:prstGeom>
          <a:gradFill rotWithShape="1">
            <a:gsLst>
              <a:gs pos="0">
                <a:srgbClr val="FDEDB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F7A143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+mj-lt"/>
              <a:cs typeface="+mn-cs"/>
            </a:endParaRPr>
          </a:p>
        </p:txBody>
      </p:sp>
      <p:sp>
        <p:nvSpPr>
          <p:cNvPr id="1393793" name="AutoShape 129"/>
          <p:cNvSpPr>
            <a:spLocks noChangeArrowheads="1"/>
          </p:cNvSpPr>
          <p:nvPr/>
        </p:nvSpPr>
        <p:spPr bwMode="auto">
          <a:xfrm>
            <a:off x="0" y="3581400"/>
            <a:ext cx="3041650" cy="2314575"/>
          </a:xfrm>
          <a:prstGeom prst="roundRect">
            <a:avLst>
              <a:gd name="adj" fmla="val 6560"/>
            </a:avLst>
          </a:prstGeom>
          <a:gradFill rotWithShape="1">
            <a:gsLst>
              <a:gs pos="0">
                <a:srgbClr val="FDEDB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F7A143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+mj-lt"/>
              <a:cs typeface="+mn-cs"/>
            </a:endParaRPr>
          </a:p>
        </p:txBody>
      </p:sp>
      <p:sp>
        <p:nvSpPr>
          <p:cNvPr id="1393794" name="AutoShape 130"/>
          <p:cNvSpPr>
            <a:spLocks noChangeArrowheads="1"/>
          </p:cNvSpPr>
          <p:nvPr/>
        </p:nvSpPr>
        <p:spPr bwMode="auto">
          <a:xfrm>
            <a:off x="6532563" y="3527425"/>
            <a:ext cx="2543175" cy="2339975"/>
          </a:xfrm>
          <a:prstGeom prst="roundRect">
            <a:avLst>
              <a:gd name="adj" fmla="val 6560"/>
            </a:avLst>
          </a:prstGeom>
          <a:gradFill rotWithShape="1">
            <a:gsLst>
              <a:gs pos="0">
                <a:srgbClr val="FDEDB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F7A143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+mj-lt"/>
              <a:cs typeface="+mn-cs"/>
            </a:endParaRPr>
          </a:p>
        </p:txBody>
      </p:sp>
      <p:sp>
        <p:nvSpPr>
          <p:cNvPr id="61447" name="AutoShape 70"/>
          <p:cNvSpPr>
            <a:spLocks noChangeArrowheads="1"/>
          </p:cNvSpPr>
          <p:nvPr/>
        </p:nvSpPr>
        <p:spPr bwMode="auto">
          <a:xfrm>
            <a:off x="76200" y="2028825"/>
            <a:ext cx="800100" cy="609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algn="ctr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000" dirty="0">
                <a:solidFill>
                  <a:schemeClr val="bg1"/>
                </a:solidFill>
                <a:latin typeface="+mj-lt"/>
              </a:rPr>
              <a:t>Application</a:t>
            </a:r>
          </a:p>
        </p:txBody>
      </p:sp>
      <p:sp>
        <p:nvSpPr>
          <p:cNvPr id="61449" name="AutoShape 72"/>
          <p:cNvSpPr>
            <a:spLocks noChangeArrowheads="1"/>
          </p:cNvSpPr>
          <p:nvPr/>
        </p:nvSpPr>
        <p:spPr bwMode="auto">
          <a:xfrm>
            <a:off x="2286000" y="2181225"/>
            <a:ext cx="304800" cy="304800"/>
          </a:xfrm>
          <a:prstGeom prst="plus">
            <a:avLst>
              <a:gd name="adj" fmla="val 25000"/>
            </a:avLst>
          </a:prstGeom>
          <a:solidFill>
            <a:srgbClr val="00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+mj-lt"/>
            </a:endParaRPr>
          </a:p>
        </p:txBody>
      </p:sp>
      <p:cxnSp>
        <p:nvCxnSpPr>
          <p:cNvPr id="25606" name="AutoShape 73"/>
          <p:cNvCxnSpPr>
            <a:cxnSpLocks noChangeShapeType="1"/>
            <a:stCxn id="61447" idx="3"/>
            <a:endCxn id="61449" idx="1"/>
          </p:cNvCxnSpPr>
          <p:nvPr/>
        </p:nvCxnSpPr>
        <p:spPr bwMode="auto">
          <a:xfrm>
            <a:off x="876300" y="2333625"/>
            <a:ext cx="14097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25607" name="Group 119"/>
          <p:cNvGrpSpPr>
            <a:grpSpLocks/>
          </p:cNvGrpSpPr>
          <p:nvPr/>
        </p:nvGrpSpPr>
        <p:grpSpPr bwMode="auto">
          <a:xfrm>
            <a:off x="3200400" y="1495425"/>
            <a:ext cx="3263900" cy="4267200"/>
            <a:chOff x="2016" y="720"/>
            <a:chExt cx="2056" cy="3168"/>
          </a:xfrm>
        </p:grpSpPr>
        <p:sp>
          <p:nvSpPr>
            <p:cNvPr id="61490" name="Line 77"/>
            <p:cNvSpPr>
              <a:spLocks noChangeShapeType="1"/>
            </p:cNvSpPr>
            <p:nvPr/>
          </p:nvSpPr>
          <p:spPr bwMode="auto">
            <a:xfrm>
              <a:off x="2016" y="720"/>
              <a:ext cx="0" cy="3168"/>
            </a:xfrm>
            <a:prstGeom prst="line">
              <a:avLst/>
            </a:prstGeom>
            <a:noFill/>
            <a:ln w="9525">
              <a:solidFill>
                <a:srgbClr val="F38A5B"/>
              </a:solidFill>
              <a:prstDash val="dash"/>
              <a:round/>
              <a:headEnd/>
              <a:tailEnd/>
            </a:ln>
          </p:spPr>
          <p:txBody>
            <a:bodyPr anchor="b"/>
            <a:lstStyle/>
            <a:p>
              <a:pPr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61491" name="Line 78"/>
            <p:cNvSpPr>
              <a:spLocks noChangeShapeType="1"/>
            </p:cNvSpPr>
            <p:nvPr/>
          </p:nvSpPr>
          <p:spPr bwMode="auto">
            <a:xfrm>
              <a:off x="4072" y="720"/>
              <a:ext cx="0" cy="3168"/>
            </a:xfrm>
            <a:prstGeom prst="line">
              <a:avLst/>
            </a:prstGeom>
            <a:noFill/>
            <a:ln w="9525">
              <a:solidFill>
                <a:srgbClr val="F38A5B"/>
              </a:solidFill>
              <a:prstDash val="dash"/>
              <a:round/>
              <a:headEnd/>
              <a:tailEnd/>
            </a:ln>
          </p:spPr>
          <p:txBody>
            <a:bodyPr anchor="b"/>
            <a:lstStyle/>
            <a:p>
              <a:pPr>
                <a:defRPr/>
              </a:pPr>
              <a:endParaRPr lang="en-US" dirty="0">
                <a:latin typeface="+mj-lt"/>
              </a:endParaRPr>
            </a:p>
          </p:txBody>
        </p:sp>
      </p:grpSp>
      <p:sp>
        <p:nvSpPr>
          <p:cNvPr id="61453" name="Text Box 79"/>
          <p:cNvSpPr txBox="1">
            <a:spLocks noChangeArrowheads="1"/>
          </p:cNvSpPr>
          <p:nvPr/>
        </p:nvSpPr>
        <p:spPr bwMode="auto">
          <a:xfrm>
            <a:off x="266700" y="1143000"/>
            <a:ext cx="2705100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b="1" dirty="0">
                <a:latin typeface="+mj-lt"/>
              </a:rPr>
              <a:t>Stream 1: Web Service /MQ Testing</a:t>
            </a:r>
          </a:p>
        </p:txBody>
      </p:sp>
      <p:sp>
        <p:nvSpPr>
          <p:cNvPr id="61454" name="Text Box 80"/>
          <p:cNvSpPr txBox="1">
            <a:spLocks noChangeArrowheads="1"/>
          </p:cNvSpPr>
          <p:nvPr/>
        </p:nvSpPr>
        <p:spPr bwMode="auto">
          <a:xfrm>
            <a:off x="3276600" y="1031875"/>
            <a:ext cx="2971800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b="1" dirty="0">
                <a:latin typeface="+mj-lt"/>
              </a:rPr>
              <a:t>Stream 2: Custom STUBS to mimic diff. applications </a:t>
            </a:r>
          </a:p>
        </p:txBody>
      </p:sp>
      <p:sp>
        <p:nvSpPr>
          <p:cNvPr id="61455" name="Text Box 81"/>
          <p:cNvSpPr txBox="1">
            <a:spLocks noChangeArrowheads="1"/>
          </p:cNvSpPr>
          <p:nvPr/>
        </p:nvSpPr>
        <p:spPr bwMode="auto">
          <a:xfrm>
            <a:off x="6553200" y="1066800"/>
            <a:ext cx="2667000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b="1" dirty="0">
                <a:latin typeface="+mj-lt"/>
              </a:rPr>
              <a:t>Stream 3: BATCH/FTP Integration</a:t>
            </a:r>
          </a:p>
        </p:txBody>
      </p:sp>
      <p:sp>
        <p:nvSpPr>
          <p:cNvPr id="1393746" name="AutoShape 82"/>
          <p:cNvSpPr>
            <a:spLocks noChangeArrowheads="1"/>
          </p:cNvSpPr>
          <p:nvPr/>
        </p:nvSpPr>
        <p:spPr bwMode="auto">
          <a:xfrm>
            <a:off x="4305300" y="1876425"/>
            <a:ext cx="939800" cy="914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+mj-lt"/>
              <a:cs typeface="+mn-cs"/>
            </a:endParaRPr>
          </a:p>
        </p:txBody>
      </p:sp>
      <p:sp>
        <p:nvSpPr>
          <p:cNvPr id="61457" name="AutoShape 83"/>
          <p:cNvSpPr>
            <a:spLocks noChangeArrowheads="1"/>
          </p:cNvSpPr>
          <p:nvPr/>
        </p:nvSpPr>
        <p:spPr bwMode="auto">
          <a:xfrm>
            <a:off x="4368800" y="1990725"/>
            <a:ext cx="8128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000" dirty="0">
                <a:latin typeface="+mj-lt"/>
              </a:rPr>
              <a:t>Middleware</a:t>
            </a:r>
          </a:p>
        </p:txBody>
      </p:sp>
      <p:sp>
        <p:nvSpPr>
          <p:cNvPr id="61458" name="AutoShape 84"/>
          <p:cNvSpPr>
            <a:spLocks noChangeArrowheads="1"/>
          </p:cNvSpPr>
          <p:nvPr/>
        </p:nvSpPr>
        <p:spPr bwMode="auto">
          <a:xfrm>
            <a:off x="3276600" y="2181225"/>
            <a:ext cx="304800" cy="304800"/>
          </a:xfrm>
          <a:prstGeom prst="plus">
            <a:avLst>
              <a:gd name="adj" fmla="val 25000"/>
            </a:avLst>
          </a:prstGeom>
          <a:solidFill>
            <a:srgbClr val="00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61459" name="Text Box 85"/>
          <p:cNvSpPr txBox="1">
            <a:spLocks noChangeArrowheads="1"/>
          </p:cNvSpPr>
          <p:nvPr/>
        </p:nvSpPr>
        <p:spPr bwMode="auto">
          <a:xfrm>
            <a:off x="3213100" y="2476500"/>
            <a:ext cx="105410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dirty="0">
                <a:latin typeface="+mj-lt"/>
              </a:rPr>
              <a:t>Application</a:t>
            </a:r>
            <a:br>
              <a:rPr lang="en-US" sz="900" dirty="0">
                <a:latin typeface="+mj-lt"/>
              </a:rPr>
            </a:br>
            <a:r>
              <a:rPr lang="en-US" sz="900" dirty="0">
                <a:latin typeface="+mj-lt"/>
              </a:rPr>
              <a:t>Simulator</a:t>
            </a:r>
          </a:p>
        </p:txBody>
      </p:sp>
      <p:sp>
        <p:nvSpPr>
          <p:cNvPr id="61460" name="AutoShape 86"/>
          <p:cNvSpPr>
            <a:spLocks noChangeArrowheads="1"/>
          </p:cNvSpPr>
          <p:nvPr/>
        </p:nvSpPr>
        <p:spPr bwMode="auto">
          <a:xfrm>
            <a:off x="5867400" y="2181225"/>
            <a:ext cx="304800" cy="304800"/>
          </a:xfrm>
          <a:prstGeom prst="plus">
            <a:avLst>
              <a:gd name="adj" fmla="val 25000"/>
            </a:avLst>
          </a:prstGeom>
          <a:solidFill>
            <a:srgbClr val="00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1" name="Text Box 87"/>
          <p:cNvSpPr txBox="1">
            <a:spLocks noChangeArrowheads="1"/>
          </p:cNvSpPr>
          <p:nvPr/>
        </p:nvSpPr>
        <p:spPr bwMode="auto">
          <a:xfrm>
            <a:off x="1219200" y="2133600"/>
            <a:ext cx="1054100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dirty="0">
                <a:latin typeface="+mj-lt"/>
              </a:rPr>
              <a:t>HTTP/SOAP/MQ </a:t>
            </a:r>
          </a:p>
        </p:txBody>
      </p:sp>
      <p:cxnSp>
        <p:nvCxnSpPr>
          <p:cNvPr id="25617" name="AutoShape 88"/>
          <p:cNvCxnSpPr>
            <a:cxnSpLocks noChangeShapeType="1"/>
            <a:stCxn id="61458" idx="3"/>
            <a:endCxn id="61486" idx="2"/>
          </p:cNvCxnSpPr>
          <p:nvPr/>
        </p:nvCxnSpPr>
        <p:spPr bwMode="auto">
          <a:xfrm>
            <a:off x="3581400" y="2333625"/>
            <a:ext cx="469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5618" name="AutoShape 89"/>
          <p:cNvCxnSpPr>
            <a:cxnSpLocks noChangeShapeType="1"/>
            <a:stCxn id="61485" idx="2"/>
            <a:endCxn id="61460" idx="1"/>
          </p:cNvCxnSpPr>
          <p:nvPr/>
        </p:nvCxnSpPr>
        <p:spPr bwMode="auto">
          <a:xfrm>
            <a:off x="5499100" y="2333625"/>
            <a:ext cx="368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1464" name="AutoShape 90"/>
          <p:cNvSpPr>
            <a:spLocks noChangeArrowheads="1"/>
          </p:cNvSpPr>
          <p:nvPr/>
        </p:nvSpPr>
        <p:spPr bwMode="auto">
          <a:xfrm>
            <a:off x="8382000" y="1952625"/>
            <a:ext cx="381000" cy="152400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algn="ctr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5" name="AutoShape 92"/>
          <p:cNvSpPr>
            <a:spLocks noChangeArrowheads="1"/>
          </p:cNvSpPr>
          <p:nvPr/>
        </p:nvSpPr>
        <p:spPr bwMode="auto">
          <a:xfrm>
            <a:off x="8382000" y="2333625"/>
            <a:ext cx="381000" cy="152400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algn="ctr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6" name="AutoShape 94"/>
          <p:cNvSpPr>
            <a:spLocks noChangeArrowheads="1"/>
          </p:cNvSpPr>
          <p:nvPr/>
        </p:nvSpPr>
        <p:spPr bwMode="auto">
          <a:xfrm>
            <a:off x="8382000" y="2714625"/>
            <a:ext cx="381000" cy="152400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 algn="ctr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7" name="AutoShape 96"/>
          <p:cNvSpPr>
            <a:spLocks noChangeArrowheads="1"/>
          </p:cNvSpPr>
          <p:nvPr/>
        </p:nvSpPr>
        <p:spPr bwMode="auto">
          <a:xfrm>
            <a:off x="6623050" y="1876425"/>
            <a:ext cx="304800" cy="304800"/>
          </a:xfrm>
          <a:prstGeom prst="plus">
            <a:avLst>
              <a:gd name="adj" fmla="val 25000"/>
            </a:avLst>
          </a:prstGeom>
          <a:solidFill>
            <a:srgbClr val="00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8" name="Text Box 97"/>
          <p:cNvSpPr txBox="1">
            <a:spLocks noChangeArrowheads="1"/>
          </p:cNvSpPr>
          <p:nvPr/>
        </p:nvSpPr>
        <p:spPr bwMode="auto">
          <a:xfrm>
            <a:off x="6489700" y="2933700"/>
            <a:ext cx="128270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dirty="0">
                <a:latin typeface="+mj-lt"/>
              </a:rPr>
              <a:t>STUBS initiate Batch process</a:t>
            </a:r>
          </a:p>
        </p:txBody>
      </p:sp>
      <p:sp>
        <p:nvSpPr>
          <p:cNvPr id="61469" name="AutoShape 98"/>
          <p:cNvSpPr>
            <a:spLocks noChangeArrowheads="1"/>
          </p:cNvSpPr>
          <p:nvPr/>
        </p:nvSpPr>
        <p:spPr bwMode="auto">
          <a:xfrm>
            <a:off x="6629400" y="2257425"/>
            <a:ext cx="304800" cy="304800"/>
          </a:xfrm>
          <a:prstGeom prst="plus">
            <a:avLst>
              <a:gd name="adj" fmla="val 25000"/>
            </a:avLst>
          </a:prstGeom>
          <a:solidFill>
            <a:srgbClr val="00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61470" name="AutoShape 99"/>
          <p:cNvSpPr>
            <a:spLocks noChangeArrowheads="1"/>
          </p:cNvSpPr>
          <p:nvPr/>
        </p:nvSpPr>
        <p:spPr bwMode="auto">
          <a:xfrm>
            <a:off x="6629400" y="2638425"/>
            <a:ext cx="304800" cy="304800"/>
          </a:xfrm>
          <a:prstGeom prst="plus">
            <a:avLst>
              <a:gd name="adj" fmla="val 25000"/>
            </a:avLst>
          </a:prstGeom>
          <a:solidFill>
            <a:srgbClr val="00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+mj-lt"/>
            </a:endParaRPr>
          </a:p>
        </p:txBody>
      </p:sp>
      <p:cxnSp>
        <p:nvCxnSpPr>
          <p:cNvPr id="25626" name="AutoShape 100"/>
          <p:cNvCxnSpPr>
            <a:cxnSpLocks noChangeShapeType="1"/>
            <a:stCxn id="61467" idx="3"/>
            <a:endCxn id="61464" idx="1"/>
          </p:cNvCxnSpPr>
          <p:nvPr/>
        </p:nvCxnSpPr>
        <p:spPr bwMode="auto">
          <a:xfrm>
            <a:off x="6927850" y="2028825"/>
            <a:ext cx="14541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5627" name="AutoShape 101"/>
          <p:cNvCxnSpPr>
            <a:cxnSpLocks noChangeShapeType="1"/>
            <a:stCxn id="61469" idx="3"/>
            <a:endCxn id="61465" idx="1"/>
          </p:cNvCxnSpPr>
          <p:nvPr/>
        </p:nvCxnSpPr>
        <p:spPr bwMode="auto">
          <a:xfrm>
            <a:off x="6934200" y="2409825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5628" name="AutoShape 102"/>
          <p:cNvCxnSpPr>
            <a:cxnSpLocks noChangeShapeType="1"/>
            <a:stCxn id="61470" idx="3"/>
            <a:endCxn id="61466" idx="1"/>
          </p:cNvCxnSpPr>
          <p:nvPr/>
        </p:nvCxnSpPr>
        <p:spPr bwMode="auto">
          <a:xfrm>
            <a:off x="6934200" y="2790825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1474" name="Text Box 103"/>
          <p:cNvSpPr txBox="1">
            <a:spLocks noChangeArrowheads="1"/>
          </p:cNvSpPr>
          <p:nvPr/>
        </p:nvSpPr>
        <p:spPr bwMode="auto">
          <a:xfrm>
            <a:off x="8216900" y="2941638"/>
            <a:ext cx="927100" cy="230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dirty="0">
                <a:latin typeface="+mj-lt"/>
              </a:rPr>
              <a:t>Application</a:t>
            </a:r>
          </a:p>
        </p:txBody>
      </p:sp>
      <p:sp>
        <p:nvSpPr>
          <p:cNvPr id="61481" name="AutoShape 110"/>
          <p:cNvSpPr>
            <a:spLocks noChangeArrowheads="1"/>
          </p:cNvSpPr>
          <p:nvPr/>
        </p:nvSpPr>
        <p:spPr bwMode="auto">
          <a:xfrm>
            <a:off x="7531100" y="1800225"/>
            <a:ext cx="228600" cy="152400"/>
          </a:xfrm>
          <a:prstGeom prst="flowChartMulti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200" dirty="0">
                <a:latin typeface="+mj-lt"/>
              </a:rPr>
              <a:t>--</a:t>
            </a:r>
          </a:p>
        </p:txBody>
      </p:sp>
      <p:sp>
        <p:nvSpPr>
          <p:cNvPr id="61482" name="AutoShape 111"/>
          <p:cNvSpPr>
            <a:spLocks noChangeArrowheads="1"/>
          </p:cNvSpPr>
          <p:nvPr/>
        </p:nvSpPr>
        <p:spPr bwMode="auto">
          <a:xfrm>
            <a:off x="7535863" y="2155825"/>
            <a:ext cx="228600" cy="152400"/>
          </a:xfrm>
          <a:prstGeom prst="flowChartMulti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200" dirty="0">
                <a:latin typeface="+mj-lt"/>
              </a:rPr>
              <a:t>--</a:t>
            </a:r>
          </a:p>
        </p:txBody>
      </p:sp>
      <p:sp>
        <p:nvSpPr>
          <p:cNvPr id="61483" name="AutoShape 112"/>
          <p:cNvSpPr>
            <a:spLocks noChangeArrowheads="1"/>
          </p:cNvSpPr>
          <p:nvPr/>
        </p:nvSpPr>
        <p:spPr bwMode="auto">
          <a:xfrm>
            <a:off x="7540625" y="2511425"/>
            <a:ext cx="228600" cy="152400"/>
          </a:xfrm>
          <a:prstGeom prst="flowChartMulti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200" dirty="0">
                <a:latin typeface="+mj-lt"/>
              </a:rPr>
              <a:t>--</a:t>
            </a:r>
          </a:p>
        </p:txBody>
      </p:sp>
      <p:sp>
        <p:nvSpPr>
          <p:cNvPr id="61484" name="AutoShape 113"/>
          <p:cNvSpPr>
            <a:spLocks noChangeArrowheads="1"/>
          </p:cNvSpPr>
          <p:nvPr/>
        </p:nvSpPr>
        <p:spPr bwMode="auto">
          <a:xfrm>
            <a:off x="7543800" y="2867025"/>
            <a:ext cx="228600" cy="152400"/>
          </a:xfrm>
          <a:prstGeom prst="flowChartMulti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200" dirty="0">
                <a:latin typeface="+mj-lt"/>
              </a:rPr>
              <a:t>--</a:t>
            </a:r>
          </a:p>
        </p:txBody>
      </p:sp>
      <p:sp>
        <p:nvSpPr>
          <p:cNvPr id="61485" name="AutoShape 114"/>
          <p:cNvSpPr>
            <a:spLocks noChangeArrowheads="1"/>
          </p:cNvSpPr>
          <p:nvPr/>
        </p:nvSpPr>
        <p:spPr bwMode="auto">
          <a:xfrm>
            <a:off x="5194300" y="2257425"/>
            <a:ext cx="304800" cy="152400"/>
          </a:xfrm>
          <a:prstGeom prst="hexagon">
            <a:avLst>
              <a:gd name="adj" fmla="val 50000"/>
              <a:gd name="vf" fmla="val 11547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61486" name="AutoShape 115"/>
          <p:cNvSpPr>
            <a:spLocks noChangeArrowheads="1"/>
          </p:cNvSpPr>
          <p:nvPr/>
        </p:nvSpPr>
        <p:spPr bwMode="auto">
          <a:xfrm>
            <a:off x="4051300" y="2257425"/>
            <a:ext cx="304800" cy="152400"/>
          </a:xfrm>
          <a:prstGeom prst="hexagon">
            <a:avLst>
              <a:gd name="adj" fmla="val 50000"/>
              <a:gd name="vf" fmla="val 11547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61487" name="Text Box 116"/>
          <p:cNvSpPr txBox="1">
            <a:spLocks noChangeArrowheads="1"/>
          </p:cNvSpPr>
          <p:nvPr/>
        </p:nvSpPr>
        <p:spPr bwMode="auto">
          <a:xfrm>
            <a:off x="0" y="3581400"/>
            <a:ext cx="3006725" cy="2208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marL="342900" indent="-342900" algn="just">
              <a:spcBef>
                <a:spcPct val="50000"/>
              </a:spcBef>
              <a:defRPr/>
            </a:pPr>
            <a:endParaRPr lang="en-US" sz="1100" dirty="0">
              <a:latin typeface="+mj-lt"/>
            </a:endParaRPr>
          </a:p>
          <a:p>
            <a:pPr marL="342900" indent="-342900" algn="just">
              <a:spcBef>
                <a:spcPct val="50000"/>
              </a:spcBef>
              <a:buFontTx/>
              <a:buAutoNum type="alphaLcPeriod"/>
              <a:defRPr/>
            </a:pPr>
            <a:r>
              <a:rPr lang="en-US" sz="1100" dirty="0">
                <a:latin typeface="+mj-lt"/>
              </a:rPr>
              <a:t>Payload generation with variety of data sets.</a:t>
            </a:r>
          </a:p>
          <a:p>
            <a:pPr marL="342900" indent="-342900" algn="just">
              <a:spcBef>
                <a:spcPct val="50000"/>
              </a:spcBef>
              <a:buFontTx/>
              <a:buAutoNum type="alphaLcPeriod"/>
              <a:defRPr/>
            </a:pPr>
            <a:r>
              <a:rPr lang="en-US" sz="1100" dirty="0">
                <a:latin typeface="+mj-lt"/>
              </a:rPr>
              <a:t>Capable enough to capture  SOAP faults/failures  and  report.</a:t>
            </a:r>
          </a:p>
          <a:p>
            <a:pPr marL="342900" indent="-342900" algn="just">
              <a:spcBef>
                <a:spcPct val="50000"/>
              </a:spcBef>
              <a:buFontTx/>
              <a:buAutoNum type="alphaLcPeriod"/>
              <a:defRPr/>
            </a:pPr>
            <a:r>
              <a:rPr lang="en-US" sz="1100" dirty="0">
                <a:latin typeface="+mj-lt"/>
              </a:rPr>
              <a:t>Support for various authorization mechanism (Kerberos etc….)</a:t>
            </a:r>
          </a:p>
          <a:p>
            <a:pPr marL="342900" indent="-342900" algn="just">
              <a:spcBef>
                <a:spcPct val="50000"/>
              </a:spcBef>
              <a:buFontTx/>
              <a:buAutoNum type="alphaLcPeriod"/>
              <a:defRPr/>
            </a:pPr>
            <a:r>
              <a:rPr lang="en-US" sz="1100" dirty="0">
                <a:latin typeface="+mj-lt"/>
              </a:rPr>
              <a:t>Off the Shelf products (Commercial/Freeware)</a:t>
            </a:r>
          </a:p>
          <a:p>
            <a:pPr marL="342900" indent="-342900" algn="just">
              <a:spcBef>
                <a:spcPct val="50000"/>
              </a:spcBef>
              <a:defRPr/>
            </a:pPr>
            <a:endParaRPr lang="en-US" sz="1100" dirty="0">
              <a:latin typeface="+mj-lt"/>
            </a:endParaRPr>
          </a:p>
        </p:txBody>
      </p:sp>
      <p:sp>
        <p:nvSpPr>
          <p:cNvPr id="61488" name="Text Box 117"/>
          <p:cNvSpPr txBox="1">
            <a:spLocks noChangeArrowheads="1"/>
          </p:cNvSpPr>
          <p:nvPr/>
        </p:nvSpPr>
        <p:spPr bwMode="auto">
          <a:xfrm>
            <a:off x="3352800" y="3962400"/>
            <a:ext cx="3006725" cy="1616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AutoNum type="alphaLcPeriod"/>
              <a:defRPr/>
            </a:pPr>
            <a:r>
              <a:rPr lang="en-US" sz="1100" dirty="0">
                <a:latin typeface="+mj-lt"/>
              </a:rPr>
              <a:t>Validate the integration points .</a:t>
            </a:r>
          </a:p>
          <a:p>
            <a:pPr marL="342900" indent="-342900" algn="just">
              <a:spcBef>
                <a:spcPct val="50000"/>
              </a:spcBef>
              <a:buFontTx/>
              <a:buAutoNum type="alphaLcPeriod"/>
              <a:defRPr/>
            </a:pPr>
            <a:r>
              <a:rPr lang="en-US" sz="1100" dirty="0">
                <a:latin typeface="+mj-lt"/>
              </a:rPr>
              <a:t>Middleware components are tested in isolation.</a:t>
            </a:r>
          </a:p>
          <a:p>
            <a:pPr marL="342900" indent="-342900" algn="just">
              <a:spcBef>
                <a:spcPct val="50000"/>
              </a:spcBef>
              <a:buFontTx/>
              <a:buAutoNum type="alphaLcPeriod"/>
              <a:defRPr/>
            </a:pPr>
            <a:r>
              <a:rPr lang="en-US" sz="1100" dirty="0">
                <a:latin typeface="+mj-lt"/>
              </a:rPr>
              <a:t> Custom stubs are built to mimic end-to-end  testing.</a:t>
            </a:r>
          </a:p>
          <a:p>
            <a:pPr marL="342900" indent="-342900" algn="just">
              <a:spcBef>
                <a:spcPct val="50000"/>
              </a:spcBef>
              <a:defRPr/>
            </a:pPr>
            <a:endParaRPr lang="en-US" sz="1100" dirty="0">
              <a:latin typeface="+mj-lt"/>
            </a:endParaRPr>
          </a:p>
          <a:p>
            <a:pPr marL="342900" indent="-342900" algn="just">
              <a:spcBef>
                <a:spcPct val="50000"/>
              </a:spcBef>
              <a:defRPr/>
            </a:pPr>
            <a:endParaRPr lang="en-US" sz="1100" dirty="0">
              <a:latin typeface="+mj-lt"/>
            </a:endParaRPr>
          </a:p>
        </p:txBody>
      </p:sp>
      <p:sp>
        <p:nvSpPr>
          <p:cNvPr id="61489" name="Text Box 118"/>
          <p:cNvSpPr txBox="1">
            <a:spLocks noChangeArrowheads="1"/>
          </p:cNvSpPr>
          <p:nvPr/>
        </p:nvSpPr>
        <p:spPr bwMode="auto">
          <a:xfrm>
            <a:off x="6553200" y="3624263"/>
            <a:ext cx="2590800" cy="1870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marL="342900" indent="-342900" algn="just">
              <a:spcBef>
                <a:spcPct val="50000"/>
              </a:spcBef>
              <a:defRPr/>
            </a:pPr>
            <a:endParaRPr lang="en-US" sz="1100" dirty="0">
              <a:latin typeface="+mj-lt"/>
            </a:endParaRPr>
          </a:p>
          <a:p>
            <a:pPr marL="342900" indent="-342900" algn="just">
              <a:spcBef>
                <a:spcPct val="50000"/>
              </a:spcBef>
              <a:buFontTx/>
              <a:buAutoNum type="alphaLcPeriod"/>
              <a:defRPr/>
            </a:pPr>
            <a:r>
              <a:rPr lang="en-US" sz="1100" dirty="0">
                <a:latin typeface="+mj-lt"/>
              </a:rPr>
              <a:t>Trigger the Batch process</a:t>
            </a:r>
          </a:p>
          <a:p>
            <a:pPr marL="342900" indent="-342900" algn="just">
              <a:spcBef>
                <a:spcPct val="50000"/>
              </a:spcBef>
              <a:buFontTx/>
              <a:buAutoNum type="alphaLcPeriod"/>
              <a:defRPr/>
            </a:pPr>
            <a:r>
              <a:rPr lang="en-US" sz="1100" dirty="0">
                <a:latin typeface="+mj-lt"/>
              </a:rPr>
              <a:t>Validate the Source/File formats, size etc…</a:t>
            </a:r>
          </a:p>
          <a:p>
            <a:pPr marL="342900" indent="-342900" algn="just">
              <a:spcBef>
                <a:spcPct val="50000"/>
              </a:spcBef>
              <a:buFontTx/>
              <a:buAutoNum type="alphaLcPeriod"/>
              <a:defRPr/>
            </a:pPr>
            <a:r>
              <a:rPr lang="en-US" sz="1100" dirty="0">
                <a:latin typeface="+mj-lt"/>
              </a:rPr>
              <a:t>Validate transformation rules and logics</a:t>
            </a:r>
          </a:p>
          <a:p>
            <a:pPr marL="342900" indent="-342900" algn="just">
              <a:spcBef>
                <a:spcPct val="50000"/>
              </a:spcBef>
              <a:buFontTx/>
              <a:buAutoNum type="alphaLcPeriod"/>
              <a:defRPr/>
            </a:pPr>
            <a:endParaRPr lang="en-US" sz="1100" dirty="0">
              <a:latin typeface="+mj-lt"/>
            </a:endParaRPr>
          </a:p>
          <a:p>
            <a:pPr marL="342900" indent="-342900" algn="just">
              <a:spcBef>
                <a:spcPct val="50000"/>
              </a:spcBef>
              <a:buFontTx/>
              <a:buAutoNum type="alphaLcPeriod"/>
              <a:defRPr/>
            </a:pPr>
            <a:endParaRPr lang="en-US" sz="1100" dirty="0">
              <a:latin typeface="+mj-lt"/>
            </a:endParaRPr>
          </a:p>
        </p:txBody>
      </p:sp>
      <p:sp>
        <p:nvSpPr>
          <p:cNvPr id="25639" name="Title 1"/>
          <p:cNvSpPr>
            <a:spLocks/>
          </p:cNvSpPr>
          <p:nvPr/>
        </p:nvSpPr>
        <p:spPr bwMode="auto">
          <a:xfrm>
            <a:off x="50800" y="7938"/>
            <a:ext cx="871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b="1">
                <a:solidFill>
                  <a:schemeClr val="bg1"/>
                </a:solidFill>
              </a:rPr>
              <a:t>Case Study </a:t>
            </a:r>
            <a:r>
              <a:rPr lang="en-US" altLang="ja-JP" b="1">
                <a:solidFill>
                  <a:schemeClr val="bg1"/>
                </a:solidFill>
                <a:cs typeface="ＭＳ Ｐゴシック"/>
              </a:rPr>
              <a:t>– Our Approach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4" name="Text Box 87"/>
          <p:cNvSpPr txBox="1">
            <a:spLocks noChangeArrowheads="1"/>
          </p:cNvSpPr>
          <p:nvPr/>
        </p:nvSpPr>
        <p:spPr bwMode="auto">
          <a:xfrm>
            <a:off x="1981200" y="2438400"/>
            <a:ext cx="1587500" cy="50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dirty="0">
                <a:latin typeface="+mj-lt"/>
              </a:rPr>
              <a:t>STUBS Generate/send/receive messages </a:t>
            </a:r>
          </a:p>
        </p:txBody>
      </p:sp>
      <p:sp>
        <p:nvSpPr>
          <p:cNvPr id="59" name="Text Box 85"/>
          <p:cNvSpPr txBox="1">
            <a:spLocks noChangeArrowheads="1"/>
          </p:cNvSpPr>
          <p:nvPr/>
        </p:nvSpPr>
        <p:spPr bwMode="auto">
          <a:xfrm>
            <a:off x="5410200" y="2730500"/>
            <a:ext cx="1054100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900" dirty="0">
              <a:latin typeface="+mj-lt"/>
            </a:endParaRPr>
          </a:p>
        </p:txBody>
      </p:sp>
      <p:sp>
        <p:nvSpPr>
          <p:cNvPr id="60" name="Text Box 85"/>
          <p:cNvSpPr txBox="1">
            <a:spLocks noChangeArrowheads="1"/>
          </p:cNvSpPr>
          <p:nvPr/>
        </p:nvSpPr>
        <p:spPr bwMode="auto">
          <a:xfrm>
            <a:off x="5486400" y="2514600"/>
            <a:ext cx="105410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900" dirty="0">
                <a:latin typeface="+mj-lt"/>
              </a:rPr>
              <a:t>Message</a:t>
            </a:r>
            <a:br>
              <a:rPr lang="en-US" sz="900" dirty="0">
                <a:latin typeface="+mj-lt"/>
              </a:rPr>
            </a:br>
            <a:r>
              <a:rPr lang="en-US" sz="900" dirty="0">
                <a:latin typeface="+mj-lt"/>
              </a:rPr>
              <a:t>Simulator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AutoShape 2"/>
          <p:cNvCxnSpPr>
            <a:cxnSpLocks noChangeShapeType="1"/>
          </p:cNvCxnSpPr>
          <p:nvPr/>
        </p:nvCxnSpPr>
        <p:spPr bwMode="auto">
          <a:xfrm>
            <a:off x="7010400" y="1219200"/>
            <a:ext cx="552450" cy="296863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19800" y="990600"/>
            <a:ext cx="99060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Service Virtualization</a:t>
            </a:r>
          </a:p>
        </p:txBody>
      </p:sp>
      <p:sp>
        <p:nvSpPr>
          <p:cNvPr id="79" name="Line 7"/>
          <p:cNvSpPr>
            <a:spLocks noChangeShapeType="1"/>
          </p:cNvSpPr>
          <p:nvPr/>
        </p:nvSpPr>
        <p:spPr bwMode="auto">
          <a:xfrm rot="5400000">
            <a:off x="4572000" y="-152400"/>
            <a:ext cx="0" cy="8686800"/>
          </a:xfrm>
          <a:prstGeom prst="line">
            <a:avLst/>
          </a:prstGeom>
          <a:noFill/>
          <a:ln w="12700">
            <a:solidFill>
              <a:srgbClr val="CC6600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52400" y="4518025"/>
            <a:ext cx="2667000" cy="18621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Emulation Features</a:t>
            </a:r>
          </a:p>
          <a:p>
            <a:pPr marL="176213" indent="-176213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Mimic legacy applications</a:t>
            </a:r>
          </a:p>
          <a:p>
            <a:pPr marL="176213" indent="-176213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Support for multiple message formats</a:t>
            </a:r>
          </a:p>
          <a:p>
            <a:pPr marL="176213" indent="-176213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Web based interface for  test composition &amp; execution</a:t>
            </a:r>
          </a:p>
          <a:p>
            <a:pPr marL="176213" indent="-176213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Automated execution</a:t>
            </a:r>
          </a:p>
          <a:p>
            <a:pPr marL="176213" indent="-176213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 driven testing support</a:t>
            </a:r>
          </a:p>
          <a:p>
            <a:pPr marL="176213" indent="-176213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6500 Interface test scripts</a:t>
            </a:r>
          </a:p>
        </p:txBody>
      </p:sp>
      <p:sp>
        <p:nvSpPr>
          <p:cNvPr id="27655" name="Title 7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eaLnBrk="1" hangingPunct="1"/>
            <a:r>
              <a:rPr smtClean="0">
                <a:latin typeface="Arial" charset="0"/>
                <a:ea typeface="ＭＳ Ｐゴシック"/>
                <a:cs typeface="Arial" charset="0"/>
              </a:rPr>
              <a:t>Case Study – Solution Highlights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9400" y="4668838"/>
            <a:ext cx="6324600" cy="18081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Feature Highlights</a:t>
            </a:r>
          </a:p>
          <a:p>
            <a:pPr marL="231775" indent="-231775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Generation of unique message correlation id’s to support concurrent testing /usage scenarios</a:t>
            </a:r>
          </a:p>
          <a:p>
            <a:pPr marL="231775" indent="-231775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Simulating real time “</a:t>
            </a:r>
            <a:r>
              <a:rPr lang="en-US" sz="1000" b="1" dirty="0">
                <a:latin typeface="Arial" pitchFamily="34" charset="0"/>
                <a:cs typeface="Arial" pitchFamily="34" charset="0"/>
              </a:rPr>
              <a:t>Time Out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” scenarios</a:t>
            </a:r>
          </a:p>
          <a:p>
            <a:pPr marL="231775" indent="-231775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Utilities  for editing Mainframe VSAM file edition in Windows environment  as per Mainframe Copy book formats. </a:t>
            </a:r>
          </a:p>
          <a:p>
            <a:pPr marL="231775" indent="-231775">
              <a:spcBef>
                <a:spcPts val="300"/>
              </a:spcBef>
              <a:defRPr/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Challenges</a:t>
            </a:r>
          </a:p>
          <a:p>
            <a:pPr marL="231775" indent="-231775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Challenges to update stubs and test scripts, when the interfaces are modified.</a:t>
            </a:r>
          </a:p>
          <a:p>
            <a:pPr marL="231775" indent="-231775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Unit testing of stubs, when the SUT is under development.</a:t>
            </a:r>
          </a:p>
          <a:p>
            <a:pPr marL="231775" indent="-231775">
              <a:spcBef>
                <a:spcPts val="300"/>
              </a:spcBef>
              <a:buFont typeface="Arial" pitchFamily="34" charset="0"/>
              <a:buChar char="•"/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High turnaround time  for finalizing interface specifications</a:t>
            </a:r>
          </a:p>
        </p:txBody>
      </p:sp>
      <p:grpSp>
        <p:nvGrpSpPr>
          <p:cNvPr id="27657" name="Group 10"/>
          <p:cNvGrpSpPr>
            <a:grpSpLocks/>
          </p:cNvGrpSpPr>
          <p:nvPr/>
        </p:nvGrpSpPr>
        <p:grpSpPr bwMode="auto">
          <a:xfrm>
            <a:off x="407988" y="838200"/>
            <a:ext cx="8278812" cy="2971800"/>
            <a:chOff x="27710" y="106732"/>
            <a:chExt cx="9047020" cy="3703268"/>
          </a:xfrm>
        </p:grpSpPr>
        <p:grpSp>
          <p:nvGrpSpPr>
            <p:cNvPr id="27658" name="Group 95"/>
            <p:cNvGrpSpPr>
              <a:grpSpLocks/>
            </p:cNvGrpSpPr>
            <p:nvPr/>
          </p:nvGrpSpPr>
          <p:grpSpPr bwMode="auto">
            <a:xfrm>
              <a:off x="27710" y="106732"/>
              <a:ext cx="9047020" cy="3703268"/>
              <a:chOff x="27710" y="152399"/>
              <a:chExt cx="9047020" cy="3703268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513403" y="152399"/>
                <a:ext cx="1561327" cy="3703268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dirty="0"/>
              </a:p>
            </p:txBody>
          </p:sp>
          <p:grpSp>
            <p:nvGrpSpPr>
              <p:cNvPr id="27679" name="Group 98"/>
              <p:cNvGrpSpPr>
                <a:grpSpLocks/>
              </p:cNvGrpSpPr>
              <p:nvPr/>
            </p:nvGrpSpPr>
            <p:grpSpPr bwMode="auto">
              <a:xfrm>
                <a:off x="27710" y="152400"/>
                <a:ext cx="1496290" cy="3703267"/>
                <a:chOff x="27710" y="685800"/>
                <a:chExt cx="1496290" cy="3703267"/>
              </a:xfrm>
            </p:grpSpPr>
            <p:sp>
              <p:nvSpPr>
                <p:cNvPr id="43" name="Rounded Rectangle 42"/>
                <p:cNvSpPr/>
                <p:nvPr/>
              </p:nvSpPr>
              <p:spPr>
                <a:xfrm>
                  <a:off x="27710" y="685799"/>
                  <a:ext cx="1497138" cy="3703268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dirty="0"/>
                </a:p>
              </p:txBody>
            </p:sp>
            <p:grpSp>
              <p:nvGrpSpPr>
                <p:cNvPr id="27692" name="Group 148"/>
                <p:cNvGrpSpPr>
                  <a:grpSpLocks/>
                </p:cNvGrpSpPr>
                <p:nvPr/>
              </p:nvGrpSpPr>
              <p:grpSpPr bwMode="auto">
                <a:xfrm>
                  <a:off x="27710" y="685800"/>
                  <a:ext cx="1496290" cy="3703267"/>
                  <a:chOff x="27710" y="685800"/>
                  <a:chExt cx="1496290" cy="3703267"/>
                </a:xfrm>
              </p:grpSpPr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27710" y="685799"/>
                    <a:ext cx="1497138" cy="456974"/>
                  </a:xfrm>
                  <a:prstGeom prst="round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1600" dirty="0" smtClean="0"/>
                      <a:t>Finacle</a:t>
                    </a:r>
                    <a:endParaRPr lang="en-US" dirty="0"/>
                  </a:p>
                </p:txBody>
              </p: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27710" y="2102220"/>
                    <a:ext cx="1497138" cy="2286847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  <a:alpha val="74000"/>
                    </a:schemeClr>
                  </a:solidFill>
                  <a:ln>
                    <a:solidFill>
                      <a:schemeClr val="tx1"/>
                    </a:solidFill>
                  </a:ln>
                  <a:effectLst>
                    <a:outerShdw blurRad="40000" dist="23000" dir="5400000" rotWithShape="0">
                      <a:schemeClr val="accent6">
                        <a:lumMod val="75000"/>
                        <a:alpha val="35000"/>
                      </a:scheme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1600" dirty="0" smtClean="0">
                      <a:solidFill>
                        <a:schemeClr val="tx1"/>
                      </a:solidFill>
                    </a:endParaRPr>
                  </a:p>
                  <a:p>
                    <a:pPr algn="ctr">
                      <a:defRPr/>
                    </a:pPr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Finacle Core  &amp; Finacle Integrator</a:t>
                    </a:r>
                  </a:p>
                  <a:p>
                    <a:pPr algn="ctr">
                      <a:defRPr/>
                    </a:pPr>
                    <a:endParaRPr lang="en-US" sz="1400" dirty="0" smtClean="0">
                      <a:solidFill>
                        <a:schemeClr val="tx1"/>
                      </a:solidFill>
                    </a:endParaRPr>
                  </a:p>
                  <a:p>
                    <a:pPr algn="ctr">
                      <a:defRPr/>
                    </a:pPr>
                    <a:endParaRPr lang="en-US" sz="1400" dirty="0" smtClean="0">
                      <a:solidFill>
                        <a:schemeClr val="tx1"/>
                      </a:solidFill>
                    </a:endParaRPr>
                  </a:p>
                  <a:p>
                    <a:pPr algn="ctr">
                      <a:defRPr/>
                    </a:pP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7680" name="Group 99"/>
              <p:cNvGrpSpPr>
                <a:grpSpLocks/>
              </p:cNvGrpSpPr>
              <p:nvPr/>
            </p:nvGrpSpPr>
            <p:grpSpPr bwMode="auto">
              <a:xfrm>
                <a:off x="3681845" y="152400"/>
                <a:ext cx="1409700" cy="3703267"/>
                <a:chOff x="3681845" y="152400"/>
                <a:chExt cx="1409700" cy="3703267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3681214" y="152399"/>
                  <a:ext cx="1410398" cy="3703268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dirty="0"/>
                </a:p>
              </p:txBody>
            </p:sp>
            <p:grpSp>
              <p:nvGrpSpPr>
                <p:cNvPr id="27688" name="Group 144"/>
                <p:cNvGrpSpPr>
                  <a:grpSpLocks/>
                </p:cNvGrpSpPr>
                <p:nvPr/>
              </p:nvGrpSpPr>
              <p:grpSpPr bwMode="auto">
                <a:xfrm>
                  <a:off x="3681845" y="152400"/>
                  <a:ext cx="1409700" cy="1486376"/>
                  <a:chOff x="3681845" y="152400"/>
                  <a:chExt cx="1409700" cy="1486376"/>
                </a:xfrm>
              </p:grpSpPr>
              <p:pic>
                <p:nvPicPr>
                  <p:cNvPr id="27689" name="Picture 40"/>
                  <p:cNvPicPr>
                    <a:picLocks noChangeAspect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3910445" y="579067"/>
                    <a:ext cx="890155" cy="10597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42" name="Rounded Rectangle 41"/>
                  <p:cNvSpPr/>
                  <p:nvPr/>
                </p:nvSpPr>
                <p:spPr>
                  <a:xfrm>
                    <a:off x="3681214" y="152399"/>
                    <a:ext cx="1410398" cy="456974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1600" dirty="0" smtClean="0"/>
                      <a:t>Middleware</a:t>
                    </a:r>
                    <a:endParaRPr lang="en-US" sz="2000" dirty="0"/>
                  </a:p>
                </p:txBody>
              </p:sp>
            </p:grpSp>
          </p:grpSp>
          <p:grpSp>
            <p:nvGrpSpPr>
              <p:cNvPr id="27681" name="Group 100"/>
              <p:cNvGrpSpPr>
                <a:grpSpLocks/>
              </p:cNvGrpSpPr>
              <p:nvPr/>
            </p:nvGrpSpPr>
            <p:grpSpPr bwMode="auto">
              <a:xfrm>
                <a:off x="228600" y="152399"/>
                <a:ext cx="8846130" cy="1417268"/>
                <a:chOff x="152400" y="609599"/>
                <a:chExt cx="8846130" cy="1417268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7437203" y="609599"/>
                  <a:ext cx="1561327" cy="502473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dirty="0" smtClean="0"/>
                    <a:t>Web STUB</a:t>
                  </a:r>
                  <a:endParaRPr lang="en-US" sz="1600" dirty="0"/>
                </a:p>
              </p:txBody>
            </p:sp>
            <p:pic>
              <p:nvPicPr>
                <p:cNvPr id="27686" name="Picture 37"/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52400" y="1096368"/>
                  <a:ext cx="1032272" cy="9304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7682" name="Group 105"/>
              <p:cNvGrpSpPr>
                <a:grpSpLocks/>
              </p:cNvGrpSpPr>
              <p:nvPr/>
            </p:nvGrpSpPr>
            <p:grpSpPr bwMode="auto">
              <a:xfrm>
                <a:off x="3681845" y="1569667"/>
                <a:ext cx="5392885" cy="2286000"/>
                <a:chOff x="3605645" y="2948835"/>
                <a:chExt cx="5392885" cy="2286000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3605014" y="3017227"/>
                  <a:ext cx="1410398" cy="2217608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chemeClr val="tx1"/>
                      </a:solidFill>
                    </a:rPr>
                    <a:t>IBM Data Power</a:t>
                  </a:r>
                  <a:endParaRPr lang="en-US" sz="1100" dirty="0" smtClean="0">
                    <a:solidFill>
                      <a:schemeClr val="bg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050" dirty="0" smtClean="0">
                      <a:solidFill>
                        <a:schemeClr val="bg1"/>
                      </a:solidFill>
                    </a:rPr>
                    <a:t>(Transformation from FI-XML File to MF Understandable ASCII file and vice versa)</a:t>
                  </a:r>
                </a:p>
                <a:p>
                  <a:pPr algn="ctr">
                    <a:defRPr/>
                  </a:pPr>
                  <a:endParaRPr lang="en-US" sz="1200" dirty="0" smtClean="0">
                    <a:solidFill>
                      <a:schemeClr val="bg1"/>
                    </a:solidFill>
                  </a:endParaRPr>
                </a:p>
                <a:p>
                  <a:pPr algn="ctr">
                    <a:defRPr/>
                  </a:pPr>
                  <a:endParaRPr lang="en-US" sz="1200" b="1" dirty="0" smtClean="0">
                    <a:solidFill>
                      <a:schemeClr val="bg1"/>
                    </a:solidFill>
                  </a:endParaRPr>
                </a:p>
                <a:p>
                  <a:pPr algn="ctr">
                    <a:defRPr/>
                  </a:pPr>
                  <a:endParaRPr lang="en-US" sz="1200" b="1" dirty="0" smtClean="0">
                    <a:solidFill>
                      <a:schemeClr val="bg1"/>
                    </a:solidFill>
                  </a:endParaRPr>
                </a:p>
                <a:p>
                  <a:pPr algn="ctr">
                    <a:defRPr/>
                  </a:pPr>
                  <a:endParaRPr lang="en-US" sz="1200" b="1" dirty="0" smtClean="0">
                    <a:solidFill>
                      <a:schemeClr val="bg1"/>
                    </a:solidFill>
                  </a:endParaRPr>
                </a:p>
                <a:p>
                  <a:pPr algn="ctr">
                    <a:defRPr/>
                  </a:pPr>
                  <a:endParaRPr 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7435469" y="2947988"/>
                  <a:ext cx="1563061" cy="2286847"/>
                </a:xfrm>
                <a:prstGeom prst="roundRect">
                  <a:avLst/>
                </a:prstGeom>
                <a:solidFill>
                  <a:schemeClr val="bg2">
                    <a:lumMod val="75000"/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40000" dist="23000" dir="5400000" rotWithShape="0">
                    <a:schemeClr val="accent6">
                      <a:lumMod val="75000"/>
                      <a:alpha val="35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chemeClr val="tx1"/>
                      </a:solidFill>
                    </a:rPr>
                    <a:t>Web STUB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100" dirty="0" smtClean="0">
                      <a:solidFill>
                        <a:schemeClr val="bg1"/>
                      </a:solidFill>
                    </a:rPr>
                    <a:t>(Get the request from REQ MQ and validate against Copy Book, Push stubbed ASCII  response for the transaction to RES MQ)</a:t>
                  </a:r>
                </a:p>
                <a:p>
                  <a:pPr algn="ctr">
                    <a:defRPr/>
                  </a:pPr>
                  <a:endParaRPr lang="en-US" sz="1200" dirty="0" smtClean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3" name="Right Arrow 12"/>
            <p:cNvSpPr/>
            <p:nvPr/>
          </p:nvSpPr>
          <p:spPr>
            <a:xfrm>
              <a:off x="1536992" y="1675478"/>
              <a:ext cx="749437" cy="534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FI-XML</a:t>
              </a:r>
            </a:p>
          </p:txBody>
        </p:sp>
        <p:sp>
          <p:nvSpPr>
            <p:cNvPr id="14" name="Flowchart: Direct Access Storage 13"/>
            <p:cNvSpPr/>
            <p:nvPr/>
          </p:nvSpPr>
          <p:spPr>
            <a:xfrm>
              <a:off x="2272551" y="1647783"/>
              <a:ext cx="865668" cy="611276"/>
            </a:xfrm>
            <a:prstGeom prst="flowChartMagneticDrum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MQ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5098551" y="1675478"/>
              <a:ext cx="837913" cy="534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/>
                <a:t>EBCDIC/ ASCII</a:t>
              </a:r>
            </a:p>
          </p:txBody>
        </p:sp>
        <p:sp>
          <p:nvSpPr>
            <p:cNvPr id="16" name="Flowchart: Direct Access Storage 15"/>
            <p:cNvSpPr/>
            <p:nvPr/>
          </p:nvSpPr>
          <p:spPr>
            <a:xfrm>
              <a:off x="5929525" y="1647783"/>
              <a:ext cx="928121" cy="611276"/>
            </a:xfrm>
            <a:prstGeom prst="flowChartMagneticDrum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MQ</a:t>
              </a: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2971678" y="1689325"/>
              <a:ext cx="692189" cy="534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/>
                <a:t>FI-XML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6656408" y="1675478"/>
              <a:ext cx="839647" cy="534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/>
                <a:t>EBCDIC/ ASCII</a:t>
              </a:r>
            </a:p>
          </p:txBody>
        </p:sp>
        <p:sp>
          <p:nvSpPr>
            <p:cNvPr id="19" name="Flowchart: Direct Access Storage 18"/>
            <p:cNvSpPr/>
            <p:nvPr/>
          </p:nvSpPr>
          <p:spPr>
            <a:xfrm>
              <a:off x="2210098" y="3048378"/>
              <a:ext cx="865668" cy="609298"/>
            </a:xfrm>
            <a:prstGeom prst="flowChartMagneticDrum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MQ</a:t>
              </a:r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2985556" y="3137398"/>
              <a:ext cx="685249" cy="45697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/>
                <a:t>FI-XML</a:t>
              </a:r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1536992" y="3123551"/>
              <a:ext cx="686984" cy="45697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/>
                <a:t>FI-XML</a:t>
              </a:r>
            </a:p>
          </p:txBody>
        </p:sp>
        <p:sp>
          <p:nvSpPr>
            <p:cNvPr id="22" name="Flowchart: Direct Access Storage 21"/>
            <p:cNvSpPr/>
            <p:nvPr/>
          </p:nvSpPr>
          <p:spPr>
            <a:xfrm>
              <a:off x="5908707" y="3048378"/>
              <a:ext cx="865668" cy="609298"/>
            </a:xfrm>
            <a:prstGeom prst="flowChartMagneticDrum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MQ</a:t>
              </a:r>
            </a:p>
          </p:txBody>
        </p:sp>
        <p:sp>
          <p:nvSpPr>
            <p:cNvPr id="23" name="Left Arrow 22"/>
            <p:cNvSpPr/>
            <p:nvPr/>
          </p:nvSpPr>
          <p:spPr>
            <a:xfrm>
              <a:off x="6677226" y="3137398"/>
              <a:ext cx="839647" cy="52027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/>
                <a:t>EBCDIC/ ASCII</a:t>
              </a:r>
            </a:p>
          </p:txBody>
        </p:sp>
        <p:sp>
          <p:nvSpPr>
            <p:cNvPr id="24" name="Left Arrow 23"/>
            <p:cNvSpPr/>
            <p:nvPr/>
          </p:nvSpPr>
          <p:spPr>
            <a:xfrm>
              <a:off x="5098551" y="3123551"/>
              <a:ext cx="810156" cy="53412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/>
                <a:t>EBCDIC/ ASCII</a:t>
              </a:r>
            </a:p>
          </p:txBody>
        </p:sp>
        <p:sp>
          <p:nvSpPr>
            <p:cNvPr id="25" name="Cloud Callout 24"/>
            <p:cNvSpPr/>
            <p:nvPr/>
          </p:nvSpPr>
          <p:spPr>
            <a:xfrm>
              <a:off x="5624199" y="1143331"/>
              <a:ext cx="1830221" cy="393671"/>
            </a:xfrm>
            <a:prstGeom prst="cloudCallou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/>
                <a:t>FIN.MF.REQ</a:t>
              </a:r>
            </a:p>
          </p:txBody>
        </p:sp>
        <p:sp>
          <p:nvSpPr>
            <p:cNvPr id="26" name="Cloud Callout 25"/>
            <p:cNvSpPr/>
            <p:nvPr/>
          </p:nvSpPr>
          <p:spPr>
            <a:xfrm>
              <a:off x="1807622" y="2591403"/>
              <a:ext cx="1828487" cy="379822"/>
            </a:xfrm>
            <a:prstGeom prst="cloudCallou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/>
                <a:t>FIN.MF.RESP</a:t>
              </a:r>
            </a:p>
          </p:txBody>
        </p:sp>
        <p:sp>
          <p:nvSpPr>
            <p:cNvPr id="27" name="Cloud Callout 26"/>
            <p:cNvSpPr/>
            <p:nvPr/>
          </p:nvSpPr>
          <p:spPr>
            <a:xfrm>
              <a:off x="1814562" y="1143331"/>
              <a:ext cx="1828487" cy="456974"/>
            </a:xfrm>
            <a:prstGeom prst="cloudCallou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/>
                <a:t>FIN.MF.REQ.RAW </a:t>
              </a:r>
            </a:p>
          </p:txBody>
        </p:sp>
        <p:sp>
          <p:nvSpPr>
            <p:cNvPr id="28" name="Cloud Callout 27"/>
            <p:cNvSpPr/>
            <p:nvPr/>
          </p:nvSpPr>
          <p:spPr>
            <a:xfrm>
              <a:off x="5561746" y="2591403"/>
              <a:ext cx="1906553" cy="379822"/>
            </a:xfrm>
            <a:prstGeom prst="cloudCallou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/>
                <a:t>FIN.MF.RESP.RAW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Plus 28"/>
            <p:cNvSpPr/>
            <p:nvPr/>
          </p:nvSpPr>
          <p:spPr bwMode="auto">
            <a:xfrm>
              <a:off x="7772400" y="609600"/>
              <a:ext cx="990600" cy="960870"/>
            </a:xfrm>
            <a:prstGeom prst="mathPlus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STUB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5150</TotalTime>
  <Words>588</Words>
  <Application>Microsoft Office PowerPoint</Application>
  <PresentationFormat>On-screen Show (4:3)</PresentationFormat>
  <Paragraphs>155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Lucida Sans</vt:lpstr>
      <vt:lpstr>Times New Roman</vt:lpstr>
      <vt:lpstr>Arial</vt:lpstr>
      <vt:lpstr>ＭＳ Ｐゴシック</vt:lpstr>
      <vt:lpstr>Calibri</vt:lpstr>
      <vt:lpstr>Office Theme</vt:lpstr>
      <vt:lpstr>Office Theme</vt:lpstr>
      <vt:lpstr>Worksheet</vt:lpstr>
      <vt:lpstr>Acrobat Document</vt:lpstr>
      <vt:lpstr>Glimpse of Middleware Testing </vt:lpstr>
      <vt:lpstr>Case Study – Interface Validation of a CBS Implementation</vt:lpstr>
      <vt:lpstr>Slide 3</vt:lpstr>
      <vt:lpstr>Case Study – Solution Highlights</vt:lpstr>
    </vt:vector>
  </TitlesOfParts>
  <Manager>Ravi Mani</Manager>
  <Company>iGate Global Solutions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Report</dc:title>
  <dc:subject>Project Analysis Report</dc:subject>
  <dc:creator>Quality</dc:creator>
  <cp:lastModifiedBy>RBC</cp:lastModifiedBy>
  <cp:revision>344</cp:revision>
  <dcterms:created xsi:type="dcterms:W3CDTF">2004-01-06T19:10:05Z</dcterms:created>
  <dcterms:modified xsi:type="dcterms:W3CDTF">2011-01-20T08:46:44Z</dcterms:modified>
  <cp:category>QMS / Templates</cp:category>
</cp:coreProperties>
</file>