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2"/>
  </p:notesMasterIdLst>
  <p:sldIdLst>
    <p:sldId id="299" r:id="rId2"/>
    <p:sldId id="256" r:id="rId3"/>
    <p:sldId id="257" r:id="rId4"/>
    <p:sldId id="258" r:id="rId5"/>
    <p:sldId id="259" r:id="rId6"/>
    <p:sldId id="294" r:id="rId7"/>
    <p:sldId id="287" r:id="rId8"/>
    <p:sldId id="260" r:id="rId9"/>
    <p:sldId id="286" r:id="rId10"/>
    <p:sldId id="285" r:id="rId11"/>
    <p:sldId id="288" r:id="rId12"/>
    <p:sldId id="279" r:id="rId13"/>
    <p:sldId id="280" r:id="rId14"/>
    <p:sldId id="292" r:id="rId15"/>
    <p:sldId id="282" r:id="rId16"/>
    <p:sldId id="289" r:id="rId17"/>
    <p:sldId id="283" r:id="rId18"/>
    <p:sldId id="281" r:id="rId19"/>
    <p:sldId id="297" r:id="rId20"/>
    <p:sldId id="296" r:id="rId21"/>
    <p:sldId id="298" r:id="rId22"/>
    <p:sldId id="278" r:id="rId23"/>
    <p:sldId id="267" r:id="rId24"/>
    <p:sldId id="269" r:id="rId25"/>
    <p:sldId id="277" r:id="rId26"/>
    <p:sldId id="274" r:id="rId27"/>
    <p:sldId id="275" r:id="rId28"/>
    <p:sldId id="284" r:id="rId29"/>
    <p:sldId id="276" r:id="rId30"/>
    <p:sldId id="30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522F8-F958-40C4-B336-4AA940FF7500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ED4A-6621-49CF-90D1-9C49201AB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9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ED4A-6621-49CF-90D1-9C49201AB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0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ED4A-6621-49CF-90D1-9C49201AB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8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2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33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66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94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5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2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39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6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0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4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21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95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8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52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3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7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68696" y="-171400"/>
            <a:ext cx="14689632" cy="8496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5687" t="60828" r="32290" b="9641"/>
          <a:stretch/>
        </p:blipFill>
        <p:spPr>
          <a:xfrm>
            <a:off x="1055440" y="4421502"/>
            <a:ext cx="6232900" cy="19892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5623" t="6573" r="32355" b="41256"/>
          <a:stretch/>
        </p:blipFill>
        <p:spPr>
          <a:xfrm>
            <a:off x="1034778" y="1463093"/>
            <a:ext cx="5184576" cy="29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9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0707" t="5703" r="28416"/>
          <a:stretch/>
        </p:blipFill>
        <p:spPr>
          <a:xfrm>
            <a:off x="1055440" y="1202550"/>
            <a:ext cx="6480720" cy="56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87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Создание новой популяции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800"/>
            <a:ext cx="8596668" cy="4412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Это первая стадия генетического алгоритма. </a:t>
            </a:r>
          </a:p>
          <a:p>
            <a:pPr marL="0" indent="0" algn="ctr">
              <a:buNone/>
            </a:pPr>
            <a:r>
              <a:rPr lang="ru-RU" sz="2800" dirty="0" smtClean="0"/>
              <a:t>Популяция создаётся случайным образом.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727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Оценка приспособленности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875050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	На этом этапе производиться оценка собственной приспособленности каждого из индивидов. Приспособленность храниться в численном виде. При этом чем больше число, тем выше приспособленность.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4848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36" y="404664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Выбор родителей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412776"/>
            <a:ext cx="859666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Представляет собой выбор особей для скрещивания и получения от них потомков.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Поддерживаемые </a:t>
            </a:r>
            <a:r>
              <a:rPr lang="ru-RU" sz="2800" dirty="0"/>
              <a:t>способы выбора родителей: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Панмиксия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Генотипный</a:t>
            </a:r>
            <a:r>
              <a:rPr lang="ru-RU" sz="2800" dirty="0" smtClean="0"/>
              <a:t> инбридинг</a:t>
            </a:r>
            <a:endParaRPr lang="ru-RU" sz="2800" dirty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Фенотипный</a:t>
            </a:r>
            <a:r>
              <a:rPr lang="ru-RU" sz="2800" dirty="0" smtClean="0"/>
              <a:t> инбридинг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Генотипный</a:t>
            </a:r>
            <a:r>
              <a:rPr lang="ru-RU" sz="2800" dirty="0" smtClean="0"/>
              <a:t> </a:t>
            </a:r>
            <a:r>
              <a:rPr lang="ru-RU" sz="2800" dirty="0"/>
              <a:t>аутбридинг </a:t>
            </a:r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Фенотипный</a:t>
            </a:r>
            <a:r>
              <a:rPr lang="ru-RU" sz="2800" dirty="0" smtClean="0"/>
              <a:t> аутбридинг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0288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784" y="260648"/>
            <a:ext cx="8229600" cy="1143000"/>
          </a:xfrm>
        </p:spPr>
        <p:txBody>
          <a:bodyPr/>
          <a:lstStyle/>
          <a:p>
            <a:r>
              <a:rPr lang="ru-RU" b="1" dirty="0" smtClean="0"/>
              <a:t>Скрещивание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251" y="1428639"/>
            <a:ext cx="8229600" cy="208823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На данном этапе скрещиваются пары случайно выбранных экземпляров, отобранных на предыдущем шаге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3789040"/>
            <a:ext cx="2808312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75720" y="3789040"/>
            <a:ext cx="5184576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4496544"/>
            <a:ext cx="2808312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75720" y="4496544"/>
            <a:ext cx="5184576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7408" y="5733256"/>
            <a:ext cx="2808312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733256"/>
            <a:ext cx="5184576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7408" y="6440760"/>
            <a:ext cx="2808312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575720" y="6440760"/>
            <a:ext cx="5184576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" idx="2"/>
            <a:endCxn id="10" idx="0"/>
          </p:cNvCxnSpPr>
          <p:nvPr/>
        </p:nvCxnSpPr>
        <p:spPr>
          <a:xfrm>
            <a:off x="2171564" y="5961856"/>
            <a:ext cx="0" cy="478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3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Поддерживаемые типы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скрещивания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 smtClean="0"/>
              <a:t> Дискретная </a:t>
            </a:r>
            <a:r>
              <a:rPr lang="ru-RU" sz="3200" dirty="0"/>
              <a:t>рекомбинация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Промежуточная </a:t>
            </a:r>
            <a:r>
              <a:rPr lang="ru-RU" sz="3200" dirty="0"/>
              <a:t>рекомбинация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Линейная рекомбинация</a:t>
            </a:r>
            <a:endParaRPr lang="ru-RU" sz="3200" dirty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Многоточечный </a:t>
            </a:r>
            <a:r>
              <a:rPr lang="ru-RU" sz="3200" dirty="0"/>
              <a:t>кроссинговер </a:t>
            </a:r>
            <a:endParaRPr lang="ru-RU" sz="3200" dirty="0" smtClean="0"/>
          </a:p>
          <a:p>
            <a:pPr>
              <a:buFont typeface="+mj-lt"/>
              <a:buAutoNum type="arabicPeriod"/>
            </a:pPr>
            <a:r>
              <a:rPr lang="ru-RU" sz="3200" dirty="0" smtClean="0"/>
              <a:t> </a:t>
            </a:r>
            <a:r>
              <a:rPr lang="ru-RU" sz="3200" dirty="0" err="1" smtClean="0"/>
              <a:t>Перетасовочный</a:t>
            </a:r>
            <a:r>
              <a:rPr lang="ru-RU" sz="3200" dirty="0" smtClean="0"/>
              <a:t> кроссинговер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734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Мутации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		Каждый экземпляр в поколении подвергается мутации – случайному изменению части генетического кода. Принцип мутаций зависит от используемого типа ДНК.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6681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521" y="836712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Отбор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68" y="2160589"/>
            <a:ext cx="886663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На этом этапе формируется следующее поколение. </a:t>
            </a:r>
          </a:p>
          <a:p>
            <a:pPr marL="0" indent="0" algn="ctr">
              <a:buNone/>
            </a:pPr>
            <a:r>
              <a:rPr lang="ru-RU" sz="2800" dirty="0" smtClean="0"/>
              <a:t>На данный момент в библиотеке </a:t>
            </a:r>
            <a:r>
              <a:rPr lang="ru-RU" sz="2800" dirty="0" smtClean="0"/>
              <a:t>реализованы элитарный отбор и отбор усечением.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0032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28" y="163984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Подбор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628" y="1564451"/>
            <a:ext cx="9388756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	В </a:t>
            </a:r>
            <a:r>
              <a:rPr lang="ru-RU" sz="2400" dirty="0"/>
              <a:t>данной задаче в качестве известны значения функции в различных точках. Программе необходимо подобрать функцию, которая в данных точках принимает значения как модно ближе к </a:t>
            </a:r>
            <a:r>
              <a:rPr lang="ru-RU" sz="2400" dirty="0" smtClean="0"/>
              <a:t>заданным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824" t="33640" r="15134" b="20095"/>
          <a:stretch/>
        </p:blipFill>
        <p:spPr>
          <a:xfrm>
            <a:off x="2711624" y="2924944"/>
            <a:ext cx="5688632" cy="314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523" t="81759" r="6832" b="10626"/>
          <a:stretch/>
        </p:blipFill>
        <p:spPr>
          <a:xfrm>
            <a:off x="623392" y="6300936"/>
            <a:ext cx="8280921" cy="5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8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400" y="452327"/>
            <a:ext cx="8928992" cy="25202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Практическое применение генетических алгоритмов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664" y="4581128"/>
            <a:ext cx="6354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/>
              <a:t>Ильин Андрей Викторович, </a:t>
            </a:r>
            <a:r>
              <a:rPr lang="ru-RU" dirty="0" smtClean="0"/>
              <a:t>11 </a:t>
            </a:r>
            <a:r>
              <a:rPr lang="ru-RU" dirty="0"/>
              <a:t>«ФМ5» Лицей БГУ</a:t>
            </a:r>
          </a:p>
          <a:p>
            <a:pPr algn="r"/>
            <a:r>
              <a:rPr lang="ru-RU" dirty="0"/>
              <a:t>Павлович Владислав Викторович, </a:t>
            </a:r>
            <a:r>
              <a:rPr lang="ru-RU" dirty="0" smtClean="0"/>
              <a:t>11 </a:t>
            </a:r>
            <a:r>
              <a:rPr lang="ru-RU" dirty="0"/>
              <a:t>«ФМ3» Лицей БГУ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046" y="5609741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 err="1" smtClean="0"/>
              <a:t>Лапо</a:t>
            </a:r>
            <a:r>
              <a:rPr lang="ru-RU" dirty="0" smtClean="0"/>
              <a:t> Анжелика Ивановна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59049" y="63280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Минск,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11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91976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Нахождение минимум/максимум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502" y="1556792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	Пользователь </a:t>
            </a:r>
            <a:r>
              <a:rPr lang="ru-RU" sz="2800" dirty="0"/>
              <a:t>задаёт какую-либо функцию, а задачей компьютера является нахождение её </a:t>
            </a:r>
            <a:r>
              <a:rPr lang="ru-RU" sz="2800" dirty="0" smtClean="0"/>
              <a:t>минимума/максимума</a:t>
            </a:r>
            <a:r>
              <a:rPr lang="ru-RU" sz="28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824" t="31297" r="15133" b="15547"/>
          <a:stretch/>
        </p:blipFill>
        <p:spPr>
          <a:xfrm>
            <a:off x="1631504" y="3039124"/>
            <a:ext cx="5976664" cy="37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90985"/>
            <a:ext cx="8596668" cy="1320800"/>
          </a:xfrm>
        </p:spPr>
        <p:txBody>
          <a:bodyPr/>
          <a:lstStyle/>
          <a:p>
            <a:r>
              <a:rPr lang="ru-RU" dirty="0" smtClean="0"/>
              <a:t>Примеры использования.</a:t>
            </a:r>
            <a:br>
              <a:rPr lang="ru-RU" dirty="0" smtClean="0"/>
            </a:br>
            <a:r>
              <a:rPr lang="ru-RU" dirty="0" smtClean="0"/>
              <a:t>Машинки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716" y="2428547"/>
            <a:ext cx="802060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	Постоянной </a:t>
            </a:r>
            <a:r>
              <a:rPr lang="ru-RU" sz="2400" dirty="0"/>
              <a:t>величиной здесь </a:t>
            </a:r>
            <a:r>
              <a:rPr lang="ru-RU" sz="2400" dirty="0" smtClean="0"/>
              <a:t>является </a:t>
            </a:r>
            <a:r>
              <a:rPr lang="ru-RU" sz="2400" dirty="0"/>
              <a:t>случайно сгенерированная трасса, представленная ломаной. В качестве индивида здесь </a:t>
            </a:r>
            <a:r>
              <a:rPr lang="ru-RU" sz="2400" dirty="0" smtClean="0"/>
              <a:t>выступает машина. 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Задача – пройти трассу, не разбившись.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372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4288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/>
              <a:t>Представление машин в программе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940" y="2249384"/>
            <a:ext cx="8229600" cy="149352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Каждая машина – набор векторов из одной точки со случайной длинной. Также в вершинах могут находится колёса.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742904"/>
            <a:ext cx="4305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37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Programming\Conference\Tanks\Screenshots\2013_7_27_11_40_3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8" t="28020" r="37260" b="33335"/>
          <a:stretch/>
        </p:blipFill>
        <p:spPr bwMode="auto">
          <a:xfrm>
            <a:off x="6554251" y="1498277"/>
            <a:ext cx="2840181" cy="28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4706828" y="3933056"/>
            <a:ext cx="3694847" cy="2395559"/>
            <a:chOff x="2627784" y="4221088"/>
            <a:chExt cx="3694847" cy="2395559"/>
          </a:xfrm>
        </p:grpSpPr>
        <p:pic>
          <p:nvPicPr>
            <p:cNvPr id="5" name="Picture 2" descr="D:\Programming\Conference\Tanks\Screenshots\2013_7_27_11_38_37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9" t="38823" r="40309" b="38823"/>
            <a:stretch/>
          </p:blipFill>
          <p:spPr bwMode="auto">
            <a:xfrm>
              <a:off x="2627784" y="4221088"/>
              <a:ext cx="3694847" cy="2395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:\Programming\Conference\Tanks\Screenshots\2013_7_27_21_47_36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2" t="61169" r="43072" b="32692"/>
            <a:stretch/>
          </p:blipFill>
          <p:spPr bwMode="auto">
            <a:xfrm>
              <a:off x="3304900" y="5724379"/>
              <a:ext cx="2467429" cy="44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1051091" y="278470"/>
            <a:ext cx="5314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Примеры машин </a:t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1 поколения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 descr="D:\Programming\Conference\Tanks\Screenshots\2013_7_27_11_39_2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4" t="38455" r="38292" b="33130"/>
          <a:stretch/>
        </p:blipFill>
        <p:spPr bwMode="auto">
          <a:xfrm>
            <a:off x="2135561" y="4538465"/>
            <a:ext cx="2355273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rogramming\Conference\Tanks\Screenshots\2013_7_27_11_40_7.pn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4" t="38456" r="42446" b="38433"/>
          <a:stretch/>
        </p:blipFill>
        <p:spPr bwMode="auto">
          <a:xfrm>
            <a:off x="1134627" y="1709571"/>
            <a:ext cx="3858700" cy="250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78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:\picture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36079" r="38287" b="22443"/>
          <a:stretch/>
        </p:blipFill>
        <p:spPr bwMode="auto">
          <a:xfrm>
            <a:off x="2855640" y="3779230"/>
            <a:ext cx="2606634" cy="30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picture1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8" t="34721" r="34130" b="28249"/>
          <a:stretch/>
        </p:blipFill>
        <p:spPr bwMode="auto">
          <a:xfrm>
            <a:off x="47328" y="1724619"/>
            <a:ext cx="3810000" cy="27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3"/>
          <p:cNvSpPr txBox="1">
            <a:spLocks/>
          </p:cNvSpPr>
          <p:nvPr/>
        </p:nvSpPr>
        <p:spPr>
          <a:xfrm>
            <a:off x="1559496" y="188640"/>
            <a:ext cx="5832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Примеры машин </a:t>
            </a:r>
            <a:endParaRPr lang="ru-RU" b="1" dirty="0" smtClean="0"/>
          </a:p>
          <a:p>
            <a:pPr algn="ctr"/>
            <a:r>
              <a:rPr lang="ru-RU" b="1" dirty="0" smtClean="0"/>
              <a:t>13 </a:t>
            </a:r>
            <a:r>
              <a:rPr lang="ru-RU" b="1" dirty="0"/>
              <a:t>поколения</a:t>
            </a:r>
          </a:p>
        </p:txBody>
      </p:sp>
      <p:pic>
        <p:nvPicPr>
          <p:cNvPr id="9" name="Picture 2" descr="H:\pictur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9" t="36369" r="41872" b="29565"/>
          <a:stretch/>
        </p:blipFill>
        <p:spPr bwMode="auto">
          <a:xfrm>
            <a:off x="5591944" y="1848631"/>
            <a:ext cx="2889484" cy="29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25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Programming\Conference\Tanks\Screenshots\2013_7_27_22_19_3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2" t="31806" r="40844" b="32900"/>
          <a:stretch/>
        </p:blipFill>
        <p:spPr bwMode="auto">
          <a:xfrm>
            <a:off x="5303911" y="3940628"/>
            <a:ext cx="2590800" cy="25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:\picture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4" t="34077" r="40184" b="26041"/>
          <a:stretch/>
        </p:blipFill>
        <p:spPr bwMode="auto">
          <a:xfrm>
            <a:off x="1665898" y="3940628"/>
            <a:ext cx="2917371" cy="2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gramming\Conference\0_Tanks_OneMode\Screenshots\2013_7_28_7_7_4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9" t="33694" r="35262" b="38721"/>
          <a:stretch/>
        </p:blipFill>
        <p:spPr bwMode="auto">
          <a:xfrm>
            <a:off x="407368" y="1970602"/>
            <a:ext cx="3455259" cy="20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gramming\Conference\Tanks\Screenshots\2013_7_27_22_32_4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3" t="38950" r="41616" b="41271"/>
          <a:stretch/>
        </p:blipFill>
        <p:spPr bwMode="auto">
          <a:xfrm rot="2671659">
            <a:off x="6678885" y="2497724"/>
            <a:ext cx="2431652" cy="172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 txBox="1">
            <a:spLocks/>
          </p:cNvSpPr>
          <p:nvPr/>
        </p:nvSpPr>
        <p:spPr>
          <a:xfrm>
            <a:off x="2135449" y="260648"/>
            <a:ext cx="53287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Примеры </a:t>
            </a:r>
            <a:r>
              <a:rPr lang="ru-RU" b="1" dirty="0" smtClean="0"/>
              <a:t>машин</a:t>
            </a:r>
          </a:p>
          <a:p>
            <a:pPr algn="ctr"/>
            <a:r>
              <a:rPr lang="ru-RU" b="1" dirty="0" smtClean="0"/>
              <a:t>28 </a:t>
            </a:r>
            <a:r>
              <a:rPr lang="ru-RU" b="1" dirty="0"/>
              <a:t>поколения</a:t>
            </a:r>
          </a:p>
        </p:txBody>
      </p:sp>
    </p:spTree>
    <p:extLst>
      <p:ext uri="{BB962C8B-B14F-4D97-AF65-F5344CB8AC3E}">
        <p14:creationId xmlns:p14="http://schemas.microsoft.com/office/powerpoint/2010/main" val="109702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995" y="298615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/>
              <a:t>Использованные средства</a:t>
            </a:r>
            <a:endParaRPr lang="ru-RU" b="1" dirty="0"/>
          </a:p>
        </p:txBody>
      </p:sp>
      <p:pic>
        <p:nvPicPr>
          <p:cNvPr id="6148" name="Picture 4" descr="http://www.vr-online.ru/sites/default/files/article/2012/03/box2d_png_354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81" y="4577308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2592" y="4651057"/>
            <a:ext cx="3947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Для моделирования физики </a:t>
            </a:r>
            <a:endParaRPr lang="en-US" dirty="0"/>
          </a:p>
          <a:p>
            <a:pPr algn="ctr"/>
            <a:r>
              <a:rPr lang="ru-RU" dirty="0"/>
              <a:t>использовалась библиотека </a:t>
            </a:r>
            <a:r>
              <a:rPr lang="en-US" dirty="0"/>
              <a:t>Box2D.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498069" y="2961206"/>
            <a:ext cx="6178792" cy="1686693"/>
            <a:chOff x="2863608" y="2890615"/>
            <a:chExt cx="6178792" cy="1686693"/>
          </a:xfrm>
        </p:grpSpPr>
        <p:pic>
          <p:nvPicPr>
            <p:cNvPr id="6146" name="Picture 2" descr="http://upload.wikimedia.org/wikipedia/ru/archive/8/88/20090512220306!Qt_logostrap_CMY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608" y="2890615"/>
              <a:ext cx="3376120" cy="16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946400" y="2990079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dirty="0"/>
                <a:t>Для создания графического интерфейса </a:t>
              </a:r>
            </a:p>
            <a:p>
              <a:pPr algn="r"/>
              <a:r>
                <a:rPr lang="ru-RU" dirty="0"/>
                <a:t>была использована библиотека </a:t>
              </a:r>
              <a:r>
                <a:rPr lang="en-US" dirty="0" smtClean="0"/>
                <a:t>Qt</a:t>
              </a:r>
              <a:r>
                <a:rPr lang="en-US" dirty="0"/>
                <a:t>.</a:t>
              </a:r>
              <a:endParaRPr lang="ru-R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41901" y="1181439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Разработка библиотеки велась</a:t>
            </a:r>
          </a:p>
          <a:p>
            <a:r>
              <a:rPr lang="ru-RU" dirty="0" smtClean="0"/>
              <a:t> с помощью программ</a:t>
            </a:r>
          </a:p>
          <a:p>
            <a:r>
              <a:rPr lang="en-US" dirty="0" smtClean="0"/>
              <a:t>Code::Blocks </a:t>
            </a:r>
            <a:r>
              <a:rPr lang="ru-RU" dirty="0" smtClean="0"/>
              <a:t>и </a:t>
            </a:r>
            <a:r>
              <a:rPr lang="en-US" dirty="0" err="1" smtClean="0"/>
              <a:t>Emacs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3792" y="5935448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Для создания документации </a:t>
            </a:r>
          </a:p>
          <a:p>
            <a:pPr algn="r"/>
            <a:r>
              <a:rPr lang="ru-RU" dirty="0" smtClean="0"/>
              <a:t>использовалась программа </a:t>
            </a:r>
            <a:r>
              <a:rPr lang="en-US" dirty="0" err="1" smtClean="0"/>
              <a:t>Doxygen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367618"/>
            <a:ext cx="1463894" cy="1199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8" y="5935448"/>
            <a:ext cx="3020888" cy="5920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36" y="1653897"/>
            <a:ext cx="2408276" cy="7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5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Результаты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772816"/>
            <a:ext cx="8596668" cy="434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результате нашей работы, нами </a:t>
            </a:r>
            <a:r>
              <a:rPr lang="ru-RU" sz="2800" dirty="0" smtClean="0"/>
              <a:t>были: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Изучены генетические алгоритмы.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Разработана </a:t>
            </a:r>
            <a:r>
              <a:rPr lang="ru-RU" sz="2800" dirty="0"/>
              <a:t>библиотека.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Библиотека </a:t>
            </a:r>
            <a:r>
              <a:rPr lang="ru-RU" sz="2800" dirty="0"/>
              <a:t>была успешно интегрирована в ряде приложений.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Была </a:t>
            </a:r>
            <a:r>
              <a:rPr lang="ru-RU" sz="2800" dirty="0"/>
              <a:t>изучена эффективность использования ГА</a:t>
            </a:r>
          </a:p>
        </p:txBody>
      </p:sp>
    </p:spTree>
    <p:extLst>
      <p:ext uri="{BB962C8B-B14F-4D97-AF65-F5344CB8AC3E}">
        <p14:creationId xmlns:p14="http://schemas.microsoft.com/office/powerpoint/2010/main" val="2312397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ПЛАНИРУЕМЫЕ УЛУЧШЕНИЯ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700" y="1988840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Добавить </a:t>
            </a:r>
            <a:r>
              <a:rPr lang="ru-RU" sz="2800" dirty="0"/>
              <a:t>новые компоненты в библиотеку и улучшить уже </a:t>
            </a:r>
            <a:r>
              <a:rPr lang="ru-RU" sz="2800" dirty="0" smtClean="0"/>
              <a:t>присутствующие.</a:t>
            </a:r>
          </a:p>
          <a:p>
            <a:endParaRPr lang="ru-RU" sz="2800" dirty="0" smtClean="0"/>
          </a:p>
          <a:p>
            <a:r>
              <a:rPr lang="ru-RU" sz="2800" dirty="0" smtClean="0"/>
              <a:t>Реализовать большее число примеров использования генетических алгоритмов.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3227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68696" y="-315416"/>
            <a:ext cx="17065896" cy="8568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3" descr="D:\Programming\Conference\0_Tanks_OneMode\Screenshots\2013_7_28_7_7_4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36410" r="24062" b="31639"/>
          <a:stretch/>
        </p:blipFill>
        <p:spPr bwMode="auto">
          <a:xfrm>
            <a:off x="3048000" y="4100151"/>
            <a:ext cx="6183086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Programming\Conference\Tanks\Screenshots\2013_7_27_22_33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2" t="37894" r="29956" b="37894"/>
          <a:stretch/>
        </p:blipFill>
        <p:spPr bwMode="auto">
          <a:xfrm>
            <a:off x="1315007" y="-1107504"/>
            <a:ext cx="9649072" cy="35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560" y="21419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Спасибо за внимание =)</a:t>
            </a:r>
          </a:p>
        </p:txBody>
      </p:sp>
    </p:spTree>
    <p:extLst>
      <p:ext uri="{BB962C8B-B14F-4D97-AF65-F5344CB8AC3E}">
        <p14:creationId xmlns:p14="http://schemas.microsoft.com/office/powerpoint/2010/main" val="3288448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abrastorage.org/storage2/342/ea2/c69/342ea2c69e9bc6426f0945ce5d414d93.gif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"/>
            <a:ext cx="12192000" cy="68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6512"/>
            <a:ext cx="12192000" cy="1320800"/>
          </a:xfrm>
        </p:spPr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268760"/>
            <a:ext cx="10441160" cy="547260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 smtClean="0"/>
              <a:t>	  </a:t>
            </a:r>
            <a:r>
              <a:rPr lang="en-US" sz="2400" b="1" dirty="0" smtClean="0"/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ru-RU" sz="2400" b="1" dirty="0" smtClean="0"/>
              <a:t>Генетический алгоритм (ГА) – это эвристический алгоритм поиска, используемый для решения задач оптимизации и моделирования путём случайного подбора и комбинирования искомых параметров, основанный на принципах естественного отбора Ч. Дарвина. </a:t>
            </a:r>
            <a:endParaRPr lang="en-US" sz="24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ru-RU" sz="2400" b="1" dirty="0" smtClean="0"/>
              <a:t>Теорема </a:t>
            </a:r>
            <a:r>
              <a:rPr lang="ru-RU" sz="2400" b="1" dirty="0"/>
              <a:t>схем, которая обосновывает эффективность генетических алгоритмов была впервые сформулирована и доказана Джоном </a:t>
            </a:r>
            <a:r>
              <a:rPr lang="ru-RU" sz="2400" b="1" dirty="0" err="1"/>
              <a:t>Холландом</a:t>
            </a:r>
            <a:r>
              <a:rPr lang="ru-RU" sz="2400" b="1" dirty="0"/>
              <a:t> в 1975 году. В 1980-х компания </a:t>
            </a:r>
            <a:r>
              <a:rPr lang="ru-RU" sz="2400" b="1" dirty="0" err="1"/>
              <a:t>General</a:t>
            </a:r>
            <a:r>
              <a:rPr lang="ru-RU" sz="2400" b="1" dirty="0"/>
              <a:t> </a:t>
            </a:r>
            <a:r>
              <a:rPr lang="ru-RU" sz="2400" b="1" dirty="0" err="1"/>
              <a:t>Electric</a:t>
            </a:r>
            <a:r>
              <a:rPr lang="ru-RU" sz="2400" b="1" dirty="0"/>
              <a:t> начала продажу первого в мире продукта, работающего с использованием генетических алгоритмов.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95364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68696" y="-171400"/>
            <a:ext cx="14689632" cy="8496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Использование </a:t>
            </a:r>
            <a:br>
              <a:rPr lang="ru-RU" b="1" dirty="0" smtClean="0"/>
            </a:br>
            <a:r>
              <a:rPr lang="ru-RU" b="1" dirty="0" smtClean="0"/>
              <a:t>генетических алгоритмов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7488" y="1844824"/>
            <a:ext cx="8229600" cy="43891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Оптимизация </a:t>
            </a:r>
            <a:r>
              <a:rPr lang="ru-RU" sz="2000" b="1" dirty="0"/>
              <a:t>функций</a:t>
            </a:r>
          </a:p>
          <a:p>
            <a:r>
              <a:rPr lang="ru-RU" sz="2000" b="1" dirty="0"/>
              <a:t>Оптимизация запросов в базах данных</a:t>
            </a:r>
          </a:p>
          <a:p>
            <a:r>
              <a:rPr lang="ru-RU" sz="2000" b="1" dirty="0"/>
              <a:t>Разнообразные задачи на графах (задача коммивояжера, раскраска, нахождение </a:t>
            </a:r>
            <a:r>
              <a:rPr lang="ru-RU" sz="2000" b="1" dirty="0" err="1"/>
              <a:t>паросочетаний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Настройка и обучение искусственной нейронной сети</a:t>
            </a:r>
          </a:p>
          <a:p>
            <a:r>
              <a:rPr lang="ru-RU" sz="2000" b="1" dirty="0"/>
              <a:t>Задачи компоновки</a:t>
            </a:r>
          </a:p>
          <a:p>
            <a:r>
              <a:rPr lang="ru-RU" sz="2000" b="1" dirty="0"/>
              <a:t>Составление расписаний</a:t>
            </a:r>
          </a:p>
          <a:p>
            <a:r>
              <a:rPr lang="ru-RU" sz="2000" b="1" dirty="0"/>
              <a:t>Игровые стратегии</a:t>
            </a:r>
          </a:p>
          <a:p>
            <a:r>
              <a:rPr lang="ru-RU" sz="2000" b="1" dirty="0"/>
              <a:t>Теория приближений</a:t>
            </a:r>
          </a:p>
          <a:p>
            <a:r>
              <a:rPr lang="ru-RU" sz="2000" b="1" dirty="0"/>
              <a:t>Искусственная </a:t>
            </a:r>
            <a:r>
              <a:rPr lang="ru-RU" sz="2000" b="1" dirty="0" smtClean="0"/>
              <a:t>жизнь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95289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360541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6688" y="1484784"/>
            <a:ext cx="102108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Создание </a:t>
            </a:r>
            <a:r>
              <a:rPr lang="ru-RU" sz="3200" dirty="0"/>
              <a:t>простой во внедрении библиотеки, реализующей </a:t>
            </a:r>
            <a:r>
              <a:rPr lang="ru-RU" sz="3200" dirty="0" smtClean="0"/>
              <a:t>генетические </a:t>
            </a:r>
            <a:r>
              <a:rPr lang="ru-RU" sz="3200" dirty="0"/>
              <a:t>алгоритмы</a:t>
            </a:r>
            <a:r>
              <a:rPr lang="ru-RU" sz="3200" dirty="0" smtClean="0"/>
              <a:t>.</a:t>
            </a:r>
          </a:p>
        </p:txBody>
      </p:sp>
      <p:pic>
        <p:nvPicPr>
          <p:cNvPr id="4" name="Picture 2" descr="http://img.gazeta.ru/files3/946/3519946/nom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667804"/>
            <a:ext cx="3939386" cy="2954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siter.com/uploads/20101012/tabletki_44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13" y="3140968"/>
            <a:ext cx="3939386" cy="2954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57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1296144"/>
            <a:ext cx="8208912" cy="558924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AutoNum type="arabicPeriod"/>
            </a:pPr>
            <a:r>
              <a:rPr lang="ru-RU" sz="3200" dirty="0" smtClean="0"/>
              <a:t>Изучить </a:t>
            </a:r>
            <a:r>
              <a:rPr lang="ru-RU" sz="3200" dirty="0"/>
              <a:t>основные принципы и области применения генетических алгоритмов</a:t>
            </a:r>
            <a:r>
              <a:rPr lang="ru-RU" sz="3200" dirty="0" smtClean="0"/>
              <a:t>.</a:t>
            </a:r>
          </a:p>
          <a:p>
            <a:pPr marL="514350" indent="-514350" algn="just">
              <a:buAutoNum type="arabicPeriod"/>
            </a:pPr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/>
              <a:t>Разработать </a:t>
            </a:r>
            <a:r>
              <a:rPr lang="ru-RU" sz="3200" dirty="0"/>
              <a:t>библиотеку, позволяющую легко интегрировать функции генетических </a:t>
            </a:r>
            <a:r>
              <a:rPr lang="ru-RU" sz="3200" dirty="0" smtClean="0"/>
              <a:t>алгоритмов </a:t>
            </a:r>
            <a:r>
              <a:rPr lang="ru-RU" sz="3200" dirty="0"/>
              <a:t>в любое приложение. При этом сделать структуру библиотеки максимально </a:t>
            </a:r>
            <a:r>
              <a:rPr lang="ru-RU" sz="3200" dirty="0" smtClean="0"/>
              <a:t>универсальной и </a:t>
            </a:r>
            <a:r>
              <a:rPr lang="ru-RU" sz="3200" dirty="0"/>
              <a:t>простой в </a:t>
            </a:r>
            <a:r>
              <a:rPr lang="ru-RU" sz="3200" dirty="0" smtClean="0"/>
              <a:t>использовании.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/>
              <a:t>Протестировать </a:t>
            </a:r>
            <a:r>
              <a:rPr lang="ru-RU" sz="3200" dirty="0"/>
              <a:t>работу библиотеки на примере нескольких приложений и оценить </a:t>
            </a:r>
            <a:r>
              <a:rPr lang="ru-RU" sz="3200" dirty="0" smtClean="0"/>
              <a:t>эффективность </a:t>
            </a:r>
            <a:r>
              <a:rPr lang="ru-RU" sz="3200" dirty="0"/>
              <a:t>использования генетических алгоритмов.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8569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77281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Хромосома — вектор (или строка) из каких-либо чисел. Каждая позиция (бит) хромосомы называется геном.</a:t>
            </a:r>
          </a:p>
          <a:p>
            <a:r>
              <a:rPr lang="ru-RU" dirty="0" smtClean="0"/>
              <a:t>Индивидуум </a:t>
            </a:r>
            <a:r>
              <a:rPr lang="ru-RU" dirty="0"/>
              <a:t>(генетический код, особь) — набор хромосом (вариант решения задачи). </a:t>
            </a:r>
            <a:r>
              <a:rPr lang="ru-RU" dirty="0" smtClean="0"/>
              <a:t>Обычно особь </a:t>
            </a:r>
            <a:r>
              <a:rPr lang="ru-RU" dirty="0"/>
              <a:t>состоит из одной хромосомы, поэтому в </a:t>
            </a:r>
            <a:r>
              <a:rPr lang="ru-RU" dirty="0" smtClean="0"/>
              <a:t>дальнейшем </a:t>
            </a:r>
            <a:r>
              <a:rPr lang="ru-RU" dirty="0"/>
              <a:t>особь и хромосома </a:t>
            </a:r>
            <a:r>
              <a:rPr lang="ru-RU" dirty="0" smtClean="0"/>
              <a:t>идентичные понятия.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Популяция </a:t>
            </a:r>
            <a:r>
              <a:rPr lang="ru-RU" dirty="0"/>
              <a:t>— совокупность индивидуумов.</a:t>
            </a:r>
          </a:p>
          <a:p>
            <a:r>
              <a:rPr lang="ru-RU" dirty="0"/>
              <a:t>Пригодность (приспособленность) — критерий или функция, экстремум которой следует найти.</a:t>
            </a:r>
          </a:p>
          <a:p>
            <a:r>
              <a:rPr lang="ru-RU" dirty="0" smtClean="0"/>
              <a:t>Расстояние </a:t>
            </a:r>
            <a:r>
              <a:rPr lang="ru-RU" dirty="0"/>
              <a:t>Хемминга — число позиций, в которых соответствующие символы двух </a:t>
            </a:r>
            <a:r>
              <a:rPr lang="ru-RU" dirty="0" smtClean="0"/>
              <a:t>хромосом одинаковой </a:t>
            </a:r>
            <a:r>
              <a:rPr lang="ru-RU" dirty="0"/>
              <a:t>длины различны.</a:t>
            </a:r>
          </a:p>
          <a:p>
            <a:r>
              <a:rPr lang="ru-RU" dirty="0" smtClean="0"/>
              <a:t>Мутация </a:t>
            </a:r>
            <a:r>
              <a:rPr lang="ru-RU" dirty="0"/>
              <a:t>— случайное изменение одной или нескольких позиций в хромосоме. 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0552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30" y="332656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/>
              <a:t>Принцип </a:t>
            </a:r>
            <a:r>
              <a:rPr lang="ru-RU" b="1" dirty="0"/>
              <a:t>работы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7309" t="24406" r="29523" b="7673"/>
          <a:stretch/>
        </p:blipFill>
        <p:spPr>
          <a:xfrm>
            <a:off x="2063552" y="1484784"/>
            <a:ext cx="561662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0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7667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библиотеки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0115" t="11610" r="52214"/>
          <a:stretch/>
        </p:blipFill>
        <p:spPr>
          <a:xfrm>
            <a:off x="839416" y="1124744"/>
            <a:ext cx="3168352" cy="56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Другая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43008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447</Words>
  <Application>Microsoft Office PowerPoint</Application>
  <PresentationFormat>Широкоэкранный</PresentationFormat>
  <Paragraphs>105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Грань</vt:lpstr>
      <vt:lpstr>Презентация PowerPoint</vt:lpstr>
      <vt:lpstr>Практическое применение генетических алгоритмов</vt:lpstr>
      <vt:lpstr>Введение</vt:lpstr>
      <vt:lpstr>Использование  генетических алгоритмов</vt:lpstr>
      <vt:lpstr>Цель работы</vt:lpstr>
      <vt:lpstr>Задачи</vt:lpstr>
      <vt:lpstr>Основные понятия</vt:lpstr>
      <vt:lpstr>Принцип работы</vt:lpstr>
      <vt:lpstr>Описание библиотеки</vt:lpstr>
      <vt:lpstr>Описание библиотеки</vt:lpstr>
      <vt:lpstr>Описание библиотеки</vt:lpstr>
      <vt:lpstr>Создание новой популяции</vt:lpstr>
      <vt:lpstr>Оценка приспособленности</vt:lpstr>
      <vt:lpstr>Выбор родителей</vt:lpstr>
      <vt:lpstr>Скрещивание</vt:lpstr>
      <vt:lpstr>Поддерживаемые типы  скрещивания</vt:lpstr>
      <vt:lpstr>Мутации</vt:lpstr>
      <vt:lpstr>Отбор</vt:lpstr>
      <vt:lpstr>Примеры использования. Подбор функции</vt:lpstr>
      <vt:lpstr>Примеры использования. Нахождение минимум/максимум</vt:lpstr>
      <vt:lpstr>Примеры использования. Машинки</vt:lpstr>
      <vt:lpstr>Представление машин в программе</vt:lpstr>
      <vt:lpstr>Примеры машин  1 поколения</vt:lpstr>
      <vt:lpstr>Презентация PowerPoint</vt:lpstr>
      <vt:lpstr>Презентация PowerPoint</vt:lpstr>
      <vt:lpstr>Использованные средства</vt:lpstr>
      <vt:lpstr>Результаты работы</vt:lpstr>
      <vt:lpstr>ПЛАНИРУЕМЫЕ УЛУЧШЕНИЯ</vt:lpstr>
      <vt:lpstr>Спасибо за внимание =)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122</cp:revision>
  <dcterms:created xsi:type="dcterms:W3CDTF">2013-07-26T14:24:59Z</dcterms:created>
  <dcterms:modified xsi:type="dcterms:W3CDTF">2014-01-31T07:49:51Z</dcterms:modified>
</cp:coreProperties>
</file>