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72" r:id="rId4"/>
    <p:sldId id="259" r:id="rId5"/>
    <p:sldId id="271" r:id="rId6"/>
    <p:sldId id="274" r:id="rId7"/>
    <p:sldId id="261" r:id="rId8"/>
    <p:sldId id="262" r:id="rId9"/>
    <p:sldId id="276" r:id="rId10"/>
    <p:sldId id="266" r:id="rId11"/>
    <p:sldId id="275" r:id="rId12"/>
    <p:sldId id="264"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3" d="100"/>
          <a:sy n="123" d="100"/>
        </p:scale>
        <p:origin x="-72" y="16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06/01/2018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06/01/2018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06/01/2018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06/01/2018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06/01/2018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a:t>
            </a:r>
            <a:r>
              <a:rPr lang="en-GB" dirty="0" smtClean="0"/>
              <a:t>pipeline using GWAS summary statistics</a:t>
            </a:r>
            <a:endParaRPr lang="en-GB"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JAM results</a:t>
            </a:r>
            <a:endParaRPr lang="en-GB" dirty="0"/>
          </a:p>
        </p:txBody>
      </p:sp>
      <p:sp>
        <p:nvSpPr>
          <p:cNvPr id="3" name="Content Placeholder 2"/>
          <p:cNvSpPr>
            <a:spLocks noGrp="1"/>
          </p:cNvSpPr>
          <p:nvPr>
            <p:ph idx="1"/>
          </p:nvPr>
        </p:nvSpPr>
        <p:spPr/>
        <p:txBody>
          <a:bodyPr/>
          <a:lstStyle/>
          <a:p>
            <a:pPr marL="0" indent="0">
              <a:buNone/>
            </a:pPr>
            <a:r>
              <a:rPr lang="en-GB" dirty="0" smtClean="0"/>
              <a:t>It is based on pruned set containing 191 SNPs, which is further cut down for those with complete data.</a:t>
            </a:r>
          </a:p>
          <a:p>
            <a:pPr marL="0" indent="0">
              <a:buNone/>
            </a:pPr>
            <a:endParaRPr lang="en-GB" dirty="0" smtClean="0"/>
          </a:p>
          <a:p>
            <a:pPr marL="0" indent="0">
              <a:buNone/>
            </a:pPr>
            <a:r>
              <a:rPr lang="en-GB" dirty="0" smtClean="0"/>
              <a:t>The configuration that only </a:t>
            </a:r>
            <a:r>
              <a:rPr lang="en-GB" dirty="0"/>
              <a:t>snp21 (rs7548892) </a:t>
            </a:r>
            <a:r>
              <a:rPr lang="en-GB" dirty="0" smtClean="0"/>
              <a:t>is causal has </a:t>
            </a:r>
            <a:r>
              <a:rPr lang="en-GB" dirty="0"/>
              <a:t>posterior probability </a:t>
            </a:r>
            <a:r>
              <a:rPr lang="en-GB" dirty="0" smtClean="0"/>
              <a:t>of 0.3798 with </a:t>
            </a:r>
            <a:r>
              <a:rPr lang="en-GB" dirty="0"/>
              <a:t>Bayes Factor </a:t>
            </a:r>
            <a:r>
              <a:rPr lang="en-GB" dirty="0" smtClean="0"/>
              <a:t>240.37.</a:t>
            </a:r>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551037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finemap</a:t>
            </a:r>
            <a:r>
              <a:rPr lang="en-GB" smtClean="0"/>
              <a:t> results: </a:t>
            </a:r>
            <a:r>
              <a:rPr lang="en-GB" dirty="0" smtClean="0"/>
              <a:t>Configurations with </a:t>
            </a:r>
            <a:r>
              <a:rPr lang="en-GB" dirty="0" err="1" smtClean="0"/>
              <a:t>config_prob</a:t>
            </a:r>
            <a:r>
              <a:rPr lang="en-GB" dirty="0" smtClean="0"/>
              <a:t>&gt;0.01</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fr-FR" dirty="0" err="1" smtClean="0">
                <a:latin typeface="Courier New" panose="02070309020205020404" pitchFamily="49" charset="0"/>
                <a:cs typeface="Courier New" panose="02070309020205020404" pitchFamily="49" charset="0"/>
              </a:rPr>
              <a:t>rank</a:t>
            </a:r>
            <a:r>
              <a:rPr lang="fr-FR" dirty="0" smtClean="0">
                <a:latin typeface="Courier New" panose="02070309020205020404" pitchFamily="49" charset="0"/>
                <a:cs typeface="Courier New" panose="02070309020205020404" pitchFamily="49" charset="0"/>
              </a:rPr>
              <a:t>         config </a:t>
            </a:r>
            <a:r>
              <a:rPr lang="fr-FR" dirty="0" err="1" smtClean="0">
                <a:latin typeface="Courier New" panose="02070309020205020404" pitchFamily="49" charset="0"/>
                <a:cs typeface="Courier New" panose="02070309020205020404" pitchFamily="49" charset="0"/>
              </a:rPr>
              <a:t>config_prob</a:t>
            </a:r>
            <a:r>
              <a:rPr lang="fr-FR" dirty="0" smtClean="0">
                <a:latin typeface="Courier New" panose="02070309020205020404" pitchFamily="49" charset="0"/>
                <a:cs typeface="Courier New" panose="02070309020205020404" pitchFamily="49" charset="0"/>
              </a:rPr>
              <a:t> config_log10bf</a:t>
            </a:r>
          </a:p>
          <a:p>
            <a:pPr marL="0" indent="0">
              <a:buNone/>
            </a:pPr>
            <a:r>
              <a:rPr lang="fr-FR" dirty="0" smtClean="0">
                <a:latin typeface="Courier New" panose="02070309020205020404" pitchFamily="49" charset="0"/>
                <a:cs typeface="Courier New" panose="02070309020205020404" pitchFamily="49" charset="0"/>
              </a:rPr>
              <a:t>1 1:39380385_C_T  0.24398500       17.49907</a:t>
            </a:r>
          </a:p>
          <a:p>
            <a:pPr marL="0" indent="0">
              <a:buNone/>
            </a:pPr>
            <a:r>
              <a:rPr lang="fr-FR" dirty="0" smtClean="0">
                <a:latin typeface="Courier New" panose="02070309020205020404" pitchFamily="49" charset="0"/>
                <a:cs typeface="Courier New" panose="02070309020205020404" pitchFamily="49" charset="0"/>
              </a:rPr>
              <a:t>2 1:39343467_C_T  0.06635133       16.93355</a:t>
            </a:r>
          </a:p>
          <a:p>
            <a:pPr marL="0" indent="0">
              <a:buNone/>
            </a:pPr>
            <a:r>
              <a:rPr lang="fr-FR" dirty="0" smtClean="0">
                <a:latin typeface="Courier New" panose="02070309020205020404" pitchFamily="49" charset="0"/>
                <a:cs typeface="Courier New" panose="02070309020205020404" pitchFamily="49" charset="0"/>
              </a:rPr>
              <a:t>3 1:39355351_G_T  0.06092276       16.89648</a:t>
            </a:r>
          </a:p>
          <a:p>
            <a:pPr marL="0" indent="0">
              <a:buNone/>
            </a:pPr>
            <a:r>
              <a:rPr lang="fr-FR" dirty="0" smtClean="0">
                <a:latin typeface="Courier New" panose="02070309020205020404" pitchFamily="49" charset="0"/>
                <a:cs typeface="Courier New" panose="02070309020205020404" pitchFamily="49" charset="0"/>
              </a:rPr>
              <a:t>4 1:39354517_C_T  0.05838194       16.87798</a:t>
            </a:r>
          </a:p>
          <a:p>
            <a:pPr marL="0" indent="0">
              <a:buNone/>
            </a:pPr>
            <a:r>
              <a:rPr lang="fr-FR" dirty="0" smtClean="0">
                <a:latin typeface="Courier New" panose="02070309020205020404" pitchFamily="49" charset="0"/>
                <a:cs typeface="Courier New" panose="02070309020205020404" pitchFamily="49" charset="0"/>
              </a:rPr>
              <a:t>5 1:39358143_A_C  0.05838194       16.87798</a:t>
            </a:r>
          </a:p>
          <a:p>
            <a:pPr marL="0" indent="0">
              <a:buNone/>
            </a:pPr>
            <a:r>
              <a:rPr lang="fr-FR" dirty="0" smtClean="0">
                <a:latin typeface="Courier New" panose="02070309020205020404" pitchFamily="49" charset="0"/>
                <a:cs typeface="Courier New" panose="02070309020205020404" pitchFamily="49" charset="0"/>
              </a:rPr>
              <a:t>6 1:39364617_A_G  0.05279207       16.83427</a:t>
            </a:r>
          </a:p>
          <a:p>
            <a:pPr marL="0" indent="0">
              <a:buNone/>
            </a:pPr>
            <a:r>
              <a:rPr lang="fr-FR" dirty="0" smtClean="0">
                <a:latin typeface="Courier New" panose="02070309020205020404" pitchFamily="49" charset="0"/>
                <a:cs typeface="Courier New" panose="02070309020205020404" pitchFamily="49" charset="0"/>
              </a:rPr>
              <a:t>7 1:39375844_A_G  0.05279207       16.83427</a:t>
            </a:r>
          </a:p>
          <a:p>
            <a:pPr marL="0" indent="0">
              <a:buNone/>
            </a:pPr>
            <a:r>
              <a:rPr lang="fr-FR" dirty="0" smtClean="0">
                <a:latin typeface="Courier New" panose="02070309020205020404" pitchFamily="49" charset="0"/>
                <a:cs typeface="Courier New" panose="02070309020205020404" pitchFamily="49" charset="0"/>
              </a:rPr>
              <a:t>8 1:39336991_G_T  0.04502229       16.76513</a:t>
            </a:r>
          </a:p>
          <a:p>
            <a:pPr marL="0" indent="0">
              <a:buNone/>
            </a:pPr>
            <a:r>
              <a:rPr lang="fr-FR" dirty="0" smtClean="0">
                <a:latin typeface="Courier New" panose="02070309020205020404" pitchFamily="49" charset="0"/>
                <a:cs typeface="Courier New" panose="02070309020205020404" pitchFamily="49" charset="0"/>
              </a:rPr>
              <a:t>9 1:39360035_A_G  0.03211988       16.61848</a:t>
            </a:r>
          </a:p>
          <a:p>
            <a:pPr marL="0" indent="0">
              <a:buNone/>
            </a:pPr>
            <a:r>
              <a:rPr lang="fr-FR" dirty="0" smtClean="0">
                <a:latin typeface="Courier New" panose="02070309020205020404" pitchFamily="49" charset="0"/>
                <a:cs typeface="Courier New" panose="02070309020205020404" pitchFamily="49" charset="0"/>
              </a:rPr>
              <a:t>10 1:39361425_G_T  0.03087381       16.60129</a:t>
            </a:r>
          </a:p>
          <a:p>
            <a:pPr marL="0" indent="0">
              <a:buNone/>
            </a:pPr>
            <a:r>
              <a:rPr lang="fr-FR" dirty="0" smtClean="0">
                <a:latin typeface="Courier New" panose="02070309020205020404" pitchFamily="49" charset="0"/>
                <a:cs typeface="Courier New" panose="02070309020205020404" pitchFamily="49" charset="0"/>
              </a:rPr>
              <a:t>11 1:39370992_C_T  0.02198321       16.45380</a:t>
            </a:r>
          </a:p>
          <a:p>
            <a:pPr marL="0" indent="0">
              <a:buNone/>
            </a:pPr>
            <a:r>
              <a:rPr lang="fr-FR" dirty="0" smtClean="0">
                <a:latin typeface="Courier New" panose="02070309020205020404" pitchFamily="49" charset="0"/>
                <a:cs typeface="Courier New" panose="02070309020205020404" pitchFamily="49" charset="0"/>
              </a:rPr>
              <a:t>12 1:39335493_G_T  0.01711957       16.34520</a:t>
            </a:r>
            <a:endParaRPr lang="en-GB"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148033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finemap</a:t>
            </a:r>
            <a:r>
              <a:rPr lang="en-US" dirty="0" smtClean="0"/>
              <a:t> results: Z-score/LD consistence</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dirty="0" err="1" smtClean="0">
                <a:latin typeface="Courier New" panose="02070309020205020404" pitchFamily="49" charset="0"/>
                <a:cs typeface="Courier New" panose="02070309020205020404" pitchFamily="49" charset="0"/>
              </a:rPr>
              <a:t>snp</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z index </a:t>
            </a:r>
            <a:r>
              <a:rPr lang="en-GB" dirty="0" err="1">
                <a:latin typeface="Courier New" panose="02070309020205020404" pitchFamily="49" charset="0"/>
                <a:cs typeface="Courier New" panose="02070309020205020404" pitchFamily="49" charset="0"/>
              </a:rPr>
              <a:t>snp_prob</a:t>
            </a:r>
            <a:r>
              <a:rPr lang="en-GB" dirty="0">
                <a:latin typeface="Courier New" panose="02070309020205020404" pitchFamily="49" charset="0"/>
                <a:cs typeface="Courier New" panose="02070309020205020404" pitchFamily="49" charset="0"/>
              </a:rPr>
              <a:t> snp_log10bf order       </a:t>
            </a:r>
            <a:r>
              <a:rPr lang="en-GB" dirty="0" err="1">
                <a:latin typeface="Courier New" panose="02070309020205020404" pitchFamily="49" charset="0"/>
                <a:cs typeface="Courier New" panose="02070309020205020404" pitchFamily="49" charset="0"/>
              </a:rPr>
              <a:t>rsid</a:t>
            </a:r>
            <a:r>
              <a:rPr lang="en-GB" dirty="0">
                <a:latin typeface="Courier New" panose="02070309020205020404" pitchFamily="49" charset="0"/>
                <a:cs typeface="Courier New" panose="02070309020205020404" pitchFamily="49" charset="0"/>
              </a:rPr>
              <a:t>       V815       V697       V742       V737      </a:t>
            </a:r>
          </a:p>
          <a:p>
            <a:pPr marL="0" indent="0">
              <a:buNone/>
            </a:pPr>
            <a:r>
              <a:rPr lang="en-GB" dirty="0">
                <a:latin typeface="Courier New" panose="02070309020205020404" pitchFamily="49" charset="0"/>
                <a:cs typeface="Courier New" panose="02070309020205020404" pitchFamily="49" charset="0"/>
              </a:rPr>
              <a:t>815  1:39380385_C_T  9.28761   815   0.3147      2.6581     1  rs4246511  1.0000000  0.9152850 -0.9153580  0.9153990 </a:t>
            </a:r>
          </a:p>
          <a:p>
            <a:pPr marL="0" indent="0">
              <a:buNone/>
            </a:pPr>
            <a:r>
              <a:rPr lang="en-GB" dirty="0">
                <a:latin typeface="Courier New" panose="02070309020205020404" pitchFamily="49" charset="0"/>
                <a:cs typeface="Courier New" panose="02070309020205020404" pitchFamily="49" charset="0"/>
              </a:rPr>
              <a:t>697  1:39343467_C_T  9.14554   697   0.0882      1.9815     2  rs9438972  0.9152850  1.0000000 -0.9997480  0.9998070 </a:t>
            </a:r>
          </a:p>
          <a:p>
            <a:pPr marL="0" indent="0">
              <a:buNone/>
            </a:pPr>
            <a:r>
              <a:rPr lang="en-GB" dirty="0">
                <a:latin typeface="Courier New" panose="02070309020205020404" pitchFamily="49" charset="0"/>
                <a:cs typeface="Courier New" panose="02070309020205020404" pitchFamily="49" charset="0"/>
              </a:rPr>
              <a:t>742  1:39355351_G_T -9.13615   742   0.0815      1.9442     3  rs9438979 -0.9153580 -0.9997480  1.0000000 -0.9999410  </a:t>
            </a:r>
          </a:p>
          <a:p>
            <a:pPr marL="0" indent="0">
              <a:buNone/>
            </a:pPr>
            <a:r>
              <a:rPr lang="en-GB" dirty="0">
                <a:latin typeface="Courier New" panose="02070309020205020404" pitchFamily="49" charset="0"/>
                <a:cs typeface="Courier New" panose="02070309020205020404" pitchFamily="49" charset="0"/>
              </a:rPr>
              <a:t>737  1:39354517_C_T  9.13146   737   0.0779      1.9229     4  rs4414011  0.9153990  0.9998070 -0.9999410  1.0000000 </a:t>
            </a:r>
          </a:p>
          <a:p>
            <a:pPr marL="0" indent="0">
              <a:buNone/>
            </a:pPr>
            <a:r>
              <a:rPr lang="en-GB" dirty="0">
                <a:latin typeface="Courier New" panose="02070309020205020404" pitchFamily="49" charset="0"/>
                <a:cs typeface="Courier New" panose="02070309020205020404" pitchFamily="49" charset="0"/>
              </a:rPr>
              <a:t>752  1:39358143_A_C -9.13146   752   0.0778      1.9226     5  rs9438982 -0.9154080 -0.9996580  0.9997150 -0.9997740  </a:t>
            </a:r>
          </a:p>
          <a:p>
            <a:pPr marL="0" indent="0">
              <a:buNone/>
            </a:pPr>
            <a:r>
              <a:rPr lang="en-GB" dirty="0">
                <a:latin typeface="Courier New" panose="02070309020205020404" pitchFamily="49" charset="0"/>
                <a:cs typeface="Courier New" panose="02070309020205020404" pitchFamily="49" charset="0"/>
              </a:rPr>
              <a:t>776  1:39364617_A_G -9.12037   776   0.0704      1.8753     6  rs4970634 -0.9142780 -0.9980520  0.9981080 -0.9981670  </a:t>
            </a:r>
          </a:p>
          <a:p>
            <a:pPr marL="0" indent="0">
              <a:buNone/>
            </a:pPr>
            <a:r>
              <a:rPr lang="en-GB" dirty="0">
                <a:latin typeface="Courier New" panose="02070309020205020404" pitchFamily="49" charset="0"/>
                <a:cs typeface="Courier New" panose="02070309020205020404" pitchFamily="49" charset="0"/>
              </a:rPr>
              <a:t>806  1:39375844_A_G -9.12037   806   0.0702      1.8739     7  rs7540233 -0.9175030 -0.9941670  0.9941850 -0.9942440  </a:t>
            </a:r>
          </a:p>
          <a:p>
            <a:pPr marL="0" indent="0">
              <a:buNone/>
            </a:pPr>
            <a:r>
              <a:rPr lang="en-GB" dirty="0">
                <a:latin typeface="Courier New" panose="02070309020205020404" pitchFamily="49" charset="0"/>
                <a:cs typeface="Courier New" panose="02070309020205020404" pitchFamily="49" charset="0"/>
              </a:rPr>
              <a:t>677  1:39336991_G_T -9.10280   677   0.0599      1.8003     8  rs9439079 -0.9123000 -0.9962460  0.9960230 -0.9960820  </a:t>
            </a:r>
          </a:p>
          <a:p>
            <a:pPr marL="0" indent="0">
              <a:buNone/>
            </a:pPr>
            <a:r>
              <a:rPr lang="en-GB" dirty="0">
                <a:latin typeface="Courier New" panose="02070309020205020404" pitchFamily="49" charset="0"/>
                <a:cs typeface="Courier New" panose="02070309020205020404" pitchFamily="49" charset="0"/>
              </a:rPr>
              <a:t>756  1:39360035_A_G -9.06542   756   0.0430      1.6485     9  rs4970564 -0.9139550 -0.9981080  0.9981650 -0.9982240  </a:t>
            </a:r>
          </a:p>
          <a:p>
            <a:pPr marL="0" indent="0">
              <a:buNone/>
            </a:pPr>
            <a:r>
              <a:rPr lang="en-GB" dirty="0">
                <a:latin typeface="Courier New" panose="02070309020205020404" pitchFamily="49" charset="0"/>
                <a:cs typeface="Courier New" panose="02070309020205020404" pitchFamily="49" charset="0"/>
              </a:rPr>
              <a:t>764  1:39361425_G_T  9.06103   764   0.0413      1.6306    10  rs4532801  0.9140230  0.9979190 -0.9979750  0.9980340 </a:t>
            </a:r>
          </a:p>
          <a:p>
            <a:pPr marL="0" indent="0">
              <a:buNone/>
            </a:pPr>
            <a:r>
              <a:rPr lang="en-GB" dirty="0">
                <a:latin typeface="Courier New" panose="02070309020205020404" pitchFamily="49" charset="0"/>
                <a:cs typeface="Courier New" panose="02070309020205020404" pitchFamily="49" charset="0"/>
              </a:rPr>
              <a:t>796  1:39370992_C_T -9.02326   796   0.0294      1.4774    11 rs61780052 -0.9143640 -0.9975230  0.9975400 -0.9975980  </a:t>
            </a:r>
          </a:p>
          <a:p>
            <a:pPr marL="0" indent="0">
              <a:buNone/>
            </a:pPr>
            <a:r>
              <a:rPr lang="en-GB" dirty="0">
                <a:latin typeface="Courier New" panose="02070309020205020404" pitchFamily="49" charset="0"/>
                <a:cs typeface="Courier New" panose="02070309020205020404" pitchFamily="49" charset="0"/>
              </a:rPr>
              <a:t>674  1:39335493_G_T -8.99535   674   0.0229      1.3665    12  rs9439078 -0.9121500 -0.9956890  0.9957070 -0.9957650  </a:t>
            </a:r>
          </a:p>
          <a:p>
            <a:pPr marL="0" indent="0">
              <a:buNone/>
            </a:pPr>
            <a:r>
              <a:rPr lang="en-GB" dirty="0">
                <a:latin typeface="Courier New" panose="02070309020205020404" pitchFamily="49" charset="0"/>
                <a:cs typeface="Courier New" panose="02070309020205020404" pitchFamily="49" charset="0"/>
              </a:rPr>
              <a:t>1472 1:39573975_G_T -2.89602  1472   0.0107      1.0322    13 rs76351144  0.0412195  0.0509165 -0.0508868  0.0508981 </a:t>
            </a:r>
          </a:p>
        </p:txBody>
      </p:sp>
      <p:sp>
        <p:nvSpPr>
          <p:cNvPr id="4" name="Slide Number Placeholder 3"/>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1874448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Reference panels that work</a:t>
            </a:r>
            <a:endParaRPr lang="en-GB" dirty="0"/>
          </a:p>
        </p:txBody>
      </p:sp>
      <p:sp>
        <p:nvSpPr>
          <p:cNvPr id="3" name="Content Placeholder 2"/>
          <p:cNvSpPr>
            <a:spLocks noGrp="1"/>
          </p:cNvSpPr>
          <p:nvPr>
            <p:ph idx="1"/>
          </p:nvPr>
        </p:nvSpPr>
        <p:spPr/>
        <p:txBody>
          <a:bodyPr/>
          <a:lstStyle/>
          <a:p>
            <a:r>
              <a:rPr lang="en-GB" dirty="0" smtClean="0"/>
              <a:t>1KG phase 3 as with FUSION</a:t>
            </a:r>
          </a:p>
          <a:p>
            <a:r>
              <a:rPr lang="en-GB" dirty="0" smtClean="0"/>
              <a:t>UK10K+1KG</a:t>
            </a:r>
          </a:p>
          <a:p>
            <a:r>
              <a:rPr lang="en-GB" dirty="0" smtClean="0"/>
              <a:t>HRC</a:t>
            </a:r>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spTree>
    <p:extLst>
      <p:ext uri="{BB962C8B-B14F-4D97-AF65-F5344CB8AC3E}">
        <p14:creationId xmlns:p14="http://schemas.microsoft.com/office/powerpoint/2010/main" val="266656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2178192700"/>
                    </a:ext>
                  </a:extLst>
                </a:gridCol>
                <a:gridCol w="2103120">
                  <a:extLst>
                    <a:ext uri="{9D8B030D-6E8A-4147-A177-3AD203B41FA5}">
                      <a16:colId xmlns:a16="http://schemas.microsoft.com/office/drawing/2014/main" xmlns="" val="331999573"/>
                    </a:ext>
                  </a:extLst>
                </a:gridCol>
                <a:gridCol w="2103120">
                  <a:extLst>
                    <a:ext uri="{9D8B030D-6E8A-4147-A177-3AD203B41FA5}">
                      <a16:colId xmlns:a16="http://schemas.microsoft.com/office/drawing/2014/main" xmlns="" val="3597132808"/>
                    </a:ext>
                  </a:extLst>
                </a:gridCol>
                <a:gridCol w="2103120">
                  <a:extLst>
                    <a:ext uri="{9D8B030D-6E8A-4147-A177-3AD203B41FA5}">
                      <a16:colId xmlns:a16="http://schemas.microsoft.com/office/drawing/2014/main" xmlns="" val="596877116"/>
                    </a:ext>
                  </a:extLst>
                </a:gridCol>
                <a:gridCol w="2103120">
                  <a:extLst>
                    <a:ext uri="{9D8B030D-6E8A-4147-A177-3AD203B41FA5}">
                      <a16:colId xmlns:a16="http://schemas.microsoft.com/office/drawing/2014/main" xmlns=""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list of SNPs (e.g., GIANT data) or the following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66603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274454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 our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xmlns="" val="1953549286"/>
                    </a:ext>
                  </a:extLst>
                </a:gridCol>
                <a:gridCol w="1441911">
                  <a:extLst>
                    <a:ext uri="{9D8B030D-6E8A-4147-A177-3AD203B41FA5}">
                      <a16:colId xmlns:a16="http://schemas.microsoft.com/office/drawing/2014/main" xmlns="" val="2286925942"/>
                    </a:ext>
                  </a:extLst>
                </a:gridCol>
                <a:gridCol w="592568">
                  <a:extLst>
                    <a:ext uri="{9D8B030D-6E8A-4147-A177-3AD203B41FA5}">
                      <a16:colId xmlns:a16="http://schemas.microsoft.com/office/drawing/2014/main" xmlns="" val="2240166967"/>
                    </a:ext>
                  </a:extLst>
                </a:gridCol>
                <a:gridCol w="592568">
                  <a:extLst>
                    <a:ext uri="{9D8B030D-6E8A-4147-A177-3AD203B41FA5}">
                      <a16:colId xmlns:a16="http://schemas.microsoft.com/office/drawing/2014/main" xmlns="" val="3084119439"/>
                    </a:ext>
                  </a:extLst>
                </a:gridCol>
                <a:gridCol w="1035431">
                  <a:extLst>
                    <a:ext uri="{9D8B030D-6E8A-4147-A177-3AD203B41FA5}">
                      <a16:colId xmlns:a16="http://schemas.microsoft.com/office/drawing/2014/main" xmlns="" val="2439947825"/>
                    </a:ext>
                  </a:extLst>
                </a:gridCol>
                <a:gridCol w="1183054">
                  <a:extLst>
                    <a:ext uri="{9D8B030D-6E8A-4147-A177-3AD203B41FA5}">
                      <a16:colId xmlns:a16="http://schemas.microsoft.com/office/drawing/2014/main" xmlns="" val="756702285"/>
                    </a:ext>
                  </a:extLst>
                </a:gridCol>
                <a:gridCol w="1035431">
                  <a:extLst>
                    <a:ext uri="{9D8B030D-6E8A-4147-A177-3AD203B41FA5}">
                      <a16:colId xmlns:a16="http://schemas.microsoft.com/office/drawing/2014/main" xmlns="" val="52909403"/>
                    </a:ext>
                  </a:extLst>
                </a:gridCol>
                <a:gridCol w="2104131">
                  <a:extLst>
                    <a:ext uri="{9D8B030D-6E8A-4147-A177-3AD203B41FA5}">
                      <a16:colId xmlns:a16="http://schemas.microsoft.com/office/drawing/2014/main" xmlns="" val="3498582246"/>
                    </a:ext>
                  </a:extLst>
                </a:gridCol>
                <a:gridCol w="1042710">
                  <a:extLst>
                    <a:ext uri="{9D8B030D-6E8A-4147-A177-3AD203B41FA5}">
                      <a16:colId xmlns:a16="http://schemas.microsoft.com/office/drawing/2014/main" xmlns=""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384433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191454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GCTA –</a:t>
            </a:r>
            <a:r>
              <a:rPr lang="en-GB" dirty="0" err="1" smtClean="0"/>
              <a:t>cojo-slct</a:t>
            </a:r>
            <a:r>
              <a:rPr lang="en-GB" dirty="0" smtClean="0"/>
              <a:t> results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b="1" dirty="0" smtClean="0"/>
              <a:t>Whole-genome</a:t>
            </a:r>
          </a:p>
          <a:p>
            <a:pPr marL="0" indent="0">
              <a:buNone/>
            </a:pPr>
            <a:r>
              <a:rPr lang="en-GB" dirty="0" err="1" smtClean="0"/>
              <a:t>Chr</a:t>
            </a:r>
            <a:r>
              <a:rPr lang="en-GB" dirty="0" smtClean="0"/>
              <a:t>     </a:t>
            </a:r>
            <a:r>
              <a:rPr lang="en-GB" dirty="0"/>
              <a:t>SNP     </a:t>
            </a:r>
            <a:r>
              <a:rPr lang="en-GB" dirty="0" err="1"/>
              <a:t>bp</a:t>
            </a:r>
            <a:r>
              <a:rPr lang="en-GB" dirty="0"/>
              <a:t>      </a:t>
            </a:r>
            <a:r>
              <a:rPr lang="en-GB" dirty="0" err="1"/>
              <a:t>refA</a:t>
            </a:r>
            <a:r>
              <a:rPr lang="en-GB" dirty="0"/>
              <a:t>    </a:t>
            </a:r>
            <a:r>
              <a:rPr lang="en-GB" dirty="0" err="1"/>
              <a:t>freq</a:t>
            </a:r>
            <a:r>
              <a:rPr lang="en-GB" dirty="0"/>
              <a:t>    b       se      p       n       </a:t>
            </a:r>
            <a:r>
              <a:rPr lang="en-GB" dirty="0" err="1"/>
              <a:t>freq_geno</a:t>
            </a:r>
            <a:r>
              <a:rPr lang="en-GB" dirty="0"/>
              <a:t>       </a:t>
            </a:r>
            <a:r>
              <a:rPr lang="en-GB" dirty="0" err="1"/>
              <a:t>bJ</a:t>
            </a:r>
            <a:r>
              <a:rPr lang="en-GB" dirty="0"/>
              <a:t>      </a:t>
            </a:r>
            <a:r>
              <a:rPr lang="en-GB" dirty="0" err="1"/>
              <a:t>bJ_se</a:t>
            </a:r>
            <a:r>
              <a:rPr lang="en-GB" dirty="0"/>
              <a:t>   </a:t>
            </a:r>
            <a:r>
              <a:rPr lang="en-GB" dirty="0" err="1"/>
              <a:t>pJ</a:t>
            </a:r>
            <a:r>
              <a:rPr lang="en-GB" dirty="0"/>
              <a:t>      </a:t>
            </a:r>
            <a:r>
              <a:rPr lang="en-GB" dirty="0" err="1"/>
              <a:t>LD_r</a:t>
            </a:r>
            <a:endParaRPr lang="en-GB" dirty="0"/>
          </a:p>
          <a:p>
            <a:pPr marL="0" indent="0">
              <a:buNone/>
            </a:pPr>
            <a:r>
              <a:rPr lang="en-GB"/>
              <a:t>1       1:39355351_G_T  39355351        T       0.6721  -0.1946 0.0213  6.641e-20       87018.7 0.671757        </a:t>
            </a:r>
            <a:r>
              <a:rPr lang="en-GB"/>
              <a:t>-</a:t>
            </a:r>
            <a:r>
              <a:rPr lang="en-GB"/>
              <a:t>0.191572 0.0213159       2.53372e-19     0.0234613</a:t>
            </a:r>
            <a:endParaRPr lang="en-GB" dirty="0" smtClean="0"/>
          </a:p>
          <a:p>
            <a:pPr marL="0" indent="0">
              <a:buNone/>
            </a:pPr>
            <a:r>
              <a:rPr lang="en-GB" b="1" dirty="0" smtClean="0"/>
              <a:t>250kb flanking </a:t>
            </a:r>
            <a:r>
              <a:rPr lang="en-GB" b="1" dirty="0"/>
              <a:t>region surrounding rs4970634</a:t>
            </a:r>
            <a:endParaRPr lang="en-GB" b="1" dirty="0" smtClean="0"/>
          </a:p>
          <a:p>
            <a:pPr marL="0" indent="0">
              <a:buNone/>
            </a:pPr>
            <a:r>
              <a:rPr lang="en-GB" dirty="0" err="1" smtClean="0"/>
              <a:t>Chr</a:t>
            </a:r>
            <a:r>
              <a:rPr lang="en-GB" dirty="0" smtClean="0"/>
              <a:t>     </a:t>
            </a:r>
            <a:r>
              <a:rPr lang="en-GB" dirty="0"/>
              <a:t>SNP     </a:t>
            </a:r>
            <a:r>
              <a:rPr lang="en-GB" dirty="0" err="1"/>
              <a:t>bp</a:t>
            </a:r>
            <a:r>
              <a:rPr lang="en-GB" dirty="0"/>
              <a:t>      </a:t>
            </a:r>
            <a:r>
              <a:rPr lang="en-GB" dirty="0" err="1"/>
              <a:t>refA</a:t>
            </a:r>
            <a:r>
              <a:rPr lang="en-GB" dirty="0"/>
              <a:t>    </a:t>
            </a:r>
            <a:r>
              <a:rPr lang="en-GB" dirty="0" err="1"/>
              <a:t>freq</a:t>
            </a:r>
            <a:r>
              <a:rPr lang="en-GB" dirty="0"/>
              <a:t>    b       se      p       n       </a:t>
            </a:r>
            <a:r>
              <a:rPr lang="en-GB" dirty="0" err="1"/>
              <a:t>freq_geno</a:t>
            </a:r>
            <a:r>
              <a:rPr lang="en-GB" dirty="0"/>
              <a:t>       </a:t>
            </a:r>
            <a:r>
              <a:rPr lang="en-GB" dirty="0" err="1"/>
              <a:t>bJ</a:t>
            </a:r>
            <a:r>
              <a:rPr lang="en-GB" dirty="0"/>
              <a:t>      </a:t>
            </a:r>
            <a:r>
              <a:rPr lang="en-GB" dirty="0" err="1"/>
              <a:t>bJ_se</a:t>
            </a:r>
            <a:r>
              <a:rPr lang="en-GB" dirty="0"/>
              <a:t>   </a:t>
            </a:r>
            <a:r>
              <a:rPr lang="en-GB" dirty="0" err="1"/>
              <a:t>pJ</a:t>
            </a:r>
            <a:r>
              <a:rPr lang="en-GB" dirty="0"/>
              <a:t>      </a:t>
            </a:r>
            <a:r>
              <a:rPr lang="en-GB" dirty="0" err="1"/>
              <a:t>LD_r</a:t>
            </a:r>
            <a:endParaRPr lang="en-GB" dirty="0"/>
          </a:p>
          <a:p>
            <a:pPr marL="514350" indent="-514350">
              <a:buAutoNum type="arabicPlain"/>
            </a:pPr>
            <a:r>
              <a:rPr lang="en-GB" dirty="0" smtClean="0"/>
              <a:t>1:39355351_G_T  </a:t>
            </a:r>
            <a:r>
              <a:rPr lang="en-GB" dirty="0"/>
              <a:t>39355351        T       0.6721  -0.1946 0.0213  6.641e-20       88098.7 0.671757        -0.1946 0.02131 6.73217e-20     </a:t>
            </a:r>
            <a:r>
              <a:rPr lang="en-GB" dirty="0" smtClean="0"/>
              <a:t>0</a:t>
            </a:r>
          </a:p>
          <a:p>
            <a:pPr marL="0" indent="0">
              <a:buNone/>
            </a:pPr>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3631648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337</TotalTime>
  <Words>999</Words>
  <Application>Microsoft Office PowerPoint</Application>
  <PresentationFormat>Custom</PresentationFormat>
  <Paragraphs>159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FM-pipeline</vt:lpstr>
      <vt:lpstr>Methods</vt:lpstr>
      <vt:lpstr>Why it is necessary</vt:lpstr>
      <vt:lpstr>Software included in the pipeline</vt:lpstr>
      <vt:lpstr>USAGE</vt:lpstr>
      <vt:lpstr>References</vt:lpstr>
      <vt:lpstr>On our front-page example</vt:lpstr>
      <vt:lpstr>Regional association plot (locusZoom)</vt:lpstr>
      <vt:lpstr>GCTA –cojo-slct results</vt:lpstr>
      <vt:lpstr>JAM results</vt:lpstr>
      <vt:lpstr>finemap results: Configurations with config_prob&gt;0.01</vt:lpstr>
      <vt:lpstr>finemap results: Z-score/LD consistence</vt:lpstr>
      <vt:lpstr>Reference panels that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Jing Hua Zhao</cp:lastModifiedBy>
  <cp:revision>156</cp:revision>
  <dcterms:created xsi:type="dcterms:W3CDTF">2017-10-26T16:20:46Z</dcterms:created>
  <dcterms:modified xsi:type="dcterms:W3CDTF">2018-01-06T12:26:59Z</dcterms:modified>
</cp:coreProperties>
</file>