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8" r:id="rId3"/>
    <p:sldId id="272" r:id="rId4"/>
    <p:sldId id="259" r:id="rId5"/>
    <p:sldId id="274" r:id="rId6"/>
    <p:sldId id="271" r:id="rId7"/>
    <p:sldId id="277" r:id="rId8"/>
    <p:sldId id="261" r:id="rId9"/>
    <p:sldId id="262" r:id="rId10"/>
    <p:sldId id="276" r:id="rId11"/>
    <p:sldId id="266" r:id="rId12"/>
    <p:sldId id="281" r:id="rId13"/>
    <p:sldId id="282" r:id="rId14"/>
    <p:sldId id="279" r:id="rId15"/>
    <p:sldId id="284"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1BCEB-95D3-4EFD-86D1-B7273A2C9AA7}" type="datetimeFigureOut">
              <a:rPr lang="en-GB" smtClean="0"/>
              <a:t>08/01/2018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DFD27-2967-4767-B29B-E19C19ACA289}" type="slidenum">
              <a:rPr lang="en-GB" smtClean="0"/>
              <a:t>‹#›</a:t>
            </a:fld>
            <a:endParaRPr lang="en-GB"/>
          </a:p>
        </p:txBody>
      </p:sp>
    </p:spTree>
    <p:extLst>
      <p:ext uri="{BB962C8B-B14F-4D97-AF65-F5344CB8AC3E}">
        <p14:creationId xmlns:p14="http://schemas.microsoft.com/office/powerpoint/2010/main" val="93604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11D63-751A-4160-9674-6D89583F14AA}" type="datetime1">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0853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22BF2-8BEE-43D4-A3FD-4D9AC2D4F4A1}" type="datetime1">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28612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64878-EBE0-4308-880D-82C7BA4196A6}" type="datetime1">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32978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1E82-E9F6-46B7-8FEE-5CEF9D0A6612}" type="datetime1">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12444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5A8D82-D974-46E7-B0F8-18C08BB8D6AC}" type="datetime1">
              <a:rPr lang="en-GB" smtClean="0"/>
              <a:t>08/01/2018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42153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E6F5-0C87-43EB-9FD6-E791B16E2E9E}" type="datetime1">
              <a:rPr lang="en-GB" smtClean="0"/>
              <a:t>08/01/2018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29427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225AE-CFE0-4CD2-AD67-0F6D13028016}" type="datetime1">
              <a:rPr lang="en-GB" smtClean="0"/>
              <a:t>08/01/2018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06871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03468-266B-4F64-96D3-C6F5BEE183C8}" type="datetime1">
              <a:rPr lang="en-GB" smtClean="0"/>
              <a:t>08/01/2018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57460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D84D4-2441-4E10-8ED7-DF4548D47C4C}" type="datetime1">
              <a:rPr lang="en-GB" smtClean="0"/>
              <a:t>08/01/2018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5790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1039E-F281-4AC7-9DCD-3ED8D73B1DA8}" type="datetime1">
              <a:rPr lang="en-GB" smtClean="0"/>
              <a:t>08/01/2018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3917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39346-4B3E-4B82-A0E3-265453D0144F}" type="datetime1">
              <a:rPr lang="en-GB" smtClean="0"/>
              <a:t>08/01/2018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22800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3B13-5148-43FB-80F2-1120B7E3127D}" type="datetime1">
              <a:rPr lang="en-GB" smtClean="0"/>
              <a:t>08/01/2018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38561733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pipeline using GWAS summary statistics</a:t>
            </a:r>
          </a:p>
        </p:txBody>
      </p:sp>
      <p:sp>
        <p:nvSpPr>
          <p:cNvPr id="5" name="Slide Number Placeholder 4"/>
          <p:cNvSpPr>
            <a:spLocks noGrp="1"/>
          </p:cNvSpPr>
          <p:nvPr>
            <p:ph type="sldNum" sz="quarter" idx="12"/>
          </p:nvPr>
        </p:nvSpPr>
        <p:spPr/>
        <p:txBody>
          <a:bodyPr/>
          <a:lstStyle/>
          <a:p>
            <a:fld id="{1FB4BD47-2A83-4A56-970D-480688504C1B}" type="slidenum">
              <a:rPr lang="en-GB" smtClean="0"/>
              <a:t>1</a:t>
            </a:fld>
            <a:endParaRPr lang="en-GB"/>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Tree>
    <p:extLst>
      <p:ext uri="{BB962C8B-B14F-4D97-AF65-F5344CB8AC3E}">
        <p14:creationId xmlns:p14="http://schemas.microsoft.com/office/powerpoint/2010/main" val="18993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GCTA –</a:t>
            </a:r>
            <a:r>
              <a:rPr lang="en-GB" dirty="0" err="1"/>
              <a:t>cojo-slct</a:t>
            </a:r>
            <a:r>
              <a:rPr lang="en-GB" dirty="0"/>
              <a:t> results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1032114"/>
              </p:ext>
            </p:extLst>
          </p:nvPr>
        </p:nvGraphicFramePr>
        <p:xfrm>
          <a:off x="838200" y="1825625"/>
          <a:ext cx="10515596" cy="2595880"/>
        </p:xfrm>
        <a:graphic>
          <a:graphicData uri="http://schemas.openxmlformats.org/drawingml/2006/table">
            <a:tbl>
              <a:tblPr firstRow="1" bandRow="1">
                <a:tableStyleId>{5C22544A-7EE6-4342-B048-85BDC9FD1C3A}</a:tableStyleId>
              </a:tblPr>
              <a:tblGrid>
                <a:gridCol w="401664">
                  <a:extLst>
                    <a:ext uri="{9D8B030D-6E8A-4147-A177-3AD203B41FA5}">
                      <a16:colId xmlns:a16="http://schemas.microsoft.com/office/drawing/2014/main" xmlns="" val="20000"/>
                    </a:ext>
                  </a:extLst>
                </a:gridCol>
                <a:gridCol w="1286360">
                  <a:extLst>
                    <a:ext uri="{9D8B030D-6E8A-4147-A177-3AD203B41FA5}">
                      <a16:colId xmlns:a16="http://schemas.microsoft.com/office/drawing/2014/main" xmlns="" val="20001"/>
                    </a:ext>
                  </a:extLst>
                </a:gridCol>
                <a:gridCol w="743918">
                  <a:extLst>
                    <a:ext uri="{9D8B030D-6E8A-4147-A177-3AD203B41FA5}">
                      <a16:colId xmlns:a16="http://schemas.microsoft.com/office/drawing/2014/main" xmlns="" val="20002"/>
                    </a:ext>
                  </a:extLst>
                </a:gridCol>
                <a:gridCol w="572514">
                  <a:extLst>
                    <a:ext uri="{9D8B030D-6E8A-4147-A177-3AD203B41FA5}">
                      <a16:colId xmlns:a16="http://schemas.microsoft.com/office/drawing/2014/main" xmlns="" val="20003"/>
                    </a:ext>
                  </a:extLst>
                </a:gridCol>
                <a:gridCol w="751114">
                  <a:extLst>
                    <a:ext uri="{9D8B030D-6E8A-4147-A177-3AD203B41FA5}">
                      <a16:colId xmlns:a16="http://schemas.microsoft.com/office/drawing/2014/main" xmlns="" val="20004"/>
                    </a:ext>
                  </a:extLst>
                </a:gridCol>
                <a:gridCol w="751114">
                  <a:extLst>
                    <a:ext uri="{9D8B030D-6E8A-4147-A177-3AD203B41FA5}">
                      <a16:colId xmlns:a16="http://schemas.microsoft.com/office/drawing/2014/main" xmlns="" val="20005"/>
                    </a:ext>
                  </a:extLst>
                </a:gridCol>
                <a:gridCol w="751114">
                  <a:extLst>
                    <a:ext uri="{9D8B030D-6E8A-4147-A177-3AD203B41FA5}">
                      <a16:colId xmlns:a16="http://schemas.microsoft.com/office/drawing/2014/main" xmlns="" val="20006"/>
                    </a:ext>
                  </a:extLst>
                </a:gridCol>
                <a:gridCol w="751114">
                  <a:extLst>
                    <a:ext uri="{9D8B030D-6E8A-4147-A177-3AD203B41FA5}">
                      <a16:colId xmlns:a16="http://schemas.microsoft.com/office/drawing/2014/main" xmlns="" val="20007"/>
                    </a:ext>
                  </a:extLst>
                </a:gridCol>
                <a:gridCol w="751114">
                  <a:extLst>
                    <a:ext uri="{9D8B030D-6E8A-4147-A177-3AD203B41FA5}">
                      <a16:colId xmlns:a16="http://schemas.microsoft.com/office/drawing/2014/main" xmlns="" val="20008"/>
                    </a:ext>
                  </a:extLst>
                </a:gridCol>
                <a:gridCol w="808158">
                  <a:extLst>
                    <a:ext uri="{9D8B030D-6E8A-4147-A177-3AD203B41FA5}">
                      <a16:colId xmlns:a16="http://schemas.microsoft.com/office/drawing/2014/main" xmlns="" val="20009"/>
                    </a:ext>
                  </a:extLst>
                </a:gridCol>
                <a:gridCol w="694070">
                  <a:extLst>
                    <a:ext uri="{9D8B030D-6E8A-4147-A177-3AD203B41FA5}">
                      <a16:colId xmlns:a16="http://schemas.microsoft.com/office/drawing/2014/main" xmlns="" val="20010"/>
                    </a:ext>
                  </a:extLst>
                </a:gridCol>
                <a:gridCol w="751114">
                  <a:extLst>
                    <a:ext uri="{9D8B030D-6E8A-4147-A177-3AD203B41FA5}">
                      <a16:colId xmlns:a16="http://schemas.microsoft.com/office/drawing/2014/main" xmlns="" val="20011"/>
                    </a:ext>
                  </a:extLst>
                </a:gridCol>
                <a:gridCol w="751114">
                  <a:extLst>
                    <a:ext uri="{9D8B030D-6E8A-4147-A177-3AD203B41FA5}">
                      <a16:colId xmlns:a16="http://schemas.microsoft.com/office/drawing/2014/main" xmlns="" val="20012"/>
                    </a:ext>
                  </a:extLst>
                </a:gridCol>
                <a:gridCol w="751114">
                  <a:extLst>
                    <a:ext uri="{9D8B030D-6E8A-4147-A177-3AD203B41FA5}">
                      <a16:colId xmlns:a16="http://schemas.microsoft.com/office/drawing/2014/main" xmlns="" val="20013"/>
                    </a:ext>
                  </a:extLst>
                </a:gridCol>
              </a:tblGrid>
              <a:tr h="370840">
                <a:tc gridSpan="3">
                  <a:txBody>
                    <a:bodyPr/>
                    <a:lstStyle/>
                    <a:p>
                      <a:pPr algn="l" fontAlgn="b"/>
                      <a:r>
                        <a:rPr lang="en-GB" sz="1600" u="none" strike="noStrike" dirty="0">
                          <a:effectLst/>
                        </a:rPr>
                        <a:t>Whole-genome</a:t>
                      </a:r>
                      <a:endParaRPr lang="en-GB" sz="1600" b="0" i="0" u="none" strike="noStrike" dirty="0">
                        <a:solidFill>
                          <a:srgbClr val="000000"/>
                        </a:solidFill>
                        <a:effectLst/>
                        <a:latin typeface="Calibri"/>
                      </a:endParaRPr>
                    </a:p>
                  </a:txBody>
                  <a:tcPr marL="9525" marR="9525" marT="9525" marB="0" anchor="b"/>
                </a:tc>
                <a:tc hMerge="1">
                  <a:txBody>
                    <a:bodyPr/>
                    <a:lstStyle/>
                    <a:p>
                      <a:endParaRPr lang="en-GB"/>
                    </a:p>
                  </a:txBody>
                  <a:tcPr/>
                </a:tc>
                <a:tc hMerge="1">
                  <a:txBody>
                    <a:bodyPr/>
                    <a:lstStyle/>
                    <a:p>
                      <a:endParaRPr lang="en-GB"/>
                    </a:p>
                  </a:txBody>
                  <a:tcPr/>
                </a:tc>
                <a:tc>
                  <a:txBody>
                    <a:bodyPr/>
                    <a:lstStyle/>
                    <a:p>
                      <a:pPr algn="l"/>
                      <a:endParaRPr lang="en-GB" dirty="0"/>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0"/>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refA</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1"/>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1:39355351_G_T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39355351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0.6721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87018.7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0.671757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-0.19157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0.021316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2.53E-19</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0.023461</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2"/>
                  </a:ext>
                </a:extLst>
              </a:tr>
              <a:tr h="370840">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a:endParaRPr lang="en-GB" sz="1400"/>
                    </a:p>
                  </a:txBody>
                  <a:tcPr marL="9525" marR="9525" marT="9525" marB="0" anchor="b"/>
                </a:tc>
                <a:tc>
                  <a:txBody>
                    <a:bodyPr/>
                    <a:lstStyle/>
                    <a:p>
                      <a:pPr algn="l"/>
                      <a:endParaRPr lang="en-GB" dirty="0"/>
                    </a:p>
                  </a:txBody>
                  <a:tcPr marL="9525" marR="9525" marT="9525" marB="0" anchor="b"/>
                </a:tc>
                <a:tc>
                  <a:txBody>
                    <a:bodyPr/>
                    <a:lstStyle/>
                    <a:p>
                      <a:pPr algn="l"/>
                      <a:endParaRPr lang="en-GB"/>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3"/>
                  </a:ext>
                </a:extLst>
              </a:tr>
              <a:tr h="370840">
                <a:tc gridSpan="6">
                  <a:txBody>
                    <a:bodyPr/>
                    <a:lstStyle/>
                    <a:p>
                      <a:pPr algn="l" fontAlgn="b"/>
                      <a:r>
                        <a:rPr lang="en-GB" sz="1600" u="none" strike="noStrike" dirty="0">
                          <a:solidFill>
                            <a:schemeClr val="bg1"/>
                          </a:solidFill>
                          <a:effectLst/>
                        </a:rPr>
                        <a:t>-/+ 250kb region surrounding rs4970634</a:t>
                      </a:r>
                      <a:endParaRPr lang="en-GB" sz="1600" b="1" i="0" u="none" strike="noStrike" dirty="0">
                        <a:solidFill>
                          <a:schemeClr val="bg1"/>
                        </a:solidFill>
                        <a:effectLst/>
                        <a:latin typeface="Calibri"/>
                      </a:endParaRPr>
                    </a:p>
                  </a:txBody>
                  <a:tcPr marL="9525" marR="9525" marT="9525" marB="0" anchor="b">
                    <a:solidFill>
                      <a:schemeClr val="accent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dirty="0">
                        <a:solidFill>
                          <a:srgbClr val="000000"/>
                        </a:solidFill>
                        <a:effectLst/>
                        <a:latin typeface="Calibri"/>
                      </a:endParaRPr>
                    </a:p>
                  </a:txBody>
                  <a:tcPr marL="9525" marR="9525" marT="9525" marB="0" anchor="b">
                    <a:solidFill>
                      <a:schemeClr val="accent1"/>
                    </a:solidFill>
                  </a:tcPr>
                </a:tc>
                <a:extLst>
                  <a:ext uri="{0D108BD9-81ED-4DB2-BD59-A6C34878D82A}">
                    <a16:rowId xmlns:a16="http://schemas.microsoft.com/office/drawing/2014/main" xmlns="" val="10004"/>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refA</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5"/>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1:39355351_G_T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39355351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0.6721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-0.1946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88098.7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0.671757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6.73E-20</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6"/>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10</a:t>
            </a:fld>
            <a:endParaRPr lang="en-GB"/>
          </a:p>
        </p:txBody>
      </p:sp>
    </p:spTree>
    <p:extLst>
      <p:ext uri="{BB962C8B-B14F-4D97-AF65-F5344CB8AC3E}">
        <p14:creationId xmlns:p14="http://schemas.microsoft.com/office/powerpoint/2010/main" val="363164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JAM results</a:t>
            </a:r>
            <a:endParaRPr lang="en-GB" dirty="0"/>
          </a:p>
        </p:txBody>
      </p:sp>
      <p:sp>
        <p:nvSpPr>
          <p:cNvPr id="3" name="Content Placeholder 2"/>
          <p:cNvSpPr>
            <a:spLocks noGrp="1"/>
          </p:cNvSpPr>
          <p:nvPr>
            <p:ph idx="1"/>
          </p:nvPr>
        </p:nvSpPr>
        <p:spPr/>
        <p:txBody>
          <a:bodyPr/>
          <a:lstStyle/>
          <a:p>
            <a:r>
              <a:rPr lang="en-GB" dirty="0"/>
              <a:t>It is based on pruned set containing 191 out of 1,565 SNPs including the lead SNP, but is further cut down </a:t>
            </a:r>
            <a:r>
              <a:rPr lang="en-GB"/>
              <a:t>to those </a:t>
            </a:r>
            <a:r>
              <a:rPr lang="en-GB" dirty="0"/>
              <a:t>with complete data.</a:t>
            </a:r>
          </a:p>
          <a:p>
            <a:endParaRPr lang="en-GB" dirty="0"/>
          </a:p>
          <a:p>
            <a:r>
              <a:rPr lang="en-GB" dirty="0"/>
              <a:t>The configuration that the top models involve 20 SNPs the first of which only rs7548892 is causal with posterior probability of 0.3798 with Bayes Factor 240.37.</a:t>
            </a:r>
          </a:p>
        </p:txBody>
      </p:sp>
      <p:sp>
        <p:nvSpPr>
          <p:cNvPr id="4" name="Slide Number Placeholder 3"/>
          <p:cNvSpPr>
            <a:spLocks noGrp="1"/>
          </p:cNvSpPr>
          <p:nvPr>
            <p:ph type="sldNum" sz="quarter" idx="12"/>
          </p:nvPr>
        </p:nvSpPr>
        <p:spPr/>
        <p:txBody>
          <a:bodyPr/>
          <a:lstStyle/>
          <a:p>
            <a:fld id="{1FB4BD47-2A83-4A56-970D-480688504C1B}" type="slidenum">
              <a:rPr lang="en-GB" smtClean="0"/>
              <a:t>11</a:t>
            </a:fld>
            <a:endParaRPr lang="en-GB"/>
          </a:p>
        </p:txBody>
      </p:sp>
    </p:spTree>
    <p:extLst>
      <p:ext uri="{BB962C8B-B14F-4D97-AF65-F5344CB8AC3E}">
        <p14:creationId xmlns:p14="http://schemas.microsoft.com/office/powerpoint/2010/main" val="355103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7C9F0-1160-45E6-90D6-C2EE7F2A8DDB}"/>
              </a:ext>
            </a:extLst>
          </p:cNvPr>
          <p:cNvSpPr>
            <a:spLocks noGrp="1"/>
          </p:cNvSpPr>
          <p:nvPr>
            <p:ph type="title"/>
          </p:nvPr>
        </p:nvSpPr>
        <p:spPr/>
        <p:txBody>
          <a:bodyPr/>
          <a:lstStyle/>
          <a:p>
            <a:pPr algn="ctr"/>
            <a:r>
              <a:rPr lang="en-GB" dirty="0"/>
              <a:t>SNPs with </a:t>
            </a:r>
            <a:r>
              <a:rPr lang="en-GB" dirty="0" err="1"/>
              <a:t>snp_prob</a:t>
            </a:r>
            <a:r>
              <a:rPr lang="en-GB" dirty="0"/>
              <a:t>&gt;0.01 (</a:t>
            </a:r>
            <a:r>
              <a:rPr lang="en-GB" dirty="0" err="1"/>
              <a:t>finemap</a:t>
            </a:r>
            <a:r>
              <a:rPr lang="en-GB" dirty="0"/>
              <a:t>)</a:t>
            </a:r>
          </a:p>
        </p:txBody>
      </p:sp>
      <p:graphicFrame>
        <p:nvGraphicFramePr>
          <p:cNvPr id="7" name="Content Placeholder 6">
            <a:extLst>
              <a:ext uri="{FF2B5EF4-FFF2-40B4-BE49-F238E27FC236}">
                <a16:creationId xmlns:a16="http://schemas.microsoft.com/office/drawing/2014/main" xmlns="" id="{BC419154-FB32-433E-8D3F-5372E3CF063B}"/>
              </a:ext>
            </a:extLst>
          </p:cNvPr>
          <p:cNvGraphicFramePr>
            <a:graphicFrameLocks noGrp="1"/>
          </p:cNvGraphicFramePr>
          <p:nvPr>
            <p:ph idx="1"/>
            <p:extLst>
              <p:ext uri="{D42A27DB-BD31-4B8C-83A1-F6EECF244321}">
                <p14:modId xmlns:p14="http://schemas.microsoft.com/office/powerpoint/2010/main" val="2470790828"/>
              </p:ext>
            </p:extLst>
          </p:nvPr>
        </p:nvGraphicFramePr>
        <p:xfrm>
          <a:off x="880872" y="1427639"/>
          <a:ext cx="10515600" cy="51917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xmlns="" val="1638080526"/>
                    </a:ext>
                  </a:extLst>
                </a:gridCol>
                <a:gridCol w="1752600">
                  <a:extLst>
                    <a:ext uri="{9D8B030D-6E8A-4147-A177-3AD203B41FA5}">
                      <a16:colId xmlns:a16="http://schemas.microsoft.com/office/drawing/2014/main" xmlns="" val="3856145469"/>
                    </a:ext>
                  </a:extLst>
                </a:gridCol>
                <a:gridCol w="1752600">
                  <a:extLst>
                    <a:ext uri="{9D8B030D-6E8A-4147-A177-3AD203B41FA5}">
                      <a16:colId xmlns:a16="http://schemas.microsoft.com/office/drawing/2014/main" xmlns="" val="1431688491"/>
                    </a:ext>
                  </a:extLst>
                </a:gridCol>
                <a:gridCol w="1752600">
                  <a:extLst>
                    <a:ext uri="{9D8B030D-6E8A-4147-A177-3AD203B41FA5}">
                      <a16:colId xmlns:a16="http://schemas.microsoft.com/office/drawing/2014/main" xmlns="" val="2120667709"/>
                    </a:ext>
                  </a:extLst>
                </a:gridCol>
                <a:gridCol w="1752600">
                  <a:extLst>
                    <a:ext uri="{9D8B030D-6E8A-4147-A177-3AD203B41FA5}">
                      <a16:colId xmlns:a16="http://schemas.microsoft.com/office/drawing/2014/main" xmlns="" val="3976773145"/>
                    </a:ext>
                  </a:extLst>
                </a:gridCol>
                <a:gridCol w="1752600">
                  <a:extLst>
                    <a:ext uri="{9D8B030D-6E8A-4147-A177-3AD203B41FA5}">
                      <a16:colId xmlns:a16="http://schemas.microsoft.com/office/drawing/2014/main" xmlns="" val="3936103744"/>
                    </a:ext>
                  </a:extLst>
                </a:gridCol>
              </a:tblGrid>
              <a:tr h="370840">
                <a:tc>
                  <a:txBody>
                    <a:bodyPr/>
                    <a:lstStyle/>
                    <a:p>
                      <a:pPr algn="l" fontAlgn="b"/>
                      <a:r>
                        <a:rPr lang="en-GB" sz="1600" u="none" strike="noStrike" dirty="0">
                          <a:effectLst/>
                        </a:rPr>
                        <a:t>index</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snp_prob</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snp_log10bf</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order</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rsid</a:t>
                      </a:r>
                      <a:endParaRPr lang="en-GB" sz="16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18271326"/>
                  </a:ext>
                </a:extLst>
              </a:tr>
              <a:tr h="370840">
                <a:tc>
                  <a:txBody>
                    <a:bodyPr/>
                    <a:lstStyle/>
                    <a:p>
                      <a:pPr algn="l" fontAlgn="b"/>
                      <a:r>
                        <a:rPr lang="en-GB" sz="1600" u="none" strike="noStrike" dirty="0">
                          <a:effectLst/>
                        </a:rPr>
                        <a:t>815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0.3147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2.6581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rs4246511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538109448"/>
                  </a:ext>
                </a:extLst>
              </a:tr>
              <a:tr h="370840">
                <a:tc>
                  <a:txBody>
                    <a:bodyPr/>
                    <a:lstStyle/>
                    <a:p>
                      <a:pPr algn="l" fontAlgn="b"/>
                      <a:r>
                        <a:rPr lang="en-GB" sz="1600" u="none" strike="noStrike" dirty="0">
                          <a:effectLst/>
                        </a:rPr>
                        <a:t>697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0.0882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790236758"/>
                  </a:ext>
                </a:extLst>
              </a:tr>
              <a:tr h="370840">
                <a:tc>
                  <a:txBody>
                    <a:bodyPr/>
                    <a:lstStyle/>
                    <a:p>
                      <a:pPr algn="l" fontAlgn="b"/>
                      <a:r>
                        <a:rPr lang="en-GB" sz="1600" u="none" strike="noStrike" dirty="0">
                          <a:effectLst/>
                        </a:rPr>
                        <a:t>742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1:39355351_G_T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1.9442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42385482"/>
                  </a:ext>
                </a:extLst>
              </a:tr>
              <a:tr h="370840">
                <a:tc>
                  <a:txBody>
                    <a:bodyPr/>
                    <a:lstStyle/>
                    <a:p>
                      <a:pPr algn="l" fontAlgn="b"/>
                      <a:r>
                        <a:rPr lang="en-GB" sz="1600" u="none" strike="noStrike" dirty="0">
                          <a:effectLst/>
                        </a:rPr>
                        <a:t>737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0.0779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rs4414011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18329405"/>
                  </a:ext>
                </a:extLst>
              </a:tr>
              <a:tr h="370840">
                <a:tc>
                  <a:txBody>
                    <a:bodyPr/>
                    <a:lstStyle/>
                    <a:p>
                      <a:pPr algn="l" fontAlgn="b"/>
                      <a:r>
                        <a:rPr lang="en-GB" sz="1600" u="none" strike="noStrike">
                          <a:effectLst/>
                        </a:rPr>
                        <a:t>752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0.0778</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1.9226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rs9438982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5833409"/>
                  </a:ext>
                </a:extLst>
              </a:tr>
              <a:tr h="370840">
                <a:tc>
                  <a:txBody>
                    <a:bodyPr/>
                    <a:lstStyle/>
                    <a:p>
                      <a:pPr algn="l" fontAlgn="b"/>
                      <a:r>
                        <a:rPr lang="en-GB" sz="1600" u="none" strike="noStrike">
                          <a:effectLst/>
                        </a:rPr>
                        <a:t>776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0.0704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1.8753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rs4970634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79746546"/>
                  </a:ext>
                </a:extLst>
              </a:tr>
              <a:tr h="370840">
                <a:tc>
                  <a:txBody>
                    <a:bodyPr/>
                    <a:lstStyle/>
                    <a:p>
                      <a:pPr algn="l" fontAlgn="b"/>
                      <a:r>
                        <a:rPr lang="en-GB" sz="1600" u="none" strike="noStrike">
                          <a:effectLst/>
                        </a:rPr>
                        <a:t>806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0.0702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1.8739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rs7540233</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43946231"/>
                  </a:ext>
                </a:extLst>
              </a:tr>
              <a:tr h="370840">
                <a:tc>
                  <a:txBody>
                    <a:bodyPr/>
                    <a:lstStyle/>
                    <a:p>
                      <a:pPr algn="l" fontAlgn="b"/>
                      <a:r>
                        <a:rPr lang="en-GB" sz="1600" u="none" strike="noStrike">
                          <a:effectLst/>
                        </a:rPr>
                        <a:t>677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1:39336991_G_T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0.0599</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1.8003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8</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592131726"/>
                  </a:ext>
                </a:extLst>
              </a:tr>
              <a:tr h="370840">
                <a:tc>
                  <a:txBody>
                    <a:bodyPr/>
                    <a:lstStyle/>
                    <a:p>
                      <a:pPr algn="l" fontAlgn="b"/>
                      <a:r>
                        <a:rPr lang="en-GB" sz="1600" u="none" strike="noStrike">
                          <a:effectLst/>
                        </a:rPr>
                        <a:t>756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1:39360035_A_G</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0.043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1.6485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rs4970564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72885341"/>
                  </a:ext>
                </a:extLst>
              </a:tr>
              <a:tr h="370840">
                <a:tc>
                  <a:txBody>
                    <a:bodyPr/>
                    <a:lstStyle/>
                    <a:p>
                      <a:pPr algn="l" fontAlgn="b"/>
                      <a:r>
                        <a:rPr lang="en-GB" sz="1600" u="none" strike="noStrike">
                          <a:effectLst/>
                        </a:rPr>
                        <a:t>764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0.0413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1.6306</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10</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rs4532801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97808850"/>
                  </a:ext>
                </a:extLst>
              </a:tr>
              <a:tr h="370840">
                <a:tc>
                  <a:txBody>
                    <a:bodyPr/>
                    <a:lstStyle/>
                    <a:p>
                      <a:pPr algn="l" fontAlgn="b"/>
                      <a:r>
                        <a:rPr lang="en-GB" sz="1600" u="none" strike="noStrike">
                          <a:effectLst/>
                        </a:rPr>
                        <a:t>796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0.0294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1.4774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11</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rs61780052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88675590"/>
                  </a:ext>
                </a:extLst>
              </a:tr>
              <a:tr h="370840">
                <a:tc>
                  <a:txBody>
                    <a:bodyPr/>
                    <a:lstStyle/>
                    <a:p>
                      <a:pPr algn="l" fontAlgn="b"/>
                      <a:r>
                        <a:rPr lang="en-GB" sz="1600" u="none" strike="noStrike">
                          <a:effectLst/>
                        </a:rPr>
                        <a:t>674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1:39335493_G_T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1.3665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rs9439078</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572836936"/>
                  </a:ext>
                </a:extLst>
              </a:tr>
              <a:tr h="370840">
                <a:tc>
                  <a:txBody>
                    <a:bodyPr/>
                    <a:lstStyle/>
                    <a:p>
                      <a:pPr algn="l" fontAlgn="b"/>
                      <a:r>
                        <a:rPr lang="en-GB" sz="1600" u="none" strike="noStrike">
                          <a:effectLst/>
                        </a:rPr>
                        <a:t>1472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1:39573975_G_T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0.0107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1.0322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rs76351144</a:t>
                      </a:r>
                      <a:endParaRPr lang="en-GB"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609615910"/>
                  </a:ext>
                </a:extLst>
              </a:tr>
            </a:tbl>
          </a:graphicData>
        </a:graphic>
      </p:graphicFrame>
      <p:sp>
        <p:nvSpPr>
          <p:cNvPr id="4" name="Slide Number Placeholder 3">
            <a:extLst>
              <a:ext uri="{FF2B5EF4-FFF2-40B4-BE49-F238E27FC236}">
                <a16:creationId xmlns:a16="http://schemas.microsoft.com/office/drawing/2014/main" xmlns="" id="{ACE92B05-9DD6-4E3A-8D54-50ADB6D1B47E}"/>
              </a:ext>
            </a:extLst>
          </p:cNvPr>
          <p:cNvSpPr>
            <a:spLocks noGrp="1"/>
          </p:cNvSpPr>
          <p:nvPr>
            <p:ph type="sldNum" sz="quarter" idx="12"/>
          </p:nvPr>
        </p:nvSpPr>
        <p:spPr/>
        <p:txBody>
          <a:bodyPr/>
          <a:lstStyle/>
          <a:p>
            <a:fld id="{1FB4BD47-2A83-4A56-970D-480688504C1B}" type="slidenum">
              <a:rPr lang="en-GB" smtClean="0"/>
              <a:t>12</a:t>
            </a:fld>
            <a:endParaRPr lang="en-GB"/>
          </a:p>
        </p:txBody>
      </p:sp>
    </p:spTree>
    <p:extLst>
      <p:ext uri="{BB962C8B-B14F-4D97-AF65-F5344CB8AC3E}">
        <p14:creationId xmlns:p14="http://schemas.microsoft.com/office/powerpoint/2010/main" val="326810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36" y="409893"/>
            <a:ext cx="11234928" cy="998283"/>
          </a:xfrm>
        </p:spPr>
        <p:txBody>
          <a:bodyPr/>
          <a:lstStyle/>
          <a:p>
            <a:pPr algn="ctr"/>
            <a:r>
              <a:rPr lang="en-GB" dirty="0"/>
              <a:t>Configurations with </a:t>
            </a:r>
            <a:r>
              <a:rPr lang="en-GB" dirty="0" err="1"/>
              <a:t>config_prob</a:t>
            </a:r>
            <a:r>
              <a:rPr lang="en-GB" dirty="0"/>
              <a:t>&gt;0.01 (</a:t>
            </a:r>
            <a:r>
              <a:rPr lang="en-GB" dirty="0" err="1"/>
              <a:t>finemap</a:t>
            </a:r>
            <a:r>
              <a:rPr lang="en-GB" dirty="0"/>
              <a:t>) </a:t>
            </a:r>
          </a:p>
        </p:txBody>
      </p:sp>
      <p:graphicFrame>
        <p:nvGraphicFramePr>
          <p:cNvPr id="8" name="Content Placeholder 7">
            <a:extLst>
              <a:ext uri="{FF2B5EF4-FFF2-40B4-BE49-F238E27FC236}">
                <a16:creationId xmlns:a16="http://schemas.microsoft.com/office/drawing/2014/main" xmlns="" id="{F76AE7BA-9641-41C6-852A-429F57CC3422}"/>
              </a:ext>
            </a:extLst>
          </p:cNvPr>
          <p:cNvGraphicFramePr>
            <a:graphicFrameLocks noGrp="1"/>
          </p:cNvGraphicFramePr>
          <p:nvPr>
            <p:ph idx="1"/>
            <p:extLst>
              <p:ext uri="{D42A27DB-BD31-4B8C-83A1-F6EECF244321}">
                <p14:modId xmlns:p14="http://schemas.microsoft.com/office/powerpoint/2010/main" val="338290248"/>
              </p:ext>
            </p:extLst>
          </p:nvPr>
        </p:nvGraphicFramePr>
        <p:xfrm>
          <a:off x="1642870" y="1571951"/>
          <a:ext cx="8412480" cy="48209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xmlns="" val="994740432"/>
                    </a:ext>
                  </a:extLst>
                </a:gridCol>
                <a:gridCol w="2103120">
                  <a:extLst>
                    <a:ext uri="{9D8B030D-6E8A-4147-A177-3AD203B41FA5}">
                      <a16:colId xmlns:a16="http://schemas.microsoft.com/office/drawing/2014/main" xmlns="" val="1379236012"/>
                    </a:ext>
                  </a:extLst>
                </a:gridCol>
                <a:gridCol w="2103120">
                  <a:extLst>
                    <a:ext uri="{9D8B030D-6E8A-4147-A177-3AD203B41FA5}">
                      <a16:colId xmlns:a16="http://schemas.microsoft.com/office/drawing/2014/main" xmlns="" val="1221670367"/>
                    </a:ext>
                  </a:extLst>
                </a:gridCol>
                <a:gridCol w="2103120">
                  <a:extLst>
                    <a:ext uri="{9D8B030D-6E8A-4147-A177-3AD203B41FA5}">
                      <a16:colId xmlns:a16="http://schemas.microsoft.com/office/drawing/2014/main" xmlns="" val="2171438027"/>
                    </a:ext>
                  </a:extLst>
                </a:gridCol>
              </a:tblGrid>
              <a:tr h="370840">
                <a:tc>
                  <a:txBody>
                    <a:bodyPr/>
                    <a:lstStyle/>
                    <a:p>
                      <a:pPr algn="l" fontAlgn="b"/>
                      <a:r>
                        <a:rPr lang="en-GB" sz="1600" u="none" strike="noStrike" dirty="0">
                          <a:effectLst/>
                        </a:rPr>
                        <a:t>rank</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a:effectLst/>
                        </a:rPr>
                        <a:t>config_prob</a:t>
                      </a:r>
                      <a:endParaRPr lang="en-GB" sz="1600" b="1" i="0" u="none" strike="noStrike">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config_log10bf</a:t>
                      </a:r>
                      <a:endParaRPr lang="en-GB" sz="16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xmlns="" val="2195642232"/>
                  </a:ext>
                </a:extLst>
              </a:tr>
              <a:tr h="370840">
                <a:tc>
                  <a:txBody>
                    <a:bodyPr/>
                    <a:lstStyle/>
                    <a:p>
                      <a:pPr algn="l" fontAlgn="b"/>
                      <a:r>
                        <a:rPr lang="en-GB" sz="1600" u="none" strike="noStrike" dirty="0">
                          <a:effectLst/>
                        </a:rPr>
                        <a:t>1</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0.243985</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17.49907</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3895168461"/>
                  </a:ext>
                </a:extLst>
              </a:tr>
              <a:tr h="370840">
                <a:tc>
                  <a:txBody>
                    <a:bodyPr/>
                    <a:lstStyle/>
                    <a:p>
                      <a:pPr algn="l" fontAlgn="b"/>
                      <a:r>
                        <a:rPr lang="en-GB" sz="1600" u="none" strike="noStrike" dirty="0">
                          <a:effectLst/>
                        </a:rPr>
                        <a:t>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0.066351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16.93355</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959653611"/>
                  </a:ext>
                </a:extLst>
              </a:tr>
              <a:tr h="370840">
                <a:tc>
                  <a:txBody>
                    <a:bodyPr/>
                    <a:lstStyle/>
                    <a:p>
                      <a:pPr algn="l" fontAlgn="b"/>
                      <a:r>
                        <a:rPr lang="en-GB" sz="1600" u="none" strike="noStrike" dirty="0">
                          <a:effectLst/>
                        </a:rPr>
                        <a:t>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0.060923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16.89648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2555202794"/>
                  </a:ext>
                </a:extLst>
              </a:tr>
              <a:tr h="370840">
                <a:tc>
                  <a:txBody>
                    <a:bodyPr/>
                    <a:lstStyle/>
                    <a:p>
                      <a:pPr algn="l" fontAlgn="b"/>
                      <a:r>
                        <a:rPr lang="en-GB" sz="1600" u="none" strike="noStrike" dirty="0">
                          <a:effectLst/>
                        </a:rPr>
                        <a:t>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2305501086"/>
                  </a:ext>
                </a:extLst>
              </a:tr>
              <a:tr h="370840">
                <a:tc>
                  <a:txBody>
                    <a:bodyPr/>
                    <a:lstStyle/>
                    <a:p>
                      <a:pPr algn="l" fontAlgn="b"/>
                      <a:r>
                        <a:rPr lang="en-GB" sz="1600" u="none" strike="noStrike" dirty="0">
                          <a:effectLst/>
                        </a:rPr>
                        <a:t>5</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3416750826"/>
                  </a:ext>
                </a:extLst>
              </a:tr>
              <a:tr h="370840">
                <a:tc>
                  <a:txBody>
                    <a:bodyPr/>
                    <a:lstStyle/>
                    <a:p>
                      <a:pPr algn="l" fontAlgn="b"/>
                      <a:r>
                        <a:rPr lang="en-GB" sz="1600" u="none" strike="noStrike">
                          <a:effectLst/>
                        </a:rPr>
                        <a:t>6</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576399743"/>
                  </a:ext>
                </a:extLst>
              </a:tr>
              <a:tr h="370840">
                <a:tc>
                  <a:txBody>
                    <a:bodyPr/>
                    <a:lstStyle/>
                    <a:p>
                      <a:pPr algn="l" fontAlgn="b"/>
                      <a:r>
                        <a:rPr lang="en-GB" sz="1600" u="none" strike="noStrike">
                          <a:effectLst/>
                        </a:rPr>
                        <a:t>7</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466000223"/>
                  </a:ext>
                </a:extLst>
              </a:tr>
              <a:tr h="370840">
                <a:tc>
                  <a:txBody>
                    <a:bodyPr/>
                    <a:lstStyle/>
                    <a:p>
                      <a:pPr algn="l" fontAlgn="b"/>
                      <a:r>
                        <a:rPr lang="en-GB" sz="1600" u="none" strike="noStrike">
                          <a:effectLst/>
                        </a:rPr>
                        <a:t>8</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1:39336991_G_T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0.045022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16.76513</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3402542484"/>
                  </a:ext>
                </a:extLst>
              </a:tr>
              <a:tr h="370840">
                <a:tc>
                  <a:txBody>
                    <a:bodyPr/>
                    <a:lstStyle/>
                    <a:p>
                      <a:pPr algn="l" fontAlgn="b"/>
                      <a:r>
                        <a:rPr lang="en-GB" sz="1600" u="none" strike="noStrike">
                          <a:effectLst/>
                        </a:rPr>
                        <a:t>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1:39360035_A_G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0.03212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16.61848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88509442"/>
                  </a:ext>
                </a:extLst>
              </a:tr>
              <a:tr h="370840">
                <a:tc>
                  <a:txBody>
                    <a:bodyPr/>
                    <a:lstStyle/>
                    <a:p>
                      <a:pPr algn="l" fontAlgn="b"/>
                      <a:r>
                        <a:rPr lang="en-GB" sz="1600" u="none" strike="noStrike">
                          <a:effectLst/>
                        </a:rPr>
                        <a:t>10</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0.030874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16.60129</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3892384822"/>
                  </a:ext>
                </a:extLst>
              </a:tr>
              <a:tr h="370840">
                <a:tc>
                  <a:txBody>
                    <a:bodyPr/>
                    <a:lstStyle/>
                    <a:p>
                      <a:pPr algn="l" fontAlgn="b"/>
                      <a:r>
                        <a:rPr lang="en-GB" sz="1600" u="none" strike="noStrike">
                          <a:effectLst/>
                        </a:rPr>
                        <a:t>11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0.021983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16.45380</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3597563155"/>
                  </a:ext>
                </a:extLst>
              </a:tr>
              <a:tr h="370840">
                <a:tc>
                  <a:txBody>
                    <a:bodyPr/>
                    <a:lstStyle/>
                    <a:p>
                      <a:pPr algn="l" fontAlgn="b"/>
                      <a:r>
                        <a:rPr lang="en-GB" sz="1600" u="none" strike="noStrike" dirty="0">
                          <a:effectLst/>
                        </a:rPr>
                        <a:t>12</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1:39335493_G_T</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0.017120</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16.34520</a:t>
                      </a:r>
                      <a:endParaRPr lang="en-GB"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xmlns="" val="2781787702"/>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13</a:t>
            </a:fld>
            <a:endParaRPr lang="en-GB"/>
          </a:p>
        </p:txBody>
      </p:sp>
    </p:spTree>
    <p:extLst>
      <p:ext uri="{BB962C8B-B14F-4D97-AF65-F5344CB8AC3E}">
        <p14:creationId xmlns:p14="http://schemas.microsoft.com/office/powerpoint/2010/main" val="208862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Z-score/LD consistence </a:t>
            </a:r>
            <a:r>
              <a:rPr lang="en-GB" dirty="0"/>
              <a:t>(</a:t>
            </a:r>
            <a:r>
              <a:rPr lang="en-GB" dirty="0" err="1"/>
              <a:t>finemap</a:t>
            </a:r>
            <a:r>
              <a:rPr lang="en-GB" dirty="0"/>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4365028"/>
              </p:ext>
            </p:extLst>
          </p:nvPr>
        </p:nvGraphicFramePr>
        <p:xfrm>
          <a:off x="871728" y="1777112"/>
          <a:ext cx="10482072" cy="4351340"/>
        </p:xfrm>
        <a:graphic>
          <a:graphicData uri="http://schemas.openxmlformats.org/drawingml/2006/table">
            <a:tbl>
              <a:tblPr>
                <a:tableStyleId>{5C22544A-7EE6-4342-B048-85BDC9FD1C3A}</a:tableStyleId>
              </a:tblPr>
              <a:tblGrid>
                <a:gridCol w="1005840">
                  <a:extLst>
                    <a:ext uri="{9D8B030D-6E8A-4147-A177-3AD203B41FA5}">
                      <a16:colId xmlns:a16="http://schemas.microsoft.com/office/drawing/2014/main" xmlns="" val="20000"/>
                    </a:ext>
                  </a:extLst>
                </a:gridCol>
                <a:gridCol w="548640">
                  <a:extLst>
                    <a:ext uri="{9D8B030D-6E8A-4147-A177-3AD203B41FA5}">
                      <a16:colId xmlns:a16="http://schemas.microsoft.com/office/drawing/2014/main" xmlns="" val="20001"/>
                    </a:ext>
                  </a:extLst>
                </a:gridCol>
                <a:gridCol w="469392">
                  <a:extLst>
                    <a:ext uri="{9D8B030D-6E8A-4147-A177-3AD203B41FA5}">
                      <a16:colId xmlns:a16="http://schemas.microsoft.com/office/drawing/2014/main" xmlns="" val="20002"/>
                    </a:ext>
                  </a:extLst>
                </a:gridCol>
                <a:gridCol w="585216">
                  <a:extLst>
                    <a:ext uri="{9D8B030D-6E8A-4147-A177-3AD203B41FA5}">
                      <a16:colId xmlns:a16="http://schemas.microsoft.com/office/drawing/2014/main" xmlns="" val="20003"/>
                    </a:ext>
                  </a:extLst>
                </a:gridCol>
                <a:gridCol w="729510">
                  <a:extLst>
                    <a:ext uri="{9D8B030D-6E8A-4147-A177-3AD203B41FA5}">
                      <a16:colId xmlns:a16="http://schemas.microsoft.com/office/drawing/2014/main" xmlns="" val="20004"/>
                    </a:ext>
                  </a:extLst>
                </a:gridCol>
                <a:gridCol w="549498">
                  <a:extLst>
                    <a:ext uri="{9D8B030D-6E8A-4147-A177-3AD203B41FA5}">
                      <a16:colId xmlns:a16="http://schemas.microsoft.com/office/drawing/2014/main" xmlns="" val="20005"/>
                    </a:ext>
                  </a:extLst>
                </a:gridCol>
                <a:gridCol w="549498">
                  <a:extLst>
                    <a:ext uri="{9D8B030D-6E8A-4147-A177-3AD203B41FA5}">
                      <a16:colId xmlns:a16="http://schemas.microsoft.com/office/drawing/2014/main" xmlns="" val="20006"/>
                    </a:ext>
                  </a:extLst>
                </a:gridCol>
                <a:gridCol w="549498">
                  <a:extLst>
                    <a:ext uri="{9D8B030D-6E8A-4147-A177-3AD203B41FA5}">
                      <a16:colId xmlns:a16="http://schemas.microsoft.com/office/drawing/2014/main" xmlns="" val="20007"/>
                    </a:ext>
                  </a:extLst>
                </a:gridCol>
                <a:gridCol w="549498">
                  <a:extLst>
                    <a:ext uri="{9D8B030D-6E8A-4147-A177-3AD203B41FA5}">
                      <a16:colId xmlns:a16="http://schemas.microsoft.com/office/drawing/2014/main" xmlns="" val="20008"/>
                    </a:ext>
                  </a:extLst>
                </a:gridCol>
                <a:gridCol w="549498">
                  <a:extLst>
                    <a:ext uri="{9D8B030D-6E8A-4147-A177-3AD203B41FA5}">
                      <a16:colId xmlns:a16="http://schemas.microsoft.com/office/drawing/2014/main" xmlns="" val="20009"/>
                    </a:ext>
                  </a:extLst>
                </a:gridCol>
                <a:gridCol w="549498">
                  <a:extLst>
                    <a:ext uri="{9D8B030D-6E8A-4147-A177-3AD203B41FA5}">
                      <a16:colId xmlns:a16="http://schemas.microsoft.com/office/drawing/2014/main" xmlns="" val="20010"/>
                    </a:ext>
                  </a:extLst>
                </a:gridCol>
                <a:gridCol w="549498">
                  <a:extLst>
                    <a:ext uri="{9D8B030D-6E8A-4147-A177-3AD203B41FA5}">
                      <a16:colId xmlns:a16="http://schemas.microsoft.com/office/drawing/2014/main" xmlns="" val="20011"/>
                    </a:ext>
                  </a:extLst>
                </a:gridCol>
                <a:gridCol w="549498">
                  <a:extLst>
                    <a:ext uri="{9D8B030D-6E8A-4147-A177-3AD203B41FA5}">
                      <a16:colId xmlns:a16="http://schemas.microsoft.com/office/drawing/2014/main" xmlns="" val="20012"/>
                    </a:ext>
                  </a:extLst>
                </a:gridCol>
                <a:gridCol w="549498">
                  <a:extLst>
                    <a:ext uri="{9D8B030D-6E8A-4147-A177-3AD203B41FA5}">
                      <a16:colId xmlns:a16="http://schemas.microsoft.com/office/drawing/2014/main" xmlns="" val="20013"/>
                    </a:ext>
                  </a:extLst>
                </a:gridCol>
                <a:gridCol w="549498">
                  <a:extLst>
                    <a:ext uri="{9D8B030D-6E8A-4147-A177-3AD203B41FA5}">
                      <a16:colId xmlns:a16="http://schemas.microsoft.com/office/drawing/2014/main" xmlns="" val="20014"/>
                    </a:ext>
                  </a:extLst>
                </a:gridCol>
                <a:gridCol w="549498">
                  <a:extLst>
                    <a:ext uri="{9D8B030D-6E8A-4147-A177-3AD203B41FA5}">
                      <a16:colId xmlns:a16="http://schemas.microsoft.com/office/drawing/2014/main" xmlns="" val="20015"/>
                    </a:ext>
                  </a:extLst>
                </a:gridCol>
                <a:gridCol w="549498">
                  <a:extLst>
                    <a:ext uri="{9D8B030D-6E8A-4147-A177-3AD203B41FA5}">
                      <a16:colId xmlns:a16="http://schemas.microsoft.com/office/drawing/2014/main" xmlns="" val="20016"/>
                    </a:ext>
                  </a:extLst>
                </a:gridCol>
                <a:gridCol w="549498">
                  <a:extLst>
                    <a:ext uri="{9D8B030D-6E8A-4147-A177-3AD203B41FA5}">
                      <a16:colId xmlns:a16="http://schemas.microsoft.com/office/drawing/2014/main" xmlns="" val="20017"/>
                    </a:ext>
                  </a:extLst>
                </a:gridCol>
              </a:tblGrid>
              <a:tr h="310810">
                <a:tc>
                  <a:txBody>
                    <a:bodyPr/>
                    <a:lstStyle/>
                    <a:p>
                      <a:pPr algn="l" fontAlgn="b"/>
                      <a:r>
                        <a:rPr lang="en-GB" sz="1000" b="1" u="none" strike="noStrike" dirty="0" err="1">
                          <a:solidFill>
                            <a:schemeClr val="bg1"/>
                          </a:solidFill>
                          <a:effectLst/>
                        </a:rPr>
                        <a:t>snp</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r" fontAlgn="b"/>
                      <a:r>
                        <a:rPr lang="en-GB" sz="1000" b="1" u="none" strike="noStrike" dirty="0">
                          <a:solidFill>
                            <a:schemeClr val="bg1"/>
                          </a:solidFill>
                          <a:effectLst/>
                        </a:rPr>
                        <a:t>z</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index</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snp_prob</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snp_log10bf</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V815</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V697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V742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V737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V776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V806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V764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V796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V1472</a:t>
                      </a:r>
                      <a:endParaRPr lang="en-GB" sz="1000" b="1" i="0" u="none" strike="noStrike" dirty="0">
                        <a:solidFill>
                          <a:schemeClr val="bg1"/>
                        </a:solidFill>
                        <a:effectLst/>
                        <a:latin typeface="Calibri"/>
                      </a:endParaRPr>
                    </a:p>
                  </a:txBody>
                  <a:tcPr marL="8586" marR="8586" marT="8586" marB="0" anchor="b">
                    <a:solidFill>
                      <a:schemeClr val="accent1"/>
                    </a:solidFill>
                  </a:tcPr>
                </a:tc>
                <a:extLst>
                  <a:ext uri="{0D108BD9-81ED-4DB2-BD59-A6C34878D82A}">
                    <a16:rowId xmlns:a16="http://schemas.microsoft.com/office/drawing/2014/main" xmlns="" val="10000"/>
                  </a:ext>
                </a:extLst>
              </a:tr>
              <a:tr h="310810">
                <a:tc>
                  <a:txBody>
                    <a:bodyPr/>
                    <a:lstStyle/>
                    <a:p>
                      <a:pPr algn="l" fontAlgn="b"/>
                      <a:r>
                        <a:rPr lang="en-GB" sz="1000" u="none" strike="noStrike" dirty="0">
                          <a:effectLst/>
                        </a:rPr>
                        <a:t>1:39380385_C_T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9.28761</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0.3147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2.6581</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-0.91541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xmlns="" val="10001"/>
                  </a:ext>
                </a:extLst>
              </a:tr>
              <a:tr h="310810">
                <a:tc>
                  <a:txBody>
                    <a:bodyPr/>
                    <a:lstStyle/>
                    <a:p>
                      <a:pPr algn="l" fontAlgn="b"/>
                      <a:r>
                        <a:rPr lang="en-GB" sz="1000" u="none" strike="noStrike" dirty="0">
                          <a:effectLst/>
                        </a:rPr>
                        <a:t>1:39343467_C_T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9.14554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697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0.0882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02"/>
                  </a:ext>
                </a:extLst>
              </a:tr>
              <a:tr h="310810">
                <a:tc>
                  <a:txBody>
                    <a:bodyPr/>
                    <a:lstStyle/>
                    <a:p>
                      <a:pPr algn="l" fontAlgn="b"/>
                      <a:r>
                        <a:rPr lang="en-GB" sz="1000" u="none" strike="noStrike" dirty="0">
                          <a:effectLst/>
                        </a:rPr>
                        <a:t>1:39355351_G_T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-9.13615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1.9442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-0.91536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03"/>
                  </a:ext>
                </a:extLst>
              </a:tr>
              <a:tr h="310810">
                <a:tc>
                  <a:txBody>
                    <a:bodyPr/>
                    <a:lstStyle/>
                    <a:p>
                      <a:pPr algn="l" fontAlgn="b"/>
                      <a:r>
                        <a:rPr lang="en-GB" sz="1000" u="none" strike="noStrike">
                          <a:effectLst/>
                        </a:rPr>
                        <a:t>1:39354517_C_T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737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0.0779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04"/>
                  </a:ext>
                </a:extLst>
              </a:tr>
              <a:tr h="310810">
                <a:tc>
                  <a:txBody>
                    <a:bodyPr/>
                    <a:lstStyle/>
                    <a:p>
                      <a:pPr algn="l" fontAlgn="b"/>
                      <a:r>
                        <a:rPr lang="en-GB" sz="1000" u="none" strike="noStrike">
                          <a:effectLst/>
                        </a:rPr>
                        <a:t>1:39358143_A_C</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752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0.0778</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1.9226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-0.91541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-0.99966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0.998449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05"/>
                  </a:ext>
                </a:extLst>
              </a:tr>
              <a:tr h="310810">
                <a:tc>
                  <a:txBody>
                    <a:bodyPr/>
                    <a:lstStyle/>
                    <a:p>
                      <a:pPr algn="l" fontAlgn="b"/>
                      <a:r>
                        <a:rPr lang="en-GB" sz="1000" u="none" strike="noStrike">
                          <a:effectLst/>
                        </a:rPr>
                        <a:t>1:39364617_A_G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-9.12037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776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1.8753</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0.99409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06"/>
                  </a:ext>
                </a:extLst>
              </a:tr>
              <a:tr h="310810">
                <a:tc>
                  <a:txBody>
                    <a:bodyPr/>
                    <a:lstStyle/>
                    <a:p>
                      <a:pPr algn="l" fontAlgn="b"/>
                      <a:r>
                        <a:rPr lang="en-GB" sz="1000" u="none" strike="noStrike">
                          <a:effectLst/>
                        </a:rPr>
                        <a:t>1:39375844_A_G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-9.12037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806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1.8739</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0.994185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0.995812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07"/>
                  </a:ext>
                </a:extLst>
              </a:tr>
              <a:tr h="310810">
                <a:tc>
                  <a:txBody>
                    <a:bodyPr/>
                    <a:lstStyle/>
                    <a:p>
                      <a:pPr algn="l" fontAlgn="b"/>
                      <a:r>
                        <a:rPr lang="en-GB" sz="1000" u="none" strike="noStrike">
                          <a:effectLst/>
                        </a:rPr>
                        <a:t>1:39336991_G_T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-9.10280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0.0599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1.8003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-0.99608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0.993878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-0.05116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08"/>
                  </a:ext>
                </a:extLst>
              </a:tr>
              <a:tr h="310810">
                <a:tc>
                  <a:txBody>
                    <a:bodyPr/>
                    <a:lstStyle/>
                    <a:p>
                      <a:pPr algn="l" fontAlgn="b"/>
                      <a:r>
                        <a:rPr lang="en-GB" sz="1000" u="none" strike="noStrike">
                          <a:effectLst/>
                        </a:rPr>
                        <a:t>1:39360035_A_G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-9.06542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756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0.0430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1.6485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0.998449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0.999707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0.994145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09"/>
                  </a:ext>
                </a:extLst>
              </a:tr>
              <a:tr h="310810">
                <a:tc>
                  <a:txBody>
                    <a:bodyPr/>
                    <a:lstStyle/>
                    <a:p>
                      <a:pPr algn="l" fontAlgn="b"/>
                      <a:r>
                        <a:rPr lang="en-GB" sz="1000" u="none" strike="noStrike">
                          <a:effectLst/>
                        </a:rPr>
                        <a:t>1:39361425_G_T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9.06103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764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0.0413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1.6306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0.050646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10"/>
                  </a:ext>
                </a:extLst>
              </a:tr>
              <a:tr h="310810">
                <a:tc>
                  <a:txBody>
                    <a:bodyPr/>
                    <a:lstStyle/>
                    <a:p>
                      <a:pPr algn="l" fontAlgn="b"/>
                      <a:r>
                        <a:rPr lang="en-GB" sz="1000" u="none" strike="noStrike">
                          <a:effectLst/>
                        </a:rPr>
                        <a:t>1:39370992_C_T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-9.02326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796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0.0294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1.4774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-0.9976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0.995812</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0.993878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0.994386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xmlns="" val="10011"/>
                  </a:ext>
                </a:extLst>
              </a:tr>
              <a:tr h="310810">
                <a:tc>
                  <a:txBody>
                    <a:bodyPr/>
                    <a:lstStyle/>
                    <a:p>
                      <a:pPr algn="l" fontAlgn="b"/>
                      <a:r>
                        <a:rPr lang="en-GB" sz="1000" u="none" strike="noStrike">
                          <a:effectLst/>
                        </a:rPr>
                        <a:t>1:39335493_G_T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-8.99535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1.3665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0.995617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0.99409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0.999226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0.994145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0.994386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-0.05108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12"/>
                  </a:ext>
                </a:extLst>
              </a:tr>
              <a:tr h="310810">
                <a:tc>
                  <a:txBody>
                    <a:bodyPr/>
                    <a:lstStyle/>
                    <a:p>
                      <a:pPr algn="l" fontAlgn="b"/>
                      <a:r>
                        <a:rPr lang="en-GB" sz="1000" u="none" strike="noStrike">
                          <a:effectLst/>
                        </a:rPr>
                        <a:t>1:39573975_G_T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-2.89602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1472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0.0107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1.0322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-0.05116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0.050646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xmlns="" val="10013"/>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14</a:t>
            </a:fld>
            <a:endParaRPr lang="en-GB"/>
          </a:p>
        </p:txBody>
      </p:sp>
    </p:spTree>
    <p:extLst>
      <p:ext uri="{BB962C8B-B14F-4D97-AF65-F5344CB8AC3E}">
        <p14:creationId xmlns:p14="http://schemas.microsoft.com/office/powerpoint/2010/main" val="351079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238AD-1A83-4535-B98A-6F56CF4EDACF}"/>
              </a:ext>
            </a:extLst>
          </p:cNvPr>
          <p:cNvSpPr>
            <a:spLocks noGrp="1"/>
          </p:cNvSpPr>
          <p:nvPr>
            <p:ph type="title"/>
          </p:nvPr>
        </p:nvSpPr>
        <p:spPr>
          <a:xfrm>
            <a:off x="838200" y="365125"/>
            <a:ext cx="10451592" cy="835787"/>
          </a:xfrm>
        </p:spPr>
        <p:txBody>
          <a:bodyPr/>
          <a:lstStyle/>
          <a:p>
            <a:pPr algn="ctr"/>
            <a:r>
              <a:rPr lang="en-GB" dirty="0"/>
              <a:t>chr12_56896069_57396069 (rs2277339)</a:t>
            </a:r>
          </a:p>
        </p:txBody>
      </p:sp>
      <p:pic>
        <p:nvPicPr>
          <p:cNvPr id="8" name="Content Placeholder 7" descr="A screenshot of a cell phone&#10;&#10;Description generated with high confidence">
            <a:extLst>
              <a:ext uri="{FF2B5EF4-FFF2-40B4-BE49-F238E27FC236}">
                <a16:creationId xmlns:a16="http://schemas.microsoft.com/office/drawing/2014/main" xmlns="" id="{0BC99ED9-0E92-4EEF-86A0-5517E4BD9F9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60448" y="1095330"/>
            <a:ext cx="8186927" cy="5730849"/>
          </a:xfrm>
        </p:spPr>
      </p:pic>
      <p:sp>
        <p:nvSpPr>
          <p:cNvPr id="4" name="Slide Number Placeholder 3">
            <a:extLst>
              <a:ext uri="{FF2B5EF4-FFF2-40B4-BE49-F238E27FC236}">
                <a16:creationId xmlns:a16="http://schemas.microsoft.com/office/drawing/2014/main" xmlns="" id="{72F8CB53-9BEC-42BE-99B9-B7874B0AF055}"/>
              </a:ext>
            </a:extLst>
          </p:cNvPr>
          <p:cNvSpPr>
            <a:spLocks noGrp="1"/>
          </p:cNvSpPr>
          <p:nvPr>
            <p:ph type="sldNum" sz="quarter" idx="12"/>
          </p:nvPr>
        </p:nvSpPr>
        <p:spPr/>
        <p:txBody>
          <a:bodyPr/>
          <a:lstStyle/>
          <a:p>
            <a:fld id="{1FB4BD47-2A83-4A56-970D-480688504C1B}" type="slidenum">
              <a:rPr lang="en-GB" smtClean="0"/>
              <a:t>15</a:t>
            </a:fld>
            <a:endParaRPr lang="en-GB"/>
          </a:p>
        </p:txBody>
      </p:sp>
    </p:spTree>
    <p:extLst>
      <p:ext uri="{BB962C8B-B14F-4D97-AF65-F5344CB8AC3E}">
        <p14:creationId xmlns:p14="http://schemas.microsoft.com/office/powerpoint/2010/main" val="283127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488"/>
          </a:xfrm>
        </p:spPr>
        <p:txBody>
          <a:bodyPr/>
          <a:lstStyle/>
          <a:p>
            <a:pPr algn="ctr"/>
            <a:r>
              <a:rPr lang="en-GB" dirty="0"/>
              <a:t>12:57146069_G_T is rs2277339!!!</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30098698"/>
              </p:ext>
            </p:extLst>
          </p:nvPr>
        </p:nvGraphicFramePr>
        <p:xfrm>
          <a:off x="823184" y="2886981"/>
          <a:ext cx="10515596" cy="868045"/>
        </p:xfrm>
        <a:graphic>
          <a:graphicData uri="http://schemas.openxmlformats.org/drawingml/2006/table">
            <a:tbl>
              <a:tblPr firstRow="1" bandRow="1">
                <a:tableStyleId>{F5AB1C69-6EDB-4FF4-983F-18BD219EF322}</a:tableStyleId>
              </a:tblPr>
              <a:tblGrid>
                <a:gridCol w="321129"/>
                <a:gridCol w="1608364"/>
                <a:gridCol w="914400"/>
                <a:gridCol w="457200"/>
                <a:gridCol w="636814"/>
                <a:gridCol w="702129"/>
                <a:gridCol w="617762"/>
                <a:gridCol w="751114"/>
                <a:gridCol w="751114"/>
                <a:gridCol w="810988"/>
                <a:gridCol w="702129"/>
                <a:gridCol w="930728"/>
                <a:gridCol w="881743"/>
                <a:gridCol w="429982"/>
              </a:tblGrid>
              <a:tr h="370840">
                <a:tc>
                  <a:txBody>
                    <a:bodyPr/>
                    <a:lstStyle/>
                    <a:p>
                      <a:pPr algn="l" fontAlgn="b"/>
                      <a:r>
                        <a:rPr lang="en-GB" sz="1600" u="none" strike="noStrike" dirty="0" err="1">
                          <a:effectLst/>
                        </a:rPr>
                        <a:t>Chr</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SNP</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err="1">
                          <a:effectLst/>
                        </a:rPr>
                        <a:t>bp</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err="1">
                          <a:effectLst/>
                        </a:rPr>
                        <a:t>refA</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freq</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b</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se</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p</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n</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freq_geno</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bJ</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bJ_se</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pJ</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LD_r</a:t>
                      </a:r>
                      <a:endParaRPr lang="en-GB" sz="1600" b="0" i="0" u="none" strike="noStrike">
                        <a:solidFill>
                          <a:srgbClr val="000000"/>
                        </a:solidFill>
                        <a:effectLst/>
                        <a:latin typeface="Calibri"/>
                      </a:endParaRPr>
                    </a:p>
                  </a:txBody>
                  <a:tcPr marL="9525" marR="9525" marT="9525" marB="0" anchor="b"/>
                </a:tc>
              </a:tr>
              <a:tr h="370840">
                <a:tc>
                  <a:txBody>
                    <a:bodyPr/>
                    <a:lstStyle/>
                    <a:p>
                      <a:pPr algn="l" fontAlgn="b"/>
                      <a:r>
                        <a:rPr lang="en-GB" sz="1600" u="none" strike="noStrike">
                          <a:effectLst/>
                        </a:rPr>
                        <a:t>12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12:57146069_G_T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57146069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smtClean="0">
                          <a:effectLst/>
                        </a:rPr>
                        <a:t>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0.8889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0.3242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0.034</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1.42E-21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66329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0.886503</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0.3242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0.034023</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1.59E-21</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a:t>
                      </a:r>
                      <a:endParaRPr lang="en-GB" sz="1600" b="0" i="0" u="none" strike="noStrike" dirty="0">
                        <a:solidFill>
                          <a:srgbClr val="000000"/>
                        </a:solidFill>
                        <a:effectLst/>
                        <a:latin typeface="Calibri"/>
                      </a:endParaRPr>
                    </a:p>
                  </a:txBody>
                  <a:tcPr marL="9525" marR="9525" marT="9525" marB="0" anchor="b"/>
                </a:tc>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16</a:t>
            </a:fld>
            <a:endParaRPr lang="en-GB"/>
          </a:p>
        </p:txBody>
      </p:sp>
      <p:sp>
        <p:nvSpPr>
          <p:cNvPr id="6" name="TextBox 5"/>
          <p:cNvSpPr txBox="1"/>
          <p:nvPr/>
        </p:nvSpPr>
        <p:spPr>
          <a:xfrm>
            <a:off x="767443" y="1819143"/>
            <a:ext cx="10420448" cy="1015663"/>
          </a:xfrm>
          <a:prstGeom prst="rect">
            <a:avLst/>
          </a:prstGeom>
          <a:noFill/>
        </p:spPr>
        <p:txBody>
          <a:bodyPr wrap="square" rtlCol="0">
            <a:spAutoFit/>
          </a:bodyPr>
          <a:lstStyle/>
          <a:p>
            <a:r>
              <a:rPr lang="en-GB" sz="2000" dirty="0"/>
              <a:t>Results from HRC panel are promising but 1KG phase III reference panel is sufficient</a:t>
            </a:r>
            <a:r>
              <a:rPr lang="en-GB" sz="2000" dirty="0" smtClean="0"/>
              <a:t>.</a:t>
            </a:r>
          </a:p>
          <a:p>
            <a:r>
              <a:rPr lang="en-GB" sz="2000" dirty="0" smtClean="0"/>
              <a:t> </a:t>
            </a:r>
            <a:endParaRPr lang="en-GB" sz="2000" dirty="0"/>
          </a:p>
          <a:p>
            <a:r>
              <a:rPr lang="en-GB" sz="2000" b="1" dirty="0"/>
              <a:t>GCTA</a:t>
            </a:r>
            <a:r>
              <a:rPr lang="en-GB" sz="2000" dirty="0"/>
              <a:t> </a:t>
            </a:r>
            <a:endParaRPr lang="en-GB" sz="2000" dirty="0"/>
          </a:p>
        </p:txBody>
      </p:sp>
      <p:sp>
        <p:nvSpPr>
          <p:cNvPr id="7" name="Rectangle 6"/>
          <p:cNvSpPr/>
          <p:nvPr/>
        </p:nvSpPr>
        <p:spPr>
          <a:xfrm>
            <a:off x="767443" y="3835097"/>
            <a:ext cx="10523763" cy="1938992"/>
          </a:xfrm>
          <a:prstGeom prst="rect">
            <a:avLst/>
          </a:prstGeom>
        </p:spPr>
        <p:txBody>
          <a:bodyPr wrap="square">
            <a:spAutoFit/>
          </a:bodyPr>
          <a:lstStyle/>
          <a:p>
            <a:endParaRPr lang="en-GB" sz="2000" dirty="0" smtClean="0"/>
          </a:p>
          <a:p>
            <a:r>
              <a:rPr lang="en-GB" sz="2000" dirty="0" smtClean="0"/>
              <a:t>J</a:t>
            </a:r>
            <a:r>
              <a:rPr lang="en-GB" sz="2000" b="1" dirty="0" smtClean="0"/>
              <a:t>AM</a:t>
            </a:r>
            <a:endParaRPr lang="en-GB" sz="2000" dirty="0" smtClean="0"/>
          </a:p>
          <a:p>
            <a:r>
              <a:rPr lang="en-GB" sz="2000" dirty="0" smtClean="0"/>
              <a:t>BF=29391.4444</a:t>
            </a:r>
            <a:r>
              <a:rPr lang="en-GB" sz="2000" dirty="0"/>
              <a:t>, top model has posterior probability=0.8486</a:t>
            </a:r>
            <a:r>
              <a:rPr lang="en-GB" sz="2000" dirty="0" smtClean="0"/>
              <a:t>.</a:t>
            </a:r>
          </a:p>
          <a:p>
            <a:endParaRPr lang="en-GB" sz="2000" dirty="0"/>
          </a:p>
          <a:p>
            <a:r>
              <a:rPr lang="en-GB" sz="2000" b="1" dirty="0" err="1" smtClean="0"/>
              <a:t>finemap</a:t>
            </a:r>
            <a:r>
              <a:rPr lang="en-GB" sz="2000" dirty="0" smtClean="0"/>
              <a:t> </a:t>
            </a:r>
          </a:p>
          <a:p>
            <a:r>
              <a:rPr lang="en-GB" sz="2000" dirty="0" err="1" smtClean="0"/>
              <a:t>snp_prob</a:t>
            </a:r>
            <a:r>
              <a:rPr lang="en-GB" sz="2000" dirty="0" smtClean="0"/>
              <a:t>=1</a:t>
            </a:r>
            <a:r>
              <a:rPr lang="en-GB" sz="2000" dirty="0"/>
              <a:t>, snp_log10bf=8.4214, </a:t>
            </a:r>
            <a:r>
              <a:rPr lang="en-GB" sz="2000" dirty="0" err="1"/>
              <a:t>config_prob</a:t>
            </a:r>
            <a:r>
              <a:rPr lang="en-GB" sz="2000" dirty="0"/>
              <a:t>=0.8672335, config_log10bf=18.50581.</a:t>
            </a:r>
            <a:endParaRPr lang="en-GB" sz="2000" dirty="0"/>
          </a:p>
        </p:txBody>
      </p:sp>
    </p:spTree>
    <p:extLst>
      <p:ext uri="{BB962C8B-B14F-4D97-AF65-F5344CB8AC3E}">
        <p14:creationId xmlns:p14="http://schemas.microsoft.com/office/powerpoint/2010/main" val="347166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
        <p:nvSpPr>
          <p:cNvPr id="4" name="Slide Number Placeholder 3"/>
          <p:cNvSpPr>
            <a:spLocks noGrp="1"/>
          </p:cNvSpPr>
          <p:nvPr>
            <p:ph type="sldNum" sz="quarter" idx="12"/>
          </p:nvPr>
        </p:nvSpPr>
        <p:spPr/>
        <p:txBody>
          <a:bodyPr/>
          <a:lstStyle/>
          <a:p>
            <a:fld id="{1FB4BD47-2A83-4A56-970D-480688504C1B}" type="slidenum">
              <a:rPr lang="en-GB" smtClean="0"/>
              <a:t>2</a:t>
            </a:fld>
            <a:endParaRPr lang="en-GB"/>
          </a:p>
        </p:txBody>
      </p:sp>
    </p:spTree>
    <p:extLst>
      <p:ext uri="{BB962C8B-B14F-4D97-AF65-F5344CB8AC3E}">
        <p14:creationId xmlns:p14="http://schemas.microsoft.com/office/powerpoint/2010/main" val="13094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 We turn to </a:t>
            </a:r>
            <a:r>
              <a:rPr lang="en-GB" dirty="0" err="1"/>
              <a:t>qctool</a:t>
            </a:r>
            <a:r>
              <a:rPr lang="en-GB" dirty="0"/>
              <a:t>, however, since conversion fails with UK10K+1KG data.</a:t>
            </a:r>
          </a:p>
        </p:txBody>
      </p:sp>
      <p:sp>
        <p:nvSpPr>
          <p:cNvPr id="4" name="Slide Number Placeholder 3"/>
          <p:cNvSpPr>
            <a:spLocks noGrp="1"/>
          </p:cNvSpPr>
          <p:nvPr>
            <p:ph type="sldNum" sz="quarter" idx="12"/>
          </p:nvPr>
        </p:nvSpPr>
        <p:spPr/>
        <p:txBody>
          <a:bodyPr/>
          <a:lstStyle/>
          <a:p>
            <a:fld id="{1FB4BD47-2A83-4A56-970D-480688504C1B}" type="slidenum">
              <a:rPr lang="en-GB" smtClean="0"/>
              <a:t>3</a:t>
            </a:fld>
            <a:endParaRPr lang="en-GB"/>
          </a:p>
        </p:txBody>
      </p:sp>
    </p:spTree>
    <p:extLst>
      <p:ext uri="{BB962C8B-B14F-4D97-AF65-F5344CB8AC3E}">
        <p14:creationId xmlns:p14="http://schemas.microsoft.com/office/powerpoint/2010/main" val="4996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xmlns="" val="2178192700"/>
                    </a:ext>
                  </a:extLst>
                </a:gridCol>
                <a:gridCol w="2103120">
                  <a:extLst>
                    <a:ext uri="{9D8B030D-6E8A-4147-A177-3AD203B41FA5}">
                      <a16:colId xmlns:a16="http://schemas.microsoft.com/office/drawing/2014/main" xmlns="" val="331999573"/>
                    </a:ext>
                  </a:extLst>
                </a:gridCol>
                <a:gridCol w="2103120">
                  <a:extLst>
                    <a:ext uri="{9D8B030D-6E8A-4147-A177-3AD203B41FA5}">
                      <a16:colId xmlns:a16="http://schemas.microsoft.com/office/drawing/2014/main" xmlns="" val="3597132808"/>
                    </a:ext>
                  </a:extLst>
                </a:gridCol>
                <a:gridCol w="2103120">
                  <a:extLst>
                    <a:ext uri="{9D8B030D-6E8A-4147-A177-3AD203B41FA5}">
                      <a16:colId xmlns:a16="http://schemas.microsoft.com/office/drawing/2014/main" xmlns="" val="596877116"/>
                    </a:ext>
                  </a:extLst>
                </a:gridCol>
                <a:gridCol w="2103120">
                  <a:extLst>
                    <a:ext uri="{9D8B030D-6E8A-4147-A177-3AD203B41FA5}">
                      <a16:colId xmlns:a16="http://schemas.microsoft.com/office/drawing/2014/main" xmlns=""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549009875"/>
                  </a:ext>
                </a:extLst>
              </a:tr>
            </a:tbl>
          </a:graphicData>
        </a:graphic>
      </p:graphicFrame>
      <p:sp>
        <p:nvSpPr>
          <p:cNvPr id="3" name="Slide Number Placeholder 2"/>
          <p:cNvSpPr>
            <a:spLocks noGrp="1"/>
          </p:cNvSpPr>
          <p:nvPr>
            <p:ph type="sldNum" sz="quarter" idx="12"/>
          </p:nvPr>
        </p:nvSpPr>
        <p:spPr/>
        <p:txBody>
          <a:bodyPr/>
          <a:lstStyle/>
          <a:p>
            <a:fld id="{1FB4BD47-2A83-4A56-970D-480688504C1B}" type="slidenum">
              <a:rPr lang="en-GB" smtClean="0"/>
              <a:t>4</a:t>
            </a:fld>
            <a:endParaRPr lang="en-GB"/>
          </a:p>
        </p:txBody>
      </p:sp>
    </p:spTree>
    <p:extLst>
      <p:ext uri="{BB962C8B-B14F-4D97-AF65-F5344CB8AC3E}">
        <p14:creationId xmlns:p14="http://schemas.microsoft.com/office/powerpoint/2010/main" val="351209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
        <p:nvSpPr>
          <p:cNvPr id="4" name="Slide Number Placeholder 3"/>
          <p:cNvSpPr>
            <a:spLocks noGrp="1"/>
          </p:cNvSpPr>
          <p:nvPr>
            <p:ph type="sldNum" sz="quarter" idx="12"/>
          </p:nvPr>
        </p:nvSpPr>
        <p:spPr/>
        <p:txBody>
          <a:bodyPr/>
          <a:lstStyle/>
          <a:p>
            <a:fld id="{1FB4BD47-2A83-4A56-970D-480688504C1B}" type="slidenum">
              <a:rPr lang="en-GB" smtClean="0"/>
              <a:t>5</a:t>
            </a:fld>
            <a:endParaRPr lang="en-GB"/>
          </a:p>
        </p:txBody>
      </p:sp>
    </p:spTree>
    <p:extLst>
      <p:ext uri="{BB962C8B-B14F-4D97-AF65-F5344CB8AC3E}">
        <p14:creationId xmlns:p14="http://schemas.microsoft.com/office/powerpoint/2010/main" val="274454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chr1_39114617_39614617.gen.gz</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
        <p:nvSpPr>
          <p:cNvPr id="6" name="Slide Number Placeholder 5"/>
          <p:cNvSpPr>
            <a:spLocks noGrp="1"/>
          </p:cNvSpPr>
          <p:nvPr>
            <p:ph type="sldNum" sz="quarter" idx="12"/>
          </p:nvPr>
        </p:nvSpPr>
        <p:spPr/>
        <p:txBody>
          <a:bodyPr/>
          <a:lstStyle/>
          <a:p>
            <a:fld id="{1FB4BD47-2A83-4A56-970D-480688504C1B}" type="slidenum">
              <a:rPr lang="en-GB" smtClean="0"/>
              <a:t>6</a:t>
            </a:fld>
            <a:endParaRPr lang="en-GB"/>
          </a:p>
        </p:txBody>
      </p:sp>
    </p:spTree>
    <p:extLst>
      <p:ext uri="{BB962C8B-B14F-4D97-AF65-F5344CB8AC3E}">
        <p14:creationId xmlns:p14="http://schemas.microsoft.com/office/powerpoint/2010/main" val="66603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Reference panels tested</a:t>
            </a:r>
          </a:p>
        </p:txBody>
      </p:sp>
      <p:sp>
        <p:nvSpPr>
          <p:cNvPr id="3" name="Content Placeholder 2"/>
          <p:cNvSpPr>
            <a:spLocks noGrp="1"/>
          </p:cNvSpPr>
          <p:nvPr>
            <p:ph idx="1"/>
          </p:nvPr>
        </p:nvSpPr>
        <p:spPr/>
        <p:txBody>
          <a:bodyPr/>
          <a:lstStyle/>
          <a:p>
            <a:r>
              <a:rPr lang="en-GB" dirty="0"/>
              <a:t>EPIC-Omics GWAS and its own individual level data</a:t>
            </a:r>
          </a:p>
          <a:p>
            <a:r>
              <a:rPr lang="en-GB" dirty="0"/>
              <a:t>1KG phase III as with FUSION/LDREF</a:t>
            </a:r>
          </a:p>
          <a:p>
            <a:r>
              <a:rPr lang="en-GB" dirty="0"/>
              <a:t>EPIC-Omics UK10K+1KG imputed data</a:t>
            </a:r>
          </a:p>
          <a:p>
            <a:r>
              <a:rPr lang="en-GB" dirty="0"/>
              <a:t>EPIC-Omics HRC imputed data</a:t>
            </a:r>
          </a:p>
        </p:txBody>
      </p:sp>
      <p:sp>
        <p:nvSpPr>
          <p:cNvPr id="4" name="Slide Number Placeholder 3"/>
          <p:cNvSpPr>
            <a:spLocks noGrp="1"/>
          </p:cNvSpPr>
          <p:nvPr>
            <p:ph type="sldNum" sz="quarter" idx="12"/>
          </p:nvPr>
        </p:nvSpPr>
        <p:spPr/>
        <p:txBody>
          <a:bodyPr/>
          <a:lstStyle/>
          <a:p>
            <a:fld id="{1FB4BD47-2A83-4A56-970D-480688504C1B}" type="slidenum">
              <a:rPr lang="en-GB" smtClean="0"/>
              <a:t>7</a:t>
            </a:fld>
            <a:endParaRPr lang="en-GB"/>
          </a:p>
        </p:txBody>
      </p:sp>
    </p:spTree>
    <p:extLst>
      <p:ext uri="{BB962C8B-B14F-4D97-AF65-F5344CB8AC3E}">
        <p14:creationId xmlns:p14="http://schemas.microsoft.com/office/powerpoint/2010/main" val="266656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front-page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8</a:t>
            </a:fld>
            <a:endParaRPr lang="en-GB"/>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a16="http://schemas.microsoft.com/office/drawing/2014/main" xmlns="" val="1953549286"/>
                    </a:ext>
                  </a:extLst>
                </a:gridCol>
                <a:gridCol w="1441911">
                  <a:extLst>
                    <a:ext uri="{9D8B030D-6E8A-4147-A177-3AD203B41FA5}">
                      <a16:colId xmlns:a16="http://schemas.microsoft.com/office/drawing/2014/main" xmlns="" val="2286925942"/>
                    </a:ext>
                  </a:extLst>
                </a:gridCol>
                <a:gridCol w="592568">
                  <a:extLst>
                    <a:ext uri="{9D8B030D-6E8A-4147-A177-3AD203B41FA5}">
                      <a16:colId xmlns:a16="http://schemas.microsoft.com/office/drawing/2014/main" xmlns="" val="2240166967"/>
                    </a:ext>
                  </a:extLst>
                </a:gridCol>
                <a:gridCol w="592568">
                  <a:extLst>
                    <a:ext uri="{9D8B030D-6E8A-4147-A177-3AD203B41FA5}">
                      <a16:colId xmlns:a16="http://schemas.microsoft.com/office/drawing/2014/main" xmlns="" val="3084119439"/>
                    </a:ext>
                  </a:extLst>
                </a:gridCol>
                <a:gridCol w="1035431">
                  <a:extLst>
                    <a:ext uri="{9D8B030D-6E8A-4147-A177-3AD203B41FA5}">
                      <a16:colId xmlns:a16="http://schemas.microsoft.com/office/drawing/2014/main" xmlns="" val="2439947825"/>
                    </a:ext>
                  </a:extLst>
                </a:gridCol>
                <a:gridCol w="1183054">
                  <a:extLst>
                    <a:ext uri="{9D8B030D-6E8A-4147-A177-3AD203B41FA5}">
                      <a16:colId xmlns:a16="http://schemas.microsoft.com/office/drawing/2014/main" xmlns="" val="756702285"/>
                    </a:ext>
                  </a:extLst>
                </a:gridCol>
                <a:gridCol w="1035431">
                  <a:extLst>
                    <a:ext uri="{9D8B030D-6E8A-4147-A177-3AD203B41FA5}">
                      <a16:colId xmlns:a16="http://schemas.microsoft.com/office/drawing/2014/main" xmlns="" val="52909403"/>
                    </a:ext>
                  </a:extLst>
                </a:gridCol>
                <a:gridCol w="2104131">
                  <a:extLst>
                    <a:ext uri="{9D8B030D-6E8A-4147-A177-3AD203B41FA5}">
                      <a16:colId xmlns:a16="http://schemas.microsoft.com/office/drawing/2014/main" xmlns="" val="3498582246"/>
                    </a:ext>
                  </a:extLst>
                </a:gridCol>
                <a:gridCol w="1042710">
                  <a:extLst>
                    <a:ext uri="{9D8B030D-6E8A-4147-A177-3AD203B41FA5}">
                      <a16:colId xmlns:a16="http://schemas.microsoft.com/office/drawing/2014/main" xmlns=""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486077057"/>
                  </a:ext>
                </a:extLst>
              </a:tr>
            </a:tbl>
          </a:graphicData>
        </a:graphic>
      </p:graphicFrame>
    </p:spTree>
    <p:extLst>
      <p:ext uri="{BB962C8B-B14F-4D97-AF65-F5344CB8AC3E}">
        <p14:creationId xmlns:p14="http://schemas.microsoft.com/office/powerpoint/2010/main" val="384433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46773" y="1825624"/>
            <a:ext cx="6657326" cy="5032375"/>
          </a:xfrm>
          <a:prstGeom prst="rect">
            <a:avLst/>
          </a:prstGeom>
        </p:spPr>
      </p:pic>
      <p:sp>
        <p:nvSpPr>
          <p:cNvPr id="3" name="Slide Number Placeholder 2"/>
          <p:cNvSpPr>
            <a:spLocks noGrp="1"/>
          </p:cNvSpPr>
          <p:nvPr>
            <p:ph type="sldNum" sz="quarter" idx="12"/>
          </p:nvPr>
        </p:nvSpPr>
        <p:spPr/>
        <p:txBody>
          <a:bodyPr/>
          <a:lstStyle/>
          <a:p>
            <a:fld id="{1FB4BD47-2A83-4A56-970D-480688504C1B}" type="slidenum">
              <a:rPr lang="en-GB" smtClean="0"/>
              <a:t>9</a:t>
            </a:fld>
            <a:endParaRPr lang="en-GB"/>
          </a:p>
        </p:txBody>
      </p:sp>
    </p:spTree>
    <p:extLst>
      <p:ext uri="{BB962C8B-B14F-4D97-AF65-F5344CB8AC3E}">
        <p14:creationId xmlns:p14="http://schemas.microsoft.com/office/powerpoint/2010/main" val="191454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468</TotalTime>
  <Words>1327</Words>
  <Application>Microsoft Office PowerPoint</Application>
  <PresentationFormat>Custom</PresentationFormat>
  <Paragraphs>616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FM-pipeline</vt:lpstr>
      <vt:lpstr>Methods</vt:lpstr>
      <vt:lpstr>Why it is necessary</vt:lpstr>
      <vt:lpstr>Software included in the pipeline</vt:lpstr>
      <vt:lpstr>References</vt:lpstr>
      <vt:lpstr>USAGE</vt:lpstr>
      <vt:lpstr>Reference panels tested</vt:lpstr>
      <vt:lpstr>The front-page example</vt:lpstr>
      <vt:lpstr>Regional association plot (locusZoom)</vt:lpstr>
      <vt:lpstr>GCTA –cojo-slct results</vt:lpstr>
      <vt:lpstr>JAM results</vt:lpstr>
      <vt:lpstr>SNPs with snp_prob&gt;0.01 (finemap)</vt:lpstr>
      <vt:lpstr>Configurations with config_prob&gt;0.01 (finemap) </vt:lpstr>
      <vt:lpstr>Z-score/LD consistence (finemap)</vt:lpstr>
      <vt:lpstr>chr12_56896069_57396069 (rs2277339)</vt:lpstr>
      <vt:lpstr>12:57146069_G_T is rs2277339!!!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Jing Hua Zhao</cp:lastModifiedBy>
  <cp:revision>226</cp:revision>
  <dcterms:created xsi:type="dcterms:W3CDTF">2017-10-26T16:20:46Z</dcterms:created>
  <dcterms:modified xsi:type="dcterms:W3CDTF">2018-01-08T11:12:12Z</dcterms:modified>
</cp:coreProperties>
</file>