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2" r:id="rId4"/>
    <p:sldId id="259" r:id="rId5"/>
    <p:sldId id="271" r:id="rId6"/>
    <p:sldId id="273" r:id="rId7"/>
    <p:sldId id="275" r:id="rId8"/>
    <p:sldId id="274" r:id="rId9"/>
    <p:sldId id="261" r:id="rId10"/>
    <p:sldId id="26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33B0-C84D-48FE-B2B4-1B6631A21FD0}"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7D33B0-C84D-48FE-B2B4-1B6631A21FD0}" type="datetimeFigureOut">
              <a:rPr lang="en-GB" smtClean="0"/>
              <a:t>17/11/2017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D33B0-C84D-48FE-B2B4-1B6631A21FD0}"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D33B0-C84D-48FE-B2B4-1B6631A21FD0}" type="datetimeFigureOut">
              <a:rPr lang="en-GB" smtClean="0"/>
              <a:t>17/11/2017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D33B0-C84D-48FE-B2B4-1B6631A21FD0}" type="datetimeFigureOut">
              <a:rPr lang="en-GB" smtClean="0"/>
              <a:t>17/11/2017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D33B0-C84D-48FE-B2B4-1B6631A21FD0}" type="datetimeFigureOut">
              <a:rPr lang="en-GB" smtClean="0"/>
              <a:t>17/11/2017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33B0-C84D-48FE-B2B4-1B6631A21FD0}"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33B0-C84D-48FE-B2B4-1B6631A21FD0}" type="datetimeFigureOut">
              <a:rPr lang="en-GB" smtClean="0"/>
              <a:t>17/11/2017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D33B0-C84D-48FE-B2B4-1B6631A21FD0}" type="datetimeFigureOut">
              <a:rPr lang="en-GB" smtClean="0"/>
              <a:t>17/11/2017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FM-pipeline</a:t>
            </a:r>
            <a:endParaRPr lang="en-GB" dirty="0"/>
          </a:p>
        </p:txBody>
      </p:sp>
      <p:sp>
        <p:nvSpPr>
          <p:cNvPr id="3" name="Subtitle 2"/>
          <p:cNvSpPr>
            <a:spLocks noGrp="1"/>
          </p:cNvSpPr>
          <p:nvPr>
            <p:ph type="subTitle" idx="1"/>
          </p:nvPr>
        </p:nvSpPr>
        <p:spPr/>
        <p:txBody>
          <a:bodyPr/>
          <a:lstStyle/>
          <a:p>
            <a:r>
              <a:rPr lang="en-GB" dirty="0"/>
              <a:t>A </a:t>
            </a:r>
            <a:r>
              <a:rPr lang="en-GB" dirty="0" err="1"/>
              <a:t>FineMapping</a:t>
            </a:r>
            <a:r>
              <a:rPr lang="en-GB" dirty="0"/>
              <a:t> pipeline</a:t>
            </a:r>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9145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from </a:t>
            </a:r>
            <a:r>
              <a:rPr lang="en-US" dirty="0" err="1"/>
              <a:t>finemap</a:t>
            </a:r>
            <a:endParaRPr lang="en-GB" dirty="0"/>
          </a:p>
        </p:txBody>
      </p:sp>
      <p:sp>
        <p:nvSpPr>
          <p:cNvPr id="3" name="Content Placeholder 2"/>
          <p:cNvSpPr>
            <a:spLocks noGrp="1"/>
          </p:cNvSpPr>
          <p:nvPr>
            <p:ph idx="1"/>
          </p:nvPr>
        </p:nvSpPr>
        <p:spPr/>
        <p:txBody>
          <a:bodyPr/>
          <a:lstStyle/>
          <a:p>
            <a:pPr marL="0" indent="0">
              <a:buNone/>
            </a:pPr>
            <a:r>
              <a:rPr lang="en-GB" dirty="0"/>
              <a:t>In the pruned set (509 SNPs) only two SNPs were of interest,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1:39364617_A_G 0.8829 3.5831 </a:t>
            </a:r>
            <a:r>
              <a:rPr lang="en-GB" b="1" dirty="0"/>
              <a:t>rs4970634</a:t>
            </a:r>
            <a:endParaRPr lang="en-GB" dirty="0"/>
          </a:p>
          <a:p>
            <a:pPr marL="0" indent="0">
              <a:buNone/>
            </a:pPr>
            <a:r>
              <a:rPr lang="en-GB" dirty="0"/>
              <a:t>1:39302020_C_T 0.1167 1.8270 rs7548054</a:t>
            </a:r>
          </a:p>
          <a:p>
            <a:pPr marL="0" indent="0">
              <a:buNone/>
            </a:pPr>
            <a:r>
              <a:rPr lang="en-GB" dirty="0"/>
              <a:t>Again the lead SNP was flagged with high probability and large log10(BF).</a:t>
            </a:r>
          </a:p>
          <a:p>
            <a:pPr marL="0" indent="0">
              <a:buNone/>
            </a:pPr>
            <a:endParaRPr lang="en-GB" dirty="0"/>
          </a:p>
        </p:txBody>
      </p:sp>
    </p:spTree>
    <p:extLst>
      <p:ext uri="{BB962C8B-B14F-4D97-AF65-F5344CB8AC3E}">
        <p14:creationId xmlns:p14="http://schemas.microsoft.com/office/powerpoint/2010/main" val="187444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Three causal loci</a:t>
            </a:r>
            <a:endParaRPr lang="en-GB" dirty="0"/>
          </a:p>
        </p:txBody>
      </p:sp>
      <p:sp>
        <p:nvSpPr>
          <p:cNvPr id="3" name="Content Placeholder 2"/>
          <p:cNvSpPr>
            <a:spLocks noGrp="1"/>
          </p:cNvSpPr>
          <p:nvPr>
            <p:ph idx="1"/>
          </p:nvPr>
        </p:nvSpPr>
        <p:spPr/>
        <p:txBody>
          <a:bodyPr/>
          <a:lstStyle/>
          <a:p>
            <a:pPr marL="0" indent="0">
              <a:buNone/>
            </a:pPr>
            <a:r>
              <a:rPr lang="en-GB" dirty="0"/>
              <a:t>For the pruning set,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1:39382803_C_T 1.0000 12.5294 rs9726587</a:t>
            </a:r>
          </a:p>
          <a:p>
            <a:pPr marL="0" indent="0">
              <a:buNone/>
            </a:pPr>
            <a:r>
              <a:rPr lang="en-GB" dirty="0"/>
              <a:t>1:39378739_C_T 1.0000 12.5294 rs12116890</a:t>
            </a:r>
          </a:p>
          <a:p>
            <a:pPr marL="0" indent="0">
              <a:buNone/>
            </a:pPr>
            <a:r>
              <a:rPr lang="en-GB" dirty="0"/>
              <a:t>1:39364617_A_G 1.0000 12.5294 </a:t>
            </a:r>
            <a:r>
              <a:rPr lang="en-GB" b="1" dirty="0"/>
              <a:t>rs4970634</a:t>
            </a:r>
            <a:endParaRPr lang="en-GB" dirty="0"/>
          </a:p>
          <a:p>
            <a:pPr marL="0" indent="0">
              <a:buNone/>
            </a:pPr>
            <a:endParaRPr lang="en-GB" dirty="0"/>
          </a:p>
          <a:p>
            <a:pPr marL="0" indent="0">
              <a:buNone/>
            </a:pPr>
            <a:r>
              <a:rPr lang="en-GB" dirty="0"/>
              <a:t>And the configuration containing all three variants has the highest log10(BF) =543.07. It seems quite reassuring that our lead SNP is among the top candidates</a:t>
            </a:r>
          </a:p>
        </p:txBody>
      </p:sp>
    </p:spTree>
    <p:extLst>
      <p:ext uri="{BB962C8B-B14F-4D97-AF65-F5344CB8AC3E}">
        <p14:creationId xmlns:p14="http://schemas.microsoft.com/office/powerpoint/2010/main" val="35510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Tree>
    <p:extLst>
      <p:ext uri="{BB962C8B-B14F-4D97-AF65-F5344CB8AC3E}">
        <p14:creationId xmlns:p14="http://schemas.microsoft.com/office/powerpoint/2010/main" val="6660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Issues for </a:t>
            </a:r>
            <a:r>
              <a:rPr lang="en-GB" dirty="0" err="1"/>
              <a:t>finemap</a:t>
            </a:r>
            <a:r>
              <a:rPr lang="en-GB" dirty="0"/>
              <a:t>/JAM (or all software)</a:t>
            </a:r>
          </a:p>
        </p:txBody>
      </p:sp>
      <p:sp>
        <p:nvSpPr>
          <p:cNvPr id="3" name="Content Placeholder 2"/>
          <p:cNvSpPr>
            <a:spLocks noGrp="1"/>
          </p:cNvSpPr>
          <p:nvPr>
            <p:ph idx="1"/>
          </p:nvPr>
        </p:nvSpPr>
        <p:spPr/>
        <p:txBody>
          <a:bodyPr>
            <a:normAutofit fontScale="47500" lnSpcReduction="20000"/>
          </a:bodyPr>
          <a:lstStyle/>
          <a:p>
            <a:pPr marL="0" indent="0">
              <a:buNone/>
            </a:pPr>
            <a:r>
              <a:rPr lang="en-GB" dirty="0">
                <a:latin typeface="Courier" pitchFamily="49" charset="0"/>
              </a:rPr>
              <a:t>Index		SNPID	</a:t>
            </a:r>
            <a:r>
              <a:rPr lang="en-GB" dirty="0" err="1">
                <a:latin typeface="Courier" pitchFamily="49" charset="0"/>
              </a:rPr>
              <a:t>SNP_prob</a:t>
            </a:r>
            <a:r>
              <a:rPr lang="en-GB" dirty="0">
                <a:latin typeface="Courier" pitchFamily="49" charset="0"/>
              </a:rPr>
              <a:t>	snp_log10bf	z</a:t>
            </a:r>
          </a:p>
          <a:p>
            <a:pPr marL="0" indent="0">
              <a:buNone/>
            </a:pPr>
            <a:r>
              <a:rPr lang="en-GB" dirty="0">
                <a:latin typeface="Courier" pitchFamily="49" charset="0"/>
              </a:rPr>
              <a:t>733	9:32932194_C_T	1.0	13.0829		4.841630</a:t>
            </a:r>
          </a:p>
          <a:p>
            <a:pPr marL="0" indent="0">
              <a:buNone/>
            </a:pPr>
            <a:r>
              <a:rPr lang="en-GB" dirty="0">
                <a:latin typeface="Courier" pitchFamily="49" charset="0"/>
              </a:rPr>
              <a:t>1231	9:33069181_C_T	1.0	13.0829		-4.766990</a:t>
            </a:r>
          </a:p>
          <a:p>
            <a:pPr marL="0" indent="0">
              <a:buNone/>
            </a:pPr>
            <a:r>
              <a:rPr lang="en-GB" dirty="0">
                <a:latin typeface="Courier" pitchFamily="49" charset="0"/>
              </a:rPr>
              <a:t>873	9:32987594_G_T	1.0	13.0805		0.223041</a:t>
            </a:r>
          </a:p>
          <a:p>
            <a:pPr marL="0" indent="0">
              <a:buNone/>
            </a:pPr>
            <a:r>
              <a:rPr lang="en-GB" dirty="0">
                <a:latin typeface="Courier" pitchFamily="49" charset="0"/>
              </a:rPr>
              <a:t>1130	9:33037350_A_C 	1.0 	9.8589		-5.813400</a:t>
            </a:r>
          </a:p>
          <a:p>
            <a:pPr marL="0" indent="0">
              <a:buNone/>
            </a:pPr>
            <a:r>
              <a:rPr lang="en-GB" dirty="0">
                <a:latin typeface="Courier" pitchFamily="49" charset="0"/>
              </a:rPr>
              <a:t>1193	9:33058705_A_C	0.5	3.0832		-2.305340</a:t>
            </a:r>
          </a:p>
          <a:p>
            <a:pPr marL="0" indent="0">
              <a:buNone/>
            </a:pPr>
            <a:r>
              <a:rPr lang="en-GB" dirty="0">
                <a:latin typeface="Courier" pitchFamily="49" charset="0"/>
              </a:rPr>
              <a:t>1191	9:33058461_C_T	0.5	3.0832		2.305340</a:t>
            </a:r>
          </a:p>
          <a:p>
            <a:pPr marL="0" indent="0">
              <a:buNone/>
            </a:pPr>
            <a:endParaRPr lang="en-GB" dirty="0"/>
          </a:p>
          <a:p>
            <a:pPr marL="0" indent="0">
              <a:buNone/>
            </a:pPr>
            <a:r>
              <a:rPr lang="en-GB" dirty="0"/>
              <a:t>&gt; </a:t>
            </a:r>
            <a:r>
              <a:rPr lang="en-GB" dirty="0" err="1"/>
              <a:t>ld</a:t>
            </a:r>
            <a:r>
              <a:rPr lang="en-GB" dirty="0"/>
              <a:t>[index, index]</a:t>
            </a:r>
          </a:p>
          <a:p>
            <a:pPr marL="0" indent="0">
              <a:buNone/>
            </a:pPr>
            <a:r>
              <a:rPr lang="en-GB" dirty="0">
                <a:latin typeface="Courier" pitchFamily="49" charset="0"/>
              </a:rPr>
              <a:t>           V733      V1231       V873     V1130      V1193      V1191</a:t>
            </a:r>
          </a:p>
          <a:p>
            <a:pPr marL="0" indent="0">
              <a:buNone/>
            </a:pPr>
            <a:r>
              <a:rPr lang="en-GB" dirty="0">
                <a:latin typeface="Courier" pitchFamily="49" charset="0"/>
              </a:rPr>
              <a:t>733   1.0000000 -0.8247300 -0.1326670  0.893704 -0.0626968  0.0626968</a:t>
            </a:r>
          </a:p>
          <a:p>
            <a:pPr marL="0" indent="0">
              <a:buNone/>
            </a:pPr>
            <a:r>
              <a:rPr lang="en-GB" dirty="0">
                <a:latin typeface="Courier" pitchFamily="49" charset="0"/>
              </a:rPr>
              <a:t>1231 -0.8247300  1.0000000 -0.0775275 -0.898488 -0.2290370  0.2290370</a:t>
            </a:r>
          </a:p>
          <a:p>
            <a:pPr marL="0" indent="0">
              <a:buNone/>
            </a:pPr>
            <a:r>
              <a:rPr lang="en-GB" dirty="0">
                <a:latin typeface="Courier" pitchFamily="49" charset="0"/>
              </a:rPr>
              <a:t>873  -0.1326670 -0.0775275  1.0000000 -0.126591  0.0172165 -0.0172165</a:t>
            </a:r>
          </a:p>
          <a:p>
            <a:pPr marL="0" indent="0">
              <a:buNone/>
            </a:pPr>
            <a:r>
              <a:rPr lang="en-GB" dirty="0">
                <a:latin typeface="Courier" pitchFamily="49" charset="0"/>
              </a:rPr>
              <a:t>1130  0.8937040 -0.8984880 -0.1265910  1.000000 -0.1451790  0.1451790</a:t>
            </a:r>
          </a:p>
          <a:p>
            <a:pPr marL="0" indent="0">
              <a:buNone/>
            </a:pPr>
            <a:r>
              <a:rPr lang="en-GB" dirty="0">
                <a:latin typeface="Courier" pitchFamily="49" charset="0"/>
              </a:rPr>
              <a:t>1193 -0.0626968 -0.2290370  0.0172165 -0.145179  1.0000000 </a:t>
            </a:r>
            <a:r>
              <a:rPr lang="en-GB" b="1" dirty="0">
                <a:latin typeface="Courier" pitchFamily="49" charset="0"/>
              </a:rPr>
              <a:t>-1.0000000</a:t>
            </a:r>
          </a:p>
          <a:p>
            <a:pPr marL="0" indent="0">
              <a:buNone/>
            </a:pPr>
            <a:r>
              <a:rPr lang="en-GB" dirty="0">
                <a:latin typeface="Courier" pitchFamily="49" charset="0"/>
              </a:rPr>
              <a:t>1191  0.0626968  0.2290370 -0.0172165  0.145179 </a:t>
            </a:r>
            <a:r>
              <a:rPr lang="en-GB" b="1" dirty="0">
                <a:latin typeface="Courier" pitchFamily="49" charset="0"/>
              </a:rPr>
              <a:t>-1.0000000</a:t>
            </a:r>
            <a:r>
              <a:rPr lang="en-GB" dirty="0">
                <a:latin typeface="Courier" pitchFamily="49" charset="0"/>
              </a:rPr>
              <a:t>  1.0000000</a:t>
            </a:r>
          </a:p>
          <a:p>
            <a:pPr marL="0" indent="0">
              <a:buNone/>
            </a:pPr>
            <a:endParaRPr lang="en-GB" dirty="0"/>
          </a:p>
        </p:txBody>
      </p:sp>
    </p:spTree>
    <p:extLst>
      <p:ext uri="{BB962C8B-B14F-4D97-AF65-F5344CB8AC3E}">
        <p14:creationId xmlns:p14="http://schemas.microsoft.com/office/powerpoint/2010/main" val="105935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Interpretation and additional work</a:t>
            </a:r>
          </a:p>
        </p:txBody>
      </p:sp>
      <p:sp>
        <p:nvSpPr>
          <p:cNvPr id="3" name="Content Placeholder 2"/>
          <p:cNvSpPr>
            <a:spLocks noGrp="1"/>
          </p:cNvSpPr>
          <p:nvPr>
            <p:ph idx="1"/>
          </p:nvPr>
        </p:nvSpPr>
        <p:spPr/>
        <p:txBody>
          <a:bodyPr/>
          <a:lstStyle/>
          <a:p>
            <a:r>
              <a:rPr lang="en-GB" dirty="0"/>
              <a:t>Due to limitation of GWAS marginal association statistics, joint association results holds the key for </a:t>
            </a:r>
            <a:r>
              <a:rPr lang="en-GB" dirty="0" err="1"/>
              <a:t>finemapping</a:t>
            </a:r>
            <a:r>
              <a:rPr lang="en-GB" dirty="0"/>
              <a:t> but is it necessarily the way we know (e.g., from GCTA)?</a:t>
            </a:r>
          </a:p>
          <a:p>
            <a:endParaRPr lang="en-GB" dirty="0"/>
          </a:p>
          <a:p>
            <a:r>
              <a:rPr lang="en-GB" dirty="0"/>
              <a:t>We are yet to lash out a strategy that actually works!</a:t>
            </a:r>
          </a:p>
          <a:p>
            <a:r>
              <a:rPr lang="en-GB" dirty="0"/>
              <a:t>We need to refine the modular implementations.</a:t>
            </a:r>
          </a:p>
          <a:p>
            <a:r>
              <a:rPr lang="en-GB" dirty="0"/>
              <a:t>We need inputs from users inside (/genetics/bin/FM-pipeline) and outside (GitHub).</a:t>
            </a:r>
          </a:p>
        </p:txBody>
      </p:sp>
    </p:spTree>
    <p:extLst>
      <p:ext uri="{BB962C8B-B14F-4D97-AF65-F5344CB8AC3E}">
        <p14:creationId xmlns:p14="http://schemas.microsoft.com/office/powerpoint/2010/main" val="408598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Tree>
    <p:extLst>
      <p:ext uri="{BB962C8B-B14F-4D97-AF65-F5344CB8AC3E}">
        <p14:creationId xmlns:p14="http://schemas.microsoft.com/office/powerpoint/2010/main" val="274454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One more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TotalTime>
  <Words>830</Words>
  <Application>Microsoft Office PowerPoint</Application>
  <PresentationFormat>Widescreen</PresentationFormat>
  <Paragraphs>139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Courier</vt: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USAGE</vt:lpstr>
      <vt:lpstr>Issues for finemap/JAM (or all software)</vt:lpstr>
      <vt:lpstr>Interpretation and additional work</vt:lpstr>
      <vt:lpstr>References</vt:lpstr>
      <vt:lpstr>One more example</vt:lpstr>
      <vt:lpstr>Regional association plot (locusZoom)</vt:lpstr>
      <vt:lpstr>Results from finemap</vt:lpstr>
      <vt:lpstr>Three causal loci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128</cp:revision>
  <dcterms:created xsi:type="dcterms:W3CDTF">2017-10-26T16:20:46Z</dcterms:created>
  <dcterms:modified xsi:type="dcterms:W3CDTF">2017-11-17T19:30:27Z</dcterms:modified>
</cp:coreProperties>
</file>