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8" r:id="rId3"/>
    <p:sldId id="272" r:id="rId4"/>
    <p:sldId id="259" r:id="rId5"/>
    <p:sldId id="274" r:id="rId6"/>
    <p:sldId id="271" r:id="rId7"/>
    <p:sldId id="277" r:id="rId8"/>
    <p:sldId id="261" r:id="rId9"/>
    <p:sldId id="262" r:id="rId10"/>
    <p:sldId id="276" r:id="rId11"/>
    <p:sldId id="266" r:id="rId12"/>
    <p:sldId id="281" r:id="rId13"/>
    <p:sldId id="282" r:id="rId14"/>
    <p:sldId id="27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25" d="100"/>
          <a:sy n="125" d="100"/>
        </p:scale>
        <p:origin x="360" y="8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E1BCEB-95D3-4EFD-86D1-B7273A2C9AA7}" type="datetimeFigureOut">
              <a:rPr lang="en-GB" smtClean="0"/>
              <a:t>06/01/2018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4DFD27-2967-4767-B29B-E19C19ACA289}" type="slidenum">
              <a:rPr lang="en-GB" smtClean="0"/>
              <a:t>‹#›</a:t>
            </a:fld>
            <a:endParaRPr lang="en-GB"/>
          </a:p>
        </p:txBody>
      </p:sp>
    </p:spTree>
    <p:extLst>
      <p:ext uri="{BB962C8B-B14F-4D97-AF65-F5344CB8AC3E}">
        <p14:creationId xmlns:p14="http://schemas.microsoft.com/office/powerpoint/2010/main" val="93604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A11D63-751A-4160-9674-6D89583F14AA}" type="datetime1">
              <a:rPr lang="en-GB" smtClean="0"/>
              <a:t>06/01/2018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1409832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222BF2-8BEE-43D4-A3FD-4D9AC2D4F4A1}" type="datetime1">
              <a:rPr lang="en-GB" smtClean="0"/>
              <a:t>06/01/2018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2119740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464878-EBE0-4308-880D-82C7BA4196A6}" type="datetime1">
              <a:rPr lang="en-GB" smtClean="0"/>
              <a:t>06/01/2018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1649913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D71E82-E9F6-46B7-8FEE-5CEF9D0A6612}" type="datetime1">
              <a:rPr lang="en-GB" smtClean="0"/>
              <a:t>06/01/2018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1424635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5A8D82-D974-46E7-B0F8-18C08BB8D6AC}" type="datetime1">
              <a:rPr lang="en-GB" smtClean="0"/>
              <a:t>06/01/2018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2487539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9DE6F5-0C87-43EB-9FD6-E791B16E2E9E}" type="datetime1">
              <a:rPr lang="en-GB" smtClean="0"/>
              <a:t>06/01/2018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3301718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E225AE-CFE0-4CD2-AD67-0F6D13028016}" type="datetime1">
              <a:rPr lang="en-GB" smtClean="0"/>
              <a:t>06/01/2018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3582881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703468-266B-4F64-96D3-C6F5BEE183C8}" type="datetime1">
              <a:rPr lang="en-GB" smtClean="0"/>
              <a:t>06/01/2018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3329265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ED84D4-2441-4E10-8ED7-DF4548D47C4C}" type="datetime1">
              <a:rPr lang="en-GB" smtClean="0"/>
              <a:t>06/01/2018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634943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941039E-F281-4AC7-9DCD-3ED8D73B1DA8}" type="datetime1">
              <a:rPr lang="en-GB" smtClean="0"/>
              <a:t>06/01/2018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729442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6539346-4B3E-4B82-A0E3-265453D0144F}" type="datetime1">
              <a:rPr lang="en-GB" smtClean="0"/>
              <a:t>06/01/2018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2270455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3B3B13-5148-43FB-80F2-1120B7E3127D}" type="datetime1">
              <a:rPr lang="en-GB" smtClean="0"/>
              <a:t>06/01/2018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B4BD47-2A83-4A56-970D-480688504C1B}" type="slidenum">
              <a:rPr lang="en-GB" smtClean="0"/>
              <a:t>‹#›</a:t>
            </a:fld>
            <a:endParaRPr lang="en-GB"/>
          </a:p>
        </p:txBody>
      </p:sp>
    </p:spTree>
    <p:extLst>
      <p:ext uri="{BB962C8B-B14F-4D97-AF65-F5344CB8AC3E}">
        <p14:creationId xmlns:p14="http://schemas.microsoft.com/office/powerpoint/2010/main" val="8818141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34510"/>
            <a:ext cx="9144000" cy="650453"/>
          </a:xfrm>
        </p:spPr>
        <p:txBody>
          <a:bodyPr>
            <a:normAutofit fontScale="90000"/>
          </a:bodyPr>
          <a:lstStyle/>
          <a:p>
            <a:r>
              <a:rPr lang="en-US" dirty="0"/>
              <a:t>FM-pipeline</a:t>
            </a:r>
            <a:endParaRPr lang="en-GB" dirty="0"/>
          </a:p>
        </p:txBody>
      </p:sp>
      <p:sp>
        <p:nvSpPr>
          <p:cNvPr id="3" name="Subtitle 2"/>
          <p:cNvSpPr>
            <a:spLocks noGrp="1"/>
          </p:cNvSpPr>
          <p:nvPr>
            <p:ph type="subTitle" idx="1"/>
          </p:nvPr>
        </p:nvSpPr>
        <p:spPr>
          <a:xfrm>
            <a:off x="1524000" y="1101330"/>
            <a:ext cx="9144000" cy="456778"/>
          </a:xfrm>
        </p:spPr>
        <p:txBody>
          <a:bodyPr/>
          <a:lstStyle/>
          <a:p>
            <a:r>
              <a:rPr lang="en-GB" dirty="0"/>
              <a:t>A </a:t>
            </a:r>
            <a:r>
              <a:rPr lang="en-GB" dirty="0" err="1"/>
              <a:t>FineMapping</a:t>
            </a:r>
            <a:r>
              <a:rPr lang="en-GB" dirty="0"/>
              <a:t> pipeline using GWAS summary statistics</a:t>
            </a:r>
          </a:p>
        </p:txBody>
      </p:sp>
      <p:pic>
        <p:nvPicPr>
          <p:cNvPr id="4" name="Content Placeholder 3"/>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2456873" y="1542473"/>
            <a:ext cx="7749309" cy="5246254"/>
          </a:xfrm>
          <a:prstGeom prst="rect">
            <a:avLst/>
          </a:prstGeom>
        </p:spPr>
      </p:pic>
      <p:sp>
        <p:nvSpPr>
          <p:cNvPr id="5" name="Slide Number Placeholder 4"/>
          <p:cNvSpPr>
            <a:spLocks noGrp="1"/>
          </p:cNvSpPr>
          <p:nvPr>
            <p:ph type="sldNum" sz="quarter" idx="12"/>
          </p:nvPr>
        </p:nvSpPr>
        <p:spPr/>
        <p:txBody>
          <a:bodyPr/>
          <a:lstStyle/>
          <a:p>
            <a:fld id="{1FB4BD47-2A83-4A56-970D-480688504C1B}" type="slidenum">
              <a:rPr lang="en-GB" smtClean="0"/>
              <a:t>1</a:t>
            </a:fld>
            <a:endParaRPr lang="en-GB"/>
          </a:p>
        </p:txBody>
      </p:sp>
    </p:spTree>
    <p:extLst>
      <p:ext uri="{BB962C8B-B14F-4D97-AF65-F5344CB8AC3E}">
        <p14:creationId xmlns:p14="http://schemas.microsoft.com/office/powerpoint/2010/main" val="1899350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GCTA –</a:t>
            </a:r>
            <a:r>
              <a:rPr lang="en-GB" dirty="0" err="1"/>
              <a:t>cojo-slct</a:t>
            </a:r>
            <a:r>
              <a:rPr lang="en-GB" dirty="0"/>
              <a:t> results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831032114"/>
              </p:ext>
            </p:extLst>
          </p:nvPr>
        </p:nvGraphicFramePr>
        <p:xfrm>
          <a:off x="838200" y="1825625"/>
          <a:ext cx="10515596" cy="2595880"/>
        </p:xfrm>
        <a:graphic>
          <a:graphicData uri="http://schemas.openxmlformats.org/drawingml/2006/table">
            <a:tbl>
              <a:tblPr firstRow="1" bandRow="1">
                <a:tableStyleId>{5C22544A-7EE6-4342-B048-85BDC9FD1C3A}</a:tableStyleId>
              </a:tblPr>
              <a:tblGrid>
                <a:gridCol w="401664">
                  <a:extLst>
                    <a:ext uri="{9D8B030D-6E8A-4147-A177-3AD203B41FA5}">
                      <a16:colId xmlns:a16="http://schemas.microsoft.com/office/drawing/2014/main" val="20000"/>
                    </a:ext>
                  </a:extLst>
                </a:gridCol>
                <a:gridCol w="1286360">
                  <a:extLst>
                    <a:ext uri="{9D8B030D-6E8A-4147-A177-3AD203B41FA5}">
                      <a16:colId xmlns:a16="http://schemas.microsoft.com/office/drawing/2014/main" val="20001"/>
                    </a:ext>
                  </a:extLst>
                </a:gridCol>
                <a:gridCol w="743918">
                  <a:extLst>
                    <a:ext uri="{9D8B030D-6E8A-4147-A177-3AD203B41FA5}">
                      <a16:colId xmlns:a16="http://schemas.microsoft.com/office/drawing/2014/main" val="20002"/>
                    </a:ext>
                  </a:extLst>
                </a:gridCol>
                <a:gridCol w="572514">
                  <a:extLst>
                    <a:ext uri="{9D8B030D-6E8A-4147-A177-3AD203B41FA5}">
                      <a16:colId xmlns:a16="http://schemas.microsoft.com/office/drawing/2014/main" val="20003"/>
                    </a:ext>
                  </a:extLst>
                </a:gridCol>
                <a:gridCol w="751114">
                  <a:extLst>
                    <a:ext uri="{9D8B030D-6E8A-4147-A177-3AD203B41FA5}">
                      <a16:colId xmlns:a16="http://schemas.microsoft.com/office/drawing/2014/main" val="20004"/>
                    </a:ext>
                  </a:extLst>
                </a:gridCol>
                <a:gridCol w="751114">
                  <a:extLst>
                    <a:ext uri="{9D8B030D-6E8A-4147-A177-3AD203B41FA5}">
                      <a16:colId xmlns:a16="http://schemas.microsoft.com/office/drawing/2014/main" val="20005"/>
                    </a:ext>
                  </a:extLst>
                </a:gridCol>
                <a:gridCol w="751114">
                  <a:extLst>
                    <a:ext uri="{9D8B030D-6E8A-4147-A177-3AD203B41FA5}">
                      <a16:colId xmlns:a16="http://schemas.microsoft.com/office/drawing/2014/main" val="20006"/>
                    </a:ext>
                  </a:extLst>
                </a:gridCol>
                <a:gridCol w="751114">
                  <a:extLst>
                    <a:ext uri="{9D8B030D-6E8A-4147-A177-3AD203B41FA5}">
                      <a16:colId xmlns:a16="http://schemas.microsoft.com/office/drawing/2014/main" val="20007"/>
                    </a:ext>
                  </a:extLst>
                </a:gridCol>
                <a:gridCol w="751114">
                  <a:extLst>
                    <a:ext uri="{9D8B030D-6E8A-4147-A177-3AD203B41FA5}">
                      <a16:colId xmlns:a16="http://schemas.microsoft.com/office/drawing/2014/main" val="20008"/>
                    </a:ext>
                  </a:extLst>
                </a:gridCol>
                <a:gridCol w="808158">
                  <a:extLst>
                    <a:ext uri="{9D8B030D-6E8A-4147-A177-3AD203B41FA5}">
                      <a16:colId xmlns:a16="http://schemas.microsoft.com/office/drawing/2014/main" val="20009"/>
                    </a:ext>
                  </a:extLst>
                </a:gridCol>
                <a:gridCol w="694070">
                  <a:extLst>
                    <a:ext uri="{9D8B030D-6E8A-4147-A177-3AD203B41FA5}">
                      <a16:colId xmlns:a16="http://schemas.microsoft.com/office/drawing/2014/main" val="20010"/>
                    </a:ext>
                  </a:extLst>
                </a:gridCol>
                <a:gridCol w="751114">
                  <a:extLst>
                    <a:ext uri="{9D8B030D-6E8A-4147-A177-3AD203B41FA5}">
                      <a16:colId xmlns:a16="http://schemas.microsoft.com/office/drawing/2014/main" val="20011"/>
                    </a:ext>
                  </a:extLst>
                </a:gridCol>
                <a:gridCol w="751114">
                  <a:extLst>
                    <a:ext uri="{9D8B030D-6E8A-4147-A177-3AD203B41FA5}">
                      <a16:colId xmlns:a16="http://schemas.microsoft.com/office/drawing/2014/main" val="20012"/>
                    </a:ext>
                  </a:extLst>
                </a:gridCol>
                <a:gridCol w="751114">
                  <a:extLst>
                    <a:ext uri="{9D8B030D-6E8A-4147-A177-3AD203B41FA5}">
                      <a16:colId xmlns:a16="http://schemas.microsoft.com/office/drawing/2014/main" val="20013"/>
                    </a:ext>
                  </a:extLst>
                </a:gridCol>
              </a:tblGrid>
              <a:tr h="370840">
                <a:tc gridSpan="3">
                  <a:txBody>
                    <a:bodyPr/>
                    <a:lstStyle/>
                    <a:p>
                      <a:pPr algn="l" fontAlgn="b"/>
                      <a:r>
                        <a:rPr lang="en-GB" sz="1600" u="none" strike="noStrike" dirty="0">
                          <a:effectLst/>
                        </a:rPr>
                        <a:t>Whole-genome</a:t>
                      </a:r>
                      <a:endParaRPr lang="en-GB" sz="1600" b="0" i="0" u="none" strike="noStrike" dirty="0">
                        <a:solidFill>
                          <a:srgbClr val="000000"/>
                        </a:solidFill>
                        <a:effectLst/>
                        <a:latin typeface="Calibri"/>
                      </a:endParaRPr>
                    </a:p>
                  </a:txBody>
                  <a:tcPr marL="9525" marR="9525" marT="9525" marB="0" anchor="b"/>
                </a:tc>
                <a:tc hMerge="1">
                  <a:txBody>
                    <a:bodyPr/>
                    <a:lstStyle/>
                    <a:p>
                      <a:endParaRPr lang="en-GB"/>
                    </a:p>
                  </a:txBody>
                  <a:tcPr/>
                </a:tc>
                <a:tc hMerge="1">
                  <a:txBody>
                    <a:bodyPr/>
                    <a:lstStyle/>
                    <a:p>
                      <a:endParaRPr lang="en-GB"/>
                    </a:p>
                  </a:txBody>
                  <a:tcPr/>
                </a:tc>
                <a:tc>
                  <a:txBody>
                    <a:bodyPr/>
                    <a:lstStyle/>
                    <a:p>
                      <a:pPr algn="l"/>
                      <a:endParaRPr lang="en-GB" dirty="0"/>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370840">
                <a:tc>
                  <a:txBody>
                    <a:bodyPr/>
                    <a:lstStyle/>
                    <a:p>
                      <a:pPr algn="l" fontAlgn="b"/>
                      <a:r>
                        <a:rPr lang="en-GB" sz="1400" u="none" strike="noStrike" dirty="0" err="1">
                          <a:effectLst/>
                        </a:rPr>
                        <a:t>Chr</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SNP</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err="1">
                          <a:effectLst/>
                        </a:rPr>
                        <a:t>bp</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a:effectLst/>
                        </a:rPr>
                        <a:t>refA</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freq</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b</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se</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p</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n</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freq_geno</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bJ</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bJ_se</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pJ</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dirty="0" err="1">
                          <a:effectLst/>
                        </a:rPr>
                        <a:t>LD_r</a:t>
                      </a:r>
                      <a:endParaRPr lang="en-GB"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370840">
                <a:tc>
                  <a:txBody>
                    <a:bodyPr/>
                    <a:lstStyle/>
                    <a:p>
                      <a:pPr algn="l" fontAlgn="b"/>
                      <a:r>
                        <a:rPr lang="en-GB" sz="1400" u="none" strike="noStrike" dirty="0">
                          <a:effectLst/>
                        </a:rPr>
                        <a:t>1</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1:39355351_G_T</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39355351</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T</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0.6721</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a:effectLst/>
                        </a:rPr>
                        <a:t>-0.1946</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0.0213</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6.64E-20</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87018.7</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dirty="0">
                          <a:effectLst/>
                        </a:rPr>
                        <a:t>0.671757</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-0.19157</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0.021316</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2.53E-19</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0.023461</a:t>
                      </a:r>
                      <a:endParaRPr lang="en-GB"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370840">
                <a:tc>
                  <a:txBody>
                    <a:bodyPr/>
                    <a:lstStyle/>
                    <a:p>
                      <a:pPr algn="l" fontAlgn="b"/>
                      <a:endParaRPr lang="en-GB" sz="1400" b="0" i="0" u="none" strike="noStrike" dirty="0">
                        <a:solidFill>
                          <a:srgbClr val="000000"/>
                        </a:solidFill>
                        <a:effectLst/>
                        <a:latin typeface="Calibri"/>
                      </a:endParaRPr>
                    </a:p>
                  </a:txBody>
                  <a:tcPr marL="9525" marR="9525" marT="9525" marB="0" anchor="b"/>
                </a:tc>
                <a:tc>
                  <a:txBody>
                    <a:bodyPr/>
                    <a:lstStyle/>
                    <a:p>
                      <a:pPr algn="l"/>
                      <a:endParaRPr lang="en-GB" sz="1400"/>
                    </a:p>
                  </a:txBody>
                  <a:tcPr marL="9525" marR="9525" marT="9525" marB="0" anchor="b"/>
                </a:tc>
                <a:tc>
                  <a:txBody>
                    <a:bodyPr/>
                    <a:lstStyle/>
                    <a:p>
                      <a:pPr algn="l"/>
                      <a:endParaRPr lang="en-GB" dirty="0"/>
                    </a:p>
                  </a:txBody>
                  <a:tcPr marL="9525" marR="9525" marT="9525" marB="0" anchor="b"/>
                </a:tc>
                <a:tc>
                  <a:txBody>
                    <a:bodyPr/>
                    <a:lstStyle/>
                    <a:p>
                      <a:pPr algn="l"/>
                      <a:endParaRPr lang="en-GB"/>
                    </a:p>
                  </a:txBody>
                  <a:tcPr marL="9525" marR="9525" marT="9525" marB="0" anchor="b"/>
                </a:tc>
                <a:tc>
                  <a:txBody>
                    <a:bodyPr/>
                    <a:lstStyle/>
                    <a:p>
                      <a:pPr algn="l" fontAlgn="b"/>
                      <a:endParaRPr lang="en-GB" sz="1400" b="0" i="0" u="none" strike="noStrike">
                        <a:solidFill>
                          <a:srgbClr val="000000"/>
                        </a:solidFill>
                        <a:effectLst/>
                        <a:latin typeface="Calibri"/>
                      </a:endParaRPr>
                    </a:p>
                  </a:txBody>
                  <a:tcPr marL="9525" marR="9525" marT="9525" marB="0" anchor="b"/>
                </a:tc>
                <a:tc>
                  <a:txBody>
                    <a:bodyPr/>
                    <a:lstStyle/>
                    <a:p>
                      <a:pPr algn="l" fontAlgn="b"/>
                      <a:endParaRPr lang="en-GB" sz="1400" b="0" i="0" u="none" strike="noStrike" dirty="0">
                        <a:solidFill>
                          <a:srgbClr val="000000"/>
                        </a:solidFill>
                        <a:effectLst/>
                        <a:latin typeface="Calibri"/>
                      </a:endParaRPr>
                    </a:p>
                  </a:txBody>
                  <a:tcPr marL="9525" marR="9525" marT="9525" marB="0" anchor="b"/>
                </a:tc>
                <a:tc>
                  <a:txBody>
                    <a:bodyPr/>
                    <a:lstStyle/>
                    <a:p>
                      <a:pPr algn="l" fontAlgn="b"/>
                      <a:endParaRPr lang="en-GB" sz="1400" b="0" i="0" u="none" strike="noStrike">
                        <a:solidFill>
                          <a:srgbClr val="000000"/>
                        </a:solidFill>
                        <a:effectLst/>
                        <a:latin typeface="Calibri"/>
                      </a:endParaRPr>
                    </a:p>
                  </a:txBody>
                  <a:tcPr marL="9525" marR="9525" marT="9525" marB="0" anchor="b"/>
                </a:tc>
                <a:tc>
                  <a:txBody>
                    <a:bodyPr/>
                    <a:lstStyle/>
                    <a:p>
                      <a:pPr algn="l" fontAlgn="b"/>
                      <a:endParaRPr lang="en-GB" sz="1400" b="0" i="0" u="none" strike="noStrike" dirty="0">
                        <a:solidFill>
                          <a:srgbClr val="000000"/>
                        </a:solidFill>
                        <a:effectLst/>
                        <a:latin typeface="Calibri"/>
                      </a:endParaRPr>
                    </a:p>
                  </a:txBody>
                  <a:tcPr marL="9525" marR="9525" marT="9525" marB="0" anchor="b"/>
                </a:tc>
                <a:tc>
                  <a:txBody>
                    <a:bodyPr/>
                    <a:lstStyle/>
                    <a:p>
                      <a:pPr algn="l" fontAlgn="b"/>
                      <a:endParaRPr lang="en-GB" sz="1400" b="0" i="0" u="none" strike="noStrike" dirty="0">
                        <a:solidFill>
                          <a:srgbClr val="000000"/>
                        </a:solidFill>
                        <a:effectLst/>
                        <a:latin typeface="Calibri"/>
                      </a:endParaRPr>
                    </a:p>
                  </a:txBody>
                  <a:tcPr marL="9525" marR="9525" marT="9525" marB="0" anchor="b"/>
                </a:tc>
                <a:tc>
                  <a:txBody>
                    <a:bodyPr/>
                    <a:lstStyle/>
                    <a:p>
                      <a:pPr algn="l" fontAlgn="b"/>
                      <a:endParaRPr lang="en-GB" sz="1400" b="0" i="0" u="none" strike="noStrike" dirty="0">
                        <a:solidFill>
                          <a:srgbClr val="000000"/>
                        </a:solidFill>
                        <a:effectLst/>
                        <a:latin typeface="Calibri"/>
                      </a:endParaRPr>
                    </a:p>
                  </a:txBody>
                  <a:tcPr marL="9525" marR="9525" marT="9525" marB="0" anchor="b"/>
                </a:tc>
                <a:tc>
                  <a:txBody>
                    <a:bodyPr/>
                    <a:lstStyle/>
                    <a:p>
                      <a:pPr algn="l" fontAlgn="b"/>
                      <a:endParaRPr lang="en-GB" sz="1400" b="0" i="0" u="none" strike="noStrike">
                        <a:solidFill>
                          <a:srgbClr val="000000"/>
                        </a:solidFill>
                        <a:effectLst/>
                        <a:latin typeface="Calibri"/>
                      </a:endParaRPr>
                    </a:p>
                  </a:txBody>
                  <a:tcPr marL="9525" marR="9525" marT="9525" marB="0" anchor="b"/>
                </a:tc>
                <a:tc>
                  <a:txBody>
                    <a:bodyPr/>
                    <a:lstStyle/>
                    <a:p>
                      <a:pPr algn="l" fontAlgn="b"/>
                      <a:endParaRPr lang="en-GB" sz="1400" b="0" i="0" u="none" strike="noStrike">
                        <a:solidFill>
                          <a:srgbClr val="000000"/>
                        </a:solidFill>
                        <a:effectLst/>
                        <a:latin typeface="Calibri"/>
                      </a:endParaRPr>
                    </a:p>
                  </a:txBody>
                  <a:tcPr marL="9525" marR="9525" marT="9525" marB="0" anchor="b"/>
                </a:tc>
                <a:tc>
                  <a:txBody>
                    <a:bodyPr/>
                    <a:lstStyle/>
                    <a:p>
                      <a:pPr algn="l" fontAlgn="b"/>
                      <a:endParaRPr lang="en-GB" sz="1400" b="0" i="0" u="none" strike="noStrike">
                        <a:solidFill>
                          <a:srgbClr val="000000"/>
                        </a:solidFill>
                        <a:effectLst/>
                        <a:latin typeface="Calibri"/>
                      </a:endParaRPr>
                    </a:p>
                  </a:txBody>
                  <a:tcPr marL="9525" marR="9525" marT="9525" marB="0" anchor="b"/>
                </a:tc>
                <a:tc>
                  <a:txBody>
                    <a:bodyPr/>
                    <a:lstStyle/>
                    <a:p>
                      <a:pPr algn="l" fontAlgn="b"/>
                      <a:endParaRPr lang="en-GB"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370840">
                <a:tc gridSpan="6">
                  <a:txBody>
                    <a:bodyPr/>
                    <a:lstStyle/>
                    <a:p>
                      <a:pPr algn="l" fontAlgn="b"/>
                      <a:r>
                        <a:rPr lang="en-GB" sz="1600" u="none" strike="noStrike" dirty="0">
                          <a:solidFill>
                            <a:schemeClr val="bg1"/>
                          </a:solidFill>
                          <a:effectLst/>
                        </a:rPr>
                        <a:t>-/+ 250kb region surrounding rs4970634</a:t>
                      </a:r>
                      <a:endParaRPr lang="en-GB" sz="1600" b="1" i="0" u="none" strike="noStrike" dirty="0">
                        <a:solidFill>
                          <a:schemeClr val="bg1"/>
                        </a:solidFill>
                        <a:effectLst/>
                        <a:latin typeface="Calibri"/>
                      </a:endParaRPr>
                    </a:p>
                  </a:txBody>
                  <a:tcPr marL="9525" marR="9525" marT="9525" marB="0" anchor="b">
                    <a:solidFill>
                      <a:schemeClr val="accent1"/>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algn="l" fontAlgn="b"/>
                      <a:endParaRPr lang="en-GB" sz="1400" b="0" i="0" u="none" strike="noStrike">
                        <a:solidFill>
                          <a:srgbClr val="000000"/>
                        </a:solidFill>
                        <a:effectLst/>
                        <a:latin typeface="Calibri"/>
                      </a:endParaRPr>
                    </a:p>
                  </a:txBody>
                  <a:tcPr marL="9525" marR="9525" marT="9525" marB="0" anchor="b">
                    <a:solidFill>
                      <a:schemeClr val="accent1"/>
                    </a:solidFill>
                  </a:tcPr>
                </a:tc>
                <a:tc>
                  <a:txBody>
                    <a:bodyPr/>
                    <a:lstStyle/>
                    <a:p>
                      <a:pPr algn="l" fontAlgn="b"/>
                      <a:endParaRPr lang="en-GB" sz="1400" b="0" i="0" u="none" strike="noStrike">
                        <a:solidFill>
                          <a:srgbClr val="000000"/>
                        </a:solidFill>
                        <a:effectLst/>
                        <a:latin typeface="Calibri"/>
                      </a:endParaRPr>
                    </a:p>
                  </a:txBody>
                  <a:tcPr marL="9525" marR="9525" marT="9525" marB="0" anchor="b">
                    <a:solidFill>
                      <a:schemeClr val="accent1"/>
                    </a:solidFill>
                  </a:tcPr>
                </a:tc>
                <a:tc>
                  <a:txBody>
                    <a:bodyPr/>
                    <a:lstStyle/>
                    <a:p>
                      <a:pPr algn="l" fontAlgn="b"/>
                      <a:endParaRPr lang="en-GB" sz="1400" b="0" i="0" u="none" strike="noStrike">
                        <a:solidFill>
                          <a:srgbClr val="000000"/>
                        </a:solidFill>
                        <a:effectLst/>
                        <a:latin typeface="Calibri"/>
                      </a:endParaRPr>
                    </a:p>
                  </a:txBody>
                  <a:tcPr marL="9525" marR="9525" marT="9525" marB="0" anchor="b">
                    <a:solidFill>
                      <a:schemeClr val="accent1"/>
                    </a:solidFill>
                  </a:tcPr>
                </a:tc>
                <a:tc>
                  <a:txBody>
                    <a:bodyPr/>
                    <a:lstStyle/>
                    <a:p>
                      <a:pPr algn="l" fontAlgn="b"/>
                      <a:endParaRPr lang="en-GB" sz="1400" b="0" i="0" u="none" strike="noStrike">
                        <a:solidFill>
                          <a:srgbClr val="000000"/>
                        </a:solidFill>
                        <a:effectLst/>
                        <a:latin typeface="Calibri"/>
                      </a:endParaRPr>
                    </a:p>
                  </a:txBody>
                  <a:tcPr marL="9525" marR="9525" marT="9525" marB="0" anchor="b">
                    <a:solidFill>
                      <a:schemeClr val="accent1"/>
                    </a:solidFill>
                  </a:tcPr>
                </a:tc>
                <a:tc>
                  <a:txBody>
                    <a:bodyPr/>
                    <a:lstStyle/>
                    <a:p>
                      <a:pPr algn="l" fontAlgn="b"/>
                      <a:endParaRPr lang="en-GB" sz="1400" b="0" i="0" u="none" strike="noStrike">
                        <a:solidFill>
                          <a:srgbClr val="000000"/>
                        </a:solidFill>
                        <a:effectLst/>
                        <a:latin typeface="Calibri"/>
                      </a:endParaRPr>
                    </a:p>
                  </a:txBody>
                  <a:tcPr marL="9525" marR="9525" marT="9525" marB="0" anchor="b">
                    <a:solidFill>
                      <a:schemeClr val="accent1"/>
                    </a:solidFill>
                  </a:tcPr>
                </a:tc>
                <a:tc>
                  <a:txBody>
                    <a:bodyPr/>
                    <a:lstStyle/>
                    <a:p>
                      <a:pPr algn="l" fontAlgn="b"/>
                      <a:endParaRPr lang="en-GB" sz="1400" b="0" i="0" u="none" strike="noStrike">
                        <a:solidFill>
                          <a:srgbClr val="000000"/>
                        </a:solidFill>
                        <a:effectLst/>
                        <a:latin typeface="Calibri"/>
                      </a:endParaRPr>
                    </a:p>
                  </a:txBody>
                  <a:tcPr marL="9525" marR="9525" marT="9525" marB="0" anchor="b">
                    <a:solidFill>
                      <a:schemeClr val="accent1"/>
                    </a:solidFill>
                  </a:tcPr>
                </a:tc>
                <a:tc>
                  <a:txBody>
                    <a:bodyPr/>
                    <a:lstStyle/>
                    <a:p>
                      <a:pPr algn="l" fontAlgn="b"/>
                      <a:endParaRPr lang="en-GB" sz="1400" b="0" i="0" u="none" strike="noStrike">
                        <a:solidFill>
                          <a:srgbClr val="000000"/>
                        </a:solidFill>
                        <a:effectLst/>
                        <a:latin typeface="Calibri"/>
                      </a:endParaRPr>
                    </a:p>
                  </a:txBody>
                  <a:tcPr marL="9525" marR="9525" marT="9525" marB="0" anchor="b">
                    <a:solidFill>
                      <a:schemeClr val="accent1"/>
                    </a:solidFill>
                  </a:tcPr>
                </a:tc>
                <a:tc>
                  <a:txBody>
                    <a:bodyPr/>
                    <a:lstStyle/>
                    <a:p>
                      <a:pPr algn="l" fontAlgn="b"/>
                      <a:endParaRPr lang="en-GB" sz="1400" b="0" i="0" u="none" strike="noStrike" dirty="0">
                        <a:solidFill>
                          <a:srgbClr val="000000"/>
                        </a:solidFill>
                        <a:effectLst/>
                        <a:latin typeface="Calibri"/>
                      </a:endParaRPr>
                    </a:p>
                  </a:txBody>
                  <a:tcPr marL="9525" marR="9525" marT="9525" marB="0" anchor="b">
                    <a:solidFill>
                      <a:schemeClr val="accent1"/>
                    </a:solidFill>
                  </a:tcPr>
                </a:tc>
                <a:extLst>
                  <a:ext uri="{0D108BD9-81ED-4DB2-BD59-A6C34878D82A}">
                    <a16:rowId xmlns:a16="http://schemas.microsoft.com/office/drawing/2014/main" val="10004"/>
                  </a:ext>
                </a:extLst>
              </a:tr>
              <a:tr h="370840">
                <a:tc>
                  <a:txBody>
                    <a:bodyPr/>
                    <a:lstStyle/>
                    <a:p>
                      <a:pPr algn="l" fontAlgn="b"/>
                      <a:r>
                        <a:rPr lang="en-GB" sz="1400" u="none" strike="noStrike" dirty="0" err="1">
                          <a:effectLst/>
                        </a:rPr>
                        <a:t>Chr</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SNP</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err="1">
                          <a:effectLst/>
                        </a:rPr>
                        <a:t>bp</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err="1">
                          <a:effectLst/>
                        </a:rPr>
                        <a:t>refA</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a:effectLst/>
                        </a:rPr>
                        <a:t>freq</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b</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se</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p</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n</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freq_geno</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bJ</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bJ_se</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pJ</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dirty="0" err="1">
                          <a:effectLst/>
                        </a:rPr>
                        <a:t>LD_r</a:t>
                      </a:r>
                      <a:endParaRPr lang="en-GB"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370840">
                <a:tc>
                  <a:txBody>
                    <a:bodyPr/>
                    <a:lstStyle/>
                    <a:p>
                      <a:pPr algn="l" fontAlgn="b"/>
                      <a:r>
                        <a:rPr lang="en-GB" sz="1400" u="none" strike="noStrike" dirty="0">
                          <a:effectLst/>
                        </a:rPr>
                        <a:t>1</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a:effectLst/>
                        </a:rPr>
                        <a:t>1:39355351_G_T</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39355351</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T</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0.6721</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dirty="0">
                          <a:effectLst/>
                        </a:rPr>
                        <a:t>-0.1946</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a:effectLst/>
                        </a:rPr>
                        <a:t>0.0213</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6.64E-20</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dirty="0">
                          <a:effectLst/>
                        </a:rPr>
                        <a:t>88098.7</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a:effectLst/>
                        </a:rPr>
                        <a:t>0.671757</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-0.1946</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0.02131</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dirty="0">
                          <a:effectLst/>
                        </a:rPr>
                        <a:t>6.73E-20</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0</a:t>
                      </a:r>
                      <a:endParaRPr lang="en-GB"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bl>
          </a:graphicData>
        </a:graphic>
      </p:graphicFrame>
      <p:sp>
        <p:nvSpPr>
          <p:cNvPr id="4" name="Slide Number Placeholder 3"/>
          <p:cNvSpPr>
            <a:spLocks noGrp="1"/>
          </p:cNvSpPr>
          <p:nvPr>
            <p:ph type="sldNum" sz="quarter" idx="12"/>
          </p:nvPr>
        </p:nvSpPr>
        <p:spPr/>
        <p:txBody>
          <a:bodyPr/>
          <a:lstStyle/>
          <a:p>
            <a:fld id="{1FB4BD47-2A83-4A56-970D-480688504C1B}" type="slidenum">
              <a:rPr lang="en-GB" smtClean="0"/>
              <a:t>10</a:t>
            </a:fld>
            <a:endParaRPr lang="en-GB"/>
          </a:p>
        </p:txBody>
      </p:sp>
    </p:spTree>
    <p:extLst>
      <p:ext uri="{BB962C8B-B14F-4D97-AF65-F5344CB8AC3E}">
        <p14:creationId xmlns:p14="http://schemas.microsoft.com/office/powerpoint/2010/main" val="3631648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JAM results</a:t>
            </a:r>
            <a:endParaRPr lang="en-GB" dirty="0"/>
          </a:p>
        </p:txBody>
      </p:sp>
      <p:sp>
        <p:nvSpPr>
          <p:cNvPr id="3" name="Content Placeholder 2"/>
          <p:cNvSpPr>
            <a:spLocks noGrp="1"/>
          </p:cNvSpPr>
          <p:nvPr>
            <p:ph idx="1"/>
          </p:nvPr>
        </p:nvSpPr>
        <p:spPr/>
        <p:txBody>
          <a:bodyPr/>
          <a:lstStyle/>
          <a:p>
            <a:r>
              <a:rPr lang="en-GB" dirty="0"/>
              <a:t>It is based on pruned set containing 191 SNPs, which is further cut down for those with complete data.</a:t>
            </a:r>
          </a:p>
          <a:p>
            <a:endParaRPr lang="en-GB" dirty="0"/>
          </a:p>
          <a:p>
            <a:r>
              <a:rPr lang="en-GB" dirty="0"/>
              <a:t>The configuration that only snp21 (rs7548892) is causal has posterior probability of 0.3798 with Bayes Factor 240.37.</a:t>
            </a:r>
          </a:p>
        </p:txBody>
      </p:sp>
      <p:sp>
        <p:nvSpPr>
          <p:cNvPr id="4" name="Slide Number Placeholder 3"/>
          <p:cNvSpPr>
            <a:spLocks noGrp="1"/>
          </p:cNvSpPr>
          <p:nvPr>
            <p:ph type="sldNum" sz="quarter" idx="12"/>
          </p:nvPr>
        </p:nvSpPr>
        <p:spPr/>
        <p:txBody>
          <a:bodyPr/>
          <a:lstStyle/>
          <a:p>
            <a:fld id="{1FB4BD47-2A83-4A56-970D-480688504C1B}" type="slidenum">
              <a:rPr lang="en-GB" smtClean="0"/>
              <a:t>11</a:t>
            </a:fld>
            <a:endParaRPr lang="en-GB"/>
          </a:p>
        </p:txBody>
      </p:sp>
    </p:spTree>
    <p:extLst>
      <p:ext uri="{BB962C8B-B14F-4D97-AF65-F5344CB8AC3E}">
        <p14:creationId xmlns:p14="http://schemas.microsoft.com/office/powerpoint/2010/main" val="3551037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7C9F0-1160-45E6-90D6-C2EE7F2A8DDB}"/>
              </a:ext>
            </a:extLst>
          </p:cNvPr>
          <p:cNvSpPr>
            <a:spLocks noGrp="1"/>
          </p:cNvSpPr>
          <p:nvPr>
            <p:ph type="title"/>
          </p:nvPr>
        </p:nvSpPr>
        <p:spPr/>
        <p:txBody>
          <a:bodyPr/>
          <a:lstStyle/>
          <a:p>
            <a:pPr algn="ctr"/>
            <a:r>
              <a:rPr lang="en-GB" dirty="0" err="1"/>
              <a:t>finemap</a:t>
            </a:r>
            <a:r>
              <a:rPr lang="en-GB" dirty="0"/>
              <a:t> SNPs with </a:t>
            </a:r>
            <a:r>
              <a:rPr lang="en-GB" dirty="0" err="1"/>
              <a:t>snp_prob</a:t>
            </a:r>
            <a:r>
              <a:rPr lang="en-GB" dirty="0"/>
              <a:t>&gt;0.01</a:t>
            </a:r>
          </a:p>
        </p:txBody>
      </p:sp>
      <p:graphicFrame>
        <p:nvGraphicFramePr>
          <p:cNvPr id="7" name="Content Placeholder 6">
            <a:extLst>
              <a:ext uri="{FF2B5EF4-FFF2-40B4-BE49-F238E27FC236}">
                <a16:creationId xmlns:a16="http://schemas.microsoft.com/office/drawing/2014/main" id="{BC419154-FB32-433E-8D3F-5372E3CF063B}"/>
              </a:ext>
            </a:extLst>
          </p:cNvPr>
          <p:cNvGraphicFramePr>
            <a:graphicFrameLocks noGrp="1"/>
          </p:cNvGraphicFramePr>
          <p:nvPr>
            <p:ph idx="1"/>
            <p:extLst>
              <p:ext uri="{D42A27DB-BD31-4B8C-83A1-F6EECF244321}">
                <p14:modId xmlns:p14="http://schemas.microsoft.com/office/powerpoint/2010/main" val="273991361"/>
              </p:ext>
            </p:extLst>
          </p:nvPr>
        </p:nvGraphicFramePr>
        <p:xfrm>
          <a:off x="880872" y="1427639"/>
          <a:ext cx="10515600" cy="519176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1638080526"/>
                    </a:ext>
                  </a:extLst>
                </a:gridCol>
                <a:gridCol w="1752600">
                  <a:extLst>
                    <a:ext uri="{9D8B030D-6E8A-4147-A177-3AD203B41FA5}">
                      <a16:colId xmlns:a16="http://schemas.microsoft.com/office/drawing/2014/main" val="3856145469"/>
                    </a:ext>
                  </a:extLst>
                </a:gridCol>
                <a:gridCol w="1752600">
                  <a:extLst>
                    <a:ext uri="{9D8B030D-6E8A-4147-A177-3AD203B41FA5}">
                      <a16:colId xmlns:a16="http://schemas.microsoft.com/office/drawing/2014/main" val="1431688491"/>
                    </a:ext>
                  </a:extLst>
                </a:gridCol>
                <a:gridCol w="1752600">
                  <a:extLst>
                    <a:ext uri="{9D8B030D-6E8A-4147-A177-3AD203B41FA5}">
                      <a16:colId xmlns:a16="http://schemas.microsoft.com/office/drawing/2014/main" val="2120667709"/>
                    </a:ext>
                  </a:extLst>
                </a:gridCol>
                <a:gridCol w="1752600">
                  <a:extLst>
                    <a:ext uri="{9D8B030D-6E8A-4147-A177-3AD203B41FA5}">
                      <a16:colId xmlns:a16="http://schemas.microsoft.com/office/drawing/2014/main" val="3976773145"/>
                    </a:ext>
                  </a:extLst>
                </a:gridCol>
                <a:gridCol w="1752600">
                  <a:extLst>
                    <a:ext uri="{9D8B030D-6E8A-4147-A177-3AD203B41FA5}">
                      <a16:colId xmlns:a16="http://schemas.microsoft.com/office/drawing/2014/main" val="3936103744"/>
                    </a:ext>
                  </a:extLst>
                </a:gridCol>
              </a:tblGrid>
              <a:tr h="370840">
                <a:tc>
                  <a:txBody>
                    <a:bodyPr/>
                    <a:lstStyle/>
                    <a:p>
                      <a:pPr algn="l" fontAlgn="b"/>
                      <a:r>
                        <a:rPr lang="en-GB" sz="1600" u="none" strike="noStrike" dirty="0">
                          <a:effectLst/>
                        </a:rPr>
                        <a:t>index</a:t>
                      </a:r>
                      <a:endParaRPr lang="en-GB" sz="1600" b="1" i="0" u="none" strike="noStrike" dirty="0">
                        <a:solidFill>
                          <a:srgbClr val="FFFFFF"/>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snp</a:t>
                      </a:r>
                      <a:endParaRPr lang="en-GB" sz="1600" b="1" i="0" u="none" strike="noStrike">
                        <a:solidFill>
                          <a:srgbClr val="FFFFFF"/>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snp_prob</a:t>
                      </a:r>
                      <a:endParaRPr lang="en-GB" sz="1600" b="1" i="0" u="none" strike="noStrike">
                        <a:solidFill>
                          <a:srgbClr val="FFFFFF"/>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snp_log10bf</a:t>
                      </a:r>
                      <a:endParaRPr lang="en-GB" sz="1600" b="1" i="0" u="none" strike="noStrike">
                        <a:solidFill>
                          <a:srgbClr val="FFFFFF"/>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order</a:t>
                      </a:r>
                      <a:endParaRPr lang="en-GB" sz="1600" b="1" i="0" u="none" strike="noStrike">
                        <a:solidFill>
                          <a:srgbClr val="FFFFFF"/>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rsid</a:t>
                      </a:r>
                      <a:endParaRPr lang="en-GB" sz="1600" b="1" i="0" u="none" strike="noStrike">
                        <a:solidFill>
                          <a:srgbClr val="FFFFFF"/>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18271326"/>
                  </a:ext>
                </a:extLst>
              </a:tr>
              <a:tr h="370840">
                <a:tc>
                  <a:txBody>
                    <a:bodyPr/>
                    <a:lstStyle/>
                    <a:p>
                      <a:pPr algn="r" fontAlgn="b"/>
                      <a:r>
                        <a:rPr lang="en-GB" sz="1600" u="none" strike="noStrike" dirty="0">
                          <a:effectLst/>
                        </a:rPr>
                        <a:t>815</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1:39380385_C_T</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0.3147</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2.6581</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1</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rs4246511</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38109448"/>
                  </a:ext>
                </a:extLst>
              </a:tr>
              <a:tr h="370840">
                <a:tc>
                  <a:txBody>
                    <a:bodyPr/>
                    <a:lstStyle/>
                    <a:p>
                      <a:pPr algn="r" fontAlgn="b"/>
                      <a:r>
                        <a:rPr lang="en-GB" sz="1600" u="none" strike="noStrike" dirty="0">
                          <a:effectLst/>
                        </a:rPr>
                        <a:t>697</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1:39343467_C_T</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0.0882</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1.9815</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2</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rs9438972</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90236758"/>
                  </a:ext>
                </a:extLst>
              </a:tr>
              <a:tr h="370840">
                <a:tc>
                  <a:txBody>
                    <a:bodyPr/>
                    <a:lstStyle/>
                    <a:p>
                      <a:pPr algn="r" fontAlgn="b"/>
                      <a:r>
                        <a:rPr lang="en-GB" sz="1600" u="none" strike="noStrike" dirty="0">
                          <a:effectLst/>
                        </a:rPr>
                        <a:t>742</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1:39355351_G_T</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0.0815</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1.9442</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3</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rs9438979</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42385482"/>
                  </a:ext>
                </a:extLst>
              </a:tr>
              <a:tr h="370840">
                <a:tc>
                  <a:txBody>
                    <a:bodyPr/>
                    <a:lstStyle/>
                    <a:p>
                      <a:pPr algn="r" fontAlgn="b"/>
                      <a:r>
                        <a:rPr lang="en-GB" sz="1600" u="none" strike="noStrike" dirty="0">
                          <a:effectLst/>
                        </a:rPr>
                        <a:t>737</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1:39354517_C_T</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0.0779</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1.9229</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4</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rs4414011</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18329405"/>
                  </a:ext>
                </a:extLst>
              </a:tr>
              <a:tr h="370840">
                <a:tc>
                  <a:txBody>
                    <a:bodyPr/>
                    <a:lstStyle/>
                    <a:p>
                      <a:pPr algn="r" fontAlgn="b"/>
                      <a:r>
                        <a:rPr lang="en-GB" sz="1600" u="none" strike="noStrike">
                          <a:effectLst/>
                        </a:rPr>
                        <a:t>752</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1:39358143_A_C</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dirty="0">
                          <a:effectLst/>
                        </a:rPr>
                        <a:t>0.0778</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1.9226</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5</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rs9438982</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5833409"/>
                  </a:ext>
                </a:extLst>
              </a:tr>
              <a:tr h="370840">
                <a:tc>
                  <a:txBody>
                    <a:bodyPr/>
                    <a:lstStyle/>
                    <a:p>
                      <a:pPr algn="r" fontAlgn="b"/>
                      <a:r>
                        <a:rPr lang="en-GB" sz="1600" u="none" strike="noStrike">
                          <a:effectLst/>
                        </a:rPr>
                        <a:t>776</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1:39364617_A_G</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0.0704</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1.8753</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6</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rs4970634</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79746546"/>
                  </a:ext>
                </a:extLst>
              </a:tr>
              <a:tr h="370840">
                <a:tc>
                  <a:txBody>
                    <a:bodyPr/>
                    <a:lstStyle/>
                    <a:p>
                      <a:pPr algn="r" fontAlgn="b"/>
                      <a:r>
                        <a:rPr lang="en-GB" sz="1600" u="none" strike="noStrike">
                          <a:effectLst/>
                        </a:rPr>
                        <a:t>806</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1:39375844_A_G</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0.0702</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1.8739</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7</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rs7540233</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43946231"/>
                  </a:ext>
                </a:extLst>
              </a:tr>
              <a:tr h="370840">
                <a:tc>
                  <a:txBody>
                    <a:bodyPr/>
                    <a:lstStyle/>
                    <a:p>
                      <a:pPr algn="r" fontAlgn="b"/>
                      <a:r>
                        <a:rPr lang="en-GB" sz="1600" u="none" strike="noStrike">
                          <a:effectLst/>
                        </a:rPr>
                        <a:t>677</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1:39336991_G_T</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dirty="0">
                          <a:effectLst/>
                        </a:rPr>
                        <a:t>0.0599</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1.8003</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8</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rs9439079</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92131726"/>
                  </a:ext>
                </a:extLst>
              </a:tr>
              <a:tr h="370840">
                <a:tc>
                  <a:txBody>
                    <a:bodyPr/>
                    <a:lstStyle/>
                    <a:p>
                      <a:pPr algn="r" fontAlgn="b"/>
                      <a:r>
                        <a:rPr lang="en-GB" sz="1600" u="none" strike="noStrike">
                          <a:effectLst/>
                        </a:rPr>
                        <a:t>756</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1:39360035_A_G</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0.043</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dirty="0">
                          <a:effectLst/>
                        </a:rPr>
                        <a:t>1.6485</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9</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rs4970564</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72885341"/>
                  </a:ext>
                </a:extLst>
              </a:tr>
              <a:tr h="370840">
                <a:tc>
                  <a:txBody>
                    <a:bodyPr/>
                    <a:lstStyle/>
                    <a:p>
                      <a:pPr algn="r" fontAlgn="b"/>
                      <a:r>
                        <a:rPr lang="en-GB" sz="1600" u="none" strike="noStrike">
                          <a:effectLst/>
                        </a:rPr>
                        <a:t>764</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1:39361425_G_T</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0.0413</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dirty="0">
                          <a:effectLst/>
                        </a:rPr>
                        <a:t>1.6306</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10</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rs4532801</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97808850"/>
                  </a:ext>
                </a:extLst>
              </a:tr>
              <a:tr h="370840">
                <a:tc>
                  <a:txBody>
                    <a:bodyPr/>
                    <a:lstStyle/>
                    <a:p>
                      <a:pPr algn="r" fontAlgn="b"/>
                      <a:r>
                        <a:rPr lang="en-GB" sz="1600" u="none" strike="noStrike">
                          <a:effectLst/>
                        </a:rPr>
                        <a:t>796</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1:39370992_C_T</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0.0294</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dirty="0">
                          <a:effectLst/>
                        </a:rPr>
                        <a:t>1.4774</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11</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rs61780052</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88675590"/>
                  </a:ext>
                </a:extLst>
              </a:tr>
              <a:tr h="370840">
                <a:tc>
                  <a:txBody>
                    <a:bodyPr/>
                    <a:lstStyle/>
                    <a:p>
                      <a:pPr algn="r" fontAlgn="b"/>
                      <a:r>
                        <a:rPr lang="en-GB" sz="1600" u="none" strike="noStrike">
                          <a:effectLst/>
                        </a:rPr>
                        <a:t>674</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1:39335493_G_T</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0.0229</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1.3665</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dirty="0">
                          <a:effectLst/>
                        </a:rPr>
                        <a:t>12</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rs9439078</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72836936"/>
                  </a:ext>
                </a:extLst>
              </a:tr>
              <a:tr h="370840">
                <a:tc>
                  <a:txBody>
                    <a:bodyPr/>
                    <a:lstStyle/>
                    <a:p>
                      <a:pPr algn="r" fontAlgn="b"/>
                      <a:r>
                        <a:rPr lang="en-GB" sz="1600" u="none" strike="noStrike">
                          <a:effectLst/>
                        </a:rPr>
                        <a:t>1472</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1:39573975_G_T</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0.0107</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1.0322</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dirty="0">
                          <a:effectLst/>
                        </a:rPr>
                        <a:t>13</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rs76351144</a:t>
                      </a:r>
                      <a:endParaRPr lang="en-GB"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09615910"/>
                  </a:ext>
                </a:extLst>
              </a:tr>
            </a:tbl>
          </a:graphicData>
        </a:graphic>
      </p:graphicFrame>
      <p:sp>
        <p:nvSpPr>
          <p:cNvPr id="4" name="Slide Number Placeholder 3">
            <a:extLst>
              <a:ext uri="{FF2B5EF4-FFF2-40B4-BE49-F238E27FC236}">
                <a16:creationId xmlns:a16="http://schemas.microsoft.com/office/drawing/2014/main" id="{ACE92B05-9DD6-4E3A-8D54-50ADB6D1B47E}"/>
              </a:ext>
            </a:extLst>
          </p:cNvPr>
          <p:cNvSpPr>
            <a:spLocks noGrp="1"/>
          </p:cNvSpPr>
          <p:nvPr>
            <p:ph type="sldNum" sz="quarter" idx="12"/>
          </p:nvPr>
        </p:nvSpPr>
        <p:spPr/>
        <p:txBody>
          <a:bodyPr/>
          <a:lstStyle/>
          <a:p>
            <a:fld id="{1FB4BD47-2A83-4A56-970D-480688504C1B}" type="slidenum">
              <a:rPr lang="en-GB" smtClean="0"/>
              <a:t>12</a:t>
            </a:fld>
            <a:endParaRPr lang="en-GB"/>
          </a:p>
        </p:txBody>
      </p:sp>
    </p:spTree>
    <p:extLst>
      <p:ext uri="{BB962C8B-B14F-4D97-AF65-F5344CB8AC3E}">
        <p14:creationId xmlns:p14="http://schemas.microsoft.com/office/powerpoint/2010/main" val="3268105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9120" y="403797"/>
            <a:ext cx="10774680" cy="1325563"/>
          </a:xfrm>
        </p:spPr>
        <p:txBody>
          <a:bodyPr/>
          <a:lstStyle/>
          <a:p>
            <a:pPr algn="ctr"/>
            <a:r>
              <a:rPr lang="en-GB" dirty="0" err="1"/>
              <a:t>finemap</a:t>
            </a:r>
            <a:r>
              <a:rPr lang="en-GB" dirty="0"/>
              <a:t> configurations with </a:t>
            </a:r>
            <a:r>
              <a:rPr lang="en-GB" dirty="0" err="1"/>
              <a:t>config_prob</a:t>
            </a:r>
            <a:r>
              <a:rPr lang="en-GB" dirty="0"/>
              <a:t>&gt;0.01</a:t>
            </a:r>
          </a:p>
        </p:txBody>
      </p:sp>
      <p:sp>
        <p:nvSpPr>
          <p:cNvPr id="4" name="Slide Number Placeholder 3"/>
          <p:cNvSpPr>
            <a:spLocks noGrp="1"/>
          </p:cNvSpPr>
          <p:nvPr>
            <p:ph type="sldNum" sz="quarter" idx="12"/>
          </p:nvPr>
        </p:nvSpPr>
        <p:spPr/>
        <p:txBody>
          <a:bodyPr/>
          <a:lstStyle/>
          <a:p>
            <a:fld id="{1FB4BD47-2A83-4A56-970D-480688504C1B}" type="slidenum">
              <a:rPr lang="en-GB" smtClean="0"/>
              <a:t>13</a:t>
            </a:fld>
            <a:endParaRPr lang="en-GB"/>
          </a:p>
        </p:txBody>
      </p:sp>
      <p:graphicFrame>
        <p:nvGraphicFramePr>
          <p:cNvPr id="8" name="Content Placeholder 7">
            <a:extLst>
              <a:ext uri="{FF2B5EF4-FFF2-40B4-BE49-F238E27FC236}">
                <a16:creationId xmlns:a16="http://schemas.microsoft.com/office/drawing/2014/main" id="{F76AE7BA-9641-41C6-852A-429F57CC3422}"/>
              </a:ext>
            </a:extLst>
          </p:cNvPr>
          <p:cNvGraphicFramePr>
            <a:graphicFrameLocks noGrp="1"/>
          </p:cNvGraphicFramePr>
          <p:nvPr>
            <p:ph idx="1"/>
            <p:extLst>
              <p:ext uri="{D42A27DB-BD31-4B8C-83A1-F6EECF244321}">
                <p14:modId xmlns:p14="http://schemas.microsoft.com/office/powerpoint/2010/main" val="338290248"/>
              </p:ext>
            </p:extLst>
          </p:nvPr>
        </p:nvGraphicFramePr>
        <p:xfrm>
          <a:off x="1642870" y="1571951"/>
          <a:ext cx="8412480" cy="482092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994740432"/>
                    </a:ext>
                  </a:extLst>
                </a:gridCol>
                <a:gridCol w="2103120">
                  <a:extLst>
                    <a:ext uri="{9D8B030D-6E8A-4147-A177-3AD203B41FA5}">
                      <a16:colId xmlns:a16="http://schemas.microsoft.com/office/drawing/2014/main" val="1379236012"/>
                    </a:ext>
                  </a:extLst>
                </a:gridCol>
                <a:gridCol w="2103120">
                  <a:extLst>
                    <a:ext uri="{9D8B030D-6E8A-4147-A177-3AD203B41FA5}">
                      <a16:colId xmlns:a16="http://schemas.microsoft.com/office/drawing/2014/main" val="1221670367"/>
                    </a:ext>
                  </a:extLst>
                </a:gridCol>
                <a:gridCol w="2103120">
                  <a:extLst>
                    <a:ext uri="{9D8B030D-6E8A-4147-A177-3AD203B41FA5}">
                      <a16:colId xmlns:a16="http://schemas.microsoft.com/office/drawing/2014/main" val="2171438027"/>
                    </a:ext>
                  </a:extLst>
                </a:gridCol>
              </a:tblGrid>
              <a:tr h="370840">
                <a:tc>
                  <a:txBody>
                    <a:bodyPr/>
                    <a:lstStyle/>
                    <a:p>
                      <a:pPr algn="l" fontAlgn="b"/>
                      <a:r>
                        <a:rPr lang="en-GB" sz="1600" u="none" strike="noStrike" dirty="0">
                          <a:effectLst/>
                        </a:rPr>
                        <a:t>rank</a:t>
                      </a:r>
                      <a:endParaRPr lang="en-GB" sz="1600" b="1" i="0" u="none" strike="noStrike" dirty="0">
                        <a:solidFill>
                          <a:srgbClr val="FFFFFF"/>
                        </a:solidFill>
                        <a:effectLst/>
                        <a:latin typeface="Calibri"/>
                      </a:endParaRPr>
                    </a:p>
                  </a:txBody>
                  <a:tcPr marL="9525" marR="9525" marT="9525" marB="0" anchor="b"/>
                </a:tc>
                <a:tc>
                  <a:txBody>
                    <a:bodyPr/>
                    <a:lstStyle/>
                    <a:p>
                      <a:pPr algn="l" fontAlgn="b"/>
                      <a:r>
                        <a:rPr lang="en-GB" sz="1600" u="none" strike="noStrike" dirty="0">
                          <a:effectLst/>
                        </a:rPr>
                        <a:t>config</a:t>
                      </a:r>
                      <a:endParaRPr lang="en-GB" sz="1600" b="1" i="0" u="none" strike="noStrike" dirty="0">
                        <a:solidFill>
                          <a:srgbClr val="FFFFFF"/>
                        </a:solidFill>
                        <a:effectLst/>
                        <a:latin typeface="Calibri"/>
                      </a:endParaRPr>
                    </a:p>
                  </a:txBody>
                  <a:tcPr marL="9525" marR="9525" marT="9525" marB="0" anchor="b"/>
                </a:tc>
                <a:tc>
                  <a:txBody>
                    <a:bodyPr/>
                    <a:lstStyle/>
                    <a:p>
                      <a:pPr algn="l" fontAlgn="b"/>
                      <a:r>
                        <a:rPr lang="en-GB" sz="1600" u="none" strike="noStrike">
                          <a:effectLst/>
                        </a:rPr>
                        <a:t>config_prob</a:t>
                      </a:r>
                      <a:endParaRPr lang="en-GB" sz="1600" b="1" i="0" u="none" strike="noStrike">
                        <a:solidFill>
                          <a:srgbClr val="FFFFFF"/>
                        </a:solidFill>
                        <a:effectLst/>
                        <a:latin typeface="Calibri"/>
                      </a:endParaRPr>
                    </a:p>
                  </a:txBody>
                  <a:tcPr marL="9525" marR="9525" marT="9525" marB="0" anchor="b"/>
                </a:tc>
                <a:tc>
                  <a:txBody>
                    <a:bodyPr/>
                    <a:lstStyle/>
                    <a:p>
                      <a:pPr algn="l" fontAlgn="b"/>
                      <a:r>
                        <a:rPr lang="en-GB" sz="1600" u="none" strike="noStrike" dirty="0">
                          <a:effectLst/>
                        </a:rPr>
                        <a:t>config_log10bf</a:t>
                      </a:r>
                      <a:endParaRPr lang="en-GB" sz="1600" b="1" i="0" u="none" strike="noStrike" dirty="0">
                        <a:solidFill>
                          <a:srgbClr val="FFFFFF"/>
                        </a:solidFill>
                        <a:effectLst/>
                        <a:latin typeface="Calibri"/>
                      </a:endParaRPr>
                    </a:p>
                  </a:txBody>
                  <a:tcPr marL="9525" marR="9525" marT="9525" marB="0" anchor="b"/>
                </a:tc>
                <a:extLst>
                  <a:ext uri="{0D108BD9-81ED-4DB2-BD59-A6C34878D82A}">
                    <a16:rowId xmlns:a16="http://schemas.microsoft.com/office/drawing/2014/main" val="2195642232"/>
                  </a:ext>
                </a:extLst>
              </a:tr>
              <a:tr h="370840">
                <a:tc>
                  <a:txBody>
                    <a:bodyPr/>
                    <a:lstStyle/>
                    <a:p>
                      <a:pPr algn="l" fontAlgn="b"/>
                      <a:r>
                        <a:rPr lang="en-GB" sz="1600" u="none" strike="noStrike" dirty="0">
                          <a:effectLst/>
                        </a:rPr>
                        <a:t>1</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1:39380385_C_T</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0.243985</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17.49907</a:t>
                      </a:r>
                      <a:endParaRPr lang="en-GB"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3895168461"/>
                  </a:ext>
                </a:extLst>
              </a:tr>
              <a:tr h="370840">
                <a:tc>
                  <a:txBody>
                    <a:bodyPr/>
                    <a:lstStyle/>
                    <a:p>
                      <a:pPr algn="l" fontAlgn="b"/>
                      <a:r>
                        <a:rPr lang="en-GB" sz="1600" u="none" strike="noStrike" dirty="0">
                          <a:effectLst/>
                        </a:rPr>
                        <a:t>2</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1:39343467_C_T</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0.066351</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16.93355</a:t>
                      </a:r>
                      <a:endParaRPr lang="en-GB"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959653611"/>
                  </a:ext>
                </a:extLst>
              </a:tr>
              <a:tr h="370840">
                <a:tc>
                  <a:txBody>
                    <a:bodyPr/>
                    <a:lstStyle/>
                    <a:p>
                      <a:pPr algn="l" fontAlgn="b"/>
                      <a:r>
                        <a:rPr lang="en-GB" sz="1600" u="none" strike="noStrike" dirty="0">
                          <a:effectLst/>
                        </a:rPr>
                        <a:t>3</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1:39355351_G_T</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0.060923</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16.89648</a:t>
                      </a:r>
                      <a:endParaRPr lang="en-GB"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2555202794"/>
                  </a:ext>
                </a:extLst>
              </a:tr>
              <a:tr h="370840">
                <a:tc>
                  <a:txBody>
                    <a:bodyPr/>
                    <a:lstStyle/>
                    <a:p>
                      <a:pPr algn="l" fontAlgn="b"/>
                      <a:r>
                        <a:rPr lang="en-GB" sz="1600" u="none" strike="noStrike" dirty="0">
                          <a:effectLst/>
                        </a:rPr>
                        <a:t>4</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dirty="0">
                          <a:effectLst/>
                        </a:rPr>
                        <a:t>1:39354517_C_T</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0.058382</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16.87798</a:t>
                      </a:r>
                      <a:endParaRPr lang="en-GB"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2305501086"/>
                  </a:ext>
                </a:extLst>
              </a:tr>
              <a:tr h="370840">
                <a:tc>
                  <a:txBody>
                    <a:bodyPr/>
                    <a:lstStyle/>
                    <a:p>
                      <a:pPr algn="l" fontAlgn="b"/>
                      <a:r>
                        <a:rPr lang="en-GB" sz="1600" u="none" strike="noStrike" dirty="0">
                          <a:effectLst/>
                        </a:rPr>
                        <a:t>5</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dirty="0">
                          <a:effectLst/>
                        </a:rPr>
                        <a:t>1:39358143_A_C</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0.058382</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16.87798</a:t>
                      </a:r>
                      <a:endParaRPr lang="en-GB"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3416750826"/>
                  </a:ext>
                </a:extLst>
              </a:tr>
              <a:tr h="370840">
                <a:tc>
                  <a:txBody>
                    <a:bodyPr/>
                    <a:lstStyle/>
                    <a:p>
                      <a:pPr algn="l" fontAlgn="b"/>
                      <a:r>
                        <a:rPr lang="en-GB" sz="1600" u="none" strike="noStrike">
                          <a:effectLst/>
                        </a:rPr>
                        <a:t>6</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1:39364617_A_G</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0.052792</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16.83427</a:t>
                      </a:r>
                      <a:endParaRPr lang="en-GB"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576399743"/>
                  </a:ext>
                </a:extLst>
              </a:tr>
              <a:tr h="370840">
                <a:tc>
                  <a:txBody>
                    <a:bodyPr/>
                    <a:lstStyle/>
                    <a:p>
                      <a:pPr algn="l" fontAlgn="b"/>
                      <a:r>
                        <a:rPr lang="en-GB" sz="1600" u="none" strike="noStrike">
                          <a:effectLst/>
                        </a:rPr>
                        <a:t>7</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1:39375844_A_G</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0.052792</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16.83427</a:t>
                      </a:r>
                      <a:endParaRPr lang="en-GB"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466000223"/>
                  </a:ext>
                </a:extLst>
              </a:tr>
              <a:tr h="370840">
                <a:tc>
                  <a:txBody>
                    <a:bodyPr/>
                    <a:lstStyle/>
                    <a:p>
                      <a:pPr algn="l" fontAlgn="b"/>
                      <a:r>
                        <a:rPr lang="en-GB" sz="1600" u="none" strike="noStrike">
                          <a:effectLst/>
                        </a:rPr>
                        <a:t>8</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1:39336991_G_T</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dirty="0">
                          <a:effectLst/>
                        </a:rPr>
                        <a:t>0.045022</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16.76513</a:t>
                      </a:r>
                      <a:endParaRPr lang="en-GB"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3402542484"/>
                  </a:ext>
                </a:extLst>
              </a:tr>
              <a:tr h="370840">
                <a:tc>
                  <a:txBody>
                    <a:bodyPr/>
                    <a:lstStyle/>
                    <a:p>
                      <a:pPr algn="l" fontAlgn="b"/>
                      <a:r>
                        <a:rPr lang="en-GB" sz="1600" u="none" strike="noStrike">
                          <a:effectLst/>
                        </a:rPr>
                        <a:t>9</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1:39360035_A_G</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dirty="0">
                          <a:effectLst/>
                        </a:rPr>
                        <a:t>0.03212</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16.61848</a:t>
                      </a:r>
                      <a:endParaRPr lang="en-GB"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88509442"/>
                  </a:ext>
                </a:extLst>
              </a:tr>
              <a:tr h="370840">
                <a:tc>
                  <a:txBody>
                    <a:bodyPr/>
                    <a:lstStyle/>
                    <a:p>
                      <a:pPr algn="l" fontAlgn="b"/>
                      <a:r>
                        <a:rPr lang="en-GB" sz="1600" u="none" strike="noStrike">
                          <a:effectLst/>
                        </a:rPr>
                        <a:t>10</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1:39361425_G_T</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0.030874</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dirty="0">
                          <a:effectLst/>
                        </a:rPr>
                        <a:t>16.60129</a:t>
                      </a:r>
                      <a:endParaRPr lang="en-GB"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3892384822"/>
                  </a:ext>
                </a:extLst>
              </a:tr>
              <a:tr h="370840">
                <a:tc>
                  <a:txBody>
                    <a:bodyPr/>
                    <a:lstStyle/>
                    <a:p>
                      <a:pPr algn="l" fontAlgn="b"/>
                      <a:r>
                        <a:rPr lang="en-GB" sz="1600" u="none" strike="noStrike">
                          <a:effectLst/>
                        </a:rPr>
                        <a:t>11</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1:39370992_C_T</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0.021983</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dirty="0">
                          <a:effectLst/>
                        </a:rPr>
                        <a:t>16.45380</a:t>
                      </a:r>
                      <a:endParaRPr lang="en-GB"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3597563155"/>
                  </a:ext>
                </a:extLst>
              </a:tr>
              <a:tr h="370840">
                <a:tc>
                  <a:txBody>
                    <a:bodyPr/>
                    <a:lstStyle/>
                    <a:p>
                      <a:pPr algn="l" fontAlgn="b"/>
                      <a:r>
                        <a:rPr lang="en-GB" sz="1600" u="none" strike="noStrike" dirty="0">
                          <a:effectLst/>
                        </a:rPr>
                        <a:t>12</a:t>
                      </a:r>
                      <a:endParaRPr lang="en-GB" sz="1600" b="0" i="0" u="none" strike="noStrike" dirty="0">
                        <a:solidFill>
                          <a:srgbClr val="000000"/>
                        </a:solidFill>
                        <a:effectLst/>
                        <a:latin typeface="+mn-lt"/>
                      </a:endParaRPr>
                    </a:p>
                  </a:txBody>
                  <a:tcPr marL="9525" marR="9525" marT="9525" marB="0" anchor="b"/>
                </a:tc>
                <a:tc>
                  <a:txBody>
                    <a:bodyPr/>
                    <a:lstStyle/>
                    <a:p>
                      <a:pPr algn="l" fontAlgn="b"/>
                      <a:r>
                        <a:rPr lang="fr-FR" sz="1600" dirty="0"/>
                        <a:t>1:39335493_G_T</a:t>
                      </a:r>
                      <a:endParaRPr lang="en-GB" sz="1600" b="0" i="0" u="none" strike="noStrike" dirty="0">
                        <a:solidFill>
                          <a:srgbClr val="000000"/>
                        </a:solidFill>
                        <a:effectLst/>
                        <a:latin typeface="+mn-lt"/>
                      </a:endParaRPr>
                    </a:p>
                  </a:txBody>
                  <a:tcPr marL="9525" marR="9525" marT="9525" marB="0" anchor="b"/>
                </a:tc>
                <a:tc>
                  <a:txBody>
                    <a:bodyPr/>
                    <a:lstStyle/>
                    <a:p>
                      <a:pPr algn="l" fontAlgn="b"/>
                      <a:r>
                        <a:rPr lang="fr-FR" sz="1600" dirty="0"/>
                        <a:t>0.017120</a:t>
                      </a:r>
                      <a:endParaRPr lang="en-GB" sz="1600" b="0" i="0" u="none" strike="noStrike" dirty="0">
                        <a:solidFill>
                          <a:srgbClr val="000000"/>
                        </a:solidFill>
                        <a:effectLst/>
                        <a:latin typeface="+mn-lt"/>
                      </a:endParaRPr>
                    </a:p>
                  </a:txBody>
                  <a:tcPr marL="9525" marR="9525" marT="9525" marB="0" anchor="b"/>
                </a:tc>
                <a:tc>
                  <a:txBody>
                    <a:bodyPr/>
                    <a:lstStyle/>
                    <a:p>
                      <a:pPr algn="l" fontAlgn="b"/>
                      <a:r>
                        <a:rPr lang="fr-FR" sz="1600" dirty="0"/>
                        <a:t>16.34520</a:t>
                      </a:r>
                      <a:endParaRPr lang="en-GB" sz="16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2781787702"/>
                  </a:ext>
                </a:extLst>
              </a:tr>
            </a:tbl>
          </a:graphicData>
        </a:graphic>
      </p:graphicFrame>
    </p:spTree>
    <p:extLst>
      <p:ext uri="{BB962C8B-B14F-4D97-AF65-F5344CB8AC3E}">
        <p14:creationId xmlns:p14="http://schemas.microsoft.com/office/powerpoint/2010/main" val="2088624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finemap</a:t>
            </a:r>
            <a:r>
              <a:rPr lang="en-US" dirty="0"/>
              <a:t> results: Z-score/LD consistence</a:t>
            </a:r>
            <a:endParaRPr lang="en-GB"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004365028"/>
              </p:ext>
            </p:extLst>
          </p:nvPr>
        </p:nvGraphicFramePr>
        <p:xfrm>
          <a:off x="871728" y="1777112"/>
          <a:ext cx="10482072" cy="4351340"/>
        </p:xfrm>
        <a:graphic>
          <a:graphicData uri="http://schemas.openxmlformats.org/drawingml/2006/table">
            <a:tbl>
              <a:tblPr>
                <a:tableStyleId>{5C22544A-7EE6-4342-B048-85BDC9FD1C3A}</a:tableStyleId>
              </a:tblPr>
              <a:tblGrid>
                <a:gridCol w="1005840">
                  <a:extLst>
                    <a:ext uri="{9D8B030D-6E8A-4147-A177-3AD203B41FA5}">
                      <a16:colId xmlns:a16="http://schemas.microsoft.com/office/drawing/2014/main" val="20000"/>
                    </a:ext>
                  </a:extLst>
                </a:gridCol>
                <a:gridCol w="548640">
                  <a:extLst>
                    <a:ext uri="{9D8B030D-6E8A-4147-A177-3AD203B41FA5}">
                      <a16:colId xmlns:a16="http://schemas.microsoft.com/office/drawing/2014/main" val="20001"/>
                    </a:ext>
                  </a:extLst>
                </a:gridCol>
                <a:gridCol w="469392">
                  <a:extLst>
                    <a:ext uri="{9D8B030D-6E8A-4147-A177-3AD203B41FA5}">
                      <a16:colId xmlns:a16="http://schemas.microsoft.com/office/drawing/2014/main" val="20002"/>
                    </a:ext>
                  </a:extLst>
                </a:gridCol>
                <a:gridCol w="585216">
                  <a:extLst>
                    <a:ext uri="{9D8B030D-6E8A-4147-A177-3AD203B41FA5}">
                      <a16:colId xmlns:a16="http://schemas.microsoft.com/office/drawing/2014/main" val="20003"/>
                    </a:ext>
                  </a:extLst>
                </a:gridCol>
                <a:gridCol w="729510">
                  <a:extLst>
                    <a:ext uri="{9D8B030D-6E8A-4147-A177-3AD203B41FA5}">
                      <a16:colId xmlns:a16="http://schemas.microsoft.com/office/drawing/2014/main" val="20004"/>
                    </a:ext>
                  </a:extLst>
                </a:gridCol>
                <a:gridCol w="549498">
                  <a:extLst>
                    <a:ext uri="{9D8B030D-6E8A-4147-A177-3AD203B41FA5}">
                      <a16:colId xmlns:a16="http://schemas.microsoft.com/office/drawing/2014/main" val="20005"/>
                    </a:ext>
                  </a:extLst>
                </a:gridCol>
                <a:gridCol w="549498">
                  <a:extLst>
                    <a:ext uri="{9D8B030D-6E8A-4147-A177-3AD203B41FA5}">
                      <a16:colId xmlns:a16="http://schemas.microsoft.com/office/drawing/2014/main" val="20006"/>
                    </a:ext>
                  </a:extLst>
                </a:gridCol>
                <a:gridCol w="549498">
                  <a:extLst>
                    <a:ext uri="{9D8B030D-6E8A-4147-A177-3AD203B41FA5}">
                      <a16:colId xmlns:a16="http://schemas.microsoft.com/office/drawing/2014/main" val="20007"/>
                    </a:ext>
                  </a:extLst>
                </a:gridCol>
                <a:gridCol w="549498">
                  <a:extLst>
                    <a:ext uri="{9D8B030D-6E8A-4147-A177-3AD203B41FA5}">
                      <a16:colId xmlns:a16="http://schemas.microsoft.com/office/drawing/2014/main" val="20008"/>
                    </a:ext>
                  </a:extLst>
                </a:gridCol>
                <a:gridCol w="549498">
                  <a:extLst>
                    <a:ext uri="{9D8B030D-6E8A-4147-A177-3AD203B41FA5}">
                      <a16:colId xmlns:a16="http://schemas.microsoft.com/office/drawing/2014/main" val="20009"/>
                    </a:ext>
                  </a:extLst>
                </a:gridCol>
                <a:gridCol w="549498">
                  <a:extLst>
                    <a:ext uri="{9D8B030D-6E8A-4147-A177-3AD203B41FA5}">
                      <a16:colId xmlns:a16="http://schemas.microsoft.com/office/drawing/2014/main" val="20010"/>
                    </a:ext>
                  </a:extLst>
                </a:gridCol>
                <a:gridCol w="549498">
                  <a:extLst>
                    <a:ext uri="{9D8B030D-6E8A-4147-A177-3AD203B41FA5}">
                      <a16:colId xmlns:a16="http://schemas.microsoft.com/office/drawing/2014/main" val="20011"/>
                    </a:ext>
                  </a:extLst>
                </a:gridCol>
                <a:gridCol w="549498">
                  <a:extLst>
                    <a:ext uri="{9D8B030D-6E8A-4147-A177-3AD203B41FA5}">
                      <a16:colId xmlns:a16="http://schemas.microsoft.com/office/drawing/2014/main" val="20012"/>
                    </a:ext>
                  </a:extLst>
                </a:gridCol>
                <a:gridCol w="549498">
                  <a:extLst>
                    <a:ext uri="{9D8B030D-6E8A-4147-A177-3AD203B41FA5}">
                      <a16:colId xmlns:a16="http://schemas.microsoft.com/office/drawing/2014/main" val="20013"/>
                    </a:ext>
                  </a:extLst>
                </a:gridCol>
                <a:gridCol w="549498">
                  <a:extLst>
                    <a:ext uri="{9D8B030D-6E8A-4147-A177-3AD203B41FA5}">
                      <a16:colId xmlns:a16="http://schemas.microsoft.com/office/drawing/2014/main" val="20014"/>
                    </a:ext>
                  </a:extLst>
                </a:gridCol>
                <a:gridCol w="549498">
                  <a:extLst>
                    <a:ext uri="{9D8B030D-6E8A-4147-A177-3AD203B41FA5}">
                      <a16:colId xmlns:a16="http://schemas.microsoft.com/office/drawing/2014/main" val="20015"/>
                    </a:ext>
                  </a:extLst>
                </a:gridCol>
                <a:gridCol w="549498">
                  <a:extLst>
                    <a:ext uri="{9D8B030D-6E8A-4147-A177-3AD203B41FA5}">
                      <a16:colId xmlns:a16="http://schemas.microsoft.com/office/drawing/2014/main" val="20016"/>
                    </a:ext>
                  </a:extLst>
                </a:gridCol>
                <a:gridCol w="549498">
                  <a:extLst>
                    <a:ext uri="{9D8B030D-6E8A-4147-A177-3AD203B41FA5}">
                      <a16:colId xmlns:a16="http://schemas.microsoft.com/office/drawing/2014/main" val="20017"/>
                    </a:ext>
                  </a:extLst>
                </a:gridCol>
              </a:tblGrid>
              <a:tr h="310810">
                <a:tc>
                  <a:txBody>
                    <a:bodyPr/>
                    <a:lstStyle/>
                    <a:p>
                      <a:pPr algn="l" fontAlgn="b"/>
                      <a:r>
                        <a:rPr lang="en-GB" sz="1000" b="1" u="none" strike="noStrike" dirty="0" err="1">
                          <a:solidFill>
                            <a:schemeClr val="bg1"/>
                          </a:solidFill>
                          <a:effectLst/>
                        </a:rPr>
                        <a:t>snp</a:t>
                      </a:r>
                      <a:endParaRPr lang="en-GB" sz="1000" b="1" i="0" u="none" strike="noStrike" dirty="0">
                        <a:solidFill>
                          <a:schemeClr val="bg1"/>
                        </a:solidFill>
                        <a:effectLst/>
                        <a:latin typeface="Calibri"/>
                      </a:endParaRPr>
                    </a:p>
                  </a:txBody>
                  <a:tcPr marL="8586" marR="8586" marT="8586" marB="0" anchor="b">
                    <a:solidFill>
                      <a:schemeClr val="accent1"/>
                    </a:solidFill>
                  </a:tcPr>
                </a:tc>
                <a:tc>
                  <a:txBody>
                    <a:bodyPr/>
                    <a:lstStyle/>
                    <a:p>
                      <a:pPr algn="r" fontAlgn="b"/>
                      <a:r>
                        <a:rPr lang="en-GB" sz="1000" b="1" u="none" strike="noStrike" dirty="0">
                          <a:solidFill>
                            <a:schemeClr val="bg1"/>
                          </a:solidFill>
                          <a:effectLst/>
                        </a:rPr>
                        <a:t>z</a:t>
                      </a:r>
                      <a:endParaRPr lang="en-GB" sz="1000" b="1" i="0" u="none" strike="noStrike" dirty="0">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dirty="0">
                          <a:solidFill>
                            <a:schemeClr val="bg1"/>
                          </a:solidFill>
                          <a:effectLst/>
                        </a:rPr>
                        <a:t>index</a:t>
                      </a:r>
                      <a:endParaRPr lang="en-GB" sz="1000" b="1" i="0" u="none" strike="noStrike" dirty="0">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snp_prob</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snp_log10bf</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V815</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V697</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V742</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V737</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V752</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V776</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V806</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V677</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V756</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V764</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V796</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V674</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dirty="0">
                          <a:solidFill>
                            <a:schemeClr val="bg1"/>
                          </a:solidFill>
                          <a:effectLst/>
                        </a:rPr>
                        <a:t>V1472</a:t>
                      </a:r>
                      <a:endParaRPr lang="en-GB" sz="1000" b="1" i="0" u="none" strike="noStrike" dirty="0">
                        <a:solidFill>
                          <a:schemeClr val="bg1"/>
                        </a:solidFill>
                        <a:effectLst/>
                        <a:latin typeface="Calibri"/>
                      </a:endParaRPr>
                    </a:p>
                  </a:txBody>
                  <a:tcPr marL="8586" marR="8586" marT="8586" marB="0" anchor="b">
                    <a:solidFill>
                      <a:schemeClr val="accent1"/>
                    </a:solidFill>
                  </a:tcPr>
                </a:tc>
                <a:extLst>
                  <a:ext uri="{0D108BD9-81ED-4DB2-BD59-A6C34878D82A}">
                    <a16:rowId xmlns:a16="http://schemas.microsoft.com/office/drawing/2014/main" val="10000"/>
                  </a:ext>
                </a:extLst>
              </a:tr>
              <a:tr h="310810">
                <a:tc>
                  <a:txBody>
                    <a:bodyPr/>
                    <a:lstStyle/>
                    <a:p>
                      <a:pPr algn="l" fontAlgn="b"/>
                      <a:r>
                        <a:rPr lang="en-GB" sz="1000" u="none" strike="noStrike" dirty="0">
                          <a:effectLst/>
                        </a:rPr>
                        <a:t>1:39380385_C_T</a:t>
                      </a:r>
                      <a:endParaRPr lang="en-GB" sz="1000" b="0" i="0" u="none" strike="noStrike" dirty="0">
                        <a:solidFill>
                          <a:srgbClr val="000000"/>
                        </a:solidFill>
                        <a:effectLst/>
                        <a:latin typeface="Calibri"/>
                      </a:endParaRPr>
                    </a:p>
                  </a:txBody>
                  <a:tcPr marL="8586" marR="8586" marT="8586" marB="0" anchor="b"/>
                </a:tc>
                <a:tc>
                  <a:txBody>
                    <a:bodyPr/>
                    <a:lstStyle/>
                    <a:p>
                      <a:pPr algn="r" fontAlgn="b"/>
                      <a:r>
                        <a:rPr lang="en-GB" sz="1000" u="none" strike="noStrike" dirty="0">
                          <a:effectLst/>
                        </a:rPr>
                        <a:t>9.28761</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815</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0.3147</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2.6581</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1</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0.915285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-0.91536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0.915399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-0.91541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-0.91428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-0.91750</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-0.91230</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-0.91396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0.914023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-0.91436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-0.91215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0.041220</a:t>
                      </a:r>
                      <a:endParaRPr lang="en-GB" sz="1000" b="0" i="0" u="none" strike="noStrike" dirty="0">
                        <a:solidFill>
                          <a:srgbClr val="FF0000"/>
                        </a:solidFill>
                        <a:effectLst/>
                        <a:latin typeface="Calibri"/>
                      </a:endParaRPr>
                    </a:p>
                  </a:txBody>
                  <a:tcPr marL="8586" marR="8586" marT="8586" marB="0" anchor="b"/>
                </a:tc>
                <a:extLst>
                  <a:ext uri="{0D108BD9-81ED-4DB2-BD59-A6C34878D82A}">
                    <a16:rowId xmlns:a16="http://schemas.microsoft.com/office/drawing/2014/main" val="10001"/>
                  </a:ext>
                </a:extLst>
              </a:tr>
              <a:tr h="310810">
                <a:tc>
                  <a:txBody>
                    <a:bodyPr/>
                    <a:lstStyle/>
                    <a:p>
                      <a:pPr algn="l" fontAlgn="b"/>
                      <a:r>
                        <a:rPr lang="en-GB" sz="1000" u="none" strike="noStrike" dirty="0">
                          <a:effectLst/>
                        </a:rPr>
                        <a:t>1:39343467_C_T</a:t>
                      </a:r>
                      <a:endParaRPr lang="en-GB" sz="1000" b="0" i="0" u="none" strike="noStrike" dirty="0">
                        <a:solidFill>
                          <a:srgbClr val="000000"/>
                        </a:solidFill>
                        <a:effectLst/>
                        <a:latin typeface="Calibri"/>
                      </a:endParaRPr>
                    </a:p>
                  </a:txBody>
                  <a:tcPr marL="8586" marR="8586" marT="8586" marB="0" anchor="b"/>
                </a:tc>
                <a:tc>
                  <a:txBody>
                    <a:bodyPr/>
                    <a:lstStyle/>
                    <a:p>
                      <a:pPr algn="r" fontAlgn="b"/>
                      <a:r>
                        <a:rPr lang="en-GB" sz="1000" u="none" strike="noStrike">
                          <a:effectLst/>
                        </a:rPr>
                        <a:t>9.14554</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697</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0.0882</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1.9815</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0.915285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-0.99975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0.999807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-0.99966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-0.99805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-0.99417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-0.99625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-0.99811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0.997919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-0.99752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-0.99569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0.050917</a:t>
                      </a:r>
                      <a:endParaRPr lang="en-GB" sz="1000" b="0" i="0" u="none" strike="noStrike">
                        <a:solidFill>
                          <a:srgbClr val="FF0000"/>
                        </a:solidFill>
                        <a:effectLst/>
                        <a:latin typeface="Calibri"/>
                      </a:endParaRPr>
                    </a:p>
                  </a:txBody>
                  <a:tcPr marL="8586" marR="8586" marT="8586" marB="0" anchor="b"/>
                </a:tc>
                <a:extLst>
                  <a:ext uri="{0D108BD9-81ED-4DB2-BD59-A6C34878D82A}">
                    <a16:rowId xmlns:a16="http://schemas.microsoft.com/office/drawing/2014/main" val="10002"/>
                  </a:ext>
                </a:extLst>
              </a:tr>
              <a:tr h="310810">
                <a:tc>
                  <a:txBody>
                    <a:bodyPr/>
                    <a:lstStyle/>
                    <a:p>
                      <a:pPr algn="l" fontAlgn="b"/>
                      <a:r>
                        <a:rPr lang="en-GB" sz="1000" u="none" strike="noStrike" dirty="0">
                          <a:effectLst/>
                        </a:rPr>
                        <a:t>1:39355351_G_T</a:t>
                      </a:r>
                      <a:endParaRPr lang="en-GB" sz="1000" b="0" i="0" u="none" strike="noStrike" dirty="0">
                        <a:solidFill>
                          <a:srgbClr val="000000"/>
                        </a:solidFill>
                        <a:effectLst/>
                        <a:latin typeface="Calibri"/>
                      </a:endParaRPr>
                    </a:p>
                  </a:txBody>
                  <a:tcPr marL="8586" marR="8586" marT="8586" marB="0" anchor="b"/>
                </a:tc>
                <a:tc>
                  <a:txBody>
                    <a:bodyPr/>
                    <a:lstStyle/>
                    <a:p>
                      <a:pPr algn="r" fontAlgn="b"/>
                      <a:r>
                        <a:rPr lang="en-GB" sz="1000" u="none" strike="noStrike" dirty="0">
                          <a:effectLst/>
                        </a:rPr>
                        <a:t>-9.13615</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742</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0.0815</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1.9442</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-0.91536</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-0.99975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-0.99994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0.999715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0.998108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0.994185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0.996023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0.998165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-0.99798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0.99754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0.995707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-0.05089</a:t>
                      </a:r>
                      <a:endParaRPr lang="en-GB" sz="1000" b="0" i="0" u="none" strike="noStrike">
                        <a:solidFill>
                          <a:srgbClr val="FF0000"/>
                        </a:solidFill>
                        <a:effectLst/>
                        <a:latin typeface="Calibri"/>
                      </a:endParaRPr>
                    </a:p>
                  </a:txBody>
                  <a:tcPr marL="8586" marR="8586" marT="8586" marB="0" anchor="b"/>
                </a:tc>
                <a:extLst>
                  <a:ext uri="{0D108BD9-81ED-4DB2-BD59-A6C34878D82A}">
                    <a16:rowId xmlns:a16="http://schemas.microsoft.com/office/drawing/2014/main" val="10003"/>
                  </a:ext>
                </a:extLst>
              </a:tr>
              <a:tr h="310810">
                <a:tc>
                  <a:txBody>
                    <a:bodyPr/>
                    <a:lstStyle/>
                    <a:p>
                      <a:pPr algn="l" fontAlgn="b"/>
                      <a:r>
                        <a:rPr lang="en-GB" sz="1000" u="none" strike="noStrike">
                          <a:effectLst/>
                        </a:rPr>
                        <a:t>1:39354517_C_T</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9.13146</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effectLst/>
                        </a:rPr>
                        <a:t>737</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0.0779</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1.9229</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0.915399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0.999807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-0.99994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-0.99977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-0.99817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-0.99424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-0.99608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-0.99822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0.998034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-0.99577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0.050898</a:t>
                      </a:r>
                      <a:endParaRPr lang="en-GB" sz="1000" b="0" i="0" u="none" strike="noStrike">
                        <a:solidFill>
                          <a:srgbClr val="FF0000"/>
                        </a:solidFill>
                        <a:effectLst/>
                        <a:latin typeface="Calibri"/>
                      </a:endParaRPr>
                    </a:p>
                  </a:txBody>
                  <a:tcPr marL="8586" marR="8586" marT="8586" marB="0" anchor="b"/>
                </a:tc>
                <a:extLst>
                  <a:ext uri="{0D108BD9-81ED-4DB2-BD59-A6C34878D82A}">
                    <a16:rowId xmlns:a16="http://schemas.microsoft.com/office/drawing/2014/main" val="10004"/>
                  </a:ext>
                </a:extLst>
              </a:tr>
              <a:tr h="310810">
                <a:tc>
                  <a:txBody>
                    <a:bodyPr/>
                    <a:lstStyle/>
                    <a:p>
                      <a:pPr algn="l" fontAlgn="b"/>
                      <a:r>
                        <a:rPr lang="en-GB" sz="1000" u="none" strike="noStrike">
                          <a:effectLst/>
                        </a:rPr>
                        <a:t>1:39358143_A_C</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-9.13146</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752</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effectLst/>
                        </a:rPr>
                        <a:t>0.0778</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1.9226</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-0.91541</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-0.99966</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0.999715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-0.99977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0.998393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0.994551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0.995933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0.998449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-0.99794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0.997668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0.995617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-0.05087</a:t>
                      </a:r>
                      <a:endParaRPr lang="en-GB" sz="1000" b="0" i="0" u="none" strike="noStrike">
                        <a:solidFill>
                          <a:srgbClr val="FF0000"/>
                        </a:solidFill>
                        <a:effectLst/>
                        <a:latin typeface="Calibri"/>
                      </a:endParaRPr>
                    </a:p>
                  </a:txBody>
                  <a:tcPr marL="8586" marR="8586" marT="8586" marB="0" anchor="b"/>
                </a:tc>
                <a:extLst>
                  <a:ext uri="{0D108BD9-81ED-4DB2-BD59-A6C34878D82A}">
                    <a16:rowId xmlns:a16="http://schemas.microsoft.com/office/drawing/2014/main" val="10005"/>
                  </a:ext>
                </a:extLst>
              </a:tr>
              <a:tr h="310810">
                <a:tc>
                  <a:txBody>
                    <a:bodyPr/>
                    <a:lstStyle/>
                    <a:p>
                      <a:pPr algn="l" fontAlgn="b"/>
                      <a:r>
                        <a:rPr lang="en-GB" sz="1000" u="none" strike="noStrike">
                          <a:effectLst/>
                        </a:rPr>
                        <a:t>1:39364617_A_G</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dirty="0">
                          <a:effectLst/>
                        </a:rPr>
                        <a:t>-9.12037</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776</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0.0704</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effectLst/>
                        </a:rPr>
                        <a:t>1.8753</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-0.91428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-0.99805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0.998108</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-0.99817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0.998393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0.996122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0.994408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0.999707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-0.99920</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0.999224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0.99409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-0.05065</a:t>
                      </a:r>
                      <a:endParaRPr lang="en-GB" sz="1000" b="0" i="0" u="none" strike="noStrike">
                        <a:solidFill>
                          <a:srgbClr val="FF0000"/>
                        </a:solidFill>
                        <a:effectLst/>
                        <a:latin typeface="Calibri"/>
                      </a:endParaRPr>
                    </a:p>
                  </a:txBody>
                  <a:tcPr marL="8586" marR="8586" marT="8586" marB="0" anchor="b"/>
                </a:tc>
                <a:extLst>
                  <a:ext uri="{0D108BD9-81ED-4DB2-BD59-A6C34878D82A}">
                    <a16:rowId xmlns:a16="http://schemas.microsoft.com/office/drawing/2014/main" val="10006"/>
                  </a:ext>
                </a:extLst>
              </a:tr>
              <a:tr h="310810">
                <a:tc>
                  <a:txBody>
                    <a:bodyPr/>
                    <a:lstStyle/>
                    <a:p>
                      <a:pPr algn="l" fontAlgn="b"/>
                      <a:r>
                        <a:rPr lang="en-GB" sz="1000" u="none" strike="noStrike">
                          <a:effectLst/>
                        </a:rPr>
                        <a:t>1:39375844_A_G</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-9.12037</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806</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0.0702</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effectLst/>
                        </a:rPr>
                        <a:t>1.8739</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-0.91750</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-0.99417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0.994185</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-0.99424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0.994551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0.996122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0.990499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0.995877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-0.99537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0.995812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0.990183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-0.05092</a:t>
                      </a:r>
                      <a:endParaRPr lang="en-GB" sz="1000" b="0" i="0" u="none" strike="noStrike">
                        <a:solidFill>
                          <a:srgbClr val="FF0000"/>
                        </a:solidFill>
                        <a:effectLst/>
                        <a:latin typeface="Calibri"/>
                      </a:endParaRPr>
                    </a:p>
                  </a:txBody>
                  <a:tcPr marL="8586" marR="8586" marT="8586" marB="0" anchor="b"/>
                </a:tc>
                <a:extLst>
                  <a:ext uri="{0D108BD9-81ED-4DB2-BD59-A6C34878D82A}">
                    <a16:rowId xmlns:a16="http://schemas.microsoft.com/office/drawing/2014/main" val="10007"/>
                  </a:ext>
                </a:extLst>
              </a:tr>
              <a:tr h="310810">
                <a:tc>
                  <a:txBody>
                    <a:bodyPr/>
                    <a:lstStyle/>
                    <a:p>
                      <a:pPr algn="l" fontAlgn="b"/>
                      <a:r>
                        <a:rPr lang="en-GB" sz="1000" u="none" strike="noStrike">
                          <a:effectLst/>
                        </a:rPr>
                        <a:t>1:39336991_G_T</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dirty="0">
                          <a:effectLst/>
                        </a:rPr>
                        <a:t>-9.10280</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677</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0.0599</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1.8003</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-0.91230</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-0.99625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0.996023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-0.99608</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0.995933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0.994408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0.990499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0.994462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-0.99427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0.993878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0.999226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-0.05116</a:t>
                      </a:r>
                      <a:endParaRPr lang="en-GB" sz="1000" b="0" i="0" u="none" strike="noStrike">
                        <a:solidFill>
                          <a:srgbClr val="FF0000"/>
                        </a:solidFill>
                        <a:effectLst/>
                        <a:latin typeface="Calibri"/>
                      </a:endParaRPr>
                    </a:p>
                  </a:txBody>
                  <a:tcPr marL="8586" marR="8586" marT="8586" marB="0" anchor="b"/>
                </a:tc>
                <a:extLst>
                  <a:ext uri="{0D108BD9-81ED-4DB2-BD59-A6C34878D82A}">
                    <a16:rowId xmlns:a16="http://schemas.microsoft.com/office/drawing/2014/main" val="10008"/>
                  </a:ext>
                </a:extLst>
              </a:tr>
              <a:tr h="310810">
                <a:tc>
                  <a:txBody>
                    <a:bodyPr/>
                    <a:lstStyle/>
                    <a:p>
                      <a:pPr algn="l" fontAlgn="b"/>
                      <a:r>
                        <a:rPr lang="en-GB" sz="1000" u="none" strike="noStrike">
                          <a:effectLst/>
                        </a:rPr>
                        <a:t>1:39360035_A_G</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dirty="0">
                          <a:effectLst/>
                        </a:rPr>
                        <a:t>-9.06542</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756</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effectLst/>
                        </a:rPr>
                        <a:t>0.0430</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1.6485</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-0.91396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-0.99811</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0.998165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-0.99822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0.998449</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0.999707</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0.995877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0.994462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-0.99926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0.998982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0.994145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-0.05069</a:t>
                      </a:r>
                      <a:endParaRPr lang="en-GB" sz="1000" b="0" i="0" u="none" strike="noStrike">
                        <a:solidFill>
                          <a:srgbClr val="FF0000"/>
                        </a:solidFill>
                        <a:effectLst/>
                        <a:latin typeface="Calibri"/>
                      </a:endParaRPr>
                    </a:p>
                  </a:txBody>
                  <a:tcPr marL="8586" marR="8586" marT="8586" marB="0" anchor="b"/>
                </a:tc>
                <a:extLst>
                  <a:ext uri="{0D108BD9-81ED-4DB2-BD59-A6C34878D82A}">
                    <a16:rowId xmlns:a16="http://schemas.microsoft.com/office/drawing/2014/main" val="10009"/>
                  </a:ext>
                </a:extLst>
              </a:tr>
              <a:tr h="310810">
                <a:tc>
                  <a:txBody>
                    <a:bodyPr/>
                    <a:lstStyle/>
                    <a:p>
                      <a:pPr algn="l" fontAlgn="b"/>
                      <a:r>
                        <a:rPr lang="en-GB" sz="1000" u="none" strike="noStrike">
                          <a:effectLst/>
                        </a:rPr>
                        <a:t>1:39361425_G_T</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9.06103</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764</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0.0413</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1.6306</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0.914023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0.997919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-0.99798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0.998034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-0.99794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-0.99920</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-0.99537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-0.99427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-0.99926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-0.99962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-0.99478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0.050646</a:t>
                      </a:r>
                      <a:endParaRPr lang="en-GB" sz="1000" b="0" i="0" u="none" strike="noStrike">
                        <a:solidFill>
                          <a:srgbClr val="FF0000"/>
                        </a:solidFill>
                        <a:effectLst/>
                        <a:latin typeface="Calibri"/>
                      </a:endParaRPr>
                    </a:p>
                  </a:txBody>
                  <a:tcPr marL="8586" marR="8586" marT="8586" marB="0" anchor="b"/>
                </a:tc>
                <a:extLst>
                  <a:ext uri="{0D108BD9-81ED-4DB2-BD59-A6C34878D82A}">
                    <a16:rowId xmlns:a16="http://schemas.microsoft.com/office/drawing/2014/main" val="10010"/>
                  </a:ext>
                </a:extLst>
              </a:tr>
              <a:tr h="310810">
                <a:tc>
                  <a:txBody>
                    <a:bodyPr/>
                    <a:lstStyle/>
                    <a:p>
                      <a:pPr algn="l" fontAlgn="b"/>
                      <a:r>
                        <a:rPr lang="en-GB" sz="1000" u="none" strike="noStrike">
                          <a:effectLst/>
                        </a:rPr>
                        <a:t>1:39370992_C_T</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-9.02326</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796</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0.0294</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1.4774</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-0.91436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-0.99752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0.99754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-0.9976</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0.997668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0.999224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0.995812</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0.993878</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0.998982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-0.99962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0.994386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-0.05060</a:t>
                      </a:r>
                      <a:endParaRPr lang="en-GB" sz="1000" b="0" i="0" u="none" strike="noStrike" dirty="0">
                        <a:solidFill>
                          <a:srgbClr val="FF0000"/>
                        </a:solidFill>
                        <a:effectLst/>
                        <a:latin typeface="Calibri"/>
                      </a:endParaRPr>
                    </a:p>
                  </a:txBody>
                  <a:tcPr marL="8586" marR="8586" marT="8586" marB="0" anchor="b"/>
                </a:tc>
                <a:extLst>
                  <a:ext uri="{0D108BD9-81ED-4DB2-BD59-A6C34878D82A}">
                    <a16:rowId xmlns:a16="http://schemas.microsoft.com/office/drawing/2014/main" val="10011"/>
                  </a:ext>
                </a:extLst>
              </a:tr>
              <a:tr h="310810">
                <a:tc>
                  <a:txBody>
                    <a:bodyPr/>
                    <a:lstStyle/>
                    <a:p>
                      <a:pPr algn="l" fontAlgn="b"/>
                      <a:r>
                        <a:rPr lang="en-GB" sz="1000" u="none" strike="noStrike">
                          <a:effectLst/>
                        </a:rPr>
                        <a:t>1:39335493_G_T</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dirty="0">
                          <a:effectLst/>
                        </a:rPr>
                        <a:t>-8.99535</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674</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0.0229</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1.3665</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-0.91215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-0.99569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0.995707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-0.99577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0.995617</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0.99409</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0.990183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0.999226</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0.994145</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-0.99478</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0.994386</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1</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-0.05108</a:t>
                      </a:r>
                      <a:endParaRPr lang="en-GB" sz="1000" b="0" i="0" u="none" strike="noStrike">
                        <a:solidFill>
                          <a:srgbClr val="FF0000"/>
                        </a:solidFill>
                        <a:effectLst/>
                        <a:latin typeface="Calibri"/>
                      </a:endParaRPr>
                    </a:p>
                  </a:txBody>
                  <a:tcPr marL="8586" marR="8586" marT="8586" marB="0" anchor="b"/>
                </a:tc>
                <a:extLst>
                  <a:ext uri="{0D108BD9-81ED-4DB2-BD59-A6C34878D82A}">
                    <a16:rowId xmlns:a16="http://schemas.microsoft.com/office/drawing/2014/main" val="10012"/>
                  </a:ext>
                </a:extLst>
              </a:tr>
              <a:tr h="310810">
                <a:tc>
                  <a:txBody>
                    <a:bodyPr/>
                    <a:lstStyle/>
                    <a:p>
                      <a:pPr algn="l" fontAlgn="b"/>
                      <a:r>
                        <a:rPr lang="en-GB" sz="1000" u="none" strike="noStrike">
                          <a:effectLst/>
                        </a:rPr>
                        <a:t>1:39573975_G_T</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dirty="0">
                          <a:effectLst/>
                        </a:rPr>
                        <a:t>-2.89602</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1472</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0.0107</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1.0322</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0.041220</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0.050917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-0.05089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0.050898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-0.05087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-0.05065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-0.05092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-0.05116</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-0.05069</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0.050646</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-0.05060</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-0.05108</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1</a:t>
                      </a:r>
                      <a:endParaRPr lang="en-GB" sz="1000" b="0" i="0" u="none" strike="noStrike" dirty="0">
                        <a:solidFill>
                          <a:srgbClr val="FF0000"/>
                        </a:solidFill>
                        <a:effectLst/>
                        <a:latin typeface="Calibri"/>
                      </a:endParaRPr>
                    </a:p>
                  </a:txBody>
                  <a:tcPr marL="8586" marR="8586" marT="8586" marB="0" anchor="b"/>
                </a:tc>
                <a:extLst>
                  <a:ext uri="{0D108BD9-81ED-4DB2-BD59-A6C34878D82A}">
                    <a16:rowId xmlns:a16="http://schemas.microsoft.com/office/drawing/2014/main" val="10013"/>
                  </a:ext>
                </a:extLst>
              </a:tr>
            </a:tbl>
          </a:graphicData>
        </a:graphic>
      </p:graphicFrame>
      <p:sp>
        <p:nvSpPr>
          <p:cNvPr id="4" name="Slide Number Placeholder 3"/>
          <p:cNvSpPr>
            <a:spLocks noGrp="1"/>
          </p:cNvSpPr>
          <p:nvPr>
            <p:ph type="sldNum" sz="quarter" idx="12"/>
          </p:nvPr>
        </p:nvSpPr>
        <p:spPr/>
        <p:txBody>
          <a:bodyPr/>
          <a:lstStyle/>
          <a:p>
            <a:fld id="{1FB4BD47-2A83-4A56-970D-480688504C1B}" type="slidenum">
              <a:rPr lang="en-GB" smtClean="0"/>
              <a:t>14</a:t>
            </a:fld>
            <a:endParaRPr lang="en-GB"/>
          </a:p>
        </p:txBody>
      </p:sp>
    </p:spTree>
    <p:extLst>
      <p:ext uri="{BB962C8B-B14F-4D97-AF65-F5344CB8AC3E}">
        <p14:creationId xmlns:p14="http://schemas.microsoft.com/office/powerpoint/2010/main" val="3510790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Methods</a:t>
            </a:r>
            <a:endParaRPr lang="en-GB" dirty="0"/>
          </a:p>
        </p:txBody>
      </p:sp>
      <p:sp>
        <p:nvSpPr>
          <p:cNvPr id="3" name="Content Placeholder 2"/>
          <p:cNvSpPr>
            <a:spLocks noGrp="1"/>
          </p:cNvSpPr>
          <p:nvPr>
            <p:ph idx="1"/>
          </p:nvPr>
        </p:nvSpPr>
        <p:spPr/>
        <p:txBody>
          <a:bodyPr>
            <a:normAutofit fontScale="92500"/>
          </a:bodyPr>
          <a:lstStyle/>
          <a:p>
            <a:pPr marL="0" indent="0">
              <a:buNone/>
            </a:pPr>
            <a:r>
              <a:rPr lang="en-GB" dirty="0" err="1"/>
              <a:t>Finemapping</a:t>
            </a:r>
            <a:r>
              <a:rPr lang="en-GB" dirty="0"/>
              <a:t> uses additional steps to identify causal variants underpinning GWAS signals, which can be furnished with individual level data or GWAS summary statistics (.</a:t>
            </a:r>
            <a:r>
              <a:rPr lang="en-GB" dirty="0" err="1"/>
              <a:t>sumstats</a:t>
            </a:r>
            <a:r>
              <a:rPr lang="en-GB" dirty="0"/>
              <a:t>), the focus of this work and involving</a:t>
            </a:r>
          </a:p>
          <a:p>
            <a:pPr marL="514350" indent="-514350">
              <a:buFont typeface="+mj-lt"/>
              <a:buAutoNum type="arabicPeriod"/>
            </a:pPr>
            <a:r>
              <a:rPr lang="en-GB" dirty="0"/>
              <a:t>Extraction of region-specific .</a:t>
            </a:r>
            <a:r>
              <a:rPr lang="en-GB" dirty="0" err="1"/>
              <a:t>sumstats</a:t>
            </a:r>
            <a:r>
              <a:rPr lang="en-GB" dirty="0"/>
              <a:t>, </a:t>
            </a:r>
          </a:p>
          <a:p>
            <a:pPr marL="514350" indent="-514350">
              <a:buFont typeface="+mj-lt"/>
              <a:buAutoNum type="arabicPeriod"/>
            </a:pPr>
            <a:r>
              <a:rPr lang="en-GB" dirty="0"/>
              <a:t>Extraction of correlation (r) from the reference panel among overlapped SNPs from 1 and the reference panel containing individual level data, </a:t>
            </a:r>
          </a:p>
          <a:p>
            <a:pPr marL="514350" indent="-514350">
              <a:buFont typeface="+mj-lt"/>
              <a:buAutoNum type="arabicPeriod"/>
            </a:pPr>
            <a:r>
              <a:rPr lang="en-GB" dirty="0"/>
              <a:t>Information from 1 and 2 above is then used as input for </a:t>
            </a:r>
            <a:r>
              <a:rPr lang="en-GB" dirty="0" err="1"/>
              <a:t>finemapping</a:t>
            </a:r>
            <a:r>
              <a:rPr lang="en-GB" dirty="0"/>
              <a:t>.</a:t>
            </a:r>
          </a:p>
          <a:p>
            <a:pPr marL="0" indent="0">
              <a:buNone/>
            </a:pPr>
            <a:endParaRPr lang="en-GB" dirty="0"/>
          </a:p>
          <a:p>
            <a:pPr marL="0" indent="0">
              <a:buNone/>
            </a:pPr>
            <a:r>
              <a:rPr lang="en-GB" dirty="0"/>
              <a:t>The measure of evidence is typically (log10) Bayes factor (BF) and associate SNP probability in the causal set.</a:t>
            </a:r>
          </a:p>
        </p:txBody>
      </p:sp>
      <p:sp>
        <p:nvSpPr>
          <p:cNvPr id="4" name="Slide Number Placeholder 3"/>
          <p:cNvSpPr>
            <a:spLocks noGrp="1"/>
          </p:cNvSpPr>
          <p:nvPr>
            <p:ph type="sldNum" sz="quarter" idx="12"/>
          </p:nvPr>
        </p:nvSpPr>
        <p:spPr/>
        <p:txBody>
          <a:bodyPr/>
          <a:lstStyle/>
          <a:p>
            <a:fld id="{1FB4BD47-2A83-4A56-970D-480688504C1B}" type="slidenum">
              <a:rPr lang="en-GB" smtClean="0"/>
              <a:t>2</a:t>
            </a:fld>
            <a:endParaRPr lang="en-GB"/>
          </a:p>
        </p:txBody>
      </p:sp>
    </p:spTree>
    <p:extLst>
      <p:ext uri="{BB962C8B-B14F-4D97-AF65-F5344CB8AC3E}">
        <p14:creationId xmlns:p14="http://schemas.microsoft.com/office/powerpoint/2010/main" val="1309448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Why it is necessary</a:t>
            </a:r>
          </a:p>
        </p:txBody>
      </p:sp>
      <p:sp>
        <p:nvSpPr>
          <p:cNvPr id="3" name="Content Placeholder 2"/>
          <p:cNvSpPr>
            <a:spLocks noGrp="1"/>
          </p:cNvSpPr>
          <p:nvPr>
            <p:ph idx="1"/>
          </p:nvPr>
        </p:nvSpPr>
        <p:spPr/>
        <p:txBody>
          <a:bodyPr>
            <a:normAutofit fontScale="92500" lnSpcReduction="20000"/>
          </a:bodyPr>
          <a:lstStyle/>
          <a:p>
            <a:r>
              <a:rPr lang="en-GB" dirty="0"/>
              <a:t>A primary rationale is to put together information to facilitate analysis esp. alignment of the direction of effect with the reference but this is not always straightforward leading to prolonged program debugging.</a:t>
            </a:r>
          </a:p>
          <a:p>
            <a:r>
              <a:rPr lang="en-GB" dirty="0"/>
              <a:t>The development has been relatively recent, reflecting our incremental approach nevertheless it is really handy to enable them.</a:t>
            </a:r>
          </a:p>
          <a:p>
            <a:r>
              <a:rPr lang="en-GB" dirty="0"/>
              <a:t>The regional association (</a:t>
            </a:r>
            <a:r>
              <a:rPr lang="en-GB" dirty="0" err="1"/>
              <a:t>LocusZoom</a:t>
            </a:r>
            <a:r>
              <a:rPr lang="en-GB" dirty="0"/>
              <a:t>) plots would also facilitate our analysis and can be streamlined.</a:t>
            </a:r>
          </a:p>
          <a:p>
            <a:r>
              <a:rPr lang="en-GB" dirty="0"/>
              <a:t>HRC format have variants sharing the same position so it is necessary to use SNPID but alleles in the GEN format do not always have right order.</a:t>
            </a:r>
          </a:p>
          <a:p>
            <a:r>
              <a:rPr lang="en-GB" dirty="0"/>
              <a:t>GTOOL can convert GEN to PED/MAP in a way better than PLINK as the allele labels are kept in the MAP file but it does not allow for specification of reference allele so we pre-order them before the conversion. We turn to </a:t>
            </a:r>
            <a:r>
              <a:rPr lang="en-GB" dirty="0" err="1"/>
              <a:t>qctool</a:t>
            </a:r>
            <a:r>
              <a:rPr lang="en-GB" dirty="0"/>
              <a:t>, however, since conversion fails with UK10K+1KG data.</a:t>
            </a:r>
          </a:p>
        </p:txBody>
      </p:sp>
      <p:sp>
        <p:nvSpPr>
          <p:cNvPr id="4" name="Slide Number Placeholder 3"/>
          <p:cNvSpPr>
            <a:spLocks noGrp="1"/>
          </p:cNvSpPr>
          <p:nvPr>
            <p:ph type="sldNum" sz="quarter" idx="12"/>
          </p:nvPr>
        </p:nvSpPr>
        <p:spPr/>
        <p:txBody>
          <a:bodyPr/>
          <a:lstStyle/>
          <a:p>
            <a:fld id="{1FB4BD47-2A83-4A56-970D-480688504C1B}" type="slidenum">
              <a:rPr lang="en-GB" smtClean="0"/>
              <a:t>3</a:t>
            </a:fld>
            <a:endParaRPr lang="en-GB"/>
          </a:p>
        </p:txBody>
      </p:sp>
    </p:spTree>
    <p:extLst>
      <p:ext uri="{BB962C8B-B14F-4D97-AF65-F5344CB8AC3E}">
        <p14:creationId xmlns:p14="http://schemas.microsoft.com/office/powerpoint/2010/main" val="499625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Software included in the pipeline</a:t>
            </a:r>
          </a:p>
        </p:txBody>
      </p:sp>
      <p:graphicFrame>
        <p:nvGraphicFramePr>
          <p:cNvPr id="9" name="Content Placeholder 5"/>
          <p:cNvGraphicFramePr>
            <a:graphicFrameLocks noGrp="1"/>
          </p:cNvGraphicFramePr>
          <p:nvPr>
            <p:ph idx="1"/>
            <p:extLst>
              <p:ext uri="{D42A27DB-BD31-4B8C-83A1-F6EECF244321}">
                <p14:modId xmlns:p14="http://schemas.microsoft.com/office/powerpoint/2010/main" val="3047305131"/>
              </p:ext>
            </p:extLst>
          </p:nvPr>
        </p:nvGraphicFramePr>
        <p:xfrm>
          <a:off x="1004455" y="1446934"/>
          <a:ext cx="10515600" cy="4962679"/>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2178192700"/>
                    </a:ext>
                  </a:extLst>
                </a:gridCol>
                <a:gridCol w="2103120">
                  <a:extLst>
                    <a:ext uri="{9D8B030D-6E8A-4147-A177-3AD203B41FA5}">
                      <a16:colId xmlns:a16="http://schemas.microsoft.com/office/drawing/2014/main" val="331999573"/>
                    </a:ext>
                  </a:extLst>
                </a:gridCol>
                <a:gridCol w="2103120">
                  <a:extLst>
                    <a:ext uri="{9D8B030D-6E8A-4147-A177-3AD203B41FA5}">
                      <a16:colId xmlns:a16="http://schemas.microsoft.com/office/drawing/2014/main" val="3597132808"/>
                    </a:ext>
                  </a:extLst>
                </a:gridCol>
                <a:gridCol w="2103120">
                  <a:extLst>
                    <a:ext uri="{9D8B030D-6E8A-4147-A177-3AD203B41FA5}">
                      <a16:colId xmlns:a16="http://schemas.microsoft.com/office/drawing/2014/main" val="596877116"/>
                    </a:ext>
                  </a:extLst>
                </a:gridCol>
                <a:gridCol w="2103120">
                  <a:extLst>
                    <a:ext uri="{9D8B030D-6E8A-4147-A177-3AD203B41FA5}">
                      <a16:colId xmlns:a16="http://schemas.microsoft.com/office/drawing/2014/main" val="1778616611"/>
                    </a:ext>
                  </a:extLst>
                </a:gridCol>
              </a:tblGrid>
              <a:tr h="307975">
                <a:tc>
                  <a:txBody>
                    <a:bodyPr/>
                    <a:lstStyle/>
                    <a:p>
                      <a:pPr>
                        <a:spcBef>
                          <a:spcPts val="180"/>
                        </a:spcBef>
                        <a:spcAft>
                          <a:spcPts val="180"/>
                        </a:spcAft>
                      </a:pPr>
                      <a:r>
                        <a:rPr lang="en-US" sz="2000" b="1">
                          <a:effectLst/>
                          <a:latin typeface="Cambria" panose="02040503050406030204" pitchFamily="18" charset="0"/>
                          <a:ea typeface="Cambria" panose="02040503050406030204" pitchFamily="18" charset="0"/>
                          <a:cs typeface="Times New Roman" panose="02020603050405020304" pitchFamily="18" charset="0"/>
                        </a:rPr>
                        <a:t>Name</a:t>
                      </a:r>
                      <a:endParaRPr lang="en-GB" sz="20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a:spcBef>
                          <a:spcPts val="180"/>
                        </a:spcBef>
                        <a:spcAft>
                          <a:spcPts val="180"/>
                        </a:spcAft>
                      </a:pPr>
                      <a:r>
                        <a:rPr lang="en-US" sz="2000" b="1" dirty="0">
                          <a:effectLst/>
                          <a:latin typeface="Cambria" panose="02040503050406030204" pitchFamily="18" charset="0"/>
                          <a:ea typeface="Cambria" panose="02040503050406030204" pitchFamily="18" charset="0"/>
                          <a:cs typeface="Times New Roman" panose="02020603050405020304" pitchFamily="18" charset="0"/>
                        </a:rPr>
                        <a:t>Function</a:t>
                      </a:r>
                      <a:endParaRPr lang="en-GB" sz="20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a:spcBef>
                          <a:spcPts val="180"/>
                        </a:spcBef>
                        <a:spcAft>
                          <a:spcPts val="180"/>
                        </a:spcAft>
                      </a:pPr>
                      <a:r>
                        <a:rPr lang="en-US" sz="2000" b="1" dirty="0">
                          <a:effectLst/>
                          <a:latin typeface="Cambria" panose="02040503050406030204" pitchFamily="18" charset="0"/>
                          <a:ea typeface="Cambria" panose="02040503050406030204" pitchFamily="18" charset="0"/>
                          <a:cs typeface="Times New Roman" panose="02020603050405020304" pitchFamily="18" charset="0"/>
                        </a:rPr>
                        <a:t>Input</a:t>
                      </a:r>
                      <a:endParaRPr lang="en-GB" sz="20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a:spcBef>
                          <a:spcPts val="180"/>
                        </a:spcBef>
                        <a:spcAft>
                          <a:spcPts val="180"/>
                        </a:spcAft>
                      </a:pPr>
                      <a:r>
                        <a:rPr lang="en-US" sz="2000" b="1">
                          <a:effectLst/>
                          <a:latin typeface="Cambria" panose="02040503050406030204" pitchFamily="18" charset="0"/>
                          <a:ea typeface="Cambria" panose="02040503050406030204" pitchFamily="18" charset="0"/>
                          <a:cs typeface="Times New Roman" panose="02020603050405020304" pitchFamily="18" charset="0"/>
                        </a:rPr>
                        <a:t>Output</a:t>
                      </a:r>
                      <a:endParaRPr lang="en-GB" sz="20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a:spcBef>
                          <a:spcPts val="180"/>
                        </a:spcBef>
                        <a:spcAft>
                          <a:spcPts val="180"/>
                        </a:spcAft>
                      </a:pPr>
                      <a:r>
                        <a:rPr lang="en-US" sz="2000" b="1" dirty="0">
                          <a:effectLst/>
                          <a:latin typeface="Cambria" panose="02040503050406030204" pitchFamily="18" charset="0"/>
                          <a:ea typeface="Cambria" panose="02040503050406030204" pitchFamily="18" charset="0"/>
                          <a:cs typeface="Times New Roman" panose="02020603050405020304" pitchFamily="18" charset="0"/>
                        </a:rPr>
                        <a:t>Reference</a:t>
                      </a:r>
                      <a:endParaRPr lang="en-GB" sz="20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548993085"/>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CAVIAR</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finemapping</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z, correlation matrix</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causal sets and probabilities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Hormozdiari, et al. (2014)</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96918108"/>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CAVIARBF</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finemapping</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z, correlation matrix</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BF and probabilities for all configurations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Chen, et al. (2015)</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39848613"/>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GCTA</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joint/conditional analysis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.sumstats, reference data</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association results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Yang, et al. (2012)</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62531879"/>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FM-summary</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finemapping</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.sumstats association results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updated results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Huang, et al. (2017)</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7777099"/>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JAM</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finemapping</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beta, individual reference data</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Bayes Factor of being causal</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Newcombe, et al. (2016)</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96587497"/>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LocusZoom</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regional plot</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partial .sumstats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.pdf/.png plots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Pruim, et al. (2010)</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73535048"/>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fgwas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functional GWAS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Aft>
                          <a:spcPts val="1000"/>
                        </a:spcAft>
                      </a:pPr>
                      <a:r>
                        <a:rPr lang="en-US" sz="1800">
                          <a:effectLst/>
                          <a:latin typeface="Cambria" panose="02040503050406030204" pitchFamily="18" charset="0"/>
                          <a:ea typeface="Cambria" panose="02040503050406030204" pitchFamily="18" charset="0"/>
                          <a:cs typeface="Times New Roman" panose="02020603050405020304" pitchFamily="18" charset="0"/>
                        </a:rPr>
                        <a:t> </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Aft>
                          <a:spcPts val="1000"/>
                        </a:spcAft>
                      </a:pPr>
                      <a:r>
                        <a:rPr lang="en-US" sz="1800">
                          <a:effectLst/>
                          <a:latin typeface="Cambria" panose="02040503050406030204" pitchFamily="18" charset="0"/>
                          <a:ea typeface="Cambria" panose="02040503050406030204" pitchFamily="18" charset="0"/>
                          <a:cs typeface="Times New Roman" panose="02020603050405020304" pitchFamily="18" charset="0"/>
                        </a:rPr>
                        <a:t> </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Pickrell (2014)</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84079262"/>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finemapping</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z, correlation matrix</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causal SNPs and configuration</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dirty="0">
                          <a:effectLst/>
                          <a:latin typeface="Cambria" panose="02040503050406030204" pitchFamily="18" charset="0"/>
                          <a:ea typeface="Cambria" panose="02040503050406030204" pitchFamily="18" charset="0"/>
                          <a:cs typeface="Times New Roman" panose="02020603050405020304" pitchFamily="18" charset="0"/>
                        </a:rPr>
                        <a:t>Benner, et al. (2016)</a:t>
                      </a:r>
                      <a:endParaRPr lang="en-GB"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49009875"/>
                  </a:ext>
                </a:extLst>
              </a:tr>
            </a:tbl>
          </a:graphicData>
        </a:graphic>
      </p:graphicFrame>
      <p:sp>
        <p:nvSpPr>
          <p:cNvPr id="3" name="Slide Number Placeholder 2"/>
          <p:cNvSpPr>
            <a:spLocks noGrp="1"/>
          </p:cNvSpPr>
          <p:nvPr>
            <p:ph type="sldNum" sz="quarter" idx="12"/>
          </p:nvPr>
        </p:nvSpPr>
        <p:spPr/>
        <p:txBody>
          <a:bodyPr/>
          <a:lstStyle/>
          <a:p>
            <a:fld id="{1FB4BD47-2A83-4A56-970D-480688504C1B}" type="slidenum">
              <a:rPr lang="en-GB" smtClean="0"/>
              <a:t>4</a:t>
            </a:fld>
            <a:endParaRPr lang="en-GB"/>
          </a:p>
        </p:txBody>
      </p:sp>
    </p:spTree>
    <p:extLst>
      <p:ext uri="{BB962C8B-B14F-4D97-AF65-F5344CB8AC3E}">
        <p14:creationId xmlns:p14="http://schemas.microsoft.com/office/powerpoint/2010/main" val="3512096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References</a:t>
            </a:r>
            <a:endParaRPr lang="en-GB"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GB" dirty="0" err="1"/>
              <a:t>Hormozdiari</a:t>
            </a:r>
            <a:r>
              <a:rPr lang="en-GB" dirty="0"/>
              <a:t> F, </a:t>
            </a:r>
            <a:r>
              <a:rPr lang="en-GB" dirty="0" err="1"/>
              <a:t>Kostem</a:t>
            </a:r>
            <a:r>
              <a:rPr lang="en-GB" dirty="0"/>
              <a:t> E, Kang EY, </a:t>
            </a:r>
            <a:r>
              <a:rPr lang="en-GB" dirty="0" err="1"/>
              <a:t>Pasaniuc</a:t>
            </a:r>
            <a:r>
              <a:rPr lang="en-GB" dirty="0"/>
              <a:t> B, </a:t>
            </a:r>
            <a:r>
              <a:rPr lang="en-GB" dirty="0" err="1"/>
              <a:t>Eskin</a:t>
            </a:r>
            <a:r>
              <a:rPr lang="en-GB" dirty="0"/>
              <a:t> E. Identifying Causal Variants at Loci with Multiple Signals of Association. </a:t>
            </a:r>
            <a:r>
              <a:rPr lang="en-GB" i="1" dirty="0"/>
              <a:t>Genetics</a:t>
            </a:r>
            <a:r>
              <a:rPr lang="en-GB" dirty="0"/>
              <a:t> 44, 725–731, 2014 </a:t>
            </a:r>
          </a:p>
          <a:p>
            <a:pPr marL="514350" indent="-514350">
              <a:buFont typeface="+mj-lt"/>
              <a:buAutoNum type="arabicPeriod"/>
            </a:pPr>
            <a:r>
              <a:rPr lang="en-GB" dirty="0"/>
              <a:t>Chen W, et al. (2015). Fine Mapping Causal Variants with an Approximate Bayesian Method Using Marginal Test Statistics. </a:t>
            </a:r>
            <a:r>
              <a:rPr lang="en-GB" i="1" dirty="0"/>
              <a:t>Genetics</a:t>
            </a:r>
            <a:r>
              <a:rPr lang="en-GB" dirty="0"/>
              <a:t> 200:719-736.</a:t>
            </a:r>
          </a:p>
          <a:p>
            <a:pPr marL="514350" indent="-514350">
              <a:buFont typeface="+mj-lt"/>
              <a:buAutoNum type="arabicPeriod"/>
            </a:pPr>
            <a:r>
              <a:rPr lang="en-GB"/>
              <a:t>Benner </a:t>
            </a:r>
            <a:r>
              <a:rPr lang="en-GB" dirty="0"/>
              <a:t>C. </a:t>
            </a:r>
            <a:r>
              <a:rPr lang="en-GB" i="1" dirty="0"/>
              <a:t>et al</a:t>
            </a:r>
            <a:r>
              <a:rPr lang="en-GB" dirty="0"/>
              <a:t>. FINEMAP: Efficient variable selection using summary data from genome-wide association studies. </a:t>
            </a:r>
            <a:r>
              <a:rPr lang="en-GB" i="1" dirty="0"/>
              <a:t>Bioinformatics</a:t>
            </a:r>
            <a:r>
              <a:rPr lang="en-GB" dirty="0"/>
              <a:t> 32, 1493-1501, 2016</a:t>
            </a:r>
          </a:p>
          <a:p>
            <a:pPr marL="514350" indent="-514350">
              <a:buFont typeface="+mj-lt"/>
              <a:buAutoNum type="arabicPeriod"/>
            </a:pPr>
            <a:r>
              <a:rPr lang="en-GB" dirty="0" err="1"/>
              <a:t>Newcombe</a:t>
            </a:r>
            <a:r>
              <a:rPr lang="en-GB" dirty="0"/>
              <a:t> PJ, Conti DV, Richardson.</a:t>
            </a:r>
            <a:r>
              <a:rPr lang="en-GB" b="1" dirty="0"/>
              <a:t> </a:t>
            </a:r>
            <a:r>
              <a:rPr lang="en-GB" dirty="0"/>
              <a:t>JAM: A Scalable Bayesian Framework for Joint Analysis of Marginal SNP Effects</a:t>
            </a:r>
            <a:r>
              <a:rPr lang="en-GB" i="1" dirty="0"/>
              <a:t>. Genet </a:t>
            </a:r>
            <a:r>
              <a:rPr lang="en-GB" i="1" dirty="0" err="1"/>
              <a:t>Epidemiol</a:t>
            </a:r>
            <a:r>
              <a:rPr lang="en-GB" dirty="0"/>
              <a:t> 40:188–201, 2016</a:t>
            </a:r>
          </a:p>
          <a:p>
            <a:pPr marL="514350" indent="-514350">
              <a:buFont typeface="+mj-lt"/>
              <a:buAutoNum type="arabicPeriod"/>
            </a:pPr>
            <a:r>
              <a:rPr lang="en-GB" dirty="0" err="1"/>
              <a:t>Pickrell</a:t>
            </a:r>
            <a:r>
              <a:rPr lang="en-GB" dirty="0"/>
              <a:t> JK. Joint analysis of functional genomic data and genome-wide association studies of 18 human traits. </a:t>
            </a:r>
            <a:r>
              <a:rPr lang="en-GB" dirty="0" err="1"/>
              <a:t>bioRxiv</a:t>
            </a:r>
            <a:r>
              <a:rPr lang="en-GB" dirty="0"/>
              <a:t> 10.1101/000752, 2014</a:t>
            </a:r>
          </a:p>
        </p:txBody>
      </p:sp>
      <p:sp>
        <p:nvSpPr>
          <p:cNvPr id="4" name="Slide Number Placeholder 3"/>
          <p:cNvSpPr>
            <a:spLocks noGrp="1"/>
          </p:cNvSpPr>
          <p:nvPr>
            <p:ph type="sldNum" sz="quarter" idx="12"/>
          </p:nvPr>
        </p:nvSpPr>
        <p:spPr/>
        <p:txBody>
          <a:bodyPr/>
          <a:lstStyle/>
          <a:p>
            <a:fld id="{1FB4BD47-2A83-4A56-970D-480688504C1B}" type="slidenum">
              <a:rPr lang="en-GB" smtClean="0"/>
              <a:t>5</a:t>
            </a:fld>
            <a:endParaRPr lang="en-GB"/>
          </a:p>
        </p:txBody>
      </p:sp>
    </p:spTree>
    <p:extLst>
      <p:ext uri="{BB962C8B-B14F-4D97-AF65-F5344CB8AC3E}">
        <p14:creationId xmlns:p14="http://schemas.microsoft.com/office/powerpoint/2010/main" val="2744547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USAGE</a:t>
            </a:r>
          </a:p>
        </p:txBody>
      </p:sp>
      <p:sp>
        <p:nvSpPr>
          <p:cNvPr id="3" name="Content Placeholder 2"/>
          <p:cNvSpPr>
            <a:spLocks noGrp="1"/>
          </p:cNvSpPr>
          <p:nvPr>
            <p:ph idx="1"/>
          </p:nvPr>
        </p:nvSpPr>
        <p:spPr/>
        <p:txBody>
          <a:bodyPr>
            <a:normAutofit lnSpcReduction="10000"/>
          </a:bodyPr>
          <a:lstStyle/>
          <a:p>
            <a:pPr marL="0" indent="0">
              <a:buNone/>
            </a:pPr>
            <a:r>
              <a:rPr lang="en-GB" dirty="0"/>
              <a:t>INPUT</a:t>
            </a:r>
          </a:p>
          <a:p>
            <a:pPr lvl="1"/>
            <a:r>
              <a:rPr lang="en-GB" dirty="0"/>
              <a:t>GWAS summary statistics </a:t>
            </a:r>
            <a:r>
              <a:rPr lang="en-GB" b="1" dirty="0"/>
              <a:t>(repro.txt),</a:t>
            </a:r>
            <a:r>
              <a:rPr lang="en-GB" dirty="0"/>
              <a:t> e.g., </a:t>
            </a:r>
          </a:p>
          <a:p>
            <a:pPr marL="457200" lvl="1" indent="0">
              <a:buNone/>
            </a:pPr>
            <a:r>
              <a:rPr lang="pt-BR" dirty="0"/>
              <a:t>SNP A1 A2 freqA1 beta se P N chr pos</a:t>
            </a:r>
            <a:endParaRPr lang="en-GB" dirty="0"/>
          </a:p>
          <a:p>
            <a:pPr marL="457200" lvl="1" indent="0">
              <a:buNone/>
            </a:pPr>
            <a:r>
              <a:rPr lang="en-GB" dirty="0"/>
              <a:t>rs4970634 a g 0.6730 -0.1970 0.0216 6.433e-20 70423 1 39364617</a:t>
            </a:r>
          </a:p>
          <a:p>
            <a:pPr lvl="1"/>
            <a:r>
              <a:rPr lang="en-GB" dirty="0"/>
              <a:t>Region-specific data (</a:t>
            </a:r>
            <a:r>
              <a:rPr lang="en-GB" b="1" dirty="0" err="1"/>
              <a:t>st.bed</a:t>
            </a:r>
            <a:r>
              <a:rPr lang="en-GB" dirty="0"/>
              <a:t>)</a:t>
            </a:r>
          </a:p>
          <a:p>
            <a:pPr marL="457200" lvl="1" indent="0">
              <a:buNone/>
            </a:pPr>
            <a:r>
              <a:rPr lang="en-GB" dirty="0" err="1"/>
              <a:t>chrom</a:t>
            </a:r>
            <a:r>
              <a:rPr lang="en-GB" dirty="0"/>
              <a:t>, Start, End, </a:t>
            </a:r>
            <a:r>
              <a:rPr lang="en-GB" dirty="0" err="1"/>
              <a:t>pos</a:t>
            </a:r>
            <a:r>
              <a:rPr lang="en-GB" dirty="0"/>
              <a:t>, </a:t>
            </a:r>
            <a:r>
              <a:rPr lang="en-GB" dirty="0" err="1"/>
              <a:t>rsid</a:t>
            </a:r>
            <a:r>
              <a:rPr lang="en-GB" dirty="0"/>
              <a:t> SN</a:t>
            </a:r>
          </a:p>
          <a:p>
            <a:pPr marL="457200" lvl="1" indent="0">
              <a:buNone/>
            </a:pPr>
            <a:r>
              <a:rPr lang="en-GB" dirty="0"/>
              <a:t>1 39114617 39614617 39364617 rs4970634 1</a:t>
            </a:r>
          </a:p>
          <a:p>
            <a:pPr lvl="1"/>
            <a:r>
              <a:rPr lang="en-GB" dirty="0"/>
              <a:t>.GEN (</a:t>
            </a:r>
            <a:r>
              <a:rPr lang="en-GB" b="1" dirty="0"/>
              <a:t>chr1_39114617-39614617.gen</a:t>
            </a:r>
            <a:r>
              <a:rPr lang="en-GB" dirty="0"/>
              <a:t>)</a:t>
            </a:r>
          </a:p>
          <a:p>
            <a:pPr marL="457200" lvl="1" indent="0">
              <a:buNone/>
            </a:pPr>
            <a:r>
              <a:rPr lang="fr-FR" dirty="0"/>
              <a:t>1:39114626_A_T </a:t>
            </a:r>
            <a:r>
              <a:rPr lang="fr-FR" dirty="0" err="1"/>
              <a:t>1:39114626_A_T</a:t>
            </a:r>
            <a:r>
              <a:rPr lang="fr-FR" dirty="0"/>
              <a:t> 39114626 A T 1 0 0 …</a:t>
            </a:r>
          </a:p>
          <a:p>
            <a:pPr marL="0" indent="0">
              <a:buNone/>
            </a:pPr>
            <a:r>
              <a:rPr lang="en-GB" dirty="0"/>
              <a:t>SYNTAX. </a:t>
            </a:r>
            <a:r>
              <a:rPr lang="en-GB" b="1" dirty="0"/>
              <a:t>pmp.sh repro.txt</a:t>
            </a:r>
          </a:p>
          <a:p>
            <a:pPr marL="0" indent="0">
              <a:buNone/>
            </a:pPr>
            <a:r>
              <a:rPr lang="en-GB" dirty="0"/>
              <a:t>OUTPUT. One can choose software, e.g., GCTA, </a:t>
            </a:r>
            <a:r>
              <a:rPr lang="en-GB" dirty="0" err="1"/>
              <a:t>finemap</a:t>
            </a:r>
            <a:r>
              <a:rPr lang="en-GB" dirty="0"/>
              <a:t>, JAM.</a:t>
            </a:r>
          </a:p>
        </p:txBody>
      </p:sp>
      <p:sp>
        <p:nvSpPr>
          <p:cNvPr id="6" name="Slide Number Placeholder 5"/>
          <p:cNvSpPr>
            <a:spLocks noGrp="1"/>
          </p:cNvSpPr>
          <p:nvPr>
            <p:ph type="sldNum" sz="quarter" idx="12"/>
          </p:nvPr>
        </p:nvSpPr>
        <p:spPr/>
        <p:txBody>
          <a:bodyPr/>
          <a:lstStyle/>
          <a:p>
            <a:fld id="{1FB4BD47-2A83-4A56-970D-480688504C1B}" type="slidenum">
              <a:rPr lang="en-GB" smtClean="0"/>
              <a:t>6</a:t>
            </a:fld>
            <a:endParaRPr lang="en-GB"/>
          </a:p>
        </p:txBody>
      </p:sp>
    </p:spTree>
    <p:extLst>
      <p:ext uri="{BB962C8B-B14F-4D97-AF65-F5344CB8AC3E}">
        <p14:creationId xmlns:p14="http://schemas.microsoft.com/office/powerpoint/2010/main" val="666038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Reference panels tested</a:t>
            </a:r>
          </a:p>
        </p:txBody>
      </p:sp>
      <p:sp>
        <p:nvSpPr>
          <p:cNvPr id="3" name="Content Placeholder 2"/>
          <p:cNvSpPr>
            <a:spLocks noGrp="1"/>
          </p:cNvSpPr>
          <p:nvPr>
            <p:ph idx="1"/>
          </p:nvPr>
        </p:nvSpPr>
        <p:spPr/>
        <p:txBody>
          <a:bodyPr/>
          <a:lstStyle/>
          <a:p>
            <a:r>
              <a:rPr lang="en-GB" dirty="0"/>
              <a:t>EPIC-Omics GWAS and its own individual level data</a:t>
            </a:r>
          </a:p>
          <a:p>
            <a:r>
              <a:rPr lang="en-GB" dirty="0"/>
              <a:t>1KG phase III as with FUSION</a:t>
            </a:r>
          </a:p>
          <a:p>
            <a:r>
              <a:rPr lang="en-GB" dirty="0"/>
              <a:t>EPIC-Omics UK10K+1KG imputed data</a:t>
            </a:r>
          </a:p>
          <a:p>
            <a:r>
              <a:rPr lang="en-GB" dirty="0"/>
              <a:t>EPIC-Omics HRC imputed data</a:t>
            </a:r>
          </a:p>
        </p:txBody>
      </p:sp>
      <p:sp>
        <p:nvSpPr>
          <p:cNvPr id="4" name="Slide Number Placeholder 3"/>
          <p:cNvSpPr>
            <a:spLocks noGrp="1"/>
          </p:cNvSpPr>
          <p:nvPr>
            <p:ph type="sldNum" sz="quarter" idx="12"/>
          </p:nvPr>
        </p:nvSpPr>
        <p:spPr/>
        <p:txBody>
          <a:bodyPr/>
          <a:lstStyle/>
          <a:p>
            <a:fld id="{1FB4BD47-2A83-4A56-970D-480688504C1B}" type="slidenum">
              <a:rPr lang="en-GB" smtClean="0"/>
              <a:t>7</a:t>
            </a:fld>
            <a:endParaRPr lang="en-GB"/>
          </a:p>
        </p:txBody>
      </p:sp>
    </p:spTree>
    <p:extLst>
      <p:ext uri="{BB962C8B-B14F-4D97-AF65-F5344CB8AC3E}">
        <p14:creationId xmlns:p14="http://schemas.microsoft.com/office/powerpoint/2010/main" val="2666563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front-page example</a:t>
            </a:r>
            <a:endParaRPr lang="en-GB" dirty="0"/>
          </a:p>
        </p:txBody>
      </p:sp>
      <p:sp>
        <p:nvSpPr>
          <p:cNvPr id="3" name="Content Placeholder 2"/>
          <p:cNvSpPr>
            <a:spLocks noGrp="1"/>
          </p:cNvSpPr>
          <p:nvPr>
            <p:ph idx="1"/>
          </p:nvPr>
        </p:nvSpPr>
        <p:spPr/>
        <p:txBody>
          <a:bodyPr/>
          <a:lstStyle/>
          <a:p>
            <a:r>
              <a:rPr lang="en-GB" dirty="0"/>
              <a:t>Here we extracted results on the first region (largely because of the setup on HPC while our Unit’s Linux clusters was done) with </a:t>
            </a:r>
            <a:r>
              <a:rPr lang="en-GB" dirty="0" err="1"/>
              <a:t>rsid</a:t>
            </a:r>
            <a:r>
              <a:rPr lang="en-GB" dirty="0"/>
              <a:t>, </a:t>
            </a:r>
            <a:r>
              <a:rPr lang="en-GB" dirty="0" err="1"/>
              <a:t>chr</a:t>
            </a:r>
            <a:r>
              <a:rPr lang="en-GB" dirty="0"/>
              <a:t>, position as follows, </a:t>
            </a:r>
          </a:p>
          <a:p>
            <a:r>
              <a:rPr lang="en-GB" dirty="0"/>
              <a:t>rs4970634	1	39,364,617</a:t>
            </a:r>
          </a:p>
          <a:p>
            <a:r>
              <a:rPr lang="en-GB" dirty="0"/>
              <a:t>and +/- 250kb region chr1:39114617-39614617.  The GWAS .</a:t>
            </a:r>
            <a:r>
              <a:rPr lang="en-GB" dirty="0" err="1"/>
              <a:t>sumstat</a:t>
            </a:r>
            <a:r>
              <a:rPr lang="en-GB" dirty="0"/>
              <a:t> is as follows,</a:t>
            </a:r>
          </a:p>
          <a:p>
            <a:endParaRPr lang="en-GB" dirty="0"/>
          </a:p>
        </p:txBody>
      </p:sp>
      <p:graphicFrame>
        <p:nvGraphicFramePr>
          <p:cNvPr id="8" name="Table 7"/>
          <p:cNvGraphicFramePr>
            <a:graphicFrameLocks noGrp="1"/>
          </p:cNvGraphicFramePr>
          <p:nvPr>
            <p:extLst>
              <p:ext uri="{D42A27DB-BD31-4B8C-83A1-F6EECF244321}">
                <p14:modId xmlns:p14="http://schemas.microsoft.com/office/powerpoint/2010/main" val="2045464354"/>
              </p:ext>
            </p:extLst>
          </p:nvPr>
        </p:nvGraphicFramePr>
        <p:xfrm>
          <a:off x="1118523" y="4644988"/>
          <a:ext cx="9614132" cy="989194"/>
        </p:xfrm>
        <a:graphic>
          <a:graphicData uri="http://schemas.openxmlformats.org/drawingml/2006/table">
            <a:tbl>
              <a:tblPr firstRow="1" firstCol="1" bandRow="1">
                <a:tableStyleId>{5C22544A-7EE6-4342-B048-85BDC9FD1C3A}</a:tableStyleId>
              </a:tblPr>
              <a:tblGrid>
                <a:gridCol w="586328">
                  <a:extLst>
                    <a:ext uri="{9D8B030D-6E8A-4147-A177-3AD203B41FA5}">
                      <a16:colId xmlns:a16="http://schemas.microsoft.com/office/drawing/2014/main" val="1953549286"/>
                    </a:ext>
                  </a:extLst>
                </a:gridCol>
                <a:gridCol w="1441911">
                  <a:extLst>
                    <a:ext uri="{9D8B030D-6E8A-4147-A177-3AD203B41FA5}">
                      <a16:colId xmlns:a16="http://schemas.microsoft.com/office/drawing/2014/main" val="2286925942"/>
                    </a:ext>
                  </a:extLst>
                </a:gridCol>
                <a:gridCol w="592568">
                  <a:extLst>
                    <a:ext uri="{9D8B030D-6E8A-4147-A177-3AD203B41FA5}">
                      <a16:colId xmlns:a16="http://schemas.microsoft.com/office/drawing/2014/main" val="2240166967"/>
                    </a:ext>
                  </a:extLst>
                </a:gridCol>
                <a:gridCol w="592568">
                  <a:extLst>
                    <a:ext uri="{9D8B030D-6E8A-4147-A177-3AD203B41FA5}">
                      <a16:colId xmlns:a16="http://schemas.microsoft.com/office/drawing/2014/main" val="3084119439"/>
                    </a:ext>
                  </a:extLst>
                </a:gridCol>
                <a:gridCol w="1035431">
                  <a:extLst>
                    <a:ext uri="{9D8B030D-6E8A-4147-A177-3AD203B41FA5}">
                      <a16:colId xmlns:a16="http://schemas.microsoft.com/office/drawing/2014/main" val="2439947825"/>
                    </a:ext>
                  </a:extLst>
                </a:gridCol>
                <a:gridCol w="1183054">
                  <a:extLst>
                    <a:ext uri="{9D8B030D-6E8A-4147-A177-3AD203B41FA5}">
                      <a16:colId xmlns:a16="http://schemas.microsoft.com/office/drawing/2014/main" val="756702285"/>
                    </a:ext>
                  </a:extLst>
                </a:gridCol>
                <a:gridCol w="1035431">
                  <a:extLst>
                    <a:ext uri="{9D8B030D-6E8A-4147-A177-3AD203B41FA5}">
                      <a16:colId xmlns:a16="http://schemas.microsoft.com/office/drawing/2014/main" val="52909403"/>
                    </a:ext>
                  </a:extLst>
                </a:gridCol>
                <a:gridCol w="2104131">
                  <a:extLst>
                    <a:ext uri="{9D8B030D-6E8A-4147-A177-3AD203B41FA5}">
                      <a16:colId xmlns:a16="http://schemas.microsoft.com/office/drawing/2014/main" val="3498582246"/>
                    </a:ext>
                  </a:extLst>
                </a:gridCol>
                <a:gridCol w="1042710">
                  <a:extLst>
                    <a:ext uri="{9D8B030D-6E8A-4147-A177-3AD203B41FA5}">
                      <a16:colId xmlns:a16="http://schemas.microsoft.com/office/drawing/2014/main" val="2633740206"/>
                    </a:ext>
                  </a:extLst>
                </a:gridCol>
              </a:tblGrid>
              <a:tr h="494597">
                <a:tc>
                  <a:txBody>
                    <a:bodyPr/>
                    <a:lstStyle/>
                    <a:p>
                      <a:pPr>
                        <a:lnSpc>
                          <a:spcPct val="115000"/>
                        </a:lnSpc>
                        <a:spcAft>
                          <a:spcPts val="0"/>
                        </a:spcAft>
                      </a:pPr>
                      <a:r>
                        <a:rPr lang="en-GB" sz="2000" dirty="0" err="1">
                          <a:effectLst/>
                        </a:rPr>
                        <a:t>chr</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dirty="0" err="1">
                          <a:effectLst/>
                        </a:rPr>
                        <a:t>pos</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A1</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A2</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AF1</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beta</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se</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p</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n</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35685168"/>
                  </a:ext>
                </a:extLst>
              </a:tr>
              <a:tr h="494597">
                <a:tc>
                  <a:txBody>
                    <a:bodyPr/>
                    <a:lstStyle/>
                    <a:p>
                      <a:pPr>
                        <a:lnSpc>
                          <a:spcPct val="115000"/>
                        </a:lnSpc>
                        <a:spcAft>
                          <a:spcPts val="0"/>
                        </a:spcAft>
                      </a:pPr>
                      <a:r>
                        <a:rPr lang="en-GB" sz="2000">
                          <a:effectLst/>
                        </a:rPr>
                        <a:t>1</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39364617</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A</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G</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0.6730</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dirty="0">
                          <a:effectLst/>
                        </a:rPr>
                        <a:t>-0.1970</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0.0216</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dirty="0">
                          <a:effectLst/>
                        </a:rPr>
                        <a:t> 6.433e-20</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dirty="0">
                          <a:effectLst/>
                        </a:rPr>
                        <a:t>70423</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86077057"/>
                  </a:ext>
                </a:extLst>
              </a:tr>
            </a:tbl>
          </a:graphicData>
        </a:graphic>
      </p:graphicFrame>
      <p:sp>
        <p:nvSpPr>
          <p:cNvPr id="4" name="Slide Number Placeholder 3"/>
          <p:cNvSpPr>
            <a:spLocks noGrp="1"/>
          </p:cNvSpPr>
          <p:nvPr>
            <p:ph type="sldNum" sz="quarter" idx="12"/>
          </p:nvPr>
        </p:nvSpPr>
        <p:spPr/>
        <p:txBody>
          <a:bodyPr/>
          <a:lstStyle/>
          <a:p>
            <a:fld id="{1FB4BD47-2A83-4A56-970D-480688504C1B}" type="slidenum">
              <a:rPr lang="en-GB" smtClean="0"/>
              <a:t>8</a:t>
            </a:fld>
            <a:endParaRPr lang="en-GB"/>
          </a:p>
        </p:txBody>
      </p:sp>
    </p:spTree>
    <p:extLst>
      <p:ext uri="{BB962C8B-B14F-4D97-AF65-F5344CB8AC3E}">
        <p14:creationId xmlns:p14="http://schemas.microsoft.com/office/powerpoint/2010/main" val="3844331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Regional association plot (</a:t>
            </a:r>
            <a:r>
              <a:rPr lang="en-GB" dirty="0" err="1"/>
              <a:t>locusZoom</a:t>
            </a:r>
            <a:r>
              <a:rPr lang="en-GB" dirty="0"/>
              <a:t>)</a:t>
            </a: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56873" y="1542473"/>
            <a:ext cx="7749309" cy="5246254"/>
          </a:xfrm>
          <a:prstGeom prst="rect">
            <a:avLst/>
          </a:prstGeom>
        </p:spPr>
      </p:pic>
      <p:sp>
        <p:nvSpPr>
          <p:cNvPr id="3" name="Slide Number Placeholder 2"/>
          <p:cNvSpPr>
            <a:spLocks noGrp="1"/>
          </p:cNvSpPr>
          <p:nvPr>
            <p:ph type="sldNum" sz="quarter" idx="12"/>
          </p:nvPr>
        </p:nvSpPr>
        <p:spPr/>
        <p:txBody>
          <a:bodyPr/>
          <a:lstStyle/>
          <a:p>
            <a:fld id="{1FB4BD47-2A83-4A56-970D-480688504C1B}" type="slidenum">
              <a:rPr lang="en-GB" smtClean="0"/>
              <a:t>9</a:t>
            </a:fld>
            <a:endParaRPr lang="en-GB"/>
          </a:p>
        </p:txBody>
      </p:sp>
    </p:spTree>
    <p:extLst>
      <p:ext uri="{BB962C8B-B14F-4D97-AF65-F5344CB8AC3E}">
        <p14:creationId xmlns:p14="http://schemas.microsoft.com/office/powerpoint/2010/main" val="1914549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391</TotalTime>
  <Words>1460</Words>
  <Application>Microsoft Office PowerPoint</Application>
  <PresentationFormat>Widescreen</PresentationFormat>
  <Paragraphs>575</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SimSun</vt:lpstr>
      <vt:lpstr>Arial</vt:lpstr>
      <vt:lpstr>Calibri</vt:lpstr>
      <vt:lpstr>Calibri Light</vt:lpstr>
      <vt:lpstr>Cambria</vt:lpstr>
      <vt:lpstr>Times New Roman</vt:lpstr>
      <vt:lpstr>Office Theme</vt:lpstr>
      <vt:lpstr>FM-pipeline</vt:lpstr>
      <vt:lpstr>Methods</vt:lpstr>
      <vt:lpstr>Why it is necessary</vt:lpstr>
      <vt:lpstr>Software included in the pipeline</vt:lpstr>
      <vt:lpstr>References</vt:lpstr>
      <vt:lpstr>USAGE</vt:lpstr>
      <vt:lpstr>Reference panels tested</vt:lpstr>
      <vt:lpstr>The front-page example</vt:lpstr>
      <vt:lpstr>Regional association plot (locusZoom)</vt:lpstr>
      <vt:lpstr>GCTA –cojo-slct results</vt:lpstr>
      <vt:lpstr>JAM results</vt:lpstr>
      <vt:lpstr>finemap SNPs with snp_prob&gt;0.01</vt:lpstr>
      <vt:lpstr>finemap configurations with config_prob&gt;0.01</vt:lpstr>
      <vt:lpstr>finemap results: Z-score/LD consistence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Finemapping</dc:title>
  <dc:creator>jing hua zhao</dc:creator>
  <cp:lastModifiedBy>User</cp:lastModifiedBy>
  <cp:revision>190</cp:revision>
  <dcterms:created xsi:type="dcterms:W3CDTF">2017-10-26T16:20:46Z</dcterms:created>
  <dcterms:modified xsi:type="dcterms:W3CDTF">2018-01-06T18:51:41Z</dcterms:modified>
</cp:coreProperties>
</file>