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72" r:id="rId4"/>
    <p:sldId id="259" r:id="rId5"/>
    <p:sldId id="271" r:id="rId6"/>
    <p:sldId id="274" r:id="rId7"/>
    <p:sldId id="261" r:id="rId8"/>
    <p:sldId id="262" r:id="rId9"/>
    <p:sldId id="276" r:id="rId10"/>
    <p:sldId id="266" r:id="rId11"/>
    <p:sldId id="280" r:id="rId12"/>
    <p:sldId id="279"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pPr marL="0" indent="0">
              <a:buNone/>
            </a:pPr>
            <a:r>
              <a:rPr lang="en-GB" dirty="0"/>
              <a:t>It is based on pruned set containing 191 SNPs, which is further cut down for those with complete data.</a:t>
            </a:r>
          </a:p>
          <a:p>
            <a:pPr marL="0" indent="0">
              <a:buNone/>
            </a:pPr>
            <a:endParaRPr lang="en-GB" dirty="0"/>
          </a:p>
          <a:p>
            <a:pPr marL="0" indent="0">
              <a:buNone/>
            </a:pPr>
            <a:r>
              <a:rPr lang="en-GB" dirty="0"/>
              <a:t>The configuration that only snp21 (rs7548892) is causal has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55103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finemap</a:t>
            </a:r>
            <a:r>
              <a:rPr lang="en-GB" dirty="0"/>
              <a:t> configurations with </a:t>
            </a:r>
            <a:r>
              <a:rPr lang="en-GB" dirty="0" err="1"/>
              <a:t>config_prob</a:t>
            </a:r>
            <a:r>
              <a:rPr lang="en-GB" dirty="0"/>
              <a:t>&gt;0.01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7437049"/>
              </p:ext>
            </p:extLst>
          </p:nvPr>
        </p:nvGraphicFramePr>
        <p:xfrm>
          <a:off x="1932432" y="1811577"/>
          <a:ext cx="7930895" cy="4423884"/>
        </p:xfrm>
        <a:graphic>
          <a:graphicData uri="http://schemas.openxmlformats.org/drawingml/2006/table">
            <a:tbl>
              <a:tblPr>
                <a:tableStyleId>{5C22544A-7EE6-4342-B048-85BDC9FD1C3A}</a:tableStyleId>
              </a:tblPr>
              <a:tblGrid>
                <a:gridCol w="1144772">
                  <a:extLst>
                    <a:ext uri="{9D8B030D-6E8A-4147-A177-3AD203B41FA5}">
                      <a16:colId xmlns:a16="http://schemas.microsoft.com/office/drawing/2014/main" val="20000"/>
                    </a:ext>
                  </a:extLst>
                </a:gridCol>
                <a:gridCol w="2588627">
                  <a:extLst>
                    <a:ext uri="{9D8B030D-6E8A-4147-A177-3AD203B41FA5}">
                      <a16:colId xmlns:a16="http://schemas.microsoft.com/office/drawing/2014/main" val="20001"/>
                    </a:ext>
                  </a:extLst>
                </a:gridCol>
                <a:gridCol w="1464483">
                  <a:extLst>
                    <a:ext uri="{9D8B030D-6E8A-4147-A177-3AD203B41FA5}">
                      <a16:colId xmlns:a16="http://schemas.microsoft.com/office/drawing/2014/main" val="20002"/>
                    </a:ext>
                  </a:extLst>
                </a:gridCol>
                <a:gridCol w="1701687">
                  <a:extLst>
                    <a:ext uri="{9D8B030D-6E8A-4147-A177-3AD203B41FA5}">
                      <a16:colId xmlns:a16="http://schemas.microsoft.com/office/drawing/2014/main" val="20003"/>
                    </a:ext>
                  </a:extLst>
                </a:gridCol>
                <a:gridCol w="1031326">
                  <a:extLst>
                    <a:ext uri="{9D8B030D-6E8A-4147-A177-3AD203B41FA5}">
                      <a16:colId xmlns:a16="http://schemas.microsoft.com/office/drawing/2014/main" val="20004"/>
                    </a:ext>
                  </a:extLst>
                </a:gridCol>
              </a:tblGrid>
              <a:tr h="368657">
                <a:tc>
                  <a:txBody>
                    <a:bodyPr/>
                    <a:lstStyle/>
                    <a:p>
                      <a:pPr algn="l" fontAlgn="b"/>
                      <a:r>
                        <a:rPr lang="en-GB" sz="1600" b="1" u="none" strike="noStrike">
                          <a:effectLst/>
                        </a:rPr>
                        <a:t>rank</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b="1" u="none" strike="noStrike">
                          <a:effectLst/>
                        </a:rPr>
                        <a:t>config</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b="1" u="none" strike="noStrike">
                          <a:effectLst/>
                        </a:rPr>
                        <a:t>config_prob</a:t>
                      </a:r>
                      <a:endParaRPr lang="en-GB" sz="1600" b="1" i="0" u="none" strike="noStrike">
                        <a:solidFill>
                          <a:srgbClr val="FFFFFF"/>
                        </a:solidFill>
                        <a:effectLst/>
                        <a:latin typeface="Calibri"/>
                      </a:endParaRPr>
                    </a:p>
                  </a:txBody>
                  <a:tcPr marL="9525" marR="9525" marT="9525" marB="0" anchor="b"/>
                </a:tc>
                <a:tc gridSpan="2">
                  <a:txBody>
                    <a:bodyPr/>
                    <a:lstStyle/>
                    <a:p>
                      <a:pPr algn="l" fontAlgn="b"/>
                      <a:r>
                        <a:rPr lang="en-GB" sz="1600" b="1" u="none" strike="noStrike" dirty="0">
                          <a:effectLst/>
                        </a:rPr>
                        <a:t>config_log10bf</a:t>
                      </a:r>
                      <a:endParaRPr lang="en-GB" sz="1600" b="1" i="0" u="none" strike="noStrike" dirty="0">
                        <a:solidFill>
                          <a:srgbClr val="FFFFFF"/>
                        </a:solidFill>
                        <a:effectLst/>
                        <a:latin typeface="Calibri"/>
                      </a:endParaRPr>
                    </a:p>
                  </a:txBody>
                  <a:tcPr marL="9525" marR="9525" marT="9525" marB="0" anchor="b"/>
                </a:tc>
                <a:tc hMerge="1">
                  <a:txBody>
                    <a:bodyPr/>
                    <a:lstStyle/>
                    <a:p>
                      <a:endParaRPr lang="en-GB"/>
                    </a:p>
                  </a:txBody>
                  <a:tcPr/>
                </a:tc>
                <a:extLst>
                  <a:ext uri="{0D108BD9-81ED-4DB2-BD59-A6C34878D82A}">
                    <a16:rowId xmlns:a16="http://schemas.microsoft.com/office/drawing/2014/main" val="10000"/>
                  </a:ext>
                </a:extLst>
              </a:tr>
              <a:tr h="368657">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8657">
                <a:tc>
                  <a:txBody>
                    <a:bodyPr/>
                    <a:lstStyle/>
                    <a:p>
                      <a:pPr algn="l" fontAlgn="b"/>
                      <a:r>
                        <a:rPr lang="en-GB" sz="1600" u="none" strike="noStrike">
                          <a:effectLst/>
                        </a:rPr>
                        <a:t>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8657">
                <a:tc>
                  <a:txBody>
                    <a:bodyPr/>
                    <a:lstStyle/>
                    <a:p>
                      <a:pPr algn="l" fontAlgn="b"/>
                      <a:r>
                        <a:rPr lang="en-GB" sz="1600" u="none" strike="noStrike">
                          <a:effectLst/>
                        </a:rPr>
                        <a:t>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8657">
                <a:tc>
                  <a:txBody>
                    <a:bodyPr/>
                    <a:lstStyle/>
                    <a:p>
                      <a:pPr algn="l" fontAlgn="b"/>
                      <a:r>
                        <a:rPr lang="en-GB" sz="1600" u="none" strike="noStrike">
                          <a:effectLst/>
                        </a:rPr>
                        <a:t>4</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68657">
                <a:tc>
                  <a:txBody>
                    <a:bodyPr/>
                    <a:lstStyle/>
                    <a:p>
                      <a:pPr algn="l" fontAlgn="b"/>
                      <a:r>
                        <a:rPr lang="en-GB" sz="1600" u="none" strike="noStrike">
                          <a:effectLst/>
                        </a:rPr>
                        <a:t>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1:39358143_A_C</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68657">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1:39364617_A_G</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68657">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1:39375844_A_G</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368657">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0.045022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368657">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0.03212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368657">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0.030874</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16.60129</a:t>
                      </a:r>
                      <a:endParaRPr lang="en-GB" sz="1600" b="0" i="0" u="none" strike="noStrike">
                        <a:solidFill>
                          <a:srgbClr val="000000"/>
                        </a:solidFill>
                        <a:effectLst/>
                        <a:latin typeface="Calibri"/>
                      </a:endParaRPr>
                    </a:p>
                  </a:txBody>
                  <a:tcPr marL="9525" marR="9525" marT="9525" marB="0" anchor="b"/>
                </a:tc>
                <a:tc>
                  <a:txBody>
                    <a:bodyPr/>
                    <a:lstStyle/>
                    <a:p>
                      <a:pPr algn="l" fontAlgn="b"/>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368657">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0.021983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tc>
                  <a:txBody>
                    <a:bodyPr/>
                    <a:lstStyle/>
                    <a:p>
                      <a:pPr algn="l" fontAlgn="b"/>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graphicFrame>
        <p:nvGraphicFramePr>
          <p:cNvPr id="3" name="Table 2">
            <a:extLst>
              <a:ext uri="{FF2B5EF4-FFF2-40B4-BE49-F238E27FC236}">
                <a16:creationId xmlns:a16="http://schemas.microsoft.com/office/drawing/2014/main" id="{8709D122-A0D7-425F-8E50-957D23EA004A}"/>
              </a:ext>
            </a:extLst>
          </p:cNvPr>
          <p:cNvGraphicFramePr>
            <a:graphicFrameLocks noGrp="1"/>
          </p:cNvGraphicFramePr>
          <p:nvPr>
            <p:extLst>
              <p:ext uri="{D42A27DB-BD31-4B8C-83A1-F6EECF244321}">
                <p14:modId xmlns:p14="http://schemas.microsoft.com/office/powerpoint/2010/main" val="1563571930"/>
              </p:ext>
            </p:extLst>
          </p:nvPr>
        </p:nvGraphicFramePr>
        <p:xfrm>
          <a:off x="1932431" y="6235461"/>
          <a:ext cx="7930895" cy="368657"/>
        </p:xfrm>
        <a:graphic>
          <a:graphicData uri="http://schemas.openxmlformats.org/drawingml/2006/table">
            <a:tbl>
              <a:tblPr>
                <a:tableStyleId>{5C22544A-7EE6-4342-B048-85BDC9FD1C3A}</a:tableStyleId>
              </a:tblPr>
              <a:tblGrid>
                <a:gridCol w="1144772">
                  <a:extLst>
                    <a:ext uri="{9D8B030D-6E8A-4147-A177-3AD203B41FA5}">
                      <a16:colId xmlns:a16="http://schemas.microsoft.com/office/drawing/2014/main" val="1808262973"/>
                    </a:ext>
                  </a:extLst>
                </a:gridCol>
                <a:gridCol w="2588627">
                  <a:extLst>
                    <a:ext uri="{9D8B030D-6E8A-4147-A177-3AD203B41FA5}">
                      <a16:colId xmlns:a16="http://schemas.microsoft.com/office/drawing/2014/main" val="2480604818"/>
                    </a:ext>
                  </a:extLst>
                </a:gridCol>
                <a:gridCol w="1464483">
                  <a:extLst>
                    <a:ext uri="{9D8B030D-6E8A-4147-A177-3AD203B41FA5}">
                      <a16:colId xmlns:a16="http://schemas.microsoft.com/office/drawing/2014/main" val="1991204105"/>
                    </a:ext>
                  </a:extLst>
                </a:gridCol>
                <a:gridCol w="1701687">
                  <a:extLst>
                    <a:ext uri="{9D8B030D-6E8A-4147-A177-3AD203B41FA5}">
                      <a16:colId xmlns:a16="http://schemas.microsoft.com/office/drawing/2014/main" val="757316083"/>
                    </a:ext>
                  </a:extLst>
                </a:gridCol>
                <a:gridCol w="1031326">
                  <a:extLst>
                    <a:ext uri="{9D8B030D-6E8A-4147-A177-3AD203B41FA5}">
                      <a16:colId xmlns:a16="http://schemas.microsoft.com/office/drawing/2014/main" val="197095284"/>
                    </a:ext>
                  </a:extLst>
                </a:gridCol>
              </a:tblGrid>
              <a:tr h="368657">
                <a:tc>
                  <a:txBody>
                    <a:bodyPr/>
                    <a:lstStyle/>
                    <a:p>
                      <a:pPr algn="l" fontAlgn="b"/>
                      <a:r>
                        <a:rPr lang="en-GB" sz="1600" u="none" strike="noStrike" dirty="0">
                          <a:effectLst/>
                          <a:latin typeface="+mn-l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16.34520</a:t>
                      </a:r>
                      <a:endParaRPr lang="en-GB" sz="1600" b="0" i="0" u="none" strike="noStrike" dirty="0">
                        <a:solidFill>
                          <a:srgbClr val="000000"/>
                        </a:solidFill>
                        <a:effectLst/>
                        <a:latin typeface="+mn-lt"/>
                      </a:endParaRPr>
                    </a:p>
                  </a:txBody>
                  <a:tcPr marL="9525" marR="9525" marT="9525" marB="0" anchor="b"/>
                </a:tc>
                <a:tc>
                  <a:txBody>
                    <a:bodyPr/>
                    <a:lstStyle/>
                    <a:p>
                      <a:pPr algn="l" fontAlgn="b"/>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312692458"/>
                  </a:ext>
                </a:extLst>
              </a:tr>
            </a:tbl>
          </a:graphicData>
        </a:graphic>
      </p:graphicFrame>
    </p:spTree>
    <p:extLst>
      <p:ext uri="{BB962C8B-B14F-4D97-AF65-F5344CB8AC3E}">
        <p14:creationId xmlns:p14="http://schemas.microsoft.com/office/powerpoint/2010/main" val="3470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47202263"/>
              </p:ext>
            </p:extLst>
          </p:nvPr>
        </p:nvGraphicFramePr>
        <p:xfrm>
          <a:off x="871728" y="1777112"/>
          <a:ext cx="10482072" cy="4374524"/>
        </p:xfrm>
        <a:graphic>
          <a:graphicData uri="http://schemas.openxmlformats.org/drawingml/2006/table">
            <a:tbl>
              <a:tblPr>
                <a:tableStyleId>{5C22544A-7EE6-4342-B048-85BDC9FD1C3A}</a:tableStyleId>
              </a:tblPr>
              <a:tblGrid>
                <a:gridCol w="1103376">
                  <a:extLst>
                    <a:ext uri="{9D8B030D-6E8A-4147-A177-3AD203B41FA5}">
                      <a16:colId xmlns:a16="http://schemas.microsoft.com/office/drawing/2014/main" val="20000"/>
                    </a:ext>
                  </a:extLst>
                </a:gridCol>
                <a:gridCol w="451104">
                  <a:extLst>
                    <a:ext uri="{9D8B030D-6E8A-4147-A177-3AD203B41FA5}">
                      <a16:colId xmlns:a16="http://schemas.microsoft.com/office/drawing/2014/main" val="20001"/>
                    </a:ext>
                  </a:extLst>
                </a:gridCol>
                <a:gridCol w="685122">
                  <a:extLst>
                    <a:ext uri="{9D8B030D-6E8A-4147-A177-3AD203B41FA5}">
                      <a16:colId xmlns:a16="http://schemas.microsoft.com/office/drawing/2014/main" val="20002"/>
                    </a:ext>
                  </a:extLst>
                </a:gridCol>
                <a:gridCol w="549498">
                  <a:extLst>
                    <a:ext uri="{9D8B030D-6E8A-4147-A177-3AD203B41FA5}">
                      <a16:colId xmlns:a16="http://schemas.microsoft.com/office/drawing/2014/main" val="20003"/>
                    </a:ext>
                  </a:extLst>
                </a:gridCol>
                <a:gridCol w="549498">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u="none" strike="noStrike" dirty="0" err="1">
                          <a:effectLst/>
                        </a:rPr>
                        <a:t>snp</a:t>
                      </a:r>
                      <a:endParaRPr lang="en-GB" sz="1000" b="1" i="0" u="none" strike="noStrike" dirty="0">
                        <a:solidFill>
                          <a:srgbClr val="FFFFFF"/>
                        </a:solidFill>
                        <a:effectLst/>
                        <a:latin typeface="Calibri"/>
                      </a:endParaRPr>
                    </a:p>
                  </a:txBody>
                  <a:tcPr marL="8586" marR="8586" marT="8586" marB="0" anchor="b"/>
                </a:tc>
                <a:tc>
                  <a:txBody>
                    <a:bodyPr/>
                    <a:lstStyle/>
                    <a:p>
                      <a:pPr algn="l" fontAlgn="b"/>
                      <a:r>
                        <a:rPr lang="en-GB" sz="1000" u="none" strike="noStrike">
                          <a:effectLst/>
                        </a:rPr>
                        <a:t>z</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index</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snp_prob</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snp_log10bf</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V815</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V697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V742</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V737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V752</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V776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V806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V677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V756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V764</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V796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V674</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u="none" strike="noStrike">
                          <a:effectLst/>
                        </a:rPr>
                        <a:t>V1472</a:t>
                      </a:r>
                      <a:endParaRPr lang="en-GB" sz="1000" b="1" i="0" u="none" strike="noStrike">
                        <a:solidFill>
                          <a:srgbClr val="FFFFFF"/>
                        </a:solidFill>
                        <a:effectLst/>
                        <a:latin typeface="Calibri"/>
                      </a:endParaRPr>
                    </a:p>
                  </a:txBody>
                  <a:tcPr marL="8586" marR="8586" marT="8586" marB="0" anchor="b"/>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9.28761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0.915285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-0.91536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0.915399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-0.91541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-0.91428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-0.9175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-0.91396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0.914023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-0.91436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-0.91215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0.04122</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a:effectLst/>
                        </a:rPr>
                        <a:t>1:39343467_C_T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0.915285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0.999807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-0.99966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-0.99805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-0.99625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0.997919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-0.99752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-0.99569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0.050917</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a:effectLst/>
                        </a:rPr>
                        <a:t>1:39355351_G_T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-0.91536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0.996023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0.998165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0.99754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0.995707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-0.05089</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0.915399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0.999807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-0.99424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0.998034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0.050898</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-0.91541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-0.99966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0.998393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0.994551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0.995933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0.998449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0.997668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0.995617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-0.05087</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1.8753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-0.91428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-0.99805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0.998393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0.996122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0.994408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0.999224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0.99409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-0.05065</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1.8739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-0.9175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-0.99424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0.994551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0.996122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0.990499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0.995877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0.995812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0.990183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-0.05092</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-9.1028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-0.99625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0.996023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-0.99608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0.995933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0.994408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0.990499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0.994462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-0.99427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0.993878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-0.05116</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-0.91396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0.998165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0.998449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0.999707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0.995877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0.994462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0.998982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0.994145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-0.05069</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0.914023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0.997919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0.998034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-0.99427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-0.99962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0.050646</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-0.91436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-0.99752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0.99754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0.997668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0.999224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0.995812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0.993878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0.998982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-0.99962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0.994386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-0.91215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-0.99569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0.995707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0.995617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0.99409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0.990183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0.999226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0.994145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0.994386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-0.05108</a:t>
                      </a:r>
                      <a:endParaRPr lang="en-GB" sz="1000" b="0" i="0" u="none" strike="noStrike">
                        <a:solidFill>
                          <a:srgbClr val="00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-2.89602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0.04122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0.050917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0.050898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-0.05087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-0.05092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-0.05116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0.050646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-0.0506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-0.05108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1</a:t>
                      </a:r>
                      <a:endParaRPr lang="en-GB" sz="1000" b="0" i="0" u="none" strike="noStrike" dirty="0">
                        <a:solidFill>
                          <a:srgbClr val="00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51079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3 as with FUSION</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66656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6660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274454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On our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384433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1914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2370602"/>
              </p:ext>
            </p:extLst>
          </p:nvPr>
        </p:nvGraphicFramePr>
        <p:xfrm>
          <a:off x="838200" y="1825625"/>
          <a:ext cx="10515596" cy="2726690"/>
        </p:xfrm>
        <a:graphic>
          <a:graphicData uri="http://schemas.openxmlformats.org/drawingml/2006/table">
            <a:tbl>
              <a:tblPr firstRow="1" bandRow="1">
                <a:tableStyleId>{F5AB1C69-6EDB-4FF4-983F-18BD219EF322}</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751114">
                  <a:extLst>
                    <a:ext uri="{9D8B030D-6E8A-4147-A177-3AD203B41FA5}">
                      <a16:colId xmlns:a16="http://schemas.microsoft.com/office/drawing/2014/main" val="20009"/>
                    </a:ext>
                  </a:extLst>
                </a:gridCol>
                <a:gridCol w="751114">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b="0" i="0" u="none" strike="noStrike" dirty="0">
                          <a:solidFill>
                            <a:srgbClr val="000000"/>
                          </a:solidFill>
                          <a:effectLst/>
                          <a:latin typeface="Calibri"/>
                        </a:rPr>
                        <a:t>Whole-genome</a:t>
                      </a:r>
                    </a:p>
                  </a:txBody>
                  <a:tcPr marL="9525" marR="9525" marT="9525" marB="0" anchor="b"/>
                </a:tc>
                <a:tc hMerge="1">
                  <a:txBody>
                    <a:bodyPr/>
                    <a:lstStyle/>
                    <a:p>
                      <a:endParaRPr lang="en-GB"/>
                    </a:p>
                  </a:txBody>
                  <a:tcPr/>
                </a:tc>
                <a:tc hMerge="1">
                  <a:txBody>
                    <a:bodyPr/>
                    <a:lstStyle/>
                    <a:p>
                      <a:endParaRPr lang="en-GB"/>
                    </a:p>
                  </a:txBody>
                  <a:tcPr/>
                </a:tc>
                <a:tc>
                  <a:txBody>
                    <a:bodyPr/>
                    <a:lstStyle/>
                    <a:p>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b="0" i="0" u="none" strike="noStrike" dirty="0" err="1">
                          <a:solidFill>
                            <a:srgbClr val="000000"/>
                          </a:solidFill>
                          <a:effectLst/>
                          <a:latin typeface="Calibri"/>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a:solidFill>
                            <a:srgbClr val="000000"/>
                          </a:solidFill>
                          <a:effectLst/>
                          <a:latin typeface="Calibri"/>
                        </a:rPr>
                        <a:t>SNP</a:t>
                      </a:r>
                    </a:p>
                  </a:txBody>
                  <a:tcPr marL="9525" marR="9525" marT="9525" marB="0" anchor="b"/>
                </a:tc>
                <a:tc>
                  <a:txBody>
                    <a:bodyPr/>
                    <a:lstStyle/>
                    <a:p>
                      <a:pPr algn="l" fontAlgn="b"/>
                      <a:r>
                        <a:rPr lang="en-GB" sz="1400" b="0" i="0" u="none" strike="noStrike" dirty="0" err="1">
                          <a:solidFill>
                            <a:srgbClr val="000000"/>
                          </a:solidFill>
                          <a:effectLst/>
                          <a:latin typeface="Calibri"/>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a:solidFill>
                            <a:srgbClr val="000000"/>
                          </a:solidFill>
                          <a:effectLst/>
                          <a:latin typeface="Calibri"/>
                        </a:rPr>
                        <a:t>refA</a:t>
                      </a:r>
                    </a:p>
                  </a:txBody>
                  <a:tcPr marL="9525" marR="9525" marT="9525" marB="0" anchor="b"/>
                </a:tc>
                <a:tc>
                  <a:txBody>
                    <a:bodyPr/>
                    <a:lstStyle/>
                    <a:p>
                      <a:pPr algn="l" fontAlgn="b"/>
                      <a:r>
                        <a:rPr lang="en-GB" sz="1400" b="0" i="0" u="none" strike="noStrike">
                          <a:solidFill>
                            <a:srgbClr val="000000"/>
                          </a:solidFill>
                          <a:effectLst/>
                          <a:latin typeface="Calibri"/>
                        </a:rPr>
                        <a:t>freq</a:t>
                      </a:r>
                    </a:p>
                  </a:txBody>
                  <a:tcPr marL="9525" marR="9525" marT="9525" marB="0" anchor="b"/>
                </a:tc>
                <a:tc>
                  <a:txBody>
                    <a:bodyPr/>
                    <a:lstStyle/>
                    <a:p>
                      <a:pPr algn="l" fontAlgn="b"/>
                      <a:r>
                        <a:rPr lang="en-GB" sz="1400" b="0" i="0" u="none" strike="noStrike">
                          <a:solidFill>
                            <a:srgbClr val="000000"/>
                          </a:solidFill>
                          <a:effectLst/>
                          <a:latin typeface="Calibri"/>
                        </a:rPr>
                        <a:t>b</a:t>
                      </a:r>
                    </a:p>
                  </a:txBody>
                  <a:tcPr marL="9525" marR="9525" marT="9525" marB="0" anchor="b"/>
                </a:tc>
                <a:tc>
                  <a:txBody>
                    <a:bodyPr/>
                    <a:lstStyle/>
                    <a:p>
                      <a:pPr algn="l" fontAlgn="b"/>
                      <a:r>
                        <a:rPr lang="en-GB" sz="1400" b="0" i="0" u="none" strike="noStrike">
                          <a:solidFill>
                            <a:srgbClr val="000000"/>
                          </a:solidFill>
                          <a:effectLst/>
                          <a:latin typeface="Calibri"/>
                        </a:rPr>
                        <a:t>se</a:t>
                      </a:r>
                    </a:p>
                  </a:txBody>
                  <a:tcPr marL="9525" marR="9525" marT="9525" marB="0" anchor="b"/>
                </a:tc>
                <a:tc>
                  <a:txBody>
                    <a:bodyPr/>
                    <a:lstStyle/>
                    <a:p>
                      <a:pPr algn="l" fontAlgn="b"/>
                      <a:r>
                        <a:rPr lang="en-GB" sz="1400" b="0" i="0" u="none" strike="noStrike">
                          <a:solidFill>
                            <a:srgbClr val="000000"/>
                          </a:solidFill>
                          <a:effectLst/>
                          <a:latin typeface="Calibri"/>
                        </a:rPr>
                        <a:t>p</a:t>
                      </a:r>
                    </a:p>
                  </a:txBody>
                  <a:tcPr marL="9525" marR="9525" marT="9525" marB="0" anchor="b"/>
                </a:tc>
                <a:tc>
                  <a:txBody>
                    <a:bodyPr/>
                    <a:lstStyle/>
                    <a:p>
                      <a:pPr algn="l" fontAlgn="b"/>
                      <a:r>
                        <a:rPr lang="en-GB" sz="1400" b="0" i="0" u="none" strike="noStrike">
                          <a:solidFill>
                            <a:srgbClr val="000000"/>
                          </a:solidFill>
                          <a:effectLst/>
                          <a:latin typeface="Calibri"/>
                        </a:rPr>
                        <a:t>n</a:t>
                      </a:r>
                    </a:p>
                  </a:txBody>
                  <a:tcPr marL="9525" marR="9525" marT="9525" marB="0" anchor="b"/>
                </a:tc>
                <a:tc>
                  <a:txBody>
                    <a:bodyPr/>
                    <a:lstStyle/>
                    <a:p>
                      <a:pPr algn="l" fontAlgn="b"/>
                      <a:r>
                        <a:rPr lang="en-GB" sz="1400" b="0" i="0" u="none" strike="noStrike">
                          <a:solidFill>
                            <a:srgbClr val="000000"/>
                          </a:solidFill>
                          <a:effectLst/>
                          <a:latin typeface="Calibri"/>
                        </a:rPr>
                        <a:t>freq_geno</a:t>
                      </a:r>
                    </a:p>
                  </a:txBody>
                  <a:tcPr marL="9525" marR="9525" marT="9525" marB="0" anchor="b"/>
                </a:tc>
                <a:tc>
                  <a:txBody>
                    <a:bodyPr/>
                    <a:lstStyle/>
                    <a:p>
                      <a:pPr algn="l" fontAlgn="b"/>
                      <a:r>
                        <a:rPr lang="en-GB" sz="1400" b="0" i="0" u="none" strike="noStrike">
                          <a:solidFill>
                            <a:srgbClr val="000000"/>
                          </a:solidFill>
                          <a:effectLst/>
                          <a:latin typeface="Calibri"/>
                        </a:rPr>
                        <a:t>bJ</a:t>
                      </a:r>
                    </a:p>
                  </a:txBody>
                  <a:tcPr marL="9525" marR="9525" marT="9525" marB="0" anchor="b"/>
                </a:tc>
                <a:tc>
                  <a:txBody>
                    <a:bodyPr/>
                    <a:lstStyle/>
                    <a:p>
                      <a:pPr algn="l" fontAlgn="b"/>
                      <a:r>
                        <a:rPr lang="en-GB" sz="1400" b="0" i="0" u="none" strike="noStrike">
                          <a:solidFill>
                            <a:srgbClr val="000000"/>
                          </a:solidFill>
                          <a:effectLst/>
                          <a:latin typeface="Calibri"/>
                        </a:rPr>
                        <a:t>bJ_se</a:t>
                      </a:r>
                    </a:p>
                  </a:txBody>
                  <a:tcPr marL="9525" marR="9525" marT="9525" marB="0" anchor="b"/>
                </a:tc>
                <a:tc>
                  <a:txBody>
                    <a:bodyPr/>
                    <a:lstStyle/>
                    <a:p>
                      <a:pPr algn="l" fontAlgn="b"/>
                      <a:r>
                        <a:rPr lang="en-GB" sz="1400" b="0" i="0" u="none" strike="noStrike">
                          <a:solidFill>
                            <a:srgbClr val="000000"/>
                          </a:solidFill>
                          <a:effectLst/>
                          <a:latin typeface="Calibri"/>
                        </a:rPr>
                        <a:t>pJ</a:t>
                      </a:r>
                    </a:p>
                  </a:txBody>
                  <a:tcPr marL="9525" marR="9525" marT="9525" marB="0" anchor="b"/>
                </a:tc>
                <a:tc>
                  <a:txBody>
                    <a:bodyPr/>
                    <a:lstStyle/>
                    <a:p>
                      <a:pPr algn="l" fontAlgn="b"/>
                      <a:r>
                        <a:rPr lang="en-GB" sz="1400" b="0" i="0" u="none" strike="noStrike" dirty="0" err="1">
                          <a:solidFill>
                            <a:srgbClr val="000000"/>
                          </a:solidFill>
                          <a:effectLst/>
                          <a:latin typeface="Calibri"/>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b="0" i="0" u="none" strike="noStrike" dirty="0">
                          <a:solidFill>
                            <a:srgbClr val="000000"/>
                          </a:solidFill>
                          <a:effectLst/>
                          <a:latin typeface="Calibri"/>
                        </a:rPr>
                        <a:t>1</a:t>
                      </a:r>
                    </a:p>
                  </a:txBody>
                  <a:tcPr marL="9525" marR="9525" marT="9525" marB="0" anchor="b"/>
                </a:tc>
                <a:tc>
                  <a:txBody>
                    <a:bodyPr/>
                    <a:lstStyle/>
                    <a:p>
                      <a:pPr algn="l" fontAlgn="b"/>
                      <a:r>
                        <a:rPr lang="en-GB" sz="1400" b="0" i="0" u="none" strike="noStrike" dirty="0">
                          <a:solidFill>
                            <a:srgbClr val="000000"/>
                          </a:solidFill>
                          <a:effectLst/>
                          <a:latin typeface="Calibri"/>
                        </a:rPr>
                        <a:t>1:39355351_G_T</a:t>
                      </a:r>
                    </a:p>
                  </a:txBody>
                  <a:tcPr marL="9525" marR="9525" marT="9525" marB="0" anchor="b"/>
                </a:tc>
                <a:tc>
                  <a:txBody>
                    <a:bodyPr/>
                    <a:lstStyle/>
                    <a:p>
                      <a:pPr algn="r" fontAlgn="b"/>
                      <a:r>
                        <a:rPr lang="en-GB" sz="1400" b="0" i="0" u="none" strike="noStrike" dirty="0">
                          <a:solidFill>
                            <a:srgbClr val="000000"/>
                          </a:solidFill>
                          <a:effectLst/>
                          <a:latin typeface="Calibri"/>
                        </a:rPr>
                        <a:t>39355351</a:t>
                      </a:r>
                    </a:p>
                  </a:txBody>
                  <a:tcPr marL="9525" marR="9525" marT="9525" marB="0" anchor="b"/>
                </a:tc>
                <a:tc>
                  <a:txBody>
                    <a:bodyPr/>
                    <a:lstStyle/>
                    <a:p>
                      <a:pPr algn="l" fontAlgn="b"/>
                      <a:r>
                        <a:rPr lang="en-GB" sz="1400" b="0" i="0" u="none" strike="noStrike" dirty="0">
                          <a:solidFill>
                            <a:srgbClr val="000000"/>
                          </a:solidFill>
                          <a:effectLst/>
                          <a:latin typeface="Calibri"/>
                        </a:rPr>
                        <a:t>T</a:t>
                      </a:r>
                    </a:p>
                  </a:txBody>
                  <a:tcPr marL="9525" marR="9525" marT="9525" marB="0" anchor="b"/>
                </a:tc>
                <a:tc>
                  <a:txBody>
                    <a:bodyPr/>
                    <a:lstStyle/>
                    <a:p>
                      <a:pPr algn="r" fontAlgn="b"/>
                      <a:r>
                        <a:rPr lang="en-GB" sz="1400" b="0" i="0" u="none" strike="noStrike" dirty="0">
                          <a:solidFill>
                            <a:srgbClr val="000000"/>
                          </a:solidFill>
                          <a:effectLst/>
                          <a:latin typeface="Calibri"/>
                        </a:rPr>
                        <a:t>0.6721</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a:t>
                      </a:r>
                    </a:p>
                  </a:txBody>
                  <a:tcPr marL="9525" marR="9525" marT="9525" marB="0" anchor="b"/>
                </a:tc>
                <a:tc>
                  <a:txBody>
                    <a:bodyPr/>
                    <a:lstStyle/>
                    <a:p>
                      <a:pPr algn="r" fontAlgn="b"/>
                      <a:r>
                        <a:rPr lang="en-GB" sz="1400" b="0" i="0" u="none" strike="noStrike">
                          <a:solidFill>
                            <a:srgbClr val="000000"/>
                          </a:solidFill>
                          <a:effectLst/>
                          <a:latin typeface="Calibri"/>
                        </a:rPr>
                        <a:t>6.64E-20</a:t>
                      </a:r>
                    </a:p>
                  </a:txBody>
                  <a:tcPr marL="9525" marR="9525" marT="9525" marB="0" anchor="b"/>
                </a:tc>
                <a:tc>
                  <a:txBody>
                    <a:bodyPr/>
                    <a:lstStyle/>
                    <a:p>
                      <a:pPr algn="r" fontAlgn="b"/>
                      <a:r>
                        <a:rPr lang="en-GB" sz="1400" b="0" i="0" u="none" strike="noStrike">
                          <a:solidFill>
                            <a:srgbClr val="000000"/>
                          </a:solidFill>
                          <a:effectLst/>
                          <a:latin typeface="Calibri"/>
                        </a:rPr>
                        <a:t>87018.7</a:t>
                      </a:r>
                    </a:p>
                  </a:txBody>
                  <a:tcPr marL="9525" marR="9525" marT="9525" marB="0" anchor="b"/>
                </a:tc>
                <a:tc>
                  <a:txBody>
                    <a:bodyPr/>
                    <a:lstStyle/>
                    <a:p>
                      <a:pPr algn="r" fontAlgn="b"/>
                      <a:r>
                        <a:rPr lang="en-GB" sz="1400" b="0" i="0" u="none" strike="noStrike" dirty="0">
                          <a:solidFill>
                            <a:srgbClr val="000000"/>
                          </a:solidFill>
                          <a:effectLst/>
                          <a:latin typeface="Calibri"/>
                        </a:rPr>
                        <a:t>0.671757</a:t>
                      </a:r>
                    </a:p>
                  </a:txBody>
                  <a:tcPr marL="9525" marR="9525" marT="9525" marB="0" anchor="b"/>
                </a:tc>
                <a:tc>
                  <a:txBody>
                    <a:bodyPr/>
                    <a:lstStyle/>
                    <a:p>
                      <a:pPr algn="r" fontAlgn="b"/>
                      <a:r>
                        <a:rPr lang="en-GB" sz="1400" b="0" i="0" u="none" strike="noStrike" dirty="0">
                          <a:solidFill>
                            <a:srgbClr val="000000"/>
                          </a:solidFill>
                          <a:effectLst/>
                          <a:latin typeface="Calibri"/>
                        </a:rPr>
                        <a:t>-0.19157</a:t>
                      </a:r>
                    </a:p>
                  </a:txBody>
                  <a:tcPr marL="9525" marR="9525" marT="9525" marB="0" anchor="b"/>
                </a:tc>
                <a:tc>
                  <a:txBody>
                    <a:bodyPr/>
                    <a:lstStyle/>
                    <a:p>
                      <a:pPr algn="r" fontAlgn="b"/>
                      <a:r>
                        <a:rPr lang="en-GB" sz="1400" b="0" i="0" u="none" strike="noStrike" dirty="0">
                          <a:solidFill>
                            <a:srgbClr val="000000"/>
                          </a:solidFill>
                          <a:effectLst/>
                          <a:latin typeface="Calibri"/>
                        </a:rPr>
                        <a:t>0.021316</a:t>
                      </a:r>
                    </a:p>
                  </a:txBody>
                  <a:tcPr marL="9525" marR="9525" marT="9525" marB="0" anchor="b"/>
                </a:tc>
                <a:tc>
                  <a:txBody>
                    <a:bodyPr/>
                    <a:lstStyle/>
                    <a:p>
                      <a:pPr algn="r" fontAlgn="b"/>
                      <a:r>
                        <a:rPr lang="en-GB" sz="1400" b="0" i="0" u="none" strike="noStrike" dirty="0">
                          <a:solidFill>
                            <a:srgbClr val="000000"/>
                          </a:solidFill>
                          <a:effectLst/>
                          <a:latin typeface="Calibri"/>
                        </a:rPr>
                        <a:t>2.53E-19</a:t>
                      </a:r>
                    </a:p>
                  </a:txBody>
                  <a:tcPr marL="9525" marR="9525" marT="9525" marB="0" anchor="b"/>
                </a:tc>
                <a:tc>
                  <a:txBody>
                    <a:bodyPr/>
                    <a:lstStyle/>
                    <a:p>
                      <a:pPr algn="r" fontAlgn="b"/>
                      <a:r>
                        <a:rPr lang="en-GB" sz="1400" b="0" i="0" u="none" strike="noStrike" dirty="0">
                          <a:solidFill>
                            <a:srgbClr val="000000"/>
                          </a:solidFill>
                          <a:effectLst/>
                          <a:latin typeface="Calibri"/>
                        </a:rPr>
                        <a:t>0.023461</a:t>
                      </a: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endParaRPr lang="en-GB" sz="1400"/>
                    </a:p>
                  </a:txBody>
                  <a:tcPr marL="9525" marR="9525" marT="9525" marB="0" anchor="b"/>
                </a:tc>
                <a:tc>
                  <a:txBody>
                    <a:bodyPr/>
                    <a:lstStyle/>
                    <a:p>
                      <a:endParaRPr lang="en-GB"/>
                    </a:p>
                  </a:txBody>
                  <a:tcPr marL="9525" marR="9525" marT="9525" marB="0" anchor="b"/>
                </a:tc>
                <a:tc>
                  <a:txBody>
                    <a:bodyPr/>
                    <a:lstStyle/>
                    <a:p>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b="1" i="0" u="none" strike="noStrike" dirty="0">
                          <a:solidFill>
                            <a:srgbClr val="000000"/>
                          </a:solidFill>
                          <a:effectLst/>
                          <a:latin typeface="Calibri"/>
                        </a:rPr>
                        <a:t>-/+ 250kb region surrounding rs4970634</a:t>
                      </a: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70840">
                <a:tc>
                  <a:txBody>
                    <a:bodyPr/>
                    <a:lstStyle/>
                    <a:p>
                      <a:pPr algn="l" fontAlgn="b"/>
                      <a:r>
                        <a:rPr lang="en-GB" sz="1400" b="0" i="0" u="none" strike="noStrike" dirty="0" err="1">
                          <a:solidFill>
                            <a:srgbClr val="000000"/>
                          </a:solidFill>
                          <a:effectLst/>
                          <a:latin typeface="Calibri"/>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a:solidFill>
                            <a:srgbClr val="000000"/>
                          </a:solidFill>
                          <a:effectLst/>
                          <a:latin typeface="Calibri"/>
                        </a:rPr>
                        <a:t>SNP</a:t>
                      </a:r>
                    </a:p>
                  </a:txBody>
                  <a:tcPr marL="9525" marR="9525" marT="9525" marB="0" anchor="b"/>
                </a:tc>
                <a:tc>
                  <a:txBody>
                    <a:bodyPr/>
                    <a:lstStyle/>
                    <a:p>
                      <a:pPr algn="l" fontAlgn="b"/>
                      <a:r>
                        <a:rPr lang="en-GB" sz="1400" b="0" i="0" u="none" strike="noStrike" dirty="0" err="1">
                          <a:solidFill>
                            <a:srgbClr val="000000"/>
                          </a:solidFill>
                          <a:effectLst/>
                          <a:latin typeface="Calibri"/>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err="1">
                          <a:solidFill>
                            <a:srgbClr val="000000"/>
                          </a:solidFill>
                          <a:effectLst/>
                          <a:latin typeface="Calibri"/>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a:solidFill>
                            <a:srgbClr val="000000"/>
                          </a:solidFill>
                          <a:effectLst/>
                          <a:latin typeface="Calibri"/>
                        </a:rPr>
                        <a:t>freq</a:t>
                      </a:r>
                    </a:p>
                  </a:txBody>
                  <a:tcPr marL="9525" marR="9525" marT="9525" marB="0" anchor="b"/>
                </a:tc>
                <a:tc>
                  <a:txBody>
                    <a:bodyPr/>
                    <a:lstStyle/>
                    <a:p>
                      <a:pPr algn="l" fontAlgn="b"/>
                      <a:r>
                        <a:rPr lang="en-GB" sz="1400" b="0" i="0" u="none" strike="noStrike">
                          <a:solidFill>
                            <a:srgbClr val="000000"/>
                          </a:solidFill>
                          <a:effectLst/>
                          <a:latin typeface="Calibri"/>
                        </a:rPr>
                        <a:t>b</a:t>
                      </a:r>
                    </a:p>
                  </a:txBody>
                  <a:tcPr marL="9525" marR="9525" marT="9525" marB="0" anchor="b"/>
                </a:tc>
                <a:tc>
                  <a:txBody>
                    <a:bodyPr/>
                    <a:lstStyle/>
                    <a:p>
                      <a:pPr algn="l" fontAlgn="b"/>
                      <a:r>
                        <a:rPr lang="en-GB" sz="1400" b="0" i="0" u="none" strike="noStrike">
                          <a:solidFill>
                            <a:srgbClr val="000000"/>
                          </a:solidFill>
                          <a:effectLst/>
                          <a:latin typeface="Calibri"/>
                        </a:rPr>
                        <a:t>se</a:t>
                      </a:r>
                    </a:p>
                  </a:txBody>
                  <a:tcPr marL="9525" marR="9525" marT="9525" marB="0" anchor="b"/>
                </a:tc>
                <a:tc>
                  <a:txBody>
                    <a:bodyPr/>
                    <a:lstStyle/>
                    <a:p>
                      <a:pPr algn="l" fontAlgn="b"/>
                      <a:r>
                        <a:rPr lang="en-GB" sz="1400" b="0" i="0" u="none" strike="noStrike">
                          <a:solidFill>
                            <a:srgbClr val="000000"/>
                          </a:solidFill>
                          <a:effectLst/>
                          <a:latin typeface="Calibri"/>
                        </a:rPr>
                        <a:t>p</a:t>
                      </a:r>
                    </a:p>
                  </a:txBody>
                  <a:tcPr marL="9525" marR="9525" marT="9525" marB="0" anchor="b"/>
                </a:tc>
                <a:tc>
                  <a:txBody>
                    <a:bodyPr/>
                    <a:lstStyle/>
                    <a:p>
                      <a:pPr algn="l" fontAlgn="b"/>
                      <a:r>
                        <a:rPr lang="en-GB" sz="1400" b="0" i="0" u="none" strike="noStrike">
                          <a:solidFill>
                            <a:srgbClr val="000000"/>
                          </a:solidFill>
                          <a:effectLst/>
                          <a:latin typeface="Calibri"/>
                        </a:rPr>
                        <a:t>n</a:t>
                      </a:r>
                    </a:p>
                  </a:txBody>
                  <a:tcPr marL="9525" marR="9525" marT="9525" marB="0" anchor="b"/>
                </a:tc>
                <a:tc>
                  <a:txBody>
                    <a:bodyPr/>
                    <a:lstStyle/>
                    <a:p>
                      <a:pPr algn="l" fontAlgn="b"/>
                      <a:r>
                        <a:rPr lang="en-GB" sz="1400" b="0" i="0" u="none" strike="noStrike">
                          <a:solidFill>
                            <a:srgbClr val="000000"/>
                          </a:solidFill>
                          <a:effectLst/>
                          <a:latin typeface="Calibri"/>
                        </a:rPr>
                        <a:t>freq_geno</a:t>
                      </a:r>
                    </a:p>
                  </a:txBody>
                  <a:tcPr marL="9525" marR="9525" marT="9525" marB="0" anchor="b"/>
                </a:tc>
                <a:tc>
                  <a:txBody>
                    <a:bodyPr/>
                    <a:lstStyle/>
                    <a:p>
                      <a:pPr algn="l" fontAlgn="b"/>
                      <a:r>
                        <a:rPr lang="en-GB" sz="1400" b="0" i="0" u="none" strike="noStrike">
                          <a:solidFill>
                            <a:srgbClr val="000000"/>
                          </a:solidFill>
                          <a:effectLst/>
                          <a:latin typeface="Calibri"/>
                        </a:rPr>
                        <a:t>bJ</a:t>
                      </a:r>
                    </a:p>
                  </a:txBody>
                  <a:tcPr marL="9525" marR="9525" marT="9525" marB="0" anchor="b"/>
                </a:tc>
                <a:tc>
                  <a:txBody>
                    <a:bodyPr/>
                    <a:lstStyle/>
                    <a:p>
                      <a:pPr algn="l" fontAlgn="b"/>
                      <a:r>
                        <a:rPr lang="en-GB" sz="1400" b="0" i="0" u="none" strike="noStrike">
                          <a:solidFill>
                            <a:srgbClr val="000000"/>
                          </a:solidFill>
                          <a:effectLst/>
                          <a:latin typeface="Calibri"/>
                        </a:rPr>
                        <a:t>bJ_se</a:t>
                      </a:r>
                    </a:p>
                  </a:txBody>
                  <a:tcPr marL="9525" marR="9525" marT="9525" marB="0" anchor="b"/>
                </a:tc>
                <a:tc>
                  <a:txBody>
                    <a:bodyPr/>
                    <a:lstStyle/>
                    <a:p>
                      <a:pPr algn="l" fontAlgn="b"/>
                      <a:r>
                        <a:rPr lang="en-GB" sz="1400" b="0" i="0" u="none" strike="noStrike">
                          <a:solidFill>
                            <a:srgbClr val="000000"/>
                          </a:solidFill>
                          <a:effectLst/>
                          <a:latin typeface="Calibri"/>
                        </a:rPr>
                        <a:t>pJ</a:t>
                      </a:r>
                    </a:p>
                  </a:txBody>
                  <a:tcPr marL="9525" marR="9525" marT="9525" marB="0" anchor="b"/>
                </a:tc>
                <a:tc>
                  <a:txBody>
                    <a:bodyPr/>
                    <a:lstStyle/>
                    <a:p>
                      <a:pPr algn="l" fontAlgn="b"/>
                      <a:r>
                        <a:rPr lang="en-GB" sz="1400" b="0" i="0" u="none" strike="noStrike" dirty="0" err="1">
                          <a:solidFill>
                            <a:srgbClr val="000000"/>
                          </a:solidFill>
                          <a:effectLst/>
                          <a:latin typeface="Calibri"/>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b="0" i="0" u="none" strike="noStrike" dirty="0">
                          <a:solidFill>
                            <a:srgbClr val="000000"/>
                          </a:solidFill>
                          <a:effectLst/>
                          <a:latin typeface="Calibri"/>
                        </a:rPr>
                        <a:t>1</a:t>
                      </a:r>
                    </a:p>
                  </a:txBody>
                  <a:tcPr marL="9525" marR="9525" marT="9525" marB="0" anchor="b"/>
                </a:tc>
                <a:tc>
                  <a:txBody>
                    <a:bodyPr/>
                    <a:lstStyle/>
                    <a:p>
                      <a:pPr algn="l" fontAlgn="b"/>
                      <a:r>
                        <a:rPr lang="en-GB" sz="1400" b="0" i="0" u="none" strike="noStrike">
                          <a:solidFill>
                            <a:srgbClr val="000000"/>
                          </a:solidFill>
                          <a:effectLst/>
                          <a:latin typeface="Calibri"/>
                        </a:rPr>
                        <a:t>1:39355351_G_T</a:t>
                      </a:r>
                    </a:p>
                  </a:txBody>
                  <a:tcPr marL="9525" marR="9525" marT="9525" marB="0" anchor="b"/>
                </a:tc>
                <a:tc>
                  <a:txBody>
                    <a:bodyPr/>
                    <a:lstStyle/>
                    <a:p>
                      <a:pPr algn="r" fontAlgn="b"/>
                      <a:r>
                        <a:rPr lang="en-GB" sz="1400" b="0" i="0" u="none" strike="noStrike">
                          <a:solidFill>
                            <a:srgbClr val="000000"/>
                          </a:solidFill>
                          <a:effectLst/>
                          <a:latin typeface="Calibri"/>
                        </a:rPr>
                        <a:t>39355351</a:t>
                      </a:r>
                    </a:p>
                  </a:txBody>
                  <a:tcPr marL="9525" marR="9525" marT="9525" marB="0" anchor="b"/>
                </a:tc>
                <a:tc>
                  <a:txBody>
                    <a:bodyPr/>
                    <a:lstStyle/>
                    <a:p>
                      <a:pPr algn="l" fontAlgn="b"/>
                      <a:r>
                        <a:rPr lang="en-GB" sz="1400" b="0" i="0" u="none" strike="noStrike">
                          <a:solidFill>
                            <a:srgbClr val="000000"/>
                          </a:solidFill>
                          <a:effectLst/>
                          <a:latin typeface="Calibri"/>
                        </a:rPr>
                        <a:t>T</a:t>
                      </a:r>
                    </a:p>
                  </a:txBody>
                  <a:tcPr marL="9525" marR="9525" marT="9525" marB="0" anchor="b"/>
                </a:tc>
                <a:tc>
                  <a:txBody>
                    <a:bodyPr/>
                    <a:lstStyle/>
                    <a:p>
                      <a:pPr algn="r" fontAlgn="b"/>
                      <a:r>
                        <a:rPr lang="en-GB" sz="1400" b="0" i="0" u="none" strike="noStrike">
                          <a:solidFill>
                            <a:srgbClr val="000000"/>
                          </a:solidFill>
                          <a:effectLst/>
                          <a:latin typeface="Calibri"/>
                        </a:rPr>
                        <a:t>0.6721</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a:t>
                      </a:r>
                    </a:p>
                  </a:txBody>
                  <a:tcPr marL="9525" marR="9525" marT="9525" marB="0" anchor="b"/>
                </a:tc>
                <a:tc>
                  <a:txBody>
                    <a:bodyPr/>
                    <a:lstStyle/>
                    <a:p>
                      <a:pPr algn="r" fontAlgn="b"/>
                      <a:r>
                        <a:rPr lang="en-GB" sz="1400" b="0" i="0" u="none" strike="noStrike">
                          <a:solidFill>
                            <a:srgbClr val="000000"/>
                          </a:solidFill>
                          <a:effectLst/>
                          <a:latin typeface="Calibri"/>
                        </a:rPr>
                        <a:t>6.64E-20</a:t>
                      </a:r>
                    </a:p>
                  </a:txBody>
                  <a:tcPr marL="9525" marR="9525" marT="9525" marB="0" anchor="b"/>
                </a:tc>
                <a:tc>
                  <a:txBody>
                    <a:bodyPr/>
                    <a:lstStyle/>
                    <a:p>
                      <a:pPr algn="r" fontAlgn="b"/>
                      <a:r>
                        <a:rPr lang="en-GB" sz="1400" b="0" i="0" u="none" strike="noStrike" dirty="0">
                          <a:solidFill>
                            <a:srgbClr val="000000"/>
                          </a:solidFill>
                          <a:effectLst/>
                          <a:latin typeface="Calibri"/>
                        </a:rPr>
                        <a:t>88098.7</a:t>
                      </a:r>
                    </a:p>
                  </a:txBody>
                  <a:tcPr marL="9525" marR="9525" marT="9525" marB="0" anchor="b"/>
                </a:tc>
                <a:tc>
                  <a:txBody>
                    <a:bodyPr/>
                    <a:lstStyle/>
                    <a:p>
                      <a:pPr algn="r" fontAlgn="b"/>
                      <a:r>
                        <a:rPr lang="en-GB" sz="1400" b="0" i="0" u="none" strike="noStrike">
                          <a:solidFill>
                            <a:srgbClr val="000000"/>
                          </a:solidFill>
                          <a:effectLst/>
                          <a:latin typeface="Calibri"/>
                        </a:rPr>
                        <a:t>0.671757</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0.02131</a:t>
                      </a:r>
                    </a:p>
                  </a:txBody>
                  <a:tcPr marL="9525" marR="9525" marT="9525" marB="0" anchor="b"/>
                </a:tc>
                <a:tc>
                  <a:txBody>
                    <a:bodyPr/>
                    <a:lstStyle/>
                    <a:p>
                      <a:pPr algn="r" fontAlgn="b"/>
                      <a:r>
                        <a:rPr lang="en-GB" sz="1400" b="0" i="0" u="none" strike="noStrike" dirty="0">
                          <a:solidFill>
                            <a:srgbClr val="000000"/>
                          </a:solidFill>
                          <a:effectLst/>
                          <a:latin typeface="Calibri"/>
                        </a:rPr>
                        <a:t>6.73E-20</a:t>
                      </a:r>
                    </a:p>
                  </a:txBody>
                  <a:tcPr marL="9525" marR="9525" marT="9525" marB="0" anchor="b"/>
                </a:tc>
                <a:tc>
                  <a:txBody>
                    <a:bodyPr/>
                    <a:lstStyle/>
                    <a:p>
                      <a:pPr algn="r" fontAlgn="b"/>
                      <a:r>
                        <a:rPr lang="en-GB" sz="1400" b="0" i="0" u="none" strike="noStrike" dirty="0">
                          <a:solidFill>
                            <a:srgbClr val="000000"/>
                          </a:solidFill>
                          <a:effectLst/>
                          <a:latin typeface="Calibri"/>
                        </a:rPr>
                        <a:t>0</a:t>
                      </a: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3631648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TotalTime>
  <Words>1311</Words>
  <Application>Microsoft Office PowerPoint</Application>
  <PresentationFormat>Widescreen</PresentationFormat>
  <Paragraphs>489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SimSun</vt:lpstr>
      <vt:lpstr>Arial</vt:lpstr>
      <vt:lpstr>Calibri</vt:lpstr>
      <vt:lpstr>Calibri Light</vt:lpstr>
      <vt:lpstr>Cambria</vt:lpstr>
      <vt:lpstr>Courier New</vt:lpstr>
      <vt:lpstr>Times New Roman</vt:lpstr>
      <vt:lpstr>Office Theme</vt:lpstr>
      <vt:lpstr>FM-pipeline</vt:lpstr>
      <vt:lpstr>Methods</vt:lpstr>
      <vt:lpstr>Why it is necessary</vt:lpstr>
      <vt:lpstr>Software included in the pipeline</vt:lpstr>
      <vt:lpstr>USAGE</vt:lpstr>
      <vt:lpstr>References</vt:lpstr>
      <vt:lpstr>On our front-page example</vt:lpstr>
      <vt:lpstr>Regional association plot (locusZoom)</vt:lpstr>
      <vt:lpstr>GCTA –cojo-slct results</vt:lpstr>
      <vt:lpstr>JAM results</vt:lpstr>
      <vt:lpstr>finemap configurations with config_prob&gt;0.01</vt:lpstr>
      <vt:lpstr>finemap results: Z-score/LD consistence</vt:lpstr>
      <vt:lpstr>Reference panels tested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171</cp:revision>
  <dcterms:created xsi:type="dcterms:W3CDTF">2017-10-26T16:20:46Z</dcterms:created>
  <dcterms:modified xsi:type="dcterms:W3CDTF">2018-01-06T17:07:16Z</dcterms:modified>
</cp:coreProperties>
</file>