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8" r:id="rId3"/>
    <p:sldId id="272" r:id="rId4"/>
    <p:sldId id="259" r:id="rId5"/>
    <p:sldId id="274" r:id="rId6"/>
    <p:sldId id="271" r:id="rId7"/>
    <p:sldId id="277" r:id="rId8"/>
    <p:sldId id="261" r:id="rId9"/>
    <p:sldId id="262" r:id="rId10"/>
    <p:sldId id="276" r:id="rId11"/>
    <p:sldId id="266" r:id="rId12"/>
    <p:sldId id="281" r:id="rId13"/>
    <p:sldId id="282" r:id="rId14"/>
    <p:sldId id="279" r:id="rId15"/>
    <p:sldId id="283"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115" y="35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07/01/2018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085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8612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32978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12444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42153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9427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07/01/2018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06871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07/01/2018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57460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07/01/2018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5790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3917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2800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07/01/2018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38561733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pipeline using GWAS summary statistics</a:t>
            </a:r>
          </a:p>
        </p:txBody>
      </p:sp>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GCTA –</a:t>
            </a:r>
            <a:r>
              <a:rPr lang="en-GB" dirty="0" err="1"/>
              <a:t>cojo-slct</a:t>
            </a:r>
            <a:r>
              <a:rPr lang="en-GB" dirty="0"/>
              <a:t>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1032114"/>
              </p:ext>
            </p:extLst>
          </p:nvPr>
        </p:nvGraphicFramePr>
        <p:xfrm>
          <a:off x="838200" y="1825625"/>
          <a:ext cx="10515596" cy="2595880"/>
        </p:xfrm>
        <a:graphic>
          <a:graphicData uri="http://schemas.openxmlformats.org/drawingml/2006/table">
            <a:tbl>
              <a:tblPr firstRow="1" bandRow="1">
                <a:tableStyleId>{5C22544A-7EE6-4342-B048-85BDC9FD1C3A}</a:tableStyleId>
              </a:tblPr>
              <a:tblGrid>
                <a:gridCol w="401664">
                  <a:extLst>
                    <a:ext uri="{9D8B030D-6E8A-4147-A177-3AD203B41FA5}">
                      <a16:colId xmlns:a16="http://schemas.microsoft.com/office/drawing/2014/main" val="20000"/>
                    </a:ext>
                  </a:extLst>
                </a:gridCol>
                <a:gridCol w="1286360">
                  <a:extLst>
                    <a:ext uri="{9D8B030D-6E8A-4147-A177-3AD203B41FA5}">
                      <a16:colId xmlns:a16="http://schemas.microsoft.com/office/drawing/2014/main" val="20001"/>
                    </a:ext>
                  </a:extLst>
                </a:gridCol>
                <a:gridCol w="743918">
                  <a:extLst>
                    <a:ext uri="{9D8B030D-6E8A-4147-A177-3AD203B41FA5}">
                      <a16:colId xmlns:a16="http://schemas.microsoft.com/office/drawing/2014/main" val="20002"/>
                    </a:ext>
                  </a:extLst>
                </a:gridCol>
                <a:gridCol w="572514">
                  <a:extLst>
                    <a:ext uri="{9D8B030D-6E8A-4147-A177-3AD203B41FA5}">
                      <a16:colId xmlns:a16="http://schemas.microsoft.com/office/drawing/2014/main" val="20003"/>
                    </a:ext>
                  </a:extLst>
                </a:gridCol>
                <a:gridCol w="751114">
                  <a:extLst>
                    <a:ext uri="{9D8B030D-6E8A-4147-A177-3AD203B41FA5}">
                      <a16:colId xmlns:a16="http://schemas.microsoft.com/office/drawing/2014/main" val="20004"/>
                    </a:ext>
                  </a:extLst>
                </a:gridCol>
                <a:gridCol w="751114">
                  <a:extLst>
                    <a:ext uri="{9D8B030D-6E8A-4147-A177-3AD203B41FA5}">
                      <a16:colId xmlns:a16="http://schemas.microsoft.com/office/drawing/2014/main" val="20005"/>
                    </a:ext>
                  </a:extLst>
                </a:gridCol>
                <a:gridCol w="751114">
                  <a:extLst>
                    <a:ext uri="{9D8B030D-6E8A-4147-A177-3AD203B41FA5}">
                      <a16:colId xmlns:a16="http://schemas.microsoft.com/office/drawing/2014/main" val="20006"/>
                    </a:ext>
                  </a:extLst>
                </a:gridCol>
                <a:gridCol w="751114">
                  <a:extLst>
                    <a:ext uri="{9D8B030D-6E8A-4147-A177-3AD203B41FA5}">
                      <a16:colId xmlns:a16="http://schemas.microsoft.com/office/drawing/2014/main" val="20007"/>
                    </a:ext>
                  </a:extLst>
                </a:gridCol>
                <a:gridCol w="751114">
                  <a:extLst>
                    <a:ext uri="{9D8B030D-6E8A-4147-A177-3AD203B41FA5}">
                      <a16:colId xmlns:a16="http://schemas.microsoft.com/office/drawing/2014/main" val="20008"/>
                    </a:ext>
                  </a:extLst>
                </a:gridCol>
                <a:gridCol w="808158">
                  <a:extLst>
                    <a:ext uri="{9D8B030D-6E8A-4147-A177-3AD203B41FA5}">
                      <a16:colId xmlns:a16="http://schemas.microsoft.com/office/drawing/2014/main" val="20009"/>
                    </a:ext>
                  </a:extLst>
                </a:gridCol>
                <a:gridCol w="694070">
                  <a:extLst>
                    <a:ext uri="{9D8B030D-6E8A-4147-A177-3AD203B41FA5}">
                      <a16:colId xmlns:a16="http://schemas.microsoft.com/office/drawing/2014/main" val="20010"/>
                    </a:ext>
                  </a:extLst>
                </a:gridCol>
                <a:gridCol w="751114">
                  <a:extLst>
                    <a:ext uri="{9D8B030D-6E8A-4147-A177-3AD203B41FA5}">
                      <a16:colId xmlns:a16="http://schemas.microsoft.com/office/drawing/2014/main" val="20011"/>
                    </a:ext>
                  </a:extLst>
                </a:gridCol>
                <a:gridCol w="751114">
                  <a:extLst>
                    <a:ext uri="{9D8B030D-6E8A-4147-A177-3AD203B41FA5}">
                      <a16:colId xmlns:a16="http://schemas.microsoft.com/office/drawing/2014/main" val="20012"/>
                    </a:ext>
                  </a:extLst>
                </a:gridCol>
                <a:gridCol w="751114">
                  <a:extLst>
                    <a:ext uri="{9D8B030D-6E8A-4147-A177-3AD203B41FA5}">
                      <a16:colId xmlns:a16="http://schemas.microsoft.com/office/drawing/2014/main" val="20013"/>
                    </a:ext>
                  </a:extLst>
                </a:gridCol>
              </a:tblGrid>
              <a:tr h="370840">
                <a:tc gridSpan="3">
                  <a:txBody>
                    <a:bodyPr/>
                    <a:lstStyle/>
                    <a:p>
                      <a:pPr algn="l" fontAlgn="b"/>
                      <a:r>
                        <a:rPr lang="en-GB" sz="1600" u="none" strike="noStrike" dirty="0">
                          <a:effectLst/>
                        </a:rPr>
                        <a:t>Whole-genome</a:t>
                      </a:r>
                      <a:endParaRPr lang="en-GB" sz="1600" b="0" i="0" u="none" strike="noStrike" dirty="0">
                        <a:solidFill>
                          <a:srgbClr val="000000"/>
                        </a:solidFill>
                        <a:effectLst/>
                        <a:latin typeface="Calibri"/>
                      </a:endParaRPr>
                    </a:p>
                  </a:txBody>
                  <a:tcPr marL="9525" marR="9525" marT="9525" marB="0" anchor="b"/>
                </a:tc>
                <a:tc hMerge="1">
                  <a:txBody>
                    <a:bodyPr/>
                    <a:lstStyle/>
                    <a:p>
                      <a:endParaRPr lang="en-GB"/>
                    </a:p>
                  </a:txBody>
                  <a:tcPr/>
                </a:tc>
                <a:tc hMerge="1">
                  <a:txBody>
                    <a:bodyPr/>
                    <a:lstStyle/>
                    <a:p>
                      <a:endParaRPr lang="en-GB"/>
                    </a:p>
                  </a:txBody>
                  <a:tcPr/>
                </a:tc>
                <a:tc>
                  <a:txBody>
                    <a:bodyPr/>
                    <a:lstStyle/>
                    <a:p>
                      <a:pPr algn="l"/>
                      <a:endParaRPr lang="en-GB" dirty="0"/>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refA</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1:39355351_G_T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39355351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0.6721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87018.7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0.671757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-0.19157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0.021316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2.53E-19</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0.023461</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70840">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a:endParaRPr lang="en-GB" sz="1400"/>
                    </a:p>
                  </a:txBody>
                  <a:tcPr marL="9525" marR="9525" marT="9525" marB="0" anchor="b"/>
                </a:tc>
                <a:tc>
                  <a:txBody>
                    <a:bodyPr/>
                    <a:lstStyle/>
                    <a:p>
                      <a:pPr algn="l"/>
                      <a:endParaRPr lang="en-GB" dirty="0"/>
                    </a:p>
                  </a:txBody>
                  <a:tcPr marL="9525" marR="9525" marT="9525" marB="0" anchor="b"/>
                </a:tc>
                <a:tc>
                  <a:txBody>
                    <a:bodyPr/>
                    <a:lstStyle/>
                    <a:p>
                      <a:pPr algn="l"/>
                      <a:endParaRPr lang="en-GB"/>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70840">
                <a:tc gridSpan="6">
                  <a:txBody>
                    <a:bodyPr/>
                    <a:lstStyle/>
                    <a:p>
                      <a:pPr algn="l" fontAlgn="b"/>
                      <a:r>
                        <a:rPr lang="en-GB" sz="1600" u="none" strike="noStrike" dirty="0">
                          <a:solidFill>
                            <a:schemeClr val="bg1"/>
                          </a:solidFill>
                          <a:effectLst/>
                        </a:rPr>
                        <a:t>-/+ 250kb region surrounding rs4970634</a:t>
                      </a:r>
                      <a:endParaRPr lang="en-GB" sz="1600" b="1" i="0" u="none" strike="noStrike" dirty="0">
                        <a:solidFill>
                          <a:schemeClr val="bg1"/>
                        </a:solidFill>
                        <a:effectLst/>
                        <a:latin typeface="Calibri"/>
                      </a:endParaRPr>
                    </a:p>
                  </a:txBody>
                  <a:tcPr marL="9525" marR="9525" marT="9525" marB="0" anchor="b">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dirty="0">
                        <a:solidFill>
                          <a:srgbClr val="000000"/>
                        </a:solidFill>
                        <a:effectLst/>
                        <a:latin typeface="Calibri"/>
                      </a:endParaRPr>
                    </a:p>
                  </a:txBody>
                  <a:tcPr marL="9525" marR="9525" marT="9525" marB="0" anchor="b">
                    <a:solidFill>
                      <a:schemeClr val="accent1"/>
                    </a:solidFill>
                  </a:tcPr>
                </a:tc>
                <a:extLst>
                  <a:ext uri="{0D108BD9-81ED-4DB2-BD59-A6C34878D82A}">
                    <a16:rowId xmlns:a16="http://schemas.microsoft.com/office/drawing/2014/main" val="10004"/>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refA</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1:39355351_G_T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39355351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0.6721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-0.1946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88098.7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0.671757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6.73E-20</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63164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JAM results</a:t>
            </a:r>
            <a:endParaRPr lang="en-GB" dirty="0"/>
          </a:p>
        </p:txBody>
      </p:sp>
      <p:sp>
        <p:nvSpPr>
          <p:cNvPr id="3" name="Content Placeholder 2"/>
          <p:cNvSpPr>
            <a:spLocks noGrp="1"/>
          </p:cNvSpPr>
          <p:nvPr>
            <p:ph idx="1"/>
          </p:nvPr>
        </p:nvSpPr>
        <p:spPr/>
        <p:txBody>
          <a:bodyPr/>
          <a:lstStyle/>
          <a:p>
            <a:r>
              <a:rPr lang="en-GB" dirty="0"/>
              <a:t>It is based on pruned set containing 191 out of 1,565 SNPs including the lead SNP, but is further cut down </a:t>
            </a:r>
            <a:r>
              <a:rPr lang="en-GB"/>
              <a:t>to those </a:t>
            </a:r>
            <a:r>
              <a:rPr lang="en-GB" dirty="0"/>
              <a:t>with complete data.</a:t>
            </a:r>
          </a:p>
          <a:p>
            <a:endParaRPr lang="en-GB" dirty="0"/>
          </a:p>
          <a:p>
            <a:r>
              <a:rPr lang="en-GB" dirty="0"/>
              <a:t>The configuration that the top models involve 20 SNPs the first of which only rs7548892 is causal with posterior probability of 0.3798 with Bayes Factor 240.37.</a:t>
            </a:r>
          </a:p>
        </p:txBody>
      </p:sp>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35510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C9F0-1160-45E6-90D6-C2EE7F2A8DDB}"/>
              </a:ext>
            </a:extLst>
          </p:cNvPr>
          <p:cNvSpPr>
            <a:spLocks noGrp="1"/>
          </p:cNvSpPr>
          <p:nvPr>
            <p:ph type="title"/>
          </p:nvPr>
        </p:nvSpPr>
        <p:spPr/>
        <p:txBody>
          <a:bodyPr/>
          <a:lstStyle/>
          <a:p>
            <a:pPr algn="ctr"/>
            <a:r>
              <a:rPr lang="en-GB" dirty="0"/>
              <a:t>SNPs with </a:t>
            </a:r>
            <a:r>
              <a:rPr lang="en-GB" dirty="0" err="1"/>
              <a:t>snp_prob</a:t>
            </a:r>
            <a:r>
              <a:rPr lang="en-GB" dirty="0"/>
              <a:t>&gt;0.01 (</a:t>
            </a:r>
            <a:r>
              <a:rPr lang="en-GB" dirty="0" err="1"/>
              <a:t>finemap</a:t>
            </a:r>
            <a:r>
              <a:rPr lang="en-GB" dirty="0"/>
              <a:t>)</a:t>
            </a:r>
          </a:p>
        </p:txBody>
      </p:sp>
      <p:graphicFrame>
        <p:nvGraphicFramePr>
          <p:cNvPr id="7" name="Content Placeholder 6">
            <a:extLst>
              <a:ext uri="{FF2B5EF4-FFF2-40B4-BE49-F238E27FC236}">
                <a16:creationId xmlns:a16="http://schemas.microsoft.com/office/drawing/2014/main" id="{BC419154-FB32-433E-8D3F-5372E3CF063B}"/>
              </a:ext>
            </a:extLst>
          </p:cNvPr>
          <p:cNvGraphicFramePr>
            <a:graphicFrameLocks noGrp="1"/>
          </p:cNvGraphicFramePr>
          <p:nvPr>
            <p:ph idx="1"/>
            <p:extLst>
              <p:ext uri="{D42A27DB-BD31-4B8C-83A1-F6EECF244321}">
                <p14:modId xmlns:p14="http://schemas.microsoft.com/office/powerpoint/2010/main" val="2470790828"/>
              </p:ext>
            </p:extLst>
          </p:nvPr>
        </p:nvGraphicFramePr>
        <p:xfrm>
          <a:off x="880872" y="1427639"/>
          <a:ext cx="10515600" cy="51917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38080526"/>
                    </a:ext>
                  </a:extLst>
                </a:gridCol>
                <a:gridCol w="1752600">
                  <a:extLst>
                    <a:ext uri="{9D8B030D-6E8A-4147-A177-3AD203B41FA5}">
                      <a16:colId xmlns:a16="http://schemas.microsoft.com/office/drawing/2014/main" val="3856145469"/>
                    </a:ext>
                  </a:extLst>
                </a:gridCol>
                <a:gridCol w="1752600">
                  <a:extLst>
                    <a:ext uri="{9D8B030D-6E8A-4147-A177-3AD203B41FA5}">
                      <a16:colId xmlns:a16="http://schemas.microsoft.com/office/drawing/2014/main" val="1431688491"/>
                    </a:ext>
                  </a:extLst>
                </a:gridCol>
                <a:gridCol w="1752600">
                  <a:extLst>
                    <a:ext uri="{9D8B030D-6E8A-4147-A177-3AD203B41FA5}">
                      <a16:colId xmlns:a16="http://schemas.microsoft.com/office/drawing/2014/main" val="2120667709"/>
                    </a:ext>
                  </a:extLst>
                </a:gridCol>
                <a:gridCol w="1752600">
                  <a:extLst>
                    <a:ext uri="{9D8B030D-6E8A-4147-A177-3AD203B41FA5}">
                      <a16:colId xmlns:a16="http://schemas.microsoft.com/office/drawing/2014/main" val="3976773145"/>
                    </a:ext>
                  </a:extLst>
                </a:gridCol>
                <a:gridCol w="1752600">
                  <a:extLst>
                    <a:ext uri="{9D8B030D-6E8A-4147-A177-3AD203B41FA5}">
                      <a16:colId xmlns:a16="http://schemas.microsoft.com/office/drawing/2014/main" val="3936103744"/>
                    </a:ext>
                  </a:extLst>
                </a:gridCol>
              </a:tblGrid>
              <a:tr h="370840">
                <a:tc>
                  <a:txBody>
                    <a:bodyPr/>
                    <a:lstStyle/>
                    <a:p>
                      <a:pPr algn="l" fontAlgn="b"/>
                      <a:r>
                        <a:rPr lang="en-GB" sz="1600" u="none" strike="noStrike" dirty="0">
                          <a:effectLst/>
                        </a:rPr>
                        <a:t>index</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snp_prob</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snp_log10bf</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order</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rsid</a:t>
                      </a:r>
                      <a:endParaRPr lang="en-GB" sz="16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8271326"/>
                  </a:ext>
                </a:extLst>
              </a:tr>
              <a:tr h="370840">
                <a:tc>
                  <a:txBody>
                    <a:bodyPr/>
                    <a:lstStyle/>
                    <a:p>
                      <a:pPr algn="l" fontAlgn="b"/>
                      <a:r>
                        <a:rPr lang="en-GB" sz="1600" u="none" strike="noStrike" dirty="0">
                          <a:effectLst/>
                        </a:rPr>
                        <a:t>815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0.3147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2.6581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rs4246511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8109448"/>
                  </a:ext>
                </a:extLst>
              </a:tr>
              <a:tr h="370840">
                <a:tc>
                  <a:txBody>
                    <a:bodyPr/>
                    <a:lstStyle/>
                    <a:p>
                      <a:pPr algn="l" fontAlgn="b"/>
                      <a:r>
                        <a:rPr lang="en-GB" sz="1600" u="none" strike="noStrike" dirty="0">
                          <a:effectLst/>
                        </a:rPr>
                        <a:t>697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0.0882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236758"/>
                  </a:ext>
                </a:extLst>
              </a:tr>
              <a:tr h="370840">
                <a:tc>
                  <a:txBody>
                    <a:bodyPr/>
                    <a:lstStyle/>
                    <a:p>
                      <a:pPr algn="l" fontAlgn="b"/>
                      <a:r>
                        <a:rPr lang="en-GB" sz="1600" u="none" strike="noStrike" dirty="0">
                          <a:effectLst/>
                        </a:rPr>
                        <a:t>742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1:39355351_G_T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1.9442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2385482"/>
                  </a:ext>
                </a:extLst>
              </a:tr>
              <a:tr h="370840">
                <a:tc>
                  <a:txBody>
                    <a:bodyPr/>
                    <a:lstStyle/>
                    <a:p>
                      <a:pPr algn="l" fontAlgn="b"/>
                      <a:r>
                        <a:rPr lang="en-GB" sz="1600" u="none" strike="noStrike" dirty="0">
                          <a:effectLst/>
                        </a:rPr>
                        <a:t>737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0.0779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rs4414011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8329405"/>
                  </a:ext>
                </a:extLst>
              </a:tr>
              <a:tr h="370840">
                <a:tc>
                  <a:txBody>
                    <a:bodyPr/>
                    <a:lstStyle/>
                    <a:p>
                      <a:pPr algn="l" fontAlgn="b"/>
                      <a:r>
                        <a:rPr lang="en-GB" sz="1600" u="none" strike="noStrike">
                          <a:effectLst/>
                        </a:rPr>
                        <a:t>752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0.0778</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rs9438982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5833409"/>
                  </a:ext>
                </a:extLst>
              </a:tr>
              <a:tr h="370840">
                <a:tc>
                  <a:txBody>
                    <a:bodyPr/>
                    <a:lstStyle/>
                    <a:p>
                      <a:pPr algn="l" fontAlgn="b"/>
                      <a:r>
                        <a:rPr lang="en-GB" sz="1600" u="none" strike="noStrike">
                          <a:effectLst/>
                        </a:rPr>
                        <a:t>776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1.8753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rs4970634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9746546"/>
                  </a:ext>
                </a:extLst>
              </a:tr>
              <a:tr h="370840">
                <a:tc>
                  <a:txBody>
                    <a:bodyPr/>
                    <a:lstStyle/>
                    <a:p>
                      <a:pPr algn="l" fontAlgn="b"/>
                      <a:r>
                        <a:rPr lang="en-GB" sz="1600" u="none" strike="noStrike">
                          <a:effectLst/>
                        </a:rPr>
                        <a:t>806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1.8739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rs7540233</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3946231"/>
                  </a:ext>
                </a:extLst>
              </a:tr>
              <a:tr h="370840">
                <a:tc>
                  <a:txBody>
                    <a:bodyPr/>
                    <a:lstStyle/>
                    <a:p>
                      <a:pPr algn="l" fontAlgn="b"/>
                      <a:r>
                        <a:rPr lang="en-GB" sz="1600" u="none" strike="noStrike">
                          <a:effectLst/>
                        </a:rPr>
                        <a:t>677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1:39336991_G_T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0.0599</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1.8003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8</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2131726"/>
                  </a:ext>
                </a:extLst>
              </a:tr>
              <a:tr h="370840">
                <a:tc>
                  <a:txBody>
                    <a:bodyPr/>
                    <a:lstStyle/>
                    <a:p>
                      <a:pPr algn="l" fontAlgn="b"/>
                      <a:r>
                        <a:rPr lang="en-GB" sz="1600" u="none" strike="noStrike">
                          <a:effectLst/>
                        </a:rPr>
                        <a:t>756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1:39360035_A_G</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1.6485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rs4970564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2885341"/>
                  </a:ext>
                </a:extLst>
              </a:tr>
              <a:tr h="370840">
                <a:tc>
                  <a:txBody>
                    <a:bodyPr/>
                    <a:lstStyle/>
                    <a:p>
                      <a:pPr algn="l" fontAlgn="b"/>
                      <a:r>
                        <a:rPr lang="en-GB" sz="1600" u="none" strike="noStrike">
                          <a:effectLst/>
                        </a:rPr>
                        <a:t>764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0.0413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1.6306</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10</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rs4532801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7808850"/>
                  </a:ext>
                </a:extLst>
              </a:tr>
              <a:tr h="370840">
                <a:tc>
                  <a:txBody>
                    <a:bodyPr/>
                    <a:lstStyle/>
                    <a:p>
                      <a:pPr algn="l" fontAlgn="b"/>
                      <a:r>
                        <a:rPr lang="en-GB" sz="1600" u="none" strike="noStrike">
                          <a:effectLst/>
                        </a:rPr>
                        <a:t>796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0.0294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1.4774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11</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rs61780052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8675590"/>
                  </a:ext>
                </a:extLst>
              </a:tr>
              <a:tr h="370840">
                <a:tc>
                  <a:txBody>
                    <a:bodyPr/>
                    <a:lstStyle/>
                    <a:p>
                      <a:pPr algn="l" fontAlgn="b"/>
                      <a:r>
                        <a:rPr lang="en-GB" sz="1600" u="none" strike="noStrike">
                          <a:effectLst/>
                        </a:rPr>
                        <a:t>674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1:39335493_G_T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1.3665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rs9439078</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2836936"/>
                  </a:ext>
                </a:extLst>
              </a:tr>
              <a:tr h="370840">
                <a:tc>
                  <a:txBody>
                    <a:bodyPr/>
                    <a:lstStyle/>
                    <a:p>
                      <a:pPr algn="l" fontAlgn="b"/>
                      <a:r>
                        <a:rPr lang="en-GB" sz="1600" u="none" strike="noStrike">
                          <a:effectLst/>
                        </a:rPr>
                        <a:t>1472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1:39573975_G_T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0.0107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1.0322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rs76351144</a:t>
                      </a:r>
                      <a:endParaRPr lang="en-GB"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9615910"/>
                  </a:ext>
                </a:extLst>
              </a:tr>
            </a:tbl>
          </a:graphicData>
        </a:graphic>
      </p:graphicFrame>
      <p:sp>
        <p:nvSpPr>
          <p:cNvPr id="4" name="Slide Number Placeholder 3">
            <a:extLst>
              <a:ext uri="{FF2B5EF4-FFF2-40B4-BE49-F238E27FC236}">
                <a16:creationId xmlns:a16="http://schemas.microsoft.com/office/drawing/2014/main" id="{ACE92B05-9DD6-4E3A-8D54-50ADB6D1B47E}"/>
              </a:ext>
            </a:extLst>
          </p:cNvPr>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326810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36" y="409893"/>
            <a:ext cx="11234928" cy="998283"/>
          </a:xfrm>
        </p:spPr>
        <p:txBody>
          <a:bodyPr/>
          <a:lstStyle/>
          <a:p>
            <a:pPr algn="ctr"/>
            <a:r>
              <a:rPr lang="en-GB" dirty="0"/>
              <a:t>Configurations with </a:t>
            </a:r>
            <a:r>
              <a:rPr lang="en-GB" dirty="0" err="1"/>
              <a:t>config_prob</a:t>
            </a:r>
            <a:r>
              <a:rPr lang="en-GB" dirty="0"/>
              <a:t>&gt;0.01 (</a:t>
            </a:r>
            <a:r>
              <a:rPr lang="en-GB" dirty="0" err="1"/>
              <a:t>finemap</a:t>
            </a:r>
            <a:r>
              <a:rPr lang="en-GB" dirty="0"/>
              <a:t>) </a:t>
            </a:r>
          </a:p>
        </p:txBody>
      </p:sp>
      <p:graphicFrame>
        <p:nvGraphicFramePr>
          <p:cNvPr id="8" name="Content Placeholder 7">
            <a:extLst>
              <a:ext uri="{FF2B5EF4-FFF2-40B4-BE49-F238E27FC236}">
                <a16:creationId xmlns:a16="http://schemas.microsoft.com/office/drawing/2014/main" id="{F76AE7BA-9641-41C6-852A-429F57CC3422}"/>
              </a:ext>
            </a:extLst>
          </p:cNvPr>
          <p:cNvGraphicFramePr>
            <a:graphicFrameLocks noGrp="1"/>
          </p:cNvGraphicFramePr>
          <p:nvPr>
            <p:ph idx="1"/>
            <p:extLst>
              <p:ext uri="{D42A27DB-BD31-4B8C-83A1-F6EECF244321}">
                <p14:modId xmlns:p14="http://schemas.microsoft.com/office/powerpoint/2010/main" val="338290248"/>
              </p:ext>
            </p:extLst>
          </p:nvPr>
        </p:nvGraphicFramePr>
        <p:xfrm>
          <a:off x="1642870" y="1571951"/>
          <a:ext cx="8412480" cy="4820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994740432"/>
                    </a:ext>
                  </a:extLst>
                </a:gridCol>
                <a:gridCol w="2103120">
                  <a:extLst>
                    <a:ext uri="{9D8B030D-6E8A-4147-A177-3AD203B41FA5}">
                      <a16:colId xmlns:a16="http://schemas.microsoft.com/office/drawing/2014/main" val="1379236012"/>
                    </a:ext>
                  </a:extLst>
                </a:gridCol>
                <a:gridCol w="2103120">
                  <a:extLst>
                    <a:ext uri="{9D8B030D-6E8A-4147-A177-3AD203B41FA5}">
                      <a16:colId xmlns:a16="http://schemas.microsoft.com/office/drawing/2014/main" val="1221670367"/>
                    </a:ext>
                  </a:extLst>
                </a:gridCol>
                <a:gridCol w="2103120">
                  <a:extLst>
                    <a:ext uri="{9D8B030D-6E8A-4147-A177-3AD203B41FA5}">
                      <a16:colId xmlns:a16="http://schemas.microsoft.com/office/drawing/2014/main" val="2171438027"/>
                    </a:ext>
                  </a:extLst>
                </a:gridCol>
              </a:tblGrid>
              <a:tr h="370840">
                <a:tc>
                  <a:txBody>
                    <a:bodyPr/>
                    <a:lstStyle/>
                    <a:p>
                      <a:pPr algn="l" fontAlgn="b"/>
                      <a:r>
                        <a:rPr lang="en-GB" sz="1600" u="none" strike="noStrike" dirty="0">
                          <a:effectLst/>
                        </a:rPr>
                        <a:t>rank</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a:effectLst/>
                        </a:rPr>
                        <a:t>config_prob</a:t>
                      </a:r>
                      <a:endParaRPr lang="en-GB" sz="1600" b="1" i="0" u="none" strike="noStrike">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config_log10bf</a:t>
                      </a:r>
                      <a:endParaRPr lang="en-GB" sz="16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val="2195642232"/>
                  </a:ext>
                </a:extLst>
              </a:tr>
              <a:tr h="370840">
                <a:tc>
                  <a:txBody>
                    <a:bodyPr/>
                    <a:lstStyle/>
                    <a:p>
                      <a:pPr algn="l" fontAlgn="b"/>
                      <a:r>
                        <a:rPr lang="en-GB" sz="1600" u="none" strike="noStrike" dirty="0">
                          <a:effectLst/>
                        </a:rPr>
                        <a:t>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0.243985</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17.49907</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5168461"/>
                  </a:ext>
                </a:extLst>
              </a:tr>
              <a:tr h="370840">
                <a:tc>
                  <a:txBody>
                    <a:bodyPr/>
                    <a:lstStyle/>
                    <a:p>
                      <a:pPr algn="l" fontAlgn="b"/>
                      <a:r>
                        <a:rPr lang="en-GB" sz="1600" u="none" strike="noStrike" dirty="0">
                          <a:effectLst/>
                        </a:rPr>
                        <a:t>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0.066351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16.93355</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959653611"/>
                  </a:ext>
                </a:extLst>
              </a:tr>
              <a:tr h="370840">
                <a:tc>
                  <a:txBody>
                    <a:bodyPr/>
                    <a:lstStyle/>
                    <a:p>
                      <a:pPr algn="l" fontAlgn="b"/>
                      <a:r>
                        <a:rPr lang="en-GB" sz="1600" u="none" strike="noStrike" dirty="0">
                          <a:effectLst/>
                        </a:rPr>
                        <a:t>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0.060923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16.89648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555202794"/>
                  </a:ext>
                </a:extLst>
              </a:tr>
              <a:tr h="370840">
                <a:tc>
                  <a:txBody>
                    <a:bodyPr/>
                    <a:lstStyle/>
                    <a:p>
                      <a:pPr algn="l" fontAlgn="b"/>
                      <a:r>
                        <a:rPr lang="en-GB" sz="1600" u="none" strike="noStrike" dirty="0">
                          <a:effectLst/>
                        </a:rPr>
                        <a:t>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305501086"/>
                  </a:ext>
                </a:extLst>
              </a:tr>
              <a:tr h="370840">
                <a:tc>
                  <a:txBody>
                    <a:bodyPr/>
                    <a:lstStyle/>
                    <a:p>
                      <a:pPr algn="l" fontAlgn="b"/>
                      <a:r>
                        <a:rPr lang="en-GB" sz="1600" u="none" strike="noStrike" dirty="0">
                          <a:effectLst/>
                        </a:rPr>
                        <a:t>5</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16750826"/>
                  </a:ext>
                </a:extLst>
              </a:tr>
              <a:tr h="370840">
                <a:tc>
                  <a:txBody>
                    <a:bodyPr/>
                    <a:lstStyle/>
                    <a:p>
                      <a:pPr algn="l" fontAlgn="b"/>
                      <a:r>
                        <a:rPr lang="en-GB" sz="1600" u="none" strike="noStrike">
                          <a:effectLst/>
                        </a:rPr>
                        <a:t>6</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576399743"/>
                  </a:ext>
                </a:extLst>
              </a:tr>
              <a:tr h="370840">
                <a:tc>
                  <a:txBody>
                    <a:bodyPr/>
                    <a:lstStyle/>
                    <a:p>
                      <a:pPr algn="l" fontAlgn="b"/>
                      <a:r>
                        <a:rPr lang="en-GB" sz="1600" u="none" strike="noStrike">
                          <a:effectLst/>
                        </a:rPr>
                        <a:t>7</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466000223"/>
                  </a:ext>
                </a:extLst>
              </a:tr>
              <a:tr h="370840">
                <a:tc>
                  <a:txBody>
                    <a:bodyPr/>
                    <a:lstStyle/>
                    <a:p>
                      <a:pPr algn="l" fontAlgn="b"/>
                      <a:r>
                        <a:rPr lang="en-GB" sz="1600" u="none" strike="noStrike">
                          <a:effectLst/>
                        </a:rPr>
                        <a:t>8</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1:39336991_G_T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0.045022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16.76513</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02542484"/>
                  </a:ext>
                </a:extLst>
              </a:tr>
              <a:tr h="370840">
                <a:tc>
                  <a:txBody>
                    <a:bodyPr/>
                    <a:lstStyle/>
                    <a:p>
                      <a:pPr algn="l" fontAlgn="b"/>
                      <a:r>
                        <a:rPr lang="en-GB" sz="1600" u="none" strike="noStrike">
                          <a:effectLst/>
                        </a:rPr>
                        <a:t>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1:39360035_A_G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0.03212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16.61848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88509442"/>
                  </a:ext>
                </a:extLst>
              </a:tr>
              <a:tr h="370840">
                <a:tc>
                  <a:txBody>
                    <a:bodyPr/>
                    <a:lstStyle/>
                    <a:p>
                      <a:pPr algn="l" fontAlgn="b"/>
                      <a:r>
                        <a:rPr lang="en-GB" sz="1600" u="none" strike="noStrike">
                          <a:effectLst/>
                        </a:rPr>
                        <a:t>10</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0.030874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16.60129</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2384822"/>
                  </a:ext>
                </a:extLst>
              </a:tr>
              <a:tr h="370840">
                <a:tc>
                  <a:txBody>
                    <a:bodyPr/>
                    <a:lstStyle/>
                    <a:p>
                      <a:pPr algn="l" fontAlgn="b"/>
                      <a:r>
                        <a:rPr lang="en-GB" sz="1600" u="none" strike="noStrike">
                          <a:effectLst/>
                        </a:rPr>
                        <a:t>11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0.021983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16.45380</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597563155"/>
                  </a:ext>
                </a:extLst>
              </a:tr>
              <a:tr h="370840">
                <a:tc>
                  <a:txBody>
                    <a:bodyPr/>
                    <a:lstStyle/>
                    <a:p>
                      <a:pPr algn="l" fontAlgn="b"/>
                      <a:r>
                        <a:rPr lang="en-GB" sz="1600" u="none" strike="noStrike" dirty="0">
                          <a:effectLst/>
                        </a:rPr>
                        <a:t>12</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1:39335493_G_T</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0.017120</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16.34520</a:t>
                      </a:r>
                      <a:endParaRPr lang="en-GB"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781787702"/>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spTree>
    <p:extLst>
      <p:ext uri="{BB962C8B-B14F-4D97-AF65-F5344CB8AC3E}">
        <p14:creationId xmlns:p14="http://schemas.microsoft.com/office/powerpoint/2010/main" val="208862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Z-score/LD consistence </a:t>
            </a:r>
            <a:r>
              <a:rPr lang="en-GB" dirty="0"/>
              <a:t>(</a:t>
            </a:r>
            <a:r>
              <a:rPr lang="en-GB" dirty="0" err="1"/>
              <a:t>finemap</a:t>
            </a:r>
            <a:r>
              <a:rPr lang="en-GB"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4365028"/>
              </p:ext>
            </p:extLst>
          </p:nvPr>
        </p:nvGraphicFramePr>
        <p:xfrm>
          <a:off x="871728" y="1777112"/>
          <a:ext cx="10482072" cy="4351340"/>
        </p:xfrm>
        <a:graphic>
          <a:graphicData uri="http://schemas.openxmlformats.org/drawingml/2006/table">
            <a:tbl>
              <a:tblPr>
                <a:tableStyleId>{5C22544A-7EE6-4342-B048-85BDC9FD1C3A}</a:tableStyleId>
              </a:tblPr>
              <a:tblGrid>
                <a:gridCol w="10058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469392">
                  <a:extLst>
                    <a:ext uri="{9D8B030D-6E8A-4147-A177-3AD203B41FA5}">
                      <a16:colId xmlns:a16="http://schemas.microsoft.com/office/drawing/2014/main" val="20002"/>
                    </a:ext>
                  </a:extLst>
                </a:gridCol>
                <a:gridCol w="585216">
                  <a:extLst>
                    <a:ext uri="{9D8B030D-6E8A-4147-A177-3AD203B41FA5}">
                      <a16:colId xmlns:a16="http://schemas.microsoft.com/office/drawing/2014/main" val="20003"/>
                    </a:ext>
                  </a:extLst>
                </a:gridCol>
                <a:gridCol w="729510">
                  <a:extLst>
                    <a:ext uri="{9D8B030D-6E8A-4147-A177-3AD203B41FA5}">
                      <a16:colId xmlns:a16="http://schemas.microsoft.com/office/drawing/2014/main" val="20004"/>
                    </a:ext>
                  </a:extLst>
                </a:gridCol>
                <a:gridCol w="549498">
                  <a:extLst>
                    <a:ext uri="{9D8B030D-6E8A-4147-A177-3AD203B41FA5}">
                      <a16:colId xmlns:a16="http://schemas.microsoft.com/office/drawing/2014/main" val="20005"/>
                    </a:ext>
                  </a:extLst>
                </a:gridCol>
                <a:gridCol w="549498">
                  <a:extLst>
                    <a:ext uri="{9D8B030D-6E8A-4147-A177-3AD203B41FA5}">
                      <a16:colId xmlns:a16="http://schemas.microsoft.com/office/drawing/2014/main" val="20006"/>
                    </a:ext>
                  </a:extLst>
                </a:gridCol>
                <a:gridCol w="549498">
                  <a:extLst>
                    <a:ext uri="{9D8B030D-6E8A-4147-A177-3AD203B41FA5}">
                      <a16:colId xmlns:a16="http://schemas.microsoft.com/office/drawing/2014/main" val="20007"/>
                    </a:ext>
                  </a:extLst>
                </a:gridCol>
                <a:gridCol w="549498">
                  <a:extLst>
                    <a:ext uri="{9D8B030D-6E8A-4147-A177-3AD203B41FA5}">
                      <a16:colId xmlns:a16="http://schemas.microsoft.com/office/drawing/2014/main" val="20008"/>
                    </a:ext>
                  </a:extLst>
                </a:gridCol>
                <a:gridCol w="549498">
                  <a:extLst>
                    <a:ext uri="{9D8B030D-6E8A-4147-A177-3AD203B41FA5}">
                      <a16:colId xmlns:a16="http://schemas.microsoft.com/office/drawing/2014/main" val="20009"/>
                    </a:ext>
                  </a:extLst>
                </a:gridCol>
                <a:gridCol w="549498">
                  <a:extLst>
                    <a:ext uri="{9D8B030D-6E8A-4147-A177-3AD203B41FA5}">
                      <a16:colId xmlns:a16="http://schemas.microsoft.com/office/drawing/2014/main" val="20010"/>
                    </a:ext>
                  </a:extLst>
                </a:gridCol>
                <a:gridCol w="549498">
                  <a:extLst>
                    <a:ext uri="{9D8B030D-6E8A-4147-A177-3AD203B41FA5}">
                      <a16:colId xmlns:a16="http://schemas.microsoft.com/office/drawing/2014/main" val="20011"/>
                    </a:ext>
                  </a:extLst>
                </a:gridCol>
                <a:gridCol w="549498">
                  <a:extLst>
                    <a:ext uri="{9D8B030D-6E8A-4147-A177-3AD203B41FA5}">
                      <a16:colId xmlns:a16="http://schemas.microsoft.com/office/drawing/2014/main" val="20012"/>
                    </a:ext>
                  </a:extLst>
                </a:gridCol>
                <a:gridCol w="549498">
                  <a:extLst>
                    <a:ext uri="{9D8B030D-6E8A-4147-A177-3AD203B41FA5}">
                      <a16:colId xmlns:a16="http://schemas.microsoft.com/office/drawing/2014/main" val="20013"/>
                    </a:ext>
                  </a:extLst>
                </a:gridCol>
                <a:gridCol w="549498">
                  <a:extLst>
                    <a:ext uri="{9D8B030D-6E8A-4147-A177-3AD203B41FA5}">
                      <a16:colId xmlns:a16="http://schemas.microsoft.com/office/drawing/2014/main" val="20014"/>
                    </a:ext>
                  </a:extLst>
                </a:gridCol>
                <a:gridCol w="549498">
                  <a:extLst>
                    <a:ext uri="{9D8B030D-6E8A-4147-A177-3AD203B41FA5}">
                      <a16:colId xmlns:a16="http://schemas.microsoft.com/office/drawing/2014/main" val="20015"/>
                    </a:ext>
                  </a:extLst>
                </a:gridCol>
                <a:gridCol w="549498">
                  <a:extLst>
                    <a:ext uri="{9D8B030D-6E8A-4147-A177-3AD203B41FA5}">
                      <a16:colId xmlns:a16="http://schemas.microsoft.com/office/drawing/2014/main" val="20016"/>
                    </a:ext>
                  </a:extLst>
                </a:gridCol>
                <a:gridCol w="549498">
                  <a:extLst>
                    <a:ext uri="{9D8B030D-6E8A-4147-A177-3AD203B41FA5}">
                      <a16:colId xmlns:a16="http://schemas.microsoft.com/office/drawing/2014/main" val="20017"/>
                    </a:ext>
                  </a:extLst>
                </a:gridCol>
              </a:tblGrid>
              <a:tr h="310810">
                <a:tc>
                  <a:txBody>
                    <a:bodyPr/>
                    <a:lstStyle/>
                    <a:p>
                      <a:pPr algn="l" fontAlgn="b"/>
                      <a:r>
                        <a:rPr lang="en-GB" sz="1000" b="1" u="none" strike="noStrike" dirty="0" err="1">
                          <a:solidFill>
                            <a:schemeClr val="bg1"/>
                          </a:solidFill>
                          <a:effectLst/>
                        </a:rPr>
                        <a:t>snp</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r" fontAlgn="b"/>
                      <a:r>
                        <a:rPr lang="en-GB" sz="1000" b="1" u="none" strike="noStrike" dirty="0">
                          <a:solidFill>
                            <a:schemeClr val="bg1"/>
                          </a:solidFill>
                          <a:effectLst/>
                        </a:rPr>
                        <a:t>z</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index</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snp_prob</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snp_log10bf</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V815</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V697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V742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V737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V776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V806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V764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V796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V1472</a:t>
                      </a:r>
                      <a:endParaRPr lang="en-GB" sz="1000" b="1" i="0" u="none" strike="noStrike" dirty="0">
                        <a:solidFill>
                          <a:schemeClr val="bg1"/>
                        </a:solidFill>
                        <a:effectLst/>
                        <a:latin typeface="Calibri"/>
                      </a:endParaRPr>
                    </a:p>
                  </a:txBody>
                  <a:tcPr marL="8586" marR="8586" marT="8586" marB="0" anchor="b">
                    <a:solidFill>
                      <a:schemeClr val="accent1"/>
                    </a:solidFill>
                  </a:tcPr>
                </a:tc>
                <a:extLst>
                  <a:ext uri="{0D108BD9-81ED-4DB2-BD59-A6C34878D82A}">
                    <a16:rowId xmlns:a16="http://schemas.microsoft.com/office/drawing/2014/main" val="10000"/>
                  </a:ext>
                </a:extLst>
              </a:tr>
              <a:tr h="310810">
                <a:tc>
                  <a:txBody>
                    <a:bodyPr/>
                    <a:lstStyle/>
                    <a:p>
                      <a:pPr algn="l" fontAlgn="b"/>
                      <a:r>
                        <a:rPr lang="en-GB" sz="1000" u="none" strike="noStrike" dirty="0">
                          <a:effectLst/>
                        </a:rPr>
                        <a:t>1:39380385_C_T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9.28761</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0.3147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2.6581</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-0.91541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01"/>
                  </a:ext>
                </a:extLst>
              </a:tr>
              <a:tr h="310810">
                <a:tc>
                  <a:txBody>
                    <a:bodyPr/>
                    <a:lstStyle/>
                    <a:p>
                      <a:pPr algn="l" fontAlgn="b"/>
                      <a:r>
                        <a:rPr lang="en-GB" sz="1000" u="none" strike="noStrike" dirty="0">
                          <a:effectLst/>
                        </a:rPr>
                        <a:t>1:39343467_C_T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9.14554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697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0.0882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2"/>
                  </a:ext>
                </a:extLst>
              </a:tr>
              <a:tr h="310810">
                <a:tc>
                  <a:txBody>
                    <a:bodyPr/>
                    <a:lstStyle/>
                    <a:p>
                      <a:pPr algn="l" fontAlgn="b"/>
                      <a:r>
                        <a:rPr lang="en-GB" sz="1000" u="none" strike="noStrike" dirty="0">
                          <a:effectLst/>
                        </a:rPr>
                        <a:t>1:39355351_G_T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-9.13615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1.9442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-0.91536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3"/>
                  </a:ext>
                </a:extLst>
              </a:tr>
              <a:tr h="310810">
                <a:tc>
                  <a:txBody>
                    <a:bodyPr/>
                    <a:lstStyle/>
                    <a:p>
                      <a:pPr algn="l" fontAlgn="b"/>
                      <a:r>
                        <a:rPr lang="en-GB" sz="1000" u="none" strike="noStrike">
                          <a:effectLst/>
                        </a:rPr>
                        <a:t>1:39354517_C_T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737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0.0779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4"/>
                  </a:ext>
                </a:extLst>
              </a:tr>
              <a:tr h="310810">
                <a:tc>
                  <a:txBody>
                    <a:bodyPr/>
                    <a:lstStyle/>
                    <a:p>
                      <a:pPr algn="l" fontAlgn="b"/>
                      <a:r>
                        <a:rPr lang="en-GB" sz="1000" u="none" strike="noStrike">
                          <a:effectLst/>
                        </a:rPr>
                        <a:t>1:39358143_A_C</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752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0.0778</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1.9226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-0.91541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-0.99966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0.998449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5"/>
                  </a:ext>
                </a:extLst>
              </a:tr>
              <a:tr h="310810">
                <a:tc>
                  <a:txBody>
                    <a:bodyPr/>
                    <a:lstStyle/>
                    <a:p>
                      <a:pPr algn="l" fontAlgn="b"/>
                      <a:r>
                        <a:rPr lang="en-GB" sz="1000" u="none" strike="noStrike">
                          <a:effectLst/>
                        </a:rPr>
                        <a:t>1:39364617_A_G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-9.12037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776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1.8753</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0.99409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6"/>
                  </a:ext>
                </a:extLst>
              </a:tr>
              <a:tr h="310810">
                <a:tc>
                  <a:txBody>
                    <a:bodyPr/>
                    <a:lstStyle/>
                    <a:p>
                      <a:pPr algn="l" fontAlgn="b"/>
                      <a:r>
                        <a:rPr lang="en-GB" sz="1000" u="none" strike="noStrike">
                          <a:effectLst/>
                        </a:rPr>
                        <a:t>1:39375844_A_G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-9.12037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806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1.8739</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0.994185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0.995812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7"/>
                  </a:ext>
                </a:extLst>
              </a:tr>
              <a:tr h="310810">
                <a:tc>
                  <a:txBody>
                    <a:bodyPr/>
                    <a:lstStyle/>
                    <a:p>
                      <a:pPr algn="l" fontAlgn="b"/>
                      <a:r>
                        <a:rPr lang="en-GB" sz="1000" u="none" strike="noStrike">
                          <a:effectLst/>
                        </a:rPr>
                        <a:t>1:39336991_G_T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-9.10280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0.0599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1.8003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-0.99608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0.993878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-0.05116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8"/>
                  </a:ext>
                </a:extLst>
              </a:tr>
              <a:tr h="310810">
                <a:tc>
                  <a:txBody>
                    <a:bodyPr/>
                    <a:lstStyle/>
                    <a:p>
                      <a:pPr algn="l" fontAlgn="b"/>
                      <a:r>
                        <a:rPr lang="en-GB" sz="1000" u="none" strike="noStrike">
                          <a:effectLst/>
                        </a:rPr>
                        <a:t>1:39360035_A_G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-9.06542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756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0.0430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1.6485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0.998449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0.999707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0.994145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9"/>
                  </a:ext>
                </a:extLst>
              </a:tr>
              <a:tr h="310810">
                <a:tc>
                  <a:txBody>
                    <a:bodyPr/>
                    <a:lstStyle/>
                    <a:p>
                      <a:pPr algn="l" fontAlgn="b"/>
                      <a:r>
                        <a:rPr lang="en-GB" sz="1000" u="none" strike="noStrike">
                          <a:effectLst/>
                        </a:rPr>
                        <a:t>1:39361425_G_T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9.06103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764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0.0413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1.6306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0.050646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0"/>
                  </a:ext>
                </a:extLst>
              </a:tr>
              <a:tr h="310810">
                <a:tc>
                  <a:txBody>
                    <a:bodyPr/>
                    <a:lstStyle/>
                    <a:p>
                      <a:pPr algn="l" fontAlgn="b"/>
                      <a:r>
                        <a:rPr lang="en-GB" sz="1000" u="none" strike="noStrike">
                          <a:effectLst/>
                        </a:rPr>
                        <a:t>1:39370992_C_T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-9.02326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796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0.0294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1.4774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-0.9976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0.995812</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0.993878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0.994386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1"/>
                  </a:ext>
                </a:extLst>
              </a:tr>
              <a:tr h="310810">
                <a:tc>
                  <a:txBody>
                    <a:bodyPr/>
                    <a:lstStyle/>
                    <a:p>
                      <a:pPr algn="l" fontAlgn="b"/>
                      <a:r>
                        <a:rPr lang="en-GB" sz="1000" u="none" strike="noStrike">
                          <a:effectLst/>
                        </a:rPr>
                        <a:t>1:39335493_G_T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-8.99535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1.3665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0.995617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0.99409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0.999226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0.994145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0.994386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-0.05108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2"/>
                  </a:ext>
                </a:extLst>
              </a:tr>
              <a:tr h="310810">
                <a:tc>
                  <a:txBody>
                    <a:bodyPr/>
                    <a:lstStyle/>
                    <a:p>
                      <a:pPr algn="l" fontAlgn="b"/>
                      <a:r>
                        <a:rPr lang="en-GB" sz="1000" u="none" strike="noStrike">
                          <a:effectLst/>
                        </a:rPr>
                        <a:t>1:39573975_G_T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-2.89602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1472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0.0107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1.0322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-0.05116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0.050646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14</a:t>
            </a:fld>
            <a:endParaRPr lang="en-GB"/>
          </a:p>
        </p:txBody>
      </p:sp>
    </p:spTree>
    <p:extLst>
      <p:ext uri="{BB962C8B-B14F-4D97-AF65-F5344CB8AC3E}">
        <p14:creationId xmlns:p14="http://schemas.microsoft.com/office/powerpoint/2010/main" val="351079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12:57146069_G_T is rs2277339!!!</a:t>
            </a:r>
          </a:p>
        </p:txBody>
      </p:sp>
      <p:sp>
        <p:nvSpPr>
          <p:cNvPr id="3" name="Content Placeholder 2"/>
          <p:cNvSpPr>
            <a:spLocks noGrp="1"/>
          </p:cNvSpPr>
          <p:nvPr>
            <p:ph idx="1"/>
          </p:nvPr>
        </p:nvSpPr>
        <p:spPr>
          <a:solidFill>
            <a:schemeClr val="bg1"/>
          </a:solidFill>
          <a:ln>
            <a:noFill/>
          </a:ln>
        </p:spPr>
        <p:txBody>
          <a:bodyPr/>
          <a:lstStyle/>
          <a:p>
            <a:r>
              <a:rPr lang="en-GB" dirty="0"/>
              <a:t>Results from HRC panel are promising but 1KG phase III reference panel is sufficient.</a:t>
            </a:r>
          </a:p>
          <a:p>
            <a:r>
              <a:rPr lang="en-GB" b="1" dirty="0"/>
              <a:t>GCTA</a:t>
            </a:r>
            <a:r>
              <a:rPr lang="en-GB" dirty="0"/>
              <a:t> </a:t>
            </a:r>
          </a:p>
          <a:p>
            <a:pPr marL="0" indent="0">
              <a:buNone/>
            </a:pPr>
            <a:r>
              <a:rPr lang="en-GB" b="1" dirty="0" err="1"/>
              <a:t>Chr</a:t>
            </a:r>
            <a:r>
              <a:rPr lang="en-GB" b="1" dirty="0"/>
              <a:t> SNP </a:t>
            </a:r>
            <a:r>
              <a:rPr lang="en-GB" b="1" dirty="0" err="1"/>
              <a:t>bp</a:t>
            </a:r>
            <a:r>
              <a:rPr lang="en-GB" b="1" dirty="0"/>
              <a:t> </a:t>
            </a:r>
            <a:r>
              <a:rPr lang="en-GB" b="1" dirty="0" err="1"/>
              <a:t>refA</a:t>
            </a:r>
            <a:r>
              <a:rPr lang="en-GB" b="1" dirty="0"/>
              <a:t> </a:t>
            </a:r>
            <a:r>
              <a:rPr lang="en-GB" b="1" dirty="0" err="1"/>
              <a:t>freq</a:t>
            </a:r>
            <a:r>
              <a:rPr lang="en-GB" b="1" dirty="0"/>
              <a:t> b se p n </a:t>
            </a:r>
            <a:r>
              <a:rPr lang="en-GB" b="1" dirty="0" err="1"/>
              <a:t>freq_geno</a:t>
            </a:r>
            <a:r>
              <a:rPr lang="en-GB" b="1" dirty="0"/>
              <a:t> </a:t>
            </a:r>
            <a:r>
              <a:rPr lang="en-GB" b="1" dirty="0" err="1"/>
              <a:t>bJ</a:t>
            </a:r>
            <a:r>
              <a:rPr lang="en-GB" b="1" dirty="0"/>
              <a:t> </a:t>
            </a:r>
            <a:r>
              <a:rPr lang="en-GB" b="1" dirty="0" err="1"/>
              <a:t>bJ_se</a:t>
            </a:r>
            <a:r>
              <a:rPr lang="en-GB" b="1" dirty="0"/>
              <a:t> </a:t>
            </a:r>
            <a:r>
              <a:rPr lang="en-GB" b="1" dirty="0" err="1"/>
              <a:t>pJ</a:t>
            </a:r>
            <a:r>
              <a:rPr lang="en-GB" b="1" dirty="0"/>
              <a:t> </a:t>
            </a:r>
            <a:r>
              <a:rPr lang="en-GB" b="1" dirty="0" err="1"/>
              <a:t>LD_r</a:t>
            </a:r>
            <a:endParaRPr lang="en-GB" b="1" dirty="0"/>
          </a:p>
          <a:p>
            <a:pPr marL="0" indent="0">
              <a:buNone/>
            </a:pPr>
            <a:r>
              <a:rPr lang="en-GB" dirty="0"/>
              <a:t>12 12:57146069_G_T 57146069 T 0.8889 0.3242 0.034 1.416e-21 66329.1 0.886503 0.3242 0.034023 1.59055e-21 0</a:t>
            </a:r>
          </a:p>
          <a:p>
            <a:r>
              <a:rPr lang="en-GB" dirty="0"/>
              <a:t>J</a:t>
            </a:r>
            <a:r>
              <a:rPr lang="en-GB" b="1" dirty="0"/>
              <a:t>AM</a:t>
            </a:r>
            <a:r>
              <a:rPr lang="en-GB" dirty="0"/>
              <a:t>.  BF=29391.4444, top model has posterior probability=0.8486.</a:t>
            </a:r>
          </a:p>
          <a:p>
            <a:r>
              <a:rPr lang="en-GB" b="1" dirty="0" err="1"/>
              <a:t>finemap</a:t>
            </a:r>
            <a:r>
              <a:rPr lang="en-GB" b="1" dirty="0"/>
              <a:t>.</a:t>
            </a:r>
            <a:r>
              <a:rPr lang="en-GB" dirty="0"/>
              <a:t> </a:t>
            </a:r>
            <a:r>
              <a:rPr lang="en-GB" dirty="0" err="1"/>
              <a:t>snp_prob</a:t>
            </a:r>
            <a:r>
              <a:rPr lang="en-GB" dirty="0"/>
              <a:t>=1, snp_log10bf=8.4214, </a:t>
            </a:r>
            <a:r>
              <a:rPr lang="en-GB" dirty="0" err="1"/>
              <a:t>config_prob</a:t>
            </a:r>
            <a:r>
              <a:rPr lang="en-GB" dirty="0"/>
              <a:t>=0.8672335, config_log10bf=18.50581.</a:t>
            </a:r>
          </a:p>
          <a:p>
            <a:endParaRPr lang="en-GB" dirty="0"/>
          </a:p>
          <a:p>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15</a:t>
            </a:fld>
            <a:endParaRPr lang="en-GB"/>
          </a:p>
        </p:txBody>
      </p:sp>
    </p:spTree>
    <p:extLst>
      <p:ext uri="{BB962C8B-B14F-4D97-AF65-F5344CB8AC3E}">
        <p14:creationId xmlns:p14="http://schemas.microsoft.com/office/powerpoint/2010/main" val="1829499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38AD-1A83-4535-B98A-6F56CF4EDACF}"/>
              </a:ext>
            </a:extLst>
          </p:cNvPr>
          <p:cNvSpPr>
            <a:spLocks noGrp="1"/>
          </p:cNvSpPr>
          <p:nvPr>
            <p:ph type="title"/>
          </p:nvPr>
        </p:nvSpPr>
        <p:spPr>
          <a:xfrm>
            <a:off x="838200" y="365125"/>
            <a:ext cx="10451592" cy="835787"/>
          </a:xfrm>
        </p:spPr>
        <p:txBody>
          <a:bodyPr/>
          <a:lstStyle/>
          <a:p>
            <a:pPr algn="ctr"/>
            <a:r>
              <a:rPr lang="en-GB" dirty="0"/>
              <a:t>Regional association plot (rs2277339)</a:t>
            </a:r>
          </a:p>
        </p:txBody>
      </p:sp>
      <p:pic>
        <p:nvPicPr>
          <p:cNvPr id="8" name="Content Placeholder 7" descr="A screenshot of a cell phone&#10;&#10;Description generated with high confidence">
            <a:extLst>
              <a:ext uri="{FF2B5EF4-FFF2-40B4-BE49-F238E27FC236}">
                <a16:creationId xmlns:a16="http://schemas.microsoft.com/office/drawing/2014/main" id="{0BC99ED9-0E92-4EEF-86A0-5517E4BD9F9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60448" y="1095330"/>
            <a:ext cx="8186927" cy="5730849"/>
          </a:xfrm>
        </p:spPr>
      </p:pic>
      <p:sp>
        <p:nvSpPr>
          <p:cNvPr id="4" name="Slide Number Placeholder 3">
            <a:extLst>
              <a:ext uri="{FF2B5EF4-FFF2-40B4-BE49-F238E27FC236}">
                <a16:creationId xmlns:a16="http://schemas.microsoft.com/office/drawing/2014/main" id="{72F8CB53-9BEC-42BE-99B9-B7874B0AF055}"/>
              </a:ext>
            </a:extLst>
          </p:cNvPr>
          <p:cNvSpPr>
            <a:spLocks noGrp="1"/>
          </p:cNvSpPr>
          <p:nvPr>
            <p:ph type="sldNum" sz="quarter" idx="12"/>
          </p:nvPr>
        </p:nvSpPr>
        <p:spPr/>
        <p:txBody>
          <a:bodyPr/>
          <a:lstStyle/>
          <a:p>
            <a:fld id="{1FB4BD47-2A83-4A56-970D-480688504C1B}" type="slidenum">
              <a:rPr lang="en-GB" smtClean="0"/>
              <a:t>16</a:t>
            </a:fld>
            <a:endParaRPr lang="en-GB"/>
          </a:p>
        </p:txBody>
      </p:sp>
    </p:spTree>
    <p:extLst>
      <p:ext uri="{BB962C8B-B14F-4D97-AF65-F5344CB8AC3E}">
        <p14:creationId xmlns:p14="http://schemas.microsoft.com/office/powerpoint/2010/main" val="283127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 We turn to </a:t>
            </a:r>
            <a:r>
              <a:rPr lang="en-GB" dirty="0" err="1"/>
              <a:t>qctool</a:t>
            </a:r>
            <a:r>
              <a:rPr lang="en-GB" dirty="0"/>
              <a:t>, however, since conversion fails with UK10K+1KG data.</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178192700"/>
                    </a:ext>
                  </a:extLst>
                </a:gridCol>
                <a:gridCol w="2103120">
                  <a:extLst>
                    <a:ext uri="{9D8B030D-6E8A-4147-A177-3AD203B41FA5}">
                      <a16:colId xmlns:a16="http://schemas.microsoft.com/office/drawing/2014/main" val="331999573"/>
                    </a:ext>
                  </a:extLst>
                </a:gridCol>
                <a:gridCol w="2103120">
                  <a:extLst>
                    <a:ext uri="{9D8B030D-6E8A-4147-A177-3AD203B41FA5}">
                      <a16:colId xmlns:a16="http://schemas.microsoft.com/office/drawing/2014/main" val="3597132808"/>
                    </a:ext>
                  </a:extLst>
                </a:gridCol>
                <a:gridCol w="2103120">
                  <a:extLst>
                    <a:ext uri="{9D8B030D-6E8A-4147-A177-3AD203B41FA5}">
                      <a16:colId xmlns:a16="http://schemas.microsoft.com/office/drawing/2014/main" val="596877116"/>
                    </a:ext>
                  </a:extLst>
                </a:gridCol>
                <a:gridCol w="2103120">
                  <a:extLst>
                    <a:ext uri="{9D8B030D-6E8A-4147-A177-3AD203B41FA5}">
                      <a16:colId xmlns:a16="http://schemas.microsoft.com/office/drawing/2014/main"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274454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chr1_39114617_39614617.gen.gz</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66603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Reference panels tested</a:t>
            </a:r>
          </a:p>
        </p:txBody>
      </p:sp>
      <p:sp>
        <p:nvSpPr>
          <p:cNvPr id="3" name="Content Placeholder 2"/>
          <p:cNvSpPr>
            <a:spLocks noGrp="1"/>
          </p:cNvSpPr>
          <p:nvPr>
            <p:ph idx="1"/>
          </p:nvPr>
        </p:nvSpPr>
        <p:spPr/>
        <p:txBody>
          <a:bodyPr/>
          <a:lstStyle/>
          <a:p>
            <a:r>
              <a:rPr lang="en-GB" dirty="0"/>
              <a:t>EPIC-Omics GWAS and its own individual level data</a:t>
            </a:r>
          </a:p>
          <a:p>
            <a:r>
              <a:rPr lang="en-GB" dirty="0"/>
              <a:t>1KG phase III as with FUSION/LDREF</a:t>
            </a:r>
          </a:p>
          <a:p>
            <a:r>
              <a:rPr lang="en-GB" dirty="0"/>
              <a:t>EPIC-Omics UK10K+1KG imputed data</a:t>
            </a:r>
          </a:p>
          <a:p>
            <a:r>
              <a:rPr lang="en-GB" dirty="0"/>
              <a:t>EPIC-Omics HRC imputed data</a:t>
            </a:r>
          </a:p>
        </p:txBody>
      </p:sp>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266656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8</a:t>
            </a:fld>
            <a:endParaRPr lang="en-GB"/>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val="1953549286"/>
                    </a:ext>
                  </a:extLst>
                </a:gridCol>
                <a:gridCol w="1441911">
                  <a:extLst>
                    <a:ext uri="{9D8B030D-6E8A-4147-A177-3AD203B41FA5}">
                      <a16:colId xmlns:a16="http://schemas.microsoft.com/office/drawing/2014/main" val="2286925942"/>
                    </a:ext>
                  </a:extLst>
                </a:gridCol>
                <a:gridCol w="592568">
                  <a:extLst>
                    <a:ext uri="{9D8B030D-6E8A-4147-A177-3AD203B41FA5}">
                      <a16:colId xmlns:a16="http://schemas.microsoft.com/office/drawing/2014/main" val="2240166967"/>
                    </a:ext>
                  </a:extLst>
                </a:gridCol>
                <a:gridCol w="592568">
                  <a:extLst>
                    <a:ext uri="{9D8B030D-6E8A-4147-A177-3AD203B41FA5}">
                      <a16:colId xmlns:a16="http://schemas.microsoft.com/office/drawing/2014/main" val="3084119439"/>
                    </a:ext>
                  </a:extLst>
                </a:gridCol>
                <a:gridCol w="1035431">
                  <a:extLst>
                    <a:ext uri="{9D8B030D-6E8A-4147-A177-3AD203B41FA5}">
                      <a16:colId xmlns:a16="http://schemas.microsoft.com/office/drawing/2014/main" val="2439947825"/>
                    </a:ext>
                  </a:extLst>
                </a:gridCol>
                <a:gridCol w="1183054">
                  <a:extLst>
                    <a:ext uri="{9D8B030D-6E8A-4147-A177-3AD203B41FA5}">
                      <a16:colId xmlns:a16="http://schemas.microsoft.com/office/drawing/2014/main" val="756702285"/>
                    </a:ext>
                  </a:extLst>
                </a:gridCol>
                <a:gridCol w="1035431">
                  <a:extLst>
                    <a:ext uri="{9D8B030D-6E8A-4147-A177-3AD203B41FA5}">
                      <a16:colId xmlns:a16="http://schemas.microsoft.com/office/drawing/2014/main" val="52909403"/>
                    </a:ext>
                  </a:extLst>
                </a:gridCol>
                <a:gridCol w="2104131">
                  <a:extLst>
                    <a:ext uri="{9D8B030D-6E8A-4147-A177-3AD203B41FA5}">
                      <a16:colId xmlns:a16="http://schemas.microsoft.com/office/drawing/2014/main" val="3498582246"/>
                    </a:ext>
                  </a:extLst>
                </a:gridCol>
                <a:gridCol w="1042710">
                  <a:extLst>
                    <a:ext uri="{9D8B030D-6E8A-4147-A177-3AD203B41FA5}">
                      <a16:colId xmlns:a16="http://schemas.microsoft.com/office/drawing/2014/main"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6077057"/>
                  </a:ext>
                </a:extLst>
              </a:tr>
            </a:tbl>
          </a:graphicData>
        </a:graphic>
      </p:graphicFrame>
    </p:spTree>
    <p:extLst>
      <p:ext uri="{BB962C8B-B14F-4D97-AF65-F5344CB8AC3E}">
        <p14:creationId xmlns:p14="http://schemas.microsoft.com/office/powerpoint/2010/main" val="384433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46773" y="1825624"/>
            <a:ext cx="6657326" cy="5032375"/>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191454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TotalTime>
  <Words>1592</Words>
  <Application>Microsoft Office PowerPoint</Application>
  <PresentationFormat>Widescreen</PresentationFormat>
  <Paragraphs>585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SimSun</vt:lpstr>
      <vt:lpstr>Arial</vt:lpstr>
      <vt:lpstr>Calibri</vt:lpstr>
      <vt:lpstr>Calibri Light</vt:lpstr>
      <vt:lpstr>Cambria</vt:lpstr>
      <vt:lpstr>Times New Roman</vt:lpstr>
      <vt:lpstr>Office Theme</vt:lpstr>
      <vt:lpstr>FM-pipeline</vt:lpstr>
      <vt:lpstr>Methods</vt:lpstr>
      <vt:lpstr>Why it is necessary</vt:lpstr>
      <vt:lpstr>Software included in the pipeline</vt:lpstr>
      <vt:lpstr>References</vt:lpstr>
      <vt:lpstr>USAGE</vt:lpstr>
      <vt:lpstr>Reference panels tested</vt:lpstr>
      <vt:lpstr>The front-page example</vt:lpstr>
      <vt:lpstr>Regional association plot (locusZoom)</vt:lpstr>
      <vt:lpstr>GCTA –cojo-slct results</vt:lpstr>
      <vt:lpstr>JAM results</vt:lpstr>
      <vt:lpstr>SNPs with snp_prob&gt;0.01 (finemap)</vt:lpstr>
      <vt:lpstr>Configurations with config_prob&gt;0.01 (finemap) </vt:lpstr>
      <vt:lpstr>Z-score/LD consistence (finemap)</vt:lpstr>
      <vt:lpstr>12:57146069_G_T is rs2277339!!!</vt:lpstr>
      <vt:lpstr>Regional association plot (rs2277339)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User</cp:lastModifiedBy>
  <cp:revision>220</cp:revision>
  <dcterms:created xsi:type="dcterms:W3CDTF">2017-10-26T16:20:46Z</dcterms:created>
  <dcterms:modified xsi:type="dcterms:W3CDTF">2018-01-07T16:40:46Z</dcterms:modified>
</cp:coreProperties>
</file>