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7" d="100"/>
          <a:sy n="37" d="100"/>
        </p:scale>
        <p:origin x="-120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06/01/2018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06/01/2018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06/01/2018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06/01/2018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06/01/2018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06/01/2018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06/01/2018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 xmlns:a16="http://schemas.microsoft.com/office/drawing/2014/main" val="20000"/>
                    </a:ext>
                  </a:extLst>
                </a:gridCol>
                <a:gridCol w="1286360">
                  <a:extLst>
                    <a:ext uri="{9D8B030D-6E8A-4147-A177-3AD203B41FA5}">
                      <a16:colId xmlns="" xmlns:a16="http://schemas.microsoft.com/office/drawing/2014/main" val="20001"/>
                    </a:ext>
                  </a:extLst>
                </a:gridCol>
                <a:gridCol w="743918">
                  <a:extLst>
                    <a:ext uri="{9D8B030D-6E8A-4147-A177-3AD203B41FA5}">
                      <a16:colId xmlns="" xmlns:a16="http://schemas.microsoft.com/office/drawing/2014/main" val="20002"/>
                    </a:ext>
                  </a:extLst>
                </a:gridCol>
                <a:gridCol w="572514">
                  <a:extLst>
                    <a:ext uri="{9D8B030D-6E8A-4147-A177-3AD203B41FA5}">
                      <a16:colId xmlns="" xmlns:a16="http://schemas.microsoft.com/office/drawing/2014/main" val="20003"/>
                    </a:ext>
                  </a:extLst>
                </a:gridCol>
                <a:gridCol w="751114">
                  <a:extLst>
                    <a:ext uri="{9D8B030D-6E8A-4147-A177-3AD203B41FA5}">
                      <a16:colId xmlns="" xmlns:a16="http://schemas.microsoft.com/office/drawing/2014/main" val="20004"/>
                    </a:ext>
                  </a:extLst>
                </a:gridCol>
                <a:gridCol w="751114">
                  <a:extLst>
                    <a:ext uri="{9D8B030D-6E8A-4147-A177-3AD203B41FA5}">
                      <a16:colId xmlns="" xmlns:a16="http://schemas.microsoft.com/office/drawing/2014/main" val="20005"/>
                    </a:ext>
                  </a:extLst>
                </a:gridCol>
                <a:gridCol w="751114">
                  <a:extLst>
                    <a:ext uri="{9D8B030D-6E8A-4147-A177-3AD203B41FA5}">
                      <a16:colId xmlns="" xmlns:a16="http://schemas.microsoft.com/office/drawing/2014/main" val="20006"/>
                    </a:ext>
                  </a:extLst>
                </a:gridCol>
                <a:gridCol w="751114">
                  <a:extLst>
                    <a:ext uri="{9D8B030D-6E8A-4147-A177-3AD203B41FA5}">
                      <a16:colId xmlns="" xmlns:a16="http://schemas.microsoft.com/office/drawing/2014/main" val="20007"/>
                    </a:ext>
                  </a:extLst>
                </a:gridCol>
                <a:gridCol w="751114">
                  <a:extLst>
                    <a:ext uri="{9D8B030D-6E8A-4147-A177-3AD203B41FA5}">
                      <a16:colId xmlns="" xmlns:a16="http://schemas.microsoft.com/office/drawing/2014/main" val="20008"/>
                    </a:ext>
                  </a:extLst>
                </a:gridCol>
                <a:gridCol w="808158">
                  <a:extLst>
                    <a:ext uri="{9D8B030D-6E8A-4147-A177-3AD203B41FA5}">
                      <a16:colId xmlns="" xmlns:a16="http://schemas.microsoft.com/office/drawing/2014/main" val="20009"/>
                    </a:ext>
                  </a:extLst>
                </a:gridCol>
                <a:gridCol w="694070">
                  <a:extLst>
                    <a:ext uri="{9D8B030D-6E8A-4147-A177-3AD203B41FA5}">
                      <a16:colId xmlns="" xmlns:a16="http://schemas.microsoft.com/office/drawing/2014/main" val="20010"/>
                    </a:ext>
                  </a:extLst>
                </a:gridCol>
                <a:gridCol w="751114">
                  <a:extLst>
                    <a:ext uri="{9D8B030D-6E8A-4147-A177-3AD203B41FA5}">
                      <a16:colId xmlns="" xmlns:a16="http://schemas.microsoft.com/office/drawing/2014/main" val="20011"/>
                    </a:ext>
                  </a:extLst>
                </a:gridCol>
                <a:gridCol w="751114">
                  <a:extLst>
                    <a:ext uri="{9D8B030D-6E8A-4147-A177-3AD203B41FA5}">
                      <a16:colId xmlns="" xmlns:a16="http://schemas.microsoft.com/office/drawing/2014/main" val="20012"/>
                    </a:ext>
                  </a:extLst>
                </a:gridCol>
                <a:gridCol w="751114">
                  <a:extLst>
                    <a:ext uri="{9D8B030D-6E8A-4147-A177-3AD203B41FA5}">
                      <a16:colId xmlns=""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a:t>
            </a:r>
            <a:r>
              <a:rPr lang="en-GB" dirty="0" smtClean="0"/>
              <a:t>including the lead SNP, but </a:t>
            </a:r>
            <a:r>
              <a:rPr lang="en-GB" dirty="0"/>
              <a:t>is further cut down </a:t>
            </a:r>
            <a:r>
              <a:rPr lang="en-GB" smtClean="0"/>
              <a:t>to those </a:t>
            </a:r>
            <a:r>
              <a:rPr lang="en-GB" dirty="0"/>
              <a:t>with complete data.</a:t>
            </a:r>
          </a:p>
          <a:p>
            <a:endParaRPr lang="en-GB" dirty="0"/>
          </a:p>
          <a:p>
            <a:r>
              <a:rPr lang="en-GB" dirty="0"/>
              <a:t>The configuration that </a:t>
            </a:r>
            <a:r>
              <a:rPr lang="en-GB" dirty="0" smtClean="0"/>
              <a:t>the top models involve 20 SNPs the first of which only rs7548892 </a:t>
            </a:r>
            <a:r>
              <a:rPr lang="en-GB" dirty="0"/>
              <a:t>is causal </a:t>
            </a:r>
            <a:r>
              <a:rPr lang="en-GB" dirty="0" smtClean="0"/>
              <a:t>with </a:t>
            </a:r>
            <a:r>
              <a:rPr lang="en-GB" dirty="0"/>
              <a:t>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17C9F0-1160-45E6-90D6-C2EE7F2A8DDB}"/>
              </a:ext>
            </a:extLst>
          </p:cNvPr>
          <p:cNvSpPr>
            <a:spLocks noGrp="1"/>
          </p:cNvSpPr>
          <p:nvPr>
            <p:ph type="title"/>
          </p:nvPr>
        </p:nvSpPr>
        <p:spPr/>
        <p:txBody>
          <a:bodyPr/>
          <a:lstStyle/>
          <a:p>
            <a:pPr algn="ctr"/>
            <a:r>
              <a:rPr lang="en-GB" dirty="0" err="1"/>
              <a:t>finemap</a:t>
            </a:r>
            <a:r>
              <a:rPr lang="en-GB" dirty="0"/>
              <a:t> SNPs with </a:t>
            </a:r>
            <a:r>
              <a:rPr lang="en-GB" dirty="0" err="1"/>
              <a:t>snp_prob</a:t>
            </a:r>
            <a:r>
              <a:rPr lang="en-GB" dirty="0"/>
              <a:t>&gt;0.01</a:t>
            </a:r>
          </a:p>
        </p:txBody>
      </p:sp>
      <p:graphicFrame>
        <p:nvGraphicFramePr>
          <p:cNvPr id="7" name="Content Placeholder 6">
            <a:extLst>
              <a:ext uri="{FF2B5EF4-FFF2-40B4-BE49-F238E27FC236}">
                <a16:creationId xmlns=""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73991361"/>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1638080526"/>
                    </a:ext>
                  </a:extLst>
                </a:gridCol>
                <a:gridCol w="1752600">
                  <a:extLst>
                    <a:ext uri="{9D8B030D-6E8A-4147-A177-3AD203B41FA5}">
                      <a16:colId xmlns="" xmlns:a16="http://schemas.microsoft.com/office/drawing/2014/main" val="3856145469"/>
                    </a:ext>
                  </a:extLst>
                </a:gridCol>
                <a:gridCol w="1752600">
                  <a:extLst>
                    <a:ext uri="{9D8B030D-6E8A-4147-A177-3AD203B41FA5}">
                      <a16:colId xmlns="" xmlns:a16="http://schemas.microsoft.com/office/drawing/2014/main" val="1431688491"/>
                    </a:ext>
                  </a:extLst>
                </a:gridCol>
                <a:gridCol w="1752600">
                  <a:extLst>
                    <a:ext uri="{9D8B030D-6E8A-4147-A177-3AD203B41FA5}">
                      <a16:colId xmlns="" xmlns:a16="http://schemas.microsoft.com/office/drawing/2014/main" val="2120667709"/>
                    </a:ext>
                  </a:extLst>
                </a:gridCol>
                <a:gridCol w="1752600">
                  <a:extLst>
                    <a:ext uri="{9D8B030D-6E8A-4147-A177-3AD203B41FA5}">
                      <a16:colId xmlns="" xmlns:a16="http://schemas.microsoft.com/office/drawing/2014/main" val="3976773145"/>
                    </a:ext>
                  </a:extLst>
                </a:gridCol>
                <a:gridCol w="1752600">
                  <a:extLst>
                    <a:ext uri="{9D8B030D-6E8A-4147-A177-3AD203B41FA5}">
                      <a16:colId xmlns=""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order</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418271326"/>
                  </a:ext>
                </a:extLst>
              </a:tr>
              <a:tr h="370840">
                <a:tc>
                  <a:txBody>
                    <a:bodyPr/>
                    <a:lstStyle/>
                    <a:p>
                      <a:pPr algn="r"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538109448"/>
                  </a:ext>
                </a:extLst>
              </a:tr>
              <a:tr h="370840">
                <a:tc>
                  <a:txBody>
                    <a:bodyPr/>
                    <a:lstStyle/>
                    <a:p>
                      <a:pPr algn="r"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790236758"/>
                  </a:ext>
                </a:extLst>
              </a:tr>
              <a:tr h="370840">
                <a:tc>
                  <a:txBody>
                    <a:bodyPr/>
                    <a:lstStyle/>
                    <a:p>
                      <a:pPr algn="r"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142385482"/>
                  </a:ext>
                </a:extLst>
              </a:tr>
              <a:tr h="370840">
                <a:tc>
                  <a:txBody>
                    <a:bodyPr/>
                    <a:lstStyle/>
                    <a:p>
                      <a:pPr algn="r"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18329405"/>
                  </a:ext>
                </a:extLst>
              </a:tr>
              <a:tr h="370840">
                <a:tc>
                  <a:txBody>
                    <a:bodyPr/>
                    <a:lstStyle/>
                    <a:p>
                      <a:pPr algn="r"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055833409"/>
                  </a:ext>
                </a:extLst>
              </a:tr>
              <a:tr h="370840">
                <a:tc>
                  <a:txBody>
                    <a:bodyPr/>
                    <a:lstStyle/>
                    <a:p>
                      <a:pPr algn="r"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279746546"/>
                  </a:ext>
                </a:extLst>
              </a:tr>
              <a:tr h="370840">
                <a:tc>
                  <a:txBody>
                    <a:bodyPr/>
                    <a:lstStyle/>
                    <a:p>
                      <a:pPr algn="r"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0.0702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843946231"/>
                  </a:ext>
                </a:extLst>
              </a:tr>
              <a:tr h="370840">
                <a:tc>
                  <a:txBody>
                    <a:bodyPr/>
                    <a:lstStyle/>
                    <a:p>
                      <a:pPr algn="r"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1.8003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92131726"/>
                  </a:ext>
                </a:extLst>
              </a:tr>
              <a:tr h="370840">
                <a:tc>
                  <a:txBody>
                    <a:bodyPr/>
                    <a:lstStyle/>
                    <a:p>
                      <a:pPr algn="r"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3872885341"/>
                  </a:ext>
                </a:extLst>
              </a:tr>
              <a:tr h="370840">
                <a:tc>
                  <a:txBody>
                    <a:bodyPr/>
                    <a:lstStyle/>
                    <a:p>
                      <a:pPr algn="r"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1297808850"/>
                  </a:ext>
                </a:extLst>
              </a:tr>
              <a:tr h="370840">
                <a:tc>
                  <a:txBody>
                    <a:bodyPr/>
                    <a:lstStyle/>
                    <a:p>
                      <a:pPr algn="r"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4188675590"/>
                  </a:ext>
                </a:extLst>
              </a:tr>
              <a:tr h="370840">
                <a:tc>
                  <a:txBody>
                    <a:bodyPr/>
                    <a:lstStyle/>
                    <a:p>
                      <a:pPr algn="r"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2572836936"/>
                  </a:ext>
                </a:extLst>
              </a:tr>
              <a:tr h="370840">
                <a:tc>
                  <a:txBody>
                    <a:bodyPr/>
                    <a:lstStyle/>
                    <a:p>
                      <a:pPr algn="r"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 xmlns:a16="http://schemas.microsoft.com/office/drawing/2014/main" val="609615910"/>
                  </a:ext>
                </a:extLst>
              </a:tr>
            </a:tbl>
          </a:graphicData>
        </a:graphic>
      </p:graphicFrame>
      <p:sp>
        <p:nvSpPr>
          <p:cNvPr id="4" name="Slide Number Placeholder 3">
            <a:extLst>
              <a:ext uri="{FF2B5EF4-FFF2-40B4-BE49-F238E27FC236}">
                <a16:creationId xmlns=""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403797"/>
            <a:ext cx="10774680" cy="1325563"/>
          </a:xfrm>
        </p:spPr>
        <p:txBody>
          <a:bodyPr/>
          <a:lstStyle/>
          <a:p>
            <a:pPr algn="ctr"/>
            <a:r>
              <a:rPr lang="en-GB" dirty="0" err="1"/>
              <a:t>finemap</a:t>
            </a:r>
            <a:r>
              <a:rPr lang="en-GB" dirty="0"/>
              <a:t> configurations with </a:t>
            </a:r>
            <a:r>
              <a:rPr lang="en-GB" dirty="0" err="1"/>
              <a:t>config_prob</a:t>
            </a:r>
            <a:r>
              <a:rPr lang="en-GB" dirty="0"/>
              <a:t>&gt;0.01</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graphicFrame>
        <p:nvGraphicFramePr>
          <p:cNvPr id="8" name="Content Placeholder 7">
            <a:extLst>
              <a:ext uri="{FF2B5EF4-FFF2-40B4-BE49-F238E27FC236}">
                <a16:creationId xmlns=""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994740432"/>
                    </a:ext>
                  </a:extLst>
                </a:gridCol>
                <a:gridCol w="2103120">
                  <a:extLst>
                    <a:ext uri="{9D8B030D-6E8A-4147-A177-3AD203B41FA5}">
                      <a16:colId xmlns="" xmlns:a16="http://schemas.microsoft.com/office/drawing/2014/main" val="1379236012"/>
                    </a:ext>
                  </a:extLst>
                </a:gridCol>
                <a:gridCol w="2103120">
                  <a:extLst>
                    <a:ext uri="{9D8B030D-6E8A-4147-A177-3AD203B41FA5}">
                      <a16:colId xmlns="" xmlns:a16="http://schemas.microsoft.com/office/drawing/2014/main" val="1221670367"/>
                    </a:ext>
                  </a:extLst>
                </a:gridCol>
                <a:gridCol w="2103120">
                  <a:extLst>
                    <a:ext uri="{9D8B030D-6E8A-4147-A177-3AD203B41FA5}">
                      <a16:colId xmlns=""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 xmlns:a16="http://schemas.microsoft.com/office/drawing/2014/main"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 xmlns:a16="http://schemas.microsoft.com/office/drawing/2014/main" val="20000"/>
                    </a:ext>
                  </a:extLst>
                </a:gridCol>
                <a:gridCol w="548640">
                  <a:extLst>
                    <a:ext uri="{9D8B030D-6E8A-4147-A177-3AD203B41FA5}">
                      <a16:colId xmlns="" xmlns:a16="http://schemas.microsoft.com/office/drawing/2014/main" val="20001"/>
                    </a:ext>
                  </a:extLst>
                </a:gridCol>
                <a:gridCol w="469392">
                  <a:extLst>
                    <a:ext uri="{9D8B030D-6E8A-4147-A177-3AD203B41FA5}">
                      <a16:colId xmlns="" xmlns:a16="http://schemas.microsoft.com/office/drawing/2014/main" val="20002"/>
                    </a:ext>
                  </a:extLst>
                </a:gridCol>
                <a:gridCol w="585216">
                  <a:extLst>
                    <a:ext uri="{9D8B030D-6E8A-4147-A177-3AD203B41FA5}">
                      <a16:colId xmlns="" xmlns:a16="http://schemas.microsoft.com/office/drawing/2014/main" val="20003"/>
                    </a:ext>
                  </a:extLst>
                </a:gridCol>
                <a:gridCol w="729510">
                  <a:extLst>
                    <a:ext uri="{9D8B030D-6E8A-4147-A177-3AD203B41FA5}">
                      <a16:colId xmlns="" xmlns:a16="http://schemas.microsoft.com/office/drawing/2014/main" val="20004"/>
                    </a:ext>
                  </a:extLst>
                </a:gridCol>
                <a:gridCol w="549498">
                  <a:extLst>
                    <a:ext uri="{9D8B030D-6E8A-4147-A177-3AD203B41FA5}">
                      <a16:colId xmlns="" xmlns:a16="http://schemas.microsoft.com/office/drawing/2014/main" val="20005"/>
                    </a:ext>
                  </a:extLst>
                </a:gridCol>
                <a:gridCol w="549498">
                  <a:extLst>
                    <a:ext uri="{9D8B030D-6E8A-4147-A177-3AD203B41FA5}">
                      <a16:colId xmlns="" xmlns:a16="http://schemas.microsoft.com/office/drawing/2014/main" val="20006"/>
                    </a:ext>
                  </a:extLst>
                </a:gridCol>
                <a:gridCol w="549498">
                  <a:extLst>
                    <a:ext uri="{9D8B030D-6E8A-4147-A177-3AD203B41FA5}">
                      <a16:colId xmlns="" xmlns:a16="http://schemas.microsoft.com/office/drawing/2014/main" val="20007"/>
                    </a:ext>
                  </a:extLst>
                </a:gridCol>
                <a:gridCol w="549498">
                  <a:extLst>
                    <a:ext uri="{9D8B030D-6E8A-4147-A177-3AD203B41FA5}">
                      <a16:colId xmlns="" xmlns:a16="http://schemas.microsoft.com/office/drawing/2014/main" val="20008"/>
                    </a:ext>
                  </a:extLst>
                </a:gridCol>
                <a:gridCol w="549498">
                  <a:extLst>
                    <a:ext uri="{9D8B030D-6E8A-4147-A177-3AD203B41FA5}">
                      <a16:colId xmlns="" xmlns:a16="http://schemas.microsoft.com/office/drawing/2014/main" val="20009"/>
                    </a:ext>
                  </a:extLst>
                </a:gridCol>
                <a:gridCol w="549498">
                  <a:extLst>
                    <a:ext uri="{9D8B030D-6E8A-4147-A177-3AD203B41FA5}">
                      <a16:colId xmlns="" xmlns:a16="http://schemas.microsoft.com/office/drawing/2014/main" val="20010"/>
                    </a:ext>
                  </a:extLst>
                </a:gridCol>
                <a:gridCol w="549498">
                  <a:extLst>
                    <a:ext uri="{9D8B030D-6E8A-4147-A177-3AD203B41FA5}">
                      <a16:colId xmlns="" xmlns:a16="http://schemas.microsoft.com/office/drawing/2014/main" val="20011"/>
                    </a:ext>
                  </a:extLst>
                </a:gridCol>
                <a:gridCol w="549498">
                  <a:extLst>
                    <a:ext uri="{9D8B030D-6E8A-4147-A177-3AD203B41FA5}">
                      <a16:colId xmlns="" xmlns:a16="http://schemas.microsoft.com/office/drawing/2014/main" val="20012"/>
                    </a:ext>
                  </a:extLst>
                </a:gridCol>
                <a:gridCol w="549498">
                  <a:extLst>
                    <a:ext uri="{9D8B030D-6E8A-4147-A177-3AD203B41FA5}">
                      <a16:colId xmlns="" xmlns:a16="http://schemas.microsoft.com/office/drawing/2014/main" val="20013"/>
                    </a:ext>
                  </a:extLst>
                </a:gridCol>
                <a:gridCol w="549498">
                  <a:extLst>
                    <a:ext uri="{9D8B030D-6E8A-4147-A177-3AD203B41FA5}">
                      <a16:colId xmlns="" xmlns:a16="http://schemas.microsoft.com/office/drawing/2014/main" val="20014"/>
                    </a:ext>
                  </a:extLst>
                </a:gridCol>
                <a:gridCol w="549498">
                  <a:extLst>
                    <a:ext uri="{9D8B030D-6E8A-4147-A177-3AD203B41FA5}">
                      <a16:colId xmlns="" xmlns:a16="http://schemas.microsoft.com/office/drawing/2014/main" val="20015"/>
                    </a:ext>
                  </a:extLst>
                </a:gridCol>
                <a:gridCol w="549498">
                  <a:extLst>
                    <a:ext uri="{9D8B030D-6E8A-4147-A177-3AD203B41FA5}">
                      <a16:colId xmlns="" xmlns:a16="http://schemas.microsoft.com/office/drawing/2014/main" val="20016"/>
                    </a:ext>
                  </a:extLst>
                </a:gridCol>
                <a:gridCol w="549498">
                  <a:extLst>
                    <a:ext uri="{9D8B030D-6E8A-4147-A177-3AD203B41FA5}">
                      <a16:colId xmlns=""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12:57146069_G_T is rs2277339!!!</a:t>
            </a:r>
            <a:endParaRPr lang="en-GB" dirty="0"/>
          </a:p>
        </p:txBody>
      </p:sp>
      <p:sp>
        <p:nvSpPr>
          <p:cNvPr id="3" name="Content Placeholder 2"/>
          <p:cNvSpPr>
            <a:spLocks noGrp="1"/>
          </p:cNvSpPr>
          <p:nvPr>
            <p:ph idx="1"/>
          </p:nvPr>
        </p:nvSpPr>
        <p:spPr/>
        <p:txBody>
          <a:bodyPr/>
          <a:lstStyle/>
          <a:p>
            <a:r>
              <a:rPr lang="en-GB" dirty="0" smtClean="0"/>
              <a:t>Results </a:t>
            </a:r>
            <a:r>
              <a:rPr lang="en-GB" dirty="0"/>
              <a:t>from HRC panel </a:t>
            </a:r>
            <a:r>
              <a:rPr lang="en-GB" dirty="0" smtClean="0"/>
              <a:t>are promising but 1KG phase III reference panel is sufficient.</a:t>
            </a:r>
          </a:p>
          <a:p>
            <a:r>
              <a:rPr lang="en-GB" b="1" dirty="0"/>
              <a:t>GCTA</a:t>
            </a:r>
            <a:r>
              <a:rPr lang="en-GB" dirty="0"/>
              <a:t> </a:t>
            </a:r>
            <a:endParaRPr lang="en-GB" dirty="0" smtClean="0"/>
          </a:p>
          <a:p>
            <a:r>
              <a:rPr lang="en-GB" dirty="0" err="1" smtClean="0"/>
              <a:t>Chr</a:t>
            </a:r>
            <a:r>
              <a:rPr lang="en-GB" dirty="0" smtClean="0"/>
              <a:t> </a:t>
            </a:r>
            <a:r>
              <a:rPr lang="en-GB" dirty="0"/>
              <a:t>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r>
              <a:rPr lang="en-GB" dirty="0"/>
              <a:t>12 12:57146069_G_T 57146069 T 0.8889 0.3242 0.034 1.416e-21 66329.1 0.886503 </a:t>
            </a:r>
            <a:r>
              <a:rPr lang="en-GB" dirty="0" smtClean="0"/>
              <a:t>0.3242 0.034023 </a:t>
            </a:r>
            <a:r>
              <a:rPr lang="en-GB" dirty="0"/>
              <a:t>1.59055e-21 0</a:t>
            </a:r>
          </a:p>
          <a:p>
            <a:r>
              <a:rPr lang="en-GB" dirty="0" smtClean="0"/>
              <a:t>J</a:t>
            </a:r>
            <a:r>
              <a:rPr lang="en-GB" b="1" dirty="0" smtClean="0"/>
              <a:t>AM</a:t>
            </a:r>
            <a:r>
              <a:rPr lang="en-GB" dirty="0" smtClean="0"/>
              <a:t>.  BF=29391.4444, top model has </a:t>
            </a:r>
            <a:r>
              <a:rPr lang="en-GB" dirty="0"/>
              <a:t>posterior </a:t>
            </a:r>
            <a:r>
              <a:rPr lang="en-GB" dirty="0" smtClean="0"/>
              <a:t>probability=0.8486.</a:t>
            </a:r>
          </a:p>
          <a:p>
            <a:r>
              <a:rPr lang="en-GB" b="1" dirty="0" err="1" smtClean="0"/>
              <a:t>finemap</a:t>
            </a:r>
            <a:r>
              <a:rPr lang="en-GB" b="1" dirty="0" smtClean="0"/>
              <a:t>.</a:t>
            </a:r>
            <a:r>
              <a:rPr lang="en-GB" dirty="0" smtClean="0"/>
              <a:t> </a:t>
            </a:r>
            <a:r>
              <a:rPr lang="en-GB" dirty="0" err="1" smtClean="0"/>
              <a:t>snp_prob</a:t>
            </a:r>
            <a:r>
              <a:rPr lang="en-GB" dirty="0"/>
              <a:t>=1, </a:t>
            </a:r>
            <a:r>
              <a:rPr lang="en-GB" dirty="0" smtClean="0"/>
              <a:t>snp_log10bf=8.4214, </a:t>
            </a:r>
            <a:r>
              <a:rPr lang="en-GB" dirty="0" err="1" smtClean="0"/>
              <a:t>config_prob</a:t>
            </a:r>
            <a:r>
              <a:rPr lang="en-GB" dirty="0"/>
              <a:t>=0.8672335, </a:t>
            </a:r>
            <a:r>
              <a:rPr lang="en-GB" dirty="0" smtClean="0"/>
              <a:t>config_log10bf=18.50581.</a:t>
            </a:r>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182949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2178192700"/>
                    </a:ext>
                  </a:extLst>
                </a:gridCol>
                <a:gridCol w="2103120">
                  <a:extLst>
                    <a:ext uri="{9D8B030D-6E8A-4147-A177-3AD203B41FA5}">
                      <a16:colId xmlns="" xmlns:a16="http://schemas.microsoft.com/office/drawing/2014/main" val="331999573"/>
                    </a:ext>
                  </a:extLst>
                </a:gridCol>
                <a:gridCol w="2103120">
                  <a:extLst>
                    <a:ext uri="{9D8B030D-6E8A-4147-A177-3AD203B41FA5}">
                      <a16:colId xmlns="" xmlns:a16="http://schemas.microsoft.com/office/drawing/2014/main" val="3597132808"/>
                    </a:ext>
                  </a:extLst>
                </a:gridCol>
                <a:gridCol w="2103120">
                  <a:extLst>
                    <a:ext uri="{9D8B030D-6E8A-4147-A177-3AD203B41FA5}">
                      <a16:colId xmlns="" xmlns:a16="http://schemas.microsoft.com/office/drawing/2014/main" val="596877116"/>
                    </a:ext>
                  </a:extLst>
                </a:gridCol>
                <a:gridCol w="2103120">
                  <a:extLst>
                    <a:ext uri="{9D8B030D-6E8A-4147-A177-3AD203B41FA5}">
                      <a16:colId xmlns=""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chr1_39114617-39614617.gen</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 xmlns:a16="http://schemas.microsoft.com/office/drawing/2014/main" val="1953549286"/>
                    </a:ext>
                  </a:extLst>
                </a:gridCol>
                <a:gridCol w="1441911">
                  <a:extLst>
                    <a:ext uri="{9D8B030D-6E8A-4147-A177-3AD203B41FA5}">
                      <a16:colId xmlns="" xmlns:a16="http://schemas.microsoft.com/office/drawing/2014/main" val="2286925942"/>
                    </a:ext>
                  </a:extLst>
                </a:gridCol>
                <a:gridCol w="592568">
                  <a:extLst>
                    <a:ext uri="{9D8B030D-6E8A-4147-A177-3AD203B41FA5}">
                      <a16:colId xmlns="" xmlns:a16="http://schemas.microsoft.com/office/drawing/2014/main" val="2240166967"/>
                    </a:ext>
                  </a:extLst>
                </a:gridCol>
                <a:gridCol w="592568">
                  <a:extLst>
                    <a:ext uri="{9D8B030D-6E8A-4147-A177-3AD203B41FA5}">
                      <a16:colId xmlns="" xmlns:a16="http://schemas.microsoft.com/office/drawing/2014/main" val="3084119439"/>
                    </a:ext>
                  </a:extLst>
                </a:gridCol>
                <a:gridCol w="1035431">
                  <a:extLst>
                    <a:ext uri="{9D8B030D-6E8A-4147-A177-3AD203B41FA5}">
                      <a16:colId xmlns="" xmlns:a16="http://schemas.microsoft.com/office/drawing/2014/main" val="2439947825"/>
                    </a:ext>
                  </a:extLst>
                </a:gridCol>
                <a:gridCol w="1183054">
                  <a:extLst>
                    <a:ext uri="{9D8B030D-6E8A-4147-A177-3AD203B41FA5}">
                      <a16:colId xmlns="" xmlns:a16="http://schemas.microsoft.com/office/drawing/2014/main" val="756702285"/>
                    </a:ext>
                  </a:extLst>
                </a:gridCol>
                <a:gridCol w="1035431">
                  <a:extLst>
                    <a:ext uri="{9D8B030D-6E8A-4147-A177-3AD203B41FA5}">
                      <a16:colId xmlns="" xmlns:a16="http://schemas.microsoft.com/office/drawing/2014/main" val="52909403"/>
                    </a:ext>
                  </a:extLst>
                </a:gridCol>
                <a:gridCol w="2104131">
                  <a:extLst>
                    <a:ext uri="{9D8B030D-6E8A-4147-A177-3AD203B41FA5}">
                      <a16:colId xmlns="" xmlns:a16="http://schemas.microsoft.com/office/drawing/2014/main" val="3498582246"/>
                    </a:ext>
                  </a:extLst>
                </a:gridCol>
                <a:gridCol w="1042710">
                  <a:extLst>
                    <a:ext uri="{9D8B030D-6E8A-4147-A177-3AD203B41FA5}">
                      <a16:colId xmlns=""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1319</Words>
  <Application>Microsoft Office PowerPoint</Application>
  <PresentationFormat>Custom</PresentationFormat>
  <Paragraphs>583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finemap SNPs with snp_prob&gt;0.01</vt:lpstr>
      <vt:lpstr>finemap configurations with config_prob&gt;0.01</vt:lpstr>
      <vt:lpstr>finemap results: Z-score/LD consistence</vt:lpstr>
      <vt:lpstr>12:57146069_G_T is rs2277339!!!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Jing Hua Zhao</cp:lastModifiedBy>
  <cp:revision>210</cp:revision>
  <dcterms:created xsi:type="dcterms:W3CDTF">2017-10-26T16:20:46Z</dcterms:created>
  <dcterms:modified xsi:type="dcterms:W3CDTF">2018-01-06T21:23:08Z</dcterms:modified>
</cp:coreProperties>
</file>