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72" r:id="rId4"/>
    <p:sldId id="259" r:id="rId5"/>
    <p:sldId id="271" r:id="rId6"/>
    <p:sldId id="274" r:id="rId7"/>
    <p:sldId id="261" r:id="rId8"/>
    <p:sldId id="262" r:id="rId9"/>
    <p:sldId id="276" r:id="rId10"/>
    <p:sldId id="266" r:id="rId11"/>
    <p:sldId id="281" r:id="rId12"/>
    <p:sldId id="282" r:id="rId13"/>
    <p:sldId id="279"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36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06/01/2018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06/01/2018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06/01/2018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06/01/2018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06/01/2018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pPr marL="0" indent="0">
              <a:buNone/>
            </a:pPr>
            <a:r>
              <a:rPr lang="en-GB" dirty="0"/>
              <a:t>It is based on pruned set containing 191 SNPs, which is further cut down for those with complete data.</a:t>
            </a:r>
          </a:p>
          <a:p>
            <a:pPr marL="0" indent="0">
              <a:buNone/>
            </a:pPr>
            <a:endParaRPr lang="en-GB" dirty="0"/>
          </a:p>
          <a:p>
            <a:pPr marL="0" indent="0">
              <a:buNone/>
            </a:pPr>
            <a:r>
              <a:rPr lang="en-GB" dirty="0"/>
              <a:t>The configuration that only snp21 (rs7548892) is causal has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55103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C9F0-1160-45E6-90D6-C2EE7F2A8DDB}"/>
              </a:ext>
            </a:extLst>
          </p:cNvPr>
          <p:cNvSpPr>
            <a:spLocks noGrp="1"/>
          </p:cNvSpPr>
          <p:nvPr>
            <p:ph type="title"/>
          </p:nvPr>
        </p:nvSpPr>
        <p:spPr/>
        <p:txBody>
          <a:bodyPr/>
          <a:lstStyle/>
          <a:p>
            <a:pPr algn="ctr"/>
            <a:r>
              <a:rPr lang="en-GB" dirty="0" err="1"/>
              <a:t>finemap</a:t>
            </a:r>
            <a:r>
              <a:rPr lang="en-GB" dirty="0"/>
              <a:t> SNPs with </a:t>
            </a:r>
            <a:r>
              <a:rPr lang="en-GB" dirty="0" err="1"/>
              <a:t>snp_prob</a:t>
            </a:r>
            <a:r>
              <a:rPr lang="en-GB" dirty="0"/>
              <a:t>&gt;0.01</a:t>
            </a:r>
          </a:p>
        </p:txBody>
      </p:sp>
      <p:graphicFrame>
        <p:nvGraphicFramePr>
          <p:cNvPr id="7" name="Content Placeholder 6">
            <a:extLst>
              <a:ext uri="{FF2B5EF4-FFF2-40B4-BE49-F238E27FC236}">
                <a16:creationId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1534152789"/>
              </p:ext>
            </p:extLst>
          </p:nvPr>
        </p:nvGraphicFramePr>
        <p:xfrm>
          <a:off x="838200" y="1825625"/>
          <a:ext cx="10515600" cy="5191760"/>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1638080526"/>
                    </a:ext>
                  </a:extLst>
                </a:gridCol>
                <a:gridCol w="1752600">
                  <a:extLst>
                    <a:ext uri="{9D8B030D-6E8A-4147-A177-3AD203B41FA5}">
                      <a16:colId xmlns:a16="http://schemas.microsoft.com/office/drawing/2014/main" val="3856145469"/>
                    </a:ext>
                  </a:extLst>
                </a:gridCol>
                <a:gridCol w="1752600">
                  <a:extLst>
                    <a:ext uri="{9D8B030D-6E8A-4147-A177-3AD203B41FA5}">
                      <a16:colId xmlns:a16="http://schemas.microsoft.com/office/drawing/2014/main" val="1431688491"/>
                    </a:ext>
                  </a:extLst>
                </a:gridCol>
                <a:gridCol w="1752600">
                  <a:extLst>
                    <a:ext uri="{9D8B030D-6E8A-4147-A177-3AD203B41FA5}">
                      <a16:colId xmlns:a16="http://schemas.microsoft.com/office/drawing/2014/main" val="2120667709"/>
                    </a:ext>
                  </a:extLst>
                </a:gridCol>
                <a:gridCol w="1752600">
                  <a:extLst>
                    <a:ext uri="{9D8B030D-6E8A-4147-A177-3AD203B41FA5}">
                      <a16:colId xmlns:a16="http://schemas.microsoft.com/office/drawing/2014/main" val="3976773145"/>
                    </a:ext>
                  </a:extLst>
                </a:gridCol>
                <a:gridCol w="1752600">
                  <a:extLst>
                    <a:ext uri="{9D8B030D-6E8A-4147-A177-3AD203B41FA5}">
                      <a16:colId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order</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71326"/>
                  </a:ext>
                </a:extLst>
              </a:tr>
              <a:tr h="370840">
                <a:tc>
                  <a:txBody>
                    <a:bodyPr/>
                    <a:lstStyle/>
                    <a:p>
                      <a:pPr algn="r"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8109448"/>
                  </a:ext>
                </a:extLst>
              </a:tr>
              <a:tr h="370840">
                <a:tc>
                  <a:txBody>
                    <a:bodyPr/>
                    <a:lstStyle/>
                    <a:p>
                      <a:pPr algn="r"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36758"/>
                  </a:ext>
                </a:extLst>
              </a:tr>
              <a:tr h="370840">
                <a:tc>
                  <a:txBody>
                    <a:bodyPr/>
                    <a:lstStyle/>
                    <a:p>
                      <a:pPr algn="r"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385482"/>
                  </a:ext>
                </a:extLst>
              </a:tr>
              <a:tr h="370840">
                <a:tc>
                  <a:txBody>
                    <a:bodyPr/>
                    <a:lstStyle/>
                    <a:p>
                      <a:pPr algn="r"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329405"/>
                  </a:ext>
                </a:extLst>
              </a:tr>
              <a:tr h="370840">
                <a:tc>
                  <a:txBody>
                    <a:bodyPr/>
                    <a:lstStyle/>
                    <a:p>
                      <a:pPr algn="r"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833409"/>
                  </a:ext>
                </a:extLst>
              </a:tr>
              <a:tr h="370840">
                <a:tc>
                  <a:txBody>
                    <a:bodyPr/>
                    <a:lstStyle/>
                    <a:p>
                      <a:pPr algn="r"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0.0704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9746546"/>
                  </a:ext>
                </a:extLst>
              </a:tr>
              <a:tr h="370840">
                <a:tc>
                  <a:txBody>
                    <a:bodyPr/>
                    <a:lstStyle/>
                    <a:p>
                      <a:pPr algn="r"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0.0702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946231"/>
                  </a:ext>
                </a:extLst>
              </a:tr>
              <a:tr h="370840">
                <a:tc>
                  <a:txBody>
                    <a:bodyPr/>
                    <a:lstStyle/>
                    <a:p>
                      <a:pPr algn="r"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1.8003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131726"/>
                  </a:ext>
                </a:extLst>
              </a:tr>
              <a:tr h="370840">
                <a:tc>
                  <a:txBody>
                    <a:bodyPr/>
                    <a:lstStyle/>
                    <a:p>
                      <a:pPr algn="r"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885341"/>
                  </a:ext>
                </a:extLst>
              </a:tr>
              <a:tr h="370840">
                <a:tc>
                  <a:txBody>
                    <a:bodyPr/>
                    <a:lstStyle/>
                    <a:p>
                      <a:pPr algn="r"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10</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08850"/>
                  </a:ext>
                </a:extLst>
              </a:tr>
              <a:tr h="370840">
                <a:tc>
                  <a:txBody>
                    <a:bodyPr/>
                    <a:lstStyle/>
                    <a:p>
                      <a:pPr algn="r"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675590"/>
                  </a:ext>
                </a:extLst>
              </a:tr>
              <a:tr h="370840">
                <a:tc>
                  <a:txBody>
                    <a:bodyPr/>
                    <a:lstStyle/>
                    <a:p>
                      <a:pPr algn="r"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836936"/>
                  </a:ext>
                </a:extLst>
              </a:tr>
              <a:tr h="370840">
                <a:tc>
                  <a:txBody>
                    <a:bodyPr/>
                    <a:lstStyle/>
                    <a:p>
                      <a:pPr algn="r"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9615910"/>
                  </a:ext>
                </a:extLst>
              </a:tr>
            </a:tbl>
          </a:graphicData>
        </a:graphic>
      </p:graphicFrame>
      <p:sp>
        <p:nvSpPr>
          <p:cNvPr id="4" name="Slide Number Placeholder 3">
            <a:extLst>
              <a:ext uri="{FF2B5EF4-FFF2-40B4-BE49-F238E27FC236}">
                <a16:creationId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26810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97"/>
            <a:ext cx="10515600" cy="1325563"/>
          </a:xfrm>
        </p:spPr>
        <p:txBody>
          <a:bodyPr/>
          <a:lstStyle/>
          <a:p>
            <a:pPr algn="ctr"/>
            <a:r>
              <a:rPr lang="en-GB" dirty="0" err="1"/>
              <a:t>finemap</a:t>
            </a:r>
            <a:r>
              <a:rPr lang="en-GB" dirty="0"/>
              <a:t> configurations with </a:t>
            </a:r>
            <a:r>
              <a:rPr lang="en-GB" dirty="0" err="1"/>
              <a:t>config_prob</a:t>
            </a:r>
            <a:r>
              <a:rPr lang="en-GB" dirty="0"/>
              <a:t>&gt;0.01</a:t>
            </a:r>
          </a:p>
        </p:txBody>
      </p:sp>
      <p:sp>
        <p:nvSpPr>
          <p:cNvPr id="4" name="Slide Number Placeholder 3"/>
          <p:cNvSpPr>
            <a:spLocks noGrp="1"/>
          </p:cNvSpPr>
          <p:nvPr>
            <p:ph type="sldNum" sz="quarter" idx="12"/>
          </p:nvPr>
        </p:nvSpPr>
        <p:spPr/>
        <p:txBody>
          <a:bodyPr/>
          <a:lstStyle/>
          <a:p>
            <a:fld id="{1FB4BD47-2A83-4A56-970D-480688504C1B}" type="slidenum">
              <a:rPr lang="en-GB" smtClean="0"/>
              <a:t>12</a:t>
            </a:fld>
            <a:endParaRPr lang="en-GB"/>
          </a:p>
        </p:txBody>
      </p:sp>
      <p:graphicFrame>
        <p:nvGraphicFramePr>
          <p:cNvPr id="3" name="Table 2">
            <a:extLst>
              <a:ext uri="{FF2B5EF4-FFF2-40B4-BE49-F238E27FC236}">
                <a16:creationId xmlns:a16="http://schemas.microsoft.com/office/drawing/2014/main" id="{8709D122-A0D7-425F-8E50-957D23EA004A}"/>
              </a:ext>
            </a:extLst>
          </p:cNvPr>
          <p:cNvGraphicFramePr>
            <a:graphicFrameLocks noGrp="1"/>
          </p:cNvGraphicFramePr>
          <p:nvPr>
            <p:extLst/>
          </p:nvPr>
        </p:nvGraphicFramePr>
        <p:xfrm>
          <a:off x="1932431" y="6235461"/>
          <a:ext cx="7930895" cy="368657"/>
        </p:xfrm>
        <a:graphic>
          <a:graphicData uri="http://schemas.openxmlformats.org/drawingml/2006/table">
            <a:tbl>
              <a:tblPr>
                <a:tableStyleId>{5C22544A-7EE6-4342-B048-85BDC9FD1C3A}</a:tableStyleId>
              </a:tblPr>
              <a:tblGrid>
                <a:gridCol w="1144772">
                  <a:extLst>
                    <a:ext uri="{9D8B030D-6E8A-4147-A177-3AD203B41FA5}">
                      <a16:colId xmlns:a16="http://schemas.microsoft.com/office/drawing/2014/main" val="1808262973"/>
                    </a:ext>
                  </a:extLst>
                </a:gridCol>
                <a:gridCol w="2588627">
                  <a:extLst>
                    <a:ext uri="{9D8B030D-6E8A-4147-A177-3AD203B41FA5}">
                      <a16:colId xmlns:a16="http://schemas.microsoft.com/office/drawing/2014/main" val="2480604818"/>
                    </a:ext>
                  </a:extLst>
                </a:gridCol>
                <a:gridCol w="1464483">
                  <a:extLst>
                    <a:ext uri="{9D8B030D-6E8A-4147-A177-3AD203B41FA5}">
                      <a16:colId xmlns:a16="http://schemas.microsoft.com/office/drawing/2014/main" val="1991204105"/>
                    </a:ext>
                  </a:extLst>
                </a:gridCol>
                <a:gridCol w="1701687">
                  <a:extLst>
                    <a:ext uri="{9D8B030D-6E8A-4147-A177-3AD203B41FA5}">
                      <a16:colId xmlns:a16="http://schemas.microsoft.com/office/drawing/2014/main" val="757316083"/>
                    </a:ext>
                  </a:extLst>
                </a:gridCol>
                <a:gridCol w="1031326">
                  <a:extLst>
                    <a:ext uri="{9D8B030D-6E8A-4147-A177-3AD203B41FA5}">
                      <a16:colId xmlns:a16="http://schemas.microsoft.com/office/drawing/2014/main" val="197095284"/>
                    </a:ext>
                  </a:extLst>
                </a:gridCol>
              </a:tblGrid>
              <a:tr h="368657">
                <a:tc>
                  <a:txBody>
                    <a:bodyPr/>
                    <a:lstStyle/>
                    <a:p>
                      <a:pPr algn="l" fontAlgn="b"/>
                      <a:r>
                        <a:rPr lang="en-GB" sz="1600" u="none" strike="noStrike" dirty="0">
                          <a:effectLst/>
                          <a:latin typeface="+mn-l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latin typeface="+mn-lt"/>
                          <a:cs typeface="Courier New" panose="02070309020205020404" pitchFamily="49" charset="0"/>
                        </a:rPr>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latin typeface="+mn-lt"/>
                          <a:cs typeface="Courier New" panose="02070309020205020404" pitchFamily="49" charset="0"/>
                        </a:rPr>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latin typeface="+mn-lt"/>
                          <a:cs typeface="Courier New" panose="02070309020205020404" pitchFamily="49" charset="0"/>
                        </a:rPr>
                        <a:t>16.34520</a:t>
                      </a:r>
                      <a:endParaRPr lang="en-GB" sz="1600" b="0" i="0" u="none" strike="noStrike" dirty="0">
                        <a:solidFill>
                          <a:srgbClr val="000000"/>
                        </a:solidFill>
                        <a:effectLst/>
                        <a:latin typeface="+mn-lt"/>
                      </a:endParaRPr>
                    </a:p>
                  </a:txBody>
                  <a:tcPr marL="9525" marR="9525" marT="9525" marB="0" anchor="b"/>
                </a:tc>
                <a:tc>
                  <a:txBody>
                    <a:bodyPr/>
                    <a:lstStyle/>
                    <a:p>
                      <a:pPr algn="l" fontAlgn="b"/>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312692458"/>
                  </a:ext>
                </a:extLst>
              </a:tr>
            </a:tbl>
          </a:graphicData>
        </a:graphic>
      </p:graphicFrame>
      <p:graphicFrame>
        <p:nvGraphicFramePr>
          <p:cNvPr id="8" name="Content Placeholder 7">
            <a:extLst>
              <a:ext uri="{FF2B5EF4-FFF2-40B4-BE49-F238E27FC236}">
                <a16:creationId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1139235549"/>
              </p:ext>
            </p:extLst>
          </p:nvPr>
        </p:nvGraphicFramePr>
        <p:xfrm>
          <a:off x="1691638" y="1850249"/>
          <a:ext cx="8412480" cy="4820920"/>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994740432"/>
                    </a:ext>
                  </a:extLst>
                </a:gridCol>
                <a:gridCol w="2103120">
                  <a:extLst>
                    <a:ext uri="{9D8B030D-6E8A-4147-A177-3AD203B41FA5}">
                      <a16:colId xmlns:a16="http://schemas.microsoft.com/office/drawing/2014/main" val="1379236012"/>
                    </a:ext>
                  </a:extLst>
                </a:gridCol>
                <a:gridCol w="2103120">
                  <a:extLst>
                    <a:ext uri="{9D8B030D-6E8A-4147-A177-3AD203B41FA5}">
                      <a16:colId xmlns:a16="http://schemas.microsoft.com/office/drawing/2014/main" val="1221670367"/>
                    </a:ext>
                  </a:extLst>
                </a:gridCol>
                <a:gridCol w="2103120">
                  <a:extLst>
                    <a:ext uri="{9D8B030D-6E8A-4147-A177-3AD203B41FA5}">
                      <a16:colId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81787702"/>
                  </a:ext>
                </a:extLst>
              </a:tr>
            </a:tbl>
          </a:graphicData>
        </a:graphic>
      </p:graphicFrame>
    </p:spTree>
    <p:extLst>
      <p:ext uri="{BB962C8B-B14F-4D97-AF65-F5344CB8AC3E}">
        <p14:creationId xmlns:p14="http://schemas.microsoft.com/office/powerpoint/2010/main" val="208862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finemap</a:t>
            </a:r>
            <a:r>
              <a:rPr lang="en-US" dirty="0"/>
              <a:t> results: Z-score/LD consistence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0852924"/>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469392">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729510">
                  <a:extLst>
                    <a:ext uri="{9D8B030D-6E8A-4147-A177-3AD203B41FA5}">
                      <a16:colId xmlns:a16="http://schemas.microsoft.com/office/drawing/2014/main" val="20004"/>
                    </a:ext>
                  </a:extLst>
                </a:gridCol>
                <a:gridCol w="549498">
                  <a:extLst>
                    <a:ext uri="{9D8B030D-6E8A-4147-A177-3AD203B41FA5}">
                      <a16:colId xmlns:a16="http://schemas.microsoft.com/office/drawing/2014/main" val="20005"/>
                    </a:ext>
                  </a:extLst>
                </a:gridCol>
                <a:gridCol w="549498">
                  <a:extLst>
                    <a:ext uri="{9D8B030D-6E8A-4147-A177-3AD203B41FA5}">
                      <a16:colId xmlns:a16="http://schemas.microsoft.com/office/drawing/2014/main" val="20006"/>
                    </a:ext>
                  </a:extLst>
                </a:gridCol>
                <a:gridCol w="549498">
                  <a:extLst>
                    <a:ext uri="{9D8B030D-6E8A-4147-A177-3AD203B41FA5}">
                      <a16:colId xmlns:a16="http://schemas.microsoft.com/office/drawing/2014/main" val="20007"/>
                    </a:ext>
                  </a:extLst>
                </a:gridCol>
                <a:gridCol w="549498">
                  <a:extLst>
                    <a:ext uri="{9D8B030D-6E8A-4147-A177-3AD203B41FA5}">
                      <a16:colId xmlns:a16="http://schemas.microsoft.com/office/drawing/2014/main" val="20008"/>
                    </a:ext>
                  </a:extLst>
                </a:gridCol>
                <a:gridCol w="549498">
                  <a:extLst>
                    <a:ext uri="{9D8B030D-6E8A-4147-A177-3AD203B41FA5}">
                      <a16:colId xmlns:a16="http://schemas.microsoft.com/office/drawing/2014/main" val="20009"/>
                    </a:ext>
                  </a:extLst>
                </a:gridCol>
                <a:gridCol w="549498">
                  <a:extLst>
                    <a:ext uri="{9D8B030D-6E8A-4147-A177-3AD203B41FA5}">
                      <a16:colId xmlns:a16="http://schemas.microsoft.com/office/drawing/2014/main" val="20010"/>
                    </a:ext>
                  </a:extLst>
                </a:gridCol>
                <a:gridCol w="549498">
                  <a:extLst>
                    <a:ext uri="{9D8B030D-6E8A-4147-A177-3AD203B41FA5}">
                      <a16:colId xmlns:a16="http://schemas.microsoft.com/office/drawing/2014/main" val="20011"/>
                    </a:ext>
                  </a:extLst>
                </a:gridCol>
                <a:gridCol w="549498">
                  <a:extLst>
                    <a:ext uri="{9D8B030D-6E8A-4147-A177-3AD203B41FA5}">
                      <a16:colId xmlns:a16="http://schemas.microsoft.com/office/drawing/2014/main" val="20012"/>
                    </a:ext>
                  </a:extLst>
                </a:gridCol>
                <a:gridCol w="549498">
                  <a:extLst>
                    <a:ext uri="{9D8B030D-6E8A-4147-A177-3AD203B41FA5}">
                      <a16:colId xmlns:a16="http://schemas.microsoft.com/office/drawing/2014/main" val="20013"/>
                    </a:ext>
                  </a:extLst>
                </a:gridCol>
                <a:gridCol w="549498">
                  <a:extLst>
                    <a:ext uri="{9D8B030D-6E8A-4147-A177-3AD203B41FA5}">
                      <a16:colId xmlns:a16="http://schemas.microsoft.com/office/drawing/2014/main" val="20014"/>
                    </a:ext>
                  </a:extLst>
                </a:gridCol>
                <a:gridCol w="549498">
                  <a:extLst>
                    <a:ext uri="{9D8B030D-6E8A-4147-A177-3AD203B41FA5}">
                      <a16:colId xmlns:a16="http://schemas.microsoft.com/office/drawing/2014/main" val="20015"/>
                    </a:ext>
                  </a:extLst>
                </a:gridCol>
                <a:gridCol w="549498">
                  <a:extLst>
                    <a:ext uri="{9D8B030D-6E8A-4147-A177-3AD203B41FA5}">
                      <a16:colId xmlns:a16="http://schemas.microsoft.com/office/drawing/2014/main" val="20016"/>
                    </a:ext>
                  </a:extLst>
                </a:gridCol>
                <a:gridCol w="549498">
                  <a:extLst>
                    <a:ext uri="{9D8B030D-6E8A-4147-A177-3AD203B41FA5}">
                      <a16:colId xmlns:a16="http://schemas.microsoft.com/office/drawing/2014/main" val="20017"/>
                    </a:ext>
                  </a:extLst>
                </a:gridCol>
              </a:tblGrid>
              <a:tr h="310810">
                <a:tc>
                  <a:txBody>
                    <a:bodyPr/>
                    <a:lstStyle/>
                    <a:p>
                      <a:pPr algn="l" fontAlgn="b"/>
                      <a:r>
                        <a:rPr lang="en-GB" sz="1000" b="1" u="none" strike="noStrike" dirty="0" err="1">
                          <a:effectLst/>
                        </a:rPr>
                        <a:t>snp</a:t>
                      </a:r>
                      <a:endParaRPr lang="en-GB" sz="1000" b="1" i="0" u="none" strike="noStrike" dirty="0">
                        <a:solidFill>
                          <a:srgbClr val="FFFFFF"/>
                        </a:solidFill>
                        <a:effectLst/>
                        <a:latin typeface="Calibri"/>
                      </a:endParaRPr>
                    </a:p>
                  </a:txBody>
                  <a:tcPr marL="8586" marR="8586" marT="8586" marB="0" anchor="b"/>
                </a:tc>
                <a:tc>
                  <a:txBody>
                    <a:bodyPr/>
                    <a:lstStyle/>
                    <a:p>
                      <a:pPr algn="l" fontAlgn="b"/>
                      <a:r>
                        <a:rPr lang="en-GB" sz="1000" b="1" u="none" strike="noStrike">
                          <a:effectLst/>
                        </a:rPr>
                        <a:t>z</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dirty="0">
                          <a:effectLst/>
                        </a:rPr>
                        <a:t>index</a:t>
                      </a:r>
                      <a:endParaRPr lang="en-GB" sz="1000" b="1" i="0" u="none" strike="noStrike" dirty="0">
                        <a:solidFill>
                          <a:srgbClr val="FFFFFF"/>
                        </a:solidFill>
                        <a:effectLst/>
                        <a:latin typeface="Calibri"/>
                      </a:endParaRPr>
                    </a:p>
                  </a:txBody>
                  <a:tcPr marL="8586" marR="8586" marT="8586" marB="0" anchor="b"/>
                </a:tc>
                <a:tc>
                  <a:txBody>
                    <a:bodyPr/>
                    <a:lstStyle/>
                    <a:p>
                      <a:pPr algn="l" fontAlgn="b"/>
                      <a:r>
                        <a:rPr lang="en-GB" sz="1000" b="1" u="none" strike="noStrike">
                          <a:effectLst/>
                        </a:rPr>
                        <a:t>snp_prob</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snp_log10bf</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V815</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V697</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V742</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V737</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V752</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V776</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V806</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V677</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V756</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V764</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V796</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a:effectLst/>
                        </a:rPr>
                        <a:t>V674</a:t>
                      </a:r>
                      <a:endParaRPr lang="en-GB" sz="1000" b="1" i="0" u="none" strike="noStrike">
                        <a:solidFill>
                          <a:srgbClr val="FFFFFF"/>
                        </a:solidFill>
                        <a:effectLst/>
                        <a:latin typeface="Calibri"/>
                      </a:endParaRPr>
                    </a:p>
                  </a:txBody>
                  <a:tcPr marL="8586" marR="8586" marT="8586" marB="0" anchor="b"/>
                </a:tc>
                <a:tc>
                  <a:txBody>
                    <a:bodyPr/>
                    <a:lstStyle/>
                    <a:p>
                      <a:pPr algn="l" fontAlgn="b"/>
                      <a:r>
                        <a:rPr lang="en-GB" sz="1000" b="1" u="none" strike="noStrike" dirty="0">
                          <a:effectLst/>
                        </a:rPr>
                        <a:t>V1472</a:t>
                      </a:r>
                      <a:endParaRPr lang="en-GB" sz="1000" b="1" i="0" u="none" strike="noStrike" dirty="0">
                        <a:solidFill>
                          <a:srgbClr val="FFFFFF"/>
                        </a:solidFill>
                        <a:effectLst/>
                        <a:latin typeface="Calibri"/>
                      </a:endParaRPr>
                    </a:p>
                  </a:txBody>
                  <a:tcPr marL="8586" marR="8586" marT="8586" marB="0" anchor="b"/>
                </a:tc>
                <a:extLst>
                  <a:ext uri="{0D108BD9-81ED-4DB2-BD59-A6C34878D82A}">
                    <a16:rowId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9.28761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-0.9175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-0.9123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0.04122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1"/>
                  </a:ext>
                </a:extLst>
              </a:tr>
              <a:tr h="310810">
                <a:tc>
                  <a:txBody>
                    <a:bodyPr/>
                    <a:lstStyle/>
                    <a:p>
                      <a:pPr algn="l" fontAlgn="b"/>
                      <a:r>
                        <a:rPr lang="en-GB" sz="1000" u="none" strike="noStrike">
                          <a:effectLst/>
                        </a:rPr>
                        <a:t>1:39343467_C_T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2"/>
                  </a:ext>
                </a:extLst>
              </a:tr>
              <a:tr h="310810">
                <a:tc>
                  <a:txBody>
                    <a:bodyPr/>
                    <a:lstStyle/>
                    <a:p>
                      <a:pPr algn="l" fontAlgn="b"/>
                      <a:r>
                        <a:rPr lang="en-GB" sz="1000" u="none" strike="noStrike">
                          <a:effectLst/>
                        </a:rPr>
                        <a:t>1:39355351_G_T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737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0.0778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1.8753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1.8739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-0.9175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-9.1028</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-0.9123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0.043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-2.89602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0.04122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a:solidFill>
                            <a:srgbClr val="FF0000"/>
                          </a:solidFill>
                          <a:effectLst/>
                        </a:rPr>
                        <a:t>-0.0506</a:t>
                      </a:r>
                      <a:endParaRPr lang="en-GB" sz="1000" b="0" i="0" u="none" strike="noStrike">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r"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spTree>
    <p:extLst>
      <p:ext uri="{BB962C8B-B14F-4D97-AF65-F5344CB8AC3E}">
        <p14:creationId xmlns:p14="http://schemas.microsoft.com/office/powerpoint/2010/main" val="351079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3 as with FUSION</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266656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list of SNPs (e.g., GIANT data) or the following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66603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274454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On our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384433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19145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92370602"/>
              </p:ext>
            </p:extLst>
          </p:nvPr>
        </p:nvGraphicFramePr>
        <p:xfrm>
          <a:off x="838200" y="1825625"/>
          <a:ext cx="10515596" cy="2726690"/>
        </p:xfrm>
        <a:graphic>
          <a:graphicData uri="http://schemas.openxmlformats.org/drawingml/2006/table">
            <a:tbl>
              <a:tblPr firstRow="1" bandRow="1">
                <a:tableStyleId>{F5AB1C69-6EDB-4FF4-983F-18BD219EF322}</a:tableStyleId>
              </a:tblPr>
              <a:tblGrid>
                <a:gridCol w="401664">
                  <a:extLst>
                    <a:ext uri="{9D8B030D-6E8A-4147-A177-3AD203B41FA5}">
                      <a16:colId xmlns:a16="http://schemas.microsoft.com/office/drawing/2014/main" val="20000"/>
                    </a:ext>
                  </a:extLst>
                </a:gridCol>
                <a:gridCol w="1286360">
                  <a:extLst>
                    <a:ext uri="{9D8B030D-6E8A-4147-A177-3AD203B41FA5}">
                      <a16:colId xmlns:a16="http://schemas.microsoft.com/office/drawing/2014/main" val="20001"/>
                    </a:ext>
                  </a:extLst>
                </a:gridCol>
                <a:gridCol w="743918">
                  <a:extLst>
                    <a:ext uri="{9D8B030D-6E8A-4147-A177-3AD203B41FA5}">
                      <a16:colId xmlns:a16="http://schemas.microsoft.com/office/drawing/2014/main" val="20002"/>
                    </a:ext>
                  </a:extLst>
                </a:gridCol>
                <a:gridCol w="5725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751114">
                  <a:extLst>
                    <a:ext uri="{9D8B030D-6E8A-4147-A177-3AD203B41FA5}">
                      <a16:colId xmlns:a16="http://schemas.microsoft.com/office/drawing/2014/main" val="20009"/>
                    </a:ext>
                  </a:extLst>
                </a:gridCol>
                <a:gridCol w="751114">
                  <a:extLst>
                    <a:ext uri="{9D8B030D-6E8A-4147-A177-3AD203B41FA5}">
                      <a16:colId xmlns:a16="http://schemas.microsoft.com/office/drawing/2014/main" val="20010"/>
                    </a:ext>
                  </a:extLst>
                </a:gridCol>
                <a:gridCol w="751114">
                  <a:extLst>
                    <a:ext uri="{9D8B030D-6E8A-4147-A177-3AD203B41FA5}">
                      <a16:colId xmlns:a16="http://schemas.microsoft.com/office/drawing/2014/main" val="20011"/>
                    </a:ext>
                  </a:extLst>
                </a:gridCol>
                <a:gridCol w="751114">
                  <a:extLst>
                    <a:ext uri="{9D8B030D-6E8A-4147-A177-3AD203B41FA5}">
                      <a16:colId xmlns:a16="http://schemas.microsoft.com/office/drawing/2014/main" val="20012"/>
                    </a:ext>
                  </a:extLst>
                </a:gridCol>
                <a:gridCol w="751114">
                  <a:extLst>
                    <a:ext uri="{9D8B030D-6E8A-4147-A177-3AD203B41FA5}">
                      <a16:colId xmlns:a16="http://schemas.microsoft.com/office/drawing/2014/main" val="20013"/>
                    </a:ext>
                  </a:extLst>
                </a:gridCol>
              </a:tblGrid>
              <a:tr h="370840">
                <a:tc gridSpan="3">
                  <a:txBody>
                    <a:bodyPr/>
                    <a:lstStyle/>
                    <a:p>
                      <a:pPr algn="l" fontAlgn="b"/>
                      <a:r>
                        <a:rPr lang="en-GB" sz="1600" b="0" i="0" u="none" strike="noStrike" dirty="0">
                          <a:solidFill>
                            <a:srgbClr val="000000"/>
                          </a:solidFill>
                          <a:effectLst/>
                          <a:latin typeface="Calibri"/>
                        </a:rPr>
                        <a:t>Whole-genome</a:t>
                      </a:r>
                    </a:p>
                  </a:txBody>
                  <a:tcPr marL="9525" marR="9525" marT="9525" marB="0" anchor="b"/>
                </a:tc>
                <a:tc hMerge="1">
                  <a:txBody>
                    <a:bodyPr/>
                    <a:lstStyle/>
                    <a:p>
                      <a:endParaRPr lang="en-GB"/>
                    </a:p>
                  </a:txBody>
                  <a:tcPr/>
                </a:tc>
                <a:tc hMerge="1">
                  <a:txBody>
                    <a:bodyPr/>
                    <a:lstStyle/>
                    <a:p>
                      <a:endParaRPr lang="en-GB"/>
                    </a:p>
                  </a:txBody>
                  <a:tcPr/>
                </a:tc>
                <a:tc>
                  <a:txBody>
                    <a:bodyPr/>
                    <a:lstStyle/>
                    <a:p>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400" b="0" i="0" u="none" strike="noStrike" dirty="0" err="1">
                          <a:solidFill>
                            <a:srgbClr val="000000"/>
                          </a:solidFill>
                          <a:effectLst/>
                          <a:latin typeface="Calibri"/>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dirty="0">
                          <a:solidFill>
                            <a:srgbClr val="000000"/>
                          </a:solidFill>
                          <a:effectLst/>
                          <a:latin typeface="Calibri"/>
                        </a:rPr>
                        <a:t>SNP</a:t>
                      </a:r>
                    </a:p>
                  </a:txBody>
                  <a:tcPr marL="9525" marR="9525" marT="9525" marB="0" anchor="b"/>
                </a:tc>
                <a:tc>
                  <a:txBody>
                    <a:bodyPr/>
                    <a:lstStyle/>
                    <a:p>
                      <a:pPr algn="l" fontAlgn="b"/>
                      <a:r>
                        <a:rPr lang="en-GB" sz="1400" b="0" i="0" u="none" strike="noStrike" dirty="0" err="1">
                          <a:solidFill>
                            <a:srgbClr val="000000"/>
                          </a:solidFill>
                          <a:effectLst/>
                          <a:latin typeface="Calibri"/>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a:solidFill>
                            <a:srgbClr val="000000"/>
                          </a:solidFill>
                          <a:effectLst/>
                          <a:latin typeface="Calibri"/>
                        </a:rPr>
                        <a:t>refA</a:t>
                      </a:r>
                    </a:p>
                  </a:txBody>
                  <a:tcPr marL="9525" marR="9525" marT="9525" marB="0" anchor="b"/>
                </a:tc>
                <a:tc>
                  <a:txBody>
                    <a:bodyPr/>
                    <a:lstStyle/>
                    <a:p>
                      <a:pPr algn="l" fontAlgn="b"/>
                      <a:r>
                        <a:rPr lang="en-GB" sz="1400" b="0" i="0" u="none" strike="noStrike">
                          <a:solidFill>
                            <a:srgbClr val="000000"/>
                          </a:solidFill>
                          <a:effectLst/>
                          <a:latin typeface="Calibri"/>
                        </a:rPr>
                        <a:t>freq</a:t>
                      </a:r>
                    </a:p>
                  </a:txBody>
                  <a:tcPr marL="9525" marR="9525" marT="9525" marB="0" anchor="b"/>
                </a:tc>
                <a:tc>
                  <a:txBody>
                    <a:bodyPr/>
                    <a:lstStyle/>
                    <a:p>
                      <a:pPr algn="l" fontAlgn="b"/>
                      <a:r>
                        <a:rPr lang="en-GB" sz="1400" b="0" i="0" u="none" strike="noStrike">
                          <a:solidFill>
                            <a:srgbClr val="000000"/>
                          </a:solidFill>
                          <a:effectLst/>
                          <a:latin typeface="Calibri"/>
                        </a:rPr>
                        <a:t>b</a:t>
                      </a:r>
                    </a:p>
                  </a:txBody>
                  <a:tcPr marL="9525" marR="9525" marT="9525" marB="0" anchor="b"/>
                </a:tc>
                <a:tc>
                  <a:txBody>
                    <a:bodyPr/>
                    <a:lstStyle/>
                    <a:p>
                      <a:pPr algn="l" fontAlgn="b"/>
                      <a:r>
                        <a:rPr lang="en-GB" sz="1400" b="0" i="0" u="none" strike="noStrike">
                          <a:solidFill>
                            <a:srgbClr val="000000"/>
                          </a:solidFill>
                          <a:effectLst/>
                          <a:latin typeface="Calibri"/>
                        </a:rPr>
                        <a:t>se</a:t>
                      </a:r>
                    </a:p>
                  </a:txBody>
                  <a:tcPr marL="9525" marR="9525" marT="9525" marB="0" anchor="b"/>
                </a:tc>
                <a:tc>
                  <a:txBody>
                    <a:bodyPr/>
                    <a:lstStyle/>
                    <a:p>
                      <a:pPr algn="l" fontAlgn="b"/>
                      <a:r>
                        <a:rPr lang="en-GB" sz="1400" b="0" i="0" u="none" strike="noStrike">
                          <a:solidFill>
                            <a:srgbClr val="000000"/>
                          </a:solidFill>
                          <a:effectLst/>
                          <a:latin typeface="Calibri"/>
                        </a:rPr>
                        <a:t>p</a:t>
                      </a:r>
                    </a:p>
                  </a:txBody>
                  <a:tcPr marL="9525" marR="9525" marT="9525" marB="0" anchor="b"/>
                </a:tc>
                <a:tc>
                  <a:txBody>
                    <a:bodyPr/>
                    <a:lstStyle/>
                    <a:p>
                      <a:pPr algn="l" fontAlgn="b"/>
                      <a:r>
                        <a:rPr lang="en-GB" sz="1400" b="0" i="0" u="none" strike="noStrike">
                          <a:solidFill>
                            <a:srgbClr val="000000"/>
                          </a:solidFill>
                          <a:effectLst/>
                          <a:latin typeface="Calibri"/>
                        </a:rPr>
                        <a:t>n</a:t>
                      </a:r>
                    </a:p>
                  </a:txBody>
                  <a:tcPr marL="9525" marR="9525" marT="9525" marB="0" anchor="b"/>
                </a:tc>
                <a:tc>
                  <a:txBody>
                    <a:bodyPr/>
                    <a:lstStyle/>
                    <a:p>
                      <a:pPr algn="l" fontAlgn="b"/>
                      <a:r>
                        <a:rPr lang="en-GB" sz="1400" b="0" i="0" u="none" strike="noStrike">
                          <a:solidFill>
                            <a:srgbClr val="000000"/>
                          </a:solidFill>
                          <a:effectLst/>
                          <a:latin typeface="Calibri"/>
                        </a:rPr>
                        <a:t>freq_geno</a:t>
                      </a:r>
                    </a:p>
                  </a:txBody>
                  <a:tcPr marL="9525" marR="9525" marT="9525" marB="0" anchor="b"/>
                </a:tc>
                <a:tc>
                  <a:txBody>
                    <a:bodyPr/>
                    <a:lstStyle/>
                    <a:p>
                      <a:pPr algn="l" fontAlgn="b"/>
                      <a:r>
                        <a:rPr lang="en-GB" sz="1400" b="0" i="0" u="none" strike="noStrike">
                          <a:solidFill>
                            <a:srgbClr val="000000"/>
                          </a:solidFill>
                          <a:effectLst/>
                          <a:latin typeface="Calibri"/>
                        </a:rPr>
                        <a:t>bJ</a:t>
                      </a:r>
                    </a:p>
                  </a:txBody>
                  <a:tcPr marL="9525" marR="9525" marT="9525" marB="0" anchor="b"/>
                </a:tc>
                <a:tc>
                  <a:txBody>
                    <a:bodyPr/>
                    <a:lstStyle/>
                    <a:p>
                      <a:pPr algn="l" fontAlgn="b"/>
                      <a:r>
                        <a:rPr lang="en-GB" sz="1400" b="0" i="0" u="none" strike="noStrike">
                          <a:solidFill>
                            <a:srgbClr val="000000"/>
                          </a:solidFill>
                          <a:effectLst/>
                          <a:latin typeface="Calibri"/>
                        </a:rPr>
                        <a:t>bJ_se</a:t>
                      </a:r>
                    </a:p>
                  </a:txBody>
                  <a:tcPr marL="9525" marR="9525" marT="9525" marB="0" anchor="b"/>
                </a:tc>
                <a:tc>
                  <a:txBody>
                    <a:bodyPr/>
                    <a:lstStyle/>
                    <a:p>
                      <a:pPr algn="l" fontAlgn="b"/>
                      <a:r>
                        <a:rPr lang="en-GB" sz="1400" b="0" i="0" u="none" strike="noStrike">
                          <a:solidFill>
                            <a:srgbClr val="000000"/>
                          </a:solidFill>
                          <a:effectLst/>
                          <a:latin typeface="Calibri"/>
                        </a:rPr>
                        <a:t>pJ</a:t>
                      </a:r>
                    </a:p>
                  </a:txBody>
                  <a:tcPr marL="9525" marR="9525" marT="9525" marB="0" anchor="b"/>
                </a:tc>
                <a:tc>
                  <a:txBody>
                    <a:bodyPr/>
                    <a:lstStyle/>
                    <a:p>
                      <a:pPr algn="l" fontAlgn="b"/>
                      <a:r>
                        <a:rPr lang="en-GB" sz="1400" b="0" i="0" u="none" strike="noStrike" dirty="0" err="1">
                          <a:solidFill>
                            <a:srgbClr val="000000"/>
                          </a:solidFill>
                          <a:effectLst/>
                          <a:latin typeface="Calibri"/>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GB" sz="1400" b="0" i="0" u="none" strike="noStrike" dirty="0">
                          <a:solidFill>
                            <a:srgbClr val="000000"/>
                          </a:solidFill>
                          <a:effectLst/>
                          <a:latin typeface="Calibri"/>
                        </a:rPr>
                        <a:t>1</a:t>
                      </a:r>
                    </a:p>
                  </a:txBody>
                  <a:tcPr marL="9525" marR="9525" marT="9525" marB="0" anchor="b"/>
                </a:tc>
                <a:tc>
                  <a:txBody>
                    <a:bodyPr/>
                    <a:lstStyle/>
                    <a:p>
                      <a:pPr algn="l" fontAlgn="b"/>
                      <a:r>
                        <a:rPr lang="en-GB" sz="1400" b="0" i="0" u="none" strike="noStrike" dirty="0">
                          <a:solidFill>
                            <a:srgbClr val="000000"/>
                          </a:solidFill>
                          <a:effectLst/>
                          <a:latin typeface="Calibri"/>
                        </a:rPr>
                        <a:t>1:39355351_G_T</a:t>
                      </a:r>
                    </a:p>
                  </a:txBody>
                  <a:tcPr marL="9525" marR="9525" marT="9525" marB="0" anchor="b"/>
                </a:tc>
                <a:tc>
                  <a:txBody>
                    <a:bodyPr/>
                    <a:lstStyle/>
                    <a:p>
                      <a:pPr algn="r" fontAlgn="b"/>
                      <a:r>
                        <a:rPr lang="en-GB" sz="1400" b="0" i="0" u="none" strike="noStrike" dirty="0">
                          <a:solidFill>
                            <a:srgbClr val="000000"/>
                          </a:solidFill>
                          <a:effectLst/>
                          <a:latin typeface="Calibri"/>
                        </a:rPr>
                        <a:t>39355351</a:t>
                      </a:r>
                    </a:p>
                  </a:txBody>
                  <a:tcPr marL="9525" marR="9525" marT="9525" marB="0" anchor="b"/>
                </a:tc>
                <a:tc>
                  <a:txBody>
                    <a:bodyPr/>
                    <a:lstStyle/>
                    <a:p>
                      <a:pPr algn="l" fontAlgn="b"/>
                      <a:r>
                        <a:rPr lang="en-GB" sz="1400" b="0" i="0" u="none" strike="noStrike" dirty="0">
                          <a:solidFill>
                            <a:srgbClr val="000000"/>
                          </a:solidFill>
                          <a:effectLst/>
                          <a:latin typeface="Calibri"/>
                        </a:rPr>
                        <a:t>T</a:t>
                      </a:r>
                    </a:p>
                  </a:txBody>
                  <a:tcPr marL="9525" marR="9525" marT="9525" marB="0" anchor="b"/>
                </a:tc>
                <a:tc>
                  <a:txBody>
                    <a:bodyPr/>
                    <a:lstStyle/>
                    <a:p>
                      <a:pPr algn="r" fontAlgn="b"/>
                      <a:r>
                        <a:rPr lang="en-GB" sz="1400" b="0" i="0" u="none" strike="noStrike" dirty="0">
                          <a:solidFill>
                            <a:srgbClr val="000000"/>
                          </a:solidFill>
                          <a:effectLst/>
                          <a:latin typeface="Calibri"/>
                        </a:rPr>
                        <a:t>0.6721</a:t>
                      </a:r>
                    </a:p>
                  </a:txBody>
                  <a:tcPr marL="9525" marR="9525" marT="9525" marB="0" anchor="b"/>
                </a:tc>
                <a:tc>
                  <a:txBody>
                    <a:bodyPr/>
                    <a:lstStyle/>
                    <a:p>
                      <a:pPr algn="r" fontAlgn="b"/>
                      <a:r>
                        <a:rPr lang="en-GB" sz="1400" b="0" i="0" u="none" strike="noStrike">
                          <a:solidFill>
                            <a:srgbClr val="000000"/>
                          </a:solidFill>
                          <a:effectLst/>
                          <a:latin typeface="Calibri"/>
                        </a:rPr>
                        <a:t>-0.1946</a:t>
                      </a:r>
                    </a:p>
                  </a:txBody>
                  <a:tcPr marL="9525" marR="9525" marT="9525" marB="0" anchor="b"/>
                </a:tc>
                <a:tc>
                  <a:txBody>
                    <a:bodyPr/>
                    <a:lstStyle/>
                    <a:p>
                      <a:pPr algn="r" fontAlgn="b"/>
                      <a:r>
                        <a:rPr lang="en-GB" sz="1400" b="0" i="0" u="none" strike="noStrike">
                          <a:solidFill>
                            <a:srgbClr val="000000"/>
                          </a:solidFill>
                          <a:effectLst/>
                          <a:latin typeface="Calibri"/>
                        </a:rPr>
                        <a:t>0.0213</a:t>
                      </a:r>
                    </a:p>
                  </a:txBody>
                  <a:tcPr marL="9525" marR="9525" marT="9525" marB="0" anchor="b"/>
                </a:tc>
                <a:tc>
                  <a:txBody>
                    <a:bodyPr/>
                    <a:lstStyle/>
                    <a:p>
                      <a:pPr algn="r" fontAlgn="b"/>
                      <a:r>
                        <a:rPr lang="en-GB" sz="1400" b="0" i="0" u="none" strike="noStrike">
                          <a:solidFill>
                            <a:srgbClr val="000000"/>
                          </a:solidFill>
                          <a:effectLst/>
                          <a:latin typeface="Calibri"/>
                        </a:rPr>
                        <a:t>6.64E-20</a:t>
                      </a:r>
                    </a:p>
                  </a:txBody>
                  <a:tcPr marL="9525" marR="9525" marT="9525" marB="0" anchor="b"/>
                </a:tc>
                <a:tc>
                  <a:txBody>
                    <a:bodyPr/>
                    <a:lstStyle/>
                    <a:p>
                      <a:pPr algn="r" fontAlgn="b"/>
                      <a:r>
                        <a:rPr lang="en-GB" sz="1400" b="0" i="0" u="none" strike="noStrike">
                          <a:solidFill>
                            <a:srgbClr val="000000"/>
                          </a:solidFill>
                          <a:effectLst/>
                          <a:latin typeface="Calibri"/>
                        </a:rPr>
                        <a:t>87018.7</a:t>
                      </a:r>
                    </a:p>
                  </a:txBody>
                  <a:tcPr marL="9525" marR="9525" marT="9525" marB="0" anchor="b"/>
                </a:tc>
                <a:tc>
                  <a:txBody>
                    <a:bodyPr/>
                    <a:lstStyle/>
                    <a:p>
                      <a:pPr algn="r" fontAlgn="b"/>
                      <a:r>
                        <a:rPr lang="en-GB" sz="1400" b="0" i="0" u="none" strike="noStrike" dirty="0">
                          <a:solidFill>
                            <a:srgbClr val="000000"/>
                          </a:solidFill>
                          <a:effectLst/>
                          <a:latin typeface="Calibri"/>
                        </a:rPr>
                        <a:t>0.671757</a:t>
                      </a:r>
                    </a:p>
                  </a:txBody>
                  <a:tcPr marL="9525" marR="9525" marT="9525" marB="0" anchor="b"/>
                </a:tc>
                <a:tc>
                  <a:txBody>
                    <a:bodyPr/>
                    <a:lstStyle/>
                    <a:p>
                      <a:pPr algn="r" fontAlgn="b"/>
                      <a:r>
                        <a:rPr lang="en-GB" sz="1400" b="0" i="0" u="none" strike="noStrike" dirty="0">
                          <a:solidFill>
                            <a:srgbClr val="000000"/>
                          </a:solidFill>
                          <a:effectLst/>
                          <a:latin typeface="Calibri"/>
                        </a:rPr>
                        <a:t>-0.19157</a:t>
                      </a:r>
                    </a:p>
                  </a:txBody>
                  <a:tcPr marL="9525" marR="9525" marT="9525" marB="0" anchor="b"/>
                </a:tc>
                <a:tc>
                  <a:txBody>
                    <a:bodyPr/>
                    <a:lstStyle/>
                    <a:p>
                      <a:pPr algn="r" fontAlgn="b"/>
                      <a:r>
                        <a:rPr lang="en-GB" sz="1400" b="0" i="0" u="none" strike="noStrike" dirty="0">
                          <a:solidFill>
                            <a:srgbClr val="000000"/>
                          </a:solidFill>
                          <a:effectLst/>
                          <a:latin typeface="Calibri"/>
                        </a:rPr>
                        <a:t>0.021316</a:t>
                      </a:r>
                    </a:p>
                  </a:txBody>
                  <a:tcPr marL="9525" marR="9525" marT="9525" marB="0" anchor="b"/>
                </a:tc>
                <a:tc>
                  <a:txBody>
                    <a:bodyPr/>
                    <a:lstStyle/>
                    <a:p>
                      <a:pPr algn="r" fontAlgn="b"/>
                      <a:r>
                        <a:rPr lang="en-GB" sz="1400" b="0" i="0" u="none" strike="noStrike" dirty="0">
                          <a:solidFill>
                            <a:srgbClr val="000000"/>
                          </a:solidFill>
                          <a:effectLst/>
                          <a:latin typeface="Calibri"/>
                        </a:rPr>
                        <a:t>2.53E-19</a:t>
                      </a:r>
                    </a:p>
                  </a:txBody>
                  <a:tcPr marL="9525" marR="9525" marT="9525" marB="0" anchor="b"/>
                </a:tc>
                <a:tc>
                  <a:txBody>
                    <a:bodyPr/>
                    <a:lstStyle/>
                    <a:p>
                      <a:pPr algn="r" fontAlgn="b"/>
                      <a:r>
                        <a:rPr lang="en-GB" sz="1400" b="0" i="0" u="none" strike="noStrike" dirty="0">
                          <a:solidFill>
                            <a:srgbClr val="000000"/>
                          </a:solidFill>
                          <a:effectLst/>
                          <a:latin typeface="Calibri"/>
                        </a:rPr>
                        <a:t>0.023461</a:t>
                      </a:r>
                    </a:p>
                  </a:txBody>
                  <a:tcPr marL="9525" marR="9525" marT="9525" marB="0" anchor="b"/>
                </a:tc>
                <a:extLst>
                  <a:ext uri="{0D108BD9-81ED-4DB2-BD59-A6C34878D82A}">
                    <a16:rowId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endParaRPr lang="en-GB" sz="1400"/>
                    </a:p>
                  </a:txBody>
                  <a:tcPr marL="9525" marR="9525" marT="9525" marB="0" anchor="b"/>
                </a:tc>
                <a:tc>
                  <a:txBody>
                    <a:bodyPr/>
                    <a:lstStyle/>
                    <a:p>
                      <a:endParaRPr lang="en-GB"/>
                    </a:p>
                  </a:txBody>
                  <a:tcPr marL="9525" marR="9525" marT="9525" marB="0" anchor="b"/>
                </a:tc>
                <a:tc>
                  <a:txBody>
                    <a:bodyPr/>
                    <a:lstStyle/>
                    <a:p>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0840">
                <a:tc gridSpan="6">
                  <a:txBody>
                    <a:bodyPr/>
                    <a:lstStyle/>
                    <a:p>
                      <a:pPr algn="l" fontAlgn="b"/>
                      <a:r>
                        <a:rPr lang="en-GB" sz="1600" b="1" i="0" u="none" strike="noStrike" dirty="0">
                          <a:solidFill>
                            <a:srgbClr val="000000"/>
                          </a:solidFill>
                          <a:effectLst/>
                          <a:latin typeface="Calibri"/>
                        </a:rPr>
                        <a:t>-/+ 250kb region surrounding rs4970634</a:t>
                      </a:r>
                    </a:p>
                  </a:txBody>
                  <a:tcPr marL="9525" marR="9525" marT="9525"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70840">
                <a:tc>
                  <a:txBody>
                    <a:bodyPr/>
                    <a:lstStyle/>
                    <a:p>
                      <a:pPr algn="l" fontAlgn="b"/>
                      <a:r>
                        <a:rPr lang="en-GB" sz="1400" b="0" i="0" u="none" strike="noStrike" dirty="0" err="1">
                          <a:solidFill>
                            <a:srgbClr val="000000"/>
                          </a:solidFill>
                          <a:effectLst/>
                          <a:latin typeface="Calibri"/>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dirty="0">
                          <a:solidFill>
                            <a:srgbClr val="000000"/>
                          </a:solidFill>
                          <a:effectLst/>
                          <a:latin typeface="Calibri"/>
                        </a:rPr>
                        <a:t>SNP</a:t>
                      </a:r>
                    </a:p>
                  </a:txBody>
                  <a:tcPr marL="9525" marR="9525" marT="9525" marB="0" anchor="b"/>
                </a:tc>
                <a:tc>
                  <a:txBody>
                    <a:bodyPr/>
                    <a:lstStyle/>
                    <a:p>
                      <a:pPr algn="l" fontAlgn="b"/>
                      <a:r>
                        <a:rPr lang="en-GB" sz="1400" b="0" i="0" u="none" strike="noStrike" dirty="0" err="1">
                          <a:solidFill>
                            <a:srgbClr val="000000"/>
                          </a:solidFill>
                          <a:effectLst/>
                          <a:latin typeface="Calibri"/>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dirty="0" err="1">
                          <a:solidFill>
                            <a:srgbClr val="000000"/>
                          </a:solidFill>
                          <a:effectLst/>
                          <a:latin typeface="Calibri"/>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b="0" i="0" u="none" strike="noStrike">
                          <a:solidFill>
                            <a:srgbClr val="000000"/>
                          </a:solidFill>
                          <a:effectLst/>
                          <a:latin typeface="Calibri"/>
                        </a:rPr>
                        <a:t>freq</a:t>
                      </a:r>
                    </a:p>
                  </a:txBody>
                  <a:tcPr marL="9525" marR="9525" marT="9525" marB="0" anchor="b"/>
                </a:tc>
                <a:tc>
                  <a:txBody>
                    <a:bodyPr/>
                    <a:lstStyle/>
                    <a:p>
                      <a:pPr algn="l" fontAlgn="b"/>
                      <a:r>
                        <a:rPr lang="en-GB" sz="1400" b="0" i="0" u="none" strike="noStrike">
                          <a:solidFill>
                            <a:srgbClr val="000000"/>
                          </a:solidFill>
                          <a:effectLst/>
                          <a:latin typeface="Calibri"/>
                        </a:rPr>
                        <a:t>b</a:t>
                      </a:r>
                    </a:p>
                  </a:txBody>
                  <a:tcPr marL="9525" marR="9525" marT="9525" marB="0" anchor="b"/>
                </a:tc>
                <a:tc>
                  <a:txBody>
                    <a:bodyPr/>
                    <a:lstStyle/>
                    <a:p>
                      <a:pPr algn="l" fontAlgn="b"/>
                      <a:r>
                        <a:rPr lang="en-GB" sz="1400" b="0" i="0" u="none" strike="noStrike">
                          <a:solidFill>
                            <a:srgbClr val="000000"/>
                          </a:solidFill>
                          <a:effectLst/>
                          <a:latin typeface="Calibri"/>
                        </a:rPr>
                        <a:t>se</a:t>
                      </a:r>
                    </a:p>
                  </a:txBody>
                  <a:tcPr marL="9525" marR="9525" marT="9525" marB="0" anchor="b"/>
                </a:tc>
                <a:tc>
                  <a:txBody>
                    <a:bodyPr/>
                    <a:lstStyle/>
                    <a:p>
                      <a:pPr algn="l" fontAlgn="b"/>
                      <a:r>
                        <a:rPr lang="en-GB" sz="1400" b="0" i="0" u="none" strike="noStrike">
                          <a:solidFill>
                            <a:srgbClr val="000000"/>
                          </a:solidFill>
                          <a:effectLst/>
                          <a:latin typeface="Calibri"/>
                        </a:rPr>
                        <a:t>p</a:t>
                      </a:r>
                    </a:p>
                  </a:txBody>
                  <a:tcPr marL="9525" marR="9525" marT="9525" marB="0" anchor="b"/>
                </a:tc>
                <a:tc>
                  <a:txBody>
                    <a:bodyPr/>
                    <a:lstStyle/>
                    <a:p>
                      <a:pPr algn="l" fontAlgn="b"/>
                      <a:r>
                        <a:rPr lang="en-GB" sz="1400" b="0" i="0" u="none" strike="noStrike">
                          <a:solidFill>
                            <a:srgbClr val="000000"/>
                          </a:solidFill>
                          <a:effectLst/>
                          <a:latin typeface="Calibri"/>
                        </a:rPr>
                        <a:t>n</a:t>
                      </a:r>
                    </a:p>
                  </a:txBody>
                  <a:tcPr marL="9525" marR="9525" marT="9525" marB="0" anchor="b"/>
                </a:tc>
                <a:tc>
                  <a:txBody>
                    <a:bodyPr/>
                    <a:lstStyle/>
                    <a:p>
                      <a:pPr algn="l" fontAlgn="b"/>
                      <a:r>
                        <a:rPr lang="en-GB" sz="1400" b="0" i="0" u="none" strike="noStrike">
                          <a:solidFill>
                            <a:srgbClr val="000000"/>
                          </a:solidFill>
                          <a:effectLst/>
                          <a:latin typeface="Calibri"/>
                        </a:rPr>
                        <a:t>freq_geno</a:t>
                      </a:r>
                    </a:p>
                  </a:txBody>
                  <a:tcPr marL="9525" marR="9525" marT="9525" marB="0" anchor="b"/>
                </a:tc>
                <a:tc>
                  <a:txBody>
                    <a:bodyPr/>
                    <a:lstStyle/>
                    <a:p>
                      <a:pPr algn="l" fontAlgn="b"/>
                      <a:r>
                        <a:rPr lang="en-GB" sz="1400" b="0" i="0" u="none" strike="noStrike">
                          <a:solidFill>
                            <a:srgbClr val="000000"/>
                          </a:solidFill>
                          <a:effectLst/>
                          <a:latin typeface="Calibri"/>
                        </a:rPr>
                        <a:t>bJ</a:t>
                      </a:r>
                    </a:p>
                  </a:txBody>
                  <a:tcPr marL="9525" marR="9525" marT="9525" marB="0" anchor="b"/>
                </a:tc>
                <a:tc>
                  <a:txBody>
                    <a:bodyPr/>
                    <a:lstStyle/>
                    <a:p>
                      <a:pPr algn="l" fontAlgn="b"/>
                      <a:r>
                        <a:rPr lang="en-GB" sz="1400" b="0" i="0" u="none" strike="noStrike">
                          <a:solidFill>
                            <a:srgbClr val="000000"/>
                          </a:solidFill>
                          <a:effectLst/>
                          <a:latin typeface="Calibri"/>
                        </a:rPr>
                        <a:t>bJ_se</a:t>
                      </a:r>
                    </a:p>
                  </a:txBody>
                  <a:tcPr marL="9525" marR="9525" marT="9525" marB="0" anchor="b"/>
                </a:tc>
                <a:tc>
                  <a:txBody>
                    <a:bodyPr/>
                    <a:lstStyle/>
                    <a:p>
                      <a:pPr algn="l" fontAlgn="b"/>
                      <a:r>
                        <a:rPr lang="en-GB" sz="1400" b="0" i="0" u="none" strike="noStrike">
                          <a:solidFill>
                            <a:srgbClr val="000000"/>
                          </a:solidFill>
                          <a:effectLst/>
                          <a:latin typeface="Calibri"/>
                        </a:rPr>
                        <a:t>pJ</a:t>
                      </a:r>
                    </a:p>
                  </a:txBody>
                  <a:tcPr marL="9525" marR="9525" marT="9525" marB="0" anchor="b"/>
                </a:tc>
                <a:tc>
                  <a:txBody>
                    <a:bodyPr/>
                    <a:lstStyle/>
                    <a:p>
                      <a:pPr algn="l" fontAlgn="b"/>
                      <a:r>
                        <a:rPr lang="en-GB" sz="1400" b="0" i="0" u="none" strike="noStrike" dirty="0" err="1">
                          <a:solidFill>
                            <a:srgbClr val="000000"/>
                          </a:solidFill>
                          <a:effectLst/>
                          <a:latin typeface="Calibri"/>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GB" sz="1400" b="0" i="0" u="none" strike="noStrike" dirty="0">
                          <a:solidFill>
                            <a:srgbClr val="000000"/>
                          </a:solidFill>
                          <a:effectLst/>
                          <a:latin typeface="Calibri"/>
                        </a:rPr>
                        <a:t>1</a:t>
                      </a:r>
                    </a:p>
                  </a:txBody>
                  <a:tcPr marL="9525" marR="9525" marT="9525" marB="0" anchor="b"/>
                </a:tc>
                <a:tc>
                  <a:txBody>
                    <a:bodyPr/>
                    <a:lstStyle/>
                    <a:p>
                      <a:pPr algn="l" fontAlgn="b"/>
                      <a:r>
                        <a:rPr lang="en-GB" sz="1400" b="0" i="0" u="none" strike="noStrike">
                          <a:solidFill>
                            <a:srgbClr val="000000"/>
                          </a:solidFill>
                          <a:effectLst/>
                          <a:latin typeface="Calibri"/>
                        </a:rPr>
                        <a:t>1:39355351_G_T</a:t>
                      </a:r>
                    </a:p>
                  </a:txBody>
                  <a:tcPr marL="9525" marR="9525" marT="9525" marB="0" anchor="b"/>
                </a:tc>
                <a:tc>
                  <a:txBody>
                    <a:bodyPr/>
                    <a:lstStyle/>
                    <a:p>
                      <a:pPr algn="r" fontAlgn="b"/>
                      <a:r>
                        <a:rPr lang="en-GB" sz="1400" b="0" i="0" u="none" strike="noStrike">
                          <a:solidFill>
                            <a:srgbClr val="000000"/>
                          </a:solidFill>
                          <a:effectLst/>
                          <a:latin typeface="Calibri"/>
                        </a:rPr>
                        <a:t>39355351</a:t>
                      </a:r>
                    </a:p>
                  </a:txBody>
                  <a:tcPr marL="9525" marR="9525" marT="9525" marB="0" anchor="b"/>
                </a:tc>
                <a:tc>
                  <a:txBody>
                    <a:bodyPr/>
                    <a:lstStyle/>
                    <a:p>
                      <a:pPr algn="l" fontAlgn="b"/>
                      <a:r>
                        <a:rPr lang="en-GB" sz="1400" b="0" i="0" u="none" strike="noStrike">
                          <a:solidFill>
                            <a:srgbClr val="000000"/>
                          </a:solidFill>
                          <a:effectLst/>
                          <a:latin typeface="Calibri"/>
                        </a:rPr>
                        <a:t>T</a:t>
                      </a:r>
                    </a:p>
                  </a:txBody>
                  <a:tcPr marL="9525" marR="9525" marT="9525" marB="0" anchor="b"/>
                </a:tc>
                <a:tc>
                  <a:txBody>
                    <a:bodyPr/>
                    <a:lstStyle/>
                    <a:p>
                      <a:pPr algn="r" fontAlgn="b"/>
                      <a:r>
                        <a:rPr lang="en-GB" sz="1400" b="0" i="0" u="none" strike="noStrike">
                          <a:solidFill>
                            <a:srgbClr val="000000"/>
                          </a:solidFill>
                          <a:effectLst/>
                          <a:latin typeface="Calibri"/>
                        </a:rPr>
                        <a:t>0.6721</a:t>
                      </a:r>
                    </a:p>
                  </a:txBody>
                  <a:tcPr marL="9525" marR="9525" marT="9525" marB="0" anchor="b"/>
                </a:tc>
                <a:tc>
                  <a:txBody>
                    <a:bodyPr/>
                    <a:lstStyle/>
                    <a:p>
                      <a:pPr algn="r" fontAlgn="b"/>
                      <a:r>
                        <a:rPr lang="en-GB" sz="1400" b="0" i="0" u="none" strike="noStrike">
                          <a:solidFill>
                            <a:srgbClr val="000000"/>
                          </a:solidFill>
                          <a:effectLst/>
                          <a:latin typeface="Calibri"/>
                        </a:rPr>
                        <a:t>-0.1946</a:t>
                      </a:r>
                    </a:p>
                  </a:txBody>
                  <a:tcPr marL="9525" marR="9525" marT="9525" marB="0" anchor="b"/>
                </a:tc>
                <a:tc>
                  <a:txBody>
                    <a:bodyPr/>
                    <a:lstStyle/>
                    <a:p>
                      <a:pPr algn="r" fontAlgn="b"/>
                      <a:r>
                        <a:rPr lang="en-GB" sz="1400" b="0" i="0" u="none" strike="noStrike">
                          <a:solidFill>
                            <a:srgbClr val="000000"/>
                          </a:solidFill>
                          <a:effectLst/>
                          <a:latin typeface="Calibri"/>
                        </a:rPr>
                        <a:t>0.0213</a:t>
                      </a:r>
                    </a:p>
                  </a:txBody>
                  <a:tcPr marL="9525" marR="9525" marT="9525" marB="0" anchor="b"/>
                </a:tc>
                <a:tc>
                  <a:txBody>
                    <a:bodyPr/>
                    <a:lstStyle/>
                    <a:p>
                      <a:pPr algn="r" fontAlgn="b"/>
                      <a:r>
                        <a:rPr lang="en-GB" sz="1400" b="0" i="0" u="none" strike="noStrike">
                          <a:solidFill>
                            <a:srgbClr val="000000"/>
                          </a:solidFill>
                          <a:effectLst/>
                          <a:latin typeface="Calibri"/>
                        </a:rPr>
                        <a:t>6.64E-20</a:t>
                      </a:r>
                    </a:p>
                  </a:txBody>
                  <a:tcPr marL="9525" marR="9525" marT="9525" marB="0" anchor="b"/>
                </a:tc>
                <a:tc>
                  <a:txBody>
                    <a:bodyPr/>
                    <a:lstStyle/>
                    <a:p>
                      <a:pPr algn="r" fontAlgn="b"/>
                      <a:r>
                        <a:rPr lang="en-GB" sz="1400" b="0" i="0" u="none" strike="noStrike" dirty="0">
                          <a:solidFill>
                            <a:srgbClr val="000000"/>
                          </a:solidFill>
                          <a:effectLst/>
                          <a:latin typeface="Calibri"/>
                        </a:rPr>
                        <a:t>88098.7</a:t>
                      </a:r>
                    </a:p>
                  </a:txBody>
                  <a:tcPr marL="9525" marR="9525" marT="9525" marB="0" anchor="b"/>
                </a:tc>
                <a:tc>
                  <a:txBody>
                    <a:bodyPr/>
                    <a:lstStyle/>
                    <a:p>
                      <a:pPr algn="r" fontAlgn="b"/>
                      <a:r>
                        <a:rPr lang="en-GB" sz="1400" b="0" i="0" u="none" strike="noStrike">
                          <a:solidFill>
                            <a:srgbClr val="000000"/>
                          </a:solidFill>
                          <a:effectLst/>
                          <a:latin typeface="Calibri"/>
                        </a:rPr>
                        <a:t>0.671757</a:t>
                      </a:r>
                    </a:p>
                  </a:txBody>
                  <a:tcPr marL="9525" marR="9525" marT="9525" marB="0" anchor="b"/>
                </a:tc>
                <a:tc>
                  <a:txBody>
                    <a:bodyPr/>
                    <a:lstStyle/>
                    <a:p>
                      <a:pPr algn="r" fontAlgn="b"/>
                      <a:r>
                        <a:rPr lang="en-GB" sz="1400" b="0" i="0" u="none" strike="noStrike">
                          <a:solidFill>
                            <a:srgbClr val="000000"/>
                          </a:solidFill>
                          <a:effectLst/>
                          <a:latin typeface="Calibri"/>
                        </a:rPr>
                        <a:t>-0.1946</a:t>
                      </a:r>
                    </a:p>
                  </a:txBody>
                  <a:tcPr marL="9525" marR="9525" marT="9525" marB="0" anchor="b"/>
                </a:tc>
                <a:tc>
                  <a:txBody>
                    <a:bodyPr/>
                    <a:lstStyle/>
                    <a:p>
                      <a:pPr algn="r" fontAlgn="b"/>
                      <a:r>
                        <a:rPr lang="en-GB" sz="1400" b="0" i="0" u="none" strike="noStrike">
                          <a:solidFill>
                            <a:srgbClr val="000000"/>
                          </a:solidFill>
                          <a:effectLst/>
                          <a:latin typeface="Calibri"/>
                        </a:rPr>
                        <a:t>0.02131</a:t>
                      </a:r>
                    </a:p>
                  </a:txBody>
                  <a:tcPr marL="9525" marR="9525" marT="9525" marB="0" anchor="b"/>
                </a:tc>
                <a:tc>
                  <a:txBody>
                    <a:bodyPr/>
                    <a:lstStyle/>
                    <a:p>
                      <a:pPr algn="r" fontAlgn="b"/>
                      <a:r>
                        <a:rPr lang="en-GB" sz="1400" b="0" i="0" u="none" strike="noStrike" dirty="0">
                          <a:solidFill>
                            <a:srgbClr val="000000"/>
                          </a:solidFill>
                          <a:effectLst/>
                          <a:latin typeface="Calibri"/>
                        </a:rPr>
                        <a:t>6.73E-20</a:t>
                      </a:r>
                    </a:p>
                  </a:txBody>
                  <a:tcPr marL="9525" marR="9525" marT="9525" marB="0" anchor="b"/>
                </a:tc>
                <a:tc>
                  <a:txBody>
                    <a:bodyPr/>
                    <a:lstStyle/>
                    <a:p>
                      <a:pPr algn="r" fontAlgn="b"/>
                      <a:r>
                        <a:rPr lang="en-GB" sz="1400" b="0" i="0" u="none" strike="noStrike" dirty="0">
                          <a:solidFill>
                            <a:srgbClr val="000000"/>
                          </a:solidFill>
                          <a:effectLst/>
                          <a:latin typeface="Calibri"/>
                        </a:rPr>
                        <a:t>0</a:t>
                      </a: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3631648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375</TotalTime>
  <Words>1468</Words>
  <Application>Microsoft Office PowerPoint</Application>
  <PresentationFormat>Widescreen</PresentationFormat>
  <Paragraphs>579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SimSun</vt:lpstr>
      <vt:lpstr>Arial</vt:lpstr>
      <vt:lpstr>Calibri</vt:lpstr>
      <vt:lpstr>Calibri Light</vt:lpstr>
      <vt:lpstr>Cambria</vt:lpstr>
      <vt:lpstr>Courier New</vt:lpstr>
      <vt:lpstr>Times New Roman</vt:lpstr>
      <vt:lpstr>Office Theme</vt:lpstr>
      <vt:lpstr>FM-pipeline</vt:lpstr>
      <vt:lpstr>Methods</vt:lpstr>
      <vt:lpstr>Why it is necessary</vt:lpstr>
      <vt:lpstr>Software included in the pipeline</vt:lpstr>
      <vt:lpstr>USAGE</vt:lpstr>
      <vt:lpstr>References</vt:lpstr>
      <vt:lpstr>On our front-page example</vt:lpstr>
      <vt:lpstr>Regional association plot (locusZoom)</vt:lpstr>
      <vt:lpstr>GCTA –cojo-slct results</vt:lpstr>
      <vt:lpstr>JAM results</vt:lpstr>
      <vt:lpstr>finemap SNPs with snp_prob&gt;0.01</vt:lpstr>
      <vt:lpstr>finemap configurations with config_prob&gt;0.01</vt:lpstr>
      <vt:lpstr>finemap results: Z-score/LD consistence</vt:lpstr>
      <vt:lpstr>Reference panels tested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User</cp:lastModifiedBy>
  <cp:revision>177</cp:revision>
  <dcterms:created xsi:type="dcterms:W3CDTF">2017-10-26T16:20:46Z</dcterms:created>
  <dcterms:modified xsi:type="dcterms:W3CDTF">2018-01-06T17:21:21Z</dcterms:modified>
</cp:coreProperties>
</file>