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10/09/2018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10/09/2018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085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10/09/2018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8612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10/09/2018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32978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10/09/2018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1244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10/09/2018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42153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10/09/2018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9427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10/09/2018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06871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10/09/2018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57460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10/09/2018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5790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10/09/2018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3917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10/09/2018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2800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10/09/2018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3856173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808158">
                  <a:extLst>
                    <a:ext uri="{9D8B030D-6E8A-4147-A177-3AD203B41FA5}">
                      <a16:colId xmlns:a16="http://schemas.microsoft.com/office/drawing/2014/main" val="20009"/>
                    </a:ext>
                  </a:extLst>
                </a:gridCol>
                <a:gridCol w="694070">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including the lead SNP, but is further cut down </a:t>
            </a:r>
            <a:r>
              <a:rPr lang="en-GB"/>
              <a:t>to those </a:t>
            </a:r>
            <a:r>
              <a:rPr lang="en-GB" dirty="0"/>
              <a:t>with complete data.</a:t>
            </a:r>
          </a:p>
          <a:p>
            <a:endParaRPr lang="en-GB" dirty="0"/>
          </a:p>
          <a:p>
            <a:r>
              <a:rPr lang="en-GB" dirty="0"/>
              <a:t>The configuration that the top models involve 20 SNPs the first of which only rs7548892 is causal with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C9F0-1160-45E6-90D6-C2EE7F2A8DDB}"/>
              </a:ext>
            </a:extLst>
          </p:cNvPr>
          <p:cNvSpPr>
            <a:spLocks noGrp="1"/>
          </p:cNvSpPr>
          <p:nvPr>
            <p:ph type="title"/>
          </p:nvPr>
        </p:nvSpPr>
        <p:spPr/>
        <p:txBody>
          <a:bodyPr/>
          <a:lstStyle/>
          <a:p>
            <a:pPr algn="ctr"/>
            <a:r>
              <a:rPr lang="en-GB" dirty="0"/>
              <a:t>SNPs with </a:t>
            </a:r>
            <a:r>
              <a:rPr lang="en-GB" dirty="0" err="1"/>
              <a:t>snp_prob</a:t>
            </a:r>
            <a:r>
              <a:rPr lang="en-GB" dirty="0"/>
              <a:t>&gt;0.01 (</a:t>
            </a:r>
            <a:r>
              <a:rPr lang="en-GB" dirty="0" err="1"/>
              <a:t>finemap</a:t>
            </a:r>
            <a:r>
              <a:rPr lang="en-GB" dirty="0"/>
              <a:t>)</a:t>
            </a:r>
          </a:p>
        </p:txBody>
      </p:sp>
      <p:graphicFrame>
        <p:nvGraphicFramePr>
          <p:cNvPr id="7" name="Content Placeholder 6">
            <a:extLst>
              <a:ext uri="{FF2B5EF4-FFF2-40B4-BE49-F238E27FC236}">
                <a16:creationId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470790828"/>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38080526"/>
                    </a:ext>
                  </a:extLst>
                </a:gridCol>
                <a:gridCol w="1752600">
                  <a:extLst>
                    <a:ext uri="{9D8B030D-6E8A-4147-A177-3AD203B41FA5}">
                      <a16:colId xmlns:a16="http://schemas.microsoft.com/office/drawing/2014/main" val="3856145469"/>
                    </a:ext>
                  </a:extLst>
                </a:gridCol>
                <a:gridCol w="1752600">
                  <a:extLst>
                    <a:ext uri="{9D8B030D-6E8A-4147-A177-3AD203B41FA5}">
                      <a16:colId xmlns:a16="http://schemas.microsoft.com/office/drawing/2014/main" val="1431688491"/>
                    </a:ext>
                  </a:extLst>
                </a:gridCol>
                <a:gridCol w="1752600">
                  <a:extLst>
                    <a:ext uri="{9D8B030D-6E8A-4147-A177-3AD203B41FA5}">
                      <a16:colId xmlns:a16="http://schemas.microsoft.com/office/drawing/2014/main" val="2120667709"/>
                    </a:ext>
                  </a:extLst>
                </a:gridCol>
                <a:gridCol w="1752600">
                  <a:extLst>
                    <a:ext uri="{9D8B030D-6E8A-4147-A177-3AD203B41FA5}">
                      <a16:colId xmlns:a16="http://schemas.microsoft.com/office/drawing/2014/main" val="3976773145"/>
                    </a:ext>
                  </a:extLst>
                </a:gridCol>
                <a:gridCol w="1752600">
                  <a:extLst>
                    <a:ext uri="{9D8B030D-6E8A-4147-A177-3AD203B41FA5}">
                      <a16:colId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order</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71326"/>
                  </a:ext>
                </a:extLst>
              </a:tr>
              <a:tr h="370840">
                <a:tc>
                  <a:txBody>
                    <a:bodyPr/>
                    <a:lstStyle/>
                    <a:p>
                      <a:pPr algn="l"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8109448"/>
                  </a:ext>
                </a:extLst>
              </a:tr>
              <a:tr h="370840">
                <a:tc>
                  <a:txBody>
                    <a:bodyPr/>
                    <a:lstStyle/>
                    <a:p>
                      <a:pPr algn="l"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36758"/>
                  </a:ext>
                </a:extLst>
              </a:tr>
              <a:tr h="370840">
                <a:tc>
                  <a:txBody>
                    <a:bodyPr/>
                    <a:lstStyle/>
                    <a:p>
                      <a:pPr algn="l"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1:39355351_G_T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385482"/>
                  </a:ext>
                </a:extLst>
              </a:tr>
              <a:tr h="370840">
                <a:tc>
                  <a:txBody>
                    <a:bodyPr/>
                    <a:lstStyle/>
                    <a:p>
                      <a:pPr algn="l"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329405"/>
                  </a:ext>
                </a:extLst>
              </a:tr>
              <a:tr h="370840">
                <a:tc>
                  <a:txBody>
                    <a:bodyPr/>
                    <a:lstStyle/>
                    <a:p>
                      <a:pPr algn="l"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833409"/>
                  </a:ext>
                </a:extLst>
              </a:tr>
              <a:tr h="370840">
                <a:tc>
                  <a:txBody>
                    <a:bodyPr/>
                    <a:lstStyle/>
                    <a:p>
                      <a:pPr algn="l"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746546"/>
                  </a:ext>
                </a:extLst>
              </a:tr>
              <a:tr h="370840">
                <a:tc>
                  <a:txBody>
                    <a:bodyPr/>
                    <a:lstStyle/>
                    <a:p>
                      <a:pPr algn="l"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946231"/>
                  </a:ext>
                </a:extLst>
              </a:tr>
              <a:tr h="370840">
                <a:tc>
                  <a:txBody>
                    <a:bodyPr/>
                    <a:lstStyle/>
                    <a:p>
                      <a:pPr algn="l"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1.8003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131726"/>
                  </a:ext>
                </a:extLst>
              </a:tr>
              <a:tr h="370840">
                <a:tc>
                  <a:txBody>
                    <a:bodyPr/>
                    <a:lstStyle/>
                    <a:p>
                      <a:pPr algn="l"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885341"/>
                  </a:ext>
                </a:extLst>
              </a:tr>
              <a:tr h="370840">
                <a:tc>
                  <a:txBody>
                    <a:bodyPr/>
                    <a:lstStyle/>
                    <a:p>
                      <a:pPr algn="l"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08850"/>
                  </a:ext>
                </a:extLst>
              </a:tr>
              <a:tr h="370840">
                <a:tc>
                  <a:txBody>
                    <a:bodyPr/>
                    <a:lstStyle/>
                    <a:p>
                      <a:pPr algn="l"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11</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675590"/>
                  </a:ext>
                </a:extLst>
              </a:tr>
              <a:tr h="370840">
                <a:tc>
                  <a:txBody>
                    <a:bodyPr/>
                    <a:lstStyle/>
                    <a:p>
                      <a:pPr algn="l"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836936"/>
                  </a:ext>
                </a:extLst>
              </a:tr>
              <a:tr h="370840">
                <a:tc>
                  <a:txBody>
                    <a:bodyPr/>
                    <a:lstStyle/>
                    <a:p>
                      <a:pPr algn="l"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615910"/>
                  </a:ext>
                </a:extLst>
              </a:tr>
            </a:tbl>
          </a:graphicData>
        </a:graphic>
      </p:graphicFrame>
      <p:sp>
        <p:nvSpPr>
          <p:cNvPr id="4" name="Slide Number Placeholder 3">
            <a:extLst>
              <a:ext uri="{FF2B5EF4-FFF2-40B4-BE49-F238E27FC236}">
                <a16:creationId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409893"/>
            <a:ext cx="11234928" cy="998283"/>
          </a:xfrm>
        </p:spPr>
        <p:txBody>
          <a:bodyPr/>
          <a:lstStyle/>
          <a:p>
            <a:pPr algn="ctr"/>
            <a:r>
              <a:rPr lang="en-GB" dirty="0"/>
              <a:t>Configurations with </a:t>
            </a:r>
            <a:r>
              <a:rPr lang="en-GB" dirty="0" err="1"/>
              <a:t>config_prob</a:t>
            </a:r>
            <a:r>
              <a:rPr lang="en-GB" dirty="0"/>
              <a:t>&gt;0.01 (</a:t>
            </a:r>
            <a:r>
              <a:rPr lang="en-GB" dirty="0" err="1"/>
              <a:t>finemap</a:t>
            </a:r>
            <a:r>
              <a:rPr lang="en-GB" dirty="0"/>
              <a:t>) </a:t>
            </a:r>
          </a:p>
        </p:txBody>
      </p:sp>
      <p:graphicFrame>
        <p:nvGraphicFramePr>
          <p:cNvPr id="8" name="Content Placeholder 7">
            <a:extLst>
              <a:ext uri="{FF2B5EF4-FFF2-40B4-BE49-F238E27FC236}">
                <a16:creationId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94740432"/>
                    </a:ext>
                  </a:extLst>
                </a:gridCol>
                <a:gridCol w="2103120">
                  <a:extLst>
                    <a:ext uri="{9D8B030D-6E8A-4147-A177-3AD203B41FA5}">
                      <a16:colId xmlns:a16="http://schemas.microsoft.com/office/drawing/2014/main" val="1379236012"/>
                    </a:ext>
                  </a:extLst>
                </a:gridCol>
                <a:gridCol w="2103120">
                  <a:extLst>
                    <a:ext uri="{9D8B030D-6E8A-4147-A177-3AD203B41FA5}">
                      <a16:colId xmlns:a16="http://schemas.microsoft.com/office/drawing/2014/main" val="1221670367"/>
                    </a:ext>
                  </a:extLst>
                </a:gridCol>
                <a:gridCol w="2103120">
                  <a:extLst>
                    <a:ext uri="{9D8B030D-6E8A-4147-A177-3AD203B41FA5}">
                      <a16:colId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81787702"/>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Z-score/LD consistence </a:t>
            </a:r>
            <a:r>
              <a:rPr lang="en-GB" dirty="0"/>
              <a:t>(</a:t>
            </a:r>
            <a:r>
              <a:rPr lang="en-GB" dirty="0" err="1"/>
              <a:t>finemap</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469392">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729510">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38AD-1A83-4535-B98A-6F56CF4EDACF}"/>
              </a:ext>
            </a:extLst>
          </p:cNvPr>
          <p:cNvSpPr>
            <a:spLocks noGrp="1"/>
          </p:cNvSpPr>
          <p:nvPr>
            <p:ph type="title"/>
          </p:nvPr>
        </p:nvSpPr>
        <p:spPr>
          <a:xfrm>
            <a:off x="838200" y="365125"/>
            <a:ext cx="10451592" cy="835787"/>
          </a:xfrm>
        </p:spPr>
        <p:txBody>
          <a:bodyPr/>
          <a:lstStyle/>
          <a:p>
            <a:pPr algn="ctr"/>
            <a:r>
              <a:rPr lang="en-GB" dirty="0"/>
              <a:t>chr12_56896069_57396069 (rs2277339)</a:t>
            </a:r>
          </a:p>
        </p:txBody>
      </p:sp>
      <p:pic>
        <p:nvPicPr>
          <p:cNvPr id="8" name="Content Placeholder 7" descr="A screenshot of a cell phone&#10;&#10;Description generated with high confidence">
            <a:extLst>
              <a:ext uri="{FF2B5EF4-FFF2-40B4-BE49-F238E27FC236}">
                <a16:creationId xmlns:a16="http://schemas.microsoft.com/office/drawing/2014/main" id="{0BC99ED9-0E92-4EEF-86A0-5517E4BD9F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0448" y="1095330"/>
            <a:ext cx="8186927" cy="5730849"/>
          </a:xfrm>
        </p:spPr>
      </p:pic>
      <p:sp>
        <p:nvSpPr>
          <p:cNvPr id="4" name="Slide Number Placeholder 3">
            <a:extLst>
              <a:ext uri="{FF2B5EF4-FFF2-40B4-BE49-F238E27FC236}">
                <a16:creationId xmlns:a16="http://schemas.microsoft.com/office/drawing/2014/main" id="{72F8CB53-9BEC-42BE-99B9-B7874B0AF055}"/>
              </a:ext>
            </a:extLst>
          </p:cNvPr>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28312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488"/>
          </a:xfrm>
        </p:spPr>
        <p:txBody>
          <a:bodyPr/>
          <a:lstStyle/>
          <a:p>
            <a:pPr algn="ctr"/>
            <a:r>
              <a:rPr lang="en-GB" dirty="0"/>
              <a:t>12:57146069_G_T is rs2277339!!!</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7232"/>
              </p:ext>
            </p:extLst>
          </p:nvPr>
        </p:nvGraphicFramePr>
        <p:xfrm>
          <a:off x="823184" y="2886981"/>
          <a:ext cx="10515596" cy="868045"/>
        </p:xfrm>
        <a:graphic>
          <a:graphicData uri="http://schemas.openxmlformats.org/drawingml/2006/table">
            <a:tbl>
              <a:tblPr firstRow="1" bandRow="1">
                <a:tableStyleId>{5C22544A-7EE6-4342-B048-85BDC9FD1C3A}</a:tableStyleId>
              </a:tblPr>
              <a:tblGrid>
                <a:gridCol w="321129">
                  <a:extLst>
                    <a:ext uri="{9D8B030D-6E8A-4147-A177-3AD203B41FA5}">
                      <a16:colId xmlns:a16="http://schemas.microsoft.com/office/drawing/2014/main" val="20000"/>
                    </a:ext>
                  </a:extLst>
                </a:gridCol>
                <a:gridCol w="160836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636814">
                  <a:extLst>
                    <a:ext uri="{9D8B030D-6E8A-4147-A177-3AD203B41FA5}">
                      <a16:colId xmlns:a16="http://schemas.microsoft.com/office/drawing/2014/main" val="20004"/>
                    </a:ext>
                  </a:extLst>
                </a:gridCol>
                <a:gridCol w="702129">
                  <a:extLst>
                    <a:ext uri="{9D8B030D-6E8A-4147-A177-3AD203B41FA5}">
                      <a16:colId xmlns:a16="http://schemas.microsoft.com/office/drawing/2014/main" val="20005"/>
                    </a:ext>
                  </a:extLst>
                </a:gridCol>
                <a:gridCol w="617762">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810988">
                  <a:extLst>
                    <a:ext uri="{9D8B030D-6E8A-4147-A177-3AD203B41FA5}">
                      <a16:colId xmlns:a16="http://schemas.microsoft.com/office/drawing/2014/main" val="20009"/>
                    </a:ext>
                  </a:extLst>
                </a:gridCol>
                <a:gridCol w="702129">
                  <a:extLst>
                    <a:ext uri="{9D8B030D-6E8A-4147-A177-3AD203B41FA5}">
                      <a16:colId xmlns:a16="http://schemas.microsoft.com/office/drawing/2014/main" val="20010"/>
                    </a:ext>
                  </a:extLst>
                </a:gridCol>
                <a:gridCol w="930728">
                  <a:extLst>
                    <a:ext uri="{9D8B030D-6E8A-4147-A177-3AD203B41FA5}">
                      <a16:colId xmlns:a16="http://schemas.microsoft.com/office/drawing/2014/main" val="20011"/>
                    </a:ext>
                  </a:extLst>
                </a:gridCol>
                <a:gridCol w="881743">
                  <a:extLst>
                    <a:ext uri="{9D8B030D-6E8A-4147-A177-3AD203B41FA5}">
                      <a16:colId xmlns:a16="http://schemas.microsoft.com/office/drawing/2014/main" val="20012"/>
                    </a:ext>
                  </a:extLst>
                </a:gridCol>
                <a:gridCol w="429982">
                  <a:extLst>
                    <a:ext uri="{9D8B030D-6E8A-4147-A177-3AD203B41FA5}">
                      <a16:colId xmlns:a16="http://schemas.microsoft.com/office/drawing/2014/main" val="20013"/>
                    </a:ext>
                  </a:extLst>
                </a:gridCol>
              </a:tblGrid>
              <a:tr h="370840">
                <a:tc>
                  <a:txBody>
                    <a:bodyPr/>
                    <a:lstStyle/>
                    <a:p>
                      <a:pPr algn="l" fontAlgn="b"/>
                      <a:r>
                        <a:rPr lang="en-GB" sz="1600" u="none" strike="noStrike" dirty="0" err="1">
                          <a:effectLst/>
                        </a:rPr>
                        <a:t>Chr</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SNP</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err="1">
                          <a:effectLst/>
                        </a:rPr>
                        <a:t>bp</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err="1">
                          <a:effectLst/>
                        </a:rPr>
                        <a:t>refA</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freq</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se</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p</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n</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freq_geno</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bJ</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bJ_se</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pJ</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LD_r</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600" u="none" strike="noStrike">
                          <a:effectLst/>
                        </a:rPr>
                        <a:t>12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12:57146069_G_T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57146069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smtClean="0">
                          <a:effectLst/>
                        </a:rPr>
                        <a:t>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0.8889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0.3242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0.034</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1.42E-21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66329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0.886503</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0.3242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0.034023</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1.59E-21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16</a:t>
            </a:fld>
            <a:endParaRPr lang="en-GB"/>
          </a:p>
        </p:txBody>
      </p:sp>
      <p:sp>
        <p:nvSpPr>
          <p:cNvPr id="6" name="TextBox 5"/>
          <p:cNvSpPr txBox="1"/>
          <p:nvPr/>
        </p:nvSpPr>
        <p:spPr>
          <a:xfrm>
            <a:off x="767443" y="1819143"/>
            <a:ext cx="10420448" cy="1015663"/>
          </a:xfrm>
          <a:prstGeom prst="rect">
            <a:avLst/>
          </a:prstGeom>
          <a:noFill/>
        </p:spPr>
        <p:txBody>
          <a:bodyPr wrap="square" rtlCol="0">
            <a:spAutoFit/>
          </a:bodyPr>
          <a:lstStyle/>
          <a:p>
            <a:r>
              <a:rPr lang="en-GB" sz="2000" dirty="0"/>
              <a:t>Results from HRC panel are promising but 1KG phase III reference panel is sufficient</a:t>
            </a:r>
            <a:r>
              <a:rPr lang="en-GB" sz="2000" dirty="0" smtClean="0"/>
              <a:t>.</a:t>
            </a:r>
          </a:p>
          <a:p>
            <a:r>
              <a:rPr lang="en-GB" sz="2000" dirty="0" smtClean="0"/>
              <a:t> </a:t>
            </a:r>
            <a:endParaRPr lang="en-GB" sz="2000" dirty="0"/>
          </a:p>
          <a:p>
            <a:r>
              <a:rPr lang="en-GB" sz="2000" b="1" dirty="0"/>
              <a:t>GCTA</a:t>
            </a:r>
            <a:r>
              <a:rPr lang="en-GB" sz="2000" dirty="0"/>
              <a:t> </a:t>
            </a:r>
          </a:p>
        </p:txBody>
      </p:sp>
      <p:sp>
        <p:nvSpPr>
          <p:cNvPr id="7" name="Rectangle 6"/>
          <p:cNvSpPr/>
          <p:nvPr/>
        </p:nvSpPr>
        <p:spPr>
          <a:xfrm>
            <a:off x="767443" y="3835097"/>
            <a:ext cx="10523763" cy="1938992"/>
          </a:xfrm>
          <a:prstGeom prst="rect">
            <a:avLst/>
          </a:prstGeom>
        </p:spPr>
        <p:txBody>
          <a:bodyPr wrap="square">
            <a:spAutoFit/>
          </a:bodyPr>
          <a:lstStyle/>
          <a:p>
            <a:endParaRPr lang="en-GB" sz="2000" dirty="0" smtClean="0"/>
          </a:p>
          <a:p>
            <a:r>
              <a:rPr lang="en-GB" sz="2000" dirty="0" smtClean="0"/>
              <a:t>J</a:t>
            </a:r>
            <a:r>
              <a:rPr lang="en-GB" sz="2000" b="1" dirty="0" smtClean="0"/>
              <a:t>AM</a:t>
            </a:r>
            <a:endParaRPr lang="en-GB" sz="2000" dirty="0" smtClean="0"/>
          </a:p>
          <a:p>
            <a:r>
              <a:rPr lang="en-GB" sz="2000" dirty="0" smtClean="0"/>
              <a:t>BF=29391.4444</a:t>
            </a:r>
            <a:r>
              <a:rPr lang="en-GB" sz="2000" dirty="0"/>
              <a:t>, top model has posterior probability=0.8486</a:t>
            </a:r>
            <a:r>
              <a:rPr lang="en-GB" sz="2000" dirty="0" smtClean="0"/>
              <a:t>.</a:t>
            </a:r>
          </a:p>
          <a:p>
            <a:endParaRPr lang="en-GB" sz="2000" dirty="0"/>
          </a:p>
          <a:p>
            <a:r>
              <a:rPr lang="en-GB" sz="2000" b="1" dirty="0" err="1" smtClean="0"/>
              <a:t>finemap</a:t>
            </a:r>
            <a:r>
              <a:rPr lang="en-GB" sz="2000" dirty="0" smtClean="0"/>
              <a:t> </a:t>
            </a:r>
          </a:p>
          <a:p>
            <a:r>
              <a:rPr lang="en-GB" sz="2000" dirty="0" err="1" smtClean="0"/>
              <a:t>snp_prob</a:t>
            </a:r>
            <a:r>
              <a:rPr lang="en-GB" sz="2000" dirty="0" smtClean="0"/>
              <a:t>=1</a:t>
            </a:r>
            <a:r>
              <a:rPr lang="en-GB" sz="2000" dirty="0"/>
              <a:t>, snp_log10bf=8.4214, </a:t>
            </a:r>
            <a:r>
              <a:rPr lang="en-GB" sz="2000" dirty="0" err="1"/>
              <a:t>config_prob</a:t>
            </a:r>
            <a:r>
              <a:rPr lang="en-GB" sz="2000" dirty="0"/>
              <a:t>=0.8672335, config_log10bf=18.50581.</a:t>
            </a:r>
          </a:p>
        </p:txBody>
      </p:sp>
    </p:spTree>
    <p:extLst>
      <p:ext uri="{BB962C8B-B14F-4D97-AF65-F5344CB8AC3E}">
        <p14:creationId xmlns:p14="http://schemas.microsoft.com/office/powerpoint/2010/main" val="347166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chr1_39114617_39614617.gen.gz</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FUSION/LDREF</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a:t>
            </a:r>
            <a:r>
              <a:rPr lang="en-GB" dirty="0" smtClean="0"/>
              <a:t>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773" y="1825624"/>
            <a:ext cx="6657326" cy="5032375"/>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TotalTime>
  <Words>1311</Words>
  <Application>Microsoft Office PowerPoint</Application>
  <PresentationFormat>Widescreen</PresentationFormat>
  <Paragraphs>616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SNPs with snp_prob&gt;0.01 (finemap)</vt:lpstr>
      <vt:lpstr>Configurations with config_prob&gt;0.01 (finemap) </vt:lpstr>
      <vt:lpstr>Z-score/LD consistence (finemap)</vt:lpstr>
      <vt:lpstr>chr12_56896069_57396069 (rs2277339)</vt:lpstr>
      <vt:lpstr>12:57146069_G_T is rs2277339!!!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Zhao</cp:lastModifiedBy>
  <cp:revision>228</cp:revision>
  <dcterms:created xsi:type="dcterms:W3CDTF">2017-10-26T16:20:46Z</dcterms:created>
  <dcterms:modified xsi:type="dcterms:W3CDTF">2018-09-10T08:35:37Z</dcterms:modified>
</cp:coreProperties>
</file>