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2" r:id="rId4"/>
    <p:sldId id="259" r:id="rId5"/>
    <p:sldId id="271" r:id="rId6"/>
    <p:sldId id="273" r:id="rId7"/>
    <p:sldId id="275" r:id="rId8"/>
    <p:sldId id="274" r:id="rId9"/>
    <p:sldId id="261" r:id="rId10"/>
    <p:sldId id="262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83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91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3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53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1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8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26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9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44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5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D33B0-C84D-48FE-B2B4-1B6631A21FD0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81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FM-pipeline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 err="1" smtClean="0"/>
              <a:t>FineMapping</a:t>
            </a:r>
            <a:r>
              <a:rPr lang="en-GB" dirty="0" smtClean="0"/>
              <a:t> pipeline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35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Regional </a:t>
            </a:r>
            <a:r>
              <a:rPr lang="en-GB" dirty="0"/>
              <a:t>association plot </a:t>
            </a:r>
            <a:r>
              <a:rPr lang="en-GB" dirty="0" smtClean="0"/>
              <a:t>(</a:t>
            </a:r>
            <a:r>
              <a:rPr lang="en-GB" dirty="0" err="1" smtClean="0"/>
              <a:t>locusZoom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73" y="1542473"/>
            <a:ext cx="7749309" cy="524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from </a:t>
            </a:r>
            <a:r>
              <a:rPr lang="en-US" dirty="0" err="1" smtClean="0"/>
              <a:t>finemap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the pruned set (509 SNPs) only two SNPs were of interest,</a:t>
            </a:r>
          </a:p>
          <a:p>
            <a:pPr marL="0" indent="0">
              <a:buNone/>
            </a:pPr>
            <a:r>
              <a:rPr lang="en-GB" dirty="0" err="1"/>
              <a:t>snp</a:t>
            </a:r>
            <a:r>
              <a:rPr lang="en-GB" dirty="0"/>
              <a:t> </a:t>
            </a:r>
            <a:r>
              <a:rPr lang="en-GB" dirty="0" err="1"/>
              <a:t>snp_prob</a:t>
            </a:r>
            <a:r>
              <a:rPr lang="en-GB" dirty="0"/>
              <a:t> snp_log10bf </a:t>
            </a:r>
            <a:r>
              <a:rPr lang="en-GB" dirty="0" err="1"/>
              <a:t>rsid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1:39364617_A_G 0.8829 3.5831 </a:t>
            </a:r>
            <a:r>
              <a:rPr lang="en-GB" b="1" dirty="0"/>
              <a:t>rs4970634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1:39302020_C_T 0.1167 1.8270 rs7548054</a:t>
            </a:r>
          </a:p>
          <a:p>
            <a:pPr marL="0" indent="0">
              <a:buNone/>
            </a:pPr>
            <a:r>
              <a:rPr lang="en-GB" dirty="0"/>
              <a:t>Again the lead SNP was flagged with high probability and large log10(BF).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44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Three causal loci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 the pruning set,</a:t>
            </a:r>
          </a:p>
          <a:p>
            <a:pPr marL="0" indent="0">
              <a:buNone/>
            </a:pPr>
            <a:r>
              <a:rPr lang="en-GB" dirty="0" err="1"/>
              <a:t>snp</a:t>
            </a:r>
            <a:r>
              <a:rPr lang="en-GB" dirty="0"/>
              <a:t> </a:t>
            </a:r>
            <a:r>
              <a:rPr lang="en-GB" dirty="0" err="1"/>
              <a:t>snp_prob</a:t>
            </a:r>
            <a:r>
              <a:rPr lang="en-GB" dirty="0"/>
              <a:t> snp_log10bf </a:t>
            </a:r>
            <a:r>
              <a:rPr lang="en-GB" dirty="0" err="1"/>
              <a:t>rsid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1:39382803_C_T 1.0000 12.5294 rs9726587</a:t>
            </a:r>
          </a:p>
          <a:p>
            <a:pPr marL="0" indent="0">
              <a:buNone/>
            </a:pPr>
            <a:r>
              <a:rPr lang="en-GB" dirty="0"/>
              <a:t>1:39378739_C_T 1.0000 12.5294 rs12116890</a:t>
            </a:r>
          </a:p>
          <a:p>
            <a:pPr marL="0" indent="0">
              <a:buNone/>
            </a:pPr>
            <a:r>
              <a:rPr lang="en-GB" dirty="0"/>
              <a:t>1:39364617_A_G 1.0000 12.5294 </a:t>
            </a:r>
            <a:r>
              <a:rPr lang="en-GB" b="1" dirty="0"/>
              <a:t>rs4970634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And </a:t>
            </a:r>
            <a:r>
              <a:rPr lang="en-GB" dirty="0"/>
              <a:t>the configuration containing all three variants has the highest log10(BF) =543.07. It seems quite reassuring that our lead SNP is among the top candidates</a:t>
            </a:r>
          </a:p>
        </p:txBody>
      </p:sp>
    </p:spTree>
    <p:extLst>
      <p:ext uri="{BB962C8B-B14F-4D97-AF65-F5344CB8AC3E}">
        <p14:creationId xmlns:p14="http://schemas.microsoft.com/office/powerpoint/2010/main" val="355103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err="1" smtClean="0"/>
              <a:t>Finemapping</a:t>
            </a:r>
            <a:r>
              <a:rPr lang="en-GB" dirty="0" smtClean="0"/>
              <a:t> uses additional steps to identify causal variants underpinning GWAS signals, which can be furnished with individual level data or GWAS summary statistics (.</a:t>
            </a:r>
            <a:r>
              <a:rPr lang="en-GB" dirty="0" err="1" smtClean="0"/>
              <a:t>sumstats</a:t>
            </a:r>
            <a:r>
              <a:rPr lang="en-GB" dirty="0" smtClean="0"/>
              <a:t>), the focus of this work and involving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Extraction </a:t>
            </a:r>
            <a:r>
              <a:rPr lang="en-GB" dirty="0"/>
              <a:t>of </a:t>
            </a:r>
            <a:r>
              <a:rPr lang="en-GB" dirty="0" smtClean="0"/>
              <a:t>region-specific .</a:t>
            </a:r>
            <a:r>
              <a:rPr lang="en-GB" dirty="0" err="1" smtClean="0"/>
              <a:t>sumstats</a:t>
            </a:r>
            <a:r>
              <a:rPr lang="en-GB" dirty="0" smtClean="0"/>
              <a:t>,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Extraction </a:t>
            </a:r>
            <a:r>
              <a:rPr lang="en-GB" dirty="0"/>
              <a:t>of correlation </a:t>
            </a:r>
            <a:r>
              <a:rPr lang="en-GB" dirty="0" smtClean="0"/>
              <a:t>(r) from </a:t>
            </a:r>
            <a:r>
              <a:rPr lang="en-GB" dirty="0"/>
              <a:t>the reference panel among overlapped SNPs from 1 and the reference panel containing individual level </a:t>
            </a:r>
            <a:r>
              <a:rPr lang="en-GB" dirty="0" smtClean="0"/>
              <a:t>data,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Information </a:t>
            </a:r>
            <a:r>
              <a:rPr lang="en-GB" dirty="0"/>
              <a:t>from 1 and 2 above is then used as input for </a:t>
            </a:r>
            <a:r>
              <a:rPr lang="en-GB" dirty="0" err="1"/>
              <a:t>finemapping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The measure of evidence is typically (log10) Bayes factor (BF) and associate SNP probability in the causal set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44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Why it is necessary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 primary rationale is to </a:t>
            </a:r>
            <a:r>
              <a:rPr lang="en-GB" dirty="0" smtClean="0"/>
              <a:t>put together information to facilitate analysis esp. alignment </a:t>
            </a:r>
            <a:r>
              <a:rPr lang="en-GB" dirty="0"/>
              <a:t>of the direction of effect with the reference but this is not always </a:t>
            </a:r>
            <a:r>
              <a:rPr lang="en-GB" dirty="0" smtClean="0"/>
              <a:t>straightforward leading to prolonged program debugging.</a:t>
            </a:r>
          </a:p>
          <a:p>
            <a:r>
              <a:rPr lang="en-GB" dirty="0"/>
              <a:t>The development has been relatively recent, reflecting our incremental approach nevertheless it is really handy to enable them.</a:t>
            </a:r>
          </a:p>
          <a:p>
            <a:r>
              <a:rPr lang="en-GB" dirty="0" smtClean="0"/>
              <a:t>The </a:t>
            </a:r>
            <a:r>
              <a:rPr lang="en-GB" dirty="0"/>
              <a:t>regional association (</a:t>
            </a:r>
            <a:r>
              <a:rPr lang="en-GB" dirty="0" err="1"/>
              <a:t>LocusZoom</a:t>
            </a:r>
            <a:r>
              <a:rPr lang="en-GB" dirty="0"/>
              <a:t>) plots would also facilitate our analysis and can be streamlined</a:t>
            </a:r>
            <a:r>
              <a:rPr lang="en-GB" dirty="0" smtClean="0"/>
              <a:t>.</a:t>
            </a:r>
          </a:p>
          <a:p>
            <a:r>
              <a:rPr lang="en-GB" dirty="0" smtClean="0"/>
              <a:t>HRC format have variants sharing the same position so it is necessary to use SNPID but alleles in the GEN format do not always have right order.</a:t>
            </a:r>
          </a:p>
          <a:p>
            <a:r>
              <a:rPr lang="en-GB" dirty="0" smtClean="0"/>
              <a:t>GTOOL can convert GEN to PED/MAP in a way better than PLINK as the allele labels are kept in the MAP file but it does not allow for specification of reference allele so we pre-order them before the conversion.</a:t>
            </a:r>
          </a:p>
        </p:txBody>
      </p:sp>
    </p:spTree>
    <p:extLst>
      <p:ext uri="{BB962C8B-B14F-4D97-AF65-F5344CB8AC3E}">
        <p14:creationId xmlns:p14="http://schemas.microsoft.com/office/powerpoint/2010/main" val="4996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Software included in the pipeline</a:t>
            </a:r>
            <a:endParaRPr lang="en-GB" dirty="0"/>
          </a:p>
        </p:txBody>
      </p:sp>
      <p:graphicFrame>
        <p:nvGraphicFramePr>
          <p:cNvPr id="9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793524"/>
              </p:ext>
            </p:extLst>
          </p:nvPr>
        </p:nvGraphicFramePr>
        <p:xfrm>
          <a:off x="1004455" y="1446934"/>
          <a:ext cx="10515600" cy="5064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178192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19995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971328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968771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78616611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48993085"/>
                  </a:ext>
                </a:extLst>
              </a:tr>
              <a:tr h="54427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CAVIAR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finemapping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z, correlation matrix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causal sets and probabilities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Hormozdiari, et al. (2014)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6918108"/>
                  </a:ext>
                </a:extLst>
              </a:tr>
              <a:tr h="54427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CAVIARBF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finemapping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z, correlation matrix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BF and probabilities for all configurations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Chen, et al. (2015)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9848613"/>
                  </a:ext>
                </a:extLst>
              </a:tr>
              <a:tr h="54427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GCTA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joint/conditional analysis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.sumstats, reference data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association results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Yang, et al. (2012)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2531879"/>
                  </a:ext>
                </a:extLst>
              </a:tr>
              <a:tr h="54427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FM-summary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finemapping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.sumstats association results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updated results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Huang, et al. (2017)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777099"/>
                  </a:ext>
                </a:extLst>
              </a:tr>
              <a:tr h="54427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JAM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finemapping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beta, individual reference data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Bayes Factor of being causal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Newcombe, et al. (2016)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6587497"/>
                  </a:ext>
                </a:extLst>
              </a:tr>
              <a:tr h="54427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LocusZoom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regional plot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partial .sumstats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.pdf/.png plots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Pruim, et al. (2010)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535048"/>
                  </a:ext>
                </a:extLst>
              </a:tr>
              <a:tr h="54427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fgwas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functional GWAS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Pickrell (2014)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4079262"/>
                  </a:ext>
                </a:extLst>
              </a:tr>
              <a:tr h="54427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finemap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finemapping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z, correlation matrix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causal SNPs and configuration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Benner, et al. (2016)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009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09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INPUT</a:t>
            </a:r>
          </a:p>
          <a:p>
            <a:pPr lvl="1"/>
            <a:r>
              <a:rPr lang="en-GB" dirty="0" smtClean="0"/>
              <a:t>GWAS summary statistics </a:t>
            </a:r>
            <a:r>
              <a:rPr lang="en-GB" b="1" dirty="0" smtClean="0"/>
              <a:t>(repro.txt),</a:t>
            </a:r>
            <a:r>
              <a:rPr lang="en-GB" dirty="0" smtClean="0"/>
              <a:t> e.g., </a:t>
            </a:r>
          </a:p>
          <a:p>
            <a:pPr marL="457200" lvl="1" indent="0">
              <a:buNone/>
            </a:pPr>
            <a:r>
              <a:rPr lang="pt-BR" dirty="0"/>
              <a:t>SNP A1 A2 freqA1 beta se P </a:t>
            </a:r>
            <a:r>
              <a:rPr lang="pt-BR" dirty="0" smtClean="0"/>
              <a:t>N chr pos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rs4970634 a g 0.6730 -0.1970 0.0216 6.433e-20 70423 1 39364617</a:t>
            </a:r>
            <a:endParaRPr lang="en-GB" dirty="0"/>
          </a:p>
          <a:p>
            <a:pPr lvl="1"/>
            <a:r>
              <a:rPr lang="en-GB" dirty="0" smtClean="0"/>
              <a:t>Region-specific data, list of SNPs (</a:t>
            </a:r>
            <a:r>
              <a:rPr lang="en-GB" dirty="0"/>
              <a:t>e.g., </a:t>
            </a:r>
            <a:r>
              <a:rPr lang="en-GB" dirty="0" smtClean="0"/>
              <a:t>GIANT data) or the following (</a:t>
            </a:r>
            <a:r>
              <a:rPr lang="en-GB" b="1" dirty="0" err="1" smtClean="0"/>
              <a:t>st.bed</a:t>
            </a:r>
            <a:r>
              <a:rPr lang="en-GB" dirty="0" smtClean="0"/>
              <a:t>)</a:t>
            </a:r>
          </a:p>
          <a:p>
            <a:pPr marL="457200" lvl="1" indent="0">
              <a:buNone/>
            </a:pPr>
            <a:r>
              <a:rPr lang="en-GB" dirty="0" err="1" smtClean="0"/>
              <a:t>chrom</a:t>
            </a:r>
            <a:r>
              <a:rPr lang="en-GB" dirty="0" smtClean="0"/>
              <a:t>, Start, End, </a:t>
            </a:r>
            <a:r>
              <a:rPr lang="en-GB" dirty="0" err="1" smtClean="0"/>
              <a:t>pos</a:t>
            </a:r>
            <a:r>
              <a:rPr lang="en-GB" dirty="0" smtClean="0"/>
              <a:t>, </a:t>
            </a:r>
            <a:r>
              <a:rPr lang="en-GB" dirty="0" err="1" smtClean="0"/>
              <a:t>rsid</a:t>
            </a:r>
            <a:r>
              <a:rPr lang="en-GB" dirty="0" smtClean="0"/>
              <a:t> SN</a:t>
            </a:r>
          </a:p>
          <a:p>
            <a:pPr marL="457200" lvl="1" indent="0">
              <a:buNone/>
            </a:pPr>
            <a:r>
              <a:rPr lang="en-GB" dirty="0" smtClean="0"/>
              <a:t>1 </a:t>
            </a:r>
            <a:r>
              <a:rPr lang="en-GB" dirty="0"/>
              <a:t>39114617 39614617 39364617 rs4970634 1</a:t>
            </a:r>
            <a:endParaRPr lang="en-GB" dirty="0" smtClean="0"/>
          </a:p>
          <a:p>
            <a:pPr lvl="1"/>
            <a:r>
              <a:rPr lang="en-GB" dirty="0" smtClean="0"/>
              <a:t>.GEN (</a:t>
            </a:r>
            <a:r>
              <a:rPr lang="en-GB" b="1" dirty="0" smtClean="0"/>
              <a:t>chr1_39114617-39614617.gen</a:t>
            </a:r>
            <a:r>
              <a:rPr lang="en-GB" dirty="0" smtClean="0"/>
              <a:t>)</a:t>
            </a:r>
          </a:p>
          <a:p>
            <a:pPr marL="457200" lvl="1" indent="0">
              <a:buNone/>
            </a:pPr>
            <a:r>
              <a:rPr lang="fr-FR" dirty="0"/>
              <a:t>1:39114626_A_T </a:t>
            </a:r>
            <a:r>
              <a:rPr lang="fr-FR" dirty="0" err="1"/>
              <a:t>1:39114626_A_T</a:t>
            </a:r>
            <a:r>
              <a:rPr lang="fr-FR" dirty="0"/>
              <a:t> 39114626 A T 1 0 0 </a:t>
            </a:r>
            <a:r>
              <a:rPr lang="fr-FR" dirty="0" smtClean="0"/>
              <a:t>…</a:t>
            </a:r>
          </a:p>
          <a:p>
            <a:pPr marL="0" indent="0">
              <a:buNone/>
            </a:pPr>
            <a:r>
              <a:rPr lang="en-GB" dirty="0" smtClean="0"/>
              <a:t>SYNTAX. </a:t>
            </a:r>
            <a:r>
              <a:rPr lang="en-GB" b="1" dirty="0" smtClean="0"/>
              <a:t>pmp.sh </a:t>
            </a:r>
            <a:r>
              <a:rPr lang="en-GB" b="1" dirty="0"/>
              <a:t>repro.txt</a:t>
            </a:r>
          </a:p>
          <a:p>
            <a:pPr marL="0" indent="0">
              <a:buNone/>
            </a:pPr>
            <a:r>
              <a:rPr lang="en-GB" dirty="0" smtClean="0"/>
              <a:t>OUTPUT. One can choose software, e.g., GCTA, </a:t>
            </a:r>
            <a:r>
              <a:rPr lang="en-GB" dirty="0" err="1" smtClean="0"/>
              <a:t>finemap</a:t>
            </a:r>
            <a:r>
              <a:rPr lang="en-GB" dirty="0" smtClean="0"/>
              <a:t>, JAM.</a:t>
            </a:r>
          </a:p>
        </p:txBody>
      </p:sp>
    </p:spTree>
    <p:extLst>
      <p:ext uri="{BB962C8B-B14F-4D97-AF65-F5344CB8AC3E}">
        <p14:creationId xmlns:p14="http://schemas.microsoft.com/office/powerpoint/2010/main" val="6660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Issues for </a:t>
            </a:r>
            <a:r>
              <a:rPr lang="en-GB" dirty="0" err="1" smtClean="0"/>
              <a:t>finemap</a:t>
            </a:r>
            <a:r>
              <a:rPr lang="en-GB" dirty="0" smtClean="0"/>
              <a:t>/JAM (or all software)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smtClean="0">
                <a:latin typeface="Courier" pitchFamily="49" charset="0"/>
              </a:rPr>
              <a:t>Index		SNPID	</a:t>
            </a:r>
            <a:r>
              <a:rPr lang="en-GB" dirty="0" err="1" smtClean="0">
                <a:latin typeface="Courier" pitchFamily="49" charset="0"/>
              </a:rPr>
              <a:t>SNP_prob</a:t>
            </a:r>
            <a:r>
              <a:rPr lang="en-GB" dirty="0" smtClean="0">
                <a:latin typeface="Courier" pitchFamily="49" charset="0"/>
              </a:rPr>
              <a:t>	snp_log10bf	z</a:t>
            </a:r>
            <a:endParaRPr lang="en-GB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" pitchFamily="49" charset="0"/>
              </a:rPr>
              <a:t>733	9:32932194_C_T	1.0	13.0829		4.841630</a:t>
            </a:r>
            <a:endParaRPr lang="en-GB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" pitchFamily="49" charset="0"/>
              </a:rPr>
              <a:t>1231	9:33069181_C_T	1.0	13.0829		-</a:t>
            </a:r>
            <a:r>
              <a:rPr lang="en-GB" dirty="0">
                <a:latin typeface="Courier" pitchFamily="49" charset="0"/>
              </a:rPr>
              <a:t>4.766990</a:t>
            </a:r>
          </a:p>
          <a:p>
            <a:pPr marL="0" indent="0">
              <a:buNone/>
            </a:pPr>
            <a:r>
              <a:rPr lang="en-GB" dirty="0" smtClean="0">
                <a:latin typeface="Courier" pitchFamily="49" charset="0"/>
              </a:rPr>
              <a:t>873	9:32987594_G_T	1.0	13.0805		0.223041</a:t>
            </a:r>
            <a:endParaRPr lang="en-GB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" pitchFamily="49" charset="0"/>
              </a:rPr>
              <a:t>1130	9:33037350_A_C 	1.0 	9.8589		-5.813400</a:t>
            </a:r>
            <a:endParaRPr lang="en-GB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" pitchFamily="49" charset="0"/>
              </a:rPr>
              <a:t>1193	9:33058705_A_C	0.5	3.0832		-</a:t>
            </a:r>
            <a:r>
              <a:rPr lang="en-GB" dirty="0">
                <a:latin typeface="Courier" pitchFamily="49" charset="0"/>
              </a:rPr>
              <a:t>2.305340</a:t>
            </a:r>
          </a:p>
          <a:p>
            <a:pPr marL="0" indent="0">
              <a:buNone/>
            </a:pPr>
            <a:r>
              <a:rPr lang="en-GB" dirty="0" smtClean="0">
                <a:latin typeface="Courier" pitchFamily="49" charset="0"/>
              </a:rPr>
              <a:t>1191	9:33058461_C_T	0.5	3.0832		2.305340</a:t>
            </a:r>
            <a:endParaRPr lang="en-GB" dirty="0">
              <a:latin typeface="Courier" pitchFamily="49" charset="0"/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&gt; </a:t>
            </a:r>
            <a:r>
              <a:rPr lang="en-GB" dirty="0" err="1"/>
              <a:t>ld</a:t>
            </a:r>
            <a:r>
              <a:rPr lang="en-GB" dirty="0"/>
              <a:t>[index, index]</a:t>
            </a:r>
          </a:p>
          <a:p>
            <a:pPr marL="0" indent="0">
              <a:buNone/>
            </a:pPr>
            <a:r>
              <a:rPr lang="en-GB" dirty="0">
                <a:latin typeface="Courier" pitchFamily="49" charset="0"/>
              </a:rPr>
              <a:t>           V733      V1231       V873     V1130      V1193      V1191</a:t>
            </a:r>
          </a:p>
          <a:p>
            <a:pPr marL="0" indent="0">
              <a:buNone/>
            </a:pPr>
            <a:r>
              <a:rPr lang="en-GB" dirty="0">
                <a:latin typeface="Courier" pitchFamily="49" charset="0"/>
              </a:rPr>
              <a:t>733   1.0000000 -0.8247300 -0.1326670  0.893704 -0.0626968  0.0626968</a:t>
            </a:r>
          </a:p>
          <a:p>
            <a:pPr marL="0" indent="0">
              <a:buNone/>
            </a:pPr>
            <a:r>
              <a:rPr lang="en-GB" dirty="0">
                <a:latin typeface="Courier" pitchFamily="49" charset="0"/>
              </a:rPr>
              <a:t>1231 -0.8247300  1.0000000 -0.0775275 -0.898488 -0.2290370  0.2290370</a:t>
            </a:r>
          </a:p>
          <a:p>
            <a:pPr marL="0" indent="0">
              <a:buNone/>
            </a:pPr>
            <a:r>
              <a:rPr lang="en-GB" dirty="0">
                <a:latin typeface="Courier" pitchFamily="49" charset="0"/>
              </a:rPr>
              <a:t>873  -0.1326670 -0.0775275  1.0000000 -0.126591  0.0172165 -0.0172165</a:t>
            </a:r>
          </a:p>
          <a:p>
            <a:pPr marL="0" indent="0">
              <a:buNone/>
            </a:pPr>
            <a:r>
              <a:rPr lang="en-GB" dirty="0">
                <a:latin typeface="Courier" pitchFamily="49" charset="0"/>
              </a:rPr>
              <a:t>1130  0.8937040 -0.8984880 -0.1265910  1.000000 -0.1451790  0.1451790</a:t>
            </a:r>
          </a:p>
          <a:p>
            <a:pPr marL="0" indent="0">
              <a:buNone/>
            </a:pPr>
            <a:r>
              <a:rPr lang="en-GB" dirty="0">
                <a:latin typeface="Courier" pitchFamily="49" charset="0"/>
              </a:rPr>
              <a:t>1193 -0.0626968 -0.2290370  0.0172165 -0.145179  1.0000000 </a:t>
            </a:r>
            <a:r>
              <a:rPr lang="en-GB" b="1" dirty="0">
                <a:latin typeface="Courier" pitchFamily="49" charset="0"/>
              </a:rPr>
              <a:t>-1.0000000</a:t>
            </a:r>
          </a:p>
          <a:p>
            <a:pPr marL="0" indent="0">
              <a:buNone/>
            </a:pPr>
            <a:r>
              <a:rPr lang="en-GB" dirty="0">
                <a:latin typeface="Courier" pitchFamily="49" charset="0"/>
              </a:rPr>
              <a:t>1191  0.0626968  0.2290370 -0.0172165  0.145179 </a:t>
            </a:r>
            <a:r>
              <a:rPr lang="en-GB" b="1" dirty="0">
                <a:latin typeface="Courier" pitchFamily="49" charset="0"/>
              </a:rPr>
              <a:t>-1.0000000</a:t>
            </a:r>
            <a:r>
              <a:rPr lang="en-GB" dirty="0">
                <a:latin typeface="Courier" pitchFamily="49" charset="0"/>
              </a:rPr>
              <a:t>  1.0000000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35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Interpretation and additional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Due to limitation of GWAS marginal association statistics, joint association results </a:t>
            </a:r>
            <a:r>
              <a:rPr lang="en-GB" dirty="0" smtClean="0"/>
              <a:t>holds </a:t>
            </a:r>
            <a:r>
              <a:rPr lang="en-GB" dirty="0"/>
              <a:t>the key for </a:t>
            </a:r>
            <a:r>
              <a:rPr lang="en-GB" dirty="0" err="1" smtClean="0"/>
              <a:t>finemapping</a:t>
            </a:r>
            <a:r>
              <a:rPr lang="en-GB" dirty="0" smtClean="0"/>
              <a:t> but is it necessarily the way we know (e.g., from GCTA)?</a:t>
            </a:r>
          </a:p>
          <a:p>
            <a:endParaRPr lang="en-GB" dirty="0"/>
          </a:p>
          <a:p>
            <a:r>
              <a:rPr lang="en-GB" dirty="0" smtClean="0"/>
              <a:t>We are yet to lash out a strategy that actually works!</a:t>
            </a:r>
          </a:p>
          <a:p>
            <a:r>
              <a:rPr lang="en-GB" dirty="0" smtClean="0"/>
              <a:t>We need to refine the modular implementations.</a:t>
            </a:r>
          </a:p>
          <a:p>
            <a:r>
              <a:rPr lang="en-GB" dirty="0" smtClean="0"/>
              <a:t>We need inputs from users inside (/genetics/bin/FM-pipeline) and outside (GitHub).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598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Hormozdiari</a:t>
            </a:r>
            <a:r>
              <a:rPr lang="en-GB" dirty="0"/>
              <a:t> F, </a:t>
            </a:r>
            <a:r>
              <a:rPr lang="en-GB" dirty="0" err="1"/>
              <a:t>Kostem</a:t>
            </a:r>
            <a:r>
              <a:rPr lang="en-GB" dirty="0"/>
              <a:t> E, Kang EY, </a:t>
            </a:r>
            <a:r>
              <a:rPr lang="en-GB" dirty="0" err="1"/>
              <a:t>Pasaniuc</a:t>
            </a:r>
            <a:r>
              <a:rPr lang="en-GB" dirty="0"/>
              <a:t> B, </a:t>
            </a:r>
            <a:r>
              <a:rPr lang="en-GB" dirty="0" err="1"/>
              <a:t>Eskin</a:t>
            </a:r>
            <a:r>
              <a:rPr lang="en-GB" dirty="0"/>
              <a:t> E. Identifying Causal Variants at Loci with Multiple Signals of Association. </a:t>
            </a:r>
            <a:r>
              <a:rPr lang="en-GB" i="1" dirty="0"/>
              <a:t>Genetics</a:t>
            </a:r>
            <a:r>
              <a:rPr lang="en-GB" dirty="0"/>
              <a:t> 44, 725–731, </a:t>
            </a:r>
            <a:r>
              <a:rPr lang="en-GB" dirty="0" smtClean="0"/>
              <a:t>2014 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Chen </a:t>
            </a:r>
            <a:r>
              <a:rPr lang="en-GB" dirty="0"/>
              <a:t>W, et al. (2015). Fine Mapping Causal Variants with an Approximate Bayesian Method Using Marginal Test Statistics. </a:t>
            </a:r>
            <a:r>
              <a:rPr lang="en-GB" i="1" dirty="0"/>
              <a:t>Genetics</a:t>
            </a:r>
            <a:r>
              <a:rPr lang="en-GB" dirty="0"/>
              <a:t> 200:719-736</a:t>
            </a:r>
            <a:r>
              <a:rPr lang="en-GB" dirty="0" smtClean="0"/>
              <a:t>.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Benner, C. </a:t>
            </a:r>
            <a:r>
              <a:rPr lang="en-GB" i="1" dirty="0"/>
              <a:t>et al</a:t>
            </a:r>
            <a:r>
              <a:rPr lang="en-GB" dirty="0"/>
              <a:t>. FINEMAP: Efficient variable selection using </a:t>
            </a:r>
            <a:r>
              <a:rPr lang="en-GB" dirty="0" smtClean="0"/>
              <a:t>summary </a:t>
            </a:r>
            <a:r>
              <a:rPr lang="en-GB" dirty="0"/>
              <a:t>data from genome-wide association studies. </a:t>
            </a:r>
            <a:r>
              <a:rPr lang="en-GB" i="1" dirty="0"/>
              <a:t>Bioinformatics</a:t>
            </a:r>
            <a:r>
              <a:rPr lang="en-GB" dirty="0"/>
              <a:t> 32, 1493-1501, </a:t>
            </a:r>
            <a:r>
              <a:rPr lang="en-GB" dirty="0" smtClean="0"/>
              <a:t>2016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Newcombe</a:t>
            </a:r>
            <a:r>
              <a:rPr lang="en-GB" dirty="0"/>
              <a:t> PJ, Conti DV, Richardson.</a:t>
            </a:r>
            <a:r>
              <a:rPr lang="en-GB" b="1" dirty="0"/>
              <a:t> </a:t>
            </a:r>
            <a:r>
              <a:rPr lang="en-GB" dirty="0"/>
              <a:t>JAM: A Scalable Bayesian Framework for Joint Analysis of Marginal SNP Effects</a:t>
            </a:r>
            <a:r>
              <a:rPr lang="en-GB" i="1" dirty="0"/>
              <a:t>. Genet </a:t>
            </a:r>
            <a:r>
              <a:rPr lang="en-GB" i="1" dirty="0" err="1"/>
              <a:t>Epidemiol</a:t>
            </a:r>
            <a:r>
              <a:rPr lang="en-GB" dirty="0"/>
              <a:t> 40:188–201, </a:t>
            </a:r>
            <a:r>
              <a:rPr lang="en-GB" dirty="0" smtClean="0"/>
              <a:t>2016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Pickrell</a:t>
            </a:r>
            <a:r>
              <a:rPr lang="en-GB" dirty="0"/>
              <a:t> JK. Joint analysis of functional genomic data and genome-wide association studies of 18 human traits. </a:t>
            </a:r>
            <a:r>
              <a:rPr lang="en-GB" dirty="0" err="1"/>
              <a:t>bioRxiv</a:t>
            </a:r>
            <a:r>
              <a:rPr lang="en-GB" dirty="0"/>
              <a:t> 10.1101/000752, 2014</a:t>
            </a:r>
          </a:p>
        </p:txBody>
      </p:sp>
    </p:spTree>
    <p:extLst>
      <p:ext uri="{BB962C8B-B14F-4D97-AF65-F5344CB8AC3E}">
        <p14:creationId xmlns:p14="http://schemas.microsoft.com/office/powerpoint/2010/main" val="27445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One more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we extracted results on the first region (largely because of the setup on HPC while our Unit’s Linux clusters was done) with </a:t>
            </a:r>
            <a:r>
              <a:rPr lang="en-GB" dirty="0" err="1"/>
              <a:t>rsid</a:t>
            </a:r>
            <a:r>
              <a:rPr lang="en-GB" dirty="0"/>
              <a:t>, </a:t>
            </a:r>
            <a:r>
              <a:rPr lang="en-GB" dirty="0" err="1"/>
              <a:t>chr</a:t>
            </a:r>
            <a:r>
              <a:rPr lang="en-GB" dirty="0"/>
              <a:t>, position as follows, </a:t>
            </a:r>
          </a:p>
          <a:p>
            <a:r>
              <a:rPr lang="en-GB" dirty="0"/>
              <a:t>rs4970634	1	39,364,617</a:t>
            </a:r>
          </a:p>
          <a:p>
            <a:r>
              <a:rPr lang="en-GB" dirty="0"/>
              <a:t>and +/- 250kb region chr1:39114617-39614617.  The GWAS .</a:t>
            </a:r>
            <a:r>
              <a:rPr lang="en-GB" dirty="0" err="1"/>
              <a:t>sumstat</a:t>
            </a:r>
            <a:r>
              <a:rPr lang="en-GB" dirty="0"/>
              <a:t> is as follows</a:t>
            </a:r>
            <a:r>
              <a:rPr lang="en-GB" dirty="0" smtClean="0"/>
              <a:t>,</a:t>
            </a:r>
          </a:p>
          <a:p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64354"/>
              </p:ext>
            </p:extLst>
          </p:nvPr>
        </p:nvGraphicFramePr>
        <p:xfrm>
          <a:off x="1118523" y="4644988"/>
          <a:ext cx="9614132" cy="9891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6328">
                  <a:extLst>
                    <a:ext uri="{9D8B030D-6E8A-4147-A177-3AD203B41FA5}">
                      <a16:colId xmlns:a16="http://schemas.microsoft.com/office/drawing/2014/main" val="1953549286"/>
                    </a:ext>
                  </a:extLst>
                </a:gridCol>
                <a:gridCol w="1441911">
                  <a:extLst>
                    <a:ext uri="{9D8B030D-6E8A-4147-A177-3AD203B41FA5}">
                      <a16:colId xmlns:a16="http://schemas.microsoft.com/office/drawing/2014/main" val="2286925942"/>
                    </a:ext>
                  </a:extLst>
                </a:gridCol>
                <a:gridCol w="592568">
                  <a:extLst>
                    <a:ext uri="{9D8B030D-6E8A-4147-A177-3AD203B41FA5}">
                      <a16:colId xmlns:a16="http://schemas.microsoft.com/office/drawing/2014/main" val="2240166967"/>
                    </a:ext>
                  </a:extLst>
                </a:gridCol>
                <a:gridCol w="592568">
                  <a:extLst>
                    <a:ext uri="{9D8B030D-6E8A-4147-A177-3AD203B41FA5}">
                      <a16:colId xmlns:a16="http://schemas.microsoft.com/office/drawing/2014/main" val="3084119439"/>
                    </a:ext>
                  </a:extLst>
                </a:gridCol>
                <a:gridCol w="1035431">
                  <a:extLst>
                    <a:ext uri="{9D8B030D-6E8A-4147-A177-3AD203B41FA5}">
                      <a16:colId xmlns:a16="http://schemas.microsoft.com/office/drawing/2014/main" val="2439947825"/>
                    </a:ext>
                  </a:extLst>
                </a:gridCol>
                <a:gridCol w="1183054">
                  <a:extLst>
                    <a:ext uri="{9D8B030D-6E8A-4147-A177-3AD203B41FA5}">
                      <a16:colId xmlns:a16="http://schemas.microsoft.com/office/drawing/2014/main" val="756702285"/>
                    </a:ext>
                  </a:extLst>
                </a:gridCol>
                <a:gridCol w="1035431">
                  <a:extLst>
                    <a:ext uri="{9D8B030D-6E8A-4147-A177-3AD203B41FA5}">
                      <a16:colId xmlns:a16="http://schemas.microsoft.com/office/drawing/2014/main" val="52909403"/>
                    </a:ext>
                  </a:extLst>
                </a:gridCol>
                <a:gridCol w="2104131">
                  <a:extLst>
                    <a:ext uri="{9D8B030D-6E8A-4147-A177-3AD203B41FA5}">
                      <a16:colId xmlns:a16="http://schemas.microsoft.com/office/drawing/2014/main" val="3498582246"/>
                    </a:ext>
                  </a:extLst>
                </a:gridCol>
                <a:gridCol w="1042710">
                  <a:extLst>
                    <a:ext uri="{9D8B030D-6E8A-4147-A177-3AD203B41FA5}">
                      <a16:colId xmlns:a16="http://schemas.microsoft.com/office/drawing/2014/main" val="2633740206"/>
                    </a:ext>
                  </a:extLst>
                </a:gridCol>
              </a:tblGrid>
              <a:tr h="494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</a:rPr>
                        <a:t>chr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</a:rPr>
                        <a:t>pos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A1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A2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AF1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beta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se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p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n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5685168"/>
                  </a:ext>
                </a:extLst>
              </a:tr>
              <a:tr h="494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39364617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A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G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0.6730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-0.1970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0.0216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</a:rPr>
                        <a:t> </a:t>
                      </a:r>
                      <a:r>
                        <a:rPr lang="en-GB" sz="2000" dirty="0">
                          <a:effectLst/>
                        </a:rPr>
                        <a:t>6.433e-20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70423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6077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33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762</Words>
  <Application>Microsoft Office PowerPoint</Application>
  <PresentationFormat>Widescreen</PresentationFormat>
  <Paragraphs>139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Courier</vt:lpstr>
      <vt:lpstr>SimSun</vt:lpstr>
      <vt:lpstr>Arial</vt:lpstr>
      <vt:lpstr>Calibri</vt:lpstr>
      <vt:lpstr>Calibri Light</vt:lpstr>
      <vt:lpstr>Cambria</vt:lpstr>
      <vt:lpstr>Times New Roman</vt:lpstr>
      <vt:lpstr>Office Theme</vt:lpstr>
      <vt:lpstr>FM-pipeline</vt:lpstr>
      <vt:lpstr>Methods</vt:lpstr>
      <vt:lpstr>Why it is necessary</vt:lpstr>
      <vt:lpstr>Software included in the pipeline</vt:lpstr>
      <vt:lpstr>USAGE</vt:lpstr>
      <vt:lpstr>Issues for finemap/JAM (or all software)</vt:lpstr>
      <vt:lpstr>Interpretation and additional work</vt:lpstr>
      <vt:lpstr>References</vt:lpstr>
      <vt:lpstr>One more example</vt:lpstr>
      <vt:lpstr>Regional association plot (locusZoom)</vt:lpstr>
      <vt:lpstr>Results from finemap</vt:lpstr>
      <vt:lpstr>Three causal loci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Finemapping</dc:title>
  <dc:creator>jing hua zhao</dc:creator>
  <cp:lastModifiedBy>jing hua zhao</cp:lastModifiedBy>
  <cp:revision>126</cp:revision>
  <dcterms:created xsi:type="dcterms:W3CDTF">2017-10-26T16:20:46Z</dcterms:created>
  <dcterms:modified xsi:type="dcterms:W3CDTF">2017-11-15T08:02:39Z</dcterms:modified>
</cp:coreProperties>
</file>